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90" r:id="rId3"/>
    <p:sldId id="2694" r:id="rId4"/>
    <p:sldId id="2693" r:id="rId5"/>
    <p:sldId id="2716" r:id="rId6"/>
    <p:sldId id="2692" r:id="rId7"/>
    <p:sldId id="2698" r:id="rId8"/>
    <p:sldId id="2709" r:id="rId9"/>
    <p:sldId id="2710" r:id="rId10"/>
    <p:sldId id="2713" r:id="rId11"/>
    <p:sldId id="2700" r:id="rId12"/>
    <p:sldId id="2705" r:id="rId13"/>
    <p:sldId id="2706" r:id="rId14"/>
    <p:sldId id="2699" r:id="rId15"/>
    <p:sldId id="2714" r:id="rId16"/>
    <p:sldId id="2702" r:id="rId17"/>
    <p:sldId id="2703" r:id="rId18"/>
    <p:sldId id="2712" r:id="rId19"/>
    <p:sldId id="2708" r:id="rId20"/>
    <p:sldId id="2711" r:id="rId21"/>
    <p:sldId id="2691" r:id="rId22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6CD"/>
    <a:srgbClr val="ECF3E8"/>
    <a:srgbClr val="D4D4D4"/>
    <a:srgbClr val="EBEBEB"/>
    <a:srgbClr val="71AF27"/>
    <a:srgbClr val="28BE46"/>
    <a:srgbClr val="393939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72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-16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9.w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6EA5C3C-4B25-41E8-AB68-37F125EA71B8}" type="datetime1">
              <a:rPr lang="ru-RU" smtClean="0"/>
              <a:t>16.03.2023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B84E0B0-0800-474B-A65E-C8FA648A0085}" type="datetime1">
              <a:rPr lang="ru-RU" smtClean="0"/>
              <a:t>16.03.2023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9416DFE-D87F-487F-8930-C703FED101A0}" type="datetime1">
              <a:rPr lang="ru-RU" smtClean="0"/>
              <a:t>16.03.2023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D747349-2DB1-4C86-99CD-DEBD5FC7BA1C}" type="datetime1">
              <a:rPr lang="ru-RU" smtClean="0"/>
              <a:t>16.03.2023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295D1B9-19EA-449B-A8E9-328FD1CE07EA}" type="datetime1">
              <a:rPr lang="ru-RU" smtClean="0"/>
              <a:t>16.03.2023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572FD20-7506-48CE-BD9A-8F1DCCBED3F3}" type="datetime1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85D852C-8433-46D2-81C4-1A3B322FFC25}" type="datetime1">
              <a:rPr lang="ru-RU" smtClean="0"/>
              <a:t>16.03.2023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9515E98-E7A8-4953-B002-F15F58CA2D55}" type="datetime1">
              <a:rPr lang="ru-RU" smtClean="0"/>
              <a:t>16.03.2023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FEB654C-8EB3-4354-BA50-BE55FFB02FC9}" type="datetime1">
              <a:rPr lang="ru-RU" smtClean="0"/>
              <a:t>16.03.2023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D788B86-147C-4E59-B2BB-B88088B131CD}" type="datetime1">
              <a:rPr lang="ru-RU" smtClean="0"/>
              <a:t>16.03.2023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05F1251-4F6C-4934-89D2-16B9E9AACAF9}" type="datetime1">
              <a:rPr lang="ru-RU" smtClean="0"/>
              <a:t>16.03.2023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DD9777A-D7D6-461B-BCAB-D3DB397CD924}" type="datetime1">
              <a:rPr lang="ru-RU" smtClean="0"/>
              <a:t>16.03.2023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8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1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9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36.wmf"/><Relationship Id="rId4" Type="http://schemas.openxmlformats.org/officeDocument/2006/relationships/image" Target="../media/image33.e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3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xmlns="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4" y="1894704"/>
            <a:ext cx="6963880" cy="2007994"/>
          </a:xfrm>
        </p:spPr>
        <p:txBody>
          <a:bodyPr>
            <a:noAutofit/>
          </a:bodyPr>
          <a:lstStyle/>
          <a:p>
            <a:r>
              <a:rPr lang="ru-RU" sz="2400" dirty="0"/>
              <a:t>Макрокинетика химических </a:t>
            </a:r>
            <a:r>
              <a:rPr lang="ru-RU" sz="2400" dirty="0" smtClean="0"/>
              <a:t>процессов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ru-RU" sz="2200" dirty="0" smtClean="0"/>
              <a:t>диффузионные процессы в гетерогенном катализе. </a:t>
            </a:r>
            <a:br>
              <a:rPr lang="ru-RU" sz="2200" dirty="0" smtClean="0"/>
            </a:br>
            <a:r>
              <a:rPr lang="ru-RU" sz="2200" dirty="0" err="1" smtClean="0"/>
              <a:t>Квазигомогенная</a:t>
            </a:r>
            <a:r>
              <a:rPr lang="ru-RU" sz="2200" dirty="0" smtClean="0"/>
              <a:t> модель</a:t>
            </a:r>
            <a:endParaRPr lang="ru-RU" sz="2200" dirty="0"/>
          </a:p>
        </p:txBody>
      </p:sp>
      <p:sp>
        <p:nvSpPr>
          <p:cNvPr id="15" name="Подзаголовок 14">
            <a:extLst>
              <a:ext uri="{FF2B5EF4-FFF2-40B4-BE49-F238E27FC236}">
                <a16:creationId xmlns:a16="http://schemas.microsoft.com/office/drawing/2014/main" xmlns="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</a:t>
            </a:r>
            <a:r>
              <a:rPr lang="ru-RU" dirty="0" smtClean="0"/>
              <a:t>№4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mtClean="0"/>
              <a:t>10.03.2023 г.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молекулярная диффузия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57000" y="1886146"/>
            <a:ext cx="5510400" cy="3851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000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400" dirty="0"/>
              <a:t>Обычная молекулярная диффузия в газах, удаленных от поверхности твердого тела или жидкости, протекает благодаря наличию разности концентраций в различных частях системы. Протекание диффузии приводит к выравниванию концентрации по всему объему</a:t>
            </a:r>
            <a:r>
              <a:rPr lang="ru-RU" sz="1400" dirty="0" smtClean="0"/>
              <a:t>.</a:t>
            </a:r>
          </a:p>
          <a:p>
            <a:pPr marL="0" indent="36000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400" b="1" i="1" dirty="0" smtClean="0"/>
              <a:t>Диффузионный </a:t>
            </a:r>
            <a:r>
              <a:rPr lang="ru-RU" sz="1400" b="1" i="1" dirty="0"/>
              <a:t>поток </a:t>
            </a:r>
            <a:r>
              <a:rPr lang="en-US" sz="1400" b="1" i="1" dirty="0" smtClean="0"/>
              <a:t>J</a:t>
            </a:r>
            <a:r>
              <a:rPr lang="ru-RU" sz="1400" b="1" i="1" dirty="0" smtClean="0"/>
              <a:t> </a:t>
            </a:r>
            <a:r>
              <a:rPr lang="ru-RU" sz="1400" dirty="0" smtClean="0"/>
              <a:t>в </a:t>
            </a:r>
            <a:r>
              <a:rPr lang="ru-RU" sz="1400" dirty="0"/>
              <a:t>заданном направлении </a:t>
            </a:r>
            <a:r>
              <a:rPr lang="ru-RU" sz="1400" dirty="0" smtClean="0"/>
              <a:t>определяется как </a:t>
            </a:r>
            <a:r>
              <a:rPr lang="ru-RU" sz="1400" dirty="0"/>
              <a:t>количество вещества, которое за </a:t>
            </a:r>
            <a:r>
              <a:rPr lang="ru-RU" sz="1400" dirty="0" smtClean="0"/>
              <a:t>единицу времени </a:t>
            </a:r>
            <a:r>
              <a:rPr lang="ru-RU" sz="1400" dirty="0"/>
              <a:t>пересекает плоскую поверхность единичной </a:t>
            </a:r>
            <a:r>
              <a:rPr lang="ru-RU" sz="1400" dirty="0" smtClean="0"/>
              <a:t>площади, расположенную </a:t>
            </a:r>
            <a:r>
              <a:rPr lang="ru-RU" sz="1400" dirty="0"/>
              <a:t>перпендикулярно этому </a:t>
            </a:r>
            <a:r>
              <a:rPr lang="ru-RU" sz="1400" dirty="0" smtClean="0"/>
              <a:t>направлению:</a:t>
            </a:r>
            <a:endParaRPr lang="ru-RU" sz="1400" dirty="0"/>
          </a:p>
        </p:txBody>
      </p:sp>
      <p:graphicFrame>
        <p:nvGraphicFramePr>
          <p:cNvPr id="38" name="Объект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8384"/>
              </p:ext>
            </p:extLst>
          </p:nvPr>
        </p:nvGraphicFramePr>
        <p:xfrm>
          <a:off x="2137009" y="5737860"/>
          <a:ext cx="1523664" cy="5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3" name="Equation" r:id="rId3" imgW="1269720" imgH="495000" progId="Equation.DSMT4">
                  <p:embed/>
                </p:oleObj>
              </mc:Choice>
              <mc:Fallback>
                <p:oleObj name="Equation" r:id="rId3" imgW="12697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7009" y="5737860"/>
                        <a:ext cx="1523664" cy="59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6553199" y="1886146"/>
            <a:ext cx="4981575" cy="385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000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400" dirty="0"/>
              <a:t>Первый закон </a:t>
            </a:r>
            <a:r>
              <a:rPr lang="ru-RU" sz="1400" dirty="0" err="1"/>
              <a:t>Фика</a:t>
            </a:r>
            <a:r>
              <a:rPr lang="ru-RU" sz="1400" dirty="0"/>
              <a:t> связывает величину диффузионного потока </a:t>
            </a:r>
            <a:r>
              <a:rPr lang="en-US" sz="1400" i="1" dirty="0" smtClean="0"/>
              <a:t>J</a:t>
            </a:r>
            <a:r>
              <a:rPr lang="en-US" sz="1400" dirty="0" smtClean="0"/>
              <a:t> </a:t>
            </a:r>
            <a:r>
              <a:rPr lang="ru-RU" sz="1400" dirty="0" smtClean="0"/>
              <a:t>с </a:t>
            </a:r>
            <a:r>
              <a:rPr lang="ru-RU" sz="1400" dirty="0"/>
              <a:t>величиной </a:t>
            </a:r>
            <a:r>
              <a:rPr lang="ru-RU" sz="1400" b="1" i="1" dirty="0"/>
              <a:t>градиента концентрации</a:t>
            </a:r>
            <a:r>
              <a:rPr lang="ru-RU" sz="1400" dirty="0"/>
              <a:t> </a:t>
            </a:r>
            <a:r>
              <a:rPr lang="ru-RU" sz="1400" i="1" dirty="0" smtClean="0"/>
              <a:t>С</a:t>
            </a:r>
            <a:r>
              <a:rPr lang="en-US" sz="1400" dirty="0" smtClean="0"/>
              <a:t> </a:t>
            </a:r>
            <a:r>
              <a:rPr lang="ru-RU" sz="1400" dirty="0" smtClean="0"/>
              <a:t>по координате</a:t>
            </a:r>
            <a:r>
              <a:rPr lang="en-US" sz="1400" dirty="0" smtClean="0"/>
              <a:t>:</a:t>
            </a:r>
          </a:p>
        </p:txBody>
      </p:sp>
      <p:graphicFrame>
        <p:nvGraphicFramePr>
          <p:cNvPr id="41" name="Объект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018601"/>
              </p:ext>
            </p:extLst>
          </p:nvPr>
        </p:nvGraphicFramePr>
        <p:xfrm>
          <a:off x="6653213" y="3068638"/>
          <a:ext cx="4935537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4" name="Equation" r:id="rId5" imgW="4114800" imgH="799920" progId="Equation.DSMT4">
                  <p:embed/>
                </p:oleObj>
              </mc:Choice>
              <mc:Fallback>
                <p:oleObj name="Equation" r:id="rId5" imgW="4114800" imgH="799920" progId="Equation.DSMT4">
                  <p:embed/>
                  <p:pic>
                    <p:nvPicPr>
                      <p:cNvPr id="38" name="Объект 3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53213" y="3068638"/>
                        <a:ext cx="4935537" cy="96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74" y="4431191"/>
            <a:ext cx="1909330" cy="2170778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716133" y="5954811"/>
            <a:ext cx="3699770" cy="430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200" dirty="0" smtClean="0"/>
              <a:t>Рисунок – К выводу второго закона </a:t>
            </a:r>
            <a:r>
              <a:rPr lang="ru-RU" sz="1200" dirty="0" err="1" smtClean="0"/>
              <a:t>Фика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1155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К понятию о градиенте концентраций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535" y="6215259"/>
            <a:ext cx="3966051" cy="43046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Рисунок – Поле концентраций вещества</a:t>
            </a:r>
            <a:br>
              <a:rPr lang="ru-RU" sz="1200" b="1" dirty="0" smtClean="0"/>
            </a:br>
            <a:r>
              <a:rPr lang="ru-RU" sz="1200" b="1" dirty="0" smtClean="0"/>
              <a:t>(цифры – концентрации, выраженные в моль/л)</a:t>
            </a:r>
            <a:endParaRPr lang="ru-RU" sz="12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1918816"/>
            <a:ext cx="6717722" cy="4263773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334250" y="2905966"/>
            <a:ext cx="4548002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000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400" dirty="0"/>
              <a:t>Выражение </a:t>
            </a:r>
            <a:r>
              <a:rPr lang="ru-RU" sz="1400" dirty="0" smtClean="0"/>
              <a:t>показывает</a:t>
            </a:r>
            <a:r>
              <a:rPr lang="ru-RU" sz="1400" dirty="0"/>
              <a:t>, что диффузионное </a:t>
            </a:r>
            <a:r>
              <a:rPr lang="ru-RU" sz="1400" dirty="0" smtClean="0"/>
              <a:t>перемещение</a:t>
            </a:r>
            <a:r>
              <a:rPr lang="en-US" sz="1400" dirty="0" smtClean="0"/>
              <a:t> </a:t>
            </a:r>
            <a:r>
              <a:rPr lang="ru-RU" sz="1400" dirty="0" smtClean="0"/>
              <a:t>вещества </a:t>
            </a:r>
            <a:r>
              <a:rPr lang="ru-RU" sz="1400" dirty="0"/>
              <a:t>происходит только в тех случаях, когда </a:t>
            </a:r>
            <a:r>
              <a:rPr lang="ru-RU" sz="1400" dirty="0" smtClean="0"/>
              <a:t>вещество</a:t>
            </a:r>
            <a:r>
              <a:rPr lang="en-US" sz="1400" dirty="0" smtClean="0"/>
              <a:t> </a:t>
            </a:r>
            <a:r>
              <a:rPr lang="ru-RU" sz="1400" dirty="0" smtClean="0"/>
              <a:t>распределено </a:t>
            </a:r>
            <a:r>
              <a:rPr lang="ru-RU" sz="1400" dirty="0"/>
              <a:t>в среде неравномерно, т.е. </a:t>
            </a:r>
            <a:r>
              <a:rPr lang="ru-RU" sz="1400" b="1" dirty="0"/>
              <a:t>градиент концентрации </a:t>
            </a:r>
            <a:r>
              <a:rPr lang="ru-RU" sz="1400" b="1" dirty="0" smtClean="0"/>
              <a:t>не</a:t>
            </a:r>
            <a:r>
              <a:rPr lang="en-US" sz="1400" b="1" dirty="0" smtClean="0"/>
              <a:t> </a:t>
            </a:r>
            <a:r>
              <a:rPr lang="ru-RU" sz="1400" b="1" dirty="0" smtClean="0"/>
              <a:t>равен </a:t>
            </a:r>
            <a:r>
              <a:rPr lang="ru-RU" sz="1400" b="1" dirty="0"/>
              <a:t>нулю</a:t>
            </a:r>
            <a:r>
              <a:rPr lang="ru-RU" sz="1400" dirty="0"/>
              <a:t>. </a:t>
            </a:r>
            <a:endParaRPr lang="ru-RU" sz="1400" dirty="0" smtClean="0"/>
          </a:p>
          <a:p>
            <a:pPr marL="0" indent="36000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400" dirty="0" smtClean="0"/>
              <a:t>Величина </a:t>
            </a:r>
            <a:r>
              <a:rPr lang="ru-RU" sz="1400" dirty="0"/>
              <a:t>диффузионного потока </a:t>
            </a:r>
            <a:r>
              <a:rPr lang="ru-RU" sz="1400" dirty="0" smtClean="0"/>
              <a:t>пропорциональна</a:t>
            </a:r>
            <a:r>
              <a:rPr lang="en-US" sz="1400" dirty="0" smtClean="0"/>
              <a:t> </a:t>
            </a:r>
            <a:r>
              <a:rPr lang="ru-RU" sz="1400" dirty="0" smtClean="0"/>
              <a:t>величине </a:t>
            </a:r>
            <a:r>
              <a:rPr lang="ru-RU" sz="1400" dirty="0"/>
              <a:t>градиента концентрации, а направление − </a:t>
            </a:r>
            <a:r>
              <a:rPr lang="ru-RU" sz="1400" dirty="0" smtClean="0"/>
              <a:t>противоположно</a:t>
            </a:r>
            <a:r>
              <a:rPr lang="en-US" sz="1400" dirty="0" smtClean="0"/>
              <a:t> </a:t>
            </a:r>
            <a:r>
              <a:rPr lang="ru-RU" sz="1400" dirty="0" smtClean="0"/>
              <a:t>направлению </a:t>
            </a:r>
            <a:r>
              <a:rPr lang="ru-RU" sz="1400" dirty="0"/>
              <a:t>градиента.</a:t>
            </a:r>
            <a:endParaRPr lang="en-US" sz="1400" dirty="0" smtClean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473483"/>
              </p:ext>
            </p:extLst>
          </p:nvPr>
        </p:nvGraphicFramePr>
        <p:xfrm>
          <a:off x="8244588" y="1684491"/>
          <a:ext cx="272732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" name="Equation" r:id="rId4" imgW="2273040" imgH="965160" progId="Equation.DSMT4">
                  <p:embed/>
                </p:oleObj>
              </mc:Choice>
              <mc:Fallback>
                <p:oleObj name="Equation" r:id="rId4" imgW="2273040" imgH="965160" progId="Equation.DSMT4">
                  <p:embed/>
                  <p:pic>
                    <p:nvPicPr>
                      <p:cNvPr id="41" name="Объект 4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44588" y="1684491"/>
                        <a:ext cx="2727325" cy="115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14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К понятию о градиенте концентраций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535" y="6215259"/>
            <a:ext cx="3966051" cy="43046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Рисунок – Поле концентраций вещества</a:t>
            </a:r>
            <a:br>
              <a:rPr lang="ru-RU" sz="1200" b="1" dirty="0" smtClean="0"/>
            </a:br>
            <a:r>
              <a:rPr lang="ru-RU" sz="1200" b="1" dirty="0" smtClean="0"/>
              <a:t>(цифры – концентрации, выраженные в моль/л)</a:t>
            </a:r>
            <a:endParaRPr lang="ru-RU" sz="12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303770" y="2460847"/>
            <a:ext cx="4578482" cy="2395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Градиент – это вектор.</a:t>
            </a:r>
          </a:p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Градиент </a:t>
            </a:r>
            <a:r>
              <a:rPr lang="ru-RU" sz="1400" dirty="0"/>
              <a:t>функции в данной точке показывает направление наискорейшего возрастания функции. </a:t>
            </a:r>
            <a:endParaRPr lang="ru-RU" sz="1400" dirty="0" smtClean="0"/>
          </a:p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Модуль </a:t>
            </a:r>
            <a:r>
              <a:rPr lang="ru-RU" sz="1400" dirty="0"/>
              <a:t>градиента совпадает с максимальной скоростью возрастания функции в данной </a:t>
            </a:r>
            <a:r>
              <a:rPr lang="ru-RU" sz="1400" dirty="0" smtClean="0"/>
              <a:t>точке, т.е. со значением производной функции в данной точке. </a:t>
            </a:r>
          </a:p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i="1" dirty="0" smtClean="0"/>
              <a:t>Пример: </a:t>
            </a:r>
          </a:p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Модуль градиента равен: </a:t>
            </a:r>
            <a:endParaRPr lang="ru-RU" sz="14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910253"/>
              </p:ext>
            </p:extLst>
          </p:nvPr>
        </p:nvGraphicFramePr>
        <p:xfrm>
          <a:off x="7938443" y="5737225"/>
          <a:ext cx="3035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4" name="Equation" r:id="rId3" imgW="3035160" imgH="774360" progId="Equation.DSMT4">
                  <p:embed/>
                </p:oleObj>
              </mc:Choice>
              <mc:Fallback>
                <p:oleObj name="Equation" r:id="rId3" imgW="3035160" imgH="774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38443" y="5737225"/>
                        <a:ext cx="3035300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837125"/>
              </p:ext>
            </p:extLst>
          </p:nvPr>
        </p:nvGraphicFramePr>
        <p:xfrm>
          <a:off x="8249593" y="1372995"/>
          <a:ext cx="27241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5" name="Equation" r:id="rId5" imgW="2724030" imgH="1152681" progId="Equation.DSMT4">
                  <p:embed/>
                </p:oleObj>
              </mc:Choice>
              <mc:Fallback>
                <p:oleObj name="Equation" r:id="rId5" imgW="2724030" imgH="115268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49593" y="1372995"/>
                        <a:ext cx="2724150" cy="1152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317" y="1949258"/>
            <a:ext cx="6721233" cy="42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3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К понятию о градиенте концентраций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535" y="6215259"/>
            <a:ext cx="3966051" cy="43046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Рисунок – Поле концентраций вещества</a:t>
            </a:r>
            <a:br>
              <a:rPr lang="ru-RU" sz="1200" b="1" dirty="0" smtClean="0"/>
            </a:br>
            <a:r>
              <a:rPr lang="ru-RU" sz="1200" b="1" dirty="0" smtClean="0"/>
              <a:t>(цифры – концентрации, выраженные в моль/л)</a:t>
            </a:r>
            <a:endParaRPr lang="ru-RU" sz="12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303770" y="2460847"/>
            <a:ext cx="4578482" cy="2395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Градиент – это вектор.</a:t>
            </a:r>
          </a:p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Градиент </a:t>
            </a:r>
            <a:r>
              <a:rPr lang="ru-RU" sz="1400" dirty="0"/>
              <a:t>функции в данной точке показывает направление наискорейшего возрастания функции. </a:t>
            </a:r>
            <a:endParaRPr lang="ru-RU" sz="1400" dirty="0" smtClean="0"/>
          </a:p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Модуль </a:t>
            </a:r>
            <a:r>
              <a:rPr lang="ru-RU" sz="1400" dirty="0"/>
              <a:t>градиента совпадает с максимальной скоростью возрастания функции в данной </a:t>
            </a:r>
            <a:r>
              <a:rPr lang="ru-RU" sz="1400" dirty="0" smtClean="0"/>
              <a:t>точке, т.е. со значением производной функции в данной точке. </a:t>
            </a:r>
          </a:p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i="1" dirty="0" smtClean="0"/>
              <a:t>Пример: </a:t>
            </a:r>
          </a:p>
          <a:p>
            <a:pPr marL="0" indent="432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Модуль градиента равен: </a:t>
            </a:r>
            <a:endParaRPr lang="ru-RU" sz="14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910253"/>
              </p:ext>
            </p:extLst>
          </p:nvPr>
        </p:nvGraphicFramePr>
        <p:xfrm>
          <a:off x="7938443" y="5737225"/>
          <a:ext cx="3035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4" name="Equation" r:id="rId3" imgW="3035160" imgH="774360" progId="Equation.DSMT4">
                  <p:embed/>
                </p:oleObj>
              </mc:Choice>
              <mc:Fallback>
                <p:oleObj name="Equation" r:id="rId3" imgW="3035160" imgH="774360" progId="Equation.DSMT4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38443" y="5737225"/>
                        <a:ext cx="3035300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837125"/>
              </p:ext>
            </p:extLst>
          </p:nvPr>
        </p:nvGraphicFramePr>
        <p:xfrm>
          <a:off x="8249593" y="1372995"/>
          <a:ext cx="27241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5" name="Equation" r:id="rId5" imgW="2724030" imgH="1152681" progId="Equation.DSMT4">
                  <p:embed/>
                </p:oleObj>
              </mc:Choice>
              <mc:Fallback>
                <p:oleObj name="Equation" r:id="rId5" imgW="2724030" imgH="1152681" progId="Equation.DSMT4">
                  <p:embed/>
                  <p:pic>
                    <p:nvPicPr>
                      <p:cNvPr id="11" name="Объект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49593" y="1372995"/>
                        <a:ext cx="2724150" cy="1152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475" y="1965346"/>
            <a:ext cx="6721233" cy="42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2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Коэффициент диффузии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68466" y="1965428"/>
            <a:ext cx="6527633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Коэффициент </a:t>
            </a:r>
            <a:r>
              <a:rPr lang="ru-RU" dirty="0"/>
              <a:t>пропорциональности </a:t>
            </a:r>
            <a:r>
              <a:rPr lang="en-US" i="1" dirty="0"/>
              <a:t>D </a:t>
            </a:r>
            <a:r>
              <a:rPr lang="ru-RU" dirty="0" smtClean="0"/>
              <a:t>в 1-м законе </a:t>
            </a:r>
            <a:r>
              <a:rPr lang="ru-RU" dirty="0" err="1" smtClean="0"/>
              <a:t>Фика</a:t>
            </a:r>
            <a:r>
              <a:rPr lang="ru-RU" dirty="0" smtClean="0"/>
              <a:t> характеризует эффективность </a:t>
            </a:r>
            <a:r>
              <a:rPr lang="ru-RU" dirty="0"/>
              <a:t>диффузионного перемещения исследуемого </a:t>
            </a:r>
            <a:r>
              <a:rPr lang="ru-RU" dirty="0" smtClean="0"/>
              <a:t>вещества.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Он </a:t>
            </a:r>
            <a:r>
              <a:rPr lang="ru-RU" dirty="0"/>
              <a:t>называется </a:t>
            </a:r>
            <a:r>
              <a:rPr lang="ru-RU" i="1" dirty="0"/>
              <a:t>коэффициентом диффузии </a:t>
            </a:r>
            <a:r>
              <a:rPr lang="ru-RU" dirty="0"/>
              <a:t>и имеет размерность </a:t>
            </a:r>
            <a:r>
              <a:rPr lang="en-US" dirty="0" smtClean="0"/>
              <a:t>[</a:t>
            </a:r>
            <a:r>
              <a:rPr lang="ru-RU" dirty="0" smtClean="0"/>
              <a:t>м</a:t>
            </a:r>
            <a:r>
              <a:rPr lang="ru-RU" baseline="30000" dirty="0" smtClean="0"/>
              <a:t>2</a:t>
            </a:r>
            <a:r>
              <a:rPr lang="ru-RU" dirty="0" smtClean="0"/>
              <a:t>/с</a:t>
            </a:r>
            <a:r>
              <a:rPr lang="en-US" dirty="0" smtClean="0"/>
              <a:t>]</a:t>
            </a:r>
            <a:r>
              <a:rPr lang="ru-RU" dirty="0" smtClean="0"/>
              <a:t>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Коэффициент </a:t>
            </a:r>
            <a:r>
              <a:rPr lang="ru-RU" dirty="0"/>
              <a:t>диффузии в изотропных средах является </a:t>
            </a:r>
            <a:r>
              <a:rPr lang="ru-RU" dirty="0" smtClean="0"/>
              <a:t>скалярной величиной</a:t>
            </a:r>
            <a:r>
              <a:rPr lang="ru-RU" dirty="0"/>
              <a:t>. </a:t>
            </a:r>
            <a:endParaRPr lang="ru-RU" dirty="0" smtClean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Величина </a:t>
            </a:r>
            <a:r>
              <a:rPr lang="ru-RU" dirty="0"/>
              <a:t>коэффициента диффузии для </a:t>
            </a:r>
            <a:r>
              <a:rPr lang="ru-RU" dirty="0" smtClean="0"/>
              <a:t>интересующей исследователя </a:t>
            </a:r>
            <a:r>
              <a:rPr lang="ru-RU" dirty="0"/>
              <a:t>пары </a:t>
            </a:r>
            <a:r>
              <a:rPr lang="ru-RU" dirty="0" smtClean="0"/>
              <a:t>«</a:t>
            </a:r>
            <a:r>
              <a:rPr lang="ru-RU" i="1" dirty="0" smtClean="0"/>
              <a:t>диффундирующее </a:t>
            </a:r>
            <a:r>
              <a:rPr lang="ru-RU" i="1" dirty="0"/>
              <a:t>вещество </a:t>
            </a:r>
            <a:r>
              <a:rPr lang="ru-RU" dirty="0"/>
              <a:t>− </a:t>
            </a:r>
            <a:r>
              <a:rPr lang="ru-RU" i="1" dirty="0" smtClean="0"/>
              <a:t>среда</a:t>
            </a:r>
            <a:r>
              <a:rPr lang="ru-RU" dirty="0" smtClean="0"/>
              <a:t>» </a:t>
            </a:r>
            <a:r>
              <a:rPr lang="ru-RU" dirty="0"/>
              <a:t>чаще </a:t>
            </a:r>
            <a:r>
              <a:rPr lang="ru-RU" dirty="0" smtClean="0"/>
              <a:t>всего измеряется </a:t>
            </a:r>
            <a:r>
              <a:rPr lang="ru-RU" dirty="0"/>
              <a:t>экспериментально. Однако коэффициент диффузии </a:t>
            </a:r>
            <a:r>
              <a:rPr lang="ru-RU" dirty="0" smtClean="0"/>
              <a:t>можно также </a:t>
            </a:r>
            <a:r>
              <a:rPr lang="ru-RU" dirty="0"/>
              <a:t>оценить по порядку величины из простых </a:t>
            </a:r>
            <a:r>
              <a:rPr lang="ru-RU" dirty="0" smtClean="0"/>
              <a:t>модельных соображений</a:t>
            </a:r>
            <a:r>
              <a:rPr lang="ru-RU" dirty="0"/>
              <a:t>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dirty="0" smtClean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5" y="2222603"/>
            <a:ext cx="4188920" cy="209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1894" y="4491234"/>
            <a:ext cx="3966051" cy="43046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Рисунок – Опыт </a:t>
            </a:r>
            <a:r>
              <a:rPr lang="ru-RU" sz="1200" b="1" dirty="0" err="1" smtClean="0"/>
              <a:t>Хугшагена</a:t>
            </a:r>
            <a:r>
              <a:rPr lang="ru-RU" sz="1200" b="1" dirty="0" smtClean="0"/>
              <a:t> по определению бинарного коэффициента диффузии кислорода в других газах (</a:t>
            </a:r>
            <a:r>
              <a:rPr lang="en-US" sz="1200" b="1" dirty="0" smtClean="0"/>
              <a:t>N</a:t>
            </a:r>
            <a:r>
              <a:rPr lang="en-US" sz="1200" b="1" baseline="-25000" dirty="0" smtClean="0"/>
              <a:t>2</a:t>
            </a:r>
            <a:r>
              <a:rPr lang="en-US" sz="1200" b="1" dirty="0" smtClean="0"/>
              <a:t>, CO</a:t>
            </a:r>
            <a:r>
              <a:rPr lang="en-US" sz="1200" b="1" baseline="-25000" dirty="0" smtClean="0"/>
              <a:t>2</a:t>
            </a:r>
            <a:r>
              <a:rPr lang="en-US" sz="1200" b="1" dirty="0" smtClean="0"/>
              <a:t>, He</a:t>
            </a:r>
            <a:r>
              <a:rPr lang="ru-RU" sz="1200" b="1" dirty="0" smtClean="0"/>
              <a:t>)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1067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Определение коэффициента молекулярной диффузии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383910"/>
              </p:ext>
            </p:extLst>
          </p:nvPr>
        </p:nvGraphicFramePr>
        <p:xfrm>
          <a:off x="5069358" y="2186559"/>
          <a:ext cx="6753225" cy="371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2" name="Equation" r:id="rId3" imgW="4000320" imgH="2197080" progId="Equation.DSMT4">
                  <p:embed/>
                </p:oleObj>
              </mc:Choice>
              <mc:Fallback>
                <p:oleObj name="Equation" r:id="rId3" imgW="4000320" imgH="219708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9358" y="2186559"/>
                        <a:ext cx="6753225" cy="371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3944" y="2186559"/>
            <a:ext cx="4413504" cy="29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>
              <a:lnSpc>
                <a:spcPct val="114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Молекулярная диффузия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- явление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переноса диффундирующего вещества в неподвижных жидкостях (газах), обусловленное хаотическим (спонтанным) движением его структурных частиц (молекул, ионов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). Тепловому движению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молекул (ионов, атомов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 оказывают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сопротивление силы внутреннего трения.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22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Определение коэффициента молекулярной </a:t>
            </a:r>
            <a:r>
              <a:rPr lang="ru-RU" sz="2000" dirty="0"/>
              <a:t>диффузии (</a:t>
            </a:r>
            <a:r>
              <a:rPr lang="ru-RU" sz="2000" dirty="0" smtClean="0"/>
              <a:t>метод </a:t>
            </a:r>
            <a:r>
              <a:rPr lang="ru-RU" sz="2000" dirty="0" err="1"/>
              <a:t>Фуллера</a:t>
            </a:r>
            <a:r>
              <a:rPr lang="ru-RU" sz="2000" dirty="0"/>
              <a:t>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696026"/>
              </p:ext>
            </p:extLst>
          </p:nvPr>
        </p:nvGraphicFramePr>
        <p:xfrm>
          <a:off x="392113" y="1956593"/>
          <a:ext cx="4438650" cy="246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6" name="Equation" r:id="rId3" imgW="2628720" imgH="1460160" progId="Equation.DSMT4">
                  <p:embed/>
                </p:oleObj>
              </mc:Choice>
              <mc:Fallback>
                <p:oleObj name="Equation" r:id="rId3" imgW="2628720" imgH="146016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956593"/>
                        <a:ext cx="4438650" cy="246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4152"/>
              </p:ext>
            </p:extLst>
          </p:nvPr>
        </p:nvGraphicFramePr>
        <p:xfrm>
          <a:off x="5165695" y="1554887"/>
          <a:ext cx="6511956" cy="48649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74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24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08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07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30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60619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Диффузионные объемы отдельных слагаемых атомов и структур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2,31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4,54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Ароматическое кольцо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–18,3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4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Гетероциклическое кольцо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–18,3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0619">
                <a:tc gridSpan="5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Диффузионные объемы простых молекул</a:t>
                      </a:r>
                    </a:p>
                  </a:txBody>
                  <a:tcPr marL="67567" marR="67567" marT="0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He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2,67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Ne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5,98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Ar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O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Kr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NH</a:t>
                      </a:r>
                      <a:r>
                        <a:rPr lang="en-US" sz="1200" baseline="-25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Xe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O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SF</a:t>
                      </a:r>
                      <a:r>
                        <a:rPr lang="en-US" sz="1200" baseline="-25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6,84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6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Воздух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567" marR="67567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34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Определение коэффициента молекулярной </a:t>
            </a:r>
            <a:r>
              <a:rPr lang="ru-RU" sz="2000" dirty="0"/>
              <a:t>диффузии </a:t>
            </a:r>
            <a:r>
              <a:rPr lang="ru-RU" sz="2000" dirty="0" smtClean="0"/>
              <a:t>вещества в смеси</a:t>
            </a:r>
            <a:endParaRPr lang="ru-RU" sz="2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185627"/>
              </p:ext>
            </p:extLst>
          </p:nvPr>
        </p:nvGraphicFramePr>
        <p:xfrm>
          <a:off x="416461" y="2195512"/>
          <a:ext cx="7740650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8" name="Equation" r:id="rId3" imgW="4584600" imgH="1333440" progId="Equation.DSMT4">
                  <p:embed/>
                </p:oleObj>
              </mc:Choice>
              <mc:Fallback>
                <p:oleObj name="Equation" r:id="rId3" imgW="4584600" imgH="1333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61" y="2195512"/>
                        <a:ext cx="7740650" cy="225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991474" y="2782634"/>
            <a:ext cx="3829051" cy="430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600" dirty="0" smtClean="0"/>
              <a:t>Составление матрицы бинарных коэффициентов по веществам</a:t>
            </a:r>
            <a:endParaRPr lang="ru-RU" sz="1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090467"/>
              </p:ext>
            </p:extLst>
          </p:nvPr>
        </p:nvGraphicFramePr>
        <p:xfrm>
          <a:off x="8157111" y="3429000"/>
          <a:ext cx="3240000" cy="324000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xmlns="" val="372525474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xmlns="" val="3105707785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xmlns="" val="180962021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xmlns="" val="1923868534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xmlns="" val="3426917735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xmlns="" val="335827881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…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extLst>
                  <a:ext uri="{0D108BD9-81ED-4DB2-BD59-A6C34878D82A}">
                    <a16:rowId xmlns:a16="http://schemas.microsoft.com/office/drawing/2014/main" xmlns="" val="264679733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-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extLst>
                  <a:ext uri="{0D108BD9-81ED-4DB2-BD59-A6C34878D82A}">
                    <a16:rowId xmlns:a16="http://schemas.microsoft.com/office/drawing/2014/main" xmlns="" val="217346576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-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extLst>
                  <a:ext uri="{0D108BD9-81ED-4DB2-BD59-A6C34878D82A}">
                    <a16:rowId xmlns:a16="http://schemas.microsoft.com/office/drawing/2014/main" xmlns="" val="178295702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-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extLst>
                  <a:ext uri="{0D108BD9-81ED-4DB2-BD59-A6C34878D82A}">
                    <a16:rowId xmlns:a16="http://schemas.microsoft.com/office/drawing/2014/main" xmlns="" val="150395168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…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-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extLst>
                  <a:ext uri="{0D108BD9-81ED-4DB2-BD59-A6C34878D82A}">
                    <a16:rowId xmlns:a16="http://schemas.microsoft.com/office/drawing/2014/main" xmlns="" val="158805399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</a:t>
                      </a:r>
                      <a:endParaRPr lang="ru-RU" sz="1600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b="1"/>
                    </a:p>
                  </a:txBody>
                  <a:tcPr marL="171450" marR="171450" marT="85746" marB="85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-</a:t>
                      </a:r>
                      <a:endParaRPr lang="ru-RU" sz="2400" b="1" dirty="0"/>
                    </a:p>
                  </a:txBody>
                  <a:tcPr marL="171450" marR="171450" marT="85746" marB="85746" anchor="ctr"/>
                </a:tc>
                <a:extLst>
                  <a:ext uri="{0D108BD9-81ED-4DB2-BD59-A6C34878D82A}">
                    <a16:rowId xmlns:a16="http://schemas.microsoft.com/office/drawing/2014/main" xmlns="" val="3831286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5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Диффузия в пористых материалах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68467" y="1874363"/>
            <a:ext cx="5823786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/>
              <a:t>Транспорт газов и жидкостей в капиллярах и пористых средах можно найти во многих приложениях, таких как </a:t>
            </a:r>
            <a:r>
              <a:rPr lang="ru-RU" i="1" dirty="0"/>
              <a:t>капиллярный подъем</a:t>
            </a:r>
            <a:r>
              <a:rPr lang="ru-RU" dirty="0"/>
              <a:t>, поток газов в </a:t>
            </a:r>
            <a:r>
              <a:rPr lang="ru-RU" dirty="0" smtClean="0"/>
              <a:t>адсорбентах и пористых катализаторов, </a:t>
            </a:r>
            <a:r>
              <a:rPr lang="ru-RU" dirty="0"/>
              <a:t>поток подземных </a:t>
            </a:r>
            <a:r>
              <a:rPr lang="ru-RU" dirty="0" smtClean="0"/>
              <a:t>вод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В начале важно </a:t>
            </a:r>
            <a:r>
              <a:rPr lang="ru-RU" dirty="0"/>
              <a:t>рассмотреть </a:t>
            </a:r>
            <a:r>
              <a:rPr lang="ru-RU" dirty="0" smtClean="0"/>
              <a:t>простую </a:t>
            </a:r>
            <a:r>
              <a:rPr lang="ru-RU" dirty="0"/>
              <a:t>среду — прямой цилиндрический капилляр, в котором легче идентифицировать несколько типов течения.</a:t>
            </a:r>
            <a:endParaRPr lang="en-US" sz="1400" dirty="0" smtClean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90" y="1827823"/>
            <a:ext cx="4964277" cy="457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970" y="2724150"/>
            <a:ext cx="4072477" cy="2584821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85" y="4934857"/>
            <a:ext cx="4949792" cy="103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49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Диффузия в пористых материалах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68467" y="1874363"/>
            <a:ext cx="5823786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i="1" dirty="0"/>
              <a:t>Свободная молекулярная диффузия </a:t>
            </a:r>
            <a:r>
              <a:rPr lang="ru-RU" i="1" dirty="0" smtClean="0"/>
              <a:t>(</a:t>
            </a:r>
            <a:r>
              <a:rPr lang="ru-RU" i="1" dirty="0" err="1" smtClean="0"/>
              <a:t>кнудсеновская</a:t>
            </a:r>
            <a:r>
              <a:rPr lang="ru-RU" i="1" dirty="0" smtClean="0"/>
              <a:t> диффузия)</a:t>
            </a:r>
            <a:r>
              <a:rPr lang="ru-RU" dirty="0" smtClean="0"/>
              <a:t>: </a:t>
            </a:r>
            <a:r>
              <a:rPr lang="ru-RU" dirty="0"/>
              <a:t>этот тип диффузии иногда называют </a:t>
            </a:r>
            <a:r>
              <a:rPr lang="ru-RU" i="1" dirty="0"/>
              <a:t>молекулярным потоком</a:t>
            </a:r>
            <a:r>
              <a:rPr lang="ru-RU" dirty="0"/>
              <a:t>. </a:t>
            </a:r>
            <a:r>
              <a:rPr lang="ru-RU" dirty="0" smtClean="0"/>
              <a:t>Диффузионный поток </a:t>
            </a:r>
            <a:r>
              <a:rPr lang="ru-RU" dirty="0"/>
              <a:t>вызывается столкновением молекул газа со стенкой </a:t>
            </a:r>
            <a:r>
              <a:rPr lang="ru-RU" dirty="0" smtClean="0"/>
              <a:t>поры/капилляра (т.е. когда </a:t>
            </a:r>
            <a:r>
              <a:rPr lang="ru-RU" dirty="0"/>
              <a:t>длина свободного пробега больше диаметра капилляра). Поскольку движущей силой кнудсеновской диффузии является столкновение молекул газа со </a:t>
            </a:r>
            <a:r>
              <a:rPr lang="ru-RU" dirty="0" smtClean="0"/>
              <a:t>стенкой, </a:t>
            </a:r>
            <a:r>
              <a:rPr lang="ru-RU" dirty="0"/>
              <a:t>транспорт молекул разного типа не зависит друг от друга.</a:t>
            </a:r>
            <a:endParaRPr lang="en-US" sz="1400" dirty="0" smtClean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557" y="1637798"/>
            <a:ext cx="4949792" cy="103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596" y="2794667"/>
            <a:ext cx="3966051" cy="3074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/>
              <a:t>Рисунок – Механизм кнудсеновской диффузии</a:t>
            </a:r>
            <a:endParaRPr lang="ru-RU" sz="1200" dirty="0"/>
          </a:p>
        </p:txBody>
      </p:sp>
      <p:sp>
        <p:nvSpPr>
          <p:cNvPr id="3" name="AutoShape 2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621" y="3195865"/>
            <a:ext cx="4320000" cy="304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292596" y="6365181"/>
            <a:ext cx="3966051" cy="307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/>
              <a:t>Рисунок </a:t>
            </a:r>
            <a:r>
              <a:rPr lang="ru-RU" sz="1200" dirty="0"/>
              <a:t>– Мартин </a:t>
            </a:r>
            <a:r>
              <a:rPr lang="ru-RU" sz="1200" dirty="0" err="1" smtClean="0"/>
              <a:t>Кнудсен</a:t>
            </a:r>
            <a:r>
              <a:rPr lang="ru-RU" sz="1200" dirty="0" smtClean="0"/>
              <a:t> (1871-1949), датский </a:t>
            </a:r>
            <a:r>
              <a:rPr lang="ru-RU" sz="1200" dirty="0" err="1" smtClean="0"/>
              <a:t>физикохимик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5490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/>
              <a:t>Кнудсеновская</a:t>
            </a:r>
            <a:r>
              <a:rPr lang="ru-RU" sz="2800" dirty="0"/>
              <a:t> диффузия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68466" y="1874363"/>
            <a:ext cx="6279983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i="1" dirty="0" smtClean="0"/>
              <a:t>М. </a:t>
            </a:r>
            <a:r>
              <a:rPr lang="ru-RU" i="1" dirty="0" err="1" smtClean="0"/>
              <a:t>Кнудсен</a:t>
            </a:r>
            <a:r>
              <a:rPr lang="ru-RU" i="1" dirty="0" smtClean="0"/>
              <a:t> </a:t>
            </a:r>
            <a:r>
              <a:rPr lang="ru-RU" dirty="0" smtClean="0"/>
              <a:t>оценивал </a:t>
            </a:r>
            <a:r>
              <a:rPr lang="ru-RU" dirty="0"/>
              <a:t>перенос молекул как столкновение и отскок молекул от стенки пористой </a:t>
            </a:r>
            <a:r>
              <a:rPr lang="ru-RU" dirty="0" smtClean="0"/>
              <a:t>среды. </a:t>
            </a:r>
            <a:r>
              <a:rPr lang="ru-RU" dirty="0"/>
              <a:t>Движущей силой этого переноса является градиент концентрации, а параметром, характеризующим этот перенос, является </a:t>
            </a:r>
            <a:r>
              <a:rPr lang="ru-RU" dirty="0" smtClean="0"/>
              <a:t>т.н. </a:t>
            </a:r>
            <a:r>
              <a:rPr lang="ru-RU" i="1" dirty="0" smtClean="0"/>
              <a:t>коэффициент </a:t>
            </a:r>
            <a:r>
              <a:rPr lang="ru-RU" i="1" dirty="0"/>
              <a:t>диффузии </a:t>
            </a:r>
            <a:r>
              <a:rPr lang="ru-RU" i="1" dirty="0" err="1"/>
              <a:t>Кнудсена</a:t>
            </a:r>
            <a:r>
              <a:rPr lang="ru-RU" dirty="0"/>
              <a:t> </a:t>
            </a:r>
            <a:r>
              <a:rPr lang="ru-RU" i="1" dirty="0" err="1" smtClean="0"/>
              <a:t>D</a:t>
            </a:r>
            <a:r>
              <a:rPr lang="ru-RU" baseline="-25000" dirty="0" err="1" smtClean="0"/>
              <a:t>K,</a:t>
            </a:r>
            <a:r>
              <a:rPr lang="ru-RU" i="1" baseline="-25000" dirty="0" err="1" smtClean="0"/>
              <a:t>i</a:t>
            </a:r>
            <a:r>
              <a:rPr lang="ru-RU" dirty="0" smtClean="0"/>
              <a:t>. 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Диффузионный поток </a:t>
            </a:r>
            <a:r>
              <a:rPr lang="ru-RU" dirty="0" err="1"/>
              <a:t>Кнудсена</a:t>
            </a:r>
            <a:r>
              <a:rPr lang="ru-RU" dirty="0"/>
              <a:t> зависит от молекулярной массы диффундирующих частиц. Молекулы с меньшей молекулярной массой движутся быстрее, чем молекулы с большей молекулярной массой при том же градиенте концентрации. </a:t>
            </a:r>
            <a:r>
              <a:rPr lang="ru-RU" dirty="0" smtClean="0"/>
              <a:t>Таким </a:t>
            </a:r>
            <a:r>
              <a:rPr lang="ru-RU" dirty="0"/>
              <a:t>образом, с помощью этого механизма возможно разделение смесей.</a:t>
            </a:r>
            <a:endParaRPr lang="en-US" sz="1400" dirty="0" smtClean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557" y="2056898"/>
            <a:ext cx="4949792" cy="103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596" y="3213767"/>
            <a:ext cx="3966051" cy="3074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/>
              <a:t>Рисунок – Механизм кнудсеновской диффузии</a:t>
            </a:r>
            <a:endParaRPr lang="ru-RU" sz="1200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15" y="3594817"/>
            <a:ext cx="3269746" cy="230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6981543" y="5874903"/>
            <a:ext cx="4588158" cy="5131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200" dirty="0" smtClean="0"/>
              <a:t>Рисунок – </a:t>
            </a:r>
            <a:r>
              <a:rPr lang="ru-RU" sz="1200" dirty="0" err="1" smtClean="0"/>
              <a:t>Кнудсеновская</a:t>
            </a:r>
            <a:r>
              <a:rPr lang="ru-RU" sz="1200" dirty="0" smtClean="0"/>
              <a:t> диффузия сквозь отверстие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069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/>
              <a:t>Кнудсеновская</a:t>
            </a:r>
            <a:r>
              <a:rPr lang="ru-RU" sz="2800" dirty="0"/>
              <a:t> диффузия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68466" y="1874363"/>
            <a:ext cx="5622759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/>
              <a:t>В этом режиме длина свободного </a:t>
            </a:r>
            <a:r>
              <a:rPr lang="ru-RU" dirty="0" smtClean="0"/>
              <a:t>пробега </a:t>
            </a:r>
            <a:r>
              <a:rPr lang="ru-RU" i="1" dirty="0" smtClean="0">
                <a:latin typeface="Arial"/>
                <a:cs typeface="Arial"/>
              </a:rPr>
              <a:t>λ</a:t>
            </a:r>
            <a:r>
              <a:rPr lang="ru-RU" dirty="0" smtClean="0"/>
              <a:t> </a:t>
            </a:r>
            <a:r>
              <a:rPr lang="ru-RU" dirty="0"/>
              <a:t>намного больше диаметра </a:t>
            </a:r>
            <a:r>
              <a:rPr lang="ru-RU" dirty="0" smtClean="0"/>
              <a:t>канала </a:t>
            </a:r>
            <a:r>
              <a:rPr lang="en-US" i="1" dirty="0" smtClean="0"/>
              <a:t>d</a:t>
            </a:r>
            <a:r>
              <a:rPr lang="ru-RU" dirty="0" smtClean="0"/>
              <a:t>, </a:t>
            </a:r>
            <a:r>
              <a:rPr lang="ru-RU" dirty="0"/>
              <a:t>в котором находятся диффундирующие молекулы. </a:t>
            </a:r>
            <a:endParaRPr lang="ru-RU" dirty="0" smtClean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Обычно </a:t>
            </a:r>
            <a:r>
              <a:rPr lang="ru-RU" dirty="0"/>
              <a:t>это происходит при очень низком давлении и каналах небольшого размера, обычно </a:t>
            </a:r>
            <a:r>
              <a:rPr lang="ru-RU" dirty="0" smtClean="0"/>
              <a:t>10</a:t>
            </a:r>
            <a:r>
              <a:rPr lang="en-US" dirty="0" smtClean="0"/>
              <a:t>-</a:t>
            </a:r>
            <a:r>
              <a:rPr lang="ru-RU" dirty="0" smtClean="0"/>
              <a:t>100 </a:t>
            </a:r>
            <a:r>
              <a:rPr lang="ru-RU" dirty="0" err="1"/>
              <a:t>нм</a:t>
            </a:r>
            <a:r>
              <a:rPr lang="ru-RU" dirty="0"/>
              <a:t>. Когда это происходит, молекулы отскакивают от стены к стене, а не сталкиваются друг с другом</a:t>
            </a:r>
            <a:r>
              <a:rPr lang="ru-RU" dirty="0" smtClean="0"/>
              <a:t>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/>
              <a:t>Когда </a:t>
            </a:r>
            <a:r>
              <a:rPr lang="ru-RU" i="1" dirty="0">
                <a:latin typeface="Arial"/>
                <a:cs typeface="Arial"/>
              </a:rPr>
              <a:t>λ</a:t>
            </a:r>
            <a:r>
              <a:rPr lang="ru-RU" dirty="0"/>
              <a:t> </a:t>
            </a:r>
            <a:r>
              <a:rPr lang="en-US" dirty="0" smtClean="0"/>
              <a:t>&gt;&gt; </a:t>
            </a:r>
            <a:r>
              <a:rPr lang="en-US" i="1" dirty="0" smtClean="0"/>
              <a:t>d</a:t>
            </a:r>
            <a:r>
              <a:rPr lang="ru-RU" dirty="0" smtClean="0"/>
              <a:t>, </a:t>
            </a:r>
            <a:r>
              <a:rPr lang="ru-RU" dirty="0"/>
              <a:t>мы имеем молекулярный поток, вызванный отскоком молекул от стенки и от нее (поток </a:t>
            </a:r>
            <a:r>
              <a:rPr lang="ru-RU" dirty="0" err="1"/>
              <a:t>Кнудсена</a:t>
            </a:r>
            <a:r>
              <a:rPr lang="ru-RU" dirty="0"/>
              <a:t>). Поскольку столкновением между молекулами можно пренебречь, понятие вязкости больше не применимо к молекулярному потоку.</a:t>
            </a:r>
            <a:endParaRPr lang="en-US" dirty="0" smtClean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909366"/>
              </p:ext>
            </p:extLst>
          </p:nvPr>
        </p:nvGraphicFramePr>
        <p:xfrm>
          <a:off x="6188075" y="2009775"/>
          <a:ext cx="5573713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8" name="Equation" r:id="rId3" imgW="3301920" imgH="2692080" progId="Equation.DSMT4">
                  <p:embed/>
                </p:oleObj>
              </mc:Choice>
              <mc:Fallback>
                <p:oleObj name="Equation" r:id="rId3" imgW="3301920" imgH="269208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8075" y="2009775"/>
                        <a:ext cx="5573713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545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Диффузия в пористых материалах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68466" y="1874363"/>
            <a:ext cx="6794333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i="1" dirty="0"/>
              <a:t>Вязкий поток (обтекаемый поток): </a:t>
            </a:r>
            <a:r>
              <a:rPr lang="ru-RU" sz="1600" dirty="0"/>
              <a:t>его также называют течением </a:t>
            </a:r>
            <a:r>
              <a:rPr lang="ru-RU" sz="1600" dirty="0" err="1"/>
              <a:t>Пуазейля</a:t>
            </a:r>
            <a:r>
              <a:rPr lang="ru-RU" sz="1600" dirty="0"/>
              <a:t>. Этот поток управляется градиентом общего </a:t>
            </a:r>
            <a:r>
              <a:rPr lang="ru-RU" sz="1600" dirty="0" smtClean="0"/>
              <a:t>давления (!). В </a:t>
            </a:r>
            <a:r>
              <a:rPr lang="ru-RU" sz="1600" dirty="0"/>
              <a:t>результате смесь жидкостей движется по капилляру без разделения, поскольку все вещества движутся с одинаковой скоростью.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i="1" dirty="0"/>
              <a:t>Непрерывная </a:t>
            </a:r>
            <a:r>
              <a:rPr lang="ru-RU" sz="1600" i="1" dirty="0" smtClean="0"/>
              <a:t>диффузия (</a:t>
            </a:r>
            <a:r>
              <a:rPr lang="en-US" sz="1600" i="1" dirty="0" smtClean="0"/>
              <a:t>continuum diffusion</a:t>
            </a:r>
            <a:r>
              <a:rPr lang="ru-RU" sz="1600" i="1" dirty="0" smtClean="0"/>
              <a:t>)</a:t>
            </a:r>
            <a:r>
              <a:rPr lang="ru-RU" sz="1600" dirty="0" smtClean="0"/>
              <a:t>: </a:t>
            </a:r>
            <a:r>
              <a:rPr lang="ru-RU" sz="1600" dirty="0"/>
              <a:t>этот поток возникает в результате столкновений между молекулами разного типа, а не одного и того же типа, потому что нет чистого изменения импульса из-за столкновений между молекулами одного типа. Такая ситуация возникает, когда длина свободного пробега много меньше диаметра капилляра.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i="1" dirty="0" smtClean="0"/>
              <a:t>Поверхностная </a:t>
            </a:r>
            <a:r>
              <a:rPr lang="ru-RU" sz="1600" i="1" dirty="0"/>
              <a:t>диффузия</a:t>
            </a:r>
            <a:r>
              <a:rPr lang="ru-RU" sz="1600" dirty="0"/>
              <a:t>: разные молекулы имеют разную подвижность на поверхности капилляра из-за разной степени их взаимодействия с поверхностью. Следовательно, бинарная смесь может быть разделена с использованием </a:t>
            </a:r>
            <a:r>
              <a:rPr lang="ru-RU" sz="1600" dirty="0" smtClean="0"/>
              <a:t>потока кнудсеновской диффузии.</a:t>
            </a:r>
            <a:endParaRPr lang="en-US" sz="1200" dirty="0" smtClean="0"/>
          </a:p>
        </p:txBody>
      </p:sp>
      <p:sp>
        <p:nvSpPr>
          <p:cNvPr id="3" name="AutoShape 2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2028824"/>
            <a:ext cx="4329156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13" y="3286125"/>
            <a:ext cx="3014662" cy="174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499" y="5324476"/>
            <a:ext cx="3558229" cy="101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8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Эффективный коэффициент диффузии в пористых гранулах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 dirty="0"/>
          </a:p>
        </p:txBody>
      </p:sp>
      <p:sp>
        <p:nvSpPr>
          <p:cNvPr id="3" name="AutoShape 2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77991" y="1874363"/>
            <a:ext cx="5975183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/>
              <a:t>При беспорядочном расположении пор средняя площадь их постоянна для любого сечения и идентична пористости </a:t>
            </a:r>
            <a:r>
              <a:rPr lang="ru-RU" sz="1600" i="1" dirty="0" smtClean="0">
                <a:cs typeface="Times New Roman"/>
              </a:rPr>
              <a:t>ε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Диффузионный поток, отнесенный к единице площади поперечного сечения твердого пористого тела, будет составлять долю </a:t>
            </a:r>
            <a:r>
              <a:rPr lang="ru-RU" sz="1600" i="1" dirty="0" smtClean="0">
                <a:cs typeface="Times New Roman"/>
              </a:rPr>
              <a:t>ε</a:t>
            </a:r>
            <a:r>
              <a:rPr lang="ru-RU" sz="1600" dirty="0" smtClean="0"/>
              <a:t> от общего потока, наблюдающегося в аналогичных условиях, но в отсутствие твердого тела.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Длина </a:t>
            </a:r>
            <a:r>
              <a:rPr lang="ru-RU" sz="1600" dirty="0"/>
              <a:t>извилистого пути диффундирующей молекулы в реальных порах больше, чем расстояние, отсчитанное от прямой в направлении диффузии</a:t>
            </a:r>
            <a:r>
              <a:rPr lang="ru-RU" sz="1600" dirty="0" smtClean="0"/>
              <a:t>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Каналы </a:t>
            </a:r>
            <a:r>
              <a:rPr lang="ru-RU" sz="1600" dirty="0"/>
              <a:t>имеют неправильную форму и переменное по длине сечение; сужения </a:t>
            </a:r>
            <a:r>
              <a:rPr lang="ru-RU" sz="1600" dirty="0" smtClean="0"/>
              <a:t>создают </a:t>
            </a:r>
            <a:r>
              <a:rPr lang="ru-RU" sz="1600" dirty="0"/>
              <a:t>сопротивления, которые не компенсируются расширениями. В результате диффузионный поток в реальной грануле меньше потока в однородных порах той же длины и среднего радиуса</a:t>
            </a:r>
            <a:r>
              <a:rPr lang="ru-RU" sz="1600" dirty="0" smtClean="0"/>
              <a:t>.</a:t>
            </a:r>
            <a:endParaRPr lang="ru-RU" sz="1600" dirty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90" y="1827823"/>
            <a:ext cx="4964277" cy="457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970" y="2724150"/>
            <a:ext cx="4072477" cy="258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2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Извилистость и проницаемость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77992" y="1874363"/>
            <a:ext cx="4717884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Из-за </a:t>
            </a:r>
            <a:r>
              <a:rPr lang="ru-RU" sz="1600" dirty="0"/>
              <a:t>случайной ориентации капилляра </a:t>
            </a:r>
            <a:r>
              <a:rPr lang="ru-RU" sz="1600" dirty="0" smtClean="0"/>
              <a:t>(поры) </a:t>
            </a:r>
            <a:r>
              <a:rPr lang="ru-RU" sz="1600" dirty="0"/>
              <a:t>его длина </a:t>
            </a:r>
            <a:r>
              <a:rPr lang="ru-RU" sz="1600" dirty="0" smtClean="0"/>
              <a:t>больше длины среды, в которой находится капилляр. </a:t>
            </a:r>
            <a:endParaRPr lang="en-US" sz="1200" dirty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Введем </a:t>
            </a:r>
            <a:r>
              <a:rPr lang="ru-RU" sz="1600" dirty="0"/>
              <a:t>понятие «</a:t>
            </a:r>
            <a:r>
              <a:rPr lang="ru-RU" sz="1600" i="1" dirty="0"/>
              <a:t>извилистость</a:t>
            </a:r>
            <a:r>
              <a:rPr lang="ru-RU" sz="1600" dirty="0" smtClean="0"/>
              <a:t>» (англ. </a:t>
            </a:r>
            <a:r>
              <a:rPr lang="en-US" sz="1600" i="1" dirty="0" smtClean="0"/>
              <a:t>tortuosity</a:t>
            </a:r>
            <a:r>
              <a:rPr lang="ru-RU" sz="1600" i="1" dirty="0"/>
              <a:t>;</a:t>
            </a:r>
            <a:r>
              <a:rPr lang="ru-RU" sz="1600" i="1" dirty="0" smtClean="0"/>
              <a:t> </a:t>
            </a:r>
            <a:r>
              <a:rPr lang="ru-RU" sz="1600" dirty="0" smtClean="0"/>
              <a:t>Эпштейн</a:t>
            </a:r>
            <a:r>
              <a:rPr lang="ru-RU" sz="1600" dirty="0"/>
              <a:t>, </a:t>
            </a:r>
            <a:r>
              <a:rPr lang="ru-RU" sz="1600" dirty="0" smtClean="0"/>
              <a:t>1989).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/>
              <a:t>Таким образом, по определению извилистость </a:t>
            </a:r>
            <a:r>
              <a:rPr lang="ru-RU" sz="1600" i="1" dirty="0">
                <a:latin typeface="Calibri" panose="020F0502020204030204" pitchFamily="34" charset="0"/>
              </a:rPr>
              <a:t>ξ</a:t>
            </a:r>
            <a:r>
              <a:rPr lang="ru-RU" sz="1600" dirty="0" smtClean="0"/>
              <a:t> </a:t>
            </a:r>
            <a:r>
              <a:rPr lang="ru-RU" sz="1600" dirty="0"/>
              <a:t>больше единицы.</a:t>
            </a:r>
            <a:endParaRPr lang="ru-RU" sz="1600" dirty="0" smtClean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775" y="6170432"/>
            <a:ext cx="3966051" cy="3074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/>
              <a:t>Рисунок </a:t>
            </a:r>
            <a:r>
              <a:rPr lang="ru-RU" sz="1600" dirty="0"/>
              <a:t>– К определению «</a:t>
            </a:r>
            <a:r>
              <a:rPr lang="ru-RU" sz="1600" i="1" dirty="0"/>
              <a:t>извилистость</a:t>
            </a:r>
            <a:r>
              <a:rPr lang="ru-RU" sz="1600" dirty="0"/>
              <a:t>»: </a:t>
            </a:r>
            <a:r>
              <a:rPr lang="ru-RU" sz="1600" i="1" dirty="0">
                <a:latin typeface="Calibri" panose="020F0502020204030204" pitchFamily="34" charset="0"/>
              </a:rPr>
              <a:t>ξ</a:t>
            </a:r>
            <a:r>
              <a:rPr lang="ru-RU" sz="1600" dirty="0">
                <a:latin typeface="Calibri" panose="020F0502020204030204" pitchFamily="34" charset="0"/>
              </a:rPr>
              <a:t> = </a:t>
            </a:r>
            <a:r>
              <a:rPr lang="ru-RU" sz="1600" i="1" dirty="0" err="1">
                <a:latin typeface="Calibri" panose="020F0502020204030204" pitchFamily="34" charset="0"/>
              </a:rPr>
              <a:t>l</a:t>
            </a:r>
            <a:r>
              <a:rPr lang="ru-RU" sz="1600" baseline="-25000" dirty="0" err="1">
                <a:latin typeface="Calibri" panose="020F0502020204030204" pitchFamily="34" charset="0"/>
              </a:rPr>
              <a:t>k</a:t>
            </a:r>
            <a:r>
              <a:rPr lang="ru-RU" sz="1600" dirty="0">
                <a:latin typeface="Calibri" panose="020F0502020204030204" pitchFamily="34" charset="0"/>
              </a:rPr>
              <a:t> / </a:t>
            </a:r>
            <a:r>
              <a:rPr lang="ru-RU" sz="1600" i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3" name="AutoShape 2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874" y="4301715"/>
            <a:ext cx="2682188" cy="185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898805"/>
              </p:ext>
            </p:extLst>
          </p:nvPr>
        </p:nvGraphicFramePr>
        <p:xfrm>
          <a:off x="5407025" y="1760538"/>
          <a:ext cx="6267450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2" name="Equation" r:id="rId4" imgW="3708360" imgH="2476440" progId="Equation.DSMT4">
                  <p:embed/>
                </p:oleObj>
              </mc:Choice>
              <mc:Fallback>
                <p:oleObj name="Equation" r:id="rId4" imgW="3708360" imgH="2476440" progId="Equation.DSMT4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7025" y="1760538"/>
                        <a:ext cx="6267450" cy="418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298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460375" y="3797506"/>
            <a:ext cx="4717884" cy="1393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Извилистость и проницаемость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 dirty="0"/>
          </a:p>
        </p:txBody>
      </p:sp>
      <p:sp>
        <p:nvSpPr>
          <p:cNvPr id="3" name="AutoShape 2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physicsworld.com/wp-content/uploads/2022/04/2022-05-10-webinar-imag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377992" y="1874363"/>
            <a:ext cx="4717884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Совместим рассмотренные выше формулы.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Эффективный коэффициент </a:t>
            </a:r>
            <a:r>
              <a:rPr lang="ru-RU" sz="1600" dirty="0"/>
              <a:t>кнудсеновской диффузии </a:t>
            </a:r>
            <a:r>
              <a:rPr lang="ru-RU" sz="1600" i="1" dirty="0" smtClean="0"/>
              <a:t>в </a:t>
            </a:r>
            <a:r>
              <a:rPr lang="ru-RU" sz="1600" i="1" dirty="0"/>
              <a:t>прямых цилиндрических порах</a:t>
            </a:r>
            <a:r>
              <a:rPr lang="ru-RU" sz="1600" dirty="0"/>
              <a:t> радиуса </a:t>
            </a:r>
            <a:r>
              <a:rPr lang="en-US" sz="1600" i="1" dirty="0" smtClean="0"/>
              <a:t>r</a:t>
            </a:r>
            <a:r>
              <a:rPr lang="en-US" sz="1600" dirty="0" smtClean="0"/>
              <a:t> </a:t>
            </a:r>
            <a:r>
              <a:rPr lang="ru-RU" sz="1600" dirty="0" smtClean="0"/>
              <a:t>равен:</a:t>
            </a:r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/>
              <a:t>Радиус прямой цилиндрической поры может быть выражен через удельную поверхность, пористость и кажущуюся плотность гранулы</a:t>
            </a:r>
            <a:r>
              <a:rPr lang="ru-RU" sz="1600" dirty="0" smtClean="0"/>
              <a:t>:</a:t>
            </a:r>
            <a:endParaRPr lang="ru-RU" sz="1600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808251"/>
              </p:ext>
            </p:extLst>
          </p:nvPr>
        </p:nvGraphicFramePr>
        <p:xfrm>
          <a:off x="714459" y="3389415"/>
          <a:ext cx="4044950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0" name="Equation" r:id="rId3" imgW="2755800" imgH="545760" progId="Equation.DSMT4">
                  <p:embed/>
                </p:oleObj>
              </mc:Choice>
              <mc:Fallback>
                <p:oleObj name="Equation" r:id="rId3" imgW="2755800" imgH="545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4459" y="3389415"/>
                        <a:ext cx="4044950" cy="801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53840"/>
              </p:ext>
            </p:extLst>
          </p:nvPr>
        </p:nvGraphicFramePr>
        <p:xfrm>
          <a:off x="6724567" y="2129044"/>
          <a:ext cx="4343400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1" name="Equation" r:id="rId5" imgW="2958840" imgH="545760" progId="Equation.DSMT4">
                  <p:embed/>
                </p:oleObj>
              </mc:Choice>
              <mc:Fallback>
                <p:oleObj name="Equation" r:id="rId5" imgW="2958840" imgH="545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24567" y="2129044"/>
                        <a:ext cx="4343400" cy="801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117187"/>
              </p:ext>
            </p:extLst>
          </p:nvPr>
        </p:nvGraphicFramePr>
        <p:xfrm>
          <a:off x="377992" y="5197330"/>
          <a:ext cx="5765800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2" name="Equation" r:id="rId7" imgW="3416040" imgH="799920" progId="Equation.DSMT4">
                  <p:embed/>
                </p:oleObj>
              </mc:Choice>
              <mc:Fallback>
                <p:oleObj name="Equation" r:id="rId7" imgW="3416040" imgH="799920" progId="Equation.DSMT4">
                  <p:embed/>
                  <p:pic>
                    <p:nvPicPr>
                      <p:cNvPr id="0" name="Объект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2" y="5197330"/>
                        <a:ext cx="5765800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6537325" y="1859168"/>
            <a:ext cx="4717884" cy="306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Тогда:</a:t>
            </a:r>
            <a:endParaRPr lang="ru-RU" sz="1600" dirty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 smtClean="0"/>
          </a:p>
          <a:p>
            <a:pPr marL="0" indent="396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 smtClean="0"/>
              <a:t>Значит </a:t>
            </a:r>
            <a:r>
              <a:rPr lang="ru-RU" sz="1600" dirty="0" err="1" smtClean="0"/>
              <a:t>кнудсеновский</a:t>
            </a:r>
            <a:r>
              <a:rPr lang="ru-RU" sz="1600" dirty="0" smtClean="0"/>
              <a:t> поток, определенный по данной формуле, выражается через общие свойства гранулы (</a:t>
            </a:r>
            <a:r>
              <a:rPr lang="ru-RU" sz="1600" i="1" dirty="0" smtClean="0"/>
              <a:t>кажущуюся плотность</a:t>
            </a:r>
            <a:r>
              <a:rPr lang="ru-RU" sz="1600" dirty="0" smtClean="0"/>
              <a:t>) и ее пористой структуры (</a:t>
            </a:r>
            <a:r>
              <a:rPr lang="ru-RU" sz="1600" i="1" dirty="0" smtClean="0"/>
              <a:t>пористость, удельная поверхность</a:t>
            </a:r>
            <a:r>
              <a:rPr lang="ru-RU" sz="1600" dirty="0" smtClean="0"/>
              <a:t>) и не требует, например, </a:t>
            </a:r>
            <a:r>
              <a:rPr lang="ru-RU" sz="1600" dirty="0"/>
              <a:t>детальных </a:t>
            </a:r>
            <a:r>
              <a:rPr lang="ru-RU" sz="1600" dirty="0" smtClean="0"/>
              <a:t>адсорбционных исследований (с оговоркой).</a:t>
            </a:r>
          </a:p>
        </p:txBody>
      </p:sp>
    </p:spTree>
    <p:extLst>
      <p:ext uri="{BB962C8B-B14F-4D97-AF65-F5344CB8AC3E}">
        <p14:creationId xmlns:p14="http://schemas.microsoft.com/office/powerpoint/2010/main" val="255080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/>
              <a:t>Эффективный коэффициент диффузии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352425" y="1863725"/>
            <a:ext cx="11044052" cy="4547202"/>
          </a:xfrm>
        </p:spPr>
        <p:txBody>
          <a:bodyPr>
            <a:noAutofit/>
          </a:bodyPr>
          <a:lstStyle/>
          <a:p>
            <a:pPr marL="0" indent="432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i="1" dirty="0"/>
              <a:t>Эффективный коэффициент диффузии </a:t>
            </a:r>
            <a:r>
              <a:rPr lang="en-US" i="1" dirty="0"/>
              <a:t>D</a:t>
            </a:r>
            <a:r>
              <a:rPr lang="en-US" dirty="0"/>
              <a:t>*</a:t>
            </a:r>
            <a:r>
              <a:rPr lang="ru-RU" dirty="0"/>
              <a:t>, используемый в квазигомогенной или другой модели, должен иметь такое значение, чтобы процесс переноса внутри зерна катализатора мог быть описан с достаточной точностью этой моделью. </a:t>
            </a:r>
            <a:r>
              <a:rPr lang="ru-RU" b="1" dirty="0"/>
              <a:t>ЭКД</a:t>
            </a:r>
            <a:r>
              <a:rPr lang="ru-RU" dirty="0"/>
              <a:t> зависит от </a:t>
            </a:r>
            <a:r>
              <a:rPr lang="ru-RU" dirty="0" smtClean="0"/>
              <a:t>эффективных коэффициента </a:t>
            </a:r>
            <a:r>
              <a:rPr lang="ru-RU" dirty="0"/>
              <a:t>молекулярной диффузии и коэффициента кнудсеновской диффузии.</a:t>
            </a:r>
            <a:endParaRPr lang="ru-RU" i="1" dirty="0"/>
          </a:p>
          <a:p>
            <a:pPr marL="0" indent="432000" algn="just">
              <a:lnSpc>
                <a:spcPct val="114000"/>
              </a:lnSpc>
              <a:spcBef>
                <a:spcPts val="0"/>
              </a:spcBef>
            </a:pP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20382"/>
              </p:ext>
            </p:extLst>
          </p:nvPr>
        </p:nvGraphicFramePr>
        <p:xfrm>
          <a:off x="828675" y="3529945"/>
          <a:ext cx="10534650" cy="29375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67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67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400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Составляющие диффузионных</a:t>
                      </a:r>
                      <a:r>
                        <a:rPr lang="ru-RU" sz="1400" baseline="0" dirty="0" smtClean="0"/>
                        <a:t> явлений в пористом зерне катализатора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76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Молекулярная</a:t>
                      </a:r>
                      <a:r>
                        <a:rPr lang="ru-RU" sz="1400" baseline="0" dirty="0" smtClean="0"/>
                        <a:t> диффузия </a:t>
                      </a:r>
                      <a:r>
                        <a:rPr lang="en-US" sz="1400" i="1" baseline="0" dirty="0" smtClean="0"/>
                        <a:t>D</a:t>
                      </a:r>
                      <a:r>
                        <a:rPr lang="en-US" sz="1400" baseline="-25000" dirty="0" smtClean="0"/>
                        <a:t>M</a:t>
                      </a:r>
                      <a:endParaRPr lang="ru-RU" sz="14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Кнудсеновская</a:t>
                      </a:r>
                      <a:r>
                        <a:rPr lang="ru-RU" sz="1400" dirty="0" smtClean="0"/>
                        <a:t> диффузия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i="1" baseline="0" dirty="0" smtClean="0"/>
                        <a:t>D</a:t>
                      </a:r>
                      <a:r>
                        <a:rPr lang="en-US" sz="1400" baseline="-25000" dirty="0" smtClean="0"/>
                        <a:t>K</a:t>
                      </a:r>
                      <a:endParaRPr lang="ru-RU" sz="1400" b="1" i="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647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Средняя</a:t>
                      </a:r>
                      <a:r>
                        <a:rPr lang="ru-RU" sz="1200" baseline="0" dirty="0" smtClean="0"/>
                        <a:t> д</a:t>
                      </a:r>
                      <a:r>
                        <a:rPr lang="ru-RU" sz="1200" dirty="0" smtClean="0"/>
                        <a:t>лина свободного</a:t>
                      </a:r>
                      <a:r>
                        <a:rPr lang="ru-RU" sz="1200" baseline="0" dirty="0" smtClean="0"/>
                        <a:t> пробега молекул меньше размера пор</a:t>
                      </a:r>
                      <a:endParaRPr lang="ru-RU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Средняя</a:t>
                      </a:r>
                      <a:r>
                        <a:rPr lang="ru-RU" sz="1200" baseline="0" dirty="0" smtClean="0"/>
                        <a:t> д</a:t>
                      </a:r>
                      <a:r>
                        <a:rPr lang="ru-RU" sz="1200" dirty="0" smtClean="0"/>
                        <a:t>лина свободного</a:t>
                      </a:r>
                      <a:r>
                        <a:rPr lang="ru-RU" sz="1200" baseline="0" dirty="0" smtClean="0"/>
                        <a:t> пробега молекул больше размера пор</a:t>
                      </a:r>
                      <a:endParaRPr lang="ru-RU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647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Преобладают столкновения молекул</a:t>
                      </a:r>
                      <a:r>
                        <a:rPr lang="ru-RU" sz="1200" baseline="0" dirty="0" smtClean="0"/>
                        <a:t> между собой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Преобладают столкновения молекул</a:t>
                      </a:r>
                      <a:r>
                        <a:rPr lang="ru-RU" sz="1200" baseline="0" dirty="0" smtClean="0"/>
                        <a:t> со стенками пор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388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Крупные поры / Высокие</a:t>
                      </a:r>
                      <a:r>
                        <a:rPr lang="ru-RU" sz="1200" baseline="0" dirty="0" smtClean="0"/>
                        <a:t> давления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Малые поры / Малые</a:t>
                      </a:r>
                      <a:r>
                        <a:rPr lang="ru-RU" sz="1200" baseline="0" dirty="0" smtClean="0"/>
                        <a:t> давления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905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Коэффициент</a:t>
                      </a:r>
                      <a:r>
                        <a:rPr lang="ru-RU" sz="1200" baseline="0" dirty="0" smtClean="0"/>
                        <a:t> диффузии</a:t>
                      </a:r>
                      <a:r>
                        <a:rPr lang="ru-RU" sz="1200" dirty="0" smtClean="0"/>
                        <a:t> зависит от размера молекул,</a:t>
                      </a:r>
                      <a:r>
                        <a:rPr lang="ru-RU" sz="1200" baseline="0" dirty="0" smtClean="0"/>
                        <a:t> молекулярной массы, температуры, давления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Коэффициент</a:t>
                      </a:r>
                      <a:r>
                        <a:rPr lang="ru-RU" sz="1200" baseline="0" dirty="0" smtClean="0"/>
                        <a:t> диффузии </a:t>
                      </a:r>
                      <a:r>
                        <a:rPr lang="ru-RU" sz="1200" dirty="0" smtClean="0"/>
                        <a:t>зависит от </a:t>
                      </a:r>
                      <a:r>
                        <a:rPr lang="ru-RU" sz="1200" baseline="0" dirty="0" smtClean="0"/>
                        <a:t>молекулярной масс, температуры, размера пор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47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/>
              <a:t>Эффективный коэффициент диффузии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352425" y="1892300"/>
            <a:ext cx="11044052" cy="4547202"/>
          </a:xfrm>
        </p:spPr>
        <p:txBody>
          <a:bodyPr>
            <a:noAutofit/>
          </a:bodyPr>
          <a:lstStyle/>
          <a:p>
            <a:pPr marL="0" indent="432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i="1" dirty="0"/>
              <a:t>Эффективный коэффициент диффузии </a:t>
            </a:r>
            <a:r>
              <a:rPr lang="en-US" i="1" dirty="0"/>
              <a:t>D</a:t>
            </a:r>
            <a:r>
              <a:rPr lang="en-US" dirty="0"/>
              <a:t>*</a:t>
            </a:r>
            <a:r>
              <a:rPr lang="ru-RU" dirty="0"/>
              <a:t>, используемый в квазигомогенной или другой модели, должен иметь такое значение, чтобы процесс переноса внутри зерна катализатора мог быть описан с достаточной точностью этой моделью. </a:t>
            </a:r>
            <a:r>
              <a:rPr lang="ru-RU" b="1" dirty="0"/>
              <a:t>ЭКД</a:t>
            </a:r>
            <a:r>
              <a:rPr lang="ru-RU" dirty="0"/>
              <a:t> зависит от </a:t>
            </a:r>
            <a:r>
              <a:rPr lang="ru-RU" dirty="0" smtClean="0"/>
              <a:t>эффективных коэффициента </a:t>
            </a:r>
            <a:r>
              <a:rPr lang="ru-RU" dirty="0"/>
              <a:t>молекулярной диффузии и коэффициента кнудсеновской диффузии.</a:t>
            </a:r>
            <a:endParaRPr lang="ru-RU" i="1" dirty="0"/>
          </a:p>
          <a:p>
            <a:pPr marL="0" indent="432000" algn="just">
              <a:lnSpc>
                <a:spcPct val="114000"/>
              </a:lnSpc>
              <a:spcBef>
                <a:spcPts val="0"/>
              </a:spcBef>
            </a:pP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629662"/>
              </p:ext>
            </p:extLst>
          </p:nvPr>
        </p:nvGraphicFramePr>
        <p:xfrm>
          <a:off x="6191251" y="3971209"/>
          <a:ext cx="5810250" cy="1839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6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6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367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4935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 диффузии зависит от радиуса</a:t>
                      </a:r>
                      <a:r>
                        <a:rPr lang="ru-RU" sz="1200" baseline="0" dirty="0" smtClean="0"/>
                        <a:t> пор (капилляров) </a:t>
                      </a:r>
                      <a:r>
                        <a:rPr lang="en-US" sz="1200" baseline="0" dirty="0" smtClean="0"/>
                        <a:t>r</a:t>
                      </a:r>
                      <a:r>
                        <a:rPr lang="ru-RU" sz="1200" baseline="0" dirty="0" smtClean="0"/>
                        <a:t>, в виде системы которых представляют пористую структуру катализатора, и длины свободного пробега </a:t>
                      </a:r>
                      <a:r>
                        <a:rPr lang="el-GR" sz="1200" baseline="0" dirty="0" smtClean="0"/>
                        <a:t>λ</a:t>
                      </a:r>
                      <a:endParaRPr lang="ru-RU" sz="1200" b="1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961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Область</a:t>
                      </a:r>
                      <a:r>
                        <a:rPr lang="ru-RU" sz="1200" baseline="0" dirty="0" smtClean="0"/>
                        <a:t> мол</a:t>
                      </a:r>
                      <a:r>
                        <a:rPr lang="ru-RU" sz="1200" dirty="0" smtClean="0"/>
                        <a:t>екулярной</a:t>
                      </a:r>
                      <a:r>
                        <a:rPr lang="ru-RU" sz="1200" baseline="0" dirty="0" smtClean="0"/>
                        <a:t> диффузии</a:t>
                      </a:r>
                      <a:endParaRPr lang="ru-RU" sz="1200" b="1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/>
                        <a:t>Переходная область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Область </a:t>
                      </a:r>
                      <a:r>
                        <a:rPr lang="ru-RU" sz="1200" dirty="0" err="1" smtClean="0"/>
                        <a:t>кнудсеновской</a:t>
                      </a:r>
                      <a:r>
                        <a:rPr lang="ru-RU" sz="1200" dirty="0" smtClean="0"/>
                        <a:t> диффузии</a:t>
                      </a:r>
                      <a:endParaRPr lang="ru-RU" sz="1200" b="1" i="0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9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r &gt; (10·</a:t>
                      </a:r>
                      <a:r>
                        <a:rPr lang="el-GR" sz="1200" baseline="0" dirty="0" smtClean="0"/>
                        <a:t>λ</a:t>
                      </a:r>
                      <a:r>
                        <a:rPr lang="en-US" sz="1200" baseline="0" dirty="0" smtClean="0"/>
                        <a:t>)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(10·</a:t>
                      </a:r>
                      <a:r>
                        <a:rPr lang="el-GR" sz="1200" baseline="0" dirty="0" smtClean="0"/>
                        <a:t>λ</a:t>
                      </a:r>
                      <a:r>
                        <a:rPr lang="en-US" sz="1200" baseline="0" dirty="0" smtClean="0"/>
                        <a:t>)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en-US" sz="1200" baseline="0" dirty="0" smtClean="0"/>
                        <a:t>&gt; r &gt; (0,1·</a:t>
                      </a:r>
                      <a:r>
                        <a:rPr lang="el-GR" sz="1200" baseline="0" dirty="0" smtClean="0"/>
                        <a:t>λ</a:t>
                      </a:r>
                      <a:r>
                        <a:rPr lang="en-US" sz="1200" baseline="0" dirty="0" smtClean="0"/>
                        <a:t>)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r &lt; (0,1·</a:t>
                      </a:r>
                      <a:r>
                        <a:rPr lang="el-GR" sz="1200" baseline="0" dirty="0" smtClean="0"/>
                        <a:t>λ</a:t>
                      </a:r>
                      <a:r>
                        <a:rPr lang="en-US" sz="1200" baseline="0" dirty="0" smtClean="0"/>
                        <a:t>)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579342"/>
              </p:ext>
            </p:extLst>
          </p:nvPr>
        </p:nvGraphicFramePr>
        <p:xfrm>
          <a:off x="352425" y="3778250"/>
          <a:ext cx="5942012" cy="255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9" name="Equation" r:id="rId3" imgW="3517560" imgH="1511280" progId="Equation.DSMT4">
                  <p:embed/>
                </p:oleObj>
              </mc:Choice>
              <mc:Fallback>
                <p:oleObj name="Equation" r:id="rId3" imgW="3517560" imgH="151128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3778250"/>
                        <a:ext cx="5942012" cy="255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035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/>
              <a:t>Эффективный коэффициент диффузии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171903"/>
              </p:ext>
            </p:extLst>
          </p:nvPr>
        </p:nvGraphicFramePr>
        <p:xfrm>
          <a:off x="504826" y="1609009"/>
          <a:ext cx="11420475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068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06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068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 диффузии зависит от радиуса</a:t>
                      </a:r>
                      <a:r>
                        <a:rPr lang="ru-RU" sz="1200" baseline="0" dirty="0" smtClean="0"/>
                        <a:t> пор (капилляров) </a:t>
                      </a:r>
                      <a:r>
                        <a:rPr lang="en-US" sz="1200" i="1" baseline="0" dirty="0" smtClean="0"/>
                        <a:t>r</a:t>
                      </a:r>
                      <a:r>
                        <a:rPr lang="ru-RU" sz="1200" baseline="0" dirty="0" smtClean="0"/>
                        <a:t>, в виде системы которых представляют пористую структуру катализатора, и длины свободного пробега </a:t>
                      </a:r>
                      <a:r>
                        <a:rPr lang="el-GR" sz="1200" i="1" baseline="0" dirty="0" smtClean="0"/>
                        <a:t>λ</a:t>
                      </a:r>
                      <a:endParaRPr lang="ru-RU" sz="1200" b="1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Область</a:t>
                      </a:r>
                      <a:r>
                        <a:rPr lang="ru-RU" sz="1200" baseline="0" dirty="0" smtClean="0"/>
                        <a:t> мол</a:t>
                      </a:r>
                      <a:r>
                        <a:rPr lang="ru-RU" sz="1200" dirty="0" smtClean="0"/>
                        <a:t>екулярной</a:t>
                      </a:r>
                      <a:r>
                        <a:rPr lang="ru-RU" sz="1200" baseline="0" dirty="0" smtClean="0"/>
                        <a:t> диффузии</a:t>
                      </a:r>
                      <a:endParaRPr lang="ru-RU" sz="1200" b="1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/>
                        <a:t>Переходная область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Область </a:t>
                      </a:r>
                      <a:r>
                        <a:rPr lang="ru-RU" sz="1200" dirty="0" err="1" smtClean="0"/>
                        <a:t>кнудсеновской</a:t>
                      </a:r>
                      <a:r>
                        <a:rPr lang="ru-RU" sz="1200" dirty="0" smtClean="0"/>
                        <a:t> диффузии</a:t>
                      </a:r>
                      <a:endParaRPr lang="ru-RU" sz="1200" b="1" i="0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baseline="0" dirty="0" smtClean="0"/>
                        <a:t>r</a:t>
                      </a:r>
                      <a:r>
                        <a:rPr lang="en-US" sz="1200" baseline="0" dirty="0" smtClean="0"/>
                        <a:t> &gt; (10·</a:t>
                      </a:r>
                      <a:r>
                        <a:rPr lang="el-GR" sz="1200" i="1" baseline="0" dirty="0" smtClean="0"/>
                        <a:t>λ</a:t>
                      </a:r>
                      <a:r>
                        <a:rPr lang="en-US" sz="1200" baseline="0" dirty="0" smtClean="0"/>
                        <a:t>)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(10·</a:t>
                      </a:r>
                      <a:r>
                        <a:rPr lang="el-GR" sz="1200" i="1" baseline="0" dirty="0" smtClean="0"/>
                        <a:t>λ</a:t>
                      </a:r>
                      <a:r>
                        <a:rPr lang="en-US" sz="1200" baseline="0" dirty="0" smtClean="0"/>
                        <a:t>)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en-US" sz="1200" baseline="0" dirty="0" smtClean="0"/>
                        <a:t>&gt; </a:t>
                      </a:r>
                      <a:r>
                        <a:rPr lang="en-US" sz="1200" i="1" baseline="0" dirty="0" smtClean="0"/>
                        <a:t>r</a:t>
                      </a:r>
                      <a:r>
                        <a:rPr lang="en-US" sz="1200" baseline="0" dirty="0" smtClean="0"/>
                        <a:t> &gt; (0,1·</a:t>
                      </a:r>
                      <a:r>
                        <a:rPr lang="el-GR" sz="1200" i="1" baseline="0" dirty="0" smtClean="0"/>
                        <a:t>λ</a:t>
                      </a:r>
                      <a:r>
                        <a:rPr lang="en-US" sz="1200" baseline="0" dirty="0" smtClean="0"/>
                        <a:t>)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baseline="0" dirty="0" smtClean="0"/>
                        <a:t>r</a:t>
                      </a:r>
                      <a:r>
                        <a:rPr lang="en-US" sz="1200" baseline="0" dirty="0" smtClean="0"/>
                        <a:t> &lt; (0,1·</a:t>
                      </a:r>
                      <a:r>
                        <a:rPr lang="el-GR" sz="1200" i="1" baseline="0" dirty="0" smtClean="0"/>
                        <a:t>λ</a:t>
                      </a:r>
                      <a:r>
                        <a:rPr lang="en-US" sz="1200" baseline="0" dirty="0" smtClean="0"/>
                        <a:t>)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2475531" y="2752713"/>
            <a:ext cx="7197816" cy="3517664"/>
            <a:chOff x="4406731" y="2622830"/>
            <a:chExt cx="4626148" cy="1988196"/>
          </a:xfrm>
        </p:grpSpPr>
        <p:pic>
          <p:nvPicPr>
            <p:cNvPr id="9" name="Picture 50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6731" y="2622830"/>
              <a:ext cx="4626148" cy="1988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406731" y="4119463"/>
              <a:ext cx="21403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err="1" smtClean="0">
                  <a:solidFill>
                    <a:srgbClr val="FF0000"/>
                  </a:solidFill>
                </a:rPr>
                <a:t>Кнудсен.Д</a:t>
              </a:r>
              <a:r>
                <a:rPr lang="ru-RU" sz="2000" b="1" dirty="0" smtClean="0">
                  <a:solidFill>
                    <a:srgbClr val="FF0000"/>
                  </a:solidFill>
                </a:rPr>
                <a:t>.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380312" y="2780928"/>
              <a:ext cx="14656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000" b="1" dirty="0" err="1" smtClean="0">
                  <a:solidFill>
                    <a:srgbClr val="FF0000"/>
                  </a:solidFill>
                </a:rPr>
                <a:t>Мол.Д</a:t>
              </a:r>
              <a:r>
                <a:rPr lang="ru-RU" sz="2000" b="1" dirty="0" smtClean="0">
                  <a:solidFill>
                    <a:srgbClr val="FF0000"/>
                  </a:solidFill>
                </a:rPr>
                <a:t>.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775" y="6284732"/>
            <a:ext cx="9950450" cy="3074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 smtClean="0"/>
              <a:t>Рисунок </a:t>
            </a:r>
            <a:r>
              <a:rPr lang="ru-RU" sz="1400" dirty="0"/>
              <a:t>– </a:t>
            </a:r>
            <a:r>
              <a:rPr lang="ru-RU" sz="1400" dirty="0" smtClean="0"/>
              <a:t>Приблизительные границы применимости формул для разных типов диффузионных потоков для молекулы </a:t>
            </a:r>
            <a:r>
              <a:rPr lang="en-US" sz="1400" dirty="0" smtClean="0"/>
              <a:t>CO</a:t>
            </a:r>
            <a:r>
              <a:rPr lang="en-US" sz="1400" baseline="-25000" dirty="0" smtClean="0"/>
              <a:t>2</a:t>
            </a:r>
            <a:endParaRPr lang="ru-RU" sz="1400" i="1" baseline="-25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3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Алгоритм расчета коэффициента диффузии в пористой грануле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24" y="1825625"/>
            <a:ext cx="3092867" cy="430465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Расчет бинарных коэффициентов молекулярной диффузии. </a:t>
            </a:r>
            <a:endParaRPr lang="ru-RU" sz="12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979391"/>
              </p:ext>
            </p:extLst>
          </p:nvPr>
        </p:nvGraphicFramePr>
        <p:xfrm>
          <a:off x="637907" y="2256090"/>
          <a:ext cx="339090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98" name="Equation" r:id="rId3" imgW="3391616" imgH="733425" progId="Equation.DSMT4">
                  <p:embed/>
                </p:oleObj>
              </mc:Choice>
              <mc:Fallback>
                <p:oleObj name="Equation" r:id="rId3" imgW="3391616" imgH="733425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7907" y="2256090"/>
                        <a:ext cx="3390900" cy="7334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4511467" y="1825625"/>
            <a:ext cx="3092867" cy="4304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200" b="1" dirty="0" smtClean="0"/>
              <a:t>Составление матрицы бинарных коэффициентов по веществам</a:t>
            </a:r>
            <a:endParaRPr lang="ru-RU" sz="1200" b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360689"/>
              </p:ext>
            </p:extLst>
          </p:nvPr>
        </p:nvGraphicFramePr>
        <p:xfrm>
          <a:off x="5118636" y="2256090"/>
          <a:ext cx="1728000" cy="172800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xmlns="" val="372525474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xmlns="" val="310570778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xmlns="" val="180962021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xmlns="" val="192386853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xmlns="" val="3426917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xmlns="" val="3358278813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…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D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679733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-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346576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-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295702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-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39516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…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-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+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805399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D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-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1286179"/>
                  </a:ext>
                </a:extLst>
              </a:tr>
            </a:tbl>
          </a:graphicData>
        </a:graphic>
      </p:graphicFrame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8059103" y="1825625"/>
            <a:ext cx="3092867" cy="4304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200" b="1" dirty="0" smtClean="0"/>
              <a:t>Расчет коэффициента диффузии компонента в смеси. </a:t>
            </a:r>
            <a:endParaRPr lang="ru-RU" sz="1200" b="1" dirty="0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389967"/>
              </p:ext>
            </p:extLst>
          </p:nvPr>
        </p:nvGraphicFramePr>
        <p:xfrm>
          <a:off x="8595886" y="2307914"/>
          <a:ext cx="20193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99" name="Equation" r:id="rId5" imgW="2019702" imgH="743146" progId="Equation.DSMT4">
                  <p:embed/>
                </p:oleObj>
              </mc:Choice>
              <mc:Fallback>
                <p:oleObj name="Equation" r:id="rId5" imgW="2019702" imgH="743146" progId="Equation.DSMT4">
                  <p:embed/>
                  <p:pic>
                    <p:nvPicPr>
                      <p:cNvPr id="12" name="Объект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95886" y="2307914"/>
                        <a:ext cx="2019300" cy="742950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86924" y="4492625"/>
            <a:ext cx="3092867" cy="4304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200" b="1" dirty="0" smtClean="0"/>
              <a:t>Расчет коэффициента </a:t>
            </a:r>
            <a:r>
              <a:rPr lang="ru-RU" sz="1200" b="1" dirty="0" err="1" smtClean="0"/>
              <a:t>кнудсеновской</a:t>
            </a:r>
            <a:r>
              <a:rPr lang="ru-RU" sz="1200" b="1" dirty="0" smtClean="0"/>
              <a:t> диффузии. </a:t>
            </a:r>
            <a:endParaRPr lang="ru-RU" sz="1200" b="1" dirty="0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935754"/>
              </p:ext>
            </p:extLst>
          </p:nvPr>
        </p:nvGraphicFramePr>
        <p:xfrm>
          <a:off x="1495157" y="5003800"/>
          <a:ext cx="16764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00" name="Equation" r:id="rId7" imgW="1676904" imgH="562040" progId="Equation.DSMT4">
                  <p:embed/>
                </p:oleObj>
              </mc:Choice>
              <mc:Fallback>
                <p:oleObj name="Equation" r:id="rId7" imgW="1676904" imgH="562040" progId="Equation.DSMT4">
                  <p:embed/>
                  <p:pic>
                    <p:nvPicPr>
                      <p:cNvPr id="14" name="Объект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95157" y="5003800"/>
                        <a:ext cx="1676400" cy="56197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4283802" y="4492625"/>
            <a:ext cx="3092867" cy="430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200" b="1" dirty="0" smtClean="0"/>
              <a:t>Расчет эффективного коэффициента </a:t>
            </a:r>
            <a:r>
              <a:rPr lang="ru-RU" sz="1200" b="1" dirty="0" err="1" smtClean="0"/>
              <a:t>кнудсеновской</a:t>
            </a:r>
            <a:r>
              <a:rPr lang="ru-RU" sz="1200" b="1" dirty="0" smtClean="0"/>
              <a:t> диффузии. </a:t>
            </a:r>
            <a:endParaRPr lang="ru-RU" sz="1200" b="1" dirty="0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629757"/>
              </p:ext>
            </p:extLst>
          </p:nvPr>
        </p:nvGraphicFramePr>
        <p:xfrm>
          <a:off x="5259388" y="5135563"/>
          <a:ext cx="1143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01" name="Equation" r:id="rId9" imgW="1143000" imgH="279360" progId="Equation.DSMT4">
                  <p:embed/>
                </p:oleObj>
              </mc:Choice>
              <mc:Fallback>
                <p:oleObj name="Equation" r:id="rId9" imgW="1143000" imgH="279360" progId="Equation.DSMT4">
                  <p:embed/>
                  <p:pic>
                    <p:nvPicPr>
                      <p:cNvPr id="17" name="Объект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59388" y="5135563"/>
                        <a:ext cx="1143000" cy="279400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447698" y="3538331"/>
            <a:ext cx="4315678" cy="430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200" b="1" dirty="0" smtClean="0"/>
              <a:t>Расчет эффективного коэффициента молекулярной диффузии компонента в смеси. </a:t>
            </a:r>
            <a:endParaRPr lang="ru-RU" sz="1200" b="1" dirty="0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156298"/>
              </p:ext>
            </p:extLst>
          </p:nvPr>
        </p:nvGraphicFramePr>
        <p:xfrm>
          <a:off x="9009063" y="4184650"/>
          <a:ext cx="11938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02" name="Equation" r:id="rId11" imgW="1193760" imgH="279360" progId="Equation.DSMT4">
                  <p:embed/>
                </p:oleObj>
              </mc:Choice>
              <mc:Fallback>
                <p:oleObj name="Equation" r:id="rId11" imgW="1193760" imgH="279360" progId="Equation.DSMT4">
                  <p:embed/>
                  <p:pic>
                    <p:nvPicPr>
                      <p:cNvPr id="19" name="Объект 1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9063" y="4184650"/>
                        <a:ext cx="1193800" cy="279400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F2AA9A67-0DE6-45F1-82CB-81C0AC7BF20A}"/>
              </a:ext>
            </a:extLst>
          </p:cNvPr>
          <p:cNvSpPr txBox="1">
            <a:spLocks/>
          </p:cNvSpPr>
          <p:nvPr/>
        </p:nvSpPr>
        <p:spPr>
          <a:xfrm>
            <a:off x="7451934" y="5077376"/>
            <a:ext cx="4315678" cy="4304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1200" b="1" dirty="0" smtClean="0"/>
              <a:t>Расчет эффективного коэффициента диффузии </a:t>
            </a:r>
            <a:endParaRPr lang="ru-RU" sz="1200" b="1" dirty="0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263303"/>
              </p:ext>
            </p:extLst>
          </p:nvPr>
        </p:nvGraphicFramePr>
        <p:xfrm>
          <a:off x="8120302" y="5613167"/>
          <a:ext cx="1270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03" name="Equation" r:id="rId13" imgW="1269720" imgH="507960" progId="Equation.DSMT4">
                  <p:embed/>
                </p:oleObj>
              </mc:Choice>
              <mc:Fallback>
                <p:oleObj name="Equation" r:id="rId13" imgW="1269720" imgH="507960" progId="Equation.DSMT4">
                  <p:embed/>
                  <p:pic>
                    <p:nvPicPr>
                      <p:cNvPr id="21" name="Объект 2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120302" y="5613167"/>
                        <a:ext cx="1270000" cy="508000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091828"/>
              </p:ext>
            </p:extLst>
          </p:nvPr>
        </p:nvGraphicFramePr>
        <p:xfrm>
          <a:off x="9710552" y="5607216"/>
          <a:ext cx="16002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04" name="Equation" r:id="rId15" imgW="1600200" imgH="723600" progId="Equation.DSMT4">
                  <p:embed/>
                </p:oleObj>
              </mc:Choice>
              <mc:Fallback>
                <p:oleObj name="Equation" r:id="rId15" imgW="1600200" imgH="723600" progId="Equation.DSMT4">
                  <p:embed/>
                  <p:pic>
                    <p:nvPicPr>
                      <p:cNvPr id="22" name="Объект 2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710552" y="5607216"/>
                        <a:ext cx="1600200" cy="723900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Стрелка вправо 22"/>
          <p:cNvSpPr/>
          <p:nvPr/>
        </p:nvSpPr>
        <p:spPr>
          <a:xfrm>
            <a:off x="3609374" y="5054722"/>
            <a:ext cx="1009382" cy="430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6785649" y="5065460"/>
            <a:ext cx="1009382" cy="430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7148204" y="2488165"/>
            <a:ext cx="1009382" cy="430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4135074" y="2453639"/>
            <a:ext cx="754387" cy="430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5400000">
            <a:off x="9366839" y="4662139"/>
            <a:ext cx="477392" cy="430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5400000">
            <a:off x="9366839" y="3145268"/>
            <a:ext cx="477392" cy="430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86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1246</TotalTime>
  <Words>1606</Words>
  <Application>Microsoft Office PowerPoint</Application>
  <PresentationFormat>Произвольный</PresentationFormat>
  <Paragraphs>274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Equation</vt:lpstr>
      <vt:lpstr>Макрокинетика химических процессов  диффузионные процессы в гетерогенном катализе.  Квазигомогенная модель</vt:lpstr>
      <vt:lpstr>молекулярная диффузия</vt:lpstr>
      <vt:lpstr>К понятию о градиенте концентраций</vt:lpstr>
      <vt:lpstr>К понятию о градиенте концентраций</vt:lpstr>
      <vt:lpstr>К понятию о градиенте концентраций</vt:lpstr>
      <vt:lpstr>Коэффициент диффузии</vt:lpstr>
      <vt:lpstr>Определение коэффициента молекулярной диффузии</vt:lpstr>
      <vt:lpstr>Определение коэффициента молекулярной диффузии (метод Фуллера)</vt:lpstr>
      <vt:lpstr>Определение коэффициента молекулярной диффузии вещества в смеси</vt:lpstr>
      <vt:lpstr>Диффузия в пористых материалах</vt:lpstr>
      <vt:lpstr>Диффузия в пористых материалах</vt:lpstr>
      <vt:lpstr>Кнудсеновская диффузия</vt:lpstr>
      <vt:lpstr>Кнудсеновская диффузия</vt:lpstr>
      <vt:lpstr>Диффузия в пористых материалах</vt:lpstr>
      <vt:lpstr>Эффективный коэффициент диффузии в пористых гранулах</vt:lpstr>
      <vt:lpstr>Извилистость и проницаемость</vt:lpstr>
      <vt:lpstr>Извилистость и проницаемость</vt:lpstr>
      <vt:lpstr>Эффективный коэффициент диффузии</vt:lpstr>
      <vt:lpstr>Эффективный коэффициент диффузии</vt:lpstr>
      <vt:lpstr>Эффективный коэффициент диффузии</vt:lpstr>
      <vt:lpstr>Алгоритм расчета коэффициента диффузии в пористой грануле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Egor M. Yurev</cp:lastModifiedBy>
  <cp:revision>270</cp:revision>
  <cp:lastPrinted>2021-08-02T01:21:27Z</cp:lastPrinted>
  <dcterms:created xsi:type="dcterms:W3CDTF">2022-09-15T08:49:06Z</dcterms:created>
  <dcterms:modified xsi:type="dcterms:W3CDTF">2023-03-16T07:28:28Z</dcterms:modified>
</cp:coreProperties>
</file>