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93" r:id="rId2"/>
    <p:sldId id="644" r:id="rId3"/>
    <p:sldId id="645" r:id="rId4"/>
    <p:sldId id="639" r:id="rId5"/>
    <p:sldId id="640" r:id="rId6"/>
    <p:sldId id="642" r:id="rId7"/>
    <p:sldId id="641" r:id="rId8"/>
    <p:sldId id="646" r:id="rId9"/>
    <p:sldId id="653" r:id="rId10"/>
    <p:sldId id="647" r:id="rId11"/>
    <p:sldId id="648" r:id="rId12"/>
    <p:sldId id="492" r:id="rId13"/>
    <p:sldId id="534" r:id="rId14"/>
    <p:sldId id="523" r:id="rId15"/>
    <p:sldId id="536" r:id="rId16"/>
    <p:sldId id="524"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y"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F44"/>
    <a:srgbClr val="004EA4"/>
    <a:srgbClr val="007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51" autoAdjust="0"/>
    <p:restoredTop sz="94930" autoAdjust="0"/>
  </p:normalViewPr>
  <p:slideViewPr>
    <p:cSldViewPr snapToGrid="0">
      <p:cViewPr>
        <p:scale>
          <a:sx n="75" d="100"/>
          <a:sy n="75" d="100"/>
        </p:scale>
        <p:origin x="-1680" y="-91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ED7EC-B748-42C6-9534-B7ACF019021B}" type="datetimeFigureOut">
              <a:rPr lang="ru-RU" smtClean="0"/>
              <a:t>24.02.2022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41D56-CF80-46FE-8E85-0FA9E7615F97}" type="slidenum">
              <a:rPr lang="ru-RU" smtClean="0"/>
              <a:t>‹#›</a:t>
            </a:fld>
            <a:endParaRPr lang="ru-RU"/>
          </a:p>
        </p:txBody>
      </p:sp>
    </p:spTree>
    <p:extLst>
      <p:ext uri="{BB962C8B-B14F-4D97-AF65-F5344CB8AC3E}">
        <p14:creationId xmlns:p14="http://schemas.microsoft.com/office/powerpoint/2010/main" val="3578416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6.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jpe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jpe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a:extLst>
              <a:ext uri="{28A0092B-C50C-407E-A947-70E740481C1C}">
                <a14:useLocalDpi xmlns:a14="http://schemas.microsoft.com/office/drawing/2010/main" val="0"/>
              </a:ext>
            </a:extLst>
          </a:blip>
          <a:srcRect t="9999"/>
          <a:stretch/>
        </p:blipFill>
        <p:spPr>
          <a:xfrm>
            <a:off x="0" y="1"/>
            <a:ext cx="12192000" cy="6858000"/>
          </a:xfrm>
          <a:prstGeom prst="rect">
            <a:avLst/>
          </a:prstGeom>
        </p:spPr>
      </p:pic>
      <p:sp>
        <p:nvSpPr>
          <p:cNvPr id="11" name="Прямоугольник 10"/>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угольник 11"/>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grpSp>
        <p:nvGrpSpPr>
          <p:cNvPr id="15" name="Группа 14"/>
          <p:cNvGrpSpPr/>
          <p:nvPr userDrawn="1"/>
        </p:nvGrpSpPr>
        <p:grpSpPr>
          <a:xfrm>
            <a:off x="1006587" y="6083120"/>
            <a:ext cx="4110429" cy="70030"/>
            <a:chOff x="838200" y="6083120"/>
            <a:chExt cx="4110429" cy="70030"/>
          </a:xfrm>
          <a:solidFill>
            <a:srgbClr val="80BF44"/>
          </a:solidFill>
        </p:grpSpPr>
        <p:sp>
          <p:nvSpPr>
            <p:cNvPr id="16" name="Прямоугольник 15"/>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 name="Заголовок 1"/>
          <p:cNvSpPr>
            <a:spLocks noGrp="1"/>
          </p:cNvSpPr>
          <p:nvPr>
            <p:ph type="ctrTitle"/>
          </p:nvPr>
        </p:nvSpPr>
        <p:spPr>
          <a:xfrm>
            <a:off x="916405" y="1597445"/>
            <a:ext cx="6851536"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6851535"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3"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4"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54713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2">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2" t="19849" r="8016" b="8015"/>
          <a:stretch/>
        </p:blipFill>
        <p:spPr>
          <a:xfrm>
            <a:off x="2806" y="0"/>
            <a:ext cx="12189194" cy="6858000"/>
          </a:xfrm>
          <a:prstGeom prst="rect">
            <a:avLst/>
          </a:prstGeom>
        </p:spPr>
      </p:pic>
      <p:sp>
        <p:nvSpPr>
          <p:cNvPr id="27" name="Прямоугольник 26"/>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63026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chemeClr val="bg1"/>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chemeClr val="bg1"/>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6851536"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6860964"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8" name="Прямоугольник 27"/>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grpSp>
        <p:nvGrpSpPr>
          <p:cNvPr id="33" name="Группа 32"/>
          <p:cNvGrpSpPr/>
          <p:nvPr userDrawn="1"/>
        </p:nvGrpSpPr>
        <p:grpSpPr>
          <a:xfrm>
            <a:off x="1006587" y="6083120"/>
            <a:ext cx="4110429" cy="70030"/>
            <a:chOff x="838200" y="6083120"/>
            <a:chExt cx="4110429" cy="70030"/>
          </a:xfrm>
          <a:solidFill>
            <a:srgbClr val="80BF44"/>
          </a:solidFill>
        </p:grpSpPr>
        <p:sp>
          <p:nvSpPr>
            <p:cNvPr id="34" name="Прямоугольник 33"/>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99113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3">
    <p:spTree>
      <p:nvGrpSpPr>
        <p:cNvPr id="1" name=""/>
        <p:cNvGrpSpPr/>
        <p:nvPr/>
      </p:nvGrpSpPr>
      <p:grpSpPr>
        <a:xfrm>
          <a:off x="0" y="0"/>
          <a:ext cx="0" cy="0"/>
          <a:chOff x="0" y="0"/>
          <a:chExt cx="0" cy="0"/>
        </a:xfrm>
      </p:grpSpPr>
      <p:pic>
        <p:nvPicPr>
          <p:cNvPr id="6" name="Рисунок 5"/>
          <p:cNvPicPr>
            <a:picLocks noChangeAspect="1"/>
          </p:cNvPicPr>
          <p:nvPr userDrawn="1"/>
        </p:nvPicPr>
        <p:blipFill rotWithShape="1">
          <a:blip r:embed="rId2" cstate="print">
            <a:extLst>
              <a:ext uri="{28A0092B-C50C-407E-A947-70E740481C1C}">
                <a14:useLocalDpi xmlns:a14="http://schemas.microsoft.com/office/drawing/2010/main" val="0"/>
              </a:ext>
            </a:extLst>
          </a:blip>
          <a:srcRect l="231" t="15820"/>
          <a:stretch/>
        </p:blipFill>
        <p:spPr>
          <a:xfrm>
            <a:off x="0" y="0"/>
            <a:ext cx="12191999" cy="6858000"/>
          </a:xfrm>
          <a:prstGeom prst="rect">
            <a:avLst/>
          </a:prstGeom>
        </p:spPr>
      </p:pic>
      <p:sp>
        <p:nvSpPr>
          <p:cNvPr id="12" name="Прямоугольник 11"/>
          <p:cNvSpPr/>
          <p:nvPr userDrawn="1"/>
        </p:nvSpPr>
        <p:spPr>
          <a:xfrm>
            <a:off x="0" y="0"/>
            <a:ext cx="12192000"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cxnSp>
        <p:nvCxnSpPr>
          <p:cNvPr id="28" name="Прямая соединительная линия 27"/>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116346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Титульный слайд 4">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308" t="19012" r="154" b="43602"/>
          <a:stretch/>
        </p:blipFill>
        <p:spPr>
          <a:xfrm>
            <a:off x="0" y="0"/>
            <a:ext cx="12188858" cy="6858000"/>
          </a:xfrm>
          <a:prstGeom prst="rect">
            <a:avLst/>
          </a:prstGeom>
        </p:spPr>
      </p:pic>
      <p:sp>
        <p:nvSpPr>
          <p:cNvPr id="12" name="Прямоугольник 11"/>
          <p:cNvSpPr/>
          <p:nvPr userDrawn="1"/>
        </p:nvSpPr>
        <p:spPr>
          <a:xfrm>
            <a:off x="0" y="-28281"/>
            <a:ext cx="12192000"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916405" y="1625725"/>
            <a:ext cx="9144000" cy="2223347"/>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cxnSp>
        <p:nvCxnSpPr>
          <p:cNvPr id="28" name="Прямая соединительная линия 27"/>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3"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4"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3863824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Титульный слайд 5">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a:extLst>
              <a:ext uri="{28A0092B-C50C-407E-A947-70E740481C1C}">
                <a14:useLocalDpi xmlns:a14="http://schemas.microsoft.com/office/drawing/2010/main" val="0"/>
              </a:ext>
            </a:extLst>
          </a:blip>
          <a:srcRect l="2573" t="10484" r="15094" b="43126"/>
          <a:stretch/>
        </p:blipFill>
        <p:spPr>
          <a:xfrm>
            <a:off x="1" y="0"/>
            <a:ext cx="12192000" cy="6858000"/>
          </a:xfrm>
          <a:prstGeom prst="rect">
            <a:avLst/>
          </a:prstGeom>
        </p:spPr>
      </p:pic>
      <p:sp>
        <p:nvSpPr>
          <p:cNvPr id="12" name="Прямоугольник 11"/>
          <p:cNvSpPr/>
          <p:nvPr userDrawn="1"/>
        </p:nvSpPr>
        <p:spPr>
          <a:xfrm>
            <a:off x="-1" y="-1"/>
            <a:ext cx="12192001" cy="6829719"/>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10012317" y="1162318"/>
            <a:ext cx="1321431" cy="405431"/>
          </a:xfrm>
          <a:prstGeom prst="rect">
            <a:avLst/>
          </a:prstGeom>
          <a:ln w="12700">
            <a:miter lim="400000"/>
          </a:ln>
          <a:extLst>
            <a:ext uri="{C572A759-6A51-4108-AA02-DFA0A04FC94B}"/>
          </a:extLst>
        </p:spPr>
        <p:txBody>
          <a:bodyPr lIns="48355" tIns="48355" rIns="48355" bIns="48355">
            <a:spAutoFit/>
          </a:bodyPr>
          <a:lstStyle/>
          <a:p>
            <a:pPr algn="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cxnSp>
        <p:nvCxnSpPr>
          <p:cNvPr id="7" name="Прямая соединительная линия 6"/>
          <p:cNvCxnSpPr/>
          <p:nvPr userDrawn="1"/>
        </p:nvCxnSpPr>
        <p:spPr>
          <a:xfrm>
            <a:off x="916405" y="5595256"/>
            <a:ext cx="1041734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52536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итульный слайд 6">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r="19561" b="735"/>
          <a:stretch/>
        </p:blipFill>
        <p:spPr>
          <a:xfrm>
            <a:off x="0" y="0"/>
            <a:ext cx="12192000" cy="6858000"/>
          </a:xfrm>
          <a:prstGeom prst="rect">
            <a:avLst/>
          </a:prstGeom>
        </p:spPr>
      </p:pic>
      <p:sp>
        <p:nvSpPr>
          <p:cNvPr id="12" name="Прямоугольник 11"/>
          <p:cNvSpPr/>
          <p:nvPr userDrawn="1"/>
        </p:nvSpPr>
        <p:spPr>
          <a:xfrm>
            <a:off x="-1" y="-1"/>
            <a:ext cx="12192001" cy="6829719"/>
          </a:xfrm>
          <a:prstGeom prst="rect">
            <a:avLst/>
          </a:prstGeom>
          <a:solidFill>
            <a:schemeClr val="tx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6588" y="1132622"/>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9"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0"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spTree>
    <p:extLst>
      <p:ext uri="{BB962C8B-B14F-4D97-AF65-F5344CB8AC3E}">
        <p14:creationId xmlns:p14="http://schemas.microsoft.com/office/powerpoint/2010/main" val="2978538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итульный слайд 7">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4218"/>
          <a:stretch/>
        </p:blipFill>
        <p:spPr>
          <a:xfrm>
            <a:off x="0" y="0"/>
            <a:ext cx="12192000" cy="6972300"/>
          </a:xfrm>
          <a:prstGeom prst="rect">
            <a:avLst/>
          </a:prstGeom>
        </p:spPr>
      </p:pic>
      <p:sp>
        <p:nvSpPr>
          <p:cNvPr id="14" name="Google Shape;357;p50"/>
          <p:cNvSpPr txBox="1"/>
          <p:nvPr userDrawn="1"/>
        </p:nvSpPr>
        <p:spPr>
          <a:xfrm>
            <a:off x="90331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rgbClr val="80BF44"/>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rgbClr val="80BF44"/>
              </a:solidFill>
              <a:latin typeface="Calibri" panose="020F0502020204030204" pitchFamily="34" charset="0"/>
              <a:ea typeface="PFBeauSansPro-Bold"/>
              <a:cs typeface="Calibri" panose="020F0502020204030204" pitchFamily="34" charset="0"/>
              <a:sym typeface="PFBeauSansPro-Bold"/>
            </a:endParaRPr>
          </a:p>
        </p:txBody>
      </p:sp>
      <p:sp>
        <p:nvSpPr>
          <p:cNvPr id="2" name="Заголовок 1"/>
          <p:cNvSpPr>
            <a:spLocks noGrp="1"/>
          </p:cNvSpPr>
          <p:nvPr>
            <p:ph type="ctrTitle"/>
          </p:nvPr>
        </p:nvSpPr>
        <p:spPr>
          <a:xfrm>
            <a:off x="916405" y="1597445"/>
            <a:ext cx="9144000" cy="2251628"/>
          </a:xfrm>
        </p:spPr>
        <p:txBody>
          <a:bodyPr anchor="b"/>
          <a:lstStyle>
            <a:lvl1pPr algn="l">
              <a:defRPr sz="6000">
                <a:solidFill>
                  <a:schemeClr val="tx1"/>
                </a:solidFill>
              </a:defRPr>
            </a:lvl1pPr>
          </a:lstStyle>
          <a:p>
            <a:r>
              <a:rPr lang="ru-RU" dirty="0"/>
              <a:t>Образец заголовка</a:t>
            </a:r>
          </a:p>
        </p:txBody>
      </p:sp>
      <p:sp>
        <p:nvSpPr>
          <p:cNvPr id="3" name="Подзаголовок 2"/>
          <p:cNvSpPr>
            <a:spLocks noGrp="1"/>
          </p:cNvSpPr>
          <p:nvPr>
            <p:ph type="subTitle" idx="1"/>
          </p:nvPr>
        </p:nvSpPr>
        <p:spPr>
          <a:xfrm>
            <a:off x="916405" y="4332174"/>
            <a:ext cx="9144000" cy="126308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27" name="Прямоугольник 26"/>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Текст 2"/>
          <p:cNvSpPr>
            <a:spLocks noGrp="1"/>
          </p:cNvSpPr>
          <p:nvPr>
            <p:ph type="body" idx="16" hasCustomPrompt="1"/>
          </p:nvPr>
        </p:nvSpPr>
        <p:spPr>
          <a:xfrm>
            <a:off x="6961799" y="5844649"/>
            <a:ext cx="4371949" cy="416451"/>
          </a:xfrm>
        </p:spPr>
        <p:txBody>
          <a:bodyPr anchor="t">
            <a:normAutofit/>
          </a:bodyPr>
          <a:lstStyle>
            <a:lvl1pPr marL="0" indent="0">
              <a:buNone/>
              <a:defRPr sz="18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9" name="Текст 2"/>
          <p:cNvSpPr>
            <a:spLocks noGrp="1"/>
          </p:cNvSpPr>
          <p:nvPr>
            <p:ph type="body" idx="17" hasCustomPrompt="1"/>
          </p:nvPr>
        </p:nvSpPr>
        <p:spPr>
          <a:xfrm>
            <a:off x="6961799" y="6216576"/>
            <a:ext cx="4371949" cy="416451"/>
          </a:xfrm>
        </p:spPr>
        <p:txBody>
          <a:bodyPr anchor="t">
            <a:normAutofit/>
          </a:bodyPr>
          <a:lstStyle>
            <a:lvl1pPr marL="0" indent="0">
              <a:buNone/>
              <a:defRPr sz="16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0" name="Текст 2"/>
          <p:cNvSpPr>
            <a:spLocks noGrp="1"/>
          </p:cNvSpPr>
          <p:nvPr>
            <p:ph type="body" idx="18" hasCustomPrompt="1"/>
          </p:nvPr>
        </p:nvSpPr>
        <p:spPr>
          <a:xfrm>
            <a:off x="916405" y="584464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pic>
        <p:nvPicPr>
          <p:cNvPr id="9" name="Рисунок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132622"/>
            <a:ext cx="1997695" cy="464823"/>
          </a:xfrm>
          <a:prstGeom prst="rect">
            <a:avLst/>
          </a:prstGeom>
        </p:spPr>
      </p:pic>
      <p:cxnSp>
        <p:nvCxnSpPr>
          <p:cNvPr id="11" name="Прямая соединительная линия 10"/>
          <p:cNvCxnSpPr/>
          <p:nvPr userDrawn="1"/>
        </p:nvCxnSpPr>
        <p:spPr>
          <a:xfrm>
            <a:off x="916405" y="5700031"/>
            <a:ext cx="104173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681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Титульный слайд 8">
    <p:spTree>
      <p:nvGrpSpPr>
        <p:cNvPr id="1" name=""/>
        <p:cNvGrpSpPr/>
        <p:nvPr/>
      </p:nvGrpSpPr>
      <p:grpSpPr>
        <a:xfrm>
          <a:off x="0" y="0"/>
          <a:ext cx="0" cy="0"/>
          <a:chOff x="0" y="0"/>
          <a:chExt cx="0" cy="0"/>
        </a:xfrm>
      </p:grpSpPr>
      <p:pic>
        <p:nvPicPr>
          <p:cNvPr id="46" name="Рисунок 45"/>
          <p:cNvPicPr>
            <a:picLocks noChangeAspect="1"/>
          </p:cNvPicPr>
          <p:nvPr userDrawn="1"/>
        </p:nvPicPr>
        <p:blipFill rotWithShape="1">
          <a:blip r:embed="rId2" cstate="print">
            <a:extLst>
              <a:ext uri="{28A0092B-C50C-407E-A947-70E740481C1C}">
                <a14:useLocalDpi xmlns:a14="http://schemas.microsoft.com/office/drawing/2010/main" val="0"/>
              </a:ext>
            </a:extLst>
          </a:blip>
          <a:srcRect l="184" t="33167" r="20607"/>
          <a:stretch/>
        </p:blipFill>
        <p:spPr>
          <a:xfrm>
            <a:off x="0" y="0"/>
            <a:ext cx="12191999" cy="6858000"/>
          </a:xfrm>
          <a:prstGeom prst="rect">
            <a:avLst/>
          </a:prstGeom>
        </p:spPr>
      </p:pic>
      <p:sp>
        <p:nvSpPr>
          <p:cNvPr id="27" name="Прямоугольник 26"/>
          <p:cNvSpPr/>
          <p:nvPr userDrawn="1"/>
        </p:nvSpPr>
        <p:spPr>
          <a:xfrm>
            <a:off x="0" y="0"/>
            <a:ext cx="7767942" cy="6858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Google Shape;357;p50"/>
          <p:cNvSpPr txBox="1"/>
          <p:nvPr userDrawn="1"/>
        </p:nvSpPr>
        <p:spPr>
          <a:xfrm>
            <a:off x="6302628" y="1162318"/>
            <a:ext cx="1321431" cy="405431"/>
          </a:xfrm>
          <a:prstGeom prst="rect">
            <a:avLst/>
          </a:prstGeom>
          <a:ln w="12700">
            <a:miter lim="400000"/>
          </a:ln>
          <a:extLst>
            <a:ext uri="{C572A759-6A51-4108-AA02-DFA0A04FC94B}"/>
          </a:extLst>
        </p:spPr>
        <p:txBody>
          <a:bodyPr lIns="48355" tIns="48355" rIns="48355" bIns="48355">
            <a:spAutoFit/>
          </a:bodyPr>
          <a:lstStyle/>
          <a:p>
            <a:pPr>
              <a:defRPr sz="2600">
                <a:solidFill>
                  <a:srgbClr val="80BF44"/>
                </a:solidFill>
                <a:latin typeface="PFBeauSansPro-Bold"/>
                <a:ea typeface="PFBeauSansPro-Bold"/>
                <a:cs typeface="PFBeauSansPro-Bold"/>
                <a:sym typeface="PFBeauSansPro-Bold"/>
              </a:defRPr>
            </a:pPr>
            <a:r>
              <a:rPr lang="en-US" sz="2000" b="1" spc="423" dirty="0">
                <a:solidFill>
                  <a:schemeClr val="tx1"/>
                </a:solidFill>
                <a:latin typeface="Calibri" panose="020F0502020204030204" pitchFamily="34" charset="0"/>
                <a:ea typeface="PFBeauSansPro-Bold"/>
                <a:cs typeface="Calibri" panose="020F0502020204030204" pitchFamily="34" charset="0"/>
                <a:sym typeface="PFBeauSansPro-Bold"/>
              </a:rPr>
              <a:t>tpu.ru</a:t>
            </a:r>
            <a:endParaRPr lang="ru-RU" sz="2000" b="1" spc="423" dirty="0">
              <a:solidFill>
                <a:schemeClr val="tx1"/>
              </a:solidFill>
              <a:latin typeface="Calibri" panose="020F0502020204030204" pitchFamily="34" charset="0"/>
              <a:ea typeface="PFBeauSansPro-Bold"/>
              <a:cs typeface="Calibri" panose="020F0502020204030204" pitchFamily="34" charset="0"/>
              <a:sym typeface="PFBeauSansPro-Bold"/>
            </a:endParaRPr>
          </a:p>
        </p:txBody>
      </p:sp>
      <p:sp>
        <p:nvSpPr>
          <p:cNvPr id="28" name="Прямоугольник 27"/>
          <p:cNvSpPr/>
          <p:nvPr userDrawn="1"/>
        </p:nvSpPr>
        <p:spPr>
          <a:xfrm>
            <a:off x="7767941" y="5595257"/>
            <a:ext cx="4424058"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 name="Текст 2"/>
          <p:cNvSpPr>
            <a:spLocks noGrp="1"/>
          </p:cNvSpPr>
          <p:nvPr>
            <p:ph type="body" idx="16" hasCustomPrompt="1"/>
          </p:nvPr>
        </p:nvSpPr>
        <p:spPr>
          <a:xfrm>
            <a:off x="7820051" y="5844649"/>
            <a:ext cx="4371949" cy="41645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31" name="Текст 2"/>
          <p:cNvSpPr>
            <a:spLocks noGrp="1"/>
          </p:cNvSpPr>
          <p:nvPr>
            <p:ph type="body" idx="17" hasCustomPrompt="1"/>
          </p:nvPr>
        </p:nvSpPr>
        <p:spPr>
          <a:xfrm>
            <a:off x="7820051" y="6216576"/>
            <a:ext cx="4371949" cy="416451"/>
          </a:xfrm>
        </p:spPr>
        <p:txBody>
          <a:bodyPr anchor="t">
            <a:normAutofit/>
          </a:bodyPr>
          <a:lstStyle>
            <a:lvl1pPr marL="0" indent="0">
              <a:buNone/>
              <a:defRPr sz="1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32" name="Текст 2"/>
          <p:cNvSpPr>
            <a:spLocks noGrp="1"/>
          </p:cNvSpPr>
          <p:nvPr>
            <p:ph type="body" idx="18" hasCustomPrompt="1"/>
          </p:nvPr>
        </p:nvSpPr>
        <p:spPr>
          <a:xfrm>
            <a:off x="5452398" y="5909909"/>
            <a:ext cx="2315542" cy="416451"/>
          </a:xfrm>
        </p:spPr>
        <p:txBody>
          <a:bodyPr anchor="t">
            <a:normAutofit/>
          </a:bodyPr>
          <a:lstStyle>
            <a:lvl1pPr marL="0" indent="0">
              <a:buNone/>
              <a:defRPr sz="1800" b="0" baseline="0">
                <a:solidFill>
                  <a:srgbClr val="80BF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дата</a:t>
            </a:r>
          </a:p>
        </p:txBody>
      </p:sp>
      <p:grpSp>
        <p:nvGrpSpPr>
          <p:cNvPr id="33" name="Группа 32"/>
          <p:cNvGrpSpPr/>
          <p:nvPr userDrawn="1"/>
        </p:nvGrpSpPr>
        <p:grpSpPr>
          <a:xfrm>
            <a:off x="1006587" y="6083120"/>
            <a:ext cx="4110429" cy="70030"/>
            <a:chOff x="838200" y="6083120"/>
            <a:chExt cx="4110429" cy="70030"/>
          </a:xfrm>
          <a:solidFill>
            <a:srgbClr val="80BF44"/>
          </a:solidFill>
        </p:grpSpPr>
        <p:sp>
          <p:nvSpPr>
            <p:cNvPr id="34" name="Прямоугольник 33"/>
            <p:cNvSpPr/>
            <p:nvPr/>
          </p:nvSpPr>
          <p:spPr>
            <a:xfrm>
              <a:off x="83820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24361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649024"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2054436"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2459848"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865260"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265822"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3662363"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p:cNvSpPr/>
            <p:nvPr/>
          </p:nvSpPr>
          <p:spPr>
            <a:xfrm>
              <a:off x="4067775"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4473187"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4878599" y="6083120"/>
              <a:ext cx="70030" cy="700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5" name="Заголовок 1"/>
          <p:cNvSpPr>
            <a:spLocks noGrp="1"/>
          </p:cNvSpPr>
          <p:nvPr>
            <p:ph type="ctrTitle"/>
          </p:nvPr>
        </p:nvSpPr>
        <p:spPr>
          <a:xfrm>
            <a:off x="916405" y="1597445"/>
            <a:ext cx="9144000" cy="2251628"/>
          </a:xfrm>
        </p:spPr>
        <p:txBody>
          <a:bodyPr anchor="b"/>
          <a:lstStyle>
            <a:lvl1pPr algn="l">
              <a:defRPr sz="6000">
                <a:solidFill>
                  <a:schemeClr val="tx1"/>
                </a:solidFill>
              </a:defRPr>
            </a:lvl1pPr>
          </a:lstStyle>
          <a:p>
            <a:r>
              <a:rPr lang="ru-RU" dirty="0"/>
              <a:t>Образец заголовка</a:t>
            </a:r>
          </a:p>
        </p:txBody>
      </p:sp>
      <p:sp>
        <p:nvSpPr>
          <p:cNvPr id="26" name="Подзаголовок 2"/>
          <p:cNvSpPr>
            <a:spLocks noGrp="1"/>
          </p:cNvSpPr>
          <p:nvPr>
            <p:ph type="subTitle" idx="1"/>
          </p:nvPr>
        </p:nvSpPr>
        <p:spPr>
          <a:xfrm>
            <a:off x="916405" y="4332174"/>
            <a:ext cx="9144000" cy="126308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5" name="Прямоугольник 44"/>
          <p:cNvSpPr/>
          <p:nvPr userDrawn="1"/>
        </p:nvSpPr>
        <p:spPr>
          <a:xfrm>
            <a:off x="1006587" y="4048236"/>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7" name="Рисунок 4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132622"/>
            <a:ext cx="1997695" cy="464823"/>
          </a:xfrm>
          <a:prstGeom prst="rect">
            <a:avLst/>
          </a:prstGeom>
        </p:spPr>
      </p:pic>
    </p:spTree>
    <p:extLst>
      <p:ext uri="{BB962C8B-B14F-4D97-AF65-F5344CB8AC3E}">
        <p14:creationId xmlns:p14="http://schemas.microsoft.com/office/powerpoint/2010/main" val="4046172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Содержание">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
        <p:nvSpPr>
          <p:cNvPr id="2" name="Заголовок 1"/>
          <p:cNvSpPr>
            <a:spLocks noGrp="1"/>
          </p:cNvSpPr>
          <p:nvPr>
            <p:ph type="title" hasCustomPrompt="1"/>
          </p:nvPr>
        </p:nvSpPr>
        <p:spPr>
          <a:xfrm>
            <a:off x="838201" y="1997693"/>
            <a:ext cx="4663440" cy="795672"/>
          </a:xfrm>
        </p:spPr>
        <p:txBody>
          <a:bodyPr>
            <a:normAutofit/>
          </a:bodyPr>
          <a:lstStyle>
            <a:lvl1pPr>
              <a:defRPr sz="4000"/>
            </a:lvl1pPr>
          </a:lstStyle>
          <a:p>
            <a:r>
              <a:rPr lang="ru-RU" dirty="0"/>
              <a:t>СОДЕРЖАНИЕ</a:t>
            </a:r>
          </a:p>
        </p:txBody>
      </p:sp>
      <p:sp>
        <p:nvSpPr>
          <p:cNvPr id="8" name="Текст 2"/>
          <p:cNvSpPr>
            <a:spLocks noGrp="1"/>
          </p:cNvSpPr>
          <p:nvPr>
            <p:ph type="body" idx="16" hasCustomPrompt="1"/>
          </p:nvPr>
        </p:nvSpPr>
        <p:spPr>
          <a:xfrm>
            <a:off x="838200" y="2818433"/>
            <a:ext cx="10517188" cy="3140408"/>
          </a:xfrm>
        </p:spPr>
        <p:txBody>
          <a:bodyPr anchor="t">
            <a:normAutofit/>
          </a:bodyPr>
          <a:lstStyle>
            <a:lvl1pPr marL="457200" indent="-457200">
              <a:buSzPct val="150000"/>
              <a:buFont typeface="+mj-lt"/>
              <a:buAutoNum type="arabicPeriod"/>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4180428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одержание 2">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
        <p:nvSpPr>
          <p:cNvPr id="8" name="Текст 2"/>
          <p:cNvSpPr>
            <a:spLocks noGrp="1"/>
          </p:cNvSpPr>
          <p:nvPr>
            <p:ph type="body" idx="16" hasCustomPrompt="1"/>
          </p:nvPr>
        </p:nvSpPr>
        <p:spPr>
          <a:xfrm>
            <a:off x="4953000" y="1790700"/>
            <a:ext cx="6402388" cy="4701540"/>
          </a:xfrm>
        </p:spPr>
        <p:txBody>
          <a:bodyPr anchor="t">
            <a:normAutofit/>
          </a:bodyPr>
          <a:lstStyle>
            <a:lvl1pPr marL="457200" indent="-457200">
              <a:buSzPct val="150000"/>
              <a:buFont typeface="+mj-lt"/>
              <a:buAutoNum type="arabicPeriod"/>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Прямоугольник 8"/>
          <p:cNvSpPr/>
          <p:nvPr userDrawn="1"/>
        </p:nvSpPr>
        <p:spPr>
          <a:xfrm>
            <a:off x="0" y="2649203"/>
            <a:ext cx="4470400" cy="1322068"/>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8201" y="2912401"/>
            <a:ext cx="3278187" cy="795672"/>
          </a:xfrm>
        </p:spPr>
        <p:txBody>
          <a:bodyPr>
            <a:noAutofit/>
          </a:bodyPr>
          <a:lstStyle>
            <a:lvl1pPr>
              <a:defRPr sz="4000"/>
            </a:lvl1pPr>
          </a:lstStyle>
          <a:p>
            <a:r>
              <a:rPr lang="ru-RU" dirty="0"/>
              <a:t>СОДЕРЖАНИЕ</a:t>
            </a:r>
          </a:p>
        </p:txBody>
      </p:sp>
    </p:spTree>
    <p:extLst>
      <p:ext uri="{BB962C8B-B14F-4D97-AF65-F5344CB8AC3E}">
        <p14:creationId xmlns:p14="http://schemas.microsoft.com/office/powerpoint/2010/main" val="3655667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Содержание 3">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73" b="15925"/>
          <a:stretch/>
        </p:blipFill>
        <p:spPr>
          <a:xfrm>
            <a:off x="0" y="0"/>
            <a:ext cx="12204700" cy="6865620"/>
          </a:xfrm>
          <a:prstGeom prst="rect">
            <a:avLst/>
          </a:prstGeom>
        </p:spPr>
      </p:pic>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9" name="Заголовок 1"/>
          <p:cNvSpPr>
            <a:spLocks noGrp="1"/>
          </p:cNvSpPr>
          <p:nvPr>
            <p:ph type="title" hasCustomPrompt="1"/>
          </p:nvPr>
        </p:nvSpPr>
        <p:spPr>
          <a:xfrm>
            <a:off x="838201" y="1997693"/>
            <a:ext cx="4663440" cy="795672"/>
          </a:xfrm>
        </p:spPr>
        <p:txBody>
          <a:bodyPr>
            <a:normAutofit/>
          </a:bodyPr>
          <a:lstStyle>
            <a:lvl1pPr>
              <a:defRPr sz="4000">
                <a:solidFill>
                  <a:schemeClr val="tx1"/>
                </a:solidFill>
              </a:defRPr>
            </a:lvl1pPr>
          </a:lstStyle>
          <a:p>
            <a:r>
              <a:rPr lang="ru-RU" dirty="0"/>
              <a:t>СОДЕРЖАНИЕ</a:t>
            </a:r>
          </a:p>
        </p:txBody>
      </p:sp>
      <p:sp>
        <p:nvSpPr>
          <p:cNvPr id="10" name="Текст 2"/>
          <p:cNvSpPr>
            <a:spLocks noGrp="1"/>
          </p:cNvSpPr>
          <p:nvPr>
            <p:ph type="body" idx="16" hasCustomPrompt="1"/>
          </p:nvPr>
        </p:nvSpPr>
        <p:spPr>
          <a:xfrm>
            <a:off x="838200" y="2818433"/>
            <a:ext cx="10517188" cy="3140408"/>
          </a:xfrm>
        </p:spPr>
        <p:txBody>
          <a:bodyPr anchor="t">
            <a:normAutofit/>
          </a:bodyPr>
          <a:lstStyle>
            <a:lvl1pPr marL="457200" indent="-457200">
              <a:buSzPct val="150000"/>
              <a:buFont typeface="+mj-lt"/>
              <a:buAutoNum type="arabicPeriod"/>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779118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Содержание 4">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l="373" b="15925"/>
          <a:stretch/>
        </p:blipFill>
        <p:spPr>
          <a:xfrm>
            <a:off x="0" y="0"/>
            <a:ext cx="12204700" cy="6865620"/>
          </a:xfrm>
          <a:prstGeom prst="rect">
            <a:avLst/>
          </a:prstGeom>
        </p:spPr>
      </p:pic>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2"/>
          <p:cNvSpPr>
            <a:spLocks noGrp="1"/>
          </p:cNvSpPr>
          <p:nvPr>
            <p:ph type="body" idx="16" hasCustomPrompt="1"/>
          </p:nvPr>
        </p:nvSpPr>
        <p:spPr>
          <a:xfrm>
            <a:off x="4838700" y="1685924"/>
            <a:ext cx="6516688" cy="4272917"/>
          </a:xfrm>
        </p:spPr>
        <p:txBody>
          <a:bodyPr anchor="t">
            <a:normAutofit/>
          </a:bodyPr>
          <a:lstStyle>
            <a:lvl1pPr marL="457200" indent="-457200">
              <a:buSzPct val="150000"/>
              <a:buFont typeface="+mj-lt"/>
              <a:buAutoNum type="arabicPeriod"/>
              <a:defRPr sz="20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Прямоугольник 6"/>
          <p:cNvSpPr/>
          <p:nvPr userDrawn="1"/>
        </p:nvSpPr>
        <p:spPr>
          <a:xfrm>
            <a:off x="1" y="2649203"/>
            <a:ext cx="4470399" cy="1322068"/>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p:cNvSpPr>
            <a:spLocks noGrp="1"/>
          </p:cNvSpPr>
          <p:nvPr>
            <p:ph type="title" hasCustomPrompt="1"/>
          </p:nvPr>
        </p:nvSpPr>
        <p:spPr>
          <a:xfrm>
            <a:off x="838201" y="2957721"/>
            <a:ext cx="3497579" cy="795672"/>
          </a:xfrm>
        </p:spPr>
        <p:txBody>
          <a:bodyPr>
            <a:normAutofit/>
          </a:bodyPr>
          <a:lstStyle>
            <a:lvl1pPr>
              <a:defRPr sz="4000">
                <a:solidFill>
                  <a:schemeClr val="bg1"/>
                </a:solidFill>
              </a:defRPr>
            </a:lvl1pPr>
          </a:lstStyle>
          <a:p>
            <a:r>
              <a:rPr lang="ru-RU" dirty="0"/>
              <a:t>СОДЕРЖАНИЕ</a:t>
            </a:r>
          </a:p>
        </p:txBody>
      </p:sp>
    </p:spTree>
    <p:extLst>
      <p:ext uri="{BB962C8B-B14F-4D97-AF65-F5344CB8AC3E}">
        <p14:creationId xmlns:p14="http://schemas.microsoft.com/office/powerpoint/2010/main" val="3284323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24721198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5"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6" name="Рисунок 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6787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3">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838200" y="1825625"/>
            <a:ext cx="10517188" cy="4351337"/>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7" name="Рисунок 6"/>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04852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4">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a:t>ОБРАЗЕЦ ЗАГОЛОВКА</a:t>
            </a:r>
          </a:p>
        </p:txBody>
      </p:sp>
      <p:sp>
        <p:nvSpPr>
          <p:cNvPr id="8" name="Текст 2"/>
          <p:cNvSpPr>
            <a:spLocks noGrp="1"/>
          </p:cNvSpPr>
          <p:nvPr>
            <p:ph type="body" idx="16" hasCustomPrompt="1"/>
          </p:nvPr>
        </p:nvSpPr>
        <p:spPr>
          <a:xfrm>
            <a:off x="6172200" y="1825625"/>
            <a:ext cx="5181600" cy="4351336"/>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Текст 2"/>
          <p:cNvSpPr>
            <a:spLocks noGrp="1"/>
          </p:cNvSpPr>
          <p:nvPr>
            <p:ph type="body" idx="17" hasCustomPrompt="1"/>
          </p:nvPr>
        </p:nvSpPr>
        <p:spPr>
          <a:xfrm>
            <a:off x="838200" y="1825625"/>
            <a:ext cx="5181600" cy="4351336"/>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1624628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5">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1099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1681163"/>
            <a:ext cx="5157787" cy="823912"/>
          </a:xfrm>
        </p:spPr>
        <p:txBody>
          <a:bodyPr anchor="b"/>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5" name="Текст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12" name="Текст 2"/>
          <p:cNvSpPr>
            <a:spLocks noGrp="1"/>
          </p:cNvSpPr>
          <p:nvPr>
            <p:ph type="body" idx="16" hasCustomPrompt="1"/>
          </p:nvPr>
        </p:nvSpPr>
        <p:spPr>
          <a:xfrm>
            <a:off x="6172200" y="2674619"/>
            <a:ext cx="5181600" cy="350234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3" name="Текст 2"/>
          <p:cNvSpPr>
            <a:spLocks noGrp="1"/>
          </p:cNvSpPr>
          <p:nvPr>
            <p:ph type="body" idx="17" hasCustomPrompt="1"/>
          </p:nvPr>
        </p:nvSpPr>
        <p:spPr>
          <a:xfrm>
            <a:off x="838200" y="2674619"/>
            <a:ext cx="5181600" cy="350234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1985987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ый 6">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457200"/>
            <a:ext cx="3932237" cy="1600200"/>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2219324"/>
            <a:ext cx="3932237" cy="3649663"/>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Текст</a:t>
            </a:r>
          </a:p>
        </p:txBody>
      </p:sp>
      <p:sp>
        <p:nvSpPr>
          <p:cNvPr id="9" name="Текст 2"/>
          <p:cNvSpPr>
            <a:spLocks noGrp="1"/>
          </p:cNvSpPr>
          <p:nvPr>
            <p:ph type="body" idx="16" hasCustomPrompt="1"/>
          </p:nvPr>
        </p:nvSpPr>
        <p:spPr>
          <a:xfrm>
            <a:off x="5048250" y="1349375"/>
            <a:ext cx="6307138" cy="4519611"/>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Tree>
    <p:extLst>
      <p:ext uri="{BB962C8B-B14F-4D97-AF65-F5344CB8AC3E}">
        <p14:creationId xmlns:p14="http://schemas.microsoft.com/office/powerpoint/2010/main" val="3215345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Базовый слайд черное-белое">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8" t="15691"/>
          <a:stretch/>
        </p:blipFill>
        <p:spPr>
          <a:xfrm>
            <a:off x="0" y="0"/>
            <a:ext cx="12192000" cy="6858000"/>
          </a:xfrm>
          <a:prstGeom prst="rect">
            <a:avLst/>
          </a:prstGeom>
        </p:spPr>
      </p:pic>
      <p:pic>
        <p:nvPicPr>
          <p:cNvPr id="7" name="Рисунок 6"/>
          <p:cNvPicPr>
            <a:picLocks noChangeAspect="1"/>
          </p:cNvPicPr>
          <p:nvPr userDrawn="1"/>
        </p:nvPicPr>
        <p:blipFill rotWithShape="1">
          <a:blip r:embed="rId3" cstate="print">
            <a:extLst>
              <a:ext uri="{28A0092B-C50C-407E-A947-70E740481C1C}">
                <a14:useLocalDpi xmlns:a14="http://schemas.microsoft.com/office/drawing/2010/main" val="0"/>
              </a:ext>
            </a:extLst>
          </a:blip>
          <a:srcRect l="78" t="15638" r="50090" b="-93"/>
          <a:stretch/>
        </p:blipFill>
        <p:spPr>
          <a:xfrm>
            <a:off x="0" y="0"/>
            <a:ext cx="6076950" cy="6865620"/>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8" name="Рисунок 7"/>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72000"/>
                    </a14:imgEffect>
                  </a14:imgLayer>
                </a14:imgProps>
              </a:ext>
              <a:ext uri="{28A0092B-C50C-407E-A947-70E740481C1C}">
                <a14:useLocalDpi xmlns:a14="http://schemas.microsoft.com/office/drawing/2010/main" val="0"/>
              </a:ext>
            </a:extLst>
          </a:blip>
          <a:stretch>
            <a:fillRect/>
          </a:stretch>
        </p:blipFill>
        <p:spPr>
          <a:xfrm>
            <a:off x="10067724" y="909229"/>
            <a:ext cx="1018505" cy="237355"/>
          </a:xfrm>
          <a:prstGeom prst="rect">
            <a:avLst/>
          </a:prstGeom>
          <a:noFill/>
        </p:spPr>
      </p:pic>
    </p:spTree>
    <p:extLst>
      <p:ext uri="{BB962C8B-B14F-4D97-AF65-F5344CB8AC3E}">
        <p14:creationId xmlns:p14="http://schemas.microsoft.com/office/powerpoint/2010/main" val="3297575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p:spTree>
      <p:nvGrpSpPr>
        <p:cNvPr id="1" name=""/>
        <p:cNvGrpSpPr/>
        <p:nvPr/>
      </p:nvGrpSpPr>
      <p:grpSpPr>
        <a:xfrm>
          <a:off x="0" y="0"/>
          <a:ext cx="0" cy="0"/>
          <a:chOff x="0" y="0"/>
          <a:chExt cx="0" cy="0"/>
        </a:xfrm>
      </p:grpSpPr>
      <p:sp>
        <p:nvSpPr>
          <p:cNvPr id="4" name="Прямоугольник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5" name="Рисунок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7" name="Текст 3"/>
          <p:cNvSpPr>
            <a:spLocks noGrp="1"/>
          </p:cNvSpPr>
          <p:nvPr>
            <p:ph type="body" sz="quarter" idx="12"/>
          </p:nvPr>
        </p:nvSpPr>
        <p:spPr>
          <a:xfrm>
            <a:off x="838199" y="1825625"/>
            <a:ext cx="10515601" cy="4351338"/>
          </a:xfrm>
        </p:spPr>
        <p:txBody>
          <a:bodyPr>
            <a:normAutofit/>
          </a:bodyPr>
          <a:lstStyle>
            <a:lvl1pPr marL="0" indent="0">
              <a:buNone/>
              <a:defRPr sz="2000">
                <a:solidFill>
                  <a:schemeClr val="tx1"/>
                </a:solidFill>
              </a:defRPr>
            </a:lvl1pPr>
          </a:lstStyle>
          <a:p>
            <a:endParaRPr lang="ru-RU" dirty="0"/>
          </a:p>
        </p:txBody>
      </p:sp>
    </p:spTree>
    <p:extLst>
      <p:ext uri="{BB962C8B-B14F-4D97-AF65-F5344CB8AC3E}">
        <p14:creationId xmlns:p14="http://schemas.microsoft.com/office/powerpoint/2010/main" val="2350141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2">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8" name="Рисунок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9" name="Номер слайда 5"/>
          <p:cNvSpPr txBox="1">
            <a:spLocks/>
          </p:cNvSpPr>
          <p:nvPr userDrawn="1"/>
        </p:nvSpPr>
        <p:spPr>
          <a:xfrm>
            <a:off x="11353800" y="845344"/>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3"/>
          <p:cNvSpPr>
            <a:spLocks noGrp="1"/>
          </p:cNvSpPr>
          <p:nvPr>
            <p:ph type="body" sz="quarter" idx="12"/>
          </p:nvPr>
        </p:nvSpPr>
        <p:spPr>
          <a:xfrm>
            <a:off x="838199" y="1825625"/>
            <a:ext cx="10515601" cy="4351338"/>
          </a:xfrm>
        </p:spPr>
        <p:txBody>
          <a:bodyPr>
            <a:normAutofit/>
          </a:bodyPr>
          <a:lstStyle>
            <a:lvl1pPr marL="0" indent="0">
              <a:buNone/>
              <a:defRPr sz="2000">
                <a:solidFill>
                  <a:schemeClr val="tx1"/>
                </a:solidFill>
              </a:defRPr>
            </a:lvl1pPr>
          </a:lstStyle>
          <a:p>
            <a:endParaRPr lang="ru-RU" dirty="0"/>
          </a:p>
        </p:txBody>
      </p:sp>
    </p:spTree>
    <p:extLst>
      <p:ext uri="{BB962C8B-B14F-4D97-AF65-F5344CB8AC3E}">
        <p14:creationId xmlns:p14="http://schemas.microsoft.com/office/powerpoint/2010/main" val="696820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Базовый слайд белый 3">
    <p:spTree>
      <p:nvGrpSpPr>
        <p:cNvPr id="1" name=""/>
        <p:cNvGrpSpPr/>
        <p:nvPr/>
      </p:nvGrpSpPr>
      <p:grpSpPr>
        <a:xfrm>
          <a:off x="0" y="0"/>
          <a:ext cx="0" cy="0"/>
          <a:chOff x="0" y="0"/>
          <a:chExt cx="0" cy="0"/>
        </a:xfrm>
      </p:grpSpPr>
      <p:pic>
        <p:nvPicPr>
          <p:cNvPr id="4" name="Рисунок 3"/>
          <p:cNvPicPr>
            <a:picLocks noChangeAspect="1"/>
          </p:cNvPicPr>
          <p:nvPr userDrawn="1"/>
        </p:nvPicPr>
        <p:blipFill rotWithShape="1">
          <a:blip r:embed="rId2" cstate="print">
            <a:extLst>
              <a:ext uri="{28A0092B-C50C-407E-A947-70E740481C1C}">
                <a14:useLocalDpi xmlns:a14="http://schemas.microsoft.com/office/drawing/2010/main" val="0"/>
              </a:ext>
            </a:extLst>
          </a:blip>
          <a:srcRect t="2344" b="13289"/>
          <a:stretch/>
        </p:blipFill>
        <p:spPr>
          <a:xfrm>
            <a:off x="0" y="-1"/>
            <a:ext cx="12192000" cy="6858001"/>
          </a:xfrm>
          <a:prstGeom prst="rect">
            <a:avLst/>
          </a:prstGeom>
        </p:spPr>
      </p:pic>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pic>
        <p:nvPicPr>
          <p:cNvPr id="7" name="Рисунок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8"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0" name="Текст 3"/>
          <p:cNvSpPr>
            <a:spLocks noGrp="1"/>
          </p:cNvSpPr>
          <p:nvPr>
            <p:ph type="body" sz="quarter" idx="12"/>
          </p:nvPr>
        </p:nvSpPr>
        <p:spPr>
          <a:xfrm>
            <a:off x="838199" y="1825625"/>
            <a:ext cx="10515601" cy="4351338"/>
          </a:xfrm>
        </p:spPr>
        <p:txBody>
          <a:bodyPr>
            <a:normAutofit/>
          </a:bodyPr>
          <a:lstStyle>
            <a:lvl1pPr marL="0" indent="0">
              <a:buFontTx/>
              <a:buNone/>
              <a:defRPr sz="2000">
                <a:solidFill>
                  <a:schemeClr val="tx1"/>
                </a:solidFill>
              </a:defRPr>
            </a:lvl1pPr>
          </a:lstStyle>
          <a:p>
            <a:endParaRPr lang="ru-RU" dirty="0"/>
          </a:p>
        </p:txBody>
      </p:sp>
    </p:spTree>
    <p:extLst>
      <p:ext uri="{BB962C8B-B14F-4D97-AF65-F5344CB8AC3E}">
        <p14:creationId xmlns:p14="http://schemas.microsoft.com/office/powerpoint/2010/main" val="4003564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2">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p:txBody>
          <a:bodyPr/>
          <a:lstStyle>
            <a:lvl1pPr>
              <a:defRPr>
                <a:solidFill>
                  <a:schemeClr val="tx1"/>
                </a:solidFill>
              </a:defRPr>
            </a:lvl1pPr>
          </a:lstStyle>
          <a:p>
            <a:r>
              <a:rPr lang="ru-RU" dirty="0"/>
              <a:t>ОБРАЗЕЦ ЗАГОЛОВКА</a:t>
            </a:r>
          </a:p>
        </p:txBody>
      </p:sp>
      <p:sp>
        <p:nvSpPr>
          <p:cNvPr id="8" name="Текст 2"/>
          <p:cNvSpPr>
            <a:spLocks noGrp="1"/>
          </p:cNvSpPr>
          <p:nvPr>
            <p:ph type="body" idx="16" hasCustomPrompt="1"/>
          </p:nvPr>
        </p:nvSpPr>
        <p:spPr>
          <a:xfrm>
            <a:off x="6172200" y="1825625"/>
            <a:ext cx="5181600" cy="4351336"/>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Текст 2"/>
          <p:cNvSpPr>
            <a:spLocks noGrp="1"/>
          </p:cNvSpPr>
          <p:nvPr>
            <p:ph type="body" idx="17" hasCustomPrompt="1"/>
          </p:nvPr>
        </p:nvSpPr>
        <p:spPr>
          <a:xfrm>
            <a:off x="838200" y="1825625"/>
            <a:ext cx="5181600" cy="4351336"/>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7041046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3">
    <p:spTree>
      <p:nvGrpSpPr>
        <p:cNvPr id="1" name=""/>
        <p:cNvGrpSpPr/>
        <p:nvPr/>
      </p:nvGrpSpPr>
      <p:grpSpPr>
        <a:xfrm>
          <a:off x="0" y="0"/>
          <a:ext cx="0" cy="0"/>
          <a:chOff x="0" y="0"/>
          <a:chExt cx="0" cy="0"/>
        </a:xfrm>
      </p:grpSpPr>
      <p:sp>
        <p:nvSpPr>
          <p:cNvPr id="7" name="Прямоугольник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10992"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1681163"/>
            <a:ext cx="5157787" cy="823912"/>
          </a:xfrm>
        </p:spPr>
        <p:txBody>
          <a:bodyPr anchor="b"/>
          <a:lstStyle>
            <a:lvl1pPr marL="0" indent="0">
              <a:buNone/>
              <a:defRPr sz="24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5" name="Текст 4"/>
          <p:cNvSpPr>
            <a:spLocks noGrp="1"/>
          </p:cNvSpPr>
          <p:nvPr>
            <p:ph type="body" sz="quarter" idx="3" hasCustomPrompt="1"/>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подзаголовка</a:t>
            </a:r>
          </a:p>
        </p:txBody>
      </p:sp>
      <p:sp>
        <p:nvSpPr>
          <p:cNvPr id="12" name="Текст 2"/>
          <p:cNvSpPr>
            <a:spLocks noGrp="1"/>
          </p:cNvSpPr>
          <p:nvPr>
            <p:ph type="body" idx="16" hasCustomPrompt="1"/>
          </p:nvPr>
        </p:nvSpPr>
        <p:spPr>
          <a:xfrm>
            <a:off x="6172200" y="2674619"/>
            <a:ext cx="5181600" cy="350234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3" name="Текст 2"/>
          <p:cNvSpPr>
            <a:spLocks noGrp="1"/>
          </p:cNvSpPr>
          <p:nvPr>
            <p:ph type="body" idx="17" hasCustomPrompt="1"/>
          </p:nvPr>
        </p:nvSpPr>
        <p:spPr>
          <a:xfrm>
            <a:off x="838200" y="2674619"/>
            <a:ext cx="5181600" cy="350234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9"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34077247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Базовый слайд черный 4">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457200"/>
            <a:ext cx="3932237" cy="1600200"/>
          </a:xfrm>
        </p:spPr>
        <p:txBody>
          <a:bodyPr anchor="b"/>
          <a:lstStyle>
            <a:lvl1pPr>
              <a:defRPr sz="3200">
                <a:solidFill>
                  <a:schemeClr val="tx1"/>
                </a:solidFill>
              </a:defRPr>
            </a:lvl1pPr>
          </a:lstStyle>
          <a:p>
            <a:r>
              <a:rPr lang="ru-RU" dirty="0"/>
              <a:t>ОБРАЗЕЦ ЗАГОЛОВКА</a:t>
            </a:r>
          </a:p>
        </p:txBody>
      </p:sp>
      <p:sp>
        <p:nvSpPr>
          <p:cNvPr id="4" name="Текст 3"/>
          <p:cNvSpPr>
            <a:spLocks noGrp="1"/>
          </p:cNvSpPr>
          <p:nvPr>
            <p:ph type="body" sz="half" idx="2" hasCustomPrompt="1"/>
          </p:nvPr>
        </p:nvSpPr>
        <p:spPr>
          <a:xfrm>
            <a:off x="839788" y="2219324"/>
            <a:ext cx="3932237" cy="3649663"/>
          </a:xfrm>
        </p:spPr>
        <p:txBody>
          <a:bodyPr>
            <a:normAutofit/>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Текст</a:t>
            </a:r>
          </a:p>
        </p:txBody>
      </p:sp>
      <p:sp>
        <p:nvSpPr>
          <p:cNvPr id="9" name="Текст 2"/>
          <p:cNvSpPr>
            <a:spLocks noGrp="1"/>
          </p:cNvSpPr>
          <p:nvPr>
            <p:ph type="body" idx="16" hasCustomPrompt="1"/>
          </p:nvPr>
        </p:nvSpPr>
        <p:spPr>
          <a:xfrm>
            <a:off x="5048250" y="1349375"/>
            <a:ext cx="6307138" cy="4519611"/>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1231467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1861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4657091"/>
            <a:ext cx="10515600" cy="823912"/>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42157463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2">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26232" cy="1325563"/>
          </a:xfrm>
        </p:spPr>
        <p:txBody>
          <a:bodyPr/>
          <a:lstStyle/>
          <a:p>
            <a:r>
              <a:rPr lang="ru-RU" dirty="0"/>
              <a:t>ОБРАЗЕЦ ЗАГОЛОВКА</a:t>
            </a:r>
          </a:p>
        </p:txBody>
      </p:sp>
      <p:sp>
        <p:nvSpPr>
          <p:cNvPr id="3" name="Текст 2"/>
          <p:cNvSpPr>
            <a:spLocks noGrp="1"/>
          </p:cNvSpPr>
          <p:nvPr>
            <p:ph type="body" idx="1" hasCustomPrompt="1"/>
          </p:nvPr>
        </p:nvSpPr>
        <p:spPr>
          <a:xfrm>
            <a:off x="839788"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Текст 2"/>
          <p:cNvSpPr>
            <a:spLocks noGrp="1"/>
          </p:cNvSpPr>
          <p:nvPr>
            <p:ph type="body" idx="15" hasCustomPrompt="1"/>
          </p:nvPr>
        </p:nvSpPr>
        <p:spPr>
          <a:xfrm>
            <a:off x="4486752"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8" name="Текст 2"/>
          <p:cNvSpPr>
            <a:spLocks noGrp="1"/>
          </p:cNvSpPr>
          <p:nvPr>
            <p:ph type="body" idx="16" hasCustomPrompt="1"/>
          </p:nvPr>
        </p:nvSpPr>
        <p:spPr>
          <a:xfrm>
            <a:off x="8133716" y="4657090"/>
            <a:ext cx="3221672" cy="1423669"/>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0"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1"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737933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3">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365125"/>
            <a:ext cx="9226232" cy="1325563"/>
          </a:xfrm>
        </p:spPr>
        <p:txBody>
          <a:bodyPr/>
          <a:lstStyle/>
          <a:p>
            <a:r>
              <a:rPr lang="ru-RU" dirty="0"/>
              <a:t>ОБРАЗЕЦ ЗАГОЛОВКА</a:t>
            </a:r>
          </a:p>
        </p:txBody>
      </p:sp>
      <p:sp>
        <p:nvSpPr>
          <p:cNvPr id="8" name="Текст 2"/>
          <p:cNvSpPr>
            <a:spLocks noGrp="1"/>
          </p:cNvSpPr>
          <p:nvPr>
            <p:ph type="body" idx="16" hasCustomPrompt="1"/>
          </p:nvPr>
        </p:nvSpPr>
        <p:spPr>
          <a:xfrm>
            <a:off x="8133716" y="1825626"/>
            <a:ext cx="3221672" cy="4255134"/>
          </a:xfrm>
        </p:spPr>
        <p:txBody>
          <a:bodyPr anchor="t">
            <a:normAutofit/>
          </a:bodyPr>
          <a:lstStyle>
            <a:lvl1pPr marL="0" indent="0">
              <a:buNone/>
              <a:defRPr sz="20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9" name="Рисунок 2"/>
          <p:cNvSpPr>
            <a:spLocks noGrp="1"/>
          </p:cNvSpPr>
          <p:nvPr>
            <p:ph type="pic" idx="1"/>
          </p:nvPr>
        </p:nvSpPr>
        <p:spPr>
          <a:xfrm>
            <a:off x="839788" y="1825626"/>
            <a:ext cx="7123112" cy="4255135"/>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013762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Рисунок и текст черный 4">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9788" y="457200"/>
            <a:ext cx="3932237" cy="1600200"/>
          </a:xfrm>
        </p:spPr>
        <p:txBody>
          <a:bodyPr anchor="b"/>
          <a:lstStyle>
            <a:lvl1pPr>
              <a:defRPr sz="3200"/>
            </a:lvl1pPr>
          </a:lstStyle>
          <a:p>
            <a:r>
              <a:rPr lang="ru-RU" dirty="0"/>
              <a:t>ОБРАЗЕЦ ЗАГОЛОВКА</a:t>
            </a:r>
          </a:p>
        </p:txBody>
      </p:sp>
      <p:sp>
        <p:nvSpPr>
          <p:cNvPr id="4" name="Текст 3"/>
          <p:cNvSpPr>
            <a:spLocks noGrp="1"/>
          </p:cNvSpPr>
          <p:nvPr>
            <p:ph type="body" sz="half" idx="2"/>
          </p:nvPr>
        </p:nvSpPr>
        <p:spPr>
          <a:xfrm>
            <a:off x="839788" y="2219325"/>
            <a:ext cx="3932237" cy="3621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11" name="Рисунок 2"/>
          <p:cNvSpPr>
            <a:spLocks noGrp="1"/>
          </p:cNvSpPr>
          <p:nvPr>
            <p:ph type="pic" idx="1"/>
          </p:nvPr>
        </p:nvSpPr>
        <p:spPr>
          <a:xfrm>
            <a:off x="5057775" y="1349376"/>
            <a:ext cx="6172200" cy="4491038"/>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32741970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Рисунок и текст белый">
    <p:spTree>
      <p:nvGrpSpPr>
        <p:cNvPr id="1" name=""/>
        <p:cNvGrpSpPr/>
        <p:nvPr/>
      </p:nvGrpSpPr>
      <p:grpSpPr>
        <a:xfrm>
          <a:off x="0" y="0"/>
          <a:ext cx="0" cy="0"/>
          <a:chOff x="0" y="0"/>
          <a:chExt cx="0" cy="0"/>
        </a:xfrm>
      </p:grpSpPr>
      <p:sp>
        <p:nvSpPr>
          <p:cNvPr id="9" name="Прямоугольник 8"/>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4657090"/>
            <a:ext cx="1051401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10" name="Рисунок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2754710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Рисунок и текст белый 2">
    <p:spTree>
      <p:nvGrpSpPr>
        <p:cNvPr id="1" name=""/>
        <p:cNvGrpSpPr/>
        <p:nvPr/>
      </p:nvGrpSpPr>
      <p:grpSpPr>
        <a:xfrm>
          <a:off x="0" y="0"/>
          <a:ext cx="0" cy="0"/>
          <a:chOff x="0" y="0"/>
          <a:chExt cx="0" cy="0"/>
        </a:xfrm>
      </p:grpSpPr>
      <p:sp>
        <p:nvSpPr>
          <p:cNvPr id="9" name="Прямоугольник 8"/>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tx1"/>
                </a:solidFill>
              </a:defRPr>
            </a:lvl1pPr>
          </a:lstStyle>
          <a:p>
            <a:r>
              <a:rPr lang="ru-RU" dirty="0"/>
              <a:t>ОБРАЗЕЦ ЗАГОЛОВКА</a:t>
            </a:r>
          </a:p>
        </p:txBody>
      </p:sp>
      <p:sp>
        <p:nvSpPr>
          <p:cNvPr id="3" name="Текст 2"/>
          <p:cNvSpPr>
            <a:spLocks noGrp="1"/>
          </p:cNvSpPr>
          <p:nvPr>
            <p:ph type="body" idx="1" hasCustomPrompt="1"/>
          </p:nvPr>
        </p:nvSpPr>
        <p:spPr>
          <a:xfrm>
            <a:off x="839788"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7" name="Текст 2"/>
          <p:cNvSpPr>
            <a:spLocks noGrp="1"/>
          </p:cNvSpPr>
          <p:nvPr>
            <p:ph type="body" idx="15" hasCustomPrompt="1"/>
          </p:nvPr>
        </p:nvSpPr>
        <p:spPr>
          <a:xfrm>
            <a:off x="4486752"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sp>
        <p:nvSpPr>
          <p:cNvPr id="8" name="Текст 2"/>
          <p:cNvSpPr>
            <a:spLocks noGrp="1"/>
          </p:cNvSpPr>
          <p:nvPr>
            <p:ph type="body" idx="16" hasCustomPrompt="1"/>
          </p:nvPr>
        </p:nvSpPr>
        <p:spPr>
          <a:xfrm>
            <a:off x="8133716" y="4657090"/>
            <a:ext cx="3221672" cy="1423669"/>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10" name="Рисунок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5" name="Рисунок 2"/>
          <p:cNvSpPr>
            <a:spLocks noGrp="1"/>
          </p:cNvSpPr>
          <p:nvPr>
            <p:ph type="pic" idx="17"/>
          </p:nvPr>
        </p:nvSpPr>
        <p:spPr>
          <a:xfrm>
            <a:off x="839788"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6" name="Рисунок 2"/>
          <p:cNvSpPr>
            <a:spLocks noGrp="1"/>
          </p:cNvSpPr>
          <p:nvPr>
            <p:ph type="pic" idx="18"/>
          </p:nvPr>
        </p:nvSpPr>
        <p:spPr>
          <a:xfrm>
            <a:off x="4485164"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17" name="Рисунок 2"/>
          <p:cNvSpPr>
            <a:spLocks noGrp="1"/>
          </p:cNvSpPr>
          <p:nvPr>
            <p:ph type="pic" idx="19"/>
          </p:nvPr>
        </p:nvSpPr>
        <p:spPr>
          <a:xfrm>
            <a:off x="8133716" y="1825625"/>
            <a:ext cx="3221672" cy="2583180"/>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1475517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Рисунок и текст черный 3">
    <p:spTree>
      <p:nvGrpSpPr>
        <p:cNvPr id="1" name=""/>
        <p:cNvGrpSpPr/>
        <p:nvPr/>
      </p:nvGrpSpPr>
      <p:grpSpPr>
        <a:xfrm>
          <a:off x="0" y="0"/>
          <a:ext cx="0" cy="0"/>
          <a:chOff x="0" y="0"/>
          <a:chExt cx="0" cy="0"/>
        </a:xfrm>
      </p:grpSpPr>
      <p:sp>
        <p:nvSpPr>
          <p:cNvPr id="5" name="Прямоугольник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365125"/>
            <a:ext cx="9226232" cy="1325563"/>
          </a:xfrm>
        </p:spPr>
        <p:txBody>
          <a:bodyPr/>
          <a:lstStyle>
            <a:lvl1pPr>
              <a:defRPr>
                <a:solidFill>
                  <a:schemeClr val="tx1"/>
                </a:solidFill>
              </a:defRPr>
            </a:lvl1pPr>
          </a:lstStyle>
          <a:p>
            <a:r>
              <a:rPr lang="ru-RU" dirty="0"/>
              <a:t>ОБРАЗЕЦ ЗАГОЛОВКА</a:t>
            </a:r>
          </a:p>
        </p:txBody>
      </p:sp>
      <p:sp>
        <p:nvSpPr>
          <p:cNvPr id="8" name="Текст 2"/>
          <p:cNvSpPr>
            <a:spLocks noGrp="1"/>
          </p:cNvSpPr>
          <p:nvPr>
            <p:ph type="body" idx="16" hasCustomPrompt="1"/>
          </p:nvPr>
        </p:nvSpPr>
        <p:spPr>
          <a:xfrm>
            <a:off x="8133716" y="1825626"/>
            <a:ext cx="3221672" cy="4255134"/>
          </a:xfrm>
        </p:spPr>
        <p:txBody>
          <a:bodyPr anchor="t">
            <a:normAutofit/>
          </a:bodyPr>
          <a:lstStyle>
            <a:lvl1pPr marL="0" indent="0">
              <a:buNone/>
              <a:defRPr sz="2000" b="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Текст</a:t>
            </a:r>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7"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9" name="Рисунок 2"/>
          <p:cNvSpPr>
            <a:spLocks noGrp="1"/>
          </p:cNvSpPr>
          <p:nvPr>
            <p:ph type="pic" idx="1"/>
          </p:nvPr>
        </p:nvSpPr>
        <p:spPr>
          <a:xfrm>
            <a:off x="839788" y="1825626"/>
            <a:ext cx="7123112" cy="4255135"/>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Tree>
    <p:extLst>
      <p:ext uri="{BB962C8B-B14F-4D97-AF65-F5344CB8AC3E}">
        <p14:creationId xmlns:p14="http://schemas.microsoft.com/office/powerpoint/2010/main" val="11073540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1_Рисунок и текст черный 4">
    <p:spTree>
      <p:nvGrpSpPr>
        <p:cNvPr id="1" name=""/>
        <p:cNvGrpSpPr/>
        <p:nvPr/>
      </p:nvGrpSpPr>
      <p:grpSpPr>
        <a:xfrm>
          <a:off x="0" y="0"/>
          <a:ext cx="0" cy="0"/>
          <a:chOff x="0" y="0"/>
          <a:chExt cx="0" cy="0"/>
        </a:xfrm>
      </p:grpSpPr>
      <p:sp>
        <p:nvSpPr>
          <p:cNvPr id="7" name="Прямоугольник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8" y="457200"/>
            <a:ext cx="3932237" cy="1600200"/>
          </a:xfrm>
        </p:spPr>
        <p:txBody>
          <a:bodyPr anchor="b"/>
          <a:lstStyle>
            <a:lvl1pPr>
              <a:defRPr sz="3200">
                <a:solidFill>
                  <a:schemeClr val="tx1"/>
                </a:solidFill>
              </a:defRPr>
            </a:lvl1pPr>
          </a:lstStyle>
          <a:p>
            <a:r>
              <a:rPr lang="ru-RU" dirty="0"/>
              <a:t>ОБРАЗЕЦ ЗАГОЛОВКА</a:t>
            </a:r>
          </a:p>
        </p:txBody>
      </p:sp>
      <p:sp>
        <p:nvSpPr>
          <p:cNvPr id="3" name="Рисунок 2"/>
          <p:cNvSpPr>
            <a:spLocks noGrp="1"/>
          </p:cNvSpPr>
          <p:nvPr>
            <p:ph type="pic" idx="1"/>
          </p:nvPr>
        </p:nvSpPr>
        <p:spPr>
          <a:xfrm>
            <a:off x="5057775" y="1349376"/>
            <a:ext cx="6172200" cy="4491038"/>
          </a:xfrm>
          <a:solidFill>
            <a:schemeClr val="bg1">
              <a:lumMod val="65000"/>
            </a:schemeClr>
          </a:solidFill>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219325"/>
            <a:ext cx="3932237" cy="36210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pic>
        <p:nvPicPr>
          <p:cNvPr id="5" name="Рисунок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2773" y="908426"/>
            <a:ext cx="1028614" cy="239337"/>
          </a:xfrm>
          <a:prstGeom prst="rect">
            <a:avLst/>
          </a:prstGeom>
        </p:spPr>
      </p:pic>
      <p:sp>
        <p:nvSpPr>
          <p:cNvPr id="6"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9275576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Разделитель ">
    <p:spTree>
      <p:nvGrpSpPr>
        <p:cNvPr id="1" name=""/>
        <p:cNvGrpSpPr/>
        <p:nvPr/>
      </p:nvGrpSpPr>
      <p:grpSpPr>
        <a:xfrm>
          <a:off x="0" y="0"/>
          <a:ext cx="0" cy="0"/>
          <a:chOff x="0" y="0"/>
          <a:chExt cx="0" cy="0"/>
        </a:xfrm>
      </p:grpSpPr>
      <p:pic>
        <p:nvPicPr>
          <p:cNvPr id="6" name="Рисунок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3488" r="11520" b="11719"/>
          <a:stretch/>
        </p:blipFill>
        <p:spPr>
          <a:xfrm>
            <a:off x="0" y="-12700"/>
            <a:ext cx="12192000" cy="6870700"/>
          </a:xfrm>
          <a:prstGeom prst="rect">
            <a:avLst/>
          </a:prstGeom>
        </p:spPr>
      </p:pic>
      <p:sp>
        <p:nvSpPr>
          <p:cNvPr id="8" name="Прямоугольник 7"/>
          <p:cNvSpPr/>
          <p:nvPr userDrawn="1"/>
        </p:nvSpPr>
        <p:spPr>
          <a:xfrm>
            <a:off x="1006587" y="437551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2" name="Заголовок 1"/>
          <p:cNvSpPr>
            <a:spLocks noGrp="1"/>
          </p:cNvSpPr>
          <p:nvPr>
            <p:ph type="title" hasCustomPrompt="1"/>
          </p:nvPr>
        </p:nvSpPr>
        <p:spPr>
          <a:xfrm>
            <a:off x="839787" y="1992900"/>
            <a:ext cx="8523288" cy="21268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711262"/>
            <a:ext cx="8523287" cy="1414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Tree>
    <p:extLst>
      <p:ext uri="{BB962C8B-B14F-4D97-AF65-F5344CB8AC3E}">
        <p14:creationId xmlns:p14="http://schemas.microsoft.com/office/powerpoint/2010/main" val="4317871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Разделитель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8" name="Прямоугольник 7"/>
          <p:cNvSpPr/>
          <p:nvPr userDrawn="1"/>
        </p:nvSpPr>
        <p:spPr>
          <a:xfrm>
            <a:off x="1006587" y="437551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587" y="1271797"/>
            <a:ext cx="1777045" cy="414127"/>
          </a:xfrm>
          <a:prstGeom prst="rect">
            <a:avLst/>
          </a:prstGeom>
          <a:noFill/>
        </p:spPr>
      </p:pic>
      <p:sp>
        <p:nvSpPr>
          <p:cNvPr id="2" name="Заголовок 1"/>
          <p:cNvSpPr>
            <a:spLocks noGrp="1"/>
          </p:cNvSpPr>
          <p:nvPr>
            <p:ph type="title" hasCustomPrompt="1"/>
          </p:nvPr>
        </p:nvSpPr>
        <p:spPr>
          <a:xfrm>
            <a:off x="839787" y="1992900"/>
            <a:ext cx="8523288" cy="21268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711262"/>
            <a:ext cx="8523287" cy="1414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solidFill>
                  <a:schemeClr val="bg2">
                    <a:lumMod val="75000"/>
                  </a:schemeClr>
                </a:solidFill>
              </a:rPr>
              <a:pPr/>
              <a:t>‹#›</a:t>
            </a:fld>
            <a:endParaRPr lang="ru-RU" dirty="0">
              <a:solidFill>
                <a:schemeClr val="bg2">
                  <a:lumMod val="75000"/>
                </a:schemeClr>
              </a:solidFill>
            </a:endParaRPr>
          </a:p>
        </p:txBody>
      </p:sp>
    </p:spTree>
    <p:extLst>
      <p:ext uri="{BB962C8B-B14F-4D97-AF65-F5344CB8AC3E}">
        <p14:creationId xmlns:p14="http://schemas.microsoft.com/office/powerpoint/2010/main" val="4662239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Разделитель 3">
    <p:spTree>
      <p:nvGrpSpPr>
        <p:cNvPr id="1" name=""/>
        <p:cNvGrpSpPr/>
        <p:nvPr/>
      </p:nvGrpSpPr>
      <p:grpSpPr>
        <a:xfrm>
          <a:off x="0" y="0"/>
          <a:ext cx="0" cy="0"/>
          <a:chOff x="0" y="0"/>
          <a:chExt cx="0" cy="0"/>
        </a:xfrm>
      </p:grpSpPr>
      <p:pic>
        <p:nvPicPr>
          <p:cNvPr id="12" name="Рисунок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30887" r="18089" b="1"/>
          <a:stretch/>
        </p:blipFill>
        <p:spPr>
          <a:xfrm>
            <a:off x="0" y="0"/>
            <a:ext cx="12192000" cy="6858000"/>
          </a:xfrm>
          <a:prstGeom prst="rect">
            <a:avLst/>
          </a:prstGeom>
        </p:spPr>
      </p:pic>
      <p:sp>
        <p:nvSpPr>
          <p:cNvPr id="5" name="Прямоугольник 4"/>
          <p:cNvSpPr/>
          <p:nvPr userDrawn="1"/>
        </p:nvSpPr>
        <p:spPr>
          <a:xfrm>
            <a:off x="0" y="2324100"/>
            <a:ext cx="9363075" cy="32385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userDrawn="1"/>
        </p:nvSpPr>
        <p:spPr>
          <a:xfrm>
            <a:off x="1006587" y="4083410"/>
            <a:ext cx="973705" cy="8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324100"/>
            <a:ext cx="8523288" cy="15035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419163"/>
            <a:ext cx="8523287" cy="8894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8" y="1271798"/>
            <a:ext cx="1779820" cy="414129"/>
          </a:xfrm>
          <a:prstGeom prst="rect">
            <a:avLst/>
          </a:prstGeom>
        </p:spPr>
      </p:pic>
      <p:sp>
        <p:nvSpPr>
          <p:cNvPr id="15"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1470122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Разделитель 4">
    <p:spTree>
      <p:nvGrpSpPr>
        <p:cNvPr id="1" name=""/>
        <p:cNvGrpSpPr/>
        <p:nvPr/>
      </p:nvGrpSpPr>
      <p:grpSpPr>
        <a:xfrm>
          <a:off x="0" y="0"/>
          <a:ext cx="0" cy="0"/>
          <a:chOff x="0" y="0"/>
          <a:chExt cx="0" cy="0"/>
        </a:xfrm>
      </p:grpSpPr>
      <p:pic>
        <p:nvPicPr>
          <p:cNvPr id="12" name="Рисунок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30887" r="18089" b="1"/>
          <a:stretch/>
        </p:blipFill>
        <p:spPr>
          <a:xfrm>
            <a:off x="0" y="0"/>
            <a:ext cx="12192000" cy="6858000"/>
          </a:xfrm>
          <a:prstGeom prst="rect">
            <a:avLst/>
          </a:prstGeom>
        </p:spPr>
      </p:pic>
      <p:sp>
        <p:nvSpPr>
          <p:cNvPr id="5" name="Прямоугольник 4"/>
          <p:cNvSpPr/>
          <p:nvPr userDrawn="1"/>
        </p:nvSpPr>
        <p:spPr>
          <a:xfrm>
            <a:off x="0" y="2717800"/>
            <a:ext cx="9363075" cy="24511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717800"/>
            <a:ext cx="8523288" cy="2451100"/>
          </a:xfrm>
        </p:spPr>
        <p:txBody>
          <a:bodyPr anchor="ctr"/>
          <a:lstStyle>
            <a:lvl1pPr>
              <a:defRPr sz="3200"/>
            </a:lvl1pPr>
          </a:lstStyle>
          <a:p>
            <a:r>
              <a:rPr lang="ru-RU" dirty="0"/>
              <a:t>ОБРАЗЕЦ ЗАГОЛОВКА</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8" y="1271798"/>
            <a:ext cx="1779820" cy="414129"/>
          </a:xfrm>
          <a:prstGeom prst="rect">
            <a:avLst/>
          </a:prstGeom>
        </p:spPr>
      </p:pic>
      <p:sp>
        <p:nvSpPr>
          <p:cNvPr id="9"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1267135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Разделитель 5">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156"/>
          <a:stretch/>
        </p:blipFill>
        <p:spPr>
          <a:xfrm>
            <a:off x="0" y="0"/>
            <a:ext cx="12192000" cy="6896100"/>
          </a:xfrm>
          <a:prstGeom prst="rect">
            <a:avLst/>
          </a:prstGeom>
        </p:spPr>
      </p:pic>
      <p:sp>
        <p:nvSpPr>
          <p:cNvPr id="5" name="Прямоугольник 4"/>
          <p:cNvSpPr/>
          <p:nvPr userDrawn="1"/>
        </p:nvSpPr>
        <p:spPr>
          <a:xfrm>
            <a:off x="0" y="2324100"/>
            <a:ext cx="9363075" cy="32385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userDrawn="1"/>
        </p:nvSpPr>
        <p:spPr>
          <a:xfrm>
            <a:off x="1006587" y="4083410"/>
            <a:ext cx="973705" cy="8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324100"/>
            <a:ext cx="8523288" cy="1503571"/>
          </a:xfrm>
        </p:spPr>
        <p:txBody>
          <a:bodyPr anchor="b"/>
          <a:lstStyle>
            <a:lvl1pPr>
              <a:defRPr sz="3200"/>
            </a:lvl1pPr>
          </a:lstStyle>
          <a:p>
            <a:r>
              <a:rPr lang="ru-RU" dirty="0"/>
              <a:t>ОБРАЗЕЦ ЗАГОЛОВКА</a:t>
            </a:r>
          </a:p>
        </p:txBody>
      </p:sp>
      <p:sp>
        <p:nvSpPr>
          <p:cNvPr id="4" name="Текст 3"/>
          <p:cNvSpPr>
            <a:spLocks noGrp="1"/>
          </p:cNvSpPr>
          <p:nvPr>
            <p:ph type="body" sz="half" idx="2" hasCustomPrompt="1"/>
          </p:nvPr>
        </p:nvSpPr>
        <p:spPr>
          <a:xfrm>
            <a:off x="839788" y="4419163"/>
            <a:ext cx="8523287" cy="8894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подзаголовка</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14"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0473714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Разделитель 6">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156"/>
          <a:stretch/>
        </p:blipFill>
        <p:spPr>
          <a:xfrm>
            <a:off x="0" y="0"/>
            <a:ext cx="12192000" cy="6896100"/>
          </a:xfrm>
          <a:prstGeom prst="rect">
            <a:avLst/>
          </a:prstGeom>
        </p:spPr>
      </p:pic>
      <p:sp>
        <p:nvSpPr>
          <p:cNvPr id="9" name="Прямоугольник 8"/>
          <p:cNvSpPr/>
          <p:nvPr userDrawn="1"/>
        </p:nvSpPr>
        <p:spPr>
          <a:xfrm>
            <a:off x="0" y="2717800"/>
            <a:ext cx="9363075" cy="2451100"/>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hasCustomPrompt="1"/>
          </p:nvPr>
        </p:nvSpPr>
        <p:spPr>
          <a:xfrm>
            <a:off x="839787" y="2717800"/>
            <a:ext cx="8523288" cy="2451100"/>
          </a:xfrm>
        </p:spPr>
        <p:txBody>
          <a:bodyPr anchor="ctr"/>
          <a:lstStyle>
            <a:lvl1pPr>
              <a:defRPr sz="3200"/>
            </a:lvl1pPr>
          </a:lstStyle>
          <a:p>
            <a:r>
              <a:rPr lang="ru-RU" dirty="0"/>
              <a:t>ОБРАЗЕЦ ЗАГОЛОВКА</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6587" y="1271797"/>
            <a:ext cx="1779820" cy="414127"/>
          </a:xfrm>
          <a:prstGeom prst="rect">
            <a:avLst/>
          </a:prstGeom>
        </p:spPr>
      </p:pic>
      <p:sp>
        <p:nvSpPr>
          <p:cNvPr id="10"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4042876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Цитата">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0" b="24561"/>
          <a:stretch/>
        </p:blipFill>
        <p:spPr>
          <a:xfrm>
            <a:off x="0" y="-7620"/>
            <a:ext cx="12192000" cy="6865620"/>
          </a:xfrm>
          <a:prstGeom prst="rect">
            <a:avLst/>
          </a:prstGeom>
        </p:spPr>
      </p:pic>
      <p:sp>
        <p:nvSpPr>
          <p:cNvPr id="10" name="Заголовок 1">
            <a:extLst>
              <a:ext uri="{FF2B5EF4-FFF2-40B4-BE49-F238E27FC236}">
                <a16:creationId xmlns="" xmlns:a16="http://schemas.microsoft.com/office/drawing/2014/main" id="{2C6CBBCF-0DE3-E94F-9EA5-298B0C60DA2E}"/>
              </a:ext>
            </a:extLst>
          </p:cNvPr>
          <p:cNvSpPr txBox="1">
            <a:spLocks/>
          </p:cNvSpPr>
          <p:nvPr userDrawn="1"/>
        </p:nvSpPr>
        <p:spPr>
          <a:xfrm>
            <a:off x="1053147" y="1992367"/>
            <a:ext cx="1951475" cy="14634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4800"/>
              </a:spcAft>
            </a:pPr>
            <a:r>
              <a:rPr lang="ru-RU" altLang="ru-RU" sz="12000" b="1" dirty="0">
                <a:ln w="28575">
                  <a:solidFill>
                    <a:srgbClr val="80BF44"/>
                  </a:solidFill>
                </a:ln>
                <a:solidFill>
                  <a:srgbClr val="00B0F0">
                    <a:alpha val="0"/>
                  </a:srgbClr>
                </a:solidFill>
                <a:latin typeface="Arial" panose="020B0604020202020204" pitchFamily="34" charset="0"/>
                <a:cs typeface="Arial" panose="020B0604020202020204" pitchFamily="34" charset="0"/>
              </a:rPr>
              <a:t>«</a:t>
            </a:r>
          </a:p>
        </p:txBody>
      </p:sp>
      <p:sp>
        <p:nvSpPr>
          <p:cNvPr id="2" name="Заголовок 1"/>
          <p:cNvSpPr>
            <a:spLocks noGrp="1"/>
          </p:cNvSpPr>
          <p:nvPr>
            <p:ph type="title" hasCustomPrompt="1"/>
          </p:nvPr>
        </p:nvSpPr>
        <p:spPr>
          <a:xfrm>
            <a:off x="839788" y="365125"/>
            <a:ext cx="9222986" cy="1325563"/>
          </a:xfrm>
        </p:spPr>
        <p:txBody>
          <a:bodyPr/>
          <a:lstStyle>
            <a:lvl1pPr>
              <a:defRPr/>
            </a:lvl1pPr>
          </a:lstStyle>
          <a:p>
            <a:r>
              <a:rPr lang="ru-RU" dirty="0"/>
              <a:t>ЦИТАТА</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3" name="Текст 2"/>
          <p:cNvSpPr>
            <a:spLocks noGrp="1"/>
          </p:cNvSpPr>
          <p:nvPr>
            <p:ph type="body" idx="17" hasCustomPrompt="1"/>
          </p:nvPr>
        </p:nvSpPr>
        <p:spPr>
          <a:xfrm>
            <a:off x="2028884" y="2724084"/>
            <a:ext cx="7450396" cy="2122236"/>
          </a:xfrm>
        </p:spPr>
        <p:txBody>
          <a:bodyPr anchor="t">
            <a:normAutofit/>
          </a:bodyPr>
          <a:lstStyle>
            <a:lvl1pPr marL="0" indent="0">
              <a:buNone/>
              <a:defRPr sz="32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Цитата</a:t>
            </a:r>
          </a:p>
        </p:txBody>
      </p:sp>
      <p:pic>
        <p:nvPicPr>
          <p:cNvPr id="14" name="Рисунок 13"/>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32918127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Цитата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356" b="12186"/>
          <a:stretch/>
        </p:blipFill>
        <p:spPr>
          <a:xfrm>
            <a:off x="0" y="-7620"/>
            <a:ext cx="12191999" cy="6865620"/>
          </a:xfrm>
          <a:prstGeom prst="rect">
            <a:avLst/>
          </a:prstGeom>
        </p:spPr>
      </p:pic>
      <p:sp>
        <p:nvSpPr>
          <p:cNvPr id="4" name="Прямоугольник 3"/>
          <p:cNvSpPr/>
          <p:nvPr userDrawn="1"/>
        </p:nvSpPr>
        <p:spPr>
          <a:xfrm>
            <a:off x="0" y="0"/>
            <a:ext cx="12192000" cy="685800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Заголовок 1">
            <a:extLst>
              <a:ext uri="{FF2B5EF4-FFF2-40B4-BE49-F238E27FC236}">
                <a16:creationId xmlns="" xmlns:a16="http://schemas.microsoft.com/office/drawing/2014/main" id="{2C6CBBCF-0DE3-E94F-9EA5-298B0C60DA2E}"/>
              </a:ext>
            </a:extLst>
          </p:cNvPr>
          <p:cNvSpPr txBox="1">
            <a:spLocks/>
          </p:cNvSpPr>
          <p:nvPr userDrawn="1"/>
        </p:nvSpPr>
        <p:spPr>
          <a:xfrm>
            <a:off x="1053147" y="1992367"/>
            <a:ext cx="1951475" cy="14634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4800"/>
              </a:spcAft>
            </a:pPr>
            <a:r>
              <a:rPr lang="ru-RU" altLang="ru-RU" sz="12000" b="1" dirty="0">
                <a:ln w="28575">
                  <a:solidFill>
                    <a:srgbClr val="80BF44"/>
                  </a:solidFill>
                </a:ln>
                <a:solidFill>
                  <a:srgbClr val="00B0F0">
                    <a:alpha val="0"/>
                  </a:srgbClr>
                </a:solidFill>
                <a:latin typeface="Arial" panose="020B0604020202020204" pitchFamily="34" charset="0"/>
                <a:cs typeface="Arial" panose="020B0604020202020204" pitchFamily="34" charset="0"/>
              </a:rPr>
              <a:t>«</a:t>
            </a:r>
          </a:p>
        </p:txBody>
      </p:sp>
      <p:sp>
        <p:nvSpPr>
          <p:cNvPr id="2" name="Заголовок 1"/>
          <p:cNvSpPr>
            <a:spLocks noGrp="1"/>
          </p:cNvSpPr>
          <p:nvPr>
            <p:ph type="title" hasCustomPrompt="1"/>
          </p:nvPr>
        </p:nvSpPr>
        <p:spPr>
          <a:xfrm>
            <a:off x="839788" y="365125"/>
            <a:ext cx="9222985" cy="1325563"/>
          </a:xfrm>
        </p:spPr>
        <p:txBody>
          <a:bodyPr/>
          <a:lstStyle>
            <a:lvl1pPr>
              <a:defRPr>
                <a:solidFill>
                  <a:schemeClr val="bg1"/>
                </a:solidFill>
              </a:defRPr>
            </a:lvl1pPr>
          </a:lstStyle>
          <a:p>
            <a:r>
              <a:rPr lang="ru-RU" dirty="0"/>
              <a:t>ЦИТАТА</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
        <p:nvSpPr>
          <p:cNvPr id="13" name="Текст 2"/>
          <p:cNvSpPr>
            <a:spLocks noGrp="1"/>
          </p:cNvSpPr>
          <p:nvPr>
            <p:ph type="body" idx="17" hasCustomPrompt="1"/>
          </p:nvPr>
        </p:nvSpPr>
        <p:spPr>
          <a:xfrm>
            <a:off x="2028884" y="2724084"/>
            <a:ext cx="7450396" cy="2122236"/>
          </a:xfrm>
        </p:spPr>
        <p:txBody>
          <a:bodyPr anchor="t">
            <a:normAutofit/>
          </a:bodyPr>
          <a:lstStyle>
            <a:lvl1pPr marL="0" indent="0">
              <a:buNone/>
              <a:defRPr sz="32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Цитата</a:t>
            </a:r>
          </a:p>
        </p:txBody>
      </p:sp>
      <p:pic>
        <p:nvPicPr>
          <p:cNvPr id="9" name="Рисунок 8"/>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52000"/>
                    </a14:imgEffect>
                  </a14:imgLayer>
                </a14:imgProps>
              </a:ext>
              <a:ext uri="{28A0092B-C50C-407E-A947-70E740481C1C}">
                <a14:useLocalDpi xmlns:a14="http://schemas.microsoft.com/office/drawing/2010/main" val="0"/>
              </a:ext>
            </a:extLst>
          </a:blip>
          <a:stretch>
            <a:fillRect/>
          </a:stretch>
        </p:blipFill>
        <p:spPr>
          <a:xfrm>
            <a:off x="10062774" y="904407"/>
            <a:ext cx="1030632" cy="240181"/>
          </a:xfrm>
          <a:prstGeom prst="rect">
            <a:avLst/>
          </a:prstGeom>
          <a:noFill/>
        </p:spPr>
      </p:pic>
    </p:spTree>
    <p:extLst>
      <p:ext uri="{BB962C8B-B14F-4D97-AF65-F5344CB8AC3E}">
        <p14:creationId xmlns:p14="http://schemas.microsoft.com/office/powerpoint/2010/main" val="11728088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pic>
        <p:nvPicPr>
          <p:cNvPr id="7" name="Рисунок 6"/>
          <p:cNvPicPr>
            <a:picLocks noChangeAspect="1"/>
          </p:cNvPicPr>
          <p:nvPr userDrawn="1"/>
        </p:nvPicPr>
        <p:blipFill rotWithShape="1">
          <a:blip r:embed="rId2">
            <a:extLst>
              <a:ext uri="{28A0092B-C50C-407E-A947-70E740481C1C}">
                <a14:useLocalDpi xmlns:a14="http://schemas.microsoft.com/office/drawing/2010/main" val="0"/>
              </a:ext>
            </a:extLst>
          </a:blip>
          <a:srcRect t="10100"/>
          <a:stretch/>
        </p:blipFill>
        <p:spPr>
          <a:xfrm>
            <a:off x="0" y="7619"/>
            <a:ext cx="12192000" cy="6850381"/>
          </a:xfrm>
          <a:prstGeom prst="rect">
            <a:avLst/>
          </a:prstGeom>
        </p:spPr>
      </p:pic>
      <p:sp>
        <p:nvSpPr>
          <p:cNvPr id="9" name="Прямоугольник 8"/>
          <p:cNvSpPr/>
          <p:nvPr userDrawn="1"/>
        </p:nvSpPr>
        <p:spPr>
          <a:xfrm>
            <a:off x="0" y="7619"/>
            <a:ext cx="7767942" cy="6850381"/>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5595257"/>
            <a:ext cx="7767942"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905" y="5097715"/>
            <a:ext cx="324324" cy="233304"/>
          </a:xfrm>
          <a:prstGeom prst="rect">
            <a:avLst/>
          </a:prstGeom>
        </p:spPr>
      </p:pic>
      <p:pic>
        <p:nvPicPr>
          <p:cNvPr id="14" name="Рисунок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535" y="3856945"/>
            <a:ext cx="375122" cy="286552"/>
          </a:xfrm>
          <a:prstGeom prst="rect">
            <a:avLst/>
          </a:prstGeom>
        </p:spPr>
      </p:pic>
      <p:pic>
        <p:nvPicPr>
          <p:cNvPr id="15" name="Рисунок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6152" y="4485663"/>
            <a:ext cx="223888" cy="334784"/>
          </a:xfrm>
          <a:prstGeom prst="rect">
            <a:avLst/>
          </a:prstGeom>
        </p:spPr>
      </p:pic>
      <p:sp>
        <p:nvSpPr>
          <p:cNvPr id="2" name="Заголовок 1"/>
          <p:cNvSpPr>
            <a:spLocks noGrp="1"/>
          </p:cNvSpPr>
          <p:nvPr>
            <p:ph type="title" hasCustomPrompt="1"/>
          </p:nvPr>
        </p:nvSpPr>
        <p:spPr>
          <a:xfrm>
            <a:off x="839788" y="1303336"/>
            <a:ext cx="6928154" cy="1325563"/>
          </a:xfrm>
        </p:spPr>
        <p:txBody>
          <a:bodyPr/>
          <a:lstStyle>
            <a:lvl1pPr>
              <a:defRPr baseline="0"/>
            </a:lvl1pPr>
          </a:lstStyle>
          <a:p>
            <a:r>
              <a:rPr lang="ru-RU" dirty="0"/>
              <a:t>КОНТАКТНАЯ ИНФОРМАЦИЯ</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16" name="Рисунок 12"/>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65587" y="799199"/>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Прямоугольник 16"/>
          <p:cNvSpPr/>
          <p:nvPr userDrawn="1"/>
        </p:nvSpPr>
        <p:spPr>
          <a:xfrm>
            <a:off x="965587" y="236764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Текст 2"/>
          <p:cNvSpPr>
            <a:spLocks noGrp="1"/>
          </p:cNvSpPr>
          <p:nvPr>
            <p:ph type="body" idx="1" hasCustomPrompt="1"/>
          </p:nvPr>
        </p:nvSpPr>
        <p:spPr>
          <a:xfrm>
            <a:off x="839788" y="2719109"/>
            <a:ext cx="6928154" cy="435571"/>
          </a:xfrm>
        </p:spPr>
        <p:txBody>
          <a:bodyPr anchor="t">
            <a:normAutofit/>
          </a:bodyPr>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4" name="Текст 2"/>
          <p:cNvSpPr>
            <a:spLocks noGrp="1"/>
          </p:cNvSpPr>
          <p:nvPr>
            <p:ph type="body" idx="15" hasCustomPrompt="1"/>
          </p:nvPr>
        </p:nvSpPr>
        <p:spPr>
          <a:xfrm>
            <a:off x="839788" y="3178543"/>
            <a:ext cx="6928154" cy="43557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25" name="Текст 2"/>
          <p:cNvSpPr>
            <a:spLocks noGrp="1"/>
          </p:cNvSpPr>
          <p:nvPr>
            <p:ph type="body" idx="16" hasCustomPrompt="1"/>
          </p:nvPr>
        </p:nvSpPr>
        <p:spPr>
          <a:xfrm>
            <a:off x="1253005" y="3810786"/>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адрес</a:t>
            </a:r>
          </a:p>
        </p:txBody>
      </p:sp>
      <p:sp>
        <p:nvSpPr>
          <p:cNvPr id="26" name="Текст 2"/>
          <p:cNvSpPr>
            <a:spLocks noGrp="1"/>
          </p:cNvSpPr>
          <p:nvPr>
            <p:ph type="body" idx="17" hasCustomPrompt="1"/>
          </p:nvPr>
        </p:nvSpPr>
        <p:spPr>
          <a:xfrm>
            <a:off x="1253005" y="4468121"/>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телефон</a:t>
            </a:r>
          </a:p>
        </p:txBody>
      </p:sp>
      <p:sp>
        <p:nvSpPr>
          <p:cNvPr id="27" name="Текст 2"/>
          <p:cNvSpPr>
            <a:spLocks noGrp="1"/>
          </p:cNvSpPr>
          <p:nvPr>
            <p:ph type="body" idx="18" hasCustomPrompt="1"/>
          </p:nvPr>
        </p:nvSpPr>
        <p:spPr>
          <a:xfrm>
            <a:off x="1253005" y="5024539"/>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почта</a:t>
            </a:r>
          </a:p>
        </p:txBody>
      </p:sp>
      <p:sp>
        <p:nvSpPr>
          <p:cNvPr id="28" name="Текст 2"/>
          <p:cNvSpPr>
            <a:spLocks noGrp="1"/>
          </p:cNvSpPr>
          <p:nvPr>
            <p:ph type="body" idx="19" hasCustomPrompt="1"/>
          </p:nvPr>
        </p:nvSpPr>
        <p:spPr>
          <a:xfrm>
            <a:off x="1253005" y="6036800"/>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err="1"/>
              <a:t>соцсети</a:t>
            </a:r>
            <a:endParaRPr lang="ru-RU" dirty="0"/>
          </a:p>
        </p:txBody>
      </p:sp>
    </p:spTree>
    <p:extLst>
      <p:ext uri="{BB962C8B-B14F-4D97-AF65-F5344CB8AC3E}">
        <p14:creationId xmlns:p14="http://schemas.microsoft.com/office/powerpoint/2010/main" val="4297158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Контакты 2">
    <p:spTree>
      <p:nvGrpSpPr>
        <p:cNvPr id="1" name=""/>
        <p:cNvGrpSpPr/>
        <p:nvPr/>
      </p:nvGrpSpPr>
      <p:grpSpPr>
        <a:xfrm>
          <a:off x="0" y="0"/>
          <a:ext cx="0" cy="0"/>
          <a:chOff x="0" y="0"/>
          <a:chExt cx="0" cy="0"/>
        </a:xfrm>
      </p:grpSpPr>
      <p:pic>
        <p:nvPicPr>
          <p:cNvPr id="3" name="Рисунок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4782" r="22706" b="1"/>
          <a:stretch/>
        </p:blipFill>
        <p:spPr>
          <a:xfrm>
            <a:off x="0" y="0"/>
            <a:ext cx="12192000" cy="6858000"/>
          </a:xfrm>
          <a:prstGeom prst="rect">
            <a:avLst/>
          </a:prstGeom>
        </p:spPr>
      </p:pic>
      <p:sp>
        <p:nvSpPr>
          <p:cNvPr id="9" name="Прямоугольник 8"/>
          <p:cNvSpPr/>
          <p:nvPr userDrawn="1"/>
        </p:nvSpPr>
        <p:spPr>
          <a:xfrm>
            <a:off x="0" y="0"/>
            <a:ext cx="7767942"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5595257"/>
            <a:ext cx="7767942" cy="126274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905" y="5097715"/>
            <a:ext cx="324324" cy="233304"/>
          </a:xfrm>
          <a:prstGeom prst="rect">
            <a:avLst/>
          </a:prstGeom>
        </p:spPr>
      </p:pic>
      <p:pic>
        <p:nvPicPr>
          <p:cNvPr id="14" name="Рисунок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535" y="3856945"/>
            <a:ext cx="375122" cy="286552"/>
          </a:xfrm>
          <a:prstGeom prst="rect">
            <a:avLst/>
          </a:prstGeom>
        </p:spPr>
      </p:pic>
      <p:pic>
        <p:nvPicPr>
          <p:cNvPr id="15" name="Рисунок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6152" y="4485663"/>
            <a:ext cx="223888" cy="334784"/>
          </a:xfrm>
          <a:prstGeom prst="rect">
            <a:avLst/>
          </a:prstGeom>
        </p:spPr>
      </p:pic>
      <p:sp>
        <p:nvSpPr>
          <p:cNvPr id="2" name="Заголовок 1"/>
          <p:cNvSpPr>
            <a:spLocks noGrp="1"/>
          </p:cNvSpPr>
          <p:nvPr>
            <p:ph type="title" hasCustomPrompt="1"/>
          </p:nvPr>
        </p:nvSpPr>
        <p:spPr>
          <a:xfrm>
            <a:off x="839788" y="1303336"/>
            <a:ext cx="6928154" cy="1325563"/>
          </a:xfrm>
        </p:spPr>
        <p:txBody>
          <a:bodyPr/>
          <a:lstStyle>
            <a:lvl1pPr>
              <a:defRPr baseline="0"/>
            </a:lvl1pPr>
          </a:lstStyle>
          <a:p>
            <a:r>
              <a:rPr lang="ru-RU" dirty="0"/>
              <a:t>КОНТАКТНАЯ ИНФОРМАЦИЯ</a:t>
            </a:r>
          </a:p>
        </p:txBody>
      </p:sp>
      <p:sp>
        <p:nvSpPr>
          <p:cNvPr id="11"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pic>
        <p:nvPicPr>
          <p:cNvPr id="16" name="Рисунок 12"/>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65587" y="799199"/>
            <a:ext cx="1992880" cy="46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Прямоугольник 16"/>
          <p:cNvSpPr/>
          <p:nvPr userDrawn="1"/>
        </p:nvSpPr>
        <p:spPr>
          <a:xfrm>
            <a:off x="965587" y="2367640"/>
            <a:ext cx="973705" cy="80013"/>
          </a:xfrm>
          <a:prstGeom prst="rect">
            <a:avLst/>
          </a:prstGeom>
          <a:solidFill>
            <a:srgbClr val="80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Текст 2"/>
          <p:cNvSpPr>
            <a:spLocks noGrp="1"/>
          </p:cNvSpPr>
          <p:nvPr>
            <p:ph type="body" idx="1" hasCustomPrompt="1"/>
          </p:nvPr>
        </p:nvSpPr>
        <p:spPr>
          <a:xfrm>
            <a:off x="839788" y="2719109"/>
            <a:ext cx="6928154" cy="435571"/>
          </a:xfrm>
        </p:spPr>
        <p:txBody>
          <a:bodyPr anchor="t">
            <a:normAutofit/>
          </a:bodyPr>
          <a:lstStyle>
            <a:lvl1pPr marL="0" indent="0">
              <a:buNone/>
              <a:defRPr sz="2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ФИО</a:t>
            </a:r>
          </a:p>
        </p:txBody>
      </p:sp>
      <p:sp>
        <p:nvSpPr>
          <p:cNvPr id="24" name="Текст 2"/>
          <p:cNvSpPr>
            <a:spLocks noGrp="1"/>
          </p:cNvSpPr>
          <p:nvPr>
            <p:ph type="body" idx="15" hasCustomPrompt="1"/>
          </p:nvPr>
        </p:nvSpPr>
        <p:spPr>
          <a:xfrm>
            <a:off x="839788" y="3178543"/>
            <a:ext cx="6928154" cy="43557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должность</a:t>
            </a:r>
          </a:p>
        </p:txBody>
      </p:sp>
      <p:sp>
        <p:nvSpPr>
          <p:cNvPr id="25" name="Текст 2"/>
          <p:cNvSpPr>
            <a:spLocks noGrp="1"/>
          </p:cNvSpPr>
          <p:nvPr>
            <p:ph type="body" idx="16" hasCustomPrompt="1"/>
          </p:nvPr>
        </p:nvSpPr>
        <p:spPr>
          <a:xfrm>
            <a:off x="1253005" y="3810786"/>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адрес</a:t>
            </a:r>
          </a:p>
        </p:txBody>
      </p:sp>
      <p:sp>
        <p:nvSpPr>
          <p:cNvPr id="26" name="Текст 2"/>
          <p:cNvSpPr>
            <a:spLocks noGrp="1"/>
          </p:cNvSpPr>
          <p:nvPr>
            <p:ph type="body" idx="17" hasCustomPrompt="1"/>
          </p:nvPr>
        </p:nvSpPr>
        <p:spPr>
          <a:xfrm>
            <a:off x="1253005" y="4468121"/>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телефон</a:t>
            </a:r>
          </a:p>
        </p:txBody>
      </p:sp>
      <p:sp>
        <p:nvSpPr>
          <p:cNvPr id="27" name="Текст 2"/>
          <p:cNvSpPr>
            <a:spLocks noGrp="1"/>
          </p:cNvSpPr>
          <p:nvPr>
            <p:ph type="body" idx="18" hasCustomPrompt="1"/>
          </p:nvPr>
        </p:nvSpPr>
        <p:spPr>
          <a:xfrm>
            <a:off x="1253005" y="5024539"/>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почта</a:t>
            </a:r>
          </a:p>
        </p:txBody>
      </p:sp>
      <p:sp>
        <p:nvSpPr>
          <p:cNvPr id="28" name="Текст 2"/>
          <p:cNvSpPr>
            <a:spLocks noGrp="1"/>
          </p:cNvSpPr>
          <p:nvPr>
            <p:ph type="body" idx="19" hasCustomPrompt="1"/>
          </p:nvPr>
        </p:nvSpPr>
        <p:spPr>
          <a:xfrm>
            <a:off x="1253005" y="6036800"/>
            <a:ext cx="6514937" cy="379656"/>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err="1"/>
              <a:t>соцсети</a:t>
            </a:r>
            <a:endParaRPr lang="ru-RU" dirty="0"/>
          </a:p>
        </p:txBody>
      </p:sp>
    </p:spTree>
    <p:extLst>
      <p:ext uri="{BB962C8B-B14F-4D97-AF65-F5344CB8AC3E}">
        <p14:creationId xmlns:p14="http://schemas.microsoft.com/office/powerpoint/2010/main" val="1182082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Только заголовок (слева)">
    <p:spTree>
      <p:nvGrpSpPr>
        <p:cNvPr id="1" name=""/>
        <p:cNvGrpSpPr/>
        <p:nvPr/>
      </p:nvGrpSpPr>
      <p:grpSpPr>
        <a:xfrm>
          <a:off x="0" y="0"/>
          <a:ext cx="0" cy="0"/>
          <a:chOff x="0" y="0"/>
          <a:chExt cx="0" cy="0"/>
        </a:xfrm>
      </p:grpSpPr>
      <p:sp>
        <p:nvSpPr>
          <p:cNvPr id="4" name="Номер слайда 3">
            <a:extLst>
              <a:ext uri="{FF2B5EF4-FFF2-40B4-BE49-F238E27FC236}">
                <a16:creationId xmlns=""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13" name="Группа 12">
            <a:extLst>
              <a:ext uri="{FF2B5EF4-FFF2-40B4-BE49-F238E27FC236}">
                <a16:creationId xmlns="" xmlns:a16="http://schemas.microsoft.com/office/drawing/2014/main" id="{C3F11B56-403C-AA43-BA54-5CD9A60BDDC5}"/>
              </a:ext>
            </a:extLst>
          </p:cNvPr>
          <p:cNvGrpSpPr/>
          <p:nvPr userDrawn="1"/>
        </p:nvGrpSpPr>
        <p:grpSpPr>
          <a:xfrm>
            <a:off x="0" y="0"/>
            <a:ext cx="6884691" cy="6862353"/>
            <a:chOff x="0" y="-4353"/>
            <a:chExt cx="6884691" cy="6862353"/>
          </a:xfrm>
          <a:solidFill>
            <a:srgbClr val="80BF44"/>
          </a:solidFill>
        </p:grpSpPr>
        <p:sp>
          <p:nvSpPr>
            <p:cNvPr id="5" name="Полилиния 4">
              <a:extLst>
                <a:ext uri="{FF2B5EF4-FFF2-40B4-BE49-F238E27FC236}">
                  <a16:creationId xmlns="" xmlns:a16="http://schemas.microsoft.com/office/drawing/2014/main" id="{D8BAD61D-F455-9240-A0C6-DE4F40E47C29}"/>
                </a:ext>
              </a:extLst>
            </p:cNvPr>
            <p:cNvSpPr/>
            <p:nvPr userDrawn="1"/>
          </p:nvSpPr>
          <p:spPr>
            <a:xfrm>
              <a:off x="0" y="-4353"/>
              <a:ext cx="6884691" cy="6862353"/>
            </a:xfrm>
            <a:custGeom>
              <a:avLst/>
              <a:gdLst>
                <a:gd name="connsiteX0" fmla="*/ 0 w 6838726"/>
                <a:gd name="connsiteY0" fmla="*/ 0 h 6853468"/>
                <a:gd name="connsiteX1" fmla="*/ 6838726 w 6838726"/>
                <a:gd name="connsiteY1" fmla="*/ 20138 h 6853468"/>
                <a:gd name="connsiteX2" fmla="*/ 3434396 w 6838726"/>
                <a:gd name="connsiteY2" fmla="*/ 6853468 h 6853468"/>
                <a:gd name="connsiteX3" fmla="*/ 0 w 6838726"/>
                <a:gd name="connsiteY3" fmla="*/ 6836433 h 6853468"/>
                <a:gd name="connsiteX4" fmla="*/ 0 w 6838726"/>
                <a:gd name="connsiteY4" fmla="*/ 0 h 6853468"/>
                <a:gd name="connsiteX0" fmla="*/ 15156 w 6853882"/>
                <a:gd name="connsiteY0" fmla="*/ 0 h 6861693"/>
                <a:gd name="connsiteX1" fmla="*/ 6853882 w 6853882"/>
                <a:gd name="connsiteY1" fmla="*/ 20138 h 6861693"/>
                <a:gd name="connsiteX2" fmla="*/ 3449552 w 6853882"/>
                <a:gd name="connsiteY2" fmla="*/ 6853468 h 6861693"/>
                <a:gd name="connsiteX3" fmla="*/ 0 w 6853882"/>
                <a:gd name="connsiteY3" fmla="*/ 6861693 h 6861693"/>
                <a:gd name="connsiteX4" fmla="*/ 15156 w 6853882"/>
                <a:gd name="connsiteY4" fmla="*/ 0 h 6861693"/>
                <a:gd name="connsiteX0" fmla="*/ 15156 w 6853882"/>
                <a:gd name="connsiteY0" fmla="*/ 0 h 6863572"/>
                <a:gd name="connsiteX1" fmla="*/ 6853882 w 6853882"/>
                <a:gd name="connsiteY1" fmla="*/ 20138 h 6863572"/>
                <a:gd name="connsiteX2" fmla="*/ 3444500 w 6853882"/>
                <a:gd name="connsiteY2" fmla="*/ 6863572 h 6863572"/>
                <a:gd name="connsiteX3" fmla="*/ 0 w 6853882"/>
                <a:gd name="connsiteY3" fmla="*/ 6861693 h 6863572"/>
                <a:gd name="connsiteX4" fmla="*/ 15156 w 6853882"/>
                <a:gd name="connsiteY4" fmla="*/ 0 h 6863572"/>
                <a:gd name="connsiteX0" fmla="*/ 0 w 6866861"/>
                <a:gd name="connsiteY0" fmla="*/ 0 h 6856528"/>
                <a:gd name="connsiteX1" fmla="*/ 6866861 w 6866861"/>
                <a:gd name="connsiteY1" fmla="*/ 13094 h 6856528"/>
                <a:gd name="connsiteX2" fmla="*/ 3457479 w 6866861"/>
                <a:gd name="connsiteY2" fmla="*/ 6856528 h 6856528"/>
                <a:gd name="connsiteX3" fmla="*/ 12979 w 6866861"/>
                <a:gd name="connsiteY3" fmla="*/ 6854649 h 6856528"/>
                <a:gd name="connsiteX4" fmla="*/ 0 w 6866861"/>
                <a:gd name="connsiteY4" fmla="*/ 0 h 6856528"/>
                <a:gd name="connsiteX0" fmla="*/ 0 w 6893137"/>
                <a:gd name="connsiteY0" fmla="*/ 7922 h 6864450"/>
                <a:gd name="connsiteX1" fmla="*/ 6893137 w 6893137"/>
                <a:gd name="connsiteY1" fmla="*/ 0 h 6864450"/>
                <a:gd name="connsiteX2" fmla="*/ 3457479 w 6893137"/>
                <a:gd name="connsiteY2" fmla="*/ 6864450 h 6864450"/>
                <a:gd name="connsiteX3" fmla="*/ 12979 w 6893137"/>
                <a:gd name="connsiteY3" fmla="*/ 6862571 h 6864450"/>
                <a:gd name="connsiteX4" fmla="*/ 0 w 6893137"/>
                <a:gd name="connsiteY4" fmla="*/ 7922 h 6864450"/>
                <a:gd name="connsiteX0" fmla="*/ 0 w 6897755"/>
                <a:gd name="connsiteY0" fmla="*/ 0 h 6870380"/>
                <a:gd name="connsiteX1" fmla="*/ 6897755 w 6897755"/>
                <a:gd name="connsiteY1" fmla="*/ 5930 h 6870380"/>
                <a:gd name="connsiteX2" fmla="*/ 3462097 w 6897755"/>
                <a:gd name="connsiteY2" fmla="*/ 6870380 h 6870380"/>
                <a:gd name="connsiteX3" fmla="*/ 17597 w 6897755"/>
                <a:gd name="connsiteY3" fmla="*/ 6868501 h 6870380"/>
                <a:gd name="connsiteX4" fmla="*/ 0 w 6897755"/>
                <a:gd name="connsiteY4" fmla="*/ 0 h 6870380"/>
                <a:gd name="connsiteX0" fmla="*/ 9234 w 6880863"/>
                <a:gd name="connsiteY0" fmla="*/ 0 h 6866017"/>
                <a:gd name="connsiteX1" fmla="*/ 6880863 w 6880863"/>
                <a:gd name="connsiteY1" fmla="*/ 1567 h 6866017"/>
                <a:gd name="connsiteX2" fmla="*/ 3445205 w 6880863"/>
                <a:gd name="connsiteY2" fmla="*/ 6866017 h 6866017"/>
                <a:gd name="connsiteX3" fmla="*/ 705 w 6880863"/>
                <a:gd name="connsiteY3" fmla="*/ 6864138 h 6866017"/>
                <a:gd name="connsiteX4" fmla="*/ 9234 w 6880863"/>
                <a:gd name="connsiteY4" fmla="*/ 0 h 6866017"/>
                <a:gd name="connsiteX0" fmla="*/ 0 w 6884692"/>
                <a:gd name="connsiteY0" fmla="*/ 0 h 6883465"/>
                <a:gd name="connsiteX1" fmla="*/ 6884692 w 6884692"/>
                <a:gd name="connsiteY1" fmla="*/ 19015 h 6883465"/>
                <a:gd name="connsiteX2" fmla="*/ 3449034 w 6884692"/>
                <a:gd name="connsiteY2" fmla="*/ 6883465 h 6883465"/>
                <a:gd name="connsiteX3" fmla="*/ 4534 w 6884692"/>
                <a:gd name="connsiteY3" fmla="*/ 6881586 h 6883465"/>
                <a:gd name="connsiteX4" fmla="*/ 0 w 6884692"/>
                <a:gd name="connsiteY4" fmla="*/ 0 h 6883465"/>
                <a:gd name="connsiteX0" fmla="*/ 9234 w 6880863"/>
                <a:gd name="connsiteY0" fmla="*/ 0 h 6879102"/>
                <a:gd name="connsiteX1" fmla="*/ 6880863 w 6880863"/>
                <a:gd name="connsiteY1" fmla="*/ 14652 h 6879102"/>
                <a:gd name="connsiteX2" fmla="*/ 3445205 w 6880863"/>
                <a:gd name="connsiteY2" fmla="*/ 6879102 h 6879102"/>
                <a:gd name="connsiteX3" fmla="*/ 705 w 6880863"/>
                <a:gd name="connsiteY3" fmla="*/ 6877223 h 6879102"/>
                <a:gd name="connsiteX4" fmla="*/ 9234 w 6880863"/>
                <a:gd name="connsiteY4" fmla="*/ 0 h 6879102"/>
                <a:gd name="connsiteX0" fmla="*/ 0 w 6884691"/>
                <a:gd name="connsiteY0" fmla="*/ 0 h 6874740"/>
                <a:gd name="connsiteX1" fmla="*/ 6884691 w 6884691"/>
                <a:gd name="connsiteY1" fmla="*/ 10290 h 6874740"/>
                <a:gd name="connsiteX2" fmla="*/ 3449033 w 6884691"/>
                <a:gd name="connsiteY2" fmla="*/ 6874740 h 6874740"/>
                <a:gd name="connsiteX3" fmla="*/ 4533 w 6884691"/>
                <a:gd name="connsiteY3" fmla="*/ 6872861 h 6874740"/>
                <a:gd name="connsiteX4" fmla="*/ 0 w 6884691"/>
                <a:gd name="connsiteY4" fmla="*/ 0 h 6874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4691" h="6874740">
                  <a:moveTo>
                    <a:pt x="0" y="0"/>
                  </a:moveTo>
                  <a:lnTo>
                    <a:pt x="6884691" y="10290"/>
                  </a:lnTo>
                  <a:lnTo>
                    <a:pt x="3449033" y="6874740"/>
                  </a:lnTo>
                  <a:lnTo>
                    <a:pt x="4533" y="6872861"/>
                  </a:lnTo>
                  <a:cubicBezTo>
                    <a:pt x="207" y="4587978"/>
                    <a:pt x="4326" y="2284883"/>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7" name="Треугольник 6">
              <a:extLst>
                <a:ext uri="{FF2B5EF4-FFF2-40B4-BE49-F238E27FC236}">
                  <a16:creationId xmlns="" xmlns:a16="http://schemas.microsoft.com/office/drawing/2014/main" id="{75004ACB-4E38-6449-B733-0C6A6BC40ADD}"/>
                </a:ext>
              </a:extLst>
            </p:cNvPr>
            <p:cNvSpPr/>
            <p:nvPr userDrawn="1"/>
          </p:nvSpPr>
          <p:spPr>
            <a:xfrm>
              <a:off x="3641197" y="5941716"/>
              <a:ext cx="911753" cy="911753"/>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8" name="Треугольник 7">
              <a:extLst>
                <a:ext uri="{FF2B5EF4-FFF2-40B4-BE49-F238E27FC236}">
                  <a16:creationId xmlns="" xmlns:a16="http://schemas.microsoft.com/office/drawing/2014/main" id="{6A52034F-1EDC-3040-A1B3-B572FC286C20}"/>
                </a:ext>
              </a:extLst>
            </p:cNvPr>
            <p:cNvSpPr/>
            <p:nvPr userDrawn="1"/>
          </p:nvSpPr>
          <p:spPr>
            <a:xfrm rot="10800000">
              <a:off x="4944403" y="174432"/>
              <a:ext cx="1590022" cy="1590022"/>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0" name="Заголовок 1">
            <a:extLst>
              <a:ext uri="{FF2B5EF4-FFF2-40B4-BE49-F238E27FC236}">
                <a16:creationId xmlns="" xmlns:a16="http://schemas.microsoft.com/office/drawing/2014/main" id="{1877EC85-9CA1-EB4F-A9AC-2C02CB520866}"/>
              </a:ext>
            </a:extLst>
          </p:cNvPr>
          <p:cNvSpPr>
            <a:spLocks noGrp="1"/>
          </p:cNvSpPr>
          <p:nvPr>
            <p:ph type="title" hasCustomPrompt="1"/>
          </p:nvPr>
        </p:nvSpPr>
        <p:spPr>
          <a:xfrm>
            <a:off x="550988" y="1954400"/>
            <a:ext cx="4393415" cy="3002359"/>
          </a:xfrm>
        </p:spPr>
        <p:txBody>
          <a:bodyPr rtlCol="0" anchor="ctr"/>
          <a:lstStyle>
            <a:lvl1pPr algn="ctr">
              <a:defRPr>
                <a:solidFill>
                  <a:schemeClr val="bg1"/>
                </a:solidFill>
              </a:defRPr>
            </a:lvl1pPr>
          </a:lstStyle>
          <a:p>
            <a:pPr rtl="0"/>
            <a:r>
              <a:rPr lang="ru-RU" noProof="0" dirty="0"/>
              <a:t>Место для заголовка</a:t>
            </a:r>
          </a:p>
        </p:txBody>
      </p:sp>
      <p:sp>
        <p:nvSpPr>
          <p:cNvPr id="12" name="Треугольник 11">
            <a:extLst>
              <a:ext uri="{FF2B5EF4-FFF2-40B4-BE49-F238E27FC236}">
                <a16:creationId xmlns="" xmlns:a16="http://schemas.microsoft.com/office/drawing/2014/main" id="{FD910B80-BD19-CF49-AB0B-1C5DEECEDED5}"/>
              </a:ext>
            </a:extLst>
          </p:cNvPr>
          <p:cNvSpPr/>
          <p:nvPr userDrawn="1"/>
        </p:nvSpPr>
        <p:spPr>
          <a:xfrm rot="5400000">
            <a:off x="-48606" y="3165163"/>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40320059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Только заголовок (слева)">
    <p:spTree>
      <p:nvGrpSpPr>
        <p:cNvPr id="1" name=""/>
        <p:cNvGrpSpPr/>
        <p:nvPr/>
      </p:nvGrpSpPr>
      <p:grpSpPr>
        <a:xfrm>
          <a:off x="0" y="0"/>
          <a:ext cx="0" cy="0"/>
          <a:chOff x="0" y="0"/>
          <a:chExt cx="0" cy="0"/>
        </a:xfrm>
      </p:grpSpPr>
      <p:sp>
        <p:nvSpPr>
          <p:cNvPr id="4" name="Номер слайда 3">
            <a:extLst>
              <a:ext uri="{FF2B5EF4-FFF2-40B4-BE49-F238E27FC236}">
                <a16:creationId xmlns=""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13" name="Группа 12">
            <a:extLst>
              <a:ext uri="{FF2B5EF4-FFF2-40B4-BE49-F238E27FC236}">
                <a16:creationId xmlns="" xmlns:a16="http://schemas.microsoft.com/office/drawing/2014/main" id="{C3F11B56-403C-AA43-BA54-5CD9A60BDDC5}"/>
              </a:ext>
            </a:extLst>
          </p:cNvPr>
          <p:cNvGrpSpPr/>
          <p:nvPr userDrawn="1"/>
        </p:nvGrpSpPr>
        <p:grpSpPr>
          <a:xfrm>
            <a:off x="0" y="0"/>
            <a:ext cx="6884691" cy="6862353"/>
            <a:chOff x="0" y="-4353"/>
            <a:chExt cx="6884691" cy="6862353"/>
          </a:xfrm>
          <a:solidFill>
            <a:schemeClr val="bg2">
              <a:lumMod val="90000"/>
            </a:schemeClr>
          </a:solidFill>
        </p:grpSpPr>
        <p:sp>
          <p:nvSpPr>
            <p:cNvPr id="5" name="Полилиния 4">
              <a:extLst>
                <a:ext uri="{FF2B5EF4-FFF2-40B4-BE49-F238E27FC236}">
                  <a16:creationId xmlns="" xmlns:a16="http://schemas.microsoft.com/office/drawing/2014/main" id="{D8BAD61D-F455-9240-A0C6-DE4F40E47C29}"/>
                </a:ext>
              </a:extLst>
            </p:cNvPr>
            <p:cNvSpPr/>
            <p:nvPr userDrawn="1"/>
          </p:nvSpPr>
          <p:spPr>
            <a:xfrm>
              <a:off x="0" y="-4353"/>
              <a:ext cx="6884691" cy="6862353"/>
            </a:xfrm>
            <a:custGeom>
              <a:avLst/>
              <a:gdLst>
                <a:gd name="connsiteX0" fmla="*/ 0 w 6838726"/>
                <a:gd name="connsiteY0" fmla="*/ 0 h 6853468"/>
                <a:gd name="connsiteX1" fmla="*/ 6838726 w 6838726"/>
                <a:gd name="connsiteY1" fmla="*/ 20138 h 6853468"/>
                <a:gd name="connsiteX2" fmla="*/ 3434396 w 6838726"/>
                <a:gd name="connsiteY2" fmla="*/ 6853468 h 6853468"/>
                <a:gd name="connsiteX3" fmla="*/ 0 w 6838726"/>
                <a:gd name="connsiteY3" fmla="*/ 6836433 h 6853468"/>
                <a:gd name="connsiteX4" fmla="*/ 0 w 6838726"/>
                <a:gd name="connsiteY4" fmla="*/ 0 h 6853468"/>
                <a:gd name="connsiteX0" fmla="*/ 15156 w 6853882"/>
                <a:gd name="connsiteY0" fmla="*/ 0 h 6861693"/>
                <a:gd name="connsiteX1" fmla="*/ 6853882 w 6853882"/>
                <a:gd name="connsiteY1" fmla="*/ 20138 h 6861693"/>
                <a:gd name="connsiteX2" fmla="*/ 3449552 w 6853882"/>
                <a:gd name="connsiteY2" fmla="*/ 6853468 h 6861693"/>
                <a:gd name="connsiteX3" fmla="*/ 0 w 6853882"/>
                <a:gd name="connsiteY3" fmla="*/ 6861693 h 6861693"/>
                <a:gd name="connsiteX4" fmla="*/ 15156 w 6853882"/>
                <a:gd name="connsiteY4" fmla="*/ 0 h 6861693"/>
                <a:gd name="connsiteX0" fmla="*/ 15156 w 6853882"/>
                <a:gd name="connsiteY0" fmla="*/ 0 h 6863572"/>
                <a:gd name="connsiteX1" fmla="*/ 6853882 w 6853882"/>
                <a:gd name="connsiteY1" fmla="*/ 20138 h 6863572"/>
                <a:gd name="connsiteX2" fmla="*/ 3444500 w 6853882"/>
                <a:gd name="connsiteY2" fmla="*/ 6863572 h 6863572"/>
                <a:gd name="connsiteX3" fmla="*/ 0 w 6853882"/>
                <a:gd name="connsiteY3" fmla="*/ 6861693 h 6863572"/>
                <a:gd name="connsiteX4" fmla="*/ 15156 w 6853882"/>
                <a:gd name="connsiteY4" fmla="*/ 0 h 6863572"/>
                <a:gd name="connsiteX0" fmla="*/ 0 w 6866861"/>
                <a:gd name="connsiteY0" fmla="*/ 0 h 6856528"/>
                <a:gd name="connsiteX1" fmla="*/ 6866861 w 6866861"/>
                <a:gd name="connsiteY1" fmla="*/ 13094 h 6856528"/>
                <a:gd name="connsiteX2" fmla="*/ 3457479 w 6866861"/>
                <a:gd name="connsiteY2" fmla="*/ 6856528 h 6856528"/>
                <a:gd name="connsiteX3" fmla="*/ 12979 w 6866861"/>
                <a:gd name="connsiteY3" fmla="*/ 6854649 h 6856528"/>
                <a:gd name="connsiteX4" fmla="*/ 0 w 6866861"/>
                <a:gd name="connsiteY4" fmla="*/ 0 h 6856528"/>
                <a:gd name="connsiteX0" fmla="*/ 0 w 6893137"/>
                <a:gd name="connsiteY0" fmla="*/ 7922 h 6864450"/>
                <a:gd name="connsiteX1" fmla="*/ 6893137 w 6893137"/>
                <a:gd name="connsiteY1" fmla="*/ 0 h 6864450"/>
                <a:gd name="connsiteX2" fmla="*/ 3457479 w 6893137"/>
                <a:gd name="connsiteY2" fmla="*/ 6864450 h 6864450"/>
                <a:gd name="connsiteX3" fmla="*/ 12979 w 6893137"/>
                <a:gd name="connsiteY3" fmla="*/ 6862571 h 6864450"/>
                <a:gd name="connsiteX4" fmla="*/ 0 w 6893137"/>
                <a:gd name="connsiteY4" fmla="*/ 7922 h 6864450"/>
                <a:gd name="connsiteX0" fmla="*/ 0 w 6897755"/>
                <a:gd name="connsiteY0" fmla="*/ 0 h 6870380"/>
                <a:gd name="connsiteX1" fmla="*/ 6897755 w 6897755"/>
                <a:gd name="connsiteY1" fmla="*/ 5930 h 6870380"/>
                <a:gd name="connsiteX2" fmla="*/ 3462097 w 6897755"/>
                <a:gd name="connsiteY2" fmla="*/ 6870380 h 6870380"/>
                <a:gd name="connsiteX3" fmla="*/ 17597 w 6897755"/>
                <a:gd name="connsiteY3" fmla="*/ 6868501 h 6870380"/>
                <a:gd name="connsiteX4" fmla="*/ 0 w 6897755"/>
                <a:gd name="connsiteY4" fmla="*/ 0 h 6870380"/>
                <a:gd name="connsiteX0" fmla="*/ 9234 w 6880863"/>
                <a:gd name="connsiteY0" fmla="*/ 0 h 6866017"/>
                <a:gd name="connsiteX1" fmla="*/ 6880863 w 6880863"/>
                <a:gd name="connsiteY1" fmla="*/ 1567 h 6866017"/>
                <a:gd name="connsiteX2" fmla="*/ 3445205 w 6880863"/>
                <a:gd name="connsiteY2" fmla="*/ 6866017 h 6866017"/>
                <a:gd name="connsiteX3" fmla="*/ 705 w 6880863"/>
                <a:gd name="connsiteY3" fmla="*/ 6864138 h 6866017"/>
                <a:gd name="connsiteX4" fmla="*/ 9234 w 6880863"/>
                <a:gd name="connsiteY4" fmla="*/ 0 h 6866017"/>
                <a:gd name="connsiteX0" fmla="*/ 0 w 6884692"/>
                <a:gd name="connsiteY0" fmla="*/ 0 h 6883465"/>
                <a:gd name="connsiteX1" fmla="*/ 6884692 w 6884692"/>
                <a:gd name="connsiteY1" fmla="*/ 19015 h 6883465"/>
                <a:gd name="connsiteX2" fmla="*/ 3449034 w 6884692"/>
                <a:gd name="connsiteY2" fmla="*/ 6883465 h 6883465"/>
                <a:gd name="connsiteX3" fmla="*/ 4534 w 6884692"/>
                <a:gd name="connsiteY3" fmla="*/ 6881586 h 6883465"/>
                <a:gd name="connsiteX4" fmla="*/ 0 w 6884692"/>
                <a:gd name="connsiteY4" fmla="*/ 0 h 6883465"/>
                <a:gd name="connsiteX0" fmla="*/ 9234 w 6880863"/>
                <a:gd name="connsiteY0" fmla="*/ 0 h 6879102"/>
                <a:gd name="connsiteX1" fmla="*/ 6880863 w 6880863"/>
                <a:gd name="connsiteY1" fmla="*/ 14652 h 6879102"/>
                <a:gd name="connsiteX2" fmla="*/ 3445205 w 6880863"/>
                <a:gd name="connsiteY2" fmla="*/ 6879102 h 6879102"/>
                <a:gd name="connsiteX3" fmla="*/ 705 w 6880863"/>
                <a:gd name="connsiteY3" fmla="*/ 6877223 h 6879102"/>
                <a:gd name="connsiteX4" fmla="*/ 9234 w 6880863"/>
                <a:gd name="connsiteY4" fmla="*/ 0 h 6879102"/>
                <a:gd name="connsiteX0" fmla="*/ 0 w 6884691"/>
                <a:gd name="connsiteY0" fmla="*/ 0 h 6874740"/>
                <a:gd name="connsiteX1" fmla="*/ 6884691 w 6884691"/>
                <a:gd name="connsiteY1" fmla="*/ 10290 h 6874740"/>
                <a:gd name="connsiteX2" fmla="*/ 3449033 w 6884691"/>
                <a:gd name="connsiteY2" fmla="*/ 6874740 h 6874740"/>
                <a:gd name="connsiteX3" fmla="*/ 4533 w 6884691"/>
                <a:gd name="connsiteY3" fmla="*/ 6872861 h 6874740"/>
                <a:gd name="connsiteX4" fmla="*/ 0 w 6884691"/>
                <a:gd name="connsiteY4" fmla="*/ 0 h 6874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4691" h="6874740">
                  <a:moveTo>
                    <a:pt x="0" y="0"/>
                  </a:moveTo>
                  <a:lnTo>
                    <a:pt x="6884691" y="10290"/>
                  </a:lnTo>
                  <a:lnTo>
                    <a:pt x="3449033" y="6874740"/>
                  </a:lnTo>
                  <a:lnTo>
                    <a:pt x="4533" y="6872861"/>
                  </a:lnTo>
                  <a:cubicBezTo>
                    <a:pt x="207" y="4587978"/>
                    <a:pt x="4326" y="2284883"/>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7" name="Треугольник 6">
              <a:extLst>
                <a:ext uri="{FF2B5EF4-FFF2-40B4-BE49-F238E27FC236}">
                  <a16:creationId xmlns="" xmlns:a16="http://schemas.microsoft.com/office/drawing/2014/main" id="{75004ACB-4E38-6449-B733-0C6A6BC40ADD}"/>
                </a:ext>
              </a:extLst>
            </p:cNvPr>
            <p:cNvSpPr/>
            <p:nvPr userDrawn="1"/>
          </p:nvSpPr>
          <p:spPr>
            <a:xfrm>
              <a:off x="3641197" y="5941716"/>
              <a:ext cx="911753" cy="911753"/>
            </a:xfrm>
            <a:prstGeom prst="triangl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8" name="Треугольник 7">
              <a:extLst>
                <a:ext uri="{FF2B5EF4-FFF2-40B4-BE49-F238E27FC236}">
                  <a16:creationId xmlns="" xmlns:a16="http://schemas.microsoft.com/office/drawing/2014/main" id="{6A52034F-1EDC-3040-A1B3-B572FC286C20}"/>
                </a:ext>
              </a:extLst>
            </p:cNvPr>
            <p:cNvSpPr/>
            <p:nvPr userDrawn="1"/>
          </p:nvSpPr>
          <p:spPr>
            <a:xfrm rot="10800000">
              <a:off x="4944403" y="174432"/>
              <a:ext cx="1590022" cy="1590022"/>
            </a:xfrm>
            <a:prstGeom prst="triangl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0" name="Заголовок 1">
            <a:extLst>
              <a:ext uri="{FF2B5EF4-FFF2-40B4-BE49-F238E27FC236}">
                <a16:creationId xmlns="" xmlns:a16="http://schemas.microsoft.com/office/drawing/2014/main" id="{1877EC85-9CA1-EB4F-A9AC-2C02CB520866}"/>
              </a:ext>
            </a:extLst>
          </p:cNvPr>
          <p:cNvSpPr>
            <a:spLocks noGrp="1"/>
          </p:cNvSpPr>
          <p:nvPr>
            <p:ph type="title" hasCustomPrompt="1"/>
          </p:nvPr>
        </p:nvSpPr>
        <p:spPr>
          <a:xfrm>
            <a:off x="550988" y="1954400"/>
            <a:ext cx="4393415" cy="3002359"/>
          </a:xfrm>
        </p:spPr>
        <p:txBody>
          <a:bodyPr rtlCol="0" anchor="ctr"/>
          <a:lstStyle>
            <a:lvl1pPr algn="ctr">
              <a:defRPr>
                <a:solidFill>
                  <a:schemeClr val="bg1"/>
                </a:solidFill>
              </a:defRPr>
            </a:lvl1pPr>
          </a:lstStyle>
          <a:p>
            <a:pPr rtl="0"/>
            <a:r>
              <a:rPr lang="ru-RU" noProof="0" dirty="0"/>
              <a:t>Место для заголовка</a:t>
            </a:r>
          </a:p>
        </p:txBody>
      </p:sp>
      <p:sp>
        <p:nvSpPr>
          <p:cNvPr id="12" name="Треугольник 11">
            <a:extLst>
              <a:ext uri="{FF2B5EF4-FFF2-40B4-BE49-F238E27FC236}">
                <a16:creationId xmlns="" xmlns:a16="http://schemas.microsoft.com/office/drawing/2014/main" id="{FD910B80-BD19-CF49-AB0B-1C5DEECEDED5}"/>
              </a:ext>
            </a:extLst>
          </p:cNvPr>
          <p:cNvSpPr/>
          <p:nvPr userDrawn="1"/>
        </p:nvSpPr>
        <p:spPr>
          <a:xfrm rot="5400000">
            <a:off x="-48606" y="3165163"/>
            <a:ext cx="648200" cy="527675"/>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10562658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Пункты с изображениями">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8A85E10-5A18-4C86-8310-FA9CF8DF8AB5}"/>
              </a:ext>
            </a:extLst>
          </p:cNvPr>
          <p:cNvSpPr>
            <a:spLocks noGrp="1"/>
          </p:cNvSpPr>
          <p:nvPr>
            <p:ph type="title"/>
          </p:nvPr>
        </p:nvSpPr>
        <p:spPr>
          <a:xfrm>
            <a:off x="432000" y="432000"/>
            <a:ext cx="11340000" cy="432000"/>
          </a:xfrm>
        </p:spPr>
        <p:txBody>
          <a:bodyPr rtlCol="0"/>
          <a:lstStyle/>
          <a:p>
            <a:pPr rtl="0"/>
            <a:r>
              <a:rPr lang="ru-RU" noProof="0"/>
              <a:t>Образец заголовка</a:t>
            </a:r>
          </a:p>
        </p:txBody>
      </p:sp>
      <p:sp>
        <p:nvSpPr>
          <p:cNvPr id="7" name="Нижний колонтитул 6">
            <a:extLst>
              <a:ext uri="{FF2B5EF4-FFF2-40B4-BE49-F238E27FC236}">
                <a16:creationId xmlns="" xmlns:a16="http://schemas.microsoft.com/office/drawing/2014/main" id="{D2E533DB-3399-4A25-BB80-899E9CC78DB1}"/>
              </a:ext>
            </a:extLst>
          </p:cNvPr>
          <p:cNvSpPr>
            <a:spLocks noGrp="1"/>
          </p:cNvSpPr>
          <p:nvPr>
            <p:ph type="ftr" sz="quarter" idx="10"/>
          </p:nvPr>
        </p:nvSpPr>
        <p:spPr/>
        <p:txBody>
          <a:bodyPr rtlCol="0"/>
          <a:lstStyle/>
          <a:p>
            <a:pPr rtl="0"/>
            <a:r>
              <a:rPr lang="ru-RU" noProof="0"/>
              <a:t>Добавить нижний колонтитул</a:t>
            </a:r>
          </a:p>
        </p:txBody>
      </p:sp>
      <p:sp>
        <p:nvSpPr>
          <p:cNvPr id="8" name="Номер слайда 7">
            <a:extLst>
              <a:ext uri="{FF2B5EF4-FFF2-40B4-BE49-F238E27FC236}">
                <a16:creationId xmlns="" xmlns:a16="http://schemas.microsoft.com/office/drawing/2014/main" id="{19A57786-309B-4137-8B30-4011FC0D4FCB}"/>
              </a:ext>
            </a:extLst>
          </p:cNvPr>
          <p:cNvSpPr>
            <a:spLocks noGrp="1"/>
          </p:cNvSpPr>
          <p:nvPr>
            <p:ph type="sldNum" sz="quarter" idx="11"/>
          </p:nvPr>
        </p:nvSpPr>
        <p:spPr/>
        <p:txBody>
          <a:bodyPr rtlCol="0"/>
          <a:lstStyle/>
          <a:p>
            <a:pPr rtl="0"/>
            <a:fld id="{4B73C415-D670-4716-A5EC-CC4D52CA2BAC}" type="slidenum">
              <a:rPr lang="ru-RU" noProof="0" smtClean="0"/>
              <a:pPr/>
              <a:t>‹#›</a:t>
            </a:fld>
            <a:endParaRPr lang="ru-RU" noProof="0"/>
          </a:p>
        </p:txBody>
      </p:sp>
      <p:sp>
        <p:nvSpPr>
          <p:cNvPr id="6" name="Текст 5">
            <a:extLst>
              <a:ext uri="{FF2B5EF4-FFF2-40B4-BE49-F238E27FC236}">
                <a16:creationId xmlns=""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49" name="Текст 8">
            <a:extLst>
              <a:ext uri="{FF2B5EF4-FFF2-40B4-BE49-F238E27FC236}">
                <a16:creationId xmlns="" xmlns:a16="http://schemas.microsoft.com/office/drawing/2014/main" id="{305CEEFA-58BB-4AFA-AD31-BEE38B013E00}"/>
              </a:ext>
            </a:extLst>
          </p:cNvPr>
          <p:cNvSpPr>
            <a:spLocks noGrp="1"/>
          </p:cNvSpPr>
          <p:nvPr>
            <p:ph type="body" sz="quarter" idx="17" hasCustomPrompt="1"/>
          </p:nvPr>
        </p:nvSpPr>
        <p:spPr>
          <a:xfrm>
            <a:off x="4318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0" name="Текст 10">
            <a:extLst>
              <a:ext uri="{FF2B5EF4-FFF2-40B4-BE49-F238E27FC236}">
                <a16:creationId xmlns="" xmlns:a16="http://schemas.microsoft.com/office/drawing/2014/main" id="{BEEE40C3-341F-4063-8D33-B1328863FB30}"/>
              </a:ext>
            </a:extLst>
          </p:cNvPr>
          <p:cNvSpPr>
            <a:spLocks noGrp="1"/>
          </p:cNvSpPr>
          <p:nvPr>
            <p:ph type="body" sz="quarter" idx="18" hasCustomPrompt="1"/>
          </p:nvPr>
        </p:nvSpPr>
        <p:spPr>
          <a:xfrm>
            <a:off x="4318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1" name="Текст 8">
            <a:extLst>
              <a:ext uri="{FF2B5EF4-FFF2-40B4-BE49-F238E27FC236}">
                <a16:creationId xmlns="" xmlns:a16="http://schemas.microsoft.com/office/drawing/2014/main" id="{D09CE291-B951-4300-9D67-154E4BB557EC}"/>
              </a:ext>
            </a:extLst>
          </p:cNvPr>
          <p:cNvSpPr>
            <a:spLocks noGrp="1"/>
          </p:cNvSpPr>
          <p:nvPr>
            <p:ph type="body" sz="quarter" idx="33" hasCustomPrompt="1"/>
          </p:nvPr>
        </p:nvSpPr>
        <p:spPr>
          <a:xfrm>
            <a:off x="277185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2" name="Текст 10">
            <a:extLst>
              <a:ext uri="{FF2B5EF4-FFF2-40B4-BE49-F238E27FC236}">
                <a16:creationId xmlns="" xmlns:a16="http://schemas.microsoft.com/office/drawing/2014/main" id="{0D3A393C-4D8C-49BC-934D-B57BE1B28405}"/>
              </a:ext>
            </a:extLst>
          </p:cNvPr>
          <p:cNvSpPr>
            <a:spLocks noGrp="1"/>
          </p:cNvSpPr>
          <p:nvPr>
            <p:ph type="body" sz="quarter" idx="34" hasCustomPrompt="1"/>
          </p:nvPr>
        </p:nvSpPr>
        <p:spPr>
          <a:xfrm>
            <a:off x="277185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3" name="Текст 8">
            <a:extLst>
              <a:ext uri="{FF2B5EF4-FFF2-40B4-BE49-F238E27FC236}">
                <a16:creationId xmlns="" xmlns:a16="http://schemas.microsoft.com/office/drawing/2014/main" id="{08906184-3520-4606-AF8B-59ECFFA6D756}"/>
              </a:ext>
            </a:extLst>
          </p:cNvPr>
          <p:cNvSpPr>
            <a:spLocks noGrp="1"/>
          </p:cNvSpPr>
          <p:nvPr>
            <p:ph type="body" sz="quarter" idx="35" hasCustomPrompt="1"/>
          </p:nvPr>
        </p:nvSpPr>
        <p:spPr>
          <a:xfrm>
            <a:off x="51119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4" name="Текст 10">
            <a:extLst>
              <a:ext uri="{FF2B5EF4-FFF2-40B4-BE49-F238E27FC236}">
                <a16:creationId xmlns="" xmlns:a16="http://schemas.microsoft.com/office/drawing/2014/main" id="{8A64BEB9-7FB0-4DF9-BFE9-62016E83E890}"/>
              </a:ext>
            </a:extLst>
          </p:cNvPr>
          <p:cNvSpPr>
            <a:spLocks noGrp="1"/>
          </p:cNvSpPr>
          <p:nvPr>
            <p:ph type="body" sz="quarter" idx="36" hasCustomPrompt="1"/>
          </p:nvPr>
        </p:nvSpPr>
        <p:spPr>
          <a:xfrm>
            <a:off x="51119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5" name="Текст 8">
            <a:extLst>
              <a:ext uri="{FF2B5EF4-FFF2-40B4-BE49-F238E27FC236}">
                <a16:creationId xmlns="" xmlns:a16="http://schemas.microsoft.com/office/drawing/2014/main" id="{4CCC1C98-37FD-4404-8383-72ED535FE578}"/>
              </a:ext>
            </a:extLst>
          </p:cNvPr>
          <p:cNvSpPr>
            <a:spLocks noGrp="1"/>
          </p:cNvSpPr>
          <p:nvPr>
            <p:ph type="body" sz="quarter" idx="37" hasCustomPrompt="1"/>
          </p:nvPr>
        </p:nvSpPr>
        <p:spPr>
          <a:xfrm>
            <a:off x="745195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6" name="Текст 10">
            <a:extLst>
              <a:ext uri="{FF2B5EF4-FFF2-40B4-BE49-F238E27FC236}">
                <a16:creationId xmlns="" xmlns:a16="http://schemas.microsoft.com/office/drawing/2014/main" id="{B24BD1AE-AB0E-40FA-AEA8-8D687D84B56E}"/>
              </a:ext>
            </a:extLst>
          </p:cNvPr>
          <p:cNvSpPr>
            <a:spLocks noGrp="1"/>
          </p:cNvSpPr>
          <p:nvPr>
            <p:ph type="body" sz="quarter" idx="38" hasCustomPrompt="1"/>
          </p:nvPr>
        </p:nvSpPr>
        <p:spPr>
          <a:xfrm>
            <a:off x="745195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маркера</a:t>
            </a:r>
          </a:p>
        </p:txBody>
      </p:sp>
      <p:sp>
        <p:nvSpPr>
          <p:cNvPr id="57" name="Текст 8">
            <a:extLst>
              <a:ext uri="{FF2B5EF4-FFF2-40B4-BE49-F238E27FC236}">
                <a16:creationId xmlns="" xmlns:a16="http://schemas.microsoft.com/office/drawing/2014/main" id="{CA2F0EA7-F3F7-443F-BA0D-4916B618C56B}"/>
              </a:ext>
            </a:extLst>
          </p:cNvPr>
          <p:cNvSpPr>
            <a:spLocks noGrp="1"/>
          </p:cNvSpPr>
          <p:nvPr>
            <p:ph type="body" sz="quarter" idx="39" hasCustomPrompt="1"/>
          </p:nvPr>
        </p:nvSpPr>
        <p:spPr>
          <a:xfrm>
            <a:off x="9792000" y="3971432"/>
            <a:ext cx="198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ru-RU" noProof="0"/>
              <a:t>Маркер 1</a:t>
            </a:r>
          </a:p>
        </p:txBody>
      </p:sp>
      <p:sp>
        <p:nvSpPr>
          <p:cNvPr id="58" name="Текст 10">
            <a:extLst>
              <a:ext uri="{FF2B5EF4-FFF2-40B4-BE49-F238E27FC236}">
                <a16:creationId xmlns="" xmlns:a16="http://schemas.microsoft.com/office/drawing/2014/main" id="{2BB6E6C3-1F6A-41B6-8EE0-6FDCBA34413C}"/>
              </a:ext>
            </a:extLst>
          </p:cNvPr>
          <p:cNvSpPr>
            <a:spLocks noGrp="1"/>
          </p:cNvSpPr>
          <p:nvPr>
            <p:ph type="body" sz="quarter" idx="40" hasCustomPrompt="1"/>
          </p:nvPr>
        </p:nvSpPr>
        <p:spPr>
          <a:xfrm>
            <a:off x="9792000" y="4605832"/>
            <a:ext cx="1980000" cy="720000"/>
          </a:xfrm>
        </p:spPr>
        <p:txBody>
          <a:bodyPr rtlCol="0"/>
          <a:lstStyle>
            <a:lvl1pPr marL="0" indent="0" algn="ctr">
              <a:buNone/>
              <a:defRPr sz="1400">
                <a:solidFill>
                  <a:schemeClr val="tx1">
                    <a:lumMod val="75000"/>
                    <a:lumOff val="25000"/>
                  </a:schemeClr>
                </a:solidFill>
              </a:defRPr>
            </a:lvl1pPr>
          </a:lstStyle>
          <a:p>
            <a:pPr lvl="0" rtl="0"/>
            <a:r>
              <a:rPr lang="ru-RU" noProof="0"/>
              <a:t>Описание пункта</a:t>
            </a:r>
          </a:p>
        </p:txBody>
      </p:sp>
      <p:sp>
        <p:nvSpPr>
          <p:cNvPr id="16" name="Рисунок 15">
            <a:extLst>
              <a:ext uri="{FF2B5EF4-FFF2-40B4-BE49-F238E27FC236}">
                <a16:creationId xmlns="" xmlns:a16="http://schemas.microsoft.com/office/drawing/2014/main" id="{B2738624-9DAA-4152-9A77-80BBB71AD5F1}"/>
              </a:ext>
            </a:extLst>
          </p:cNvPr>
          <p:cNvSpPr>
            <a:spLocks noGrp="1"/>
          </p:cNvSpPr>
          <p:nvPr>
            <p:ph type="pic" sz="quarter" idx="41" hasCustomPrompt="1"/>
          </p:nvPr>
        </p:nvSpPr>
        <p:spPr>
          <a:xfrm>
            <a:off x="43180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59" name="Рисунок 15">
            <a:extLst>
              <a:ext uri="{FF2B5EF4-FFF2-40B4-BE49-F238E27FC236}">
                <a16:creationId xmlns="" xmlns:a16="http://schemas.microsoft.com/office/drawing/2014/main" id="{522AE46C-0845-4BB0-9861-06071BCF56F6}"/>
              </a:ext>
            </a:extLst>
          </p:cNvPr>
          <p:cNvSpPr>
            <a:spLocks noGrp="1"/>
          </p:cNvSpPr>
          <p:nvPr>
            <p:ph type="pic" sz="quarter" idx="42" hasCustomPrompt="1"/>
          </p:nvPr>
        </p:nvSpPr>
        <p:spPr>
          <a:xfrm>
            <a:off x="27718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0" name="Рисунок 15">
            <a:extLst>
              <a:ext uri="{FF2B5EF4-FFF2-40B4-BE49-F238E27FC236}">
                <a16:creationId xmlns="" xmlns:a16="http://schemas.microsoft.com/office/drawing/2014/main" id="{D791A6AF-478F-443B-A785-F82A8DBA9F30}"/>
              </a:ext>
            </a:extLst>
          </p:cNvPr>
          <p:cNvSpPr>
            <a:spLocks noGrp="1"/>
          </p:cNvSpPr>
          <p:nvPr>
            <p:ph type="pic" sz="quarter" idx="43" hasCustomPrompt="1"/>
          </p:nvPr>
        </p:nvSpPr>
        <p:spPr>
          <a:xfrm>
            <a:off x="51122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1" name="Рисунок 15">
            <a:extLst>
              <a:ext uri="{FF2B5EF4-FFF2-40B4-BE49-F238E27FC236}">
                <a16:creationId xmlns="" xmlns:a16="http://schemas.microsoft.com/office/drawing/2014/main" id="{1A65AFE9-2875-44A5-BF13-6E8438892669}"/>
              </a:ext>
            </a:extLst>
          </p:cNvPr>
          <p:cNvSpPr>
            <a:spLocks noGrp="1"/>
          </p:cNvSpPr>
          <p:nvPr>
            <p:ph type="pic" sz="quarter" idx="44" hasCustomPrompt="1"/>
          </p:nvPr>
        </p:nvSpPr>
        <p:spPr>
          <a:xfrm>
            <a:off x="74519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
        <p:nvSpPr>
          <p:cNvPr id="62" name="Рисунок 15">
            <a:extLst>
              <a:ext uri="{FF2B5EF4-FFF2-40B4-BE49-F238E27FC236}">
                <a16:creationId xmlns="" xmlns:a16="http://schemas.microsoft.com/office/drawing/2014/main" id="{069B9167-077F-4123-82C5-01EB62AFB3E6}"/>
              </a:ext>
            </a:extLst>
          </p:cNvPr>
          <p:cNvSpPr>
            <a:spLocks noGrp="1"/>
          </p:cNvSpPr>
          <p:nvPr>
            <p:ph type="pic" sz="quarter" idx="45" hasCustomPrompt="1"/>
          </p:nvPr>
        </p:nvSpPr>
        <p:spPr>
          <a:xfrm>
            <a:off x="97805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ru-RU" noProof="0"/>
              <a:t>Щелкните значок, чтобы добавить фото</a:t>
            </a:r>
          </a:p>
        </p:txBody>
      </p:sp>
    </p:spTree>
    <p:extLst>
      <p:ext uri="{BB962C8B-B14F-4D97-AF65-F5344CB8AC3E}">
        <p14:creationId xmlns:p14="http://schemas.microsoft.com/office/powerpoint/2010/main" val="30184006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Сравнение">
    <p:bg>
      <p:bgPr>
        <a:solidFill>
          <a:schemeClr val="bg1">
            <a:lumMod val="85000"/>
          </a:schemeClr>
        </a:solidFill>
        <a:effectLst/>
      </p:bgPr>
    </p:bg>
    <p:spTree>
      <p:nvGrpSpPr>
        <p:cNvPr id="1" name=""/>
        <p:cNvGrpSpPr/>
        <p:nvPr/>
      </p:nvGrpSpPr>
      <p:grpSpPr>
        <a:xfrm>
          <a:off x="0" y="0"/>
          <a:ext cx="0" cy="0"/>
          <a:chOff x="0" y="0"/>
          <a:chExt cx="0" cy="0"/>
        </a:xfrm>
      </p:grpSpPr>
      <p:sp>
        <p:nvSpPr>
          <p:cNvPr id="25" name="Прямоугольник 24">
            <a:extLst>
              <a:ext uri="{FF2B5EF4-FFF2-40B4-BE49-F238E27FC236}">
                <a16:creationId xmlns="" xmlns:a16="http://schemas.microsoft.com/office/drawing/2014/main" id="{298B14A3-A5A4-2F4A-95D8-651E4818BB24}"/>
              </a:ext>
            </a:extLst>
          </p:cNvPr>
          <p:cNvSpPr/>
          <p:nvPr userDrawn="1"/>
        </p:nvSpPr>
        <p:spPr>
          <a:xfrm>
            <a:off x="413825" y="483781"/>
            <a:ext cx="11364350" cy="5890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Треугольник 25">
            <a:extLst>
              <a:ext uri="{FF2B5EF4-FFF2-40B4-BE49-F238E27FC236}">
                <a16:creationId xmlns="" xmlns:a16="http://schemas.microsoft.com/office/drawing/2014/main" id="{FA21A50F-6662-5046-B75A-1261DC14ABFA}"/>
              </a:ext>
            </a:extLst>
          </p:cNvPr>
          <p:cNvSpPr/>
          <p:nvPr userDrawn="1"/>
        </p:nvSpPr>
        <p:spPr>
          <a:xfrm rot="5400000">
            <a:off x="-48606" y="1085137"/>
            <a:ext cx="648200" cy="527675"/>
          </a:xfrm>
          <a:prstGeom prst="triangl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nvGrpSpPr>
          <p:cNvPr id="13" name="Группа 12">
            <a:extLst>
              <a:ext uri="{FF2B5EF4-FFF2-40B4-BE49-F238E27FC236}">
                <a16:creationId xmlns="" xmlns:a16="http://schemas.microsoft.com/office/drawing/2014/main" id="{2FDC47F2-EE1F-4644-989A-72996AC94A96}"/>
              </a:ext>
            </a:extLst>
          </p:cNvPr>
          <p:cNvGrpSpPr/>
          <p:nvPr userDrawn="1"/>
        </p:nvGrpSpPr>
        <p:grpSpPr>
          <a:xfrm>
            <a:off x="401408" y="1983214"/>
            <a:ext cx="5127171" cy="979022"/>
            <a:chOff x="417597" y="1992086"/>
            <a:chExt cx="5127171" cy="979022"/>
          </a:xfrm>
          <a:solidFill>
            <a:schemeClr val="bg1">
              <a:lumMod val="75000"/>
            </a:schemeClr>
          </a:solidFill>
        </p:grpSpPr>
        <p:sp>
          <p:nvSpPr>
            <p:cNvPr id="14" name="Прямоугольник 13">
              <a:extLst>
                <a:ext uri="{FF2B5EF4-FFF2-40B4-BE49-F238E27FC236}">
                  <a16:creationId xmlns="" xmlns:a16="http://schemas.microsoft.com/office/drawing/2014/main" id="{386ED203-5311-5B45-870D-8D058E718B91}"/>
                </a:ext>
              </a:extLst>
            </p:cNvPr>
            <p:cNvSpPr/>
            <p:nvPr/>
          </p:nvSpPr>
          <p:spPr>
            <a:xfrm>
              <a:off x="417597" y="1992086"/>
              <a:ext cx="5127171" cy="7047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sz="2400" noProof="0" dirty="0"/>
            </a:p>
          </p:txBody>
        </p:sp>
        <p:sp>
          <p:nvSpPr>
            <p:cNvPr id="15" name="Треугольник 14">
              <a:extLst>
                <a:ext uri="{FF2B5EF4-FFF2-40B4-BE49-F238E27FC236}">
                  <a16:creationId xmlns="" xmlns:a16="http://schemas.microsoft.com/office/drawing/2014/main" id="{DE2C0F56-426C-5F4D-AAFD-DF53CA60DB1F}"/>
                </a:ext>
              </a:extLst>
            </p:cNvPr>
            <p:cNvSpPr>
              <a:spLocks noChangeAspect="1"/>
            </p:cNvSpPr>
            <p:nvPr/>
          </p:nvSpPr>
          <p:spPr>
            <a:xfrm rot="10800000">
              <a:off x="2821824" y="2696788"/>
              <a:ext cx="318212" cy="2743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sz="1400" noProof="0" dirty="0"/>
            </a:p>
          </p:txBody>
        </p:sp>
      </p:grpSp>
      <p:sp>
        <p:nvSpPr>
          <p:cNvPr id="2" name="Дата 1">
            <a:extLst>
              <a:ext uri="{FF2B5EF4-FFF2-40B4-BE49-F238E27FC236}">
                <a16:creationId xmlns="" xmlns:a16="http://schemas.microsoft.com/office/drawing/2014/main" id="{8AF8A515-AA94-45D1-9223-5C2272618D85}"/>
              </a:ext>
            </a:extLst>
          </p:cNvPr>
          <p:cNvSpPr>
            <a:spLocks noGrp="1"/>
          </p:cNvSpPr>
          <p:nvPr>
            <p:ph type="dt" sz="half" idx="10"/>
          </p:nvPr>
        </p:nvSpPr>
        <p:spPr>
          <a:solidFill>
            <a:srgbClr val="80BF44"/>
          </a:solidFill>
          <a:ln>
            <a:solidFill>
              <a:schemeClr val="accent1"/>
            </a:solidFill>
          </a:ln>
        </p:spPr>
        <p:txBody>
          <a:bodyPr rtlCol="0"/>
          <a:lstStyle>
            <a:lvl1pPr algn="ctr">
              <a:defRPr>
                <a:solidFill>
                  <a:schemeClr val="tx1"/>
                </a:solidFill>
              </a:defRPr>
            </a:lvl1pPr>
          </a:lstStyle>
          <a:p>
            <a:endParaRPr lang="ru-RU" dirty="0"/>
          </a:p>
        </p:txBody>
      </p:sp>
      <p:sp>
        <p:nvSpPr>
          <p:cNvPr id="12" name="Номер слайда 11">
            <a:extLst>
              <a:ext uri="{FF2B5EF4-FFF2-40B4-BE49-F238E27FC236}">
                <a16:creationId xmlns="" xmlns:a16="http://schemas.microsoft.com/office/drawing/2014/main" id="{A38552DC-952E-41EA-AAAF-C2187523C0B0}"/>
              </a:ext>
            </a:extLst>
          </p:cNvPr>
          <p:cNvSpPr>
            <a:spLocks noGrp="1"/>
          </p:cNvSpPr>
          <p:nvPr>
            <p:ph type="sldNum" sz="quarter" idx="12"/>
          </p:nvPr>
        </p:nvSpPr>
        <p:spPr/>
        <p:txBody>
          <a:bodyPr rtlCol="0"/>
          <a:lstStyle/>
          <a:p>
            <a:pPr rtl="0"/>
            <a:endParaRPr lang="ru-RU" noProof="0" dirty="0"/>
          </a:p>
        </p:txBody>
      </p:sp>
      <p:cxnSp>
        <p:nvCxnSpPr>
          <p:cNvPr id="9" name="Прямая соединительная линия 8">
            <a:extLst>
              <a:ext uri="{FF2B5EF4-FFF2-40B4-BE49-F238E27FC236}">
                <a16:creationId xmlns="" xmlns:a16="http://schemas.microsoft.com/office/drawing/2014/main" id="{E81638DF-1560-0147-9FCE-648610243627}"/>
              </a:ext>
            </a:extLst>
          </p:cNvPr>
          <p:cNvCxnSpPr/>
          <p:nvPr userDrawn="1"/>
        </p:nvCxnSpPr>
        <p:spPr>
          <a:xfrm>
            <a:off x="6096000" y="2055833"/>
            <a:ext cx="0" cy="3813262"/>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8581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blank">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2E065F3A-741F-4EBE-8933-42D5F406E023}" type="slidenum">
              <a:rPr lang="ru-RU"/>
              <a:pPr>
                <a:defRPr/>
              </a:pPr>
              <a:t>‹#›</a:t>
            </a:fld>
            <a:endParaRPr lang="ru-RU"/>
          </a:p>
        </p:txBody>
      </p:sp>
    </p:spTree>
    <p:extLst>
      <p:ext uri="{BB962C8B-B14F-4D97-AF65-F5344CB8AC3E}">
        <p14:creationId xmlns:p14="http://schemas.microsoft.com/office/powerpoint/2010/main" val="27760795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Повестка">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94E9223F-721F-47BF-9FD5-0F8D12FF0DE1}"/>
              </a:ext>
            </a:extLst>
          </p:cNvPr>
          <p:cNvSpPr>
            <a:spLocks noGrp="1"/>
          </p:cNvSpPr>
          <p:nvPr>
            <p:ph type="dt" sz="half" idx="10"/>
          </p:nvPr>
        </p:nvSpPr>
        <p:spPr/>
        <p:txBody>
          <a:bodyPr rtlCol="0"/>
          <a:lstStyle/>
          <a:p>
            <a:pPr rtl="0"/>
            <a:fld id="{6C513765-BF7A-4639-8136-1DA108E9B0A8}" type="datetime1">
              <a:rPr lang="ru-RU" noProof="0" smtClean="0"/>
              <a:t>24.02.2022</a:t>
            </a:fld>
            <a:endParaRPr lang="ru-RU" noProof="0" dirty="0"/>
          </a:p>
        </p:txBody>
      </p:sp>
      <p:sp>
        <p:nvSpPr>
          <p:cNvPr id="3" name="Нижний колонтитул 2">
            <a:extLst>
              <a:ext uri="{FF2B5EF4-FFF2-40B4-BE49-F238E27FC236}">
                <a16:creationId xmlns="" xmlns:a16="http://schemas.microsoft.com/office/drawing/2014/main"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8" name="Прямоугольник 7">
            <a:extLst>
              <a:ext uri="{FF2B5EF4-FFF2-40B4-BE49-F238E27FC236}">
                <a16:creationId xmlns="" xmlns:a16="http://schemas.microsoft.com/office/drawing/2014/main" id="{E92B5510-47F4-4EDA-950B-78DE62DA287B}"/>
              </a:ext>
            </a:extLst>
          </p:cNvPr>
          <p:cNvSpPr/>
          <p:nvPr userDrawn="1"/>
        </p:nvSpPr>
        <p:spPr>
          <a:xfrm>
            <a:off x="0" y="0"/>
            <a:ext cx="3219061" cy="6858000"/>
          </a:xfrm>
          <a:custGeom>
            <a:avLst/>
            <a:gdLst>
              <a:gd name="connsiteX0" fmla="*/ 0 w 4105469"/>
              <a:gd name="connsiteY0" fmla="*/ 0 h 6858000"/>
              <a:gd name="connsiteX1" fmla="*/ 4105469 w 4105469"/>
              <a:gd name="connsiteY1" fmla="*/ 0 h 6858000"/>
              <a:gd name="connsiteX2" fmla="*/ 4105469 w 4105469"/>
              <a:gd name="connsiteY2" fmla="*/ 6858000 h 6858000"/>
              <a:gd name="connsiteX3" fmla="*/ 0 w 4105469"/>
              <a:gd name="connsiteY3" fmla="*/ 6858000 h 6858000"/>
              <a:gd name="connsiteX4" fmla="*/ 0 w 4105469"/>
              <a:gd name="connsiteY4" fmla="*/ 0 h 6858000"/>
              <a:gd name="connsiteX0" fmla="*/ 0 w 4105469"/>
              <a:gd name="connsiteY0" fmla="*/ 0 h 6858000"/>
              <a:gd name="connsiteX1" fmla="*/ 4105469 w 4105469"/>
              <a:gd name="connsiteY1" fmla="*/ 0 h 6858000"/>
              <a:gd name="connsiteX2" fmla="*/ 1147665 w 4105469"/>
              <a:gd name="connsiteY2" fmla="*/ 6858000 h 6858000"/>
              <a:gd name="connsiteX3" fmla="*/ 0 w 4105469"/>
              <a:gd name="connsiteY3" fmla="*/ 6858000 h 6858000"/>
              <a:gd name="connsiteX4" fmla="*/ 0 w 4105469"/>
              <a:gd name="connsiteY4" fmla="*/ 0 h 6858000"/>
              <a:gd name="connsiteX0" fmla="*/ 0 w 3219061"/>
              <a:gd name="connsiteY0" fmla="*/ 0 h 6858000"/>
              <a:gd name="connsiteX1" fmla="*/ 3219061 w 3219061"/>
              <a:gd name="connsiteY1" fmla="*/ 0 h 6858000"/>
              <a:gd name="connsiteX2" fmla="*/ 1147665 w 3219061"/>
              <a:gd name="connsiteY2" fmla="*/ 6858000 h 6858000"/>
              <a:gd name="connsiteX3" fmla="*/ 0 w 3219061"/>
              <a:gd name="connsiteY3" fmla="*/ 6858000 h 6858000"/>
              <a:gd name="connsiteX4" fmla="*/ 0 w 321906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061" h="6858000">
                <a:moveTo>
                  <a:pt x="0" y="0"/>
                </a:moveTo>
                <a:lnTo>
                  <a:pt x="3219061" y="0"/>
                </a:lnTo>
                <a:lnTo>
                  <a:pt x="1147665" y="6858000"/>
                </a:lnTo>
                <a:lnTo>
                  <a:pt x="0" y="6858000"/>
                </a:lnTo>
                <a:lnTo>
                  <a:pt x="0" y="0"/>
                </a:lnTo>
                <a:close/>
              </a:path>
            </a:pathLst>
          </a:cu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94590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2_Повестка">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94E9223F-721F-47BF-9FD5-0F8D12FF0DE1}"/>
              </a:ext>
            </a:extLst>
          </p:cNvPr>
          <p:cNvSpPr>
            <a:spLocks noGrp="1"/>
          </p:cNvSpPr>
          <p:nvPr>
            <p:ph type="dt" sz="half" idx="10"/>
          </p:nvPr>
        </p:nvSpPr>
        <p:spPr/>
        <p:txBody>
          <a:bodyPr rtlCol="0"/>
          <a:lstStyle/>
          <a:p>
            <a:pPr rtl="0"/>
            <a:fld id="{6C513765-BF7A-4639-8136-1DA108E9B0A8}" type="datetime1">
              <a:rPr lang="ru-RU" noProof="0" smtClean="0"/>
              <a:t>24.02.2022</a:t>
            </a:fld>
            <a:endParaRPr lang="ru-RU" noProof="0" dirty="0"/>
          </a:p>
        </p:txBody>
      </p:sp>
      <p:sp>
        <p:nvSpPr>
          <p:cNvPr id="3" name="Нижний колонтитул 2">
            <a:extLst>
              <a:ext uri="{FF2B5EF4-FFF2-40B4-BE49-F238E27FC236}">
                <a16:creationId xmlns="" xmlns:a16="http://schemas.microsoft.com/office/drawing/2014/main"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8" name="Прямоугольник 7">
            <a:extLst>
              <a:ext uri="{FF2B5EF4-FFF2-40B4-BE49-F238E27FC236}">
                <a16:creationId xmlns="" xmlns:a16="http://schemas.microsoft.com/office/drawing/2014/main" id="{E92B5510-47F4-4EDA-950B-78DE62DA287B}"/>
              </a:ext>
            </a:extLst>
          </p:cNvPr>
          <p:cNvSpPr/>
          <p:nvPr userDrawn="1"/>
        </p:nvSpPr>
        <p:spPr>
          <a:xfrm>
            <a:off x="0" y="0"/>
            <a:ext cx="3219061" cy="6858000"/>
          </a:xfrm>
          <a:custGeom>
            <a:avLst/>
            <a:gdLst>
              <a:gd name="connsiteX0" fmla="*/ 0 w 4105469"/>
              <a:gd name="connsiteY0" fmla="*/ 0 h 6858000"/>
              <a:gd name="connsiteX1" fmla="*/ 4105469 w 4105469"/>
              <a:gd name="connsiteY1" fmla="*/ 0 h 6858000"/>
              <a:gd name="connsiteX2" fmla="*/ 4105469 w 4105469"/>
              <a:gd name="connsiteY2" fmla="*/ 6858000 h 6858000"/>
              <a:gd name="connsiteX3" fmla="*/ 0 w 4105469"/>
              <a:gd name="connsiteY3" fmla="*/ 6858000 h 6858000"/>
              <a:gd name="connsiteX4" fmla="*/ 0 w 4105469"/>
              <a:gd name="connsiteY4" fmla="*/ 0 h 6858000"/>
              <a:gd name="connsiteX0" fmla="*/ 0 w 4105469"/>
              <a:gd name="connsiteY0" fmla="*/ 0 h 6858000"/>
              <a:gd name="connsiteX1" fmla="*/ 4105469 w 4105469"/>
              <a:gd name="connsiteY1" fmla="*/ 0 h 6858000"/>
              <a:gd name="connsiteX2" fmla="*/ 1147665 w 4105469"/>
              <a:gd name="connsiteY2" fmla="*/ 6858000 h 6858000"/>
              <a:gd name="connsiteX3" fmla="*/ 0 w 4105469"/>
              <a:gd name="connsiteY3" fmla="*/ 6858000 h 6858000"/>
              <a:gd name="connsiteX4" fmla="*/ 0 w 4105469"/>
              <a:gd name="connsiteY4" fmla="*/ 0 h 6858000"/>
              <a:gd name="connsiteX0" fmla="*/ 0 w 3219061"/>
              <a:gd name="connsiteY0" fmla="*/ 0 h 6858000"/>
              <a:gd name="connsiteX1" fmla="*/ 3219061 w 3219061"/>
              <a:gd name="connsiteY1" fmla="*/ 0 h 6858000"/>
              <a:gd name="connsiteX2" fmla="*/ 1147665 w 3219061"/>
              <a:gd name="connsiteY2" fmla="*/ 6858000 h 6858000"/>
              <a:gd name="connsiteX3" fmla="*/ 0 w 3219061"/>
              <a:gd name="connsiteY3" fmla="*/ 6858000 h 6858000"/>
              <a:gd name="connsiteX4" fmla="*/ 0 w 321906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061" h="6858000">
                <a:moveTo>
                  <a:pt x="0" y="0"/>
                </a:moveTo>
                <a:lnTo>
                  <a:pt x="3219061" y="0"/>
                </a:lnTo>
                <a:lnTo>
                  <a:pt x="1147665" y="6858000"/>
                </a:lnTo>
                <a:lnTo>
                  <a:pt x="0" y="6858000"/>
                </a:lnTo>
                <a:lnTo>
                  <a:pt x="0" y="0"/>
                </a:lnTo>
                <a:close/>
              </a:path>
            </a:pathLst>
          </a:custGeom>
          <a:solidFill>
            <a:schemeClr val="accent5">
              <a:lumMod val="60000"/>
              <a:lumOff val="4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968232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CEE71D5-6B78-4945-A3C5-729AEE318257}" type="slidenum">
              <a:rPr lang="ru-RU"/>
              <a:pPr>
                <a:defRPr/>
              </a:pPr>
              <a:t>‹#›</a:t>
            </a:fld>
            <a:endParaRPr lang="ru-RU"/>
          </a:p>
        </p:txBody>
      </p:sp>
    </p:spTree>
    <p:extLst>
      <p:ext uri="{BB962C8B-B14F-4D97-AF65-F5344CB8AC3E}">
        <p14:creationId xmlns:p14="http://schemas.microsoft.com/office/powerpoint/2010/main" val="12860510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Прямоугольник 6"/>
          <p:cNvSpPr/>
          <p:nvPr userDrawn="1"/>
        </p:nvSpPr>
        <p:spPr>
          <a:xfrm>
            <a:off x="0" y="0"/>
            <a:ext cx="12191999" cy="6857999"/>
          </a:xfrm>
          <a:prstGeom prst="rect">
            <a:avLst/>
          </a:prstGeom>
          <a:solidFill>
            <a:srgbClr val="080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630071"/>
            <a:ext cx="8961953" cy="795672"/>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2"/>
            <a:r>
              <a:rPr lang="ru-RU" dirty="0"/>
              <a:t>Первый уровень</a:t>
            </a:r>
          </a:p>
          <a:p>
            <a:pPr lvl="3"/>
            <a:r>
              <a:rPr lang="ru-RU" dirty="0"/>
              <a:t>Второй уровень</a:t>
            </a:r>
          </a:p>
          <a:p>
            <a:pPr lvl="4"/>
            <a:r>
              <a:rPr lang="ru-RU" dirty="0"/>
              <a:t>Третий уровень</a:t>
            </a:r>
          </a:p>
        </p:txBody>
      </p:sp>
      <p:pic>
        <p:nvPicPr>
          <p:cNvPr id="8" name="Рисунок 7"/>
          <p:cNvPicPr>
            <a:picLocks noChangeAspect="1"/>
          </p:cNvPicPr>
          <p:nvPr userDrawn="1"/>
        </p:nvPicPr>
        <p:blipFill>
          <a:blip r:embed="rId53" cstate="print">
            <a:extLst>
              <a:ext uri="{BEBA8EAE-BF5A-486C-A8C5-ECC9F3942E4B}">
                <a14:imgProps xmlns:a14="http://schemas.microsoft.com/office/drawing/2010/main">
                  <a14:imgLayer r:embed="rId54">
                    <a14:imgEffect>
                      <a14:brightnessContrast bright="-72000"/>
                    </a14:imgEffect>
                  </a14:imgLayer>
                </a14:imgProps>
              </a:ext>
              <a:ext uri="{28A0092B-C50C-407E-A947-70E740481C1C}">
                <a14:useLocalDpi xmlns:a14="http://schemas.microsoft.com/office/drawing/2010/main" val="0"/>
              </a:ext>
            </a:extLst>
          </a:blip>
          <a:stretch>
            <a:fillRect/>
          </a:stretch>
        </p:blipFill>
        <p:spPr>
          <a:xfrm>
            <a:off x="10067724" y="909229"/>
            <a:ext cx="1018505" cy="237355"/>
          </a:xfrm>
          <a:prstGeom prst="rect">
            <a:avLst/>
          </a:prstGeom>
          <a:noFill/>
        </p:spPr>
      </p:pic>
      <p:sp>
        <p:nvSpPr>
          <p:cNvPr id="9" name="Номер слайда 5"/>
          <p:cNvSpPr txBox="1">
            <a:spLocks/>
          </p:cNvSpPr>
          <p:nvPr userDrawn="1"/>
        </p:nvSpPr>
        <p:spPr>
          <a:xfrm>
            <a:off x="11353800" y="845343"/>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a:t>
            </a:fld>
            <a:endParaRPr lang="ru-RU" dirty="0"/>
          </a:p>
        </p:txBody>
      </p:sp>
    </p:spTree>
    <p:extLst>
      <p:ext uri="{BB962C8B-B14F-4D97-AF65-F5344CB8AC3E}">
        <p14:creationId xmlns:p14="http://schemas.microsoft.com/office/powerpoint/2010/main" val="2822015043"/>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62" r:id="rId4"/>
    <p:sldLayoutId id="2147483663" r:id="rId5"/>
    <p:sldLayoutId id="2147483664" r:id="rId6"/>
    <p:sldLayoutId id="2147483694" r:id="rId7"/>
    <p:sldLayoutId id="2147483695" r:id="rId8"/>
    <p:sldLayoutId id="2147483679" r:id="rId9"/>
    <p:sldLayoutId id="2147483680" r:id="rId10"/>
    <p:sldLayoutId id="2147483681" r:id="rId11"/>
    <p:sldLayoutId id="2147483682" r:id="rId12"/>
    <p:sldLayoutId id="2147483650" r:id="rId13"/>
    <p:sldLayoutId id="2147483691" r:id="rId14"/>
    <p:sldLayoutId id="2147483692" r:id="rId15"/>
    <p:sldLayoutId id="2147483652" r:id="rId16"/>
    <p:sldLayoutId id="2147483653" r:id="rId17"/>
    <p:sldLayoutId id="2147483656" r:id="rId18"/>
    <p:sldLayoutId id="2147483696" r:id="rId19"/>
    <p:sldLayoutId id="2147483674" r:id="rId20"/>
    <p:sldLayoutId id="2147483665" r:id="rId21"/>
    <p:sldLayoutId id="2147483666" r:id="rId22"/>
    <p:sldLayoutId id="2147483688" r:id="rId23"/>
    <p:sldLayoutId id="2147483689" r:id="rId24"/>
    <p:sldLayoutId id="2147483690" r:id="rId25"/>
    <p:sldLayoutId id="2147483675" r:id="rId26"/>
    <p:sldLayoutId id="2147483676" r:id="rId27"/>
    <p:sldLayoutId id="2147483677" r:id="rId28"/>
    <p:sldLayoutId id="2147483657" r:id="rId29"/>
    <p:sldLayoutId id="2147483684" r:id="rId30"/>
    <p:sldLayoutId id="2147483685" r:id="rId31"/>
    <p:sldLayoutId id="2147483686" r:id="rId32"/>
    <p:sldLayoutId id="2147483687" r:id="rId33"/>
    <p:sldLayoutId id="2147483667" r:id="rId34"/>
    <p:sldLayoutId id="2147483670" r:id="rId35"/>
    <p:sldLayoutId id="2147483668" r:id="rId36"/>
    <p:sldLayoutId id="2147483671" r:id="rId37"/>
    <p:sldLayoutId id="2147483669" r:id="rId38"/>
    <p:sldLayoutId id="2147483672" r:id="rId39"/>
    <p:sldLayoutId id="2147483673" r:id="rId40"/>
    <p:sldLayoutId id="2147483683" r:id="rId41"/>
    <p:sldLayoutId id="2147483678" r:id="rId42"/>
    <p:sldLayoutId id="2147483693" r:id="rId43"/>
    <p:sldLayoutId id="2147483697" r:id="rId44"/>
    <p:sldLayoutId id="2147483705" r:id="rId45"/>
    <p:sldLayoutId id="2147483699" r:id="rId46"/>
    <p:sldLayoutId id="2147483707" r:id="rId47"/>
    <p:sldLayoutId id="2147483701" r:id="rId48"/>
    <p:sldLayoutId id="2147483706" r:id="rId49"/>
    <p:sldLayoutId id="2147483708" r:id="rId50"/>
    <p:sldLayoutId id="2147483704" r:id="rId51"/>
  </p:sldLayoutIdLst>
  <p:txStyles>
    <p:title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n-lt"/>
          <a:ea typeface="+mn-ea"/>
          <a:cs typeface="+mn-cs"/>
        </a:defRPr>
      </a:lvl2pPr>
      <a:lvl3pPr marL="360363" indent="-360363"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n-lt"/>
          <a:ea typeface="+mn-ea"/>
          <a:cs typeface="+mn-cs"/>
        </a:defRPr>
      </a:lvl3pPr>
      <a:lvl4pPr marL="360363" indent="-360363"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4pPr>
      <a:lvl5pPr marL="360363" indent="-360363"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pu.webex.com/meet/emyu" TargetMode="External"/><Relationship Id="rId2" Type="http://schemas.openxmlformats.org/officeDocument/2006/relationships/hyperlink" Target="mailto:emyu@tpu.ru" TargetMode="Externa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1.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3.png"/><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51.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oleObject" Target="../embeddings/oleObject1.bin"/><Relationship Id="rId7" Type="http://schemas.openxmlformats.org/officeDocument/2006/relationships/image" Target="../media/image39.png"/><Relationship Id="rId2" Type="http://schemas.openxmlformats.org/officeDocument/2006/relationships/slideLayout" Target="../slideLayouts/slideLayout51.xml"/><Relationship Id="rId1" Type="http://schemas.openxmlformats.org/officeDocument/2006/relationships/vmlDrawing" Target="../drawings/vmlDrawing1.vml"/><Relationship Id="rId6" Type="http://schemas.microsoft.com/office/2007/relationships/hdphoto" Target="../media/hdphoto5.wdp"/><Relationship Id="rId5" Type="http://schemas.openxmlformats.org/officeDocument/2006/relationships/image" Target="../media/image38.png"/><Relationship Id="rId4" Type="http://schemas.openxmlformats.org/officeDocument/2006/relationships/image" Target="../media/image37.wmf"/><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40.png"/><Relationship Id="rId7" Type="http://schemas.openxmlformats.org/officeDocument/2006/relationships/image" Target="../media/image43.emf"/><Relationship Id="rId2" Type="http://schemas.openxmlformats.org/officeDocument/2006/relationships/image" Target="../media/image33.png"/><Relationship Id="rId1" Type="http://schemas.openxmlformats.org/officeDocument/2006/relationships/slideLayout" Target="../slideLayouts/slideLayout51.xml"/><Relationship Id="rId6" Type="http://schemas.openxmlformats.org/officeDocument/2006/relationships/image" Target="../media/image42.emf"/><Relationship Id="rId5" Type="http://schemas.openxmlformats.org/officeDocument/2006/relationships/image" Target="../media/image41.emf"/><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4.png"/><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33.png"/><Relationship Id="rId7" Type="http://schemas.openxmlformats.org/officeDocument/2006/relationships/image" Target="../media/image45.wmf"/><Relationship Id="rId2" Type="http://schemas.openxmlformats.org/officeDocument/2006/relationships/slideLayout" Target="../slideLayouts/slideLayout51.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microsoft.com/office/2007/relationships/hdphoto" Target="../media/hdphoto8.wdp"/><Relationship Id="rId10" Type="http://schemas.openxmlformats.org/officeDocument/2006/relationships/image" Target="../media/image14.png"/><Relationship Id="rId4" Type="http://schemas.openxmlformats.org/officeDocument/2006/relationships/image" Target="../media/image47.png"/><Relationship Id="rId9" Type="http://schemas.openxmlformats.org/officeDocument/2006/relationships/image" Target="../media/image46.wmf"/></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51.xml"/><Relationship Id="rId1" Type="http://schemas.openxmlformats.org/officeDocument/2006/relationships/vmlDrawing" Target="../drawings/vmlDrawing3.vml"/><Relationship Id="rId6" Type="http://schemas.openxmlformats.org/officeDocument/2006/relationships/image" Target="../media/image48.wmf"/><Relationship Id="rId5" Type="http://schemas.openxmlformats.org/officeDocument/2006/relationships/oleObject" Target="../embeddings/oleObject4.bin"/><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51.xml"/><Relationship Id="rId1" Type="http://schemas.openxmlformats.org/officeDocument/2006/relationships/vmlDrawing" Target="../drawings/vmlDrawing4.vml"/><Relationship Id="rId6" Type="http://schemas.openxmlformats.org/officeDocument/2006/relationships/image" Target="../media/image14.png"/><Relationship Id="rId5" Type="http://schemas.openxmlformats.org/officeDocument/2006/relationships/image" Target="../media/image49.w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wmf"/><Relationship Id="rId1" Type="http://schemas.openxmlformats.org/officeDocument/2006/relationships/slideLayout" Target="../slideLayouts/slideLayout5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png"/><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44.xml"/><Relationship Id="rId1" Type="http://schemas.openxmlformats.org/officeDocument/2006/relationships/vmlDrawing" Target="../drawings/vmlDrawing5.vml"/><Relationship Id="rId6" Type="http://schemas.openxmlformats.org/officeDocument/2006/relationships/image" Target="../media/image55.png"/><Relationship Id="rId5" Type="http://schemas.openxmlformats.org/officeDocument/2006/relationships/image" Target="../media/image53.wmf"/><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3.png"/><Relationship Id="rId7" Type="http://schemas.openxmlformats.org/officeDocument/2006/relationships/image" Target="../media/image58.png"/><Relationship Id="rId2" Type="http://schemas.openxmlformats.org/officeDocument/2006/relationships/slideLayout" Target="../slideLayouts/slideLayout48.xml"/><Relationship Id="rId1" Type="http://schemas.openxmlformats.org/officeDocument/2006/relationships/vmlDrawing" Target="../drawings/vmlDrawing6.vml"/><Relationship Id="rId6" Type="http://schemas.openxmlformats.org/officeDocument/2006/relationships/image" Target="../media/image56.wmf"/><Relationship Id="rId5" Type="http://schemas.openxmlformats.org/officeDocument/2006/relationships/oleObject" Target="../embeddings/oleObject7.bin"/><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33.png"/><Relationship Id="rId7" Type="http://schemas.openxmlformats.org/officeDocument/2006/relationships/image" Target="../media/image59.wmf"/><Relationship Id="rId12" Type="http://schemas.openxmlformats.org/officeDocument/2006/relationships/image" Target="../media/image14.png"/><Relationship Id="rId2" Type="http://schemas.openxmlformats.org/officeDocument/2006/relationships/slideLayout" Target="../slideLayouts/slideLayout48.xml"/><Relationship Id="rId1" Type="http://schemas.openxmlformats.org/officeDocument/2006/relationships/vmlDrawing" Target="../drawings/vmlDrawing7.vml"/><Relationship Id="rId6" Type="http://schemas.openxmlformats.org/officeDocument/2006/relationships/oleObject" Target="../embeddings/oleObject8.bin"/><Relationship Id="rId11" Type="http://schemas.openxmlformats.org/officeDocument/2006/relationships/image" Target="../media/image60.wmf"/><Relationship Id="rId5" Type="http://schemas.microsoft.com/office/2007/relationships/hdphoto" Target="../media/hdphoto9.wdp"/><Relationship Id="rId10" Type="http://schemas.openxmlformats.org/officeDocument/2006/relationships/oleObject" Target="../embeddings/oleObject11.bin"/><Relationship Id="rId4" Type="http://schemas.openxmlformats.org/officeDocument/2006/relationships/image" Target="../media/image61.png"/><Relationship Id="rId9" Type="http://schemas.openxmlformats.org/officeDocument/2006/relationships/oleObject" Target="../embeddings/oleObject1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6"/>
          </p:nvPr>
        </p:nvSpPr>
        <p:spPr>
          <a:xfrm>
            <a:off x="7820051" y="6030526"/>
            <a:ext cx="4371949" cy="416451"/>
          </a:xfrm>
        </p:spPr>
        <p:txBody>
          <a:bodyPr>
            <a:normAutofit fontScale="92500"/>
          </a:bodyPr>
          <a:lstStyle/>
          <a:p>
            <a:pPr algn="ctr" eaLnBrk="1" hangingPunct="1"/>
            <a:r>
              <a:rPr lang="ru-RU" altLang="ru-RU" sz="2000" b="1" dirty="0"/>
              <a:t>Лектор – к.т.н., доцент ОХИ Юрьев Е.М.</a:t>
            </a:r>
            <a:r>
              <a:rPr lang="ru-RU" altLang="ru-RU" sz="2000" dirty="0"/>
              <a:t> </a:t>
            </a:r>
          </a:p>
        </p:txBody>
      </p:sp>
      <p:sp>
        <p:nvSpPr>
          <p:cNvPr id="5" name="Заголовок 4"/>
          <p:cNvSpPr>
            <a:spLocks noGrp="1"/>
          </p:cNvSpPr>
          <p:nvPr>
            <p:ph type="ctrTitle"/>
          </p:nvPr>
        </p:nvSpPr>
        <p:spPr>
          <a:xfrm>
            <a:off x="744718" y="1597445"/>
            <a:ext cx="7399157" cy="2251628"/>
          </a:xfrm>
        </p:spPr>
        <p:txBody>
          <a:bodyPr>
            <a:normAutofit/>
          </a:bodyPr>
          <a:lstStyle/>
          <a:p>
            <a:r>
              <a:rPr lang="ru-RU" sz="4800" dirty="0"/>
              <a:t>Макрокинетика химических процессов</a:t>
            </a:r>
          </a:p>
        </p:txBody>
      </p:sp>
      <p:sp>
        <p:nvSpPr>
          <p:cNvPr id="6" name="Подзаголовок 5"/>
          <p:cNvSpPr>
            <a:spLocks noGrp="1"/>
          </p:cNvSpPr>
          <p:nvPr>
            <p:ph type="subTitle" idx="1"/>
          </p:nvPr>
        </p:nvSpPr>
        <p:spPr>
          <a:xfrm>
            <a:off x="916405" y="4273451"/>
            <a:ext cx="6741695" cy="1263082"/>
          </a:xfrm>
        </p:spPr>
        <p:txBody>
          <a:bodyPr>
            <a:noAutofit/>
          </a:bodyPr>
          <a:lstStyle/>
          <a:p>
            <a:r>
              <a:rPr lang="ru-RU" b="1" dirty="0"/>
              <a:t>Пористая структура </a:t>
            </a:r>
            <a:r>
              <a:rPr lang="ru-RU" b="1" dirty="0" smtClean="0"/>
              <a:t>катализаторов и адсорбентов. </a:t>
            </a:r>
          </a:p>
          <a:p>
            <a:r>
              <a:rPr lang="ru-RU" sz="1600" b="1" dirty="0" smtClean="0"/>
              <a:t>Часть 3. </a:t>
            </a:r>
          </a:p>
          <a:p>
            <a:endParaRPr lang="ru-RU" sz="1600" b="1" dirty="0"/>
          </a:p>
          <a:p>
            <a:pPr>
              <a:spcBef>
                <a:spcPts val="0"/>
              </a:spcBef>
            </a:pPr>
            <a:r>
              <a:rPr lang="ru-RU" dirty="0" smtClean="0"/>
              <a:t>Лекция </a:t>
            </a:r>
            <a:r>
              <a:rPr lang="ru-RU" dirty="0" smtClean="0"/>
              <a:t>2</a:t>
            </a:r>
            <a:endParaRPr lang="en-US" dirty="0" smtClean="0"/>
          </a:p>
          <a:p>
            <a:pPr>
              <a:spcBef>
                <a:spcPts val="0"/>
              </a:spcBef>
            </a:pPr>
            <a:endParaRPr lang="ru-RU" sz="1200" dirty="0" smtClean="0"/>
          </a:p>
          <a:p>
            <a:pPr>
              <a:spcBef>
                <a:spcPts val="0"/>
              </a:spcBef>
            </a:pPr>
            <a:r>
              <a:rPr lang="en-US" sz="1600" dirty="0" smtClean="0">
                <a:hlinkClick r:id="rId2"/>
              </a:rPr>
              <a:t>emyu@tpu.ru</a:t>
            </a:r>
            <a:endParaRPr lang="en-US" sz="1600" dirty="0" smtClean="0"/>
          </a:p>
          <a:p>
            <a:pPr>
              <a:spcBef>
                <a:spcPts val="0"/>
              </a:spcBef>
            </a:pPr>
            <a:r>
              <a:rPr lang="en-US" sz="1600" dirty="0">
                <a:hlinkClick r:id="rId3"/>
              </a:rPr>
              <a:t>https://</a:t>
            </a:r>
            <a:r>
              <a:rPr lang="en-US" sz="1600" dirty="0" smtClean="0">
                <a:hlinkClick r:id="rId3"/>
              </a:rPr>
              <a:t>tpu.webex.com/meet/emyu</a:t>
            </a:r>
            <a:endParaRPr lang="ru-RU" sz="1600" dirty="0" smtClean="0"/>
          </a:p>
          <a:p>
            <a:pPr>
              <a:spcBef>
                <a:spcPts val="0"/>
              </a:spcBef>
            </a:pPr>
            <a:r>
              <a:rPr lang="en-US" sz="1600" dirty="0"/>
              <a:t>https://portal.tpu.ru/SHARED/e/EMYU</a:t>
            </a:r>
            <a:r>
              <a:rPr lang="en-US" sz="1600" dirty="0" smtClean="0"/>
              <a:t>/</a:t>
            </a:r>
            <a:endParaRPr lang="ru-RU" sz="1600" dirty="0" smtClean="0"/>
          </a:p>
          <a:p>
            <a:pPr>
              <a:spcBef>
                <a:spcPts val="0"/>
              </a:spcBef>
            </a:pPr>
            <a:endParaRPr lang="ru-RU" sz="1800" dirty="0"/>
          </a:p>
        </p:txBody>
      </p:sp>
    </p:spTree>
    <p:extLst>
      <p:ext uri="{BB962C8B-B14F-4D97-AF65-F5344CB8AC3E}">
        <p14:creationId xmlns:p14="http://schemas.microsoft.com/office/powerpoint/2010/main" val="15281299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7" name="Rectangle 3"/>
          <p:cNvSpPr>
            <a:spLocks noChangeArrowheads="1"/>
          </p:cNvSpPr>
          <p:nvPr/>
        </p:nvSpPr>
        <p:spPr bwMode="auto">
          <a:xfrm>
            <a:off x="1524001" y="47064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8" name="Rectangle 4"/>
          <p:cNvSpPr>
            <a:spLocks noChangeArrowheads="1"/>
          </p:cNvSpPr>
          <p:nvPr/>
        </p:nvSpPr>
        <p:spPr bwMode="auto">
          <a:xfrm>
            <a:off x="2711451" y="4508500"/>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6869"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8" name="Rectangle 7"/>
          <p:cNvSpPr>
            <a:spLocks noChangeArrowheads="1"/>
          </p:cNvSpPr>
          <p:nvPr/>
        </p:nvSpPr>
        <p:spPr bwMode="auto">
          <a:xfrm>
            <a:off x="865239" y="1339500"/>
            <a:ext cx="10461522" cy="1882567"/>
          </a:xfrm>
          <a:prstGeom prst="rect">
            <a:avLst/>
          </a:prstGeom>
          <a:noFill/>
          <a:ln>
            <a:noFill/>
          </a:ln>
          <a:effectLst/>
        </p:spPr>
        <p:txBody>
          <a:bodyPr wrap="square" anchor="t" anchorCtr="0">
            <a:spAutoFit/>
          </a:bodyPr>
          <a:lstStyle/>
          <a:p>
            <a:pPr indent="354013" algn="just">
              <a:spcAft>
                <a:spcPts val="1000"/>
              </a:spcAft>
              <a:defRPr/>
            </a:pPr>
            <a:r>
              <a:rPr lang="ru-RU" b="1" dirty="0"/>
              <a:t>Характер адсорбции в микропорах изменяется из-за близости стенок пор:</a:t>
            </a:r>
          </a:p>
          <a:p>
            <a:pPr marL="342900" indent="-342900" algn="just">
              <a:buFont typeface="+mj-lt"/>
              <a:buAutoNum type="arabicPeriod"/>
              <a:defRPr/>
            </a:pPr>
            <a:r>
              <a:rPr lang="ru-RU" dirty="0"/>
              <a:t>Рост адсорбции геометрически ограничен узким пространством микропор;</a:t>
            </a:r>
          </a:p>
          <a:p>
            <a:pPr marL="342900" indent="-342900" algn="just">
              <a:buFont typeface="+mj-lt"/>
              <a:buAutoNum type="arabicPeriod"/>
              <a:defRPr/>
            </a:pPr>
            <a:r>
              <a:rPr lang="ru-RU" dirty="0"/>
              <a:t>Капиллярная конденсация не может происходить из-за особого состояния конденсата под мениском большой кривизны;</a:t>
            </a:r>
          </a:p>
          <a:p>
            <a:pPr marL="342900" indent="-342900" algn="just">
              <a:buFont typeface="+mj-lt"/>
              <a:buAutoNum type="arabicPeriod"/>
              <a:defRPr/>
            </a:pPr>
            <a:r>
              <a:rPr lang="ru-RU" dirty="0"/>
              <a:t>Адсорбционный потенциал из-за наложения силового поля близко расположенных стенок пор увеличивается.</a:t>
            </a:r>
          </a:p>
        </p:txBody>
      </p:sp>
      <p:sp>
        <p:nvSpPr>
          <p:cNvPr id="2" name="Прямоугольник 1"/>
          <p:cNvSpPr/>
          <p:nvPr/>
        </p:nvSpPr>
        <p:spPr>
          <a:xfrm>
            <a:off x="4547828" y="323946"/>
            <a:ext cx="7054237" cy="584775"/>
          </a:xfrm>
          <a:prstGeom prst="rect">
            <a:avLst/>
          </a:prstGeom>
        </p:spPr>
        <p:txBody>
          <a:bodyPr wrap="square">
            <a:spAutoFit/>
          </a:bodyPr>
          <a:lstStyle/>
          <a:p>
            <a:pPr algn="r">
              <a:defRPr/>
            </a:pPr>
            <a:r>
              <a:rPr lang="ru-RU" sz="3200" b="1" dirty="0">
                <a:latin typeface="+mj-lt"/>
              </a:rPr>
              <a:t>Адсорбция в микропорах</a:t>
            </a:r>
          </a:p>
        </p:txBody>
      </p:sp>
      <p:pic>
        <p:nvPicPr>
          <p:cNvPr id="8601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66937" y="3013723"/>
            <a:ext cx="5423532" cy="2549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890471" y="5623134"/>
            <a:ext cx="4176464" cy="938719"/>
          </a:xfrm>
          <a:prstGeom prst="rect">
            <a:avLst/>
          </a:prstGeom>
        </p:spPr>
        <p:txBody>
          <a:bodyPr wrap="square">
            <a:spAutoFit/>
          </a:bodyPr>
          <a:lstStyle/>
          <a:p>
            <a:pPr algn="just"/>
            <a:r>
              <a:rPr lang="ru-RU" sz="1100" dirty="0"/>
              <a:t>Рисунок – Кривые потенциальной энергии </a:t>
            </a:r>
            <a:r>
              <a:rPr lang="ru-RU" sz="1100" i="1" dirty="0" err="1"/>
              <a:t>U</a:t>
            </a:r>
            <a:r>
              <a:rPr lang="ru-RU" sz="1100" i="1" baseline="-25000" dirty="0" err="1"/>
              <a:t>r</a:t>
            </a:r>
            <a:r>
              <a:rPr lang="ru-RU" sz="1100" dirty="0"/>
              <a:t> в щелевидной микропоре (схема) при различном соотношении </a:t>
            </a:r>
            <a:r>
              <a:rPr lang="ru-RU" sz="1100" i="1" dirty="0"/>
              <a:t>d</a:t>
            </a:r>
            <a:r>
              <a:rPr lang="ru-RU" sz="1100" dirty="0"/>
              <a:t>/</a:t>
            </a:r>
            <a:r>
              <a:rPr lang="el-GR" sz="1100" i="1" dirty="0">
                <a:latin typeface="Arial"/>
                <a:cs typeface="Arial"/>
              </a:rPr>
              <a:t>σ</a:t>
            </a:r>
            <a:r>
              <a:rPr lang="ru-RU" sz="1100" dirty="0"/>
              <a:t> ширины пор и диаметра молекул (а) и зависимость возрастания (в </a:t>
            </a:r>
            <a:r>
              <a:rPr lang="en-US" sz="1100" i="1" dirty="0"/>
              <a:t>n</a:t>
            </a:r>
            <a:r>
              <a:rPr lang="ru-RU" sz="1100" dirty="0"/>
              <a:t> раз) потенциала взаимодействия в щелевидной поре (б) от относительного размера пор</a:t>
            </a:r>
          </a:p>
        </p:txBody>
      </p:sp>
      <p:sp>
        <p:nvSpPr>
          <p:cNvPr id="11" name="TextBox 10">
            <a:extLst>
              <a:ext uri="{FF2B5EF4-FFF2-40B4-BE49-F238E27FC236}">
                <a16:creationId xmlns="" xmlns:a16="http://schemas.microsoft.com/office/drawing/2014/main" id="{B6DCBC45-5B39-4D5F-8342-615F423F94BC}"/>
              </a:ext>
            </a:extLst>
          </p:cNvPr>
          <p:cNvSpPr txBox="1"/>
          <p:nvPr/>
        </p:nvSpPr>
        <p:spPr>
          <a:xfrm>
            <a:off x="848903" y="3222067"/>
            <a:ext cx="5309419" cy="2585323"/>
          </a:xfrm>
          <a:prstGeom prst="rect">
            <a:avLst/>
          </a:prstGeom>
          <a:noFill/>
        </p:spPr>
        <p:txBody>
          <a:bodyPr wrap="square">
            <a:spAutoFit/>
          </a:bodyPr>
          <a:lstStyle/>
          <a:p>
            <a:pPr indent="354013" algn="just"/>
            <a:r>
              <a:rPr lang="ru-RU" i="1" dirty="0"/>
              <a:t>Наиболее обширный класс – активированные угли, имеющие приблизительно параллельно ориентированные </a:t>
            </a:r>
            <a:r>
              <a:rPr lang="ru-RU" i="1" dirty="0" err="1"/>
              <a:t>псевдографитовые</a:t>
            </a:r>
            <a:r>
              <a:rPr lang="ru-RU" i="1" dirty="0"/>
              <a:t> слои: </a:t>
            </a:r>
            <a:r>
              <a:rPr lang="ru-RU" dirty="0"/>
              <a:t>наиболее часто используемой моделью микропор являются плоскопараллельные щели ограниченных размеров.</a:t>
            </a:r>
          </a:p>
          <a:p>
            <a:pPr indent="354013" algn="just"/>
            <a:r>
              <a:rPr lang="ru-RU" dirty="0"/>
              <a:t>Интервал </a:t>
            </a:r>
            <a:r>
              <a:rPr lang="ru-RU" i="1" dirty="0" err="1"/>
              <a:t>ультрамикропор</a:t>
            </a:r>
            <a:r>
              <a:rPr lang="ru-RU" dirty="0"/>
              <a:t> в относительной шкале размеров – 1-2 молекулярных диаметра; </a:t>
            </a:r>
            <a:r>
              <a:rPr lang="ru-RU" i="1" dirty="0" err="1"/>
              <a:t>супермикропор</a:t>
            </a:r>
            <a:r>
              <a:rPr lang="ru-RU" dirty="0"/>
              <a:t> – 2-5 молекулярных диаметра.</a:t>
            </a:r>
          </a:p>
        </p:txBody>
      </p:sp>
      <p:sp>
        <p:nvSpPr>
          <p:cNvPr id="12" name="Прямоугольник 11">
            <a:extLst>
              <a:ext uri="{FF2B5EF4-FFF2-40B4-BE49-F238E27FC236}">
                <a16:creationId xmlns="" xmlns:a16="http://schemas.microsoft.com/office/drawing/2014/main" id="{64938226-6C80-4583-B973-CDE551542229}"/>
              </a:ext>
            </a:extLst>
          </p:cNvPr>
          <p:cNvSpPr/>
          <p:nvPr/>
        </p:nvSpPr>
        <p:spPr>
          <a:xfrm>
            <a:off x="-2" y="924684"/>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Номер слайда 5">
            <a:extLst>
              <a:ext uri="{FF2B5EF4-FFF2-40B4-BE49-F238E27FC236}">
                <a16:creationId xmlns="" xmlns:a16="http://schemas.microsoft.com/office/drawing/2014/main" id="{D6F63A17-6F26-483C-B81B-230D3551A8BC}"/>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2</a:t>
            </a:fld>
            <a:endParaRPr lang="ru-RU" dirty="0"/>
          </a:p>
        </p:txBody>
      </p:sp>
      <p:pic>
        <p:nvPicPr>
          <p:cNvPr id="14" name="Рисунок 13">
            <a:extLst>
              <a:ext uri="{FF2B5EF4-FFF2-40B4-BE49-F238E27FC236}">
                <a16:creationId xmlns="" xmlns:a16="http://schemas.microsoft.com/office/drawing/2014/main" id="{E4EB9736-5D2C-43FD-9CCE-440A2507D5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cxnSp>
        <p:nvCxnSpPr>
          <p:cNvPr id="15" name="Прямая соединительная линия 14">
            <a:extLst>
              <a:ext uri="{FF2B5EF4-FFF2-40B4-BE49-F238E27FC236}">
                <a16:creationId xmlns="" xmlns:a16="http://schemas.microsoft.com/office/drawing/2014/main" id="{4C778BB7-26AB-40D5-8DD7-273D74C14DD9}"/>
              </a:ext>
            </a:extLst>
          </p:cNvPr>
          <p:cNvCxnSpPr>
            <a:cxnSpLocks/>
          </p:cNvCxnSpPr>
          <p:nvPr/>
        </p:nvCxnSpPr>
        <p:spPr>
          <a:xfrm>
            <a:off x="941950" y="5933316"/>
            <a:ext cx="5324987" cy="0"/>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a:extLst>
              <a:ext uri="{FF2B5EF4-FFF2-40B4-BE49-F238E27FC236}">
                <a16:creationId xmlns="" xmlns:a16="http://schemas.microsoft.com/office/drawing/2014/main" id="{04FFF9B3-8598-4C13-8806-45313FB9A96F}"/>
              </a:ext>
            </a:extLst>
          </p:cNvPr>
          <p:cNvCxnSpPr>
            <a:cxnSpLocks/>
          </p:cNvCxnSpPr>
          <p:nvPr/>
        </p:nvCxnSpPr>
        <p:spPr>
          <a:xfrm>
            <a:off x="6163963" y="3013723"/>
            <a:ext cx="0" cy="3474982"/>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443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a:extLst>
              <a:ext uri="{FF2B5EF4-FFF2-40B4-BE49-F238E27FC236}">
                <a16:creationId xmlns="" xmlns:a16="http://schemas.microsoft.com/office/drawing/2014/main" id="{0E077ACA-3078-40C2-BC6C-07DF0C7E57D6}"/>
              </a:ext>
            </a:extLst>
          </p:cNvPr>
          <p:cNvPicPr>
            <a:picLocks noChangeAspect="1" noChangeArrowheads="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r="16500" b="10133"/>
          <a:stretch/>
        </p:blipFill>
        <p:spPr bwMode="auto">
          <a:xfrm flipH="1">
            <a:off x="0" y="2497396"/>
            <a:ext cx="4054496" cy="4360604"/>
          </a:xfrm>
          <a:prstGeom prst="rect">
            <a:avLst/>
          </a:prstGeom>
          <a:noFill/>
          <a:extLst>
            <a:ext uri="{909E8E84-426E-40DD-AFC4-6F175D3DCCD1}">
              <a14:hiddenFill xmlns:a14="http://schemas.microsoft.com/office/drawing/2010/main">
                <a:solidFill>
                  <a:srgbClr val="FFFFFF"/>
                </a:solidFill>
              </a14:hiddenFill>
            </a:ext>
          </a:extLst>
        </p:spPr>
      </p:pic>
      <p:sp>
        <p:nvSpPr>
          <p:cNvPr id="36866"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7" name="Rectangle 3"/>
          <p:cNvSpPr>
            <a:spLocks noChangeArrowheads="1"/>
          </p:cNvSpPr>
          <p:nvPr/>
        </p:nvSpPr>
        <p:spPr bwMode="auto">
          <a:xfrm>
            <a:off x="1524001" y="47064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8" name="Rectangle 4"/>
          <p:cNvSpPr>
            <a:spLocks noChangeArrowheads="1"/>
          </p:cNvSpPr>
          <p:nvPr/>
        </p:nvSpPr>
        <p:spPr bwMode="auto">
          <a:xfrm>
            <a:off x="2711451" y="4508500"/>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6869"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8" name="Rectangle 7"/>
          <p:cNvSpPr>
            <a:spLocks noChangeArrowheads="1"/>
          </p:cNvSpPr>
          <p:nvPr/>
        </p:nvSpPr>
        <p:spPr bwMode="auto">
          <a:xfrm>
            <a:off x="525909" y="1195001"/>
            <a:ext cx="7297617" cy="3421449"/>
          </a:xfrm>
          <a:prstGeom prst="rect">
            <a:avLst/>
          </a:prstGeom>
          <a:solidFill>
            <a:schemeClr val="bg1"/>
          </a:solidFill>
          <a:ln>
            <a:noFill/>
          </a:ln>
          <a:effectLst/>
        </p:spPr>
        <p:txBody>
          <a:bodyPr wrap="square" anchor="t" anchorCtr="0">
            <a:spAutoFit/>
          </a:bodyPr>
          <a:lstStyle/>
          <a:p>
            <a:pPr indent="354013" algn="just">
              <a:spcAft>
                <a:spcPts val="1000"/>
              </a:spcAft>
              <a:defRPr/>
            </a:pPr>
            <a:r>
              <a:rPr lang="ru-RU" sz="1600" i="1" dirty="0"/>
              <a:t>Адсорбция в микропористых адсорбентах (вклад других разновидностей пор минимален) имеет ряд особенностей:</a:t>
            </a:r>
          </a:p>
          <a:p>
            <a:pPr marL="342900" indent="-342900" algn="just">
              <a:buFont typeface="+mj-lt"/>
              <a:buAutoNum type="arabicPeriod"/>
              <a:defRPr/>
            </a:pPr>
            <a:r>
              <a:rPr lang="ru-RU" sz="1600" dirty="0"/>
              <a:t>Изотермы адсорбции относятся к </a:t>
            </a:r>
            <a:r>
              <a:rPr lang="en-US" sz="1600" dirty="0"/>
              <a:t>I </a:t>
            </a:r>
            <a:r>
              <a:rPr lang="ru-RU" sz="1600" dirty="0"/>
              <a:t>типу по классификации</a:t>
            </a:r>
            <a:r>
              <a:rPr lang="en-US" sz="1600" dirty="0"/>
              <a:t> </a:t>
            </a:r>
            <a:r>
              <a:rPr lang="ru-RU" sz="1600" dirty="0" err="1"/>
              <a:t>Брунауэра</a:t>
            </a:r>
            <a:r>
              <a:rPr lang="ru-RU" sz="1600" dirty="0"/>
              <a:t>.</a:t>
            </a:r>
          </a:p>
          <a:p>
            <a:pPr marL="342900" indent="-342900" algn="just">
              <a:buFont typeface="+mj-lt"/>
              <a:buAutoNum type="arabicPeriod"/>
              <a:defRPr/>
            </a:pPr>
            <a:r>
              <a:rPr lang="ru-RU" sz="1600" dirty="0"/>
              <a:t>В своей начальной части изотермы имеют более крутой подъем,</a:t>
            </a:r>
            <a:r>
              <a:rPr lang="en-US" sz="1600" dirty="0"/>
              <a:t> </a:t>
            </a:r>
            <a:r>
              <a:rPr lang="ru-RU" sz="1600" dirty="0"/>
              <a:t>чем для других разновидностей адсорбентов.</a:t>
            </a:r>
          </a:p>
          <a:p>
            <a:pPr marL="342900" indent="-342900" algn="just">
              <a:buFont typeface="+mj-lt"/>
              <a:buAutoNum type="arabicPeriod"/>
              <a:defRPr/>
            </a:pPr>
            <a:r>
              <a:rPr lang="ru-RU" sz="1600" dirty="0"/>
              <a:t>Предельная величина адсорбции зависит от размера адсорбируемых</a:t>
            </a:r>
            <a:r>
              <a:rPr lang="en-US" sz="1600" dirty="0"/>
              <a:t> </a:t>
            </a:r>
            <a:r>
              <a:rPr lang="ru-RU" sz="1600" dirty="0"/>
              <a:t>молекул, если эти размеры значительно различаются.</a:t>
            </a:r>
          </a:p>
          <a:p>
            <a:pPr marL="342900" indent="-342900" algn="just">
              <a:buFont typeface="+mj-lt"/>
              <a:buAutoNum type="arabicPeriod"/>
              <a:defRPr/>
            </a:pPr>
            <a:r>
              <a:rPr lang="ru-RU" sz="1600" dirty="0"/>
              <a:t>Теплоты адсорбции в микропорах при соизмеримых условиях</a:t>
            </a:r>
            <a:r>
              <a:rPr lang="en-US" sz="1600" dirty="0"/>
              <a:t> </a:t>
            </a:r>
            <a:r>
              <a:rPr lang="ru-RU" sz="1600" dirty="0"/>
              <a:t>значительно превышают теплоты в других разновидностях пор.</a:t>
            </a:r>
          </a:p>
          <a:p>
            <a:pPr marL="342900" indent="-342900" algn="just">
              <a:buFont typeface="+mj-lt"/>
              <a:buAutoNum type="arabicPeriod"/>
              <a:defRPr/>
            </a:pPr>
            <a:r>
              <a:rPr lang="ru-RU" sz="1600" dirty="0"/>
              <a:t>При близких размерах молекул и размерах микропор на изотермах</a:t>
            </a:r>
            <a:r>
              <a:rPr lang="en-US" sz="1600" dirty="0"/>
              <a:t> </a:t>
            </a:r>
            <a:r>
              <a:rPr lang="ru-RU" sz="1600" dirty="0"/>
              <a:t>наблюдается обширный гистерезис, простирающийся до</a:t>
            </a:r>
            <a:r>
              <a:rPr lang="en-US" sz="1600" dirty="0"/>
              <a:t> </a:t>
            </a:r>
            <a:r>
              <a:rPr lang="ru-RU" sz="1600" dirty="0"/>
              <a:t>нулевого давления.</a:t>
            </a:r>
          </a:p>
          <a:p>
            <a:pPr marL="342900" indent="-342900" algn="just">
              <a:buFont typeface="+mj-lt"/>
              <a:buAutoNum type="arabicPeriod"/>
              <a:defRPr/>
            </a:pPr>
            <a:r>
              <a:rPr lang="ru-RU" sz="1600" dirty="0"/>
              <a:t>При этих же соотношениях может иметь место активированный</a:t>
            </a:r>
            <a:r>
              <a:rPr lang="en-US" sz="1600" dirty="0"/>
              <a:t> </a:t>
            </a:r>
            <a:r>
              <a:rPr lang="ru-RU" sz="1600" dirty="0"/>
              <a:t>характер адсорбции, т.е. величина адсорбции возрастает с увеличением</a:t>
            </a:r>
            <a:r>
              <a:rPr lang="en-US" sz="1600" dirty="0"/>
              <a:t> </a:t>
            </a:r>
            <a:r>
              <a:rPr lang="ru-RU" sz="1600" dirty="0"/>
              <a:t>температуры.</a:t>
            </a:r>
            <a:endParaRPr lang="en-US" sz="1600" dirty="0"/>
          </a:p>
        </p:txBody>
      </p:sp>
      <p:pic>
        <p:nvPicPr>
          <p:cNvPr id="78850"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44632" y="1960409"/>
            <a:ext cx="2495311" cy="3286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7841854" y="5292164"/>
            <a:ext cx="4100869" cy="738664"/>
          </a:xfrm>
          <a:prstGeom prst="rect">
            <a:avLst/>
          </a:prstGeom>
        </p:spPr>
        <p:txBody>
          <a:bodyPr wrap="square">
            <a:spAutoFit/>
          </a:bodyPr>
          <a:lstStyle/>
          <a:p>
            <a:pPr algn="ctr"/>
            <a:r>
              <a:rPr lang="ru-RU" sz="1400" dirty="0"/>
              <a:t>Рисунок – Изотерма адсорбции азота на микропористом активированном угле </a:t>
            </a:r>
            <a:r>
              <a:rPr lang="ru-RU" sz="1400" i="1" dirty="0" err="1"/>
              <a:t>Carbosieve</a:t>
            </a:r>
            <a:endParaRPr lang="ru-RU" sz="1400" i="1" dirty="0"/>
          </a:p>
          <a:p>
            <a:pPr algn="ctr"/>
            <a:r>
              <a:rPr lang="ru-RU" sz="1400" strike="sngStrike" dirty="0"/>
              <a:t>Можно использовать уравнение теории Ленгмюра</a:t>
            </a:r>
          </a:p>
        </p:txBody>
      </p:sp>
      <p:sp>
        <p:nvSpPr>
          <p:cNvPr id="4" name="Прямоугольник 3"/>
          <p:cNvSpPr/>
          <p:nvPr/>
        </p:nvSpPr>
        <p:spPr>
          <a:xfrm>
            <a:off x="525908" y="4693503"/>
            <a:ext cx="7297617" cy="1938992"/>
          </a:xfrm>
          <a:prstGeom prst="rect">
            <a:avLst/>
          </a:prstGeom>
          <a:solidFill>
            <a:schemeClr val="bg1"/>
          </a:solidFill>
        </p:spPr>
        <p:txBody>
          <a:bodyPr wrap="square">
            <a:spAutoFit/>
          </a:bodyPr>
          <a:lstStyle/>
          <a:p>
            <a:pPr indent="354013" algn="just"/>
            <a:r>
              <a:rPr lang="ru-RU" sz="1500" b="1" dirty="0"/>
              <a:t>Поверхность микропористых систем может достигать 1000</a:t>
            </a:r>
            <a:r>
              <a:rPr lang="ru-RU" sz="1500" b="1" baseline="-25000" dirty="0"/>
              <a:t>+</a:t>
            </a:r>
            <a:r>
              <a:rPr lang="ru-RU" sz="1500" b="1" dirty="0"/>
              <a:t> м</a:t>
            </a:r>
            <a:r>
              <a:rPr lang="ru-RU" sz="1500" b="1" baseline="30000" dirty="0"/>
              <a:t>2</a:t>
            </a:r>
            <a:r>
              <a:rPr lang="ru-RU" sz="1500" b="1" dirty="0"/>
              <a:t>/г. </a:t>
            </a:r>
            <a:r>
              <a:rPr lang="ru-RU" sz="1500" dirty="0"/>
              <a:t>Однако эта поверхность нередко оказывается малодоступной для молекул, участвующих в процессах, что в значительной мере ослабляет это преимущество, поэтому важно иметь характеристику микропористой составляющей текстуры твердых тел, чтобы оценить ее возможную роль в конкретном процессе. </a:t>
            </a:r>
          </a:p>
          <a:p>
            <a:pPr indent="354013" algn="just"/>
            <a:r>
              <a:rPr lang="ru-RU" sz="1500" i="1" dirty="0"/>
              <a:t>Например, если неизвестен вклад микропор в текстуру катализатора, его большая удельная поверхность может дать совершенно искаженное представление об ожидаемой высокой каталитической активности.</a:t>
            </a:r>
          </a:p>
        </p:txBody>
      </p:sp>
      <p:sp>
        <p:nvSpPr>
          <p:cNvPr id="11" name="Прямоугольник 10">
            <a:extLst>
              <a:ext uri="{FF2B5EF4-FFF2-40B4-BE49-F238E27FC236}">
                <a16:creationId xmlns="" xmlns:a16="http://schemas.microsoft.com/office/drawing/2014/main" id="{869F8EAA-0B87-4D10-8901-9315CDC91F02}"/>
              </a:ext>
            </a:extLst>
          </p:cNvPr>
          <p:cNvSpPr/>
          <p:nvPr/>
        </p:nvSpPr>
        <p:spPr>
          <a:xfrm>
            <a:off x="4580060" y="178643"/>
            <a:ext cx="7054237" cy="584775"/>
          </a:xfrm>
          <a:prstGeom prst="rect">
            <a:avLst/>
          </a:prstGeom>
        </p:spPr>
        <p:txBody>
          <a:bodyPr wrap="square">
            <a:spAutoFit/>
          </a:bodyPr>
          <a:lstStyle/>
          <a:p>
            <a:pPr algn="r">
              <a:defRPr/>
            </a:pPr>
            <a:r>
              <a:rPr lang="ru-RU" sz="3200" b="1" dirty="0">
                <a:latin typeface="+mj-lt"/>
              </a:rPr>
              <a:t>Адсорбция в микропорах</a:t>
            </a:r>
          </a:p>
        </p:txBody>
      </p:sp>
      <p:sp>
        <p:nvSpPr>
          <p:cNvPr id="13" name="Прямоугольник 12">
            <a:extLst>
              <a:ext uri="{FF2B5EF4-FFF2-40B4-BE49-F238E27FC236}">
                <a16:creationId xmlns="" xmlns:a16="http://schemas.microsoft.com/office/drawing/2014/main" id="{F4295DB2-8AF7-4186-B1D6-4B604B376AED}"/>
              </a:ext>
            </a:extLst>
          </p:cNvPr>
          <p:cNvSpPr/>
          <p:nvPr/>
        </p:nvSpPr>
        <p:spPr>
          <a:xfrm>
            <a:off x="0" y="806651"/>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Номер слайда 5">
            <a:extLst>
              <a:ext uri="{FF2B5EF4-FFF2-40B4-BE49-F238E27FC236}">
                <a16:creationId xmlns="" xmlns:a16="http://schemas.microsoft.com/office/drawing/2014/main" id="{3B9EB0B3-7315-48F4-96CF-F3E43F582959}"/>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3</a:t>
            </a:fld>
            <a:endParaRPr lang="ru-RU" dirty="0"/>
          </a:p>
        </p:txBody>
      </p:sp>
      <p:pic>
        <p:nvPicPr>
          <p:cNvPr id="15" name="Рисунок 14">
            <a:extLst>
              <a:ext uri="{FF2B5EF4-FFF2-40B4-BE49-F238E27FC236}">
                <a16:creationId xmlns="" xmlns:a16="http://schemas.microsoft.com/office/drawing/2014/main" id="{EE87087B-141A-4F55-A805-8A1EDB1516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spTree>
    <p:extLst>
      <p:ext uri="{BB962C8B-B14F-4D97-AF65-F5344CB8AC3E}">
        <p14:creationId xmlns:p14="http://schemas.microsoft.com/office/powerpoint/2010/main" val="3063628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a:extLst>
              <a:ext uri="{FF2B5EF4-FFF2-40B4-BE49-F238E27FC236}">
                <a16:creationId xmlns="" xmlns:a16="http://schemas.microsoft.com/office/drawing/2014/main" id="{A2B9BF18-5D42-491C-B337-BDC823EA0467}"/>
              </a:ext>
            </a:extLst>
          </p:cNvPr>
          <p:cNvSpPr/>
          <p:nvPr/>
        </p:nvSpPr>
        <p:spPr>
          <a:xfrm>
            <a:off x="9360922" y="3975652"/>
            <a:ext cx="2831078" cy="2882348"/>
          </a:xfrm>
          <a:prstGeom prst="rect">
            <a:avLst/>
          </a:prstGeom>
          <a:blipFill dpi="0" rotWithShape="1">
            <a:blip r:embed="rId2">
              <a:alphaModFix amt="26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866"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7" name="Rectangle 3"/>
          <p:cNvSpPr>
            <a:spLocks noChangeArrowheads="1"/>
          </p:cNvSpPr>
          <p:nvPr/>
        </p:nvSpPr>
        <p:spPr bwMode="auto">
          <a:xfrm>
            <a:off x="1524001" y="47064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8" name="Rectangle 4"/>
          <p:cNvSpPr>
            <a:spLocks noChangeArrowheads="1"/>
          </p:cNvSpPr>
          <p:nvPr/>
        </p:nvSpPr>
        <p:spPr bwMode="auto">
          <a:xfrm>
            <a:off x="2711451" y="4508500"/>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6869"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8" name="Rectangle 7"/>
          <p:cNvSpPr>
            <a:spLocks noChangeArrowheads="1"/>
          </p:cNvSpPr>
          <p:nvPr/>
        </p:nvSpPr>
        <p:spPr bwMode="auto">
          <a:xfrm>
            <a:off x="565355" y="1257130"/>
            <a:ext cx="11061290" cy="646331"/>
          </a:xfrm>
          <a:prstGeom prst="rect">
            <a:avLst/>
          </a:prstGeom>
          <a:noFill/>
          <a:ln>
            <a:noFill/>
          </a:ln>
          <a:effectLst/>
        </p:spPr>
        <p:txBody>
          <a:bodyPr wrap="square" anchor="t" anchorCtr="0">
            <a:spAutoFit/>
          </a:bodyPr>
          <a:lstStyle/>
          <a:p>
            <a:pPr indent="265113" algn="just">
              <a:defRPr/>
            </a:pPr>
            <a:r>
              <a:rPr lang="ru-RU" b="1" dirty="0"/>
              <a:t>Теория объемного заполнения микропор</a:t>
            </a:r>
            <a:r>
              <a:rPr lang="en-US" b="1" dirty="0"/>
              <a:t> </a:t>
            </a:r>
            <a:r>
              <a:rPr lang="ru-RU" dirty="0"/>
              <a:t>создана М.М. Дубининым в 30-х гг. </a:t>
            </a:r>
            <a:r>
              <a:rPr lang="en-US" dirty="0"/>
              <a:t>XX </a:t>
            </a:r>
            <a:r>
              <a:rPr lang="ru-RU" dirty="0"/>
              <a:t>в. на основе теории потенциального поля Поляни. </a:t>
            </a:r>
          </a:p>
        </p:txBody>
      </p:sp>
      <p:sp>
        <p:nvSpPr>
          <p:cNvPr id="2" name="Прямоугольник 1"/>
          <p:cNvSpPr/>
          <p:nvPr/>
        </p:nvSpPr>
        <p:spPr>
          <a:xfrm>
            <a:off x="4631160" y="264117"/>
            <a:ext cx="7560840" cy="523220"/>
          </a:xfrm>
          <a:prstGeom prst="rect">
            <a:avLst/>
          </a:prstGeom>
        </p:spPr>
        <p:txBody>
          <a:bodyPr wrap="square">
            <a:spAutoFit/>
          </a:bodyPr>
          <a:lstStyle/>
          <a:p>
            <a:pPr algn="ctr">
              <a:defRPr/>
            </a:pPr>
            <a:r>
              <a:rPr lang="ru-RU" sz="2800" b="1" dirty="0">
                <a:latin typeface="+mj-lt"/>
              </a:rPr>
              <a:t>Теория объемного заполнения микропор</a:t>
            </a:r>
          </a:p>
        </p:txBody>
      </p:sp>
      <p:sp>
        <p:nvSpPr>
          <p:cNvPr id="9" name="TextBox 8">
            <a:extLst>
              <a:ext uri="{FF2B5EF4-FFF2-40B4-BE49-F238E27FC236}">
                <a16:creationId xmlns="" xmlns:a16="http://schemas.microsoft.com/office/drawing/2014/main" id="{149BB245-76E1-473C-A56F-1AB2F8153BF6}"/>
              </a:ext>
            </a:extLst>
          </p:cNvPr>
          <p:cNvSpPr txBox="1"/>
          <p:nvPr/>
        </p:nvSpPr>
        <p:spPr>
          <a:xfrm>
            <a:off x="6351639" y="1965325"/>
            <a:ext cx="5275006" cy="2990562"/>
          </a:xfrm>
          <a:prstGeom prst="rect">
            <a:avLst/>
          </a:prstGeom>
          <a:noFill/>
        </p:spPr>
        <p:txBody>
          <a:bodyPr wrap="square">
            <a:spAutoFit/>
          </a:bodyPr>
          <a:lstStyle/>
          <a:p>
            <a:pPr algn="ctr">
              <a:spcAft>
                <a:spcPts val="1000"/>
              </a:spcAft>
              <a:defRPr/>
            </a:pPr>
            <a:r>
              <a:rPr lang="ru-RU" b="1" dirty="0"/>
              <a:t>Следствия:</a:t>
            </a:r>
          </a:p>
          <a:p>
            <a:pPr marL="285750" indent="-285750" algn="just">
              <a:buFont typeface="Courier New" panose="02070309020205020404" pitchFamily="49" charset="0"/>
              <a:buChar char="o"/>
              <a:defRPr/>
            </a:pPr>
            <a:r>
              <a:rPr lang="ru-RU" dirty="0"/>
              <a:t>Величины адсорбции двух разных адсорбатов на одном адсорбенте будут относится как поляризуемость их молекул (коэффициент </a:t>
            </a:r>
            <a:r>
              <a:rPr lang="ru-RU" dirty="0" err="1"/>
              <a:t>афинности</a:t>
            </a:r>
            <a:r>
              <a:rPr lang="ru-RU" dirty="0"/>
              <a:t>);</a:t>
            </a:r>
          </a:p>
          <a:p>
            <a:pPr marL="285750" indent="-285750" algn="just">
              <a:buFont typeface="Courier New" panose="02070309020205020404" pitchFamily="49" charset="0"/>
              <a:buChar char="o"/>
              <a:defRPr/>
            </a:pPr>
            <a:r>
              <a:rPr lang="ru-RU" dirty="0"/>
              <a:t>Возможен пересчет изотермы одной температуры на любую температуру;</a:t>
            </a:r>
          </a:p>
          <a:p>
            <a:pPr marL="285750" indent="-285750" algn="just">
              <a:buFont typeface="Courier New" panose="02070309020205020404" pitchFamily="49" charset="0"/>
              <a:buChar char="o"/>
              <a:defRPr/>
            </a:pPr>
            <a:r>
              <a:rPr lang="ru-RU" dirty="0"/>
              <a:t>На изотерме наблюдается резкий скачок адсорбции в области низких относительных давлений (</a:t>
            </a:r>
            <a:r>
              <a:rPr lang="ru-RU" altLang="ru-RU" i="1" dirty="0"/>
              <a:t>р</a:t>
            </a:r>
            <a:r>
              <a:rPr lang="ru-RU" altLang="ru-RU" dirty="0"/>
              <a:t>/</a:t>
            </a:r>
            <a:r>
              <a:rPr lang="en-US" altLang="ru-RU" i="1" dirty="0" err="1"/>
              <a:t>p</a:t>
            </a:r>
            <a:r>
              <a:rPr lang="en-US" altLang="ru-RU" i="1" baseline="-25000" dirty="0" err="1"/>
              <a:t>s</a:t>
            </a:r>
            <a:r>
              <a:rPr lang="en-US" altLang="ru-RU" dirty="0"/>
              <a:t> </a:t>
            </a:r>
            <a:r>
              <a:rPr lang="ru-RU" altLang="ru-RU" dirty="0"/>
              <a:t>&lt;</a:t>
            </a:r>
            <a:r>
              <a:rPr lang="en-US" altLang="ru-RU" dirty="0"/>
              <a:t> </a:t>
            </a:r>
            <a:r>
              <a:rPr lang="ru-RU" altLang="ru-RU" dirty="0"/>
              <a:t>0,1</a:t>
            </a:r>
            <a:r>
              <a:rPr lang="ru-RU" dirty="0"/>
              <a:t>);</a:t>
            </a:r>
          </a:p>
        </p:txBody>
      </p:sp>
      <p:sp>
        <p:nvSpPr>
          <p:cNvPr id="11" name="TextBox 10">
            <a:extLst>
              <a:ext uri="{FF2B5EF4-FFF2-40B4-BE49-F238E27FC236}">
                <a16:creationId xmlns="" xmlns:a16="http://schemas.microsoft.com/office/drawing/2014/main" id="{B2A5FAD2-8E56-47B7-AEED-687D8B1E09B8}"/>
              </a:ext>
            </a:extLst>
          </p:cNvPr>
          <p:cNvSpPr txBox="1"/>
          <p:nvPr/>
        </p:nvSpPr>
        <p:spPr>
          <a:xfrm>
            <a:off x="565355" y="1965325"/>
            <a:ext cx="5638800" cy="4375557"/>
          </a:xfrm>
          <a:prstGeom prst="rect">
            <a:avLst/>
          </a:prstGeom>
          <a:noFill/>
        </p:spPr>
        <p:txBody>
          <a:bodyPr wrap="square">
            <a:spAutoFit/>
          </a:bodyPr>
          <a:lstStyle/>
          <a:p>
            <a:pPr algn="ctr">
              <a:spcAft>
                <a:spcPts val="1000"/>
              </a:spcAft>
              <a:defRPr/>
            </a:pPr>
            <a:r>
              <a:rPr lang="ru-RU" b="1" dirty="0"/>
              <a:t>Основные постулаты</a:t>
            </a:r>
          </a:p>
          <a:p>
            <a:pPr marL="285750" indent="-285750" algn="just">
              <a:buFont typeface="Courier New" panose="02070309020205020404" pitchFamily="49" charset="0"/>
              <a:buChar char="o"/>
              <a:defRPr/>
            </a:pPr>
            <a:r>
              <a:rPr lang="ru-RU" dirty="0"/>
              <a:t>Над поверхностью твердого тела существует потенциальное поле, убывающее с удалением от поверхности;</a:t>
            </a:r>
          </a:p>
          <a:p>
            <a:pPr marL="285750" indent="-285750" algn="just">
              <a:buFont typeface="Courier New" panose="02070309020205020404" pitchFamily="49" charset="0"/>
              <a:buChar char="o"/>
              <a:defRPr/>
            </a:pPr>
            <a:r>
              <a:rPr lang="ru-RU" dirty="0"/>
              <a:t>Поле обусловлено силами Ван-дер-Ваальса;</a:t>
            </a:r>
          </a:p>
          <a:p>
            <a:pPr marL="285750" indent="-285750" algn="just">
              <a:buFont typeface="Courier New" panose="02070309020205020404" pitchFamily="49" charset="0"/>
              <a:buChar char="o"/>
              <a:defRPr/>
            </a:pPr>
            <a:r>
              <a:rPr lang="ru-RU" dirty="0"/>
              <a:t>Адсорбция в общепринятом смысле отсутствует, адсорбционный слой формируется за счет конденсации молекул газа в области сильного поля – т.е. не на поверхности, </a:t>
            </a:r>
            <a:r>
              <a:rPr lang="ru-RU" b="1" dirty="0"/>
              <a:t>а во всем объеме</a:t>
            </a:r>
            <a:r>
              <a:rPr lang="ru-RU" dirty="0"/>
              <a:t>;</a:t>
            </a:r>
          </a:p>
          <a:p>
            <a:pPr marL="285750" indent="-285750" algn="just">
              <a:buFont typeface="Courier New" panose="02070309020205020404" pitchFamily="49" charset="0"/>
              <a:buChar char="o"/>
              <a:defRPr/>
            </a:pPr>
            <a:r>
              <a:rPr lang="ru-RU" dirty="0"/>
              <a:t>Применима только для тонкопористых адсорбентов, размер пор 2-3 </a:t>
            </a:r>
            <a:r>
              <a:rPr lang="ru-RU" dirty="0" err="1"/>
              <a:t>нм</a:t>
            </a:r>
            <a:r>
              <a:rPr lang="ru-RU" dirty="0"/>
              <a:t> (например, активные угли);</a:t>
            </a:r>
          </a:p>
          <a:p>
            <a:pPr marL="285750" indent="-285750" algn="just">
              <a:buFont typeface="Courier New" panose="02070309020205020404" pitchFamily="49" charset="0"/>
              <a:buChar char="o"/>
              <a:defRPr/>
            </a:pPr>
            <a:r>
              <a:rPr lang="ru-RU" dirty="0"/>
              <a:t>Поля, создаваемые противоположными стенками, перекрываются и усиливают друг друга – наблюдается резкое увеличение энергии взаимодействия адсорбата с адсорбентом.</a:t>
            </a:r>
          </a:p>
        </p:txBody>
      </p:sp>
      <p:sp>
        <p:nvSpPr>
          <p:cNvPr id="12" name="Прямоугольник 11">
            <a:extLst>
              <a:ext uri="{FF2B5EF4-FFF2-40B4-BE49-F238E27FC236}">
                <a16:creationId xmlns="" xmlns:a16="http://schemas.microsoft.com/office/drawing/2014/main" id="{23B921A7-AF83-4191-86A5-FCE6C9A6AF4D}"/>
              </a:ext>
            </a:extLst>
          </p:cNvPr>
          <p:cNvSpPr/>
          <p:nvPr/>
        </p:nvSpPr>
        <p:spPr>
          <a:xfrm>
            <a:off x="0" y="806651"/>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Номер слайда 5">
            <a:extLst>
              <a:ext uri="{FF2B5EF4-FFF2-40B4-BE49-F238E27FC236}">
                <a16:creationId xmlns="" xmlns:a16="http://schemas.microsoft.com/office/drawing/2014/main" id="{B6CB134B-25BE-4063-A8CF-0E987D9C016B}"/>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4</a:t>
            </a:fld>
            <a:endParaRPr lang="ru-RU" dirty="0"/>
          </a:p>
        </p:txBody>
      </p:sp>
      <p:pic>
        <p:nvPicPr>
          <p:cNvPr id="14" name="Рисунок 13">
            <a:extLst>
              <a:ext uri="{FF2B5EF4-FFF2-40B4-BE49-F238E27FC236}">
                <a16:creationId xmlns="" xmlns:a16="http://schemas.microsoft.com/office/drawing/2014/main" id="{5B4B764C-E6F9-4C56-9EA5-067ECAA212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spTree>
    <p:extLst>
      <p:ext uri="{BB962C8B-B14F-4D97-AF65-F5344CB8AC3E}">
        <p14:creationId xmlns:p14="http://schemas.microsoft.com/office/powerpoint/2010/main" val="2948500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59" name="Picture 31"/>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4876"/>
          <a:stretch/>
        </p:blipFill>
        <p:spPr bwMode="auto">
          <a:xfrm>
            <a:off x="7682858" y="2575324"/>
            <a:ext cx="3730173" cy="24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6"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8" name="Rectangle 4"/>
          <p:cNvSpPr>
            <a:spLocks noChangeArrowheads="1"/>
          </p:cNvSpPr>
          <p:nvPr/>
        </p:nvSpPr>
        <p:spPr bwMode="auto">
          <a:xfrm>
            <a:off x="2711451" y="4508500"/>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6869"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4" name="Прямоугольник 3"/>
          <p:cNvSpPr/>
          <p:nvPr/>
        </p:nvSpPr>
        <p:spPr>
          <a:xfrm>
            <a:off x="860322" y="1202928"/>
            <a:ext cx="10471355" cy="792781"/>
          </a:xfrm>
          <a:prstGeom prst="rect">
            <a:avLst/>
          </a:prstGeom>
        </p:spPr>
        <p:txBody>
          <a:bodyPr wrap="square">
            <a:spAutoFit/>
          </a:bodyPr>
          <a:lstStyle/>
          <a:p>
            <a:pPr>
              <a:lnSpc>
                <a:spcPct val="150000"/>
              </a:lnSpc>
              <a:defRPr/>
            </a:pPr>
            <a:r>
              <a:rPr lang="ru-RU" sz="1600" b="1" i="1" dirty="0"/>
              <a:t>Уравнение Дубинина-</a:t>
            </a:r>
            <a:r>
              <a:rPr lang="ru-RU" sz="1600" b="1" i="1" dirty="0" err="1"/>
              <a:t>Радушкевича</a:t>
            </a:r>
            <a:r>
              <a:rPr lang="ru-RU" sz="1600" b="1" i="1" dirty="0"/>
              <a:t> </a:t>
            </a:r>
            <a:r>
              <a:rPr lang="ru-RU" sz="1600" b="1" dirty="0"/>
              <a:t>(1947 г.): </a:t>
            </a:r>
            <a:r>
              <a:rPr lang="ru-RU" sz="1600" dirty="0"/>
              <a:t>различные активированные угли – частный случай </a:t>
            </a:r>
            <a:r>
              <a:rPr lang="ru-RU" sz="1600" b="1" i="1" dirty="0"/>
              <a:t>уравнения Дубинина-Астахова </a:t>
            </a:r>
            <a:r>
              <a:rPr lang="ru-RU" sz="1600" b="1" dirty="0"/>
              <a:t>(1971 г.): </a:t>
            </a:r>
            <a:r>
              <a:rPr lang="ru-RU" sz="1600" dirty="0"/>
              <a:t>особо тонкопористые углеродные адсорбенты, цеолиты.</a:t>
            </a:r>
          </a:p>
        </p:txBody>
      </p:sp>
      <p:sp>
        <p:nvSpPr>
          <p:cNvPr id="5" name="Прямоугольник 4"/>
          <p:cNvSpPr/>
          <p:nvPr/>
        </p:nvSpPr>
        <p:spPr>
          <a:xfrm>
            <a:off x="7473863" y="5208505"/>
            <a:ext cx="4117053" cy="830997"/>
          </a:xfrm>
          <a:prstGeom prst="rect">
            <a:avLst/>
          </a:prstGeom>
        </p:spPr>
        <p:txBody>
          <a:bodyPr wrap="square">
            <a:spAutoFit/>
          </a:bodyPr>
          <a:lstStyle/>
          <a:p>
            <a:pPr algn="just"/>
            <a:r>
              <a:rPr lang="ru-RU" sz="1200" dirty="0"/>
              <a:t>Рисунок – Изотермы адсорбции бензола при 20 °С в линейной форме для активированных углей: 1 — СА из </a:t>
            </a:r>
            <a:r>
              <a:rPr lang="ru-RU" sz="1200" dirty="0" err="1"/>
              <a:t>поливинилиденхлорида</a:t>
            </a:r>
            <a:r>
              <a:rPr lang="ru-RU" sz="1200" dirty="0"/>
              <a:t>; 2 — СК из торфа; 3 — АГ из ископаемого угля (</a:t>
            </a:r>
            <a:r>
              <a:rPr lang="ru-RU" sz="1200" i="1" dirty="0"/>
              <a:t>а</a:t>
            </a:r>
            <a:r>
              <a:rPr lang="ru-RU" sz="1200" dirty="0"/>
              <a:t>, ммоль/г; </a:t>
            </a:r>
            <a:r>
              <a:rPr lang="ru-RU" sz="1200" i="1" dirty="0"/>
              <a:t>А</a:t>
            </a:r>
            <a:r>
              <a:rPr lang="ru-RU" sz="1200" dirty="0"/>
              <a:t>, кал/моль, </a:t>
            </a:r>
            <a:r>
              <a:rPr lang="ru-RU" sz="1200" i="1" dirty="0"/>
              <a:t>А</a:t>
            </a:r>
            <a:r>
              <a:rPr lang="ru-RU" sz="1200" baseline="30000" dirty="0"/>
              <a:t>2</a:t>
            </a:r>
            <a:r>
              <a:rPr lang="ru-RU" sz="1200" dirty="0"/>
              <a:t> = </a:t>
            </a:r>
            <a:r>
              <a:rPr lang="en-US" sz="1200" dirty="0"/>
              <a:t>[</a:t>
            </a:r>
            <a:r>
              <a:rPr lang="en-US" sz="1200" i="1" dirty="0" err="1"/>
              <a:t>RT·</a:t>
            </a:r>
            <a:r>
              <a:rPr lang="en-US" sz="1200" dirty="0" err="1"/>
              <a:t>ln</a:t>
            </a:r>
            <a:r>
              <a:rPr lang="en-US" sz="1200" dirty="0"/>
              <a:t> </a:t>
            </a:r>
            <a:r>
              <a:rPr lang="en-US" sz="1200" i="1" dirty="0"/>
              <a:t>P</a:t>
            </a:r>
            <a:r>
              <a:rPr lang="en-US" sz="1200" baseline="-25000" dirty="0"/>
              <a:t>s</a:t>
            </a:r>
            <a:r>
              <a:rPr lang="en-US" sz="1200" dirty="0"/>
              <a:t>/</a:t>
            </a:r>
            <a:r>
              <a:rPr lang="en-US" sz="1200" i="1" dirty="0"/>
              <a:t>P</a:t>
            </a:r>
            <a:r>
              <a:rPr lang="en-US" sz="1200" dirty="0"/>
              <a:t>]</a:t>
            </a:r>
            <a:r>
              <a:rPr lang="en-US" sz="1200" baseline="30000" dirty="0"/>
              <a:t>2</a:t>
            </a:r>
            <a:r>
              <a:rPr lang="ru-RU" sz="1200" dirty="0"/>
              <a:t>)</a:t>
            </a:r>
          </a:p>
        </p:txBody>
      </p:sp>
      <p:sp>
        <p:nvSpPr>
          <p:cNvPr id="11" name="Прямоугольник 10">
            <a:extLst>
              <a:ext uri="{FF2B5EF4-FFF2-40B4-BE49-F238E27FC236}">
                <a16:creationId xmlns="" xmlns:a16="http://schemas.microsoft.com/office/drawing/2014/main" id="{60942AE4-BAB9-4DD0-A11F-1331B72235BC}"/>
              </a:ext>
            </a:extLst>
          </p:cNvPr>
          <p:cNvSpPr/>
          <p:nvPr/>
        </p:nvSpPr>
        <p:spPr>
          <a:xfrm>
            <a:off x="4631160" y="264117"/>
            <a:ext cx="7560840" cy="523220"/>
          </a:xfrm>
          <a:prstGeom prst="rect">
            <a:avLst/>
          </a:prstGeom>
        </p:spPr>
        <p:txBody>
          <a:bodyPr wrap="square">
            <a:spAutoFit/>
          </a:bodyPr>
          <a:lstStyle/>
          <a:p>
            <a:pPr algn="ctr">
              <a:defRPr/>
            </a:pPr>
            <a:r>
              <a:rPr lang="ru-RU" sz="2800" b="1" dirty="0">
                <a:latin typeface="+mj-lt"/>
              </a:rPr>
              <a:t>Теория объемного заполнения микропор</a:t>
            </a:r>
          </a:p>
        </p:txBody>
      </p:sp>
      <p:sp>
        <p:nvSpPr>
          <p:cNvPr id="12" name="Прямоугольник 11">
            <a:extLst>
              <a:ext uri="{FF2B5EF4-FFF2-40B4-BE49-F238E27FC236}">
                <a16:creationId xmlns="" xmlns:a16="http://schemas.microsoft.com/office/drawing/2014/main" id="{A0F16A7D-23A9-4D1E-8CA2-DDC258CADCB4}"/>
              </a:ext>
            </a:extLst>
          </p:cNvPr>
          <p:cNvSpPr/>
          <p:nvPr/>
        </p:nvSpPr>
        <p:spPr>
          <a:xfrm>
            <a:off x="0" y="806651"/>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 xmlns:a16="http://schemas.microsoft.com/office/drawing/2014/main" id="{487C268A-B92B-490C-BAF8-9D8971A029EE}"/>
              </a:ext>
            </a:extLst>
          </p:cNvPr>
          <p:cNvSpPr txBox="1"/>
          <p:nvPr/>
        </p:nvSpPr>
        <p:spPr>
          <a:xfrm>
            <a:off x="601084" y="2038957"/>
            <a:ext cx="6096000" cy="338554"/>
          </a:xfrm>
          <a:prstGeom prst="rect">
            <a:avLst/>
          </a:prstGeom>
          <a:noFill/>
        </p:spPr>
        <p:txBody>
          <a:bodyPr wrap="square">
            <a:spAutoFit/>
          </a:bodyPr>
          <a:lstStyle/>
          <a:p>
            <a:pPr algn="ctr"/>
            <a:r>
              <a:rPr lang="ru-RU" sz="1600" dirty="0"/>
              <a:t>Уравнение Дубинина – </a:t>
            </a:r>
            <a:r>
              <a:rPr lang="ru-RU" sz="1600" dirty="0" err="1"/>
              <a:t>Радушкевича</a:t>
            </a:r>
            <a:endParaRPr lang="ru-RU" sz="1600" dirty="0"/>
          </a:p>
        </p:txBody>
      </p:sp>
      <p:sp>
        <p:nvSpPr>
          <p:cNvPr id="16" name="TextBox 15">
            <a:extLst>
              <a:ext uri="{FF2B5EF4-FFF2-40B4-BE49-F238E27FC236}">
                <a16:creationId xmlns="" xmlns:a16="http://schemas.microsoft.com/office/drawing/2014/main" id="{A179C87E-4F78-4911-90B9-CF0A56F54B1D}"/>
              </a:ext>
            </a:extLst>
          </p:cNvPr>
          <p:cNvSpPr txBox="1"/>
          <p:nvPr/>
        </p:nvSpPr>
        <p:spPr>
          <a:xfrm>
            <a:off x="539156" y="3078893"/>
            <a:ext cx="6516124" cy="338554"/>
          </a:xfrm>
          <a:prstGeom prst="rect">
            <a:avLst/>
          </a:prstGeom>
          <a:noFill/>
        </p:spPr>
        <p:txBody>
          <a:bodyPr wrap="square">
            <a:spAutoFit/>
          </a:bodyPr>
          <a:lstStyle/>
          <a:p>
            <a:pPr algn="ctr"/>
            <a:r>
              <a:rPr lang="ru-RU" sz="1600" dirty="0"/>
              <a:t>Уравнение Дубинина – </a:t>
            </a:r>
            <a:r>
              <a:rPr lang="ru-RU" sz="1600" dirty="0" err="1"/>
              <a:t>Радушкевича</a:t>
            </a:r>
            <a:r>
              <a:rPr lang="ru-RU" sz="1600" dirty="0"/>
              <a:t> в линеаризованном виде</a:t>
            </a:r>
          </a:p>
        </p:txBody>
      </p:sp>
      <p:sp>
        <p:nvSpPr>
          <p:cNvPr id="18" name="TextBox 17">
            <a:extLst>
              <a:ext uri="{FF2B5EF4-FFF2-40B4-BE49-F238E27FC236}">
                <a16:creationId xmlns="" xmlns:a16="http://schemas.microsoft.com/office/drawing/2014/main" id="{915A1F97-2CFF-449D-B142-2D6993F88343}"/>
              </a:ext>
            </a:extLst>
          </p:cNvPr>
          <p:cNvSpPr txBox="1"/>
          <p:nvPr/>
        </p:nvSpPr>
        <p:spPr>
          <a:xfrm>
            <a:off x="815141" y="4185982"/>
            <a:ext cx="6096000" cy="338554"/>
          </a:xfrm>
          <a:prstGeom prst="rect">
            <a:avLst/>
          </a:prstGeom>
          <a:noFill/>
        </p:spPr>
        <p:txBody>
          <a:bodyPr wrap="square">
            <a:spAutoFit/>
          </a:bodyPr>
          <a:lstStyle/>
          <a:p>
            <a:pPr algn="ctr"/>
            <a:r>
              <a:rPr lang="ru-RU" sz="1600" dirty="0"/>
              <a:t>Уравнение Дубинина – Астахова в линеаризованном виде</a:t>
            </a:r>
          </a:p>
        </p:txBody>
      </p:sp>
      <p:sp>
        <p:nvSpPr>
          <p:cNvPr id="20" name="TextBox 19">
            <a:extLst>
              <a:ext uri="{FF2B5EF4-FFF2-40B4-BE49-F238E27FC236}">
                <a16:creationId xmlns="" xmlns:a16="http://schemas.microsoft.com/office/drawing/2014/main" id="{0A8E5291-A74E-4D11-BD01-F8301BD33242}"/>
              </a:ext>
            </a:extLst>
          </p:cNvPr>
          <p:cNvSpPr txBox="1"/>
          <p:nvPr/>
        </p:nvSpPr>
        <p:spPr>
          <a:xfrm>
            <a:off x="423513" y="5188650"/>
            <a:ext cx="6879252" cy="1077218"/>
          </a:xfrm>
          <a:prstGeom prst="rect">
            <a:avLst/>
          </a:prstGeom>
          <a:noFill/>
        </p:spPr>
        <p:txBody>
          <a:bodyPr wrap="square">
            <a:spAutoFit/>
          </a:bodyPr>
          <a:lstStyle/>
          <a:p>
            <a:pPr algn="just"/>
            <a:r>
              <a:rPr lang="ru-RU" sz="1600" dirty="0"/>
              <a:t>А – адсорбция при данном давлении; А</a:t>
            </a:r>
            <a:r>
              <a:rPr lang="ru-RU" sz="1600" baseline="-25000" dirty="0"/>
              <a:t>0</a:t>
            </a:r>
            <a:r>
              <a:rPr lang="ru-RU" sz="1600" dirty="0"/>
              <a:t> – максимальная величина адсорбции в микропорах; </a:t>
            </a:r>
            <a:r>
              <a:rPr lang="ru-RU" sz="1600" dirty="0">
                <a:sym typeface="Symbol" panose="05050102010706020507" pitchFamily="18" charset="2"/>
              </a:rPr>
              <a:t> - коэффициент аффинности, характеризующий природу адсорбата; Е – характеристическая энергия адсорбции; </a:t>
            </a:r>
            <a:r>
              <a:rPr lang="en-US" sz="1600" dirty="0">
                <a:sym typeface="Symbol" panose="05050102010706020507" pitchFamily="18" charset="2"/>
              </a:rPr>
              <a:t>n</a:t>
            </a:r>
            <a:r>
              <a:rPr lang="ru-RU" sz="1600" dirty="0">
                <a:sym typeface="Symbol" panose="05050102010706020507" pitchFamily="18" charset="2"/>
              </a:rPr>
              <a:t> – показатель степени, выражаемый целыми числами от 1 до 6</a:t>
            </a:r>
            <a:endParaRPr lang="ru-RU" sz="1600" dirty="0"/>
          </a:p>
        </p:txBody>
      </p:sp>
      <p:pic>
        <p:nvPicPr>
          <p:cNvPr id="10" name="Рисунок 9">
            <a:extLst>
              <a:ext uri="{FF2B5EF4-FFF2-40B4-BE49-F238E27FC236}">
                <a16:creationId xmlns="" xmlns:a16="http://schemas.microsoft.com/office/drawing/2014/main" id="{4876E078-F290-4468-9E2C-7468CAE68387}"/>
              </a:ext>
            </a:extLst>
          </p:cNvPr>
          <p:cNvPicPr>
            <a:picLocks noChangeAspect="1"/>
          </p:cNvPicPr>
          <p:nvPr/>
        </p:nvPicPr>
        <p:blipFill rotWithShape="1">
          <a:blip r:embed="rId3"/>
          <a:srcRect l="39918" t="7130" r="40457" b="78944"/>
          <a:stretch/>
        </p:blipFill>
        <p:spPr>
          <a:xfrm>
            <a:off x="2650908" y="2468794"/>
            <a:ext cx="2261745" cy="671081"/>
          </a:xfrm>
          <a:prstGeom prst="rect">
            <a:avLst/>
          </a:prstGeom>
        </p:spPr>
      </p:pic>
      <p:pic>
        <p:nvPicPr>
          <p:cNvPr id="21" name="Рисунок 20">
            <a:extLst>
              <a:ext uri="{FF2B5EF4-FFF2-40B4-BE49-F238E27FC236}">
                <a16:creationId xmlns="" xmlns:a16="http://schemas.microsoft.com/office/drawing/2014/main" id="{7E15F29F-8CC7-452B-86B2-2C4102EE915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35413" t="29257" r="36199" b="53825"/>
          <a:stretch/>
        </p:blipFill>
        <p:spPr>
          <a:xfrm>
            <a:off x="2385514" y="3556002"/>
            <a:ext cx="2527139" cy="629979"/>
          </a:xfrm>
          <a:prstGeom prst="rect">
            <a:avLst/>
          </a:prstGeom>
        </p:spPr>
      </p:pic>
      <p:pic>
        <p:nvPicPr>
          <p:cNvPr id="24" name="Рисунок 23">
            <a:extLst>
              <a:ext uri="{FF2B5EF4-FFF2-40B4-BE49-F238E27FC236}">
                <a16:creationId xmlns="" xmlns:a16="http://schemas.microsoft.com/office/drawing/2014/main" id="{C4F7C887-9D06-422A-9C1C-5C11389C5B1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36533" t="52748" r="37097" b="30441"/>
          <a:stretch/>
        </p:blipFill>
        <p:spPr>
          <a:xfrm>
            <a:off x="2681899" y="4602068"/>
            <a:ext cx="2362481" cy="629980"/>
          </a:xfrm>
          <a:prstGeom prst="rect">
            <a:avLst/>
          </a:prstGeom>
        </p:spPr>
      </p:pic>
      <p:pic>
        <p:nvPicPr>
          <p:cNvPr id="27" name="Рисунок 26">
            <a:extLst>
              <a:ext uri="{FF2B5EF4-FFF2-40B4-BE49-F238E27FC236}">
                <a16:creationId xmlns="" xmlns:a16="http://schemas.microsoft.com/office/drawing/2014/main" id="{BAD53BD5-4630-4AF5-8990-714B4500585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38496" t="92521" r="39136"/>
          <a:stretch/>
        </p:blipFill>
        <p:spPr>
          <a:xfrm>
            <a:off x="2615977" y="6265869"/>
            <a:ext cx="2362481" cy="330419"/>
          </a:xfrm>
          <a:prstGeom prst="rect">
            <a:avLst/>
          </a:prstGeom>
        </p:spPr>
      </p:pic>
      <p:cxnSp>
        <p:nvCxnSpPr>
          <p:cNvPr id="36" name="Прямая соединительная линия 35">
            <a:extLst>
              <a:ext uri="{FF2B5EF4-FFF2-40B4-BE49-F238E27FC236}">
                <a16:creationId xmlns="" xmlns:a16="http://schemas.microsoft.com/office/drawing/2014/main" id="{2DA21E94-7932-4137-8BAA-7F173A341D4F}"/>
              </a:ext>
            </a:extLst>
          </p:cNvPr>
          <p:cNvCxnSpPr>
            <a:cxnSpLocks/>
          </p:cNvCxnSpPr>
          <p:nvPr/>
        </p:nvCxnSpPr>
        <p:spPr>
          <a:xfrm>
            <a:off x="2057568" y="2401640"/>
            <a:ext cx="3244646" cy="0"/>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a:extLst>
              <a:ext uri="{FF2B5EF4-FFF2-40B4-BE49-F238E27FC236}">
                <a16:creationId xmlns="" xmlns:a16="http://schemas.microsoft.com/office/drawing/2014/main" id="{FA4EC192-4D28-402C-A23B-47876FE23C35}"/>
              </a:ext>
            </a:extLst>
          </p:cNvPr>
          <p:cNvCxnSpPr>
            <a:cxnSpLocks/>
          </p:cNvCxnSpPr>
          <p:nvPr/>
        </p:nvCxnSpPr>
        <p:spPr>
          <a:xfrm>
            <a:off x="1070202" y="3417447"/>
            <a:ext cx="5451212" cy="0"/>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a:extLst>
              <a:ext uri="{FF2B5EF4-FFF2-40B4-BE49-F238E27FC236}">
                <a16:creationId xmlns="" xmlns:a16="http://schemas.microsoft.com/office/drawing/2014/main" id="{60D6AC02-DD0A-43D7-B5F6-976482B9F66A}"/>
              </a:ext>
            </a:extLst>
          </p:cNvPr>
          <p:cNvCxnSpPr>
            <a:cxnSpLocks/>
          </p:cNvCxnSpPr>
          <p:nvPr/>
        </p:nvCxnSpPr>
        <p:spPr>
          <a:xfrm>
            <a:off x="1278873" y="4524536"/>
            <a:ext cx="5104889" cy="0"/>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Номер слайда 5">
            <a:extLst>
              <a:ext uri="{FF2B5EF4-FFF2-40B4-BE49-F238E27FC236}">
                <a16:creationId xmlns="" xmlns:a16="http://schemas.microsoft.com/office/drawing/2014/main" id="{B2FB26C3-B528-4FB5-81F5-7B3683A97481}"/>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5</a:t>
            </a:fld>
            <a:endParaRPr lang="ru-RU" dirty="0"/>
          </a:p>
        </p:txBody>
      </p:sp>
      <p:pic>
        <p:nvPicPr>
          <p:cNvPr id="44" name="Рисунок 43">
            <a:extLst>
              <a:ext uri="{FF2B5EF4-FFF2-40B4-BE49-F238E27FC236}">
                <a16:creationId xmlns="" xmlns:a16="http://schemas.microsoft.com/office/drawing/2014/main" id="{937953F3-A01B-46BD-9A38-EF69FEA595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spTree>
    <p:extLst>
      <p:ext uri="{BB962C8B-B14F-4D97-AF65-F5344CB8AC3E}">
        <p14:creationId xmlns:p14="http://schemas.microsoft.com/office/powerpoint/2010/main" val="2291454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7" name="Rectangle 3"/>
          <p:cNvSpPr>
            <a:spLocks noChangeArrowheads="1"/>
          </p:cNvSpPr>
          <p:nvPr/>
        </p:nvSpPr>
        <p:spPr bwMode="auto">
          <a:xfrm>
            <a:off x="1524001" y="47064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8" name="Rectangle 4"/>
          <p:cNvSpPr>
            <a:spLocks noChangeArrowheads="1"/>
          </p:cNvSpPr>
          <p:nvPr/>
        </p:nvSpPr>
        <p:spPr bwMode="auto">
          <a:xfrm>
            <a:off x="2711450" y="4401971"/>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6869"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2" name="Прямоугольник 1"/>
          <p:cNvSpPr/>
          <p:nvPr/>
        </p:nvSpPr>
        <p:spPr>
          <a:xfrm>
            <a:off x="2855912" y="221950"/>
            <a:ext cx="8899557" cy="523220"/>
          </a:xfrm>
          <a:prstGeom prst="rect">
            <a:avLst/>
          </a:prstGeom>
        </p:spPr>
        <p:txBody>
          <a:bodyPr wrap="square">
            <a:spAutoFit/>
          </a:bodyPr>
          <a:lstStyle/>
          <a:p>
            <a:pPr algn="ctr">
              <a:defRPr/>
            </a:pPr>
            <a:r>
              <a:rPr lang="ru-RU" sz="2800" b="1" dirty="0">
                <a:latin typeface="+mj-lt"/>
              </a:rPr>
              <a:t>Определение констант уравнения Дубинина-Астахова</a:t>
            </a:r>
          </a:p>
        </p:txBody>
      </p:sp>
      <p:sp>
        <p:nvSpPr>
          <p:cNvPr id="4" name="Прямоугольник 3"/>
          <p:cNvSpPr/>
          <p:nvPr/>
        </p:nvSpPr>
        <p:spPr>
          <a:xfrm>
            <a:off x="782425" y="1461418"/>
            <a:ext cx="5960618" cy="1631216"/>
          </a:xfrm>
          <a:prstGeom prst="rect">
            <a:avLst/>
          </a:prstGeom>
        </p:spPr>
        <p:txBody>
          <a:bodyPr wrap="square">
            <a:spAutoFit/>
          </a:bodyPr>
          <a:lstStyle/>
          <a:p>
            <a:pPr algn="just" eaLnBrk="1" hangingPunct="1"/>
            <a:r>
              <a:rPr lang="ru-RU" altLang="ru-RU" sz="2000" b="1" dirty="0"/>
              <a:t>Определение показателя степени </a:t>
            </a:r>
            <a:r>
              <a:rPr lang="en-US" altLang="ru-RU" sz="2000" b="1" i="1" dirty="0"/>
              <a:t>n</a:t>
            </a:r>
            <a:r>
              <a:rPr lang="ru-RU" altLang="ru-RU" sz="2000" dirty="0"/>
              <a:t>:</a:t>
            </a:r>
          </a:p>
          <a:p>
            <a:pPr marL="285750" indent="-285750" algn="just">
              <a:buFont typeface="Courier New" panose="02070309020205020404" pitchFamily="49" charset="0"/>
              <a:buChar char="o"/>
            </a:pPr>
            <a:r>
              <a:rPr lang="ru-RU" altLang="ru-RU" sz="2000" dirty="0"/>
              <a:t>показатель степени </a:t>
            </a:r>
            <a:r>
              <a:rPr lang="ru-RU" altLang="ru-RU" sz="2000" i="1" dirty="0"/>
              <a:t>n</a:t>
            </a:r>
            <a:r>
              <a:rPr lang="ru-RU" altLang="ru-RU" sz="2000" dirty="0"/>
              <a:t> лежит в интервале от 2 до 6;</a:t>
            </a:r>
          </a:p>
          <a:p>
            <a:pPr marL="285750" indent="-285750" algn="just">
              <a:buFont typeface="Courier New" panose="02070309020205020404" pitchFamily="49" charset="0"/>
              <a:buChar char="o"/>
            </a:pPr>
            <a:r>
              <a:rPr lang="ru-RU" altLang="ru-RU" sz="2000" dirty="0"/>
              <a:t>величиной </a:t>
            </a:r>
            <a:r>
              <a:rPr lang="en-US" altLang="ru-RU" sz="2000" i="1" dirty="0"/>
              <a:t>n</a:t>
            </a:r>
            <a:r>
              <a:rPr lang="en-US" altLang="ru-RU" sz="2000" dirty="0"/>
              <a:t> </a:t>
            </a:r>
            <a:r>
              <a:rPr lang="ru-RU" altLang="ru-RU" sz="2000" dirty="0"/>
              <a:t>задаются и выбирают значение, при котором</a:t>
            </a:r>
            <a:r>
              <a:rPr lang="en-US" altLang="ru-RU" sz="2000" dirty="0"/>
              <a:t> </a:t>
            </a:r>
            <a:r>
              <a:rPr lang="ru-RU" altLang="ru-RU" sz="2000" dirty="0"/>
              <a:t>получившаяся зависимость носит линейный характер;</a:t>
            </a:r>
          </a:p>
        </p:txBody>
      </p:sp>
      <p:graphicFrame>
        <p:nvGraphicFramePr>
          <p:cNvPr id="5" name="Объект 4"/>
          <p:cNvGraphicFramePr>
            <a:graphicFrameLocks noChangeAspect="1"/>
          </p:cNvGraphicFramePr>
          <p:nvPr>
            <p:extLst>
              <p:ext uri="{D42A27DB-BD31-4B8C-83A1-F6EECF244321}">
                <p14:modId xmlns:p14="http://schemas.microsoft.com/office/powerpoint/2010/main" val="3460370075"/>
              </p:ext>
            </p:extLst>
          </p:nvPr>
        </p:nvGraphicFramePr>
        <p:xfrm>
          <a:off x="5086285" y="4946008"/>
          <a:ext cx="4144963" cy="1084263"/>
        </p:xfrm>
        <a:graphic>
          <a:graphicData uri="http://schemas.openxmlformats.org/presentationml/2006/ole">
            <mc:AlternateContent xmlns:mc="http://schemas.openxmlformats.org/markup-compatibility/2006">
              <mc:Choice xmlns:v="urn:schemas-microsoft-com:vml" Requires="v">
                <p:oleObj spid="_x0000_s75793" name="Equation" r:id="rId3" imgW="2184120" imgH="571320" progId="Equation.DSMT4">
                  <p:embed/>
                </p:oleObj>
              </mc:Choice>
              <mc:Fallback>
                <p:oleObj name="Equation" r:id="rId3" imgW="2184120" imgH="571320" progId="Equation.DSMT4">
                  <p:embed/>
                  <p:pic>
                    <p:nvPicPr>
                      <p:cNvPr id="5" name="Объект 4"/>
                      <p:cNvPicPr/>
                      <p:nvPr/>
                    </p:nvPicPr>
                    <p:blipFill>
                      <a:blip r:embed="rId4"/>
                      <a:stretch>
                        <a:fillRect/>
                      </a:stretch>
                    </p:blipFill>
                    <p:spPr>
                      <a:xfrm>
                        <a:off x="5086285" y="4946008"/>
                        <a:ext cx="4144963" cy="1084263"/>
                      </a:xfrm>
                      <a:prstGeom prst="rect">
                        <a:avLst/>
                      </a:prstGeom>
                    </p:spPr>
                  </p:pic>
                </p:oleObj>
              </mc:Fallback>
            </mc:AlternateContent>
          </a:graphicData>
        </a:graphic>
      </p:graphicFrame>
      <p:pic>
        <p:nvPicPr>
          <p:cNvPr id="75779" name="Picture 3"/>
          <p:cNvPicPr>
            <a:picLocks noChangeAspect="1" noChangeArrowheads="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626021" y="1182651"/>
            <a:ext cx="3253432" cy="2804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p:cNvSpPr/>
          <p:nvPr/>
        </p:nvSpPr>
        <p:spPr>
          <a:xfrm>
            <a:off x="4799415" y="4048028"/>
            <a:ext cx="5009165" cy="707886"/>
          </a:xfrm>
          <a:prstGeom prst="rect">
            <a:avLst/>
          </a:prstGeom>
        </p:spPr>
        <p:txBody>
          <a:bodyPr wrap="square">
            <a:spAutoFit/>
          </a:bodyPr>
          <a:lstStyle/>
          <a:p>
            <a:pPr eaLnBrk="1" hangingPunct="1"/>
            <a:r>
              <a:rPr lang="ru-RU" altLang="ru-RU" sz="2000" b="1" dirty="0"/>
              <a:t>Определение предельной адсорбции </a:t>
            </a:r>
            <a:r>
              <a:rPr lang="en-US" altLang="ru-RU" sz="2000" b="1" i="1" dirty="0"/>
              <a:t>A</a:t>
            </a:r>
            <a:r>
              <a:rPr lang="en-US" altLang="ru-RU" sz="2000" b="1" baseline="-25000" dirty="0"/>
              <a:t>0</a:t>
            </a:r>
            <a:r>
              <a:rPr lang="en-US" altLang="ru-RU" sz="2000" b="1" dirty="0"/>
              <a:t> </a:t>
            </a:r>
            <a:r>
              <a:rPr lang="ru-RU" altLang="ru-RU" sz="2000" b="1" dirty="0"/>
              <a:t>и характеристической энергии адсорбции </a:t>
            </a:r>
            <a:r>
              <a:rPr lang="ru-RU" altLang="ru-RU" sz="2000" b="1" i="1" dirty="0"/>
              <a:t>Е</a:t>
            </a:r>
            <a:r>
              <a:rPr lang="ru-RU" altLang="ru-RU" sz="2000" dirty="0"/>
              <a:t>:</a:t>
            </a:r>
          </a:p>
        </p:txBody>
      </p:sp>
      <p:pic>
        <p:nvPicPr>
          <p:cNvPr id="13" name="Picture 2"/>
          <p:cNvPicPr>
            <a:picLocks noChangeAspect="1" noChangeArrowheads="1"/>
          </p:cNvPicPr>
          <p:nvPr/>
        </p:nvPicPr>
        <p:blipFill>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48003" y="3525455"/>
            <a:ext cx="3212635" cy="2841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Прямоугольник 13">
            <a:extLst>
              <a:ext uri="{FF2B5EF4-FFF2-40B4-BE49-F238E27FC236}">
                <a16:creationId xmlns="" xmlns:a16="http://schemas.microsoft.com/office/drawing/2014/main" id="{2F0DE9C9-151F-448A-B947-E46A3C4B5B0E}"/>
              </a:ext>
            </a:extLst>
          </p:cNvPr>
          <p:cNvSpPr/>
          <p:nvPr/>
        </p:nvSpPr>
        <p:spPr>
          <a:xfrm>
            <a:off x="0" y="806651"/>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a:extLst>
              <a:ext uri="{FF2B5EF4-FFF2-40B4-BE49-F238E27FC236}">
                <a16:creationId xmlns="" xmlns:a16="http://schemas.microsoft.com/office/drawing/2014/main" id="{936591FE-357C-4A0D-B9CF-317FF48C004F}"/>
              </a:ext>
            </a:extLst>
          </p:cNvPr>
          <p:cNvCxnSpPr>
            <a:cxnSpLocks/>
          </p:cNvCxnSpPr>
          <p:nvPr/>
        </p:nvCxnSpPr>
        <p:spPr>
          <a:xfrm>
            <a:off x="848003" y="3219038"/>
            <a:ext cx="5895040" cy="0"/>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Номер слайда 5">
            <a:extLst>
              <a:ext uri="{FF2B5EF4-FFF2-40B4-BE49-F238E27FC236}">
                <a16:creationId xmlns="" xmlns:a16="http://schemas.microsoft.com/office/drawing/2014/main" id="{9F9FDE46-2152-4B33-B70E-4FB7D236293E}"/>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6</a:t>
            </a:fld>
            <a:endParaRPr lang="ru-RU" dirty="0"/>
          </a:p>
        </p:txBody>
      </p:sp>
      <p:pic>
        <p:nvPicPr>
          <p:cNvPr id="17" name="Рисунок 16">
            <a:extLst>
              <a:ext uri="{FF2B5EF4-FFF2-40B4-BE49-F238E27FC236}">
                <a16:creationId xmlns="" xmlns:a16="http://schemas.microsoft.com/office/drawing/2014/main" id="{118EB424-F2A9-49E3-948D-D2A6E41FE2C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cxnSp>
        <p:nvCxnSpPr>
          <p:cNvPr id="18" name="Прямая соединительная линия 17">
            <a:extLst>
              <a:ext uri="{FF2B5EF4-FFF2-40B4-BE49-F238E27FC236}">
                <a16:creationId xmlns="" xmlns:a16="http://schemas.microsoft.com/office/drawing/2014/main" id="{A5C36CDC-4DB4-4419-B518-0066324C901B}"/>
              </a:ext>
            </a:extLst>
          </p:cNvPr>
          <p:cNvCxnSpPr>
            <a:cxnSpLocks/>
          </p:cNvCxnSpPr>
          <p:nvPr/>
        </p:nvCxnSpPr>
        <p:spPr>
          <a:xfrm>
            <a:off x="4799415" y="3964918"/>
            <a:ext cx="6008152" cy="0"/>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851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Прямоугольник 95">
            <a:extLst>
              <a:ext uri="{FF2B5EF4-FFF2-40B4-BE49-F238E27FC236}">
                <a16:creationId xmlns="" xmlns:a16="http://schemas.microsoft.com/office/drawing/2014/main" id="{9AFB11C6-5785-4BF0-992A-9D7A406E970F}"/>
              </a:ext>
            </a:extLst>
          </p:cNvPr>
          <p:cNvSpPr/>
          <p:nvPr/>
        </p:nvSpPr>
        <p:spPr>
          <a:xfrm>
            <a:off x="9084755" y="3694484"/>
            <a:ext cx="3107245" cy="3163516"/>
          </a:xfrm>
          <a:prstGeom prst="rect">
            <a:avLst/>
          </a:prstGeom>
          <a:blipFill dpi="0" rotWithShape="1">
            <a:blip r:embed="rId2">
              <a:alphaModFix amt="26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867" name="Rectangle 3"/>
          <p:cNvSpPr>
            <a:spLocks noChangeArrowheads="1"/>
          </p:cNvSpPr>
          <p:nvPr/>
        </p:nvSpPr>
        <p:spPr bwMode="auto">
          <a:xfrm>
            <a:off x="1524001" y="47064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6868" name="Rectangle 4"/>
          <p:cNvSpPr>
            <a:spLocks noChangeArrowheads="1"/>
          </p:cNvSpPr>
          <p:nvPr/>
        </p:nvSpPr>
        <p:spPr bwMode="auto">
          <a:xfrm>
            <a:off x="2711451" y="4508500"/>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6869"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4" name="Прямоугольник 3"/>
          <p:cNvSpPr/>
          <p:nvPr/>
        </p:nvSpPr>
        <p:spPr>
          <a:xfrm>
            <a:off x="5798662" y="4353539"/>
            <a:ext cx="5745431" cy="2031325"/>
          </a:xfrm>
          <a:prstGeom prst="rect">
            <a:avLst/>
          </a:prstGeom>
        </p:spPr>
        <p:txBody>
          <a:bodyPr wrap="square">
            <a:spAutoFit/>
          </a:bodyPr>
          <a:lstStyle/>
          <a:p>
            <a:pPr algn="just" eaLnBrk="1" hangingPunct="1"/>
            <a:r>
              <a:rPr lang="ru-RU" altLang="ru-RU" dirty="0"/>
              <a:t>Уравнение Дубинина-Астахова (Дубинина-</a:t>
            </a:r>
            <a:r>
              <a:rPr lang="ru-RU" altLang="ru-RU" dirty="0" err="1"/>
              <a:t>Радушкевича</a:t>
            </a:r>
            <a:r>
              <a:rPr lang="ru-RU" altLang="ru-RU" dirty="0"/>
              <a:t>) позволяет оценить объем микропор (или величину адсорбции) по областям изотермы адсорбции, относящимся к малым (и средним) давлениям. Для многих микропористых адсорбентов (например, активированных углей) изотерма адсорбции линеаризуется в координатах этих уравнений.</a:t>
            </a:r>
          </a:p>
        </p:txBody>
      </p:sp>
      <p:sp>
        <p:nvSpPr>
          <p:cNvPr id="12" name="Прямоугольник 11"/>
          <p:cNvSpPr/>
          <p:nvPr/>
        </p:nvSpPr>
        <p:spPr>
          <a:xfrm>
            <a:off x="4779930" y="185445"/>
            <a:ext cx="7560840" cy="523220"/>
          </a:xfrm>
          <a:prstGeom prst="rect">
            <a:avLst/>
          </a:prstGeom>
        </p:spPr>
        <p:txBody>
          <a:bodyPr wrap="square">
            <a:spAutoFit/>
          </a:bodyPr>
          <a:lstStyle/>
          <a:p>
            <a:pPr algn="ctr">
              <a:defRPr/>
            </a:pPr>
            <a:r>
              <a:rPr lang="ru-RU" sz="2800" b="1" dirty="0">
                <a:latin typeface="+mj-lt"/>
              </a:rPr>
              <a:t>Пример расчета объема микропор</a:t>
            </a:r>
          </a:p>
        </p:txBody>
      </p:sp>
      <p:pic>
        <p:nvPicPr>
          <p:cNvPr id="13" name="Picture 8"/>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958772" y="1050903"/>
            <a:ext cx="3416334" cy="2515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Прямоугольник 13"/>
          <p:cNvSpPr/>
          <p:nvPr/>
        </p:nvSpPr>
        <p:spPr>
          <a:xfrm>
            <a:off x="7488665" y="3566044"/>
            <a:ext cx="4356547" cy="461665"/>
          </a:xfrm>
          <a:prstGeom prst="rect">
            <a:avLst/>
          </a:prstGeom>
        </p:spPr>
        <p:txBody>
          <a:bodyPr wrap="square">
            <a:spAutoFit/>
          </a:bodyPr>
          <a:lstStyle/>
          <a:p>
            <a:pPr algn="ctr"/>
            <a:r>
              <a:rPr lang="ru-RU" sz="1200" dirty="0"/>
              <a:t>Рисунок – Изотерма адсорбции N</a:t>
            </a:r>
            <a:r>
              <a:rPr lang="ru-RU" sz="1200" baseline="-25000" dirty="0"/>
              <a:t>2</a:t>
            </a:r>
            <a:r>
              <a:rPr lang="ru-RU" sz="1200" dirty="0"/>
              <a:t> на углеродном материале при 77 К в координатах уравнения Дубинина–Радушкевича</a:t>
            </a:r>
          </a:p>
        </p:txBody>
      </p:sp>
      <p:grpSp>
        <p:nvGrpSpPr>
          <p:cNvPr id="10" name="Группа 9">
            <a:extLst>
              <a:ext uri="{FF2B5EF4-FFF2-40B4-BE49-F238E27FC236}">
                <a16:creationId xmlns="" xmlns:a16="http://schemas.microsoft.com/office/drawing/2014/main" id="{2C83F706-E168-407A-9430-1F5386E0F290}"/>
              </a:ext>
            </a:extLst>
          </p:cNvPr>
          <p:cNvGrpSpPr/>
          <p:nvPr/>
        </p:nvGrpSpPr>
        <p:grpSpPr>
          <a:xfrm>
            <a:off x="488650" y="1071603"/>
            <a:ext cx="7137202" cy="2358565"/>
            <a:chOff x="677619" y="816241"/>
            <a:chExt cx="7137202" cy="2358565"/>
          </a:xfrm>
        </p:grpSpPr>
        <p:sp>
          <p:nvSpPr>
            <p:cNvPr id="36866"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15" name="TextBox 14">
              <a:extLst>
                <a:ext uri="{FF2B5EF4-FFF2-40B4-BE49-F238E27FC236}">
                  <a16:creationId xmlns="" xmlns:a16="http://schemas.microsoft.com/office/drawing/2014/main" id="{765E4238-7B53-4794-989D-CB776EC3AD95}"/>
                </a:ext>
              </a:extLst>
            </p:cNvPr>
            <p:cNvSpPr txBox="1"/>
            <p:nvPr/>
          </p:nvSpPr>
          <p:spPr>
            <a:xfrm>
              <a:off x="677619" y="954741"/>
              <a:ext cx="3871938" cy="369332"/>
            </a:xfrm>
            <a:prstGeom prst="rect">
              <a:avLst/>
            </a:prstGeom>
            <a:noFill/>
          </p:spPr>
          <p:txBody>
            <a:bodyPr wrap="square">
              <a:spAutoFit/>
            </a:bodyPr>
            <a:lstStyle/>
            <a:p>
              <a:r>
                <a:rPr lang="ru-RU" altLang="ru-RU" dirty="0"/>
                <a:t>Уравнение Дубинина – </a:t>
              </a:r>
              <a:r>
                <a:rPr lang="ru-RU" altLang="ru-RU" dirty="0" err="1"/>
                <a:t>Радушкевича</a:t>
              </a:r>
              <a:r>
                <a:rPr lang="ru-RU" altLang="ru-RU" dirty="0"/>
                <a:t>:</a:t>
              </a:r>
              <a:r>
                <a:rPr lang="ru-RU" altLang="ru-RU" sz="1800" dirty="0"/>
                <a:t> </a:t>
              </a:r>
              <a:endParaRPr lang="ru-RU" dirty="0"/>
            </a:p>
          </p:txBody>
        </p:sp>
        <p:sp>
          <p:nvSpPr>
            <p:cNvPr id="16" name="TextBox 15">
              <a:extLst>
                <a:ext uri="{FF2B5EF4-FFF2-40B4-BE49-F238E27FC236}">
                  <a16:creationId xmlns="" xmlns:a16="http://schemas.microsoft.com/office/drawing/2014/main" id="{F3A0C649-06E3-442D-BA16-5FCE7D2CD28F}"/>
                </a:ext>
              </a:extLst>
            </p:cNvPr>
            <p:cNvSpPr txBox="1"/>
            <p:nvPr/>
          </p:nvSpPr>
          <p:spPr>
            <a:xfrm>
              <a:off x="677619" y="1577988"/>
              <a:ext cx="7137202" cy="923330"/>
            </a:xfrm>
            <a:prstGeom prst="rect">
              <a:avLst/>
            </a:prstGeom>
            <a:noFill/>
          </p:spPr>
          <p:txBody>
            <a:bodyPr wrap="square">
              <a:spAutoFit/>
            </a:bodyPr>
            <a:lstStyle/>
            <a:p>
              <a:r>
                <a:rPr lang="ru-RU" altLang="ru-RU" sz="1800" dirty="0"/>
                <a:t>Зависимость </a:t>
              </a:r>
              <a:r>
                <a:rPr lang="en-US" altLang="ru-RU" sz="1800" i="1" dirty="0"/>
                <a:t>ln A</a:t>
              </a:r>
              <a:r>
                <a:rPr lang="ru-RU" altLang="ru-RU" sz="1800" dirty="0"/>
                <a:t> от </a:t>
              </a:r>
              <a:r>
                <a:rPr lang="en-US" altLang="ru-RU" sz="1800" dirty="0"/>
                <a:t>             </a:t>
              </a:r>
              <a:r>
                <a:rPr lang="ru-RU" altLang="ru-RU" sz="1800" dirty="0"/>
                <a:t>носит линейный характер.</a:t>
              </a:r>
            </a:p>
            <a:p>
              <a:endParaRPr lang="en-US" altLang="ru-RU" dirty="0"/>
            </a:p>
            <a:p>
              <a:r>
                <a:rPr lang="ru-RU" altLang="ru-RU" dirty="0"/>
                <a:t>Т.к. </a:t>
              </a:r>
              <a:r>
                <a:rPr lang="ru-RU" altLang="ru-RU" sz="1800" dirty="0"/>
                <a:t> </a:t>
              </a:r>
              <a:r>
                <a:rPr lang="en-US" altLang="ru-RU" sz="1800" i="1" dirty="0"/>
                <a:t>V = </a:t>
              </a:r>
              <a:r>
                <a:rPr lang="en-US" altLang="ru-RU" sz="1800" i="1" dirty="0" err="1"/>
                <a:t>V</a:t>
              </a:r>
              <a:r>
                <a:rPr lang="en-US" altLang="ru-RU" sz="1800" i="1" baseline="-25000" dirty="0" err="1"/>
                <a:t>m</a:t>
              </a:r>
              <a:r>
                <a:rPr lang="en-US" altLang="ru-RU" sz="1800" i="1" dirty="0" err="1">
                  <a:sym typeface="Symbol" panose="05050102010706020507" pitchFamily="18" charset="2"/>
                </a:rPr>
                <a:t>A</a:t>
              </a:r>
              <a:r>
                <a:rPr lang="en-US" altLang="ru-RU" sz="1800" i="1" dirty="0">
                  <a:sym typeface="Symbol" panose="05050102010706020507" pitchFamily="18" charset="2"/>
                </a:rPr>
                <a:t> V</a:t>
              </a:r>
              <a:r>
                <a:rPr lang="en-US" altLang="ru-RU" sz="1800" i="1" baseline="-25000" dirty="0">
                  <a:sym typeface="Symbol" panose="05050102010706020507" pitchFamily="18" charset="2"/>
                </a:rPr>
                <a:t>0</a:t>
              </a:r>
              <a:r>
                <a:rPr lang="en-US" altLang="ru-RU" sz="1800" i="1" dirty="0">
                  <a:sym typeface="Symbol" panose="05050102010706020507" pitchFamily="18" charset="2"/>
                </a:rPr>
                <a:t> = </a:t>
              </a:r>
              <a:r>
                <a:rPr lang="en-US" altLang="ru-RU" sz="1800" i="1" dirty="0" err="1">
                  <a:sym typeface="Symbol" panose="05050102010706020507" pitchFamily="18" charset="2"/>
                </a:rPr>
                <a:t>V</a:t>
              </a:r>
              <a:r>
                <a:rPr lang="en-US" altLang="ru-RU" sz="1800" i="1" baseline="-25000" dirty="0" err="1">
                  <a:sym typeface="Symbol" panose="05050102010706020507" pitchFamily="18" charset="2"/>
                </a:rPr>
                <a:t>m</a:t>
              </a:r>
              <a:r>
                <a:rPr lang="en-US" altLang="ru-RU" sz="1800" i="1" dirty="0">
                  <a:sym typeface="Symbol" panose="05050102010706020507" pitchFamily="18" charset="2"/>
                </a:rPr>
                <a:t> A</a:t>
              </a:r>
              <a:r>
                <a:rPr lang="en-US" altLang="ru-RU" sz="1800" i="1" baseline="-25000" dirty="0">
                  <a:sym typeface="Symbol" panose="05050102010706020507" pitchFamily="18" charset="2"/>
                </a:rPr>
                <a:t>0</a:t>
              </a:r>
              <a:r>
                <a:rPr lang="ru-RU" altLang="ru-RU" sz="1800" i="1" dirty="0">
                  <a:sym typeface="Symbol" panose="05050102010706020507" pitchFamily="18" charset="2"/>
                </a:rPr>
                <a:t> </a:t>
              </a:r>
              <a:r>
                <a:rPr lang="ru-RU" altLang="ru-RU" sz="1800" dirty="0">
                  <a:sym typeface="Symbol" panose="05050102010706020507" pitchFamily="18" charset="2"/>
                </a:rPr>
                <a:t>можно использовать зависимость </a:t>
              </a:r>
              <a:r>
                <a:rPr lang="en-US" altLang="ru-RU" sz="1800" i="1" dirty="0">
                  <a:sym typeface="Symbol" panose="05050102010706020507" pitchFamily="18" charset="2"/>
                </a:rPr>
                <a:t>ln V</a:t>
              </a:r>
              <a:r>
                <a:rPr lang="en-US" altLang="ru-RU" sz="1800" dirty="0">
                  <a:sym typeface="Symbol" panose="05050102010706020507" pitchFamily="18" charset="2"/>
                </a:rPr>
                <a:t> </a:t>
              </a:r>
              <a:r>
                <a:rPr lang="ru-RU" altLang="ru-RU" sz="1800" dirty="0">
                  <a:sym typeface="Symbol" panose="05050102010706020507" pitchFamily="18" charset="2"/>
                </a:rPr>
                <a:t>от </a:t>
              </a:r>
              <a:r>
                <a:rPr lang="en-US" altLang="ru-RU" sz="1800" dirty="0">
                  <a:sym typeface="Symbol" panose="05050102010706020507" pitchFamily="18" charset="2"/>
                </a:rPr>
                <a:t>          </a:t>
              </a:r>
              <a:r>
                <a:rPr lang="ru-RU" altLang="ru-RU" sz="1800" dirty="0">
                  <a:sym typeface="Symbol" panose="05050102010706020507" pitchFamily="18" charset="2"/>
                </a:rPr>
                <a:t>:</a:t>
              </a:r>
              <a:endParaRPr lang="ru-RU" dirty="0"/>
            </a:p>
          </p:txBody>
        </p:sp>
        <p:pic>
          <p:nvPicPr>
            <p:cNvPr id="6" name="Рисунок 5">
              <a:extLst>
                <a:ext uri="{FF2B5EF4-FFF2-40B4-BE49-F238E27FC236}">
                  <a16:creationId xmlns="" xmlns:a16="http://schemas.microsoft.com/office/drawing/2014/main" id="{A3E1C35F-50EA-454E-A50F-69584C2763DA}"/>
                </a:ext>
              </a:extLst>
            </p:cNvPr>
            <p:cNvPicPr>
              <a:picLocks noChangeAspect="1"/>
            </p:cNvPicPr>
            <p:nvPr/>
          </p:nvPicPr>
          <p:blipFill rotWithShape="1">
            <a:blip r:embed="rId5"/>
            <a:srcRect l="55716" b="72154"/>
            <a:stretch/>
          </p:blipFill>
          <p:spPr>
            <a:xfrm>
              <a:off x="4543586" y="816241"/>
              <a:ext cx="2560526" cy="646331"/>
            </a:xfrm>
            <a:prstGeom prst="rect">
              <a:avLst/>
            </a:prstGeom>
          </p:spPr>
        </p:pic>
        <p:pic>
          <p:nvPicPr>
            <p:cNvPr id="7" name="Рисунок 6">
              <a:extLst>
                <a:ext uri="{FF2B5EF4-FFF2-40B4-BE49-F238E27FC236}">
                  <a16:creationId xmlns="" xmlns:a16="http://schemas.microsoft.com/office/drawing/2014/main" id="{FD0267A8-ED49-4D1F-AB56-A1B649716E9B}"/>
                </a:ext>
              </a:extLst>
            </p:cNvPr>
            <p:cNvPicPr>
              <a:picLocks noChangeAspect="1"/>
            </p:cNvPicPr>
            <p:nvPr/>
          </p:nvPicPr>
          <p:blipFill rotWithShape="1">
            <a:blip r:embed="rId6"/>
            <a:srcRect l="29814" t="27202" r="57512" b="43888"/>
            <a:stretch/>
          </p:blipFill>
          <p:spPr>
            <a:xfrm>
              <a:off x="2749625" y="1439489"/>
              <a:ext cx="610319" cy="558828"/>
            </a:xfrm>
            <a:prstGeom prst="rect">
              <a:avLst/>
            </a:prstGeom>
          </p:spPr>
        </p:pic>
        <p:pic>
          <p:nvPicPr>
            <p:cNvPr id="9" name="Рисунок 8">
              <a:extLst>
                <a:ext uri="{FF2B5EF4-FFF2-40B4-BE49-F238E27FC236}">
                  <a16:creationId xmlns="" xmlns:a16="http://schemas.microsoft.com/office/drawing/2014/main" id="{37A952D4-84E8-45AC-AA17-BA34E391D323}"/>
                </a:ext>
              </a:extLst>
            </p:cNvPr>
            <p:cNvPicPr>
              <a:picLocks noChangeAspect="1"/>
            </p:cNvPicPr>
            <p:nvPr/>
          </p:nvPicPr>
          <p:blipFill rotWithShape="1">
            <a:blip r:embed="rId7"/>
            <a:srcRect l="43642" t="73715"/>
            <a:stretch/>
          </p:blipFill>
          <p:spPr>
            <a:xfrm>
              <a:off x="2261295" y="2564730"/>
              <a:ext cx="3258641" cy="610076"/>
            </a:xfrm>
            <a:prstGeom prst="rect">
              <a:avLst/>
            </a:prstGeom>
          </p:spPr>
        </p:pic>
        <p:pic>
          <p:nvPicPr>
            <p:cNvPr id="19" name="Рисунок 18">
              <a:extLst>
                <a:ext uri="{FF2B5EF4-FFF2-40B4-BE49-F238E27FC236}">
                  <a16:creationId xmlns="" xmlns:a16="http://schemas.microsoft.com/office/drawing/2014/main" id="{2EF033CC-B437-4615-ABD6-6D8513CEA78B}"/>
                </a:ext>
              </a:extLst>
            </p:cNvPr>
            <p:cNvPicPr>
              <a:picLocks noChangeAspect="1"/>
            </p:cNvPicPr>
            <p:nvPr/>
          </p:nvPicPr>
          <p:blipFill rotWithShape="1">
            <a:blip r:embed="rId6"/>
            <a:srcRect l="29814" t="27202" r="57512" b="43888"/>
            <a:stretch/>
          </p:blipFill>
          <p:spPr>
            <a:xfrm>
              <a:off x="7104112" y="1998317"/>
              <a:ext cx="610319" cy="558828"/>
            </a:xfrm>
            <a:prstGeom prst="rect">
              <a:avLst/>
            </a:prstGeom>
          </p:spPr>
        </p:pic>
      </p:grpSp>
      <p:grpSp>
        <p:nvGrpSpPr>
          <p:cNvPr id="11" name="Group 4">
            <a:extLst>
              <a:ext uri="{FF2B5EF4-FFF2-40B4-BE49-F238E27FC236}">
                <a16:creationId xmlns="" xmlns:a16="http://schemas.microsoft.com/office/drawing/2014/main" id="{F0B6BFF4-396F-46EB-ADF7-0ACB845FEDF4}"/>
              </a:ext>
            </a:extLst>
          </p:cNvPr>
          <p:cNvGrpSpPr>
            <a:grpSpLocks noChangeAspect="1"/>
          </p:cNvGrpSpPr>
          <p:nvPr/>
        </p:nvGrpSpPr>
        <p:grpSpPr bwMode="auto">
          <a:xfrm>
            <a:off x="363773" y="3602409"/>
            <a:ext cx="5004083" cy="3021012"/>
            <a:chOff x="1152" y="2205"/>
            <a:chExt cx="2597" cy="1903"/>
          </a:xfrm>
        </p:grpSpPr>
        <p:sp>
          <p:nvSpPr>
            <p:cNvPr id="17" name="AutoShape 3">
              <a:extLst>
                <a:ext uri="{FF2B5EF4-FFF2-40B4-BE49-F238E27FC236}">
                  <a16:creationId xmlns="" xmlns:a16="http://schemas.microsoft.com/office/drawing/2014/main" id="{320073AF-9E97-49EA-B6C8-98A027055A50}"/>
                </a:ext>
              </a:extLst>
            </p:cNvPr>
            <p:cNvSpPr>
              <a:spLocks noChangeAspect="1" noChangeArrowheads="1" noTextEdit="1"/>
            </p:cNvSpPr>
            <p:nvPr/>
          </p:nvSpPr>
          <p:spPr bwMode="auto">
            <a:xfrm>
              <a:off x="1152" y="2205"/>
              <a:ext cx="2597" cy="1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8" name="Rectangle 5">
              <a:extLst>
                <a:ext uri="{FF2B5EF4-FFF2-40B4-BE49-F238E27FC236}">
                  <a16:creationId xmlns="" xmlns:a16="http://schemas.microsoft.com/office/drawing/2014/main" id="{1736F84E-2C7D-46A4-A22E-E458838A0886}"/>
                </a:ext>
              </a:extLst>
            </p:cNvPr>
            <p:cNvSpPr>
              <a:spLocks noChangeArrowheads="1"/>
            </p:cNvSpPr>
            <p:nvPr/>
          </p:nvSpPr>
          <p:spPr bwMode="auto">
            <a:xfrm>
              <a:off x="1157" y="2210"/>
              <a:ext cx="2592" cy="18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0" name="Rectangle 6">
              <a:extLst>
                <a:ext uri="{FF2B5EF4-FFF2-40B4-BE49-F238E27FC236}">
                  <a16:creationId xmlns="" xmlns:a16="http://schemas.microsoft.com/office/drawing/2014/main" id="{C8F2EBFC-76FF-4125-892A-22510F903F3E}"/>
                </a:ext>
              </a:extLst>
            </p:cNvPr>
            <p:cNvSpPr>
              <a:spLocks noChangeArrowheads="1"/>
            </p:cNvSpPr>
            <p:nvPr/>
          </p:nvSpPr>
          <p:spPr bwMode="auto">
            <a:xfrm>
              <a:off x="1745" y="2263"/>
              <a:ext cx="1893" cy="1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1" name="Freeform 7">
              <a:extLst>
                <a:ext uri="{FF2B5EF4-FFF2-40B4-BE49-F238E27FC236}">
                  <a16:creationId xmlns="" xmlns:a16="http://schemas.microsoft.com/office/drawing/2014/main" id="{E23DBEA1-A9D2-466B-8E5D-4518F286E6AA}"/>
                </a:ext>
              </a:extLst>
            </p:cNvPr>
            <p:cNvSpPr>
              <a:spLocks noEditPoints="1"/>
            </p:cNvSpPr>
            <p:nvPr/>
          </p:nvSpPr>
          <p:spPr bwMode="auto">
            <a:xfrm>
              <a:off x="1745" y="2263"/>
              <a:ext cx="1884" cy="1470"/>
            </a:xfrm>
            <a:custGeom>
              <a:avLst/>
              <a:gdLst>
                <a:gd name="T0" fmla="*/ 0 w 2149"/>
                <a:gd name="T1" fmla="*/ 1465 h 1470"/>
                <a:gd name="T2" fmla="*/ 2149 w 2149"/>
                <a:gd name="T3" fmla="*/ 1465 h 1470"/>
                <a:gd name="T4" fmla="*/ 2149 w 2149"/>
                <a:gd name="T5" fmla="*/ 1470 h 1470"/>
                <a:gd name="T6" fmla="*/ 0 w 2149"/>
                <a:gd name="T7" fmla="*/ 1470 h 1470"/>
                <a:gd name="T8" fmla="*/ 0 w 2149"/>
                <a:gd name="T9" fmla="*/ 1465 h 1470"/>
                <a:gd name="T10" fmla="*/ 0 w 2149"/>
                <a:gd name="T11" fmla="*/ 1282 h 1470"/>
                <a:gd name="T12" fmla="*/ 2149 w 2149"/>
                <a:gd name="T13" fmla="*/ 1282 h 1470"/>
                <a:gd name="T14" fmla="*/ 2149 w 2149"/>
                <a:gd name="T15" fmla="*/ 1286 h 1470"/>
                <a:gd name="T16" fmla="*/ 0 w 2149"/>
                <a:gd name="T17" fmla="*/ 1286 h 1470"/>
                <a:gd name="T18" fmla="*/ 0 w 2149"/>
                <a:gd name="T19" fmla="*/ 1282 h 1470"/>
                <a:gd name="T20" fmla="*/ 0 w 2149"/>
                <a:gd name="T21" fmla="*/ 1099 h 1470"/>
                <a:gd name="T22" fmla="*/ 2149 w 2149"/>
                <a:gd name="T23" fmla="*/ 1099 h 1470"/>
                <a:gd name="T24" fmla="*/ 2149 w 2149"/>
                <a:gd name="T25" fmla="*/ 1103 h 1470"/>
                <a:gd name="T26" fmla="*/ 0 w 2149"/>
                <a:gd name="T27" fmla="*/ 1103 h 1470"/>
                <a:gd name="T28" fmla="*/ 0 w 2149"/>
                <a:gd name="T29" fmla="*/ 1099 h 1470"/>
                <a:gd name="T30" fmla="*/ 0 w 2149"/>
                <a:gd name="T31" fmla="*/ 915 h 1470"/>
                <a:gd name="T32" fmla="*/ 2149 w 2149"/>
                <a:gd name="T33" fmla="*/ 915 h 1470"/>
                <a:gd name="T34" fmla="*/ 2149 w 2149"/>
                <a:gd name="T35" fmla="*/ 920 h 1470"/>
                <a:gd name="T36" fmla="*/ 0 w 2149"/>
                <a:gd name="T37" fmla="*/ 920 h 1470"/>
                <a:gd name="T38" fmla="*/ 0 w 2149"/>
                <a:gd name="T39" fmla="*/ 915 h 1470"/>
                <a:gd name="T40" fmla="*/ 0 w 2149"/>
                <a:gd name="T41" fmla="*/ 732 h 1470"/>
                <a:gd name="T42" fmla="*/ 2149 w 2149"/>
                <a:gd name="T43" fmla="*/ 732 h 1470"/>
                <a:gd name="T44" fmla="*/ 2149 w 2149"/>
                <a:gd name="T45" fmla="*/ 737 h 1470"/>
                <a:gd name="T46" fmla="*/ 0 w 2149"/>
                <a:gd name="T47" fmla="*/ 737 h 1470"/>
                <a:gd name="T48" fmla="*/ 0 w 2149"/>
                <a:gd name="T49" fmla="*/ 732 h 1470"/>
                <a:gd name="T50" fmla="*/ 0 w 2149"/>
                <a:gd name="T51" fmla="*/ 549 h 1470"/>
                <a:gd name="T52" fmla="*/ 2149 w 2149"/>
                <a:gd name="T53" fmla="*/ 549 h 1470"/>
                <a:gd name="T54" fmla="*/ 2149 w 2149"/>
                <a:gd name="T55" fmla="*/ 554 h 1470"/>
                <a:gd name="T56" fmla="*/ 0 w 2149"/>
                <a:gd name="T57" fmla="*/ 554 h 1470"/>
                <a:gd name="T58" fmla="*/ 0 w 2149"/>
                <a:gd name="T59" fmla="*/ 549 h 1470"/>
                <a:gd name="T60" fmla="*/ 0 w 2149"/>
                <a:gd name="T61" fmla="*/ 366 h 1470"/>
                <a:gd name="T62" fmla="*/ 2149 w 2149"/>
                <a:gd name="T63" fmla="*/ 366 h 1470"/>
                <a:gd name="T64" fmla="*/ 2149 w 2149"/>
                <a:gd name="T65" fmla="*/ 371 h 1470"/>
                <a:gd name="T66" fmla="*/ 0 w 2149"/>
                <a:gd name="T67" fmla="*/ 371 h 1470"/>
                <a:gd name="T68" fmla="*/ 0 w 2149"/>
                <a:gd name="T69" fmla="*/ 366 h 1470"/>
                <a:gd name="T70" fmla="*/ 0 w 2149"/>
                <a:gd name="T71" fmla="*/ 183 h 1470"/>
                <a:gd name="T72" fmla="*/ 2149 w 2149"/>
                <a:gd name="T73" fmla="*/ 183 h 1470"/>
                <a:gd name="T74" fmla="*/ 2149 w 2149"/>
                <a:gd name="T75" fmla="*/ 188 h 1470"/>
                <a:gd name="T76" fmla="*/ 0 w 2149"/>
                <a:gd name="T77" fmla="*/ 188 h 1470"/>
                <a:gd name="T78" fmla="*/ 0 w 2149"/>
                <a:gd name="T79" fmla="*/ 183 h 1470"/>
                <a:gd name="T80" fmla="*/ 0 w 2149"/>
                <a:gd name="T81" fmla="*/ 0 h 1470"/>
                <a:gd name="T82" fmla="*/ 2149 w 2149"/>
                <a:gd name="T83" fmla="*/ 0 h 1470"/>
                <a:gd name="T84" fmla="*/ 2149 w 2149"/>
                <a:gd name="T85" fmla="*/ 5 h 1470"/>
                <a:gd name="T86" fmla="*/ 0 w 2149"/>
                <a:gd name="T87" fmla="*/ 5 h 1470"/>
                <a:gd name="T88" fmla="*/ 0 w 2149"/>
                <a:gd name="T89" fmla="*/ 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9" h="1470">
                  <a:moveTo>
                    <a:pt x="0" y="1465"/>
                  </a:moveTo>
                  <a:lnTo>
                    <a:pt x="2149" y="1465"/>
                  </a:lnTo>
                  <a:lnTo>
                    <a:pt x="2149" y="1470"/>
                  </a:lnTo>
                  <a:lnTo>
                    <a:pt x="0" y="1470"/>
                  </a:lnTo>
                  <a:lnTo>
                    <a:pt x="0" y="1465"/>
                  </a:lnTo>
                  <a:close/>
                  <a:moveTo>
                    <a:pt x="0" y="1282"/>
                  </a:moveTo>
                  <a:lnTo>
                    <a:pt x="2149" y="1282"/>
                  </a:lnTo>
                  <a:lnTo>
                    <a:pt x="2149" y="1286"/>
                  </a:lnTo>
                  <a:lnTo>
                    <a:pt x="0" y="1286"/>
                  </a:lnTo>
                  <a:lnTo>
                    <a:pt x="0" y="1282"/>
                  </a:lnTo>
                  <a:close/>
                  <a:moveTo>
                    <a:pt x="0" y="1099"/>
                  </a:moveTo>
                  <a:lnTo>
                    <a:pt x="2149" y="1099"/>
                  </a:lnTo>
                  <a:lnTo>
                    <a:pt x="2149" y="1103"/>
                  </a:lnTo>
                  <a:lnTo>
                    <a:pt x="0" y="1103"/>
                  </a:lnTo>
                  <a:lnTo>
                    <a:pt x="0" y="1099"/>
                  </a:lnTo>
                  <a:close/>
                  <a:moveTo>
                    <a:pt x="0" y="915"/>
                  </a:moveTo>
                  <a:lnTo>
                    <a:pt x="2149" y="915"/>
                  </a:lnTo>
                  <a:lnTo>
                    <a:pt x="2149" y="920"/>
                  </a:lnTo>
                  <a:lnTo>
                    <a:pt x="0" y="920"/>
                  </a:lnTo>
                  <a:lnTo>
                    <a:pt x="0" y="915"/>
                  </a:lnTo>
                  <a:close/>
                  <a:moveTo>
                    <a:pt x="0" y="732"/>
                  </a:moveTo>
                  <a:lnTo>
                    <a:pt x="2149" y="732"/>
                  </a:lnTo>
                  <a:lnTo>
                    <a:pt x="2149" y="737"/>
                  </a:lnTo>
                  <a:lnTo>
                    <a:pt x="0" y="737"/>
                  </a:lnTo>
                  <a:lnTo>
                    <a:pt x="0" y="732"/>
                  </a:lnTo>
                  <a:close/>
                  <a:moveTo>
                    <a:pt x="0" y="549"/>
                  </a:moveTo>
                  <a:lnTo>
                    <a:pt x="2149" y="549"/>
                  </a:lnTo>
                  <a:lnTo>
                    <a:pt x="2149" y="554"/>
                  </a:lnTo>
                  <a:lnTo>
                    <a:pt x="0" y="554"/>
                  </a:lnTo>
                  <a:lnTo>
                    <a:pt x="0" y="549"/>
                  </a:lnTo>
                  <a:close/>
                  <a:moveTo>
                    <a:pt x="0" y="366"/>
                  </a:moveTo>
                  <a:lnTo>
                    <a:pt x="2149" y="366"/>
                  </a:lnTo>
                  <a:lnTo>
                    <a:pt x="2149" y="371"/>
                  </a:lnTo>
                  <a:lnTo>
                    <a:pt x="0" y="371"/>
                  </a:lnTo>
                  <a:lnTo>
                    <a:pt x="0" y="366"/>
                  </a:lnTo>
                  <a:close/>
                  <a:moveTo>
                    <a:pt x="0" y="183"/>
                  </a:moveTo>
                  <a:lnTo>
                    <a:pt x="2149" y="183"/>
                  </a:lnTo>
                  <a:lnTo>
                    <a:pt x="2149" y="188"/>
                  </a:lnTo>
                  <a:lnTo>
                    <a:pt x="0" y="188"/>
                  </a:lnTo>
                  <a:lnTo>
                    <a:pt x="0" y="183"/>
                  </a:lnTo>
                  <a:close/>
                  <a:moveTo>
                    <a:pt x="0" y="0"/>
                  </a:moveTo>
                  <a:lnTo>
                    <a:pt x="2149" y="0"/>
                  </a:lnTo>
                  <a:lnTo>
                    <a:pt x="2149" y="5"/>
                  </a:lnTo>
                  <a:lnTo>
                    <a:pt x="0" y="5"/>
                  </a:lnTo>
                  <a:lnTo>
                    <a:pt x="0" y="0"/>
                  </a:lnTo>
                  <a:close/>
                </a:path>
              </a:pathLst>
            </a:custGeom>
            <a:solidFill>
              <a:srgbClr val="868686"/>
            </a:solidFill>
            <a:ln w="793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2" name="Rectangle 8">
              <a:extLst>
                <a:ext uri="{FF2B5EF4-FFF2-40B4-BE49-F238E27FC236}">
                  <a16:creationId xmlns="" xmlns:a16="http://schemas.microsoft.com/office/drawing/2014/main" id="{9C417751-634D-4AC7-8752-0297F60DFB04}"/>
                </a:ext>
              </a:extLst>
            </p:cNvPr>
            <p:cNvSpPr>
              <a:spLocks noChangeArrowheads="1"/>
            </p:cNvSpPr>
            <p:nvPr/>
          </p:nvSpPr>
          <p:spPr bwMode="auto">
            <a:xfrm>
              <a:off x="1788" y="2263"/>
              <a:ext cx="5" cy="1648"/>
            </a:xfrm>
            <a:prstGeom prst="rect">
              <a:avLst/>
            </a:prstGeom>
            <a:solidFill>
              <a:srgbClr val="868686"/>
            </a:solidFill>
            <a:ln w="793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3" name="Freeform 9">
              <a:extLst>
                <a:ext uri="{FF2B5EF4-FFF2-40B4-BE49-F238E27FC236}">
                  <a16:creationId xmlns="" xmlns:a16="http://schemas.microsoft.com/office/drawing/2014/main" id="{81610858-33F2-4874-A064-CDF8D9F0E798}"/>
                </a:ext>
              </a:extLst>
            </p:cNvPr>
            <p:cNvSpPr>
              <a:spLocks noEditPoints="1"/>
            </p:cNvSpPr>
            <p:nvPr/>
          </p:nvSpPr>
          <p:spPr bwMode="auto">
            <a:xfrm>
              <a:off x="1759" y="2263"/>
              <a:ext cx="29" cy="1653"/>
            </a:xfrm>
            <a:custGeom>
              <a:avLst/>
              <a:gdLst>
                <a:gd name="T0" fmla="*/ 0 w 29"/>
                <a:gd name="T1" fmla="*/ 1648 h 1653"/>
                <a:gd name="T2" fmla="*/ 29 w 29"/>
                <a:gd name="T3" fmla="*/ 1648 h 1653"/>
                <a:gd name="T4" fmla="*/ 29 w 29"/>
                <a:gd name="T5" fmla="*/ 1653 h 1653"/>
                <a:gd name="T6" fmla="*/ 0 w 29"/>
                <a:gd name="T7" fmla="*/ 1653 h 1653"/>
                <a:gd name="T8" fmla="*/ 0 w 29"/>
                <a:gd name="T9" fmla="*/ 1648 h 1653"/>
                <a:gd name="T10" fmla="*/ 0 w 29"/>
                <a:gd name="T11" fmla="*/ 1465 h 1653"/>
                <a:gd name="T12" fmla="*/ 29 w 29"/>
                <a:gd name="T13" fmla="*/ 1465 h 1653"/>
                <a:gd name="T14" fmla="*/ 29 w 29"/>
                <a:gd name="T15" fmla="*/ 1470 h 1653"/>
                <a:gd name="T16" fmla="*/ 0 w 29"/>
                <a:gd name="T17" fmla="*/ 1470 h 1653"/>
                <a:gd name="T18" fmla="*/ 0 w 29"/>
                <a:gd name="T19" fmla="*/ 1465 h 1653"/>
                <a:gd name="T20" fmla="*/ 0 w 29"/>
                <a:gd name="T21" fmla="*/ 1282 h 1653"/>
                <a:gd name="T22" fmla="*/ 29 w 29"/>
                <a:gd name="T23" fmla="*/ 1282 h 1653"/>
                <a:gd name="T24" fmla="*/ 29 w 29"/>
                <a:gd name="T25" fmla="*/ 1286 h 1653"/>
                <a:gd name="T26" fmla="*/ 0 w 29"/>
                <a:gd name="T27" fmla="*/ 1286 h 1653"/>
                <a:gd name="T28" fmla="*/ 0 w 29"/>
                <a:gd name="T29" fmla="*/ 1282 h 1653"/>
                <a:gd name="T30" fmla="*/ 0 w 29"/>
                <a:gd name="T31" fmla="*/ 1099 h 1653"/>
                <a:gd name="T32" fmla="*/ 29 w 29"/>
                <a:gd name="T33" fmla="*/ 1099 h 1653"/>
                <a:gd name="T34" fmla="*/ 29 w 29"/>
                <a:gd name="T35" fmla="*/ 1103 h 1653"/>
                <a:gd name="T36" fmla="*/ 0 w 29"/>
                <a:gd name="T37" fmla="*/ 1103 h 1653"/>
                <a:gd name="T38" fmla="*/ 0 w 29"/>
                <a:gd name="T39" fmla="*/ 1099 h 1653"/>
                <a:gd name="T40" fmla="*/ 0 w 29"/>
                <a:gd name="T41" fmla="*/ 915 h 1653"/>
                <a:gd name="T42" fmla="*/ 29 w 29"/>
                <a:gd name="T43" fmla="*/ 915 h 1653"/>
                <a:gd name="T44" fmla="*/ 29 w 29"/>
                <a:gd name="T45" fmla="*/ 920 h 1653"/>
                <a:gd name="T46" fmla="*/ 0 w 29"/>
                <a:gd name="T47" fmla="*/ 920 h 1653"/>
                <a:gd name="T48" fmla="*/ 0 w 29"/>
                <a:gd name="T49" fmla="*/ 915 h 1653"/>
                <a:gd name="T50" fmla="*/ 0 w 29"/>
                <a:gd name="T51" fmla="*/ 732 h 1653"/>
                <a:gd name="T52" fmla="*/ 29 w 29"/>
                <a:gd name="T53" fmla="*/ 732 h 1653"/>
                <a:gd name="T54" fmla="*/ 29 w 29"/>
                <a:gd name="T55" fmla="*/ 737 h 1653"/>
                <a:gd name="T56" fmla="*/ 0 w 29"/>
                <a:gd name="T57" fmla="*/ 737 h 1653"/>
                <a:gd name="T58" fmla="*/ 0 w 29"/>
                <a:gd name="T59" fmla="*/ 732 h 1653"/>
                <a:gd name="T60" fmla="*/ 0 w 29"/>
                <a:gd name="T61" fmla="*/ 549 h 1653"/>
                <a:gd name="T62" fmla="*/ 29 w 29"/>
                <a:gd name="T63" fmla="*/ 549 h 1653"/>
                <a:gd name="T64" fmla="*/ 29 w 29"/>
                <a:gd name="T65" fmla="*/ 554 h 1653"/>
                <a:gd name="T66" fmla="*/ 0 w 29"/>
                <a:gd name="T67" fmla="*/ 554 h 1653"/>
                <a:gd name="T68" fmla="*/ 0 w 29"/>
                <a:gd name="T69" fmla="*/ 549 h 1653"/>
                <a:gd name="T70" fmla="*/ 0 w 29"/>
                <a:gd name="T71" fmla="*/ 366 h 1653"/>
                <a:gd name="T72" fmla="*/ 29 w 29"/>
                <a:gd name="T73" fmla="*/ 366 h 1653"/>
                <a:gd name="T74" fmla="*/ 29 w 29"/>
                <a:gd name="T75" fmla="*/ 371 h 1653"/>
                <a:gd name="T76" fmla="*/ 0 w 29"/>
                <a:gd name="T77" fmla="*/ 371 h 1653"/>
                <a:gd name="T78" fmla="*/ 0 w 29"/>
                <a:gd name="T79" fmla="*/ 366 h 1653"/>
                <a:gd name="T80" fmla="*/ 0 w 29"/>
                <a:gd name="T81" fmla="*/ 183 h 1653"/>
                <a:gd name="T82" fmla="*/ 29 w 29"/>
                <a:gd name="T83" fmla="*/ 183 h 1653"/>
                <a:gd name="T84" fmla="*/ 29 w 29"/>
                <a:gd name="T85" fmla="*/ 188 h 1653"/>
                <a:gd name="T86" fmla="*/ 0 w 29"/>
                <a:gd name="T87" fmla="*/ 188 h 1653"/>
                <a:gd name="T88" fmla="*/ 0 w 29"/>
                <a:gd name="T89" fmla="*/ 183 h 1653"/>
                <a:gd name="T90" fmla="*/ 0 w 29"/>
                <a:gd name="T91" fmla="*/ 0 h 1653"/>
                <a:gd name="T92" fmla="*/ 29 w 29"/>
                <a:gd name="T93" fmla="*/ 0 h 1653"/>
                <a:gd name="T94" fmla="*/ 29 w 29"/>
                <a:gd name="T95" fmla="*/ 5 h 1653"/>
                <a:gd name="T96" fmla="*/ 0 w 29"/>
                <a:gd name="T97" fmla="*/ 5 h 1653"/>
                <a:gd name="T98" fmla="*/ 0 w 29"/>
                <a:gd name="T99"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 h="1653">
                  <a:moveTo>
                    <a:pt x="0" y="1648"/>
                  </a:moveTo>
                  <a:lnTo>
                    <a:pt x="29" y="1648"/>
                  </a:lnTo>
                  <a:lnTo>
                    <a:pt x="29" y="1653"/>
                  </a:lnTo>
                  <a:lnTo>
                    <a:pt x="0" y="1653"/>
                  </a:lnTo>
                  <a:lnTo>
                    <a:pt x="0" y="1648"/>
                  </a:lnTo>
                  <a:close/>
                  <a:moveTo>
                    <a:pt x="0" y="1465"/>
                  </a:moveTo>
                  <a:lnTo>
                    <a:pt x="29" y="1465"/>
                  </a:lnTo>
                  <a:lnTo>
                    <a:pt x="29" y="1470"/>
                  </a:lnTo>
                  <a:lnTo>
                    <a:pt x="0" y="1470"/>
                  </a:lnTo>
                  <a:lnTo>
                    <a:pt x="0" y="1465"/>
                  </a:lnTo>
                  <a:close/>
                  <a:moveTo>
                    <a:pt x="0" y="1282"/>
                  </a:moveTo>
                  <a:lnTo>
                    <a:pt x="29" y="1282"/>
                  </a:lnTo>
                  <a:lnTo>
                    <a:pt x="29" y="1286"/>
                  </a:lnTo>
                  <a:lnTo>
                    <a:pt x="0" y="1286"/>
                  </a:lnTo>
                  <a:lnTo>
                    <a:pt x="0" y="1282"/>
                  </a:lnTo>
                  <a:close/>
                  <a:moveTo>
                    <a:pt x="0" y="1099"/>
                  </a:moveTo>
                  <a:lnTo>
                    <a:pt x="29" y="1099"/>
                  </a:lnTo>
                  <a:lnTo>
                    <a:pt x="29" y="1103"/>
                  </a:lnTo>
                  <a:lnTo>
                    <a:pt x="0" y="1103"/>
                  </a:lnTo>
                  <a:lnTo>
                    <a:pt x="0" y="1099"/>
                  </a:lnTo>
                  <a:close/>
                  <a:moveTo>
                    <a:pt x="0" y="915"/>
                  </a:moveTo>
                  <a:lnTo>
                    <a:pt x="29" y="915"/>
                  </a:lnTo>
                  <a:lnTo>
                    <a:pt x="29" y="920"/>
                  </a:lnTo>
                  <a:lnTo>
                    <a:pt x="0" y="920"/>
                  </a:lnTo>
                  <a:lnTo>
                    <a:pt x="0" y="915"/>
                  </a:lnTo>
                  <a:close/>
                  <a:moveTo>
                    <a:pt x="0" y="732"/>
                  </a:moveTo>
                  <a:lnTo>
                    <a:pt x="29" y="732"/>
                  </a:lnTo>
                  <a:lnTo>
                    <a:pt x="29" y="737"/>
                  </a:lnTo>
                  <a:lnTo>
                    <a:pt x="0" y="737"/>
                  </a:lnTo>
                  <a:lnTo>
                    <a:pt x="0" y="732"/>
                  </a:lnTo>
                  <a:close/>
                  <a:moveTo>
                    <a:pt x="0" y="549"/>
                  </a:moveTo>
                  <a:lnTo>
                    <a:pt x="29" y="549"/>
                  </a:lnTo>
                  <a:lnTo>
                    <a:pt x="29" y="554"/>
                  </a:lnTo>
                  <a:lnTo>
                    <a:pt x="0" y="554"/>
                  </a:lnTo>
                  <a:lnTo>
                    <a:pt x="0" y="549"/>
                  </a:lnTo>
                  <a:close/>
                  <a:moveTo>
                    <a:pt x="0" y="366"/>
                  </a:moveTo>
                  <a:lnTo>
                    <a:pt x="29" y="366"/>
                  </a:lnTo>
                  <a:lnTo>
                    <a:pt x="29" y="371"/>
                  </a:lnTo>
                  <a:lnTo>
                    <a:pt x="0" y="371"/>
                  </a:lnTo>
                  <a:lnTo>
                    <a:pt x="0" y="366"/>
                  </a:lnTo>
                  <a:close/>
                  <a:moveTo>
                    <a:pt x="0" y="183"/>
                  </a:moveTo>
                  <a:lnTo>
                    <a:pt x="29" y="183"/>
                  </a:lnTo>
                  <a:lnTo>
                    <a:pt x="29" y="188"/>
                  </a:lnTo>
                  <a:lnTo>
                    <a:pt x="0" y="188"/>
                  </a:lnTo>
                  <a:lnTo>
                    <a:pt x="0" y="183"/>
                  </a:lnTo>
                  <a:close/>
                  <a:moveTo>
                    <a:pt x="0" y="0"/>
                  </a:moveTo>
                  <a:lnTo>
                    <a:pt x="29" y="0"/>
                  </a:lnTo>
                  <a:lnTo>
                    <a:pt x="29" y="5"/>
                  </a:lnTo>
                  <a:lnTo>
                    <a:pt x="0" y="5"/>
                  </a:lnTo>
                  <a:lnTo>
                    <a:pt x="0" y="0"/>
                  </a:lnTo>
                  <a:close/>
                </a:path>
              </a:pathLst>
            </a:custGeom>
            <a:solidFill>
              <a:srgbClr val="868686"/>
            </a:solidFill>
            <a:ln w="793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4" name="Rectangle 10">
              <a:extLst>
                <a:ext uri="{FF2B5EF4-FFF2-40B4-BE49-F238E27FC236}">
                  <a16:creationId xmlns="" xmlns:a16="http://schemas.microsoft.com/office/drawing/2014/main" id="{F8E18453-5473-45B6-B4BD-8FF07692AB8A}"/>
                </a:ext>
              </a:extLst>
            </p:cNvPr>
            <p:cNvSpPr>
              <a:spLocks noChangeArrowheads="1"/>
            </p:cNvSpPr>
            <p:nvPr/>
          </p:nvSpPr>
          <p:spPr bwMode="auto">
            <a:xfrm>
              <a:off x="1480" y="3911"/>
              <a:ext cx="2149" cy="5"/>
            </a:xfrm>
            <a:prstGeom prst="rect">
              <a:avLst/>
            </a:prstGeom>
            <a:solidFill>
              <a:srgbClr val="868686"/>
            </a:solidFill>
            <a:ln w="793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5" name="Freeform 11">
              <a:extLst>
                <a:ext uri="{FF2B5EF4-FFF2-40B4-BE49-F238E27FC236}">
                  <a16:creationId xmlns="" xmlns:a16="http://schemas.microsoft.com/office/drawing/2014/main" id="{1CE9DDE7-A4DB-4B9B-A75D-87237A95B6BC}"/>
                </a:ext>
              </a:extLst>
            </p:cNvPr>
            <p:cNvSpPr>
              <a:spLocks noEditPoints="1"/>
            </p:cNvSpPr>
            <p:nvPr/>
          </p:nvSpPr>
          <p:spPr bwMode="auto">
            <a:xfrm>
              <a:off x="1480" y="3911"/>
              <a:ext cx="2153" cy="29"/>
            </a:xfrm>
            <a:custGeom>
              <a:avLst/>
              <a:gdLst>
                <a:gd name="T0" fmla="*/ 4 w 2153"/>
                <a:gd name="T1" fmla="*/ 0 h 29"/>
                <a:gd name="T2" fmla="*/ 4 w 2153"/>
                <a:gd name="T3" fmla="*/ 29 h 29"/>
                <a:gd name="T4" fmla="*/ 0 w 2153"/>
                <a:gd name="T5" fmla="*/ 29 h 29"/>
                <a:gd name="T6" fmla="*/ 0 w 2153"/>
                <a:gd name="T7" fmla="*/ 0 h 29"/>
                <a:gd name="T8" fmla="*/ 4 w 2153"/>
                <a:gd name="T9" fmla="*/ 0 h 29"/>
                <a:gd name="T10" fmla="*/ 313 w 2153"/>
                <a:gd name="T11" fmla="*/ 0 h 29"/>
                <a:gd name="T12" fmla="*/ 313 w 2153"/>
                <a:gd name="T13" fmla="*/ 29 h 29"/>
                <a:gd name="T14" fmla="*/ 308 w 2153"/>
                <a:gd name="T15" fmla="*/ 29 h 29"/>
                <a:gd name="T16" fmla="*/ 308 w 2153"/>
                <a:gd name="T17" fmla="*/ 0 h 29"/>
                <a:gd name="T18" fmla="*/ 313 w 2153"/>
                <a:gd name="T19" fmla="*/ 0 h 29"/>
                <a:gd name="T20" fmla="*/ 621 w 2153"/>
                <a:gd name="T21" fmla="*/ 0 h 29"/>
                <a:gd name="T22" fmla="*/ 621 w 2153"/>
                <a:gd name="T23" fmla="*/ 29 h 29"/>
                <a:gd name="T24" fmla="*/ 616 w 2153"/>
                <a:gd name="T25" fmla="*/ 29 h 29"/>
                <a:gd name="T26" fmla="*/ 616 w 2153"/>
                <a:gd name="T27" fmla="*/ 0 h 29"/>
                <a:gd name="T28" fmla="*/ 621 w 2153"/>
                <a:gd name="T29" fmla="*/ 0 h 29"/>
                <a:gd name="T30" fmla="*/ 930 w 2153"/>
                <a:gd name="T31" fmla="*/ 0 h 29"/>
                <a:gd name="T32" fmla="*/ 930 w 2153"/>
                <a:gd name="T33" fmla="*/ 29 h 29"/>
                <a:gd name="T34" fmla="*/ 925 w 2153"/>
                <a:gd name="T35" fmla="*/ 29 h 29"/>
                <a:gd name="T36" fmla="*/ 925 w 2153"/>
                <a:gd name="T37" fmla="*/ 0 h 29"/>
                <a:gd name="T38" fmla="*/ 930 w 2153"/>
                <a:gd name="T39" fmla="*/ 0 h 29"/>
                <a:gd name="T40" fmla="*/ 1233 w 2153"/>
                <a:gd name="T41" fmla="*/ 0 h 29"/>
                <a:gd name="T42" fmla="*/ 1233 w 2153"/>
                <a:gd name="T43" fmla="*/ 29 h 29"/>
                <a:gd name="T44" fmla="*/ 1228 w 2153"/>
                <a:gd name="T45" fmla="*/ 29 h 29"/>
                <a:gd name="T46" fmla="*/ 1228 w 2153"/>
                <a:gd name="T47" fmla="*/ 0 h 29"/>
                <a:gd name="T48" fmla="*/ 1233 w 2153"/>
                <a:gd name="T49" fmla="*/ 0 h 29"/>
                <a:gd name="T50" fmla="*/ 1541 w 2153"/>
                <a:gd name="T51" fmla="*/ 0 h 29"/>
                <a:gd name="T52" fmla="*/ 1541 w 2153"/>
                <a:gd name="T53" fmla="*/ 29 h 29"/>
                <a:gd name="T54" fmla="*/ 1537 w 2153"/>
                <a:gd name="T55" fmla="*/ 29 h 29"/>
                <a:gd name="T56" fmla="*/ 1537 w 2153"/>
                <a:gd name="T57" fmla="*/ 0 h 29"/>
                <a:gd name="T58" fmla="*/ 1541 w 2153"/>
                <a:gd name="T59" fmla="*/ 0 h 29"/>
                <a:gd name="T60" fmla="*/ 1850 w 2153"/>
                <a:gd name="T61" fmla="*/ 0 h 29"/>
                <a:gd name="T62" fmla="*/ 1850 w 2153"/>
                <a:gd name="T63" fmla="*/ 29 h 29"/>
                <a:gd name="T64" fmla="*/ 1845 w 2153"/>
                <a:gd name="T65" fmla="*/ 29 h 29"/>
                <a:gd name="T66" fmla="*/ 1845 w 2153"/>
                <a:gd name="T67" fmla="*/ 0 h 29"/>
                <a:gd name="T68" fmla="*/ 1850 w 2153"/>
                <a:gd name="T69" fmla="*/ 0 h 29"/>
                <a:gd name="T70" fmla="*/ 2153 w 2153"/>
                <a:gd name="T71" fmla="*/ 0 h 29"/>
                <a:gd name="T72" fmla="*/ 2153 w 2153"/>
                <a:gd name="T73" fmla="*/ 29 h 29"/>
                <a:gd name="T74" fmla="*/ 2149 w 2153"/>
                <a:gd name="T75" fmla="*/ 29 h 29"/>
                <a:gd name="T76" fmla="*/ 2149 w 2153"/>
                <a:gd name="T77" fmla="*/ 0 h 29"/>
                <a:gd name="T78" fmla="*/ 2153 w 2153"/>
                <a:gd name="T7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53" h="29">
                  <a:moveTo>
                    <a:pt x="4" y="0"/>
                  </a:moveTo>
                  <a:lnTo>
                    <a:pt x="4" y="29"/>
                  </a:lnTo>
                  <a:lnTo>
                    <a:pt x="0" y="29"/>
                  </a:lnTo>
                  <a:lnTo>
                    <a:pt x="0" y="0"/>
                  </a:lnTo>
                  <a:lnTo>
                    <a:pt x="4" y="0"/>
                  </a:lnTo>
                  <a:close/>
                  <a:moveTo>
                    <a:pt x="313" y="0"/>
                  </a:moveTo>
                  <a:lnTo>
                    <a:pt x="313" y="29"/>
                  </a:lnTo>
                  <a:lnTo>
                    <a:pt x="308" y="29"/>
                  </a:lnTo>
                  <a:lnTo>
                    <a:pt x="308" y="0"/>
                  </a:lnTo>
                  <a:lnTo>
                    <a:pt x="313" y="0"/>
                  </a:lnTo>
                  <a:close/>
                  <a:moveTo>
                    <a:pt x="621" y="0"/>
                  </a:moveTo>
                  <a:lnTo>
                    <a:pt x="621" y="29"/>
                  </a:lnTo>
                  <a:lnTo>
                    <a:pt x="616" y="29"/>
                  </a:lnTo>
                  <a:lnTo>
                    <a:pt x="616" y="0"/>
                  </a:lnTo>
                  <a:lnTo>
                    <a:pt x="621" y="0"/>
                  </a:lnTo>
                  <a:close/>
                  <a:moveTo>
                    <a:pt x="930" y="0"/>
                  </a:moveTo>
                  <a:lnTo>
                    <a:pt x="930" y="29"/>
                  </a:lnTo>
                  <a:lnTo>
                    <a:pt x="925" y="29"/>
                  </a:lnTo>
                  <a:lnTo>
                    <a:pt x="925" y="0"/>
                  </a:lnTo>
                  <a:lnTo>
                    <a:pt x="930" y="0"/>
                  </a:lnTo>
                  <a:close/>
                  <a:moveTo>
                    <a:pt x="1233" y="0"/>
                  </a:moveTo>
                  <a:lnTo>
                    <a:pt x="1233" y="29"/>
                  </a:lnTo>
                  <a:lnTo>
                    <a:pt x="1228" y="29"/>
                  </a:lnTo>
                  <a:lnTo>
                    <a:pt x="1228" y="0"/>
                  </a:lnTo>
                  <a:lnTo>
                    <a:pt x="1233" y="0"/>
                  </a:lnTo>
                  <a:close/>
                  <a:moveTo>
                    <a:pt x="1541" y="0"/>
                  </a:moveTo>
                  <a:lnTo>
                    <a:pt x="1541" y="29"/>
                  </a:lnTo>
                  <a:lnTo>
                    <a:pt x="1537" y="29"/>
                  </a:lnTo>
                  <a:lnTo>
                    <a:pt x="1537" y="0"/>
                  </a:lnTo>
                  <a:lnTo>
                    <a:pt x="1541" y="0"/>
                  </a:lnTo>
                  <a:close/>
                  <a:moveTo>
                    <a:pt x="1850" y="0"/>
                  </a:moveTo>
                  <a:lnTo>
                    <a:pt x="1850" y="29"/>
                  </a:lnTo>
                  <a:lnTo>
                    <a:pt x="1845" y="29"/>
                  </a:lnTo>
                  <a:lnTo>
                    <a:pt x="1845" y="0"/>
                  </a:lnTo>
                  <a:lnTo>
                    <a:pt x="1850" y="0"/>
                  </a:lnTo>
                  <a:close/>
                  <a:moveTo>
                    <a:pt x="2153" y="0"/>
                  </a:moveTo>
                  <a:lnTo>
                    <a:pt x="2153" y="29"/>
                  </a:lnTo>
                  <a:lnTo>
                    <a:pt x="2149" y="29"/>
                  </a:lnTo>
                  <a:lnTo>
                    <a:pt x="2149" y="0"/>
                  </a:lnTo>
                  <a:lnTo>
                    <a:pt x="2153" y="0"/>
                  </a:lnTo>
                  <a:close/>
                </a:path>
              </a:pathLst>
            </a:custGeom>
            <a:solidFill>
              <a:srgbClr val="868686"/>
            </a:solidFill>
            <a:ln w="793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6" name="Freeform 12">
              <a:extLst>
                <a:ext uri="{FF2B5EF4-FFF2-40B4-BE49-F238E27FC236}">
                  <a16:creationId xmlns="" xmlns:a16="http://schemas.microsoft.com/office/drawing/2014/main" id="{870721C6-CE58-4885-9A7E-4D175C32C5A3}"/>
                </a:ext>
              </a:extLst>
            </p:cNvPr>
            <p:cNvSpPr>
              <a:spLocks/>
            </p:cNvSpPr>
            <p:nvPr/>
          </p:nvSpPr>
          <p:spPr bwMode="auto">
            <a:xfrm>
              <a:off x="1783" y="2465"/>
              <a:ext cx="1513" cy="1157"/>
            </a:xfrm>
            <a:custGeom>
              <a:avLst/>
              <a:gdLst>
                <a:gd name="T0" fmla="*/ 1436 w 1513"/>
                <a:gd name="T1" fmla="*/ 1142 h 1157"/>
                <a:gd name="T2" fmla="*/ 1234 w 1513"/>
                <a:gd name="T3" fmla="*/ 1109 h 1157"/>
                <a:gd name="T4" fmla="*/ 954 w 1513"/>
                <a:gd name="T5" fmla="*/ 1060 h 1157"/>
                <a:gd name="T6" fmla="*/ 819 w 1513"/>
                <a:gd name="T7" fmla="*/ 1036 h 1157"/>
                <a:gd name="T8" fmla="*/ 694 w 1513"/>
                <a:gd name="T9" fmla="*/ 1012 h 1157"/>
                <a:gd name="T10" fmla="*/ 583 w 1513"/>
                <a:gd name="T11" fmla="*/ 988 h 1157"/>
                <a:gd name="T12" fmla="*/ 492 w 1513"/>
                <a:gd name="T13" fmla="*/ 969 h 1157"/>
                <a:gd name="T14" fmla="*/ 424 w 1513"/>
                <a:gd name="T15" fmla="*/ 954 h 1157"/>
                <a:gd name="T16" fmla="*/ 323 w 1513"/>
                <a:gd name="T17" fmla="*/ 925 h 1157"/>
                <a:gd name="T18" fmla="*/ 241 w 1513"/>
                <a:gd name="T19" fmla="*/ 892 h 1157"/>
                <a:gd name="T20" fmla="*/ 203 w 1513"/>
                <a:gd name="T21" fmla="*/ 872 h 1157"/>
                <a:gd name="T22" fmla="*/ 174 w 1513"/>
                <a:gd name="T23" fmla="*/ 848 h 1157"/>
                <a:gd name="T24" fmla="*/ 135 w 1513"/>
                <a:gd name="T25" fmla="*/ 795 h 1157"/>
                <a:gd name="T26" fmla="*/ 111 w 1513"/>
                <a:gd name="T27" fmla="*/ 742 h 1157"/>
                <a:gd name="T28" fmla="*/ 92 w 1513"/>
                <a:gd name="T29" fmla="*/ 680 h 1157"/>
                <a:gd name="T30" fmla="*/ 68 w 1513"/>
                <a:gd name="T31" fmla="*/ 578 h 1157"/>
                <a:gd name="T32" fmla="*/ 44 w 1513"/>
                <a:gd name="T33" fmla="*/ 444 h 1157"/>
                <a:gd name="T34" fmla="*/ 34 w 1513"/>
                <a:gd name="T35" fmla="*/ 381 h 1157"/>
                <a:gd name="T36" fmla="*/ 29 w 1513"/>
                <a:gd name="T37" fmla="*/ 333 h 1157"/>
                <a:gd name="T38" fmla="*/ 15 w 1513"/>
                <a:gd name="T39" fmla="*/ 246 h 1157"/>
                <a:gd name="T40" fmla="*/ 10 w 1513"/>
                <a:gd name="T41" fmla="*/ 174 h 1157"/>
                <a:gd name="T42" fmla="*/ 5 w 1513"/>
                <a:gd name="T43" fmla="*/ 116 h 1157"/>
                <a:gd name="T44" fmla="*/ 5 w 1513"/>
                <a:gd name="T45" fmla="*/ 68 h 1157"/>
                <a:gd name="T46" fmla="*/ 0 w 1513"/>
                <a:gd name="T47" fmla="*/ 29 h 1157"/>
                <a:gd name="T48" fmla="*/ 0 w 1513"/>
                <a:gd name="T49" fmla="*/ 5 h 1157"/>
                <a:gd name="T50" fmla="*/ 5 w 1513"/>
                <a:gd name="T51" fmla="*/ 0 h 1157"/>
                <a:gd name="T52" fmla="*/ 15 w 1513"/>
                <a:gd name="T53" fmla="*/ 5 h 1157"/>
                <a:gd name="T54" fmla="*/ 15 w 1513"/>
                <a:gd name="T55" fmla="*/ 29 h 1157"/>
                <a:gd name="T56" fmla="*/ 19 w 1513"/>
                <a:gd name="T57" fmla="*/ 68 h 1157"/>
                <a:gd name="T58" fmla="*/ 19 w 1513"/>
                <a:gd name="T59" fmla="*/ 116 h 1157"/>
                <a:gd name="T60" fmla="*/ 24 w 1513"/>
                <a:gd name="T61" fmla="*/ 174 h 1157"/>
                <a:gd name="T62" fmla="*/ 29 w 1513"/>
                <a:gd name="T63" fmla="*/ 241 h 1157"/>
                <a:gd name="T64" fmla="*/ 44 w 1513"/>
                <a:gd name="T65" fmla="*/ 328 h 1157"/>
                <a:gd name="T66" fmla="*/ 48 w 1513"/>
                <a:gd name="T67" fmla="*/ 381 h 1157"/>
                <a:gd name="T68" fmla="*/ 58 w 1513"/>
                <a:gd name="T69" fmla="*/ 444 h 1157"/>
                <a:gd name="T70" fmla="*/ 82 w 1513"/>
                <a:gd name="T71" fmla="*/ 578 h 1157"/>
                <a:gd name="T72" fmla="*/ 106 w 1513"/>
                <a:gd name="T73" fmla="*/ 675 h 1157"/>
                <a:gd name="T74" fmla="*/ 125 w 1513"/>
                <a:gd name="T75" fmla="*/ 738 h 1157"/>
                <a:gd name="T76" fmla="*/ 150 w 1513"/>
                <a:gd name="T77" fmla="*/ 786 h 1157"/>
                <a:gd name="T78" fmla="*/ 188 w 1513"/>
                <a:gd name="T79" fmla="*/ 839 h 1157"/>
                <a:gd name="T80" fmla="*/ 212 w 1513"/>
                <a:gd name="T81" fmla="*/ 858 h 1157"/>
                <a:gd name="T82" fmla="*/ 246 w 1513"/>
                <a:gd name="T83" fmla="*/ 877 h 1157"/>
                <a:gd name="T84" fmla="*/ 323 w 1513"/>
                <a:gd name="T85" fmla="*/ 911 h 1157"/>
                <a:gd name="T86" fmla="*/ 429 w 1513"/>
                <a:gd name="T87" fmla="*/ 940 h 1157"/>
                <a:gd name="T88" fmla="*/ 492 w 1513"/>
                <a:gd name="T89" fmla="*/ 954 h 1157"/>
                <a:gd name="T90" fmla="*/ 588 w 1513"/>
                <a:gd name="T91" fmla="*/ 974 h 1157"/>
                <a:gd name="T92" fmla="*/ 699 w 1513"/>
                <a:gd name="T93" fmla="*/ 998 h 1157"/>
                <a:gd name="T94" fmla="*/ 824 w 1513"/>
                <a:gd name="T95" fmla="*/ 1022 h 1157"/>
                <a:gd name="T96" fmla="*/ 954 w 1513"/>
                <a:gd name="T97" fmla="*/ 1046 h 1157"/>
                <a:gd name="T98" fmla="*/ 1238 w 1513"/>
                <a:gd name="T99" fmla="*/ 1094 h 1157"/>
                <a:gd name="T100" fmla="*/ 1441 w 1513"/>
                <a:gd name="T101" fmla="*/ 1128 h 1157"/>
                <a:gd name="T102" fmla="*/ 1508 w 1513"/>
                <a:gd name="T103" fmla="*/ 1142 h 1157"/>
                <a:gd name="T104" fmla="*/ 1508 w 1513"/>
                <a:gd name="T105" fmla="*/ 1152 h 1157"/>
                <a:gd name="T106" fmla="*/ 1503 w 1513"/>
                <a:gd name="T107" fmla="*/ 1157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3" h="1157">
                  <a:moveTo>
                    <a:pt x="1503" y="1157"/>
                  </a:moveTo>
                  <a:lnTo>
                    <a:pt x="1436" y="1142"/>
                  </a:lnTo>
                  <a:lnTo>
                    <a:pt x="1373" y="1133"/>
                  </a:lnTo>
                  <a:lnTo>
                    <a:pt x="1234" y="1109"/>
                  </a:lnTo>
                  <a:lnTo>
                    <a:pt x="1094" y="1084"/>
                  </a:lnTo>
                  <a:lnTo>
                    <a:pt x="954" y="1060"/>
                  </a:lnTo>
                  <a:lnTo>
                    <a:pt x="887" y="1046"/>
                  </a:lnTo>
                  <a:lnTo>
                    <a:pt x="819" y="1036"/>
                  </a:lnTo>
                  <a:lnTo>
                    <a:pt x="757" y="1022"/>
                  </a:lnTo>
                  <a:lnTo>
                    <a:pt x="694" y="1012"/>
                  </a:lnTo>
                  <a:lnTo>
                    <a:pt x="636" y="1003"/>
                  </a:lnTo>
                  <a:lnTo>
                    <a:pt x="583" y="988"/>
                  </a:lnTo>
                  <a:lnTo>
                    <a:pt x="535" y="978"/>
                  </a:lnTo>
                  <a:lnTo>
                    <a:pt x="492" y="969"/>
                  </a:lnTo>
                  <a:lnTo>
                    <a:pt x="458" y="959"/>
                  </a:lnTo>
                  <a:lnTo>
                    <a:pt x="424" y="954"/>
                  </a:lnTo>
                  <a:lnTo>
                    <a:pt x="371" y="940"/>
                  </a:lnTo>
                  <a:lnTo>
                    <a:pt x="323" y="925"/>
                  </a:lnTo>
                  <a:lnTo>
                    <a:pt x="280" y="911"/>
                  </a:lnTo>
                  <a:lnTo>
                    <a:pt x="241" y="892"/>
                  </a:lnTo>
                  <a:lnTo>
                    <a:pt x="207" y="872"/>
                  </a:lnTo>
                  <a:lnTo>
                    <a:pt x="203" y="872"/>
                  </a:lnTo>
                  <a:lnTo>
                    <a:pt x="178" y="848"/>
                  </a:lnTo>
                  <a:lnTo>
                    <a:pt x="174" y="848"/>
                  </a:lnTo>
                  <a:lnTo>
                    <a:pt x="150" y="819"/>
                  </a:lnTo>
                  <a:lnTo>
                    <a:pt x="135" y="795"/>
                  </a:lnTo>
                  <a:lnTo>
                    <a:pt x="125" y="771"/>
                  </a:lnTo>
                  <a:lnTo>
                    <a:pt x="111" y="742"/>
                  </a:lnTo>
                  <a:lnTo>
                    <a:pt x="101" y="713"/>
                  </a:lnTo>
                  <a:lnTo>
                    <a:pt x="92" y="680"/>
                  </a:lnTo>
                  <a:lnTo>
                    <a:pt x="82" y="646"/>
                  </a:lnTo>
                  <a:lnTo>
                    <a:pt x="68" y="578"/>
                  </a:lnTo>
                  <a:lnTo>
                    <a:pt x="58" y="511"/>
                  </a:lnTo>
                  <a:lnTo>
                    <a:pt x="44" y="444"/>
                  </a:lnTo>
                  <a:lnTo>
                    <a:pt x="39" y="410"/>
                  </a:lnTo>
                  <a:lnTo>
                    <a:pt x="34" y="381"/>
                  </a:lnTo>
                  <a:lnTo>
                    <a:pt x="34" y="357"/>
                  </a:lnTo>
                  <a:lnTo>
                    <a:pt x="29" y="333"/>
                  </a:lnTo>
                  <a:lnTo>
                    <a:pt x="19" y="285"/>
                  </a:lnTo>
                  <a:lnTo>
                    <a:pt x="15" y="246"/>
                  </a:lnTo>
                  <a:lnTo>
                    <a:pt x="10" y="207"/>
                  </a:lnTo>
                  <a:lnTo>
                    <a:pt x="10" y="174"/>
                  </a:lnTo>
                  <a:lnTo>
                    <a:pt x="5" y="140"/>
                  </a:lnTo>
                  <a:lnTo>
                    <a:pt x="5" y="116"/>
                  </a:lnTo>
                  <a:lnTo>
                    <a:pt x="5" y="92"/>
                  </a:lnTo>
                  <a:lnTo>
                    <a:pt x="5" y="68"/>
                  </a:lnTo>
                  <a:lnTo>
                    <a:pt x="5" y="48"/>
                  </a:lnTo>
                  <a:lnTo>
                    <a:pt x="0" y="29"/>
                  </a:lnTo>
                  <a:lnTo>
                    <a:pt x="0" y="15"/>
                  </a:lnTo>
                  <a:lnTo>
                    <a:pt x="0" y="5"/>
                  </a:lnTo>
                  <a:lnTo>
                    <a:pt x="0" y="0"/>
                  </a:lnTo>
                  <a:lnTo>
                    <a:pt x="5" y="0"/>
                  </a:lnTo>
                  <a:lnTo>
                    <a:pt x="10" y="0"/>
                  </a:lnTo>
                  <a:lnTo>
                    <a:pt x="15" y="5"/>
                  </a:lnTo>
                  <a:lnTo>
                    <a:pt x="15" y="15"/>
                  </a:lnTo>
                  <a:lnTo>
                    <a:pt x="15" y="29"/>
                  </a:lnTo>
                  <a:lnTo>
                    <a:pt x="15" y="48"/>
                  </a:lnTo>
                  <a:lnTo>
                    <a:pt x="19" y="68"/>
                  </a:lnTo>
                  <a:lnTo>
                    <a:pt x="19" y="92"/>
                  </a:lnTo>
                  <a:lnTo>
                    <a:pt x="19" y="116"/>
                  </a:lnTo>
                  <a:lnTo>
                    <a:pt x="19" y="140"/>
                  </a:lnTo>
                  <a:lnTo>
                    <a:pt x="24" y="174"/>
                  </a:lnTo>
                  <a:lnTo>
                    <a:pt x="24" y="207"/>
                  </a:lnTo>
                  <a:lnTo>
                    <a:pt x="29" y="241"/>
                  </a:lnTo>
                  <a:lnTo>
                    <a:pt x="34" y="285"/>
                  </a:lnTo>
                  <a:lnTo>
                    <a:pt x="44" y="328"/>
                  </a:lnTo>
                  <a:lnTo>
                    <a:pt x="44" y="352"/>
                  </a:lnTo>
                  <a:lnTo>
                    <a:pt x="48" y="381"/>
                  </a:lnTo>
                  <a:lnTo>
                    <a:pt x="53" y="410"/>
                  </a:lnTo>
                  <a:lnTo>
                    <a:pt x="58" y="444"/>
                  </a:lnTo>
                  <a:lnTo>
                    <a:pt x="72" y="506"/>
                  </a:lnTo>
                  <a:lnTo>
                    <a:pt x="82" y="578"/>
                  </a:lnTo>
                  <a:lnTo>
                    <a:pt x="97" y="646"/>
                  </a:lnTo>
                  <a:lnTo>
                    <a:pt x="106" y="675"/>
                  </a:lnTo>
                  <a:lnTo>
                    <a:pt x="116" y="709"/>
                  </a:lnTo>
                  <a:lnTo>
                    <a:pt x="125" y="738"/>
                  </a:lnTo>
                  <a:lnTo>
                    <a:pt x="135" y="762"/>
                  </a:lnTo>
                  <a:lnTo>
                    <a:pt x="150" y="786"/>
                  </a:lnTo>
                  <a:lnTo>
                    <a:pt x="164" y="810"/>
                  </a:lnTo>
                  <a:lnTo>
                    <a:pt x="188" y="839"/>
                  </a:lnTo>
                  <a:lnTo>
                    <a:pt x="183" y="834"/>
                  </a:lnTo>
                  <a:lnTo>
                    <a:pt x="212" y="858"/>
                  </a:lnTo>
                  <a:lnTo>
                    <a:pt x="212" y="858"/>
                  </a:lnTo>
                  <a:lnTo>
                    <a:pt x="246" y="877"/>
                  </a:lnTo>
                  <a:lnTo>
                    <a:pt x="280" y="897"/>
                  </a:lnTo>
                  <a:lnTo>
                    <a:pt x="323" y="911"/>
                  </a:lnTo>
                  <a:lnTo>
                    <a:pt x="376" y="925"/>
                  </a:lnTo>
                  <a:lnTo>
                    <a:pt x="429" y="940"/>
                  </a:lnTo>
                  <a:lnTo>
                    <a:pt x="458" y="945"/>
                  </a:lnTo>
                  <a:lnTo>
                    <a:pt x="492" y="954"/>
                  </a:lnTo>
                  <a:lnTo>
                    <a:pt x="535" y="964"/>
                  </a:lnTo>
                  <a:lnTo>
                    <a:pt x="588" y="974"/>
                  </a:lnTo>
                  <a:lnTo>
                    <a:pt x="641" y="988"/>
                  </a:lnTo>
                  <a:lnTo>
                    <a:pt x="699" y="998"/>
                  </a:lnTo>
                  <a:lnTo>
                    <a:pt x="757" y="1012"/>
                  </a:lnTo>
                  <a:lnTo>
                    <a:pt x="824" y="1022"/>
                  </a:lnTo>
                  <a:lnTo>
                    <a:pt x="887" y="1031"/>
                  </a:lnTo>
                  <a:lnTo>
                    <a:pt x="954" y="1046"/>
                  </a:lnTo>
                  <a:lnTo>
                    <a:pt x="1094" y="1070"/>
                  </a:lnTo>
                  <a:lnTo>
                    <a:pt x="1238" y="1094"/>
                  </a:lnTo>
                  <a:lnTo>
                    <a:pt x="1373" y="1118"/>
                  </a:lnTo>
                  <a:lnTo>
                    <a:pt x="1441" y="1128"/>
                  </a:lnTo>
                  <a:lnTo>
                    <a:pt x="1503" y="1142"/>
                  </a:lnTo>
                  <a:lnTo>
                    <a:pt x="1508" y="1142"/>
                  </a:lnTo>
                  <a:lnTo>
                    <a:pt x="1513" y="1147"/>
                  </a:lnTo>
                  <a:lnTo>
                    <a:pt x="1508" y="1152"/>
                  </a:lnTo>
                  <a:lnTo>
                    <a:pt x="1503" y="1157"/>
                  </a:lnTo>
                  <a:lnTo>
                    <a:pt x="1503" y="1157"/>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27" name="Freeform 13">
              <a:extLst>
                <a:ext uri="{FF2B5EF4-FFF2-40B4-BE49-F238E27FC236}">
                  <a16:creationId xmlns="" xmlns:a16="http://schemas.microsoft.com/office/drawing/2014/main" id="{4129BCDC-EEB7-4AD5-B4FE-273C68BEF993}"/>
                </a:ext>
              </a:extLst>
            </p:cNvPr>
            <p:cNvSpPr>
              <a:spLocks/>
            </p:cNvSpPr>
            <p:nvPr/>
          </p:nvSpPr>
          <p:spPr bwMode="auto">
            <a:xfrm>
              <a:off x="3267" y="3593"/>
              <a:ext cx="44" cy="43"/>
            </a:xfrm>
            <a:custGeom>
              <a:avLst/>
              <a:gdLst>
                <a:gd name="T0" fmla="*/ 24 w 44"/>
                <a:gd name="T1" fmla="*/ 43 h 43"/>
                <a:gd name="T2" fmla="*/ 0 w 44"/>
                <a:gd name="T3" fmla="*/ 24 h 43"/>
                <a:gd name="T4" fmla="*/ 24 w 44"/>
                <a:gd name="T5" fmla="*/ 0 h 43"/>
                <a:gd name="T6" fmla="*/ 44 w 44"/>
                <a:gd name="T7" fmla="*/ 24 h 43"/>
                <a:gd name="T8" fmla="*/ 24 w 44"/>
                <a:gd name="T9" fmla="*/ 43 h 43"/>
              </a:gdLst>
              <a:ahLst/>
              <a:cxnLst>
                <a:cxn ang="0">
                  <a:pos x="T0" y="T1"/>
                </a:cxn>
                <a:cxn ang="0">
                  <a:pos x="T2" y="T3"/>
                </a:cxn>
                <a:cxn ang="0">
                  <a:pos x="T4" y="T5"/>
                </a:cxn>
                <a:cxn ang="0">
                  <a:pos x="T6" y="T7"/>
                </a:cxn>
                <a:cxn ang="0">
                  <a:pos x="T8" y="T9"/>
                </a:cxn>
              </a:cxnLst>
              <a:rect l="0" t="0" r="r" b="b"/>
              <a:pathLst>
                <a:path w="44" h="43">
                  <a:moveTo>
                    <a:pt x="24" y="43"/>
                  </a:moveTo>
                  <a:lnTo>
                    <a:pt x="0" y="24"/>
                  </a:lnTo>
                  <a:lnTo>
                    <a:pt x="24" y="0"/>
                  </a:lnTo>
                  <a:lnTo>
                    <a:pt x="44" y="24"/>
                  </a:lnTo>
                  <a:lnTo>
                    <a:pt x="24" y="43"/>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8" name="Freeform 14">
              <a:extLst>
                <a:ext uri="{FF2B5EF4-FFF2-40B4-BE49-F238E27FC236}">
                  <a16:creationId xmlns="" xmlns:a16="http://schemas.microsoft.com/office/drawing/2014/main" id="{3B9FBF38-8B7C-44AF-8FA7-2CE7A41AA954}"/>
                </a:ext>
              </a:extLst>
            </p:cNvPr>
            <p:cNvSpPr>
              <a:spLocks noEditPoints="1"/>
            </p:cNvSpPr>
            <p:nvPr/>
          </p:nvSpPr>
          <p:spPr bwMode="auto">
            <a:xfrm>
              <a:off x="3267" y="3593"/>
              <a:ext cx="48" cy="48"/>
            </a:xfrm>
            <a:custGeom>
              <a:avLst/>
              <a:gdLst>
                <a:gd name="T0" fmla="*/ 24 w 48"/>
                <a:gd name="T1" fmla="*/ 48 h 48"/>
                <a:gd name="T2" fmla="*/ 24 w 48"/>
                <a:gd name="T3" fmla="*/ 48 h 48"/>
                <a:gd name="T4" fmla="*/ 0 w 48"/>
                <a:gd name="T5" fmla="*/ 24 h 48"/>
                <a:gd name="T6" fmla="*/ 0 w 48"/>
                <a:gd name="T7" fmla="*/ 19 h 48"/>
                <a:gd name="T8" fmla="*/ 24 w 48"/>
                <a:gd name="T9" fmla="*/ 0 h 48"/>
                <a:gd name="T10" fmla="*/ 24 w 48"/>
                <a:gd name="T11" fmla="*/ 0 h 48"/>
                <a:gd name="T12" fmla="*/ 48 w 48"/>
                <a:gd name="T13" fmla="*/ 19 h 48"/>
                <a:gd name="T14" fmla="*/ 48 w 48"/>
                <a:gd name="T15" fmla="*/ 24 h 48"/>
                <a:gd name="T16" fmla="*/ 24 w 48"/>
                <a:gd name="T17" fmla="*/ 48 h 48"/>
                <a:gd name="T18" fmla="*/ 44 w 48"/>
                <a:gd name="T19" fmla="*/ 19 h 48"/>
                <a:gd name="T20" fmla="*/ 44 w 48"/>
                <a:gd name="T21" fmla="*/ 24 h 48"/>
                <a:gd name="T22" fmla="*/ 24 w 48"/>
                <a:gd name="T23" fmla="*/ 5 h 48"/>
                <a:gd name="T24" fmla="*/ 24 w 48"/>
                <a:gd name="T25" fmla="*/ 5 h 48"/>
                <a:gd name="T26" fmla="*/ 5 w 48"/>
                <a:gd name="T27" fmla="*/ 24 h 48"/>
                <a:gd name="T28" fmla="*/ 5 w 48"/>
                <a:gd name="T29" fmla="*/ 19 h 48"/>
                <a:gd name="T30" fmla="*/ 24 w 48"/>
                <a:gd name="T31" fmla="*/ 43 h 48"/>
                <a:gd name="T32" fmla="*/ 24 w 48"/>
                <a:gd name="T33" fmla="*/ 43 h 48"/>
                <a:gd name="T34" fmla="*/ 44 w 48"/>
                <a:gd name="T35" fmla="*/ 1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8">
                  <a:moveTo>
                    <a:pt x="24" y="48"/>
                  </a:moveTo>
                  <a:lnTo>
                    <a:pt x="24" y="48"/>
                  </a:lnTo>
                  <a:lnTo>
                    <a:pt x="0" y="24"/>
                  </a:lnTo>
                  <a:lnTo>
                    <a:pt x="0" y="19"/>
                  </a:lnTo>
                  <a:lnTo>
                    <a:pt x="24" y="0"/>
                  </a:lnTo>
                  <a:lnTo>
                    <a:pt x="24" y="0"/>
                  </a:lnTo>
                  <a:lnTo>
                    <a:pt x="48" y="19"/>
                  </a:lnTo>
                  <a:lnTo>
                    <a:pt x="48" y="24"/>
                  </a:lnTo>
                  <a:lnTo>
                    <a:pt x="24" y="48"/>
                  </a:lnTo>
                  <a:close/>
                  <a:moveTo>
                    <a:pt x="44" y="19"/>
                  </a:moveTo>
                  <a:lnTo>
                    <a:pt x="44" y="24"/>
                  </a:lnTo>
                  <a:lnTo>
                    <a:pt x="24" y="5"/>
                  </a:lnTo>
                  <a:lnTo>
                    <a:pt x="24" y="5"/>
                  </a:lnTo>
                  <a:lnTo>
                    <a:pt x="5" y="24"/>
                  </a:lnTo>
                  <a:lnTo>
                    <a:pt x="5" y="19"/>
                  </a:lnTo>
                  <a:lnTo>
                    <a:pt x="24" y="43"/>
                  </a:lnTo>
                  <a:lnTo>
                    <a:pt x="24" y="43"/>
                  </a:lnTo>
                  <a:lnTo>
                    <a:pt x="44" y="19"/>
                  </a:lnTo>
                  <a:close/>
                </a:path>
              </a:pathLst>
            </a:custGeom>
            <a:solidFill>
              <a:srgbClr val="4A7EBB"/>
            </a:solidFill>
            <a:ln w="0">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9" name="Freeform 15">
              <a:extLst>
                <a:ext uri="{FF2B5EF4-FFF2-40B4-BE49-F238E27FC236}">
                  <a16:creationId xmlns="" xmlns:a16="http://schemas.microsoft.com/office/drawing/2014/main" id="{4FB1A2C4-74E8-42A8-8E9A-370AE38D28DD}"/>
                </a:ext>
              </a:extLst>
            </p:cNvPr>
            <p:cNvSpPr>
              <a:spLocks/>
            </p:cNvSpPr>
            <p:nvPr/>
          </p:nvSpPr>
          <p:spPr bwMode="auto">
            <a:xfrm>
              <a:off x="2255" y="3410"/>
              <a:ext cx="44" cy="43"/>
            </a:xfrm>
            <a:custGeom>
              <a:avLst/>
              <a:gdLst>
                <a:gd name="T0" fmla="*/ 24 w 44"/>
                <a:gd name="T1" fmla="*/ 43 h 43"/>
                <a:gd name="T2" fmla="*/ 0 w 44"/>
                <a:gd name="T3" fmla="*/ 19 h 43"/>
                <a:gd name="T4" fmla="*/ 24 w 44"/>
                <a:gd name="T5" fmla="*/ 0 h 43"/>
                <a:gd name="T6" fmla="*/ 44 w 44"/>
                <a:gd name="T7" fmla="*/ 19 h 43"/>
                <a:gd name="T8" fmla="*/ 24 w 44"/>
                <a:gd name="T9" fmla="*/ 43 h 43"/>
              </a:gdLst>
              <a:ahLst/>
              <a:cxnLst>
                <a:cxn ang="0">
                  <a:pos x="T0" y="T1"/>
                </a:cxn>
                <a:cxn ang="0">
                  <a:pos x="T2" y="T3"/>
                </a:cxn>
                <a:cxn ang="0">
                  <a:pos x="T4" y="T5"/>
                </a:cxn>
                <a:cxn ang="0">
                  <a:pos x="T6" y="T7"/>
                </a:cxn>
                <a:cxn ang="0">
                  <a:pos x="T8" y="T9"/>
                </a:cxn>
              </a:cxnLst>
              <a:rect l="0" t="0" r="r" b="b"/>
              <a:pathLst>
                <a:path w="44" h="43">
                  <a:moveTo>
                    <a:pt x="24" y="43"/>
                  </a:moveTo>
                  <a:lnTo>
                    <a:pt x="0" y="19"/>
                  </a:lnTo>
                  <a:lnTo>
                    <a:pt x="24" y="0"/>
                  </a:lnTo>
                  <a:lnTo>
                    <a:pt x="44" y="19"/>
                  </a:lnTo>
                  <a:lnTo>
                    <a:pt x="24" y="43"/>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0" name="Freeform 16">
              <a:extLst>
                <a:ext uri="{FF2B5EF4-FFF2-40B4-BE49-F238E27FC236}">
                  <a16:creationId xmlns="" xmlns:a16="http://schemas.microsoft.com/office/drawing/2014/main" id="{D9AC3A68-4BE0-4A1E-B1A9-0DC783771FBB}"/>
                </a:ext>
              </a:extLst>
            </p:cNvPr>
            <p:cNvSpPr>
              <a:spLocks noEditPoints="1"/>
            </p:cNvSpPr>
            <p:nvPr/>
          </p:nvSpPr>
          <p:spPr bwMode="auto">
            <a:xfrm>
              <a:off x="2255" y="3405"/>
              <a:ext cx="44" cy="48"/>
            </a:xfrm>
            <a:custGeom>
              <a:avLst/>
              <a:gdLst>
                <a:gd name="T0" fmla="*/ 24 w 44"/>
                <a:gd name="T1" fmla="*/ 48 h 48"/>
                <a:gd name="T2" fmla="*/ 20 w 44"/>
                <a:gd name="T3" fmla="*/ 48 h 48"/>
                <a:gd name="T4" fmla="*/ 0 w 44"/>
                <a:gd name="T5" fmla="*/ 29 h 48"/>
                <a:gd name="T6" fmla="*/ 0 w 44"/>
                <a:gd name="T7" fmla="*/ 24 h 48"/>
                <a:gd name="T8" fmla="*/ 20 w 44"/>
                <a:gd name="T9" fmla="*/ 0 h 48"/>
                <a:gd name="T10" fmla="*/ 24 w 44"/>
                <a:gd name="T11" fmla="*/ 0 h 48"/>
                <a:gd name="T12" fmla="*/ 44 w 44"/>
                <a:gd name="T13" fmla="*/ 24 h 48"/>
                <a:gd name="T14" fmla="*/ 44 w 44"/>
                <a:gd name="T15" fmla="*/ 29 h 48"/>
                <a:gd name="T16" fmla="*/ 24 w 44"/>
                <a:gd name="T17" fmla="*/ 48 h 48"/>
                <a:gd name="T18" fmla="*/ 44 w 44"/>
                <a:gd name="T19" fmla="*/ 24 h 48"/>
                <a:gd name="T20" fmla="*/ 44 w 44"/>
                <a:gd name="T21" fmla="*/ 29 h 48"/>
                <a:gd name="T22" fmla="*/ 20 w 44"/>
                <a:gd name="T23" fmla="*/ 5 h 48"/>
                <a:gd name="T24" fmla="*/ 24 w 44"/>
                <a:gd name="T25" fmla="*/ 5 h 48"/>
                <a:gd name="T26" fmla="*/ 0 w 44"/>
                <a:gd name="T27" fmla="*/ 29 h 48"/>
                <a:gd name="T28" fmla="*/ 0 w 44"/>
                <a:gd name="T29" fmla="*/ 24 h 48"/>
                <a:gd name="T30" fmla="*/ 24 w 44"/>
                <a:gd name="T31" fmla="*/ 43 h 48"/>
                <a:gd name="T32" fmla="*/ 20 w 44"/>
                <a:gd name="T33" fmla="*/ 43 h 48"/>
                <a:gd name="T34" fmla="*/ 44 w 44"/>
                <a:gd name="T3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48">
                  <a:moveTo>
                    <a:pt x="24" y="48"/>
                  </a:moveTo>
                  <a:lnTo>
                    <a:pt x="20" y="48"/>
                  </a:lnTo>
                  <a:lnTo>
                    <a:pt x="0" y="29"/>
                  </a:lnTo>
                  <a:lnTo>
                    <a:pt x="0" y="24"/>
                  </a:lnTo>
                  <a:lnTo>
                    <a:pt x="20" y="0"/>
                  </a:lnTo>
                  <a:lnTo>
                    <a:pt x="24" y="0"/>
                  </a:lnTo>
                  <a:lnTo>
                    <a:pt x="44" y="24"/>
                  </a:lnTo>
                  <a:lnTo>
                    <a:pt x="44" y="29"/>
                  </a:lnTo>
                  <a:lnTo>
                    <a:pt x="24" y="48"/>
                  </a:lnTo>
                  <a:close/>
                  <a:moveTo>
                    <a:pt x="44" y="24"/>
                  </a:moveTo>
                  <a:lnTo>
                    <a:pt x="44" y="29"/>
                  </a:lnTo>
                  <a:lnTo>
                    <a:pt x="20" y="5"/>
                  </a:lnTo>
                  <a:lnTo>
                    <a:pt x="24" y="5"/>
                  </a:lnTo>
                  <a:lnTo>
                    <a:pt x="0" y="29"/>
                  </a:lnTo>
                  <a:lnTo>
                    <a:pt x="0" y="24"/>
                  </a:lnTo>
                  <a:lnTo>
                    <a:pt x="24" y="43"/>
                  </a:lnTo>
                  <a:lnTo>
                    <a:pt x="20" y="43"/>
                  </a:lnTo>
                  <a:lnTo>
                    <a:pt x="44" y="24"/>
                  </a:lnTo>
                  <a:close/>
                </a:path>
              </a:pathLst>
            </a:custGeom>
            <a:solidFill>
              <a:srgbClr val="4A7EBB"/>
            </a:solidFill>
            <a:ln w="0">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31" name="Freeform 17">
              <a:extLst>
                <a:ext uri="{FF2B5EF4-FFF2-40B4-BE49-F238E27FC236}">
                  <a16:creationId xmlns="" xmlns:a16="http://schemas.microsoft.com/office/drawing/2014/main" id="{57170046-3507-4A00-B9D2-332B29D2B9E2}"/>
                </a:ext>
              </a:extLst>
            </p:cNvPr>
            <p:cNvSpPr>
              <a:spLocks/>
            </p:cNvSpPr>
            <p:nvPr/>
          </p:nvSpPr>
          <p:spPr bwMode="auto">
            <a:xfrm>
              <a:off x="1923" y="3260"/>
              <a:ext cx="43" cy="44"/>
            </a:xfrm>
            <a:custGeom>
              <a:avLst/>
              <a:gdLst>
                <a:gd name="T0" fmla="*/ 19 w 43"/>
                <a:gd name="T1" fmla="*/ 44 h 44"/>
                <a:gd name="T2" fmla="*/ 0 w 43"/>
                <a:gd name="T3" fmla="*/ 20 h 44"/>
                <a:gd name="T4" fmla="*/ 19 w 43"/>
                <a:gd name="T5" fmla="*/ 0 h 44"/>
                <a:gd name="T6" fmla="*/ 43 w 43"/>
                <a:gd name="T7" fmla="*/ 20 h 44"/>
                <a:gd name="T8" fmla="*/ 19 w 43"/>
                <a:gd name="T9" fmla="*/ 44 h 44"/>
              </a:gdLst>
              <a:ahLst/>
              <a:cxnLst>
                <a:cxn ang="0">
                  <a:pos x="T0" y="T1"/>
                </a:cxn>
                <a:cxn ang="0">
                  <a:pos x="T2" y="T3"/>
                </a:cxn>
                <a:cxn ang="0">
                  <a:pos x="T4" y="T5"/>
                </a:cxn>
                <a:cxn ang="0">
                  <a:pos x="T6" y="T7"/>
                </a:cxn>
                <a:cxn ang="0">
                  <a:pos x="T8" y="T9"/>
                </a:cxn>
              </a:cxnLst>
              <a:rect l="0" t="0" r="r" b="b"/>
              <a:pathLst>
                <a:path w="43" h="44">
                  <a:moveTo>
                    <a:pt x="19" y="44"/>
                  </a:moveTo>
                  <a:lnTo>
                    <a:pt x="0" y="20"/>
                  </a:lnTo>
                  <a:lnTo>
                    <a:pt x="19" y="0"/>
                  </a:lnTo>
                  <a:lnTo>
                    <a:pt x="43" y="20"/>
                  </a:lnTo>
                  <a:lnTo>
                    <a:pt x="19" y="44"/>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6864" name="Freeform 18">
              <a:extLst>
                <a:ext uri="{FF2B5EF4-FFF2-40B4-BE49-F238E27FC236}">
                  <a16:creationId xmlns="" xmlns:a16="http://schemas.microsoft.com/office/drawing/2014/main" id="{75818FA1-4574-4C1E-AFED-005FBF1BA6E3}"/>
                </a:ext>
              </a:extLst>
            </p:cNvPr>
            <p:cNvSpPr>
              <a:spLocks noEditPoints="1"/>
            </p:cNvSpPr>
            <p:nvPr/>
          </p:nvSpPr>
          <p:spPr bwMode="auto">
            <a:xfrm>
              <a:off x="1918" y="3256"/>
              <a:ext cx="48" cy="48"/>
            </a:xfrm>
            <a:custGeom>
              <a:avLst/>
              <a:gdLst>
                <a:gd name="T0" fmla="*/ 24 w 48"/>
                <a:gd name="T1" fmla="*/ 48 h 48"/>
                <a:gd name="T2" fmla="*/ 24 w 48"/>
                <a:gd name="T3" fmla="*/ 48 h 48"/>
                <a:gd name="T4" fmla="*/ 0 w 48"/>
                <a:gd name="T5" fmla="*/ 28 h 48"/>
                <a:gd name="T6" fmla="*/ 0 w 48"/>
                <a:gd name="T7" fmla="*/ 24 h 48"/>
                <a:gd name="T8" fmla="*/ 24 w 48"/>
                <a:gd name="T9" fmla="*/ 0 h 48"/>
                <a:gd name="T10" fmla="*/ 24 w 48"/>
                <a:gd name="T11" fmla="*/ 0 h 48"/>
                <a:gd name="T12" fmla="*/ 48 w 48"/>
                <a:gd name="T13" fmla="*/ 24 h 48"/>
                <a:gd name="T14" fmla="*/ 48 w 48"/>
                <a:gd name="T15" fmla="*/ 28 h 48"/>
                <a:gd name="T16" fmla="*/ 24 w 48"/>
                <a:gd name="T17" fmla="*/ 48 h 48"/>
                <a:gd name="T18" fmla="*/ 43 w 48"/>
                <a:gd name="T19" fmla="*/ 24 h 48"/>
                <a:gd name="T20" fmla="*/ 43 w 48"/>
                <a:gd name="T21" fmla="*/ 28 h 48"/>
                <a:gd name="T22" fmla="*/ 24 w 48"/>
                <a:gd name="T23" fmla="*/ 4 h 48"/>
                <a:gd name="T24" fmla="*/ 24 w 48"/>
                <a:gd name="T25" fmla="*/ 4 h 48"/>
                <a:gd name="T26" fmla="*/ 5 w 48"/>
                <a:gd name="T27" fmla="*/ 28 h 48"/>
                <a:gd name="T28" fmla="*/ 5 w 48"/>
                <a:gd name="T29" fmla="*/ 24 h 48"/>
                <a:gd name="T30" fmla="*/ 24 w 48"/>
                <a:gd name="T31" fmla="*/ 43 h 48"/>
                <a:gd name="T32" fmla="*/ 24 w 48"/>
                <a:gd name="T33" fmla="*/ 43 h 48"/>
                <a:gd name="T34" fmla="*/ 43 w 48"/>
                <a:gd name="T3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8">
                  <a:moveTo>
                    <a:pt x="24" y="48"/>
                  </a:moveTo>
                  <a:lnTo>
                    <a:pt x="24" y="48"/>
                  </a:lnTo>
                  <a:lnTo>
                    <a:pt x="0" y="28"/>
                  </a:lnTo>
                  <a:lnTo>
                    <a:pt x="0" y="24"/>
                  </a:lnTo>
                  <a:lnTo>
                    <a:pt x="24" y="0"/>
                  </a:lnTo>
                  <a:lnTo>
                    <a:pt x="24" y="0"/>
                  </a:lnTo>
                  <a:lnTo>
                    <a:pt x="48" y="24"/>
                  </a:lnTo>
                  <a:lnTo>
                    <a:pt x="48" y="28"/>
                  </a:lnTo>
                  <a:lnTo>
                    <a:pt x="24" y="48"/>
                  </a:lnTo>
                  <a:close/>
                  <a:moveTo>
                    <a:pt x="43" y="24"/>
                  </a:moveTo>
                  <a:lnTo>
                    <a:pt x="43" y="28"/>
                  </a:lnTo>
                  <a:lnTo>
                    <a:pt x="24" y="4"/>
                  </a:lnTo>
                  <a:lnTo>
                    <a:pt x="24" y="4"/>
                  </a:lnTo>
                  <a:lnTo>
                    <a:pt x="5" y="28"/>
                  </a:lnTo>
                  <a:lnTo>
                    <a:pt x="5" y="24"/>
                  </a:lnTo>
                  <a:lnTo>
                    <a:pt x="24" y="43"/>
                  </a:lnTo>
                  <a:lnTo>
                    <a:pt x="24" y="43"/>
                  </a:lnTo>
                  <a:lnTo>
                    <a:pt x="43" y="24"/>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solidFill>
                  <a:srgbClr val="80BF44"/>
                </a:solidFill>
              </a:endParaRPr>
            </a:p>
          </p:txBody>
        </p:sp>
        <p:sp>
          <p:nvSpPr>
            <p:cNvPr id="36865" name="Freeform 19">
              <a:extLst>
                <a:ext uri="{FF2B5EF4-FFF2-40B4-BE49-F238E27FC236}">
                  <a16:creationId xmlns="" xmlns:a16="http://schemas.microsoft.com/office/drawing/2014/main" id="{0D4171D8-3251-4C58-BDFB-B7DAAD0FF649}"/>
                </a:ext>
              </a:extLst>
            </p:cNvPr>
            <p:cNvSpPr>
              <a:spLocks/>
            </p:cNvSpPr>
            <p:nvPr/>
          </p:nvSpPr>
          <p:spPr bwMode="auto">
            <a:xfrm>
              <a:off x="1798" y="2778"/>
              <a:ext cx="43" cy="44"/>
            </a:xfrm>
            <a:custGeom>
              <a:avLst/>
              <a:gdLst>
                <a:gd name="T0" fmla="*/ 24 w 43"/>
                <a:gd name="T1" fmla="*/ 44 h 44"/>
                <a:gd name="T2" fmla="*/ 0 w 43"/>
                <a:gd name="T3" fmla="*/ 20 h 44"/>
                <a:gd name="T4" fmla="*/ 24 w 43"/>
                <a:gd name="T5" fmla="*/ 0 h 44"/>
                <a:gd name="T6" fmla="*/ 43 w 43"/>
                <a:gd name="T7" fmla="*/ 20 h 44"/>
                <a:gd name="T8" fmla="*/ 24 w 43"/>
                <a:gd name="T9" fmla="*/ 44 h 44"/>
              </a:gdLst>
              <a:ahLst/>
              <a:cxnLst>
                <a:cxn ang="0">
                  <a:pos x="T0" y="T1"/>
                </a:cxn>
                <a:cxn ang="0">
                  <a:pos x="T2" y="T3"/>
                </a:cxn>
                <a:cxn ang="0">
                  <a:pos x="T4" y="T5"/>
                </a:cxn>
                <a:cxn ang="0">
                  <a:pos x="T6" y="T7"/>
                </a:cxn>
                <a:cxn ang="0">
                  <a:pos x="T8" y="T9"/>
                </a:cxn>
              </a:cxnLst>
              <a:rect l="0" t="0" r="r" b="b"/>
              <a:pathLst>
                <a:path w="43" h="44">
                  <a:moveTo>
                    <a:pt x="24" y="44"/>
                  </a:moveTo>
                  <a:lnTo>
                    <a:pt x="0" y="20"/>
                  </a:lnTo>
                  <a:lnTo>
                    <a:pt x="24" y="0"/>
                  </a:lnTo>
                  <a:lnTo>
                    <a:pt x="43" y="20"/>
                  </a:lnTo>
                  <a:lnTo>
                    <a:pt x="24" y="44"/>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6870" name="Freeform 20">
              <a:extLst>
                <a:ext uri="{FF2B5EF4-FFF2-40B4-BE49-F238E27FC236}">
                  <a16:creationId xmlns="" xmlns:a16="http://schemas.microsoft.com/office/drawing/2014/main" id="{5E4F8A5A-AE6A-4A1F-B667-9EE6EC319CEC}"/>
                </a:ext>
              </a:extLst>
            </p:cNvPr>
            <p:cNvSpPr>
              <a:spLocks noEditPoints="1"/>
            </p:cNvSpPr>
            <p:nvPr/>
          </p:nvSpPr>
          <p:spPr bwMode="auto">
            <a:xfrm>
              <a:off x="1798" y="2774"/>
              <a:ext cx="48" cy="48"/>
            </a:xfrm>
            <a:custGeom>
              <a:avLst/>
              <a:gdLst>
                <a:gd name="T0" fmla="*/ 24 w 48"/>
                <a:gd name="T1" fmla="*/ 48 h 48"/>
                <a:gd name="T2" fmla="*/ 19 w 48"/>
                <a:gd name="T3" fmla="*/ 48 h 48"/>
                <a:gd name="T4" fmla="*/ 0 w 48"/>
                <a:gd name="T5" fmla="*/ 24 h 48"/>
                <a:gd name="T6" fmla="*/ 0 w 48"/>
                <a:gd name="T7" fmla="*/ 24 h 48"/>
                <a:gd name="T8" fmla="*/ 19 w 48"/>
                <a:gd name="T9" fmla="*/ 0 h 48"/>
                <a:gd name="T10" fmla="*/ 24 w 48"/>
                <a:gd name="T11" fmla="*/ 0 h 48"/>
                <a:gd name="T12" fmla="*/ 48 w 48"/>
                <a:gd name="T13" fmla="*/ 24 h 48"/>
                <a:gd name="T14" fmla="*/ 48 w 48"/>
                <a:gd name="T15" fmla="*/ 24 h 48"/>
                <a:gd name="T16" fmla="*/ 24 w 48"/>
                <a:gd name="T17" fmla="*/ 48 h 48"/>
                <a:gd name="T18" fmla="*/ 43 w 48"/>
                <a:gd name="T19" fmla="*/ 24 h 48"/>
                <a:gd name="T20" fmla="*/ 43 w 48"/>
                <a:gd name="T21" fmla="*/ 24 h 48"/>
                <a:gd name="T22" fmla="*/ 19 w 48"/>
                <a:gd name="T23" fmla="*/ 4 h 48"/>
                <a:gd name="T24" fmla="*/ 24 w 48"/>
                <a:gd name="T25" fmla="*/ 4 h 48"/>
                <a:gd name="T26" fmla="*/ 4 w 48"/>
                <a:gd name="T27" fmla="*/ 24 h 48"/>
                <a:gd name="T28" fmla="*/ 4 w 48"/>
                <a:gd name="T29" fmla="*/ 24 h 48"/>
                <a:gd name="T30" fmla="*/ 24 w 48"/>
                <a:gd name="T31" fmla="*/ 43 h 48"/>
                <a:gd name="T32" fmla="*/ 19 w 48"/>
                <a:gd name="T33" fmla="*/ 43 h 48"/>
                <a:gd name="T34" fmla="*/ 43 w 48"/>
                <a:gd name="T3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8">
                  <a:moveTo>
                    <a:pt x="24" y="48"/>
                  </a:moveTo>
                  <a:lnTo>
                    <a:pt x="19" y="48"/>
                  </a:lnTo>
                  <a:lnTo>
                    <a:pt x="0" y="24"/>
                  </a:lnTo>
                  <a:lnTo>
                    <a:pt x="0" y="24"/>
                  </a:lnTo>
                  <a:lnTo>
                    <a:pt x="19" y="0"/>
                  </a:lnTo>
                  <a:lnTo>
                    <a:pt x="24" y="0"/>
                  </a:lnTo>
                  <a:lnTo>
                    <a:pt x="48" y="24"/>
                  </a:lnTo>
                  <a:lnTo>
                    <a:pt x="48" y="24"/>
                  </a:lnTo>
                  <a:lnTo>
                    <a:pt x="24" y="48"/>
                  </a:lnTo>
                  <a:close/>
                  <a:moveTo>
                    <a:pt x="43" y="24"/>
                  </a:moveTo>
                  <a:lnTo>
                    <a:pt x="43" y="24"/>
                  </a:lnTo>
                  <a:lnTo>
                    <a:pt x="19" y="4"/>
                  </a:lnTo>
                  <a:lnTo>
                    <a:pt x="24" y="4"/>
                  </a:lnTo>
                  <a:lnTo>
                    <a:pt x="4" y="24"/>
                  </a:lnTo>
                  <a:lnTo>
                    <a:pt x="4" y="24"/>
                  </a:lnTo>
                  <a:lnTo>
                    <a:pt x="24" y="43"/>
                  </a:lnTo>
                  <a:lnTo>
                    <a:pt x="19" y="43"/>
                  </a:lnTo>
                  <a:lnTo>
                    <a:pt x="43" y="24"/>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solidFill>
                  <a:srgbClr val="80BF44"/>
                </a:solidFill>
              </a:endParaRPr>
            </a:p>
          </p:txBody>
        </p:sp>
        <p:sp>
          <p:nvSpPr>
            <p:cNvPr id="36871" name="Freeform 21">
              <a:extLst>
                <a:ext uri="{FF2B5EF4-FFF2-40B4-BE49-F238E27FC236}">
                  <a16:creationId xmlns="" xmlns:a16="http://schemas.microsoft.com/office/drawing/2014/main" id="{982460FD-CAC2-42F2-8365-625499761EED}"/>
                </a:ext>
              </a:extLst>
            </p:cNvPr>
            <p:cNvSpPr>
              <a:spLocks/>
            </p:cNvSpPr>
            <p:nvPr/>
          </p:nvSpPr>
          <p:spPr bwMode="auto">
            <a:xfrm>
              <a:off x="1778" y="2518"/>
              <a:ext cx="44" cy="44"/>
            </a:xfrm>
            <a:custGeom>
              <a:avLst/>
              <a:gdLst>
                <a:gd name="T0" fmla="*/ 20 w 44"/>
                <a:gd name="T1" fmla="*/ 44 h 44"/>
                <a:gd name="T2" fmla="*/ 0 w 44"/>
                <a:gd name="T3" fmla="*/ 20 h 44"/>
                <a:gd name="T4" fmla="*/ 20 w 44"/>
                <a:gd name="T5" fmla="*/ 0 h 44"/>
                <a:gd name="T6" fmla="*/ 44 w 44"/>
                <a:gd name="T7" fmla="*/ 20 h 44"/>
                <a:gd name="T8" fmla="*/ 20 w 44"/>
                <a:gd name="T9" fmla="*/ 44 h 44"/>
              </a:gdLst>
              <a:ahLst/>
              <a:cxnLst>
                <a:cxn ang="0">
                  <a:pos x="T0" y="T1"/>
                </a:cxn>
                <a:cxn ang="0">
                  <a:pos x="T2" y="T3"/>
                </a:cxn>
                <a:cxn ang="0">
                  <a:pos x="T4" y="T5"/>
                </a:cxn>
                <a:cxn ang="0">
                  <a:pos x="T6" y="T7"/>
                </a:cxn>
                <a:cxn ang="0">
                  <a:pos x="T8" y="T9"/>
                </a:cxn>
              </a:cxnLst>
              <a:rect l="0" t="0" r="r" b="b"/>
              <a:pathLst>
                <a:path w="44" h="44">
                  <a:moveTo>
                    <a:pt x="20" y="44"/>
                  </a:moveTo>
                  <a:lnTo>
                    <a:pt x="0" y="20"/>
                  </a:lnTo>
                  <a:lnTo>
                    <a:pt x="20" y="0"/>
                  </a:lnTo>
                  <a:lnTo>
                    <a:pt x="44" y="20"/>
                  </a:lnTo>
                  <a:lnTo>
                    <a:pt x="20" y="44"/>
                  </a:lnTo>
                  <a:close/>
                </a:path>
              </a:pathLst>
            </a:cu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6872" name="Freeform 22">
              <a:extLst>
                <a:ext uri="{FF2B5EF4-FFF2-40B4-BE49-F238E27FC236}">
                  <a16:creationId xmlns="" xmlns:a16="http://schemas.microsoft.com/office/drawing/2014/main" id="{227B1606-8632-4DC0-BA73-0C5001614828}"/>
                </a:ext>
              </a:extLst>
            </p:cNvPr>
            <p:cNvSpPr>
              <a:spLocks noEditPoints="1"/>
            </p:cNvSpPr>
            <p:nvPr/>
          </p:nvSpPr>
          <p:spPr bwMode="auto">
            <a:xfrm>
              <a:off x="1774" y="2513"/>
              <a:ext cx="48" cy="49"/>
            </a:xfrm>
            <a:custGeom>
              <a:avLst/>
              <a:gdLst>
                <a:gd name="T0" fmla="*/ 24 w 48"/>
                <a:gd name="T1" fmla="*/ 49 h 49"/>
                <a:gd name="T2" fmla="*/ 24 w 48"/>
                <a:gd name="T3" fmla="*/ 49 h 49"/>
                <a:gd name="T4" fmla="*/ 0 w 48"/>
                <a:gd name="T5" fmla="*/ 25 h 49"/>
                <a:gd name="T6" fmla="*/ 0 w 48"/>
                <a:gd name="T7" fmla="*/ 25 h 49"/>
                <a:gd name="T8" fmla="*/ 24 w 48"/>
                <a:gd name="T9" fmla="*/ 0 h 49"/>
                <a:gd name="T10" fmla="*/ 24 w 48"/>
                <a:gd name="T11" fmla="*/ 0 h 49"/>
                <a:gd name="T12" fmla="*/ 48 w 48"/>
                <a:gd name="T13" fmla="*/ 25 h 49"/>
                <a:gd name="T14" fmla="*/ 48 w 48"/>
                <a:gd name="T15" fmla="*/ 25 h 49"/>
                <a:gd name="T16" fmla="*/ 24 w 48"/>
                <a:gd name="T17" fmla="*/ 49 h 49"/>
                <a:gd name="T18" fmla="*/ 43 w 48"/>
                <a:gd name="T19" fmla="*/ 25 h 49"/>
                <a:gd name="T20" fmla="*/ 43 w 48"/>
                <a:gd name="T21" fmla="*/ 25 h 49"/>
                <a:gd name="T22" fmla="*/ 24 w 48"/>
                <a:gd name="T23" fmla="*/ 5 h 49"/>
                <a:gd name="T24" fmla="*/ 24 w 48"/>
                <a:gd name="T25" fmla="*/ 5 h 49"/>
                <a:gd name="T26" fmla="*/ 4 w 48"/>
                <a:gd name="T27" fmla="*/ 25 h 49"/>
                <a:gd name="T28" fmla="*/ 4 w 48"/>
                <a:gd name="T29" fmla="*/ 25 h 49"/>
                <a:gd name="T30" fmla="*/ 24 w 48"/>
                <a:gd name="T31" fmla="*/ 44 h 49"/>
                <a:gd name="T32" fmla="*/ 24 w 48"/>
                <a:gd name="T33" fmla="*/ 44 h 49"/>
                <a:gd name="T34" fmla="*/ 43 w 48"/>
                <a:gd name="T35"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9">
                  <a:moveTo>
                    <a:pt x="24" y="49"/>
                  </a:moveTo>
                  <a:lnTo>
                    <a:pt x="24" y="49"/>
                  </a:lnTo>
                  <a:lnTo>
                    <a:pt x="0" y="25"/>
                  </a:lnTo>
                  <a:lnTo>
                    <a:pt x="0" y="25"/>
                  </a:lnTo>
                  <a:lnTo>
                    <a:pt x="24" y="0"/>
                  </a:lnTo>
                  <a:lnTo>
                    <a:pt x="24" y="0"/>
                  </a:lnTo>
                  <a:lnTo>
                    <a:pt x="48" y="25"/>
                  </a:lnTo>
                  <a:lnTo>
                    <a:pt x="48" y="25"/>
                  </a:lnTo>
                  <a:lnTo>
                    <a:pt x="24" y="49"/>
                  </a:lnTo>
                  <a:close/>
                  <a:moveTo>
                    <a:pt x="43" y="25"/>
                  </a:moveTo>
                  <a:lnTo>
                    <a:pt x="43" y="25"/>
                  </a:lnTo>
                  <a:lnTo>
                    <a:pt x="24" y="5"/>
                  </a:lnTo>
                  <a:lnTo>
                    <a:pt x="24" y="5"/>
                  </a:lnTo>
                  <a:lnTo>
                    <a:pt x="4" y="25"/>
                  </a:lnTo>
                  <a:lnTo>
                    <a:pt x="4" y="25"/>
                  </a:lnTo>
                  <a:lnTo>
                    <a:pt x="24" y="44"/>
                  </a:lnTo>
                  <a:lnTo>
                    <a:pt x="24" y="44"/>
                  </a:lnTo>
                  <a:lnTo>
                    <a:pt x="43" y="25"/>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6873" name="Freeform 23">
              <a:extLst>
                <a:ext uri="{FF2B5EF4-FFF2-40B4-BE49-F238E27FC236}">
                  <a16:creationId xmlns="" xmlns:a16="http://schemas.microsoft.com/office/drawing/2014/main" id="{ECC9F43F-8989-4875-98D7-FF1FFC003346}"/>
                </a:ext>
              </a:extLst>
            </p:cNvPr>
            <p:cNvSpPr>
              <a:spLocks/>
            </p:cNvSpPr>
            <p:nvPr/>
          </p:nvSpPr>
          <p:spPr bwMode="auto">
            <a:xfrm>
              <a:off x="1769" y="2451"/>
              <a:ext cx="43" cy="43"/>
            </a:xfrm>
            <a:custGeom>
              <a:avLst/>
              <a:gdLst>
                <a:gd name="T0" fmla="*/ 24 w 43"/>
                <a:gd name="T1" fmla="*/ 43 h 43"/>
                <a:gd name="T2" fmla="*/ 0 w 43"/>
                <a:gd name="T3" fmla="*/ 24 h 43"/>
                <a:gd name="T4" fmla="*/ 24 w 43"/>
                <a:gd name="T5" fmla="*/ 0 h 43"/>
                <a:gd name="T6" fmla="*/ 43 w 43"/>
                <a:gd name="T7" fmla="*/ 24 h 43"/>
                <a:gd name="T8" fmla="*/ 24 w 43"/>
                <a:gd name="T9" fmla="*/ 43 h 43"/>
              </a:gdLst>
              <a:ahLst/>
              <a:cxnLst>
                <a:cxn ang="0">
                  <a:pos x="T0" y="T1"/>
                </a:cxn>
                <a:cxn ang="0">
                  <a:pos x="T2" y="T3"/>
                </a:cxn>
                <a:cxn ang="0">
                  <a:pos x="T4" y="T5"/>
                </a:cxn>
                <a:cxn ang="0">
                  <a:pos x="T6" y="T7"/>
                </a:cxn>
                <a:cxn ang="0">
                  <a:pos x="T8" y="T9"/>
                </a:cxn>
              </a:cxnLst>
              <a:rect l="0" t="0" r="r" b="b"/>
              <a:pathLst>
                <a:path w="43" h="43">
                  <a:moveTo>
                    <a:pt x="24" y="43"/>
                  </a:moveTo>
                  <a:lnTo>
                    <a:pt x="0" y="24"/>
                  </a:lnTo>
                  <a:lnTo>
                    <a:pt x="24" y="0"/>
                  </a:lnTo>
                  <a:lnTo>
                    <a:pt x="43" y="24"/>
                  </a:lnTo>
                  <a:lnTo>
                    <a:pt x="24" y="43"/>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6874" name="Freeform 24">
              <a:extLst>
                <a:ext uri="{FF2B5EF4-FFF2-40B4-BE49-F238E27FC236}">
                  <a16:creationId xmlns="" xmlns:a16="http://schemas.microsoft.com/office/drawing/2014/main" id="{7B3B32C5-617F-4F4B-BB50-25099A26BB3B}"/>
                </a:ext>
              </a:extLst>
            </p:cNvPr>
            <p:cNvSpPr>
              <a:spLocks noEditPoints="1"/>
            </p:cNvSpPr>
            <p:nvPr/>
          </p:nvSpPr>
          <p:spPr bwMode="auto">
            <a:xfrm>
              <a:off x="1769" y="2451"/>
              <a:ext cx="48" cy="48"/>
            </a:xfrm>
            <a:custGeom>
              <a:avLst/>
              <a:gdLst>
                <a:gd name="T0" fmla="*/ 24 w 48"/>
                <a:gd name="T1" fmla="*/ 48 h 48"/>
                <a:gd name="T2" fmla="*/ 19 w 48"/>
                <a:gd name="T3" fmla="*/ 48 h 48"/>
                <a:gd name="T4" fmla="*/ 0 w 48"/>
                <a:gd name="T5" fmla="*/ 24 h 48"/>
                <a:gd name="T6" fmla="*/ 0 w 48"/>
                <a:gd name="T7" fmla="*/ 24 h 48"/>
                <a:gd name="T8" fmla="*/ 19 w 48"/>
                <a:gd name="T9" fmla="*/ 0 h 48"/>
                <a:gd name="T10" fmla="*/ 24 w 48"/>
                <a:gd name="T11" fmla="*/ 0 h 48"/>
                <a:gd name="T12" fmla="*/ 48 w 48"/>
                <a:gd name="T13" fmla="*/ 24 h 48"/>
                <a:gd name="T14" fmla="*/ 48 w 48"/>
                <a:gd name="T15" fmla="*/ 24 h 48"/>
                <a:gd name="T16" fmla="*/ 24 w 48"/>
                <a:gd name="T17" fmla="*/ 48 h 48"/>
                <a:gd name="T18" fmla="*/ 43 w 48"/>
                <a:gd name="T19" fmla="*/ 24 h 48"/>
                <a:gd name="T20" fmla="*/ 43 w 48"/>
                <a:gd name="T21" fmla="*/ 24 h 48"/>
                <a:gd name="T22" fmla="*/ 19 w 48"/>
                <a:gd name="T23" fmla="*/ 5 h 48"/>
                <a:gd name="T24" fmla="*/ 24 w 48"/>
                <a:gd name="T25" fmla="*/ 5 h 48"/>
                <a:gd name="T26" fmla="*/ 5 w 48"/>
                <a:gd name="T27" fmla="*/ 24 h 48"/>
                <a:gd name="T28" fmla="*/ 5 w 48"/>
                <a:gd name="T29" fmla="*/ 24 h 48"/>
                <a:gd name="T30" fmla="*/ 24 w 48"/>
                <a:gd name="T31" fmla="*/ 43 h 48"/>
                <a:gd name="T32" fmla="*/ 19 w 48"/>
                <a:gd name="T33" fmla="*/ 43 h 48"/>
                <a:gd name="T34" fmla="*/ 43 w 48"/>
                <a:gd name="T3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8">
                  <a:moveTo>
                    <a:pt x="24" y="48"/>
                  </a:moveTo>
                  <a:lnTo>
                    <a:pt x="19" y="48"/>
                  </a:lnTo>
                  <a:lnTo>
                    <a:pt x="0" y="24"/>
                  </a:lnTo>
                  <a:lnTo>
                    <a:pt x="0" y="24"/>
                  </a:lnTo>
                  <a:lnTo>
                    <a:pt x="19" y="0"/>
                  </a:lnTo>
                  <a:lnTo>
                    <a:pt x="24" y="0"/>
                  </a:lnTo>
                  <a:lnTo>
                    <a:pt x="48" y="24"/>
                  </a:lnTo>
                  <a:lnTo>
                    <a:pt x="48" y="24"/>
                  </a:lnTo>
                  <a:lnTo>
                    <a:pt x="24" y="48"/>
                  </a:lnTo>
                  <a:close/>
                  <a:moveTo>
                    <a:pt x="43" y="24"/>
                  </a:moveTo>
                  <a:lnTo>
                    <a:pt x="43" y="24"/>
                  </a:lnTo>
                  <a:lnTo>
                    <a:pt x="19" y="5"/>
                  </a:lnTo>
                  <a:lnTo>
                    <a:pt x="24" y="5"/>
                  </a:lnTo>
                  <a:lnTo>
                    <a:pt x="5" y="24"/>
                  </a:lnTo>
                  <a:lnTo>
                    <a:pt x="5" y="24"/>
                  </a:lnTo>
                  <a:lnTo>
                    <a:pt x="24" y="43"/>
                  </a:lnTo>
                  <a:lnTo>
                    <a:pt x="19" y="43"/>
                  </a:lnTo>
                  <a:lnTo>
                    <a:pt x="43" y="24"/>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6875" name="Freeform 25">
              <a:extLst>
                <a:ext uri="{FF2B5EF4-FFF2-40B4-BE49-F238E27FC236}">
                  <a16:creationId xmlns="" xmlns:a16="http://schemas.microsoft.com/office/drawing/2014/main" id="{D989C04F-6D2B-4C00-8384-9E915DDFCE47}"/>
                </a:ext>
              </a:extLst>
            </p:cNvPr>
            <p:cNvSpPr>
              <a:spLocks/>
            </p:cNvSpPr>
            <p:nvPr/>
          </p:nvSpPr>
          <p:spPr bwMode="auto">
            <a:xfrm>
              <a:off x="2275" y="3429"/>
              <a:ext cx="1016" cy="188"/>
            </a:xfrm>
            <a:custGeom>
              <a:avLst/>
              <a:gdLst>
                <a:gd name="T0" fmla="*/ 1011 w 1016"/>
                <a:gd name="T1" fmla="*/ 188 h 188"/>
                <a:gd name="T2" fmla="*/ 0 w 1016"/>
                <a:gd name="T3" fmla="*/ 5 h 188"/>
                <a:gd name="T4" fmla="*/ 0 w 1016"/>
                <a:gd name="T5" fmla="*/ 0 h 188"/>
                <a:gd name="T6" fmla="*/ 0 w 1016"/>
                <a:gd name="T7" fmla="*/ 0 h 188"/>
                <a:gd name="T8" fmla="*/ 1011 w 1016"/>
                <a:gd name="T9" fmla="*/ 183 h 188"/>
                <a:gd name="T10" fmla="*/ 1016 w 1016"/>
                <a:gd name="T11" fmla="*/ 183 h 188"/>
                <a:gd name="T12" fmla="*/ 1011 w 1016"/>
                <a:gd name="T13" fmla="*/ 188 h 188"/>
                <a:gd name="T14" fmla="*/ 1011 w 1016"/>
                <a:gd name="T15" fmla="*/ 188 h 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6" h="188">
                  <a:moveTo>
                    <a:pt x="1011" y="188"/>
                  </a:moveTo>
                  <a:lnTo>
                    <a:pt x="0" y="5"/>
                  </a:lnTo>
                  <a:lnTo>
                    <a:pt x="0" y="0"/>
                  </a:lnTo>
                  <a:lnTo>
                    <a:pt x="0" y="0"/>
                  </a:lnTo>
                  <a:lnTo>
                    <a:pt x="1011" y="183"/>
                  </a:lnTo>
                  <a:lnTo>
                    <a:pt x="1016" y="183"/>
                  </a:lnTo>
                  <a:lnTo>
                    <a:pt x="1011" y="188"/>
                  </a:lnTo>
                  <a:lnTo>
                    <a:pt x="1011" y="188"/>
                  </a:lnTo>
                  <a:close/>
                </a:path>
              </a:pathLst>
            </a:custGeom>
            <a:solidFill>
              <a:srgbClr val="BE4B48"/>
            </a:solidFill>
            <a:ln w="7938">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36876" name="Rectangle 26">
              <a:extLst>
                <a:ext uri="{FF2B5EF4-FFF2-40B4-BE49-F238E27FC236}">
                  <a16:creationId xmlns="" xmlns:a16="http://schemas.microsoft.com/office/drawing/2014/main" id="{CCE31694-A766-4423-A675-F63787160C82}"/>
                </a:ext>
              </a:extLst>
            </p:cNvPr>
            <p:cNvSpPr>
              <a:spLocks noChangeArrowheads="1"/>
            </p:cNvSpPr>
            <p:nvPr/>
          </p:nvSpPr>
          <p:spPr bwMode="auto">
            <a:xfrm>
              <a:off x="3282" y="3607"/>
              <a:ext cx="19" cy="20"/>
            </a:xfrm>
            <a:prstGeom prst="rect">
              <a:avLst/>
            </a:prstGeom>
            <a:solidFill>
              <a:srgbClr val="C050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6877" name="Freeform 27">
              <a:extLst>
                <a:ext uri="{FF2B5EF4-FFF2-40B4-BE49-F238E27FC236}">
                  <a16:creationId xmlns="" xmlns:a16="http://schemas.microsoft.com/office/drawing/2014/main" id="{A1DAE1A5-23F9-41A3-9478-4CF898D60E40}"/>
                </a:ext>
              </a:extLst>
            </p:cNvPr>
            <p:cNvSpPr>
              <a:spLocks noEditPoints="1"/>
            </p:cNvSpPr>
            <p:nvPr/>
          </p:nvSpPr>
          <p:spPr bwMode="auto">
            <a:xfrm>
              <a:off x="3277" y="3602"/>
              <a:ext cx="24" cy="25"/>
            </a:xfrm>
            <a:custGeom>
              <a:avLst/>
              <a:gdLst>
                <a:gd name="T0" fmla="*/ 0 w 24"/>
                <a:gd name="T1" fmla="*/ 5 h 25"/>
                <a:gd name="T2" fmla="*/ 5 w 24"/>
                <a:gd name="T3" fmla="*/ 0 h 25"/>
                <a:gd name="T4" fmla="*/ 24 w 24"/>
                <a:gd name="T5" fmla="*/ 0 h 25"/>
                <a:gd name="T6" fmla="*/ 24 w 24"/>
                <a:gd name="T7" fmla="*/ 5 h 25"/>
                <a:gd name="T8" fmla="*/ 24 w 24"/>
                <a:gd name="T9" fmla="*/ 25 h 25"/>
                <a:gd name="T10" fmla="*/ 24 w 24"/>
                <a:gd name="T11" fmla="*/ 25 h 25"/>
                <a:gd name="T12" fmla="*/ 5 w 24"/>
                <a:gd name="T13" fmla="*/ 25 h 25"/>
                <a:gd name="T14" fmla="*/ 0 w 24"/>
                <a:gd name="T15" fmla="*/ 25 h 25"/>
                <a:gd name="T16" fmla="*/ 0 w 24"/>
                <a:gd name="T17" fmla="*/ 5 h 25"/>
                <a:gd name="T18" fmla="*/ 5 w 24"/>
                <a:gd name="T19" fmla="*/ 25 h 25"/>
                <a:gd name="T20" fmla="*/ 5 w 24"/>
                <a:gd name="T21" fmla="*/ 20 h 25"/>
                <a:gd name="T22" fmla="*/ 24 w 24"/>
                <a:gd name="T23" fmla="*/ 20 h 25"/>
                <a:gd name="T24" fmla="*/ 19 w 24"/>
                <a:gd name="T25" fmla="*/ 25 h 25"/>
                <a:gd name="T26" fmla="*/ 19 w 24"/>
                <a:gd name="T27" fmla="*/ 5 h 25"/>
                <a:gd name="T28" fmla="*/ 24 w 24"/>
                <a:gd name="T29" fmla="*/ 5 h 25"/>
                <a:gd name="T30" fmla="*/ 5 w 24"/>
                <a:gd name="T31" fmla="*/ 5 h 25"/>
                <a:gd name="T32" fmla="*/ 5 w 24"/>
                <a:gd name="T33" fmla="*/ 5 h 25"/>
                <a:gd name="T34" fmla="*/ 5 w 24"/>
                <a:gd name="T3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5">
                  <a:moveTo>
                    <a:pt x="0" y="5"/>
                  </a:moveTo>
                  <a:lnTo>
                    <a:pt x="5" y="0"/>
                  </a:lnTo>
                  <a:lnTo>
                    <a:pt x="24" y="0"/>
                  </a:lnTo>
                  <a:lnTo>
                    <a:pt x="24" y="5"/>
                  </a:lnTo>
                  <a:lnTo>
                    <a:pt x="24" y="25"/>
                  </a:lnTo>
                  <a:lnTo>
                    <a:pt x="24" y="25"/>
                  </a:lnTo>
                  <a:lnTo>
                    <a:pt x="5" y="25"/>
                  </a:lnTo>
                  <a:lnTo>
                    <a:pt x="0" y="25"/>
                  </a:lnTo>
                  <a:lnTo>
                    <a:pt x="0" y="5"/>
                  </a:lnTo>
                  <a:close/>
                  <a:moveTo>
                    <a:pt x="5" y="25"/>
                  </a:moveTo>
                  <a:lnTo>
                    <a:pt x="5" y="20"/>
                  </a:lnTo>
                  <a:lnTo>
                    <a:pt x="24" y="20"/>
                  </a:lnTo>
                  <a:lnTo>
                    <a:pt x="19" y="25"/>
                  </a:lnTo>
                  <a:lnTo>
                    <a:pt x="19" y="5"/>
                  </a:lnTo>
                  <a:lnTo>
                    <a:pt x="24" y="5"/>
                  </a:lnTo>
                  <a:lnTo>
                    <a:pt x="5" y="5"/>
                  </a:lnTo>
                  <a:lnTo>
                    <a:pt x="5" y="5"/>
                  </a:lnTo>
                  <a:lnTo>
                    <a:pt x="5" y="25"/>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36878" name="Rectangle 28">
              <a:extLst>
                <a:ext uri="{FF2B5EF4-FFF2-40B4-BE49-F238E27FC236}">
                  <a16:creationId xmlns="" xmlns:a16="http://schemas.microsoft.com/office/drawing/2014/main" id="{A59C1014-87A2-423B-B886-F784C03697EC}"/>
                </a:ext>
              </a:extLst>
            </p:cNvPr>
            <p:cNvSpPr>
              <a:spLocks noChangeArrowheads="1"/>
            </p:cNvSpPr>
            <p:nvPr/>
          </p:nvSpPr>
          <p:spPr bwMode="auto">
            <a:xfrm>
              <a:off x="2270" y="3419"/>
              <a:ext cx="19" cy="20"/>
            </a:xfrm>
            <a:prstGeom prst="rect">
              <a:avLst/>
            </a:prstGeom>
            <a:solidFill>
              <a:srgbClr val="C050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6879" name="Freeform 29">
              <a:extLst>
                <a:ext uri="{FF2B5EF4-FFF2-40B4-BE49-F238E27FC236}">
                  <a16:creationId xmlns="" xmlns:a16="http://schemas.microsoft.com/office/drawing/2014/main" id="{999D5C83-EAB5-4F82-AB15-8AED36473A16}"/>
                </a:ext>
              </a:extLst>
            </p:cNvPr>
            <p:cNvSpPr>
              <a:spLocks noEditPoints="1"/>
            </p:cNvSpPr>
            <p:nvPr/>
          </p:nvSpPr>
          <p:spPr bwMode="auto">
            <a:xfrm>
              <a:off x="2265" y="3419"/>
              <a:ext cx="24" cy="24"/>
            </a:xfrm>
            <a:custGeom>
              <a:avLst/>
              <a:gdLst>
                <a:gd name="T0" fmla="*/ 0 w 24"/>
                <a:gd name="T1" fmla="*/ 0 h 24"/>
                <a:gd name="T2" fmla="*/ 5 w 24"/>
                <a:gd name="T3" fmla="*/ 0 h 24"/>
                <a:gd name="T4" fmla="*/ 24 w 24"/>
                <a:gd name="T5" fmla="*/ 0 h 24"/>
                <a:gd name="T6" fmla="*/ 24 w 24"/>
                <a:gd name="T7" fmla="*/ 0 h 24"/>
                <a:gd name="T8" fmla="*/ 24 w 24"/>
                <a:gd name="T9" fmla="*/ 20 h 24"/>
                <a:gd name="T10" fmla="*/ 24 w 24"/>
                <a:gd name="T11" fmla="*/ 24 h 24"/>
                <a:gd name="T12" fmla="*/ 5 w 24"/>
                <a:gd name="T13" fmla="*/ 24 h 24"/>
                <a:gd name="T14" fmla="*/ 0 w 24"/>
                <a:gd name="T15" fmla="*/ 20 h 24"/>
                <a:gd name="T16" fmla="*/ 0 w 24"/>
                <a:gd name="T17" fmla="*/ 0 h 24"/>
                <a:gd name="T18" fmla="*/ 5 w 24"/>
                <a:gd name="T19" fmla="*/ 20 h 24"/>
                <a:gd name="T20" fmla="*/ 5 w 24"/>
                <a:gd name="T21" fmla="*/ 20 h 24"/>
                <a:gd name="T22" fmla="*/ 24 w 24"/>
                <a:gd name="T23" fmla="*/ 20 h 24"/>
                <a:gd name="T24" fmla="*/ 19 w 24"/>
                <a:gd name="T25" fmla="*/ 20 h 24"/>
                <a:gd name="T26" fmla="*/ 19 w 24"/>
                <a:gd name="T27" fmla="*/ 0 h 24"/>
                <a:gd name="T28" fmla="*/ 24 w 24"/>
                <a:gd name="T29" fmla="*/ 5 h 24"/>
                <a:gd name="T30" fmla="*/ 5 w 24"/>
                <a:gd name="T31" fmla="*/ 5 h 24"/>
                <a:gd name="T32" fmla="*/ 5 w 24"/>
                <a:gd name="T33" fmla="*/ 0 h 24"/>
                <a:gd name="T34" fmla="*/ 5 w 24"/>
                <a:gd name="T35"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4">
                  <a:moveTo>
                    <a:pt x="0" y="0"/>
                  </a:moveTo>
                  <a:lnTo>
                    <a:pt x="5" y="0"/>
                  </a:lnTo>
                  <a:lnTo>
                    <a:pt x="24" y="0"/>
                  </a:lnTo>
                  <a:lnTo>
                    <a:pt x="24" y="0"/>
                  </a:lnTo>
                  <a:lnTo>
                    <a:pt x="24" y="20"/>
                  </a:lnTo>
                  <a:lnTo>
                    <a:pt x="24" y="24"/>
                  </a:lnTo>
                  <a:lnTo>
                    <a:pt x="5" y="24"/>
                  </a:lnTo>
                  <a:lnTo>
                    <a:pt x="0" y="20"/>
                  </a:lnTo>
                  <a:lnTo>
                    <a:pt x="0" y="0"/>
                  </a:lnTo>
                  <a:close/>
                  <a:moveTo>
                    <a:pt x="5" y="20"/>
                  </a:moveTo>
                  <a:lnTo>
                    <a:pt x="5" y="20"/>
                  </a:lnTo>
                  <a:lnTo>
                    <a:pt x="24" y="20"/>
                  </a:lnTo>
                  <a:lnTo>
                    <a:pt x="19" y="20"/>
                  </a:lnTo>
                  <a:lnTo>
                    <a:pt x="19" y="0"/>
                  </a:lnTo>
                  <a:lnTo>
                    <a:pt x="24" y="5"/>
                  </a:lnTo>
                  <a:lnTo>
                    <a:pt x="5" y="5"/>
                  </a:lnTo>
                  <a:lnTo>
                    <a:pt x="5" y="0"/>
                  </a:lnTo>
                  <a:lnTo>
                    <a:pt x="5" y="20"/>
                  </a:lnTo>
                  <a:close/>
                </a:path>
              </a:pathLst>
            </a:custGeom>
            <a:solidFill>
              <a:srgbClr val="BE4B48"/>
            </a:solidFill>
            <a:ln w="0">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36880" name="Freeform 30">
              <a:extLst>
                <a:ext uri="{FF2B5EF4-FFF2-40B4-BE49-F238E27FC236}">
                  <a16:creationId xmlns="" xmlns:a16="http://schemas.microsoft.com/office/drawing/2014/main" id="{D8333C97-9903-4D9D-9A3B-4E5C8B33D104}"/>
                </a:ext>
              </a:extLst>
            </p:cNvPr>
            <p:cNvSpPr>
              <a:spLocks/>
            </p:cNvSpPr>
            <p:nvPr/>
          </p:nvSpPr>
          <p:spPr bwMode="auto">
            <a:xfrm>
              <a:off x="2275" y="3429"/>
              <a:ext cx="1016" cy="188"/>
            </a:xfrm>
            <a:custGeom>
              <a:avLst/>
              <a:gdLst>
                <a:gd name="T0" fmla="*/ 0 w 1016"/>
                <a:gd name="T1" fmla="*/ 0 h 188"/>
                <a:gd name="T2" fmla="*/ 1011 w 1016"/>
                <a:gd name="T3" fmla="*/ 183 h 188"/>
                <a:gd name="T4" fmla="*/ 1016 w 1016"/>
                <a:gd name="T5" fmla="*/ 183 h 188"/>
                <a:gd name="T6" fmla="*/ 1011 w 1016"/>
                <a:gd name="T7" fmla="*/ 188 h 188"/>
                <a:gd name="T8" fmla="*/ 0 w 1016"/>
                <a:gd name="T9" fmla="*/ 5 h 188"/>
                <a:gd name="T10" fmla="*/ 0 w 1016"/>
                <a:gd name="T11" fmla="*/ 0 h 188"/>
                <a:gd name="T12" fmla="*/ 0 w 1016"/>
                <a:gd name="T13" fmla="*/ 0 h 188"/>
                <a:gd name="T14" fmla="*/ 0 w 1016"/>
                <a:gd name="T15" fmla="*/ 0 h 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6" h="188">
                  <a:moveTo>
                    <a:pt x="0" y="0"/>
                  </a:moveTo>
                  <a:lnTo>
                    <a:pt x="1011" y="183"/>
                  </a:lnTo>
                  <a:lnTo>
                    <a:pt x="1016" y="183"/>
                  </a:lnTo>
                  <a:lnTo>
                    <a:pt x="1011" y="188"/>
                  </a:lnTo>
                  <a:lnTo>
                    <a:pt x="0" y="5"/>
                  </a:lnTo>
                  <a:lnTo>
                    <a:pt x="0" y="0"/>
                  </a:lnTo>
                  <a:lnTo>
                    <a:pt x="0" y="0"/>
                  </a:lnTo>
                  <a:lnTo>
                    <a:pt x="0" y="0"/>
                  </a:lnTo>
                  <a:close/>
                </a:path>
              </a:pathLst>
            </a:custGeom>
            <a:solidFill>
              <a:srgbClr val="000000"/>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36881" name="Freeform 31">
              <a:extLst>
                <a:ext uri="{FF2B5EF4-FFF2-40B4-BE49-F238E27FC236}">
                  <a16:creationId xmlns="" xmlns:a16="http://schemas.microsoft.com/office/drawing/2014/main" id="{4CC8A4E0-93D8-459B-9C15-5E9137E27834}"/>
                </a:ext>
              </a:extLst>
            </p:cNvPr>
            <p:cNvSpPr>
              <a:spLocks/>
            </p:cNvSpPr>
            <p:nvPr/>
          </p:nvSpPr>
          <p:spPr bwMode="auto">
            <a:xfrm>
              <a:off x="1663" y="3313"/>
              <a:ext cx="1628" cy="304"/>
            </a:xfrm>
            <a:custGeom>
              <a:avLst/>
              <a:gdLst>
                <a:gd name="T0" fmla="*/ 0 w 1628"/>
                <a:gd name="T1" fmla="*/ 0 h 304"/>
                <a:gd name="T2" fmla="*/ 1623 w 1628"/>
                <a:gd name="T3" fmla="*/ 299 h 304"/>
                <a:gd name="T4" fmla="*/ 1628 w 1628"/>
                <a:gd name="T5" fmla="*/ 299 h 304"/>
                <a:gd name="T6" fmla="*/ 1623 w 1628"/>
                <a:gd name="T7" fmla="*/ 304 h 304"/>
                <a:gd name="T8" fmla="*/ 0 w 1628"/>
                <a:gd name="T9" fmla="*/ 5 h 304"/>
                <a:gd name="T10" fmla="*/ 0 w 1628"/>
                <a:gd name="T11" fmla="*/ 0 h 304"/>
                <a:gd name="T12" fmla="*/ 0 w 1628"/>
                <a:gd name="T13" fmla="*/ 0 h 304"/>
                <a:gd name="T14" fmla="*/ 0 w 1628"/>
                <a:gd name="T15" fmla="*/ 0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8" h="304">
                  <a:moveTo>
                    <a:pt x="0" y="0"/>
                  </a:moveTo>
                  <a:lnTo>
                    <a:pt x="1623" y="299"/>
                  </a:lnTo>
                  <a:lnTo>
                    <a:pt x="1628" y="299"/>
                  </a:lnTo>
                  <a:lnTo>
                    <a:pt x="1623" y="304"/>
                  </a:lnTo>
                  <a:lnTo>
                    <a:pt x="0" y="5"/>
                  </a:lnTo>
                  <a:lnTo>
                    <a:pt x="0" y="0"/>
                  </a:lnTo>
                  <a:lnTo>
                    <a:pt x="0" y="0"/>
                  </a:lnTo>
                  <a:lnTo>
                    <a:pt x="0" y="0"/>
                  </a:lnTo>
                  <a:close/>
                </a:path>
              </a:pathLst>
            </a:custGeom>
            <a:solidFill>
              <a:srgbClr val="000000"/>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36882" name="Rectangle 32">
              <a:extLst>
                <a:ext uri="{FF2B5EF4-FFF2-40B4-BE49-F238E27FC236}">
                  <a16:creationId xmlns="" xmlns:a16="http://schemas.microsoft.com/office/drawing/2014/main" id="{3FF29326-F3B4-47B0-836F-6705E941DBE9}"/>
                </a:ext>
              </a:extLst>
            </p:cNvPr>
            <p:cNvSpPr>
              <a:spLocks noChangeArrowheads="1"/>
            </p:cNvSpPr>
            <p:nvPr/>
          </p:nvSpPr>
          <p:spPr bwMode="auto">
            <a:xfrm>
              <a:off x="1378" y="3816"/>
              <a:ext cx="410"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000000"/>
                  </a:solidFill>
                  <a:effectLst/>
                  <a:latin typeface="Calibri" panose="020F0502020204030204" pitchFamily="34" charset="0"/>
                </a:rPr>
                <a:t>0,00E+00</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36883" name="Rectangle 33">
              <a:extLst>
                <a:ext uri="{FF2B5EF4-FFF2-40B4-BE49-F238E27FC236}">
                  <a16:creationId xmlns="" xmlns:a16="http://schemas.microsoft.com/office/drawing/2014/main" id="{72751AAC-F4BA-4F37-AD9F-9C74D1C0E190}"/>
                </a:ext>
              </a:extLst>
            </p:cNvPr>
            <p:cNvSpPr>
              <a:spLocks noChangeArrowheads="1"/>
            </p:cNvSpPr>
            <p:nvPr/>
          </p:nvSpPr>
          <p:spPr bwMode="auto">
            <a:xfrm>
              <a:off x="1374" y="3670"/>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2,00E</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84" name="Rectangle 34">
              <a:extLst>
                <a:ext uri="{FF2B5EF4-FFF2-40B4-BE49-F238E27FC236}">
                  <a16:creationId xmlns="" xmlns:a16="http://schemas.microsoft.com/office/drawing/2014/main" id="{4381DA86-B9F2-42D1-A5BC-A2C16CE411E7}"/>
                </a:ext>
              </a:extLst>
            </p:cNvPr>
            <p:cNvSpPr>
              <a:spLocks noChangeArrowheads="1"/>
            </p:cNvSpPr>
            <p:nvPr/>
          </p:nvSpPr>
          <p:spPr bwMode="auto">
            <a:xfrm>
              <a:off x="1586" y="3670"/>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85" name="Rectangle 35">
              <a:extLst>
                <a:ext uri="{FF2B5EF4-FFF2-40B4-BE49-F238E27FC236}">
                  <a16:creationId xmlns="" xmlns:a16="http://schemas.microsoft.com/office/drawing/2014/main" id="{91662557-67B5-42ED-B3E3-4BC2FA8F8E56}"/>
                </a:ext>
              </a:extLst>
            </p:cNvPr>
            <p:cNvSpPr>
              <a:spLocks noChangeArrowheads="1"/>
            </p:cNvSpPr>
            <p:nvPr/>
          </p:nvSpPr>
          <p:spPr bwMode="auto">
            <a:xfrm>
              <a:off x="1615" y="3670"/>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05</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86" name="Rectangle 36">
              <a:extLst>
                <a:ext uri="{FF2B5EF4-FFF2-40B4-BE49-F238E27FC236}">
                  <a16:creationId xmlns="" xmlns:a16="http://schemas.microsoft.com/office/drawing/2014/main" id="{62FCBD1B-A71C-4DD8-A4E0-CE30B8335B50}"/>
                </a:ext>
              </a:extLst>
            </p:cNvPr>
            <p:cNvSpPr>
              <a:spLocks noChangeArrowheads="1"/>
            </p:cNvSpPr>
            <p:nvPr/>
          </p:nvSpPr>
          <p:spPr bwMode="auto">
            <a:xfrm>
              <a:off x="1374" y="3487"/>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4,00E</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87" name="Rectangle 37">
              <a:extLst>
                <a:ext uri="{FF2B5EF4-FFF2-40B4-BE49-F238E27FC236}">
                  <a16:creationId xmlns="" xmlns:a16="http://schemas.microsoft.com/office/drawing/2014/main" id="{54CC865B-EB74-4F0D-878B-A664C5BC58B4}"/>
                </a:ext>
              </a:extLst>
            </p:cNvPr>
            <p:cNvSpPr>
              <a:spLocks noChangeArrowheads="1"/>
            </p:cNvSpPr>
            <p:nvPr/>
          </p:nvSpPr>
          <p:spPr bwMode="auto">
            <a:xfrm>
              <a:off x="1586" y="3487"/>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88" name="Rectangle 38">
              <a:extLst>
                <a:ext uri="{FF2B5EF4-FFF2-40B4-BE49-F238E27FC236}">
                  <a16:creationId xmlns="" xmlns:a16="http://schemas.microsoft.com/office/drawing/2014/main" id="{6B5C9A40-63B3-4EB4-A00D-422A3E0E35B4}"/>
                </a:ext>
              </a:extLst>
            </p:cNvPr>
            <p:cNvSpPr>
              <a:spLocks noChangeArrowheads="1"/>
            </p:cNvSpPr>
            <p:nvPr/>
          </p:nvSpPr>
          <p:spPr bwMode="auto">
            <a:xfrm>
              <a:off x="1615" y="3487"/>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05</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89" name="Rectangle 39">
              <a:extLst>
                <a:ext uri="{FF2B5EF4-FFF2-40B4-BE49-F238E27FC236}">
                  <a16:creationId xmlns="" xmlns:a16="http://schemas.microsoft.com/office/drawing/2014/main" id="{77696373-7E94-4BF8-9845-9D7348437860}"/>
                </a:ext>
              </a:extLst>
            </p:cNvPr>
            <p:cNvSpPr>
              <a:spLocks noChangeArrowheads="1"/>
            </p:cNvSpPr>
            <p:nvPr/>
          </p:nvSpPr>
          <p:spPr bwMode="auto">
            <a:xfrm>
              <a:off x="1374" y="3303"/>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6,00E</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90" name="Rectangle 40">
              <a:extLst>
                <a:ext uri="{FF2B5EF4-FFF2-40B4-BE49-F238E27FC236}">
                  <a16:creationId xmlns="" xmlns:a16="http://schemas.microsoft.com/office/drawing/2014/main" id="{9FFF7DE9-8048-4C4F-853B-B66BECF037C3}"/>
                </a:ext>
              </a:extLst>
            </p:cNvPr>
            <p:cNvSpPr>
              <a:spLocks noChangeArrowheads="1"/>
            </p:cNvSpPr>
            <p:nvPr/>
          </p:nvSpPr>
          <p:spPr bwMode="auto">
            <a:xfrm>
              <a:off x="1586" y="3303"/>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91" name="Rectangle 41">
              <a:extLst>
                <a:ext uri="{FF2B5EF4-FFF2-40B4-BE49-F238E27FC236}">
                  <a16:creationId xmlns="" xmlns:a16="http://schemas.microsoft.com/office/drawing/2014/main" id="{13E2BEA7-2B94-42A6-88D2-D1156529B9AF}"/>
                </a:ext>
              </a:extLst>
            </p:cNvPr>
            <p:cNvSpPr>
              <a:spLocks noChangeArrowheads="1"/>
            </p:cNvSpPr>
            <p:nvPr/>
          </p:nvSpPr>
          <p:spPr bwMode="auto">
            <a:xfrm>
              <a:off x="1615" y="3303"/>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05</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92" name="Rectangle 42">
              <a:extLst>
                <a:ext uri="{FF2B5EF4-FFF2-40B4-BE49-F238E27FC236}">
                  <a16:creationId xmlns="" xmlns:a16="http://schemas.microsoft.com/office/drawing/2014/main" id="{08426F9B-610E-4DC1-B4B4-7116D8DE0960}"/>
                </a:ext>
              </a:extLst>
            </p:cNvPr>
            <p:cNvSpPr>
              <a:spLocks noChangeArrowheads="1"/>
            </p:cNvSpPr>
            <p:nvPr/>
          </p:nvSpPr>
          <p:spPr bwMode="auto">
            <a:xfrm>
              <a:off x="1374" y="3120"/>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8,00E</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93" name="Rectangle 43">
              <a:extLst>
                <a:ext uri="{FF2B5EF4-FFF2-40B4-BE49-F238E27FC236}">
                  <a16:creationId xmlns="" xmlns:a16="http://schemas.microsoft.com/office/drawing/2014/main" id="{13B0364E-FE32-4AD2-A071-8AFA25195A13}"/>
                </a:ext>
              </a:extLst>
            </p:cNvPr>
            <p:cNvSpPr>
              <a:spLocks noChangeArrowheads="1"/>
            </p:cNvSpPr>
            <p:nvPr/>
          </p:nvSpPr>
          <p:spPr bwMode="auto">
            <a:xfrm>
              <a:off x="1586" y="3120"/>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000000"/>
                  </a:solidFill>
                  <a:effectLst/>
                  <a:latin typeface="Calibri" panose="020F0502020204030204" pitchFamily="34" charset="0"/>
                </a:rPr>
                <a:t>-</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36894" name="Rectangle 44">
              <a:extLst>
                <a:ext uri="{FF2B5EF4-FFF2-40B4-BE49-F238E27FC236}">
                  <a16:creationId xmlns="" xmlns:a16="http://schemas.microsoft.com/office/drawing/2014/main" id="{14177B78-9EB6-4738-A51C-EC522E3BDE7C}"/>
                </a:ext>
              </a:extLst>
            </p:cNvPr>
            <p:cNvSpPr>
              <a:spLocks noChangeArrowheads="1"/>
            </p:cNvSpPr>
            <p:nvPr/>
          </p:nvSpPr>
          <p:spPr bwMode="auto">
            <a:xfrm>
              <a:off x="1615" y="3120"/>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05</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95" name="Rectangle 45">
              <a:extLst>
                <a:ext uri="{FF2B5EF4-FFF2-40B4-BE49-F238E27FC236}">
                  <a16:creationId xmlns="" xmlns:a16="http://schemas.microsoft.com/office/drawing/2014/main" id="{60E433B7-FB3D-46A1-B68F-31126240AAE9}"/>
                </a:ext>
              </a:extLst>
            </p:cNvPr>
            <p:cNvSpPr>
              <a:spLocks noChangeArrowheads="1"/>
            </p:cNvSpPr>
            <p:nvPr/>
          </p:nvSpPr>
          <p:spPr bwMode="auto">
            <a:xfrm>
              <a:off x="1374" y="2937"/>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000000"/>
                  </a:solidFill>
                  <a:effectLst/>
                  <a:latin typeface="Calibri" panose="020F0502020204030204" pitchFamily="34" charset="0"/>
                </a:rPr>
                <a:t>1,00E</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36896" name="Rectangle 46">
              <a:extLst>
                <a:ext uri="{FF2B5EF4-FFF2-40B4-BE49-F238E27FC236}">
                  <a16:creationId xmlns="" xmlns:a16="http://schemas.microsoft.com/office/drawing/2014/main" id="{09A05437-BE38-4D65-AA27-F399D4FBA2A4}"/>
                </a:ext>
              </a:extLst>
            </p:cNvPr>
            <p:cNvSpPr>
              <a:spLocks noChangeArrowheads="1"/>
            </p:cNvSpPr>
            <p:nvPr/>
          </p:nvSpPr>
          <p:spPr bwMode="auto">
            <a:xfrm>
              <a:off x="1586" y="2937"/>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97" name="Rectangle 47">
              <a:extLst>
                <a:ext uri="{FF2B5EF4-FFF2-40B4-BE49-F238E27FC236}">
                  <a16:creationId xmlns="" xmlns:a16="http://schemas.microsoft.com/office/drawing/2014/main" id="{6A0264B9-88AF-44CF-AD03-FB5645736CFF}"/>
                </a:ext>
              </a:extLst>
            </p:cNvPr>
            <p:cNvSpPr>
              <a:spLocks noChangeArrowheads="1"/>
            </p:cNvSpPr>
            <p:nvPr/>
          </p:nvSpPr>
          <p:spPr bwMode="auto">
            <a:xfrm>
              <a:off x="1615" y="2937"/>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04</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98" name="Rectangle 48">
              <a:extLst>
                <a:ext uri="{FF2B5EF4-FFF2-40B4-BE49-F238E27FC236}">
                  <a16:creationId xmlns="" xmlns:a16="http://schemas.microsoft.com/office/drawing/2014/main" id="{582422E9-C7F4-442D-828E-AA8C8D9F3A2F}"/>
                </a:ext>
              </a:extLst>
            </p:cNvPr>
            <p:cNvSpPr>
              <a:spLocks noChangeArrowheads="1"/>
            </p:cNvSpPr>
            <p:nvPr/>
          </p:nvSpPr>
          <p:spPr bwMode="auto">
            <a:xfrm>
              <a:off x="1374" y="2754"/>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1,20E</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899" name="Rectangle 49">
              <a:extLst>
                <a:ext uri="{FF2B5EF4-FFF2-40B4-BE49-F238E27FC236}">
                  <a16:creationId xmlns="" xmlns:a16="http://schemas.microsoft.com/office/drawing/2014/main" id="{F97808F5-6835-4385-9FF3-6C9950A71FD5}"/>
                </a:ext>
              </a:extLst>
            </p:cNvPr>
            <p:cNvSpPr>
              <a:spLocks noChangeArrowheads="1"/>
            </p:cNvSpPr>
            <p:nvPr/>
          </p:nvSpPr>
          <p:spPr bwMode="auto">
            <a:xfrm>
              <a:off x="1586" y="2754"/>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0" name="Rectangle 50">
              <a:extLst>
                <a:ext uri="{FF2B5EF4-FFF2-40B4-BE49-F238E27FC236}">
                  <a16:creationId xmlns="" xmlns:a16="http://schemas.microsoft.com/office/drawing/2014/main" id="{64DBB296-9319-4858-8C5B-F277F678C1AE}"/>
                </a:ext>
              </a:extLst>
            </p:cNvPr>
            <p:cNvSpPr>
              <a:spLocks noChangeArrowheads="1"/>
            </p:cNvSpPr>
            <p:nvPr/>
          </p:nvSpPr>
          <p:spPr bwMode="auto">
            <a:xfrm>
              <a:off x="1615" y="2754"/>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04</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1" name="Rectangle 51">
              <a:extLst>
                <a:ext uri="{FF2B5EF4-FFF2-40B4-BE49-F238E27FC236}">
                  <a16:creationId xmlns="" xmlns:a16="http://schemas.microsoft.com/office/drawing/2014/main" id="{7D390E36-C038-49E4-BD71-14C8498D2B2F}"/>
                </a:ext>
              </a:extLst>
            </p:cNvPr>
            <p:cNvSpPr>
              <a:spLocks noChangeArrowheads="1"/>
            </p:cNvSpPr>
            <p:nvPr/>
          </p:nvSpPr>
          <p:spPr bwMode="auto">
            <a:xfrm>
              <a:off x="1374" y="2571"/>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1,40E</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2" name="Rectangle 52">
              <a:extLst>
                <a:ext uri="{FF2B5EF4-FFF2-40B4-BE49-F238E27FC236}">
                  <a16:creationId xmlns="" xmlns:a16="http://schemas.microsoft.com/office/drawing/2014/main" id="{20BA5068-52CD-4962-87DB-4DBE952FEBB5}"/>
                </a:ext>
              </a:extLst>
            </p:cNvPr>
            <p:cNvSpPr>
              <a:spLocks noChangeArrowheads="1"/>
            </p:cNvSpPr>
            <p:nvPr/>
          </p:nvSpPr>
          <p:spPr bwMode="auto">
            <a:xfrm>
              <a:off x="1586" y="2571"/>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3" name="Rectangle 53">
              <a:extLst>
                <a:ext uri="{FF2B5EF4-FFF2-40B4-BE49-F238E27FC236}">
                  <a16:creationId xmlns="" xmlns:a16="http://schemas.microsoft.com/office/drawing/2014/main" id="{FD9DE458-894C-48CE-BDC7-A1CA53693D69}"/>
                </a:ext>
              </a:extLst>
            </p:cNvPr>
            <p:cNvSpPr>
              <a:spLocks noChangeArrowheads="1"/>
            </p:cNvSpPr>
            <p:nvPr/>
          </p:nvSpPr>
          <p:spPr bwMode="auto">
            <a:xfrm>
              <a:off x="1615" y="2571"/>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04</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4" name="Rectangle 54">
              <a:extLst>
                <a:ext uri="{FF2B5EF4-FFF2-40B4-BE49-F238E27FC236}">
                  <a16:creationId xmlns="" xmlns:a16="http://schemas.microsoft.com/office/drawing/2014/main" id="{6DE07C39-D4C4-4C67-931A-98F44FDACE3D}"/>
                </a:ext>
              </a:extLst>
            </p:cNvPr>
            <p:cNvSpPr>
              <a:spLocks noChangeArrowheads="1"/>
            </p:cNvSpPr>
            <p:nvPr/>
          </p:nvSpPr>
          <p:spPr bwMode="auto">
            <a:xfrm>
              <a:off x="1374" y="2388"/>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1,60E</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5" name="Rectangle 55">
              <a:extLst>
                <a:ext uri="{FF2B5EF4-FFF2-40B4-BE49-F238E27FC236}">
                  <a16:creationId xmlns="" xmlns:a16="http://schemas.microsoft.com/office/drawing/2014/main" id="{7D6A5A9E-4909-47B5-9C8F-A759EA406C49}"/>
                </a:ext>
              </a:extLst>
            </p:cNvPr>
            <p:cNvSpPr>
              <a:spLocks noChangeArrowheads="1"/>
            </p:cNvSpPr>
            <p:nvPr/>
          </p:nvSpPr>
          <p:spPr bwMode="auto">
            <a:xfrm>
              <a:off x="1586" y="2388"/>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6" name="Rectangle 56">
              <a:extLst>
                <a:ext uri="{FF2B5EF4-FFF2-40B4-BE49-F238E27FC236}">
                  <a16:creationId xmlns="" xmlns:a16="http://schemas.microsoft.com/office/drawing/2014/main" id="{8E2B0F4E-52FB-4A56-8E4A-18422770E5A7}"/>
                </a:ext>
              </a:extLst>
            </p:cNvPr>
            <p:cNvSpPr>
              <a:spLocks noChangeArrowheads="1"/>
            </p:cNvSpPr>
            <p:nvPr/>
          </p:nvSpPr>
          <p:spPr bwMode="auto">
            <a:xfrm>
              <a:off x="1615" y="2388"/>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04</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7" name="Rectangle 57">
              <a:extLst>
                <a:ext uri="{FF2B5EF4-FFF2-40B4-BE49-F238E27FC236}">
                  <a16:creationId xmlns="" xmlns:a16="http://schemas.microsoft.com/office/drawing/2014/main" id="{9B9D0E25-7161-4EE5-B592-5EAA7D44D400}"/>
                </a:ext>
              </a:extLst>
            </p:cNvPr>
            <p:cNvSpPr>
              <a:spLocks noChangeArrowheads="1"/>
            </p:cNvSpPr>
            <p:nvPr/>
          </p:nvSpPr>
          <p:spPr bwMode="auto">
            <a:xfrm>
              <a:off x="1374" y="2205"/>
              <a:ext cx="2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1,80E</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8" name="Rectangle 58">
              <a:extLst>
                <a:ext uri="{FF2B5EF4-FFF2-40B4-BE49-F238E27FC236}">
                  <a16:creationId xmlns="" xmlns:a16="http://schemas.microsoft.com/office/drawing/2014/main" id="{676596E4-7B0B-4C7F-A7B9-E644086FB25F}"/>
                </a:ext>
              </a:extLst>
            </p:cNvPr>
            <p:cNvSpPr>
              <a:spLocks noChangeArrowheads="1"/>
            </p:cNvSpPr>
            <p:nvPr/>
          </p:nvSpPr>
          <p:spPr bwMode="auto">
            <a:xfrm>
              <a:off x="1586" y="2205"/>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09" name="Rectangle 59">
              <a:extLst>
                <a:ext uri="{FF2B5EF4-FFF2-40B4-BE49-F238E27FC236}">
                  <a16:creationId xmlns="" xmlns:a16="http://schemas.microsoft.com/office/drawing/2014/main" id="{98BCA8A3-EA48-4826-91A0-60350FD04E81}"/>
                </a:ext>
              </a:extLst>
            </p:cNvPr>
            <p:cNvSpPr>
              <a:spLocks noChangeArrowheads="1"/>
            </p:cNvSpPr>
            <p:nvPr/>
          </p:nvSpPr>
          <p:spPr bwMode="auto">
            <a:xfrm>
              <a:off x="1615" y="2205"/>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04</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0" name="Rectangle 60">
              <a:extLst>
                <a:ext uri="{FF2B5EF4-FFF2-40B4-BE49-F238E27FC236}">
                  <a16:creationId xmlns="" xmlns:a16="http://schemas.microsoft.com/office/drawing/2014/main" id="{B6115B3D-EC75-49BA-A406-B5AF76EA5FAC}"/>
                </a:ext>
              </a:extLst>
            </p:cNvPr>
            <p:cNvSpPr>
              <a:spLocks noChangeArrowheads="1"/>
            </p:cNvSpPr>
            <p:nvPr/>
          </p:nvSpPr>
          <p:spPr bwMode="auto">
            <a:xfrm>
              <a:off x="1407" y="3968"/>
              <a:ext cx="77"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1" name="Rectangle 61">
              <a:extLst>
                <a:ext uri="{FF2B5EF4-FFF2-40B4-BE49-F238E27FC236}">
                  <a16:creationId xmlns="" xmlns:a16="http://schemas.microsoft.com/office/drawing/2014/main" id="{EDAF5C2C-6DAB-4AEC-B059-AC74B6BB08CA}"/>
                </a:ext>
              </a:extLst>
            </p:cNvPr>
            <p:cNvSpPr>
              <a:spLocks noChangeArrowheads="1"/>
            </p:cNvSpPr>
            <p:nvPr/>
          </p:nvSpPr>
          <p:spPr bwMode="auto">
            <a:xfrm>
              <a:off x="1436" y="3968"/>
              <a:ext cx="16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0,1</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2" name="Rectangle 62">
              <a:extLst>
                <a:ext uri="{FF2B5EF4-FFF2-40B4-BE49-F238E27FC236}">
                  <a16:creationId xmlns="" xmlns:a16="http://schemas.microsoft.com/office/drawing/2014/main" id="{6386B8AB-B215-4EBA-BF64-83096821CF30}"/>
                </a:ext>
              </a:extLst>
            </p:cNvPr>
            <p:cNvSpPr>
              <a:spLocks noChangeArrowheads="1"/>
            </p:cNvSpPr>
            <p:nvPr/>
          </p:nvSpPr>
          <p:spPr bwMode="auto">
            <a:xfrm>
              <a:off x="1764" y="3968"/>
              <a:ext cx="96"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3" name="Rectangle 63">
              <a:extLst>
                <a:ext uri="{FF2B5EF4-FFF2-40B4-BE49-F238E27FC236}">
                  <a16:creationId xmlns="" xmlns:a16="http://schemas.microsoft.com/office/drawing/2014/main" id="{3C6D29E2-7DCE-4372-9828-6365127790D0}"/>
                </a:ext>
              </a:extLst>
            </p:cNvPr>
            <p:cNvSpPr>
              <a:spLocks noChangeArrowheads="1"/>
            </p:cNvSpPr>
            <p:nvPr/>
          </p:nvSpPr>
          <p:spPr bwMode="auto">
            <a:xfrm>
              <a:off x="2039" y="3968"/>
              <a:ext cx="16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0,1</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4" name="Rectangle 64">
              <a:extLst>
                <a:ext uri="{FF2B5EF4-FFF2-40B4-BE49-F238E27FC236}">
                  <a16:creationId xmlns="" xmlns:a16="http://schemas.microsoft.com/office/drawing/2014/main" id="{4A860962-C63A-4D39-9FB1-9ACF6867C147}"/>
                </a:ext>
              </a:extLst>
            </p:cNvPr>
            <p:cNvSpPr>
              <a:spLocks noChangeArrowheads="1"/>
            </p:cNvSpPr>
            <p:nvPr/>
          </p:nvSpPr>
          <p:spPr bwMode="auto">
            <a:xfrm>
              <a:off x="2347" y="3968"/>
              <a:ext cx="16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0,2</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5" name="Rectangle 65">
              <a:extLst>
                <a:ext uri="{FF2B5EF4-FFF2-40B4-BE49-F238E27FC236}">
                  <a16:creationId xmlns="" xmlns:a16="http://schemas.microsoft.com/office/drawing/2014/main" id="{564DA844-89C5-4E28-A481-56AD2B7A53BE}"/>
                </a:ext>
              </a:extLst>
            </p:cNvPr>
            <p:cNvSpPr>
              <a:spLocks noChangeArrowheads="1"/>
            </p:cNvSpPr>
            <p:nvPr/>
          </p:nvSpPr>
          <p:spPr bwMode="auto">
            <a:xfrm>
              <a:off x="2650" y="3968"/>
              <a:ext cx="16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0,3</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6" name="Rectangle 66">
              <a:extLst>
                <a:ext uri="{FF2B5EF4-FFF2-40B4-BE49-F238E27FC236}">
                  <a16:creationId xmlns="" xmlns:a16="http://schemas.microsoft.com/office/drawing/2014/main" id="{B37F6C67-AA1B-4685-9932-4FE8C8059804}"/>
                </a:ext>
              </a:extLst>
            </p:cNvPr>
            <p:cNvSpPr>
              <a:spLocks noChangeArrowheads="1"/>
            </p:cNvSpPr>
            <p:nvPr/>
          </p:nvSpPr>
          <p:spPr bwMode="auto">
            <a:xfrm>
              <a:off x="2959" y="3968"/>
              <a:ext cx="16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0,4</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7" name="Rectangle 67">
              <a:extLst>
                <a:ext uri="{FF2B5EF4-FFF2-40B4-BE49-F238E27FC236}">
                  <a16:creationId xmlns="" xmlns:a16="http://schemas.microsoft.com/office/drawing/2014/main" id="{970A4A61-AEDE-4239-837D-D02BD74ED6EC}"/>
                </a:ext>
              </a:extLst>
            </p:cNvPr>
            <p:cNvSpPr>
              <a:spLocks noChangeArrowheads="1"/>
            </p:cNvSpPr>
            <p:nvPr/>
          </p:nvSpPr>
          <p:spPr bwMode="auto">
            <a:xfrm>
              <a:off x="3267" y="3968"/>
              <a:ext cx="16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0,5</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8" name="Rectangle 68">
              <a:extLst>
                <a:ext uri="{FF2B5EF4-FFF2-40B4-BE49-F238E27FC236}">
                  <a16:creationId xmlns="" xmlns:a16="http://schemas.microsoft.com/office/drawing/2014/main" id="{CDE23951-C756-4C89-BF06-B18242A28543}"/>
                </a:ext>
              </a:extLst>
            </p:cNvPr>
            <p:cNvSpPr>
              <a:spLocks noChangeArrowheads="1"/>
            </p:cNvSpPr>
            <p:nvPr/>
          </p:nvSpPr>
          <p:spPr bwMode="auto">
            <a:xfrm>
              <a:off x="3571" y="3968"/>
              <a:ext cx="16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Calibri" panose="020F0502020204030204" pitchFamily="34" charset="0"/>
                </a:rPr>
                <a:t>0,6</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19" name="Rectangle 69">
              <a:extLst>
                <a:ext uri="{FF2B5EF4-FFF2-40B4-BE49-F238E27FC236}">
                  <a16:creationId xmlns="" xmlns:a16="http://schemas.microsoft.com/office/drawing/2014/main" id="{0A8E9F4A-63C4-4948-8423-77DD8B352BC3}"/>
                </a:ext>
              </a:extLst>
            </p:cNvPr>
            <p:cNvSpPr>
              <a:spLocks noChangeArrowheads="1"/>
            </p:cNvSpPr>
            <p:nvPr/>
          </p:nvSpPr>
          <p:spPr bwMode="auto">
            <a:xfrm>
              <a:off x="1817" y="2291"/>
              <a:ext cx="202"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a:ln>
                    <a:noFill/>
                  </a:ln>
                  <a:solidFill>
                    <a:srgbClr val="000000"/>
                  </a:solidFill>
                  <a:effectLst/>
                  <a:latin typeface="Calibri" panose="020F0502020204030204" pitchFamily="34" charset="0"/>
                </a:rPr>
                <a:t>lg V</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20" name="Rectangle 70">
              <a:extLst>
                <a:ext uri="{FF2B5EF4-FFF2-40B4-BE49-F238E27FC236}">
                  <a16:creationId xmlns="" xmlns:a16="http://schemas.microsoft.com/office/drawing/2014/main" id="{005A96E0-0B01-448C-9605-DB0AE8ECCA6D}"/>
                </a:ext>
              </a:extLst>
            </p:cNvPr>
            <p:cNvSpPr>
              <a:spLocks noChangeArrowheads="1"/>
            </p:cNvSpPr>
            <p:nvPr/>
          </p:nvSpPr>
          <p:spPr bwMode="auto">
            <a:xfrm>
              <a:off x="1952" y="2345"/>
              <a:ext cx="6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700" b="1" i="0" u="none" strike="noStrike" cap="none" normalizeH="0" baseline="0">
                  <a:ln>
                    <a:noFill/>
                  </a:ln>
                  <a:solidFill>
                    <a:srgbClr val="000000"/>
                  </a:solidFill>
                  <a:effectLst/>
                  <a:latin typeface="Calibri" panose="020F0502020204030204" pitchFamily="34" charset="0"/>
                </a:rPr>
                <a:t>п</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21" name="Rectangle 71">
              <a:extLst>
                <a:ext uri="{FF2B5EF4-FFF2-40B4-BE49-F238E27FC236}">
                  <a16:creationId xmlns="" xmlns:a16="http://schemas.microsoft.com/office/drawing/2014/main" id="{122C0AE8-1BFA-4032-AC40-EEA98ECD21EC}"/>
                </a:ext>
              </a:extLst>
            </p:cNvPr>
            <p:cNvSpPr>
              <a:spLocks noChangeArrowheads="1"/>
            </p:cNvSpPr>
            <p:nvPr/>
          </p:nvSpPr>
          <p:spPr bwMode="auto">
            <a:xfrm>
              <a:off x="3262" y="3756"/>
              <a:ext cx="82"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22" name="Rectangle 72">
              <a:extLst>
                <a:ext uri="{FF2B5EF4-FFF2-40B4-BE49-F238E27FC236}">
                  <a16:creationId xmlns="" xmlns:a16="http://schemas.microsoft.com/office/drawing/2014/main" id="{99FA13EE-A7C3-4B30-8477-06C58C7A1BA5}"/>
                </a:ext>
              </a:extLst>
            </p:cNvPr>
            <p:cNvSpPr>
              <a:spLocks noChangeArrowheads="1"/>
            </p:cNvSpPr>
            <p:nvPr/>
          </p:nvSpPr>
          <p:spPr bwMode="auto">
            <a:xfrm>
              <a:off x="3291" y="3756"/>
              <a:ext cx="323"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a:ln>
                    <a:noFill/>
                  </a:ln>
                  <a:solidFill>
                    <a:srgbClr val="000000"/>
                  </a:solidFill>
                  <a:effectLst/>
                  <a:latin typeface="Calibri" panose="020F0502020204030204" pitchFamily="34" charset="0"/>
                </a:rPr>
                <a:t>lg (p/p</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23" name="Rectangle 73">
              <a:extLst>
                <a:ext uri="{FF2B5EF4-FFF2-40B4-BE49-F238E27FC236}">
                  <a16:creationId xmlns="" xmlns:a16="http://schemas.microsoft.com/office/drawing/2014/main" id="{44DF0340-24D6-4455-83B1-F80C9C10C50F}"/>
                </a:ext>
              </a:extLst>
            </p:cNvPr>
            <p:cNvSpPr>
              <a:spLocks noChangeArrowheads="1"/>
            </p:cNvSpPr>
            <p:nvPr/>
          </p:nvSpPr>
          <p:spPr bwMode="auto">
            <a:xfrm>
              <a:off x="3537" y="3810"/>
              <a:ext cx="5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700" b="1" i="0" u="none" strike="noStrike" cap="none" normalizeH="0" baseline="0">
                  <a:ln>
                    <a:noFill/>
                  </a:ln>
                  <a:solidFill>
                    <a:srgbClr val="000000"/>
                  </a:solidFill>
                  <a:effectLst/>
                  <a:latin typeface="Calibri" panose="020F0502020204030204" pitchFamily="34" charset="0"/>
                </a:rPr>
                <a:t>s</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24" name="Rectangle 74">
              <a:extLst>
                <a:ext uri="{FF2B5EF4-FFF2-40B4-BE49-F238E27FC236}">
                  <a16:creationId xmlns="" xmlns:a16="http://schemas.microsoft.com/office/drawing/2014/main" id="{CFA1CA90-397E-4FDD-AE00-83ACDD507077}"/>
                </a:ext>
              </a:extLst>
            </p:cNvPr>
            <p:cNvSpPr>
              <a:spLocks noChangeArrowheads="1"/>
            </p:cNvSpPr>
            <p:nvPr/>
          </p:nvSpPr>
          <p:spPr bwMode="auto">
            <a:xfrm>
              <a:off x="3561" y="3756"/>
              <a:ext cx="82"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25" name="Rectangle 75">
              <a:extLst>
                <a:ext uri="{FF2B5EF4-FFF2-40B4-BE49-F238E27FC236}">
                  <a16:creationId xmlns="" xmlns:a16="http://schemas.microsoft.com/office/drawing/2014/main" id="{FA179971-5DF7-4309-A983-18D1148499F5}"/>
                </a:ext>
              </a:extLst>
            </p:cNvPr>
            <p:cNvSpPr>
              <a:spLocks noChangeArrowheads="1"/>
            </p:cNvSpPr>
            <p:nvPr/>
          </p:nvSpPr>
          <p:spPr bwMode="auto">
            <a:xfrm>
              <a:off x="3590" y="3756"/>
              <a:ext cx="82"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a:ln>
                    <a:noFill/>
                  </a:ln>
                  <a:solidFill>
                    <a:srgbClr val="000000"/>
                  </a:solidFill>
                  <a:effectLst/>
                  <a:latin typeface="Calibri" panose="020F0502020204030204" pitchFamily="34" charset="0"/>
                </a:rPr>
                <a:t>)</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26" name="Rectangle 76">
              <a:extLst>
                <a:ext uri="{FF2B5EF4-FFF2-40B4-BE49-F238E27FC236}">
                  <a16:creationId xmlns="" xmlns:a16="http://schemas.microsoft.com/office/drawing/2014/main" id="{77869B04-69BF-457E-A9DA-70DF38806313}"/>
                </a:ext>
              </a:extLst>
            </p:cNvPr>
            <p:cNvSpPr>
              <a:spLocks noChangeArrowheads="1"/>
            </p:cNvSpPr>
            <p:nvPr/>
          </p:nvSpPr>
          <p:spPr bwMode="auto">
            <a:xfrm>
              <a:off x="3619" y="3762"/>
              <a:ext cx="6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700" b="1" i="0" u="none" strike="noStrike" cap="none" normalizeH="0" baseline="0">
                  <a:ln>
                    <a:noFill/>
                  </a:ln>
                  <a:solidFill>
                    <a:srgbClr val="000000"/>
                  </a:solidFill>
                  <a:effectLst/>
                  <a:latin typeface="Calibri" panose="020F0502020204030204" pitchFamily="34" charset="0"/>
                </a:rPr>
                <a:t>2</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36927" name="Freeform 77">
              <a:extLst>
                <a:ext uri="{FF2B5EF4-FFF2-40B4-BE49-F238E27FC236}">
                  <a16:creationId xmlns="" xmlns:a16="http://schemas.microsoft.com/office/drawing/2014/main" id="{10404A56-64F1-4362-93A3-574D58F68B8E}"/>
                </a:ext>
              </a:extLst>
            </p:cNvPr>
            <p:cNvSpPr>
              <a:spLocks noEditPoints="1"/>
            </p:cNvSpPr>
            <p:nvPr/>
          </p:nvSpPr>
          <p:spPr bwMode="auto">
            <a:xfrm>
              <a:off x="1157" y="2210"/>
              <a:ext cx="2592" cy="1884"/>
            </a:xfrm>
            <a:custGeom>
              <a:avLst/>
              <a:gdLst>
                <a:gd name="T0" fmla="*/ 0 w 2592"/>
                <a:gd name="T1" fmla="*/ 0 h 1884"/>
                <a:gd name="T2" fmla="*/ 0 w 2592"/>
                <a:gd name="T3" fmla="*/ 0 h 1884"/>
                <a:gd name="T4" fmla="*/ 2587 w 2592"/>
                <a:gd name="T5" fmla="*/ 0 h 1884"/>
                <a:gd name="T6" fmla="*/ 2592 w 2592"/>
                <a:gd name="T7" fmla="*/ 0 h 1884"/>
                <a:gd name="T8" fmla="*/ 2592 w 2592"/>
                <a:gd name="T9" fmla="*/ 1879 h 1884"/>
                <a:gd name="T10" fmla="*/ 2587 w 2592"/>
                <a:gd name="T11" fmla="*/ 1884 h 1884"/>
                <a:gd name="T12" fmla="*/ 0 w 2592"/>
                <a:gd name="T13" fmla="*/ 1884 h 1884"/>
                <a:gd name="T14" fmla="*/ 0 w 2592"/>
                <a:gd name="T15" fmla="*/ 1879 h 1884"/>
                <a:gd name="T16" fmla="*/ 0 w 2592"/>
                <a:gd name="T17" fmla="*/ 0 h 1884"/>
                <a:gd name="T18" fmla="*/ 5 w 2592"/>
                <a:gd name="T19" fmla="*/ 1879 h 1884"/>
                <a:gd name="T20" fmla="*/ 0 w 2592"/>
                <a:gd name="T21" fmla="*/ 1879 h 1884"/>
                <a:gd name="T22" fmla="*/ 2587 w 2592"/>
                <a:gd name="T23" fmla="*/ 1879 h 1884"/>
                <a:gd name="T24" fmla="*/ 2587 w 2592"/>
                <a:gd name="T25" fmla="*/ 1879 h 1884"/>
                <a:gd name="T26" fmla="*/ 2587 w 2592"/>
                <a:gd name="T27" fmla="*/ 0 h 1884"/>
                <a:gd name="T28" fmla="*/ 2587 w 2592"/>
                <a:gd name="T29" fmla="*/ 5 h 1884"/>
                <a:gd name="T30" fmla="*/ 0 w 2592"/>
                <a:gd name="T31" fmla="*/ 5 h 1884"/>
                <a:gd name="T32" fmla="*/ 5 w 2592"/>
                <a:gd name="T33" fmla="*/ 0 h 1884"/>
                <a:gd name="T34" fmla="*/ 5 w 2592"/>
                <a:gd name="T35" fmla="*/ 1879 h 1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92" h="1884">
                  <a:moveTo>
                    <a:pt x="0" y="0"/>
                  </a:moveTo>
                  <a:lnTo>
                    <a:pt x="0" y="0"/>
                  </a:lnTo>
                  <a:lnTo>
                    <a:pt x="2587" y="0"/>
                  </a:lnTo>
                  <a:lnTo>
                    <a:pt x="2592" y="0"/>
                  </a:lnTo>
                  <a:lnTo>
                    <a:pt x="2592" y="1879"/>
                  </a:lnTo>
                  <a:lnTo>
                    <a:pt x="2587" y="1884"/>
                  </a:lnTo>
                  <a:lnTo>
                    <a:pt x="0" y="1884"/>
                  </a:lnTo>
                  <a:lnTo>
                    <a:pt x="0" y="1879"/>
                  </a:lnTo>
                  <a:lnTo>
                    <a:pt x="0" y="0"/>
                  </a:lnTo>
                  <a:close/>
                  <a:moveTo>
                    <a:pt x="5" y="1879"/>
                  </a:moveTo>
                  <a:lnTo>
                    <a:pt x="0" y="1879"/>
                  </a:lnTo>
                  <a:lnTo>
                    <a:pt x="2587" y="1879"/>
                  </a:lnTo>
                  <a:lnTo>
                    <a:pt x="2587" y="1879"/>
                  </a:lnTo>
                  <a:lnTo>
                    <a:pt x="2587" y="0"/>
                  </a:lnTo>
                  <a:lnTo>
                    <a:pt x="2587" y="5"/>
                  </a:lnTo>
                  <a:lnTo>
                    <a:pt x="0" y="5"/>
                  </a:lnTo>
                  <a:lnTo>
                    <a:pt x="5" y="0"/>
                  </a:lnTo>
                  <a:lnTo>
                    <a:pt x="5" y="1879"/>
                  </a:lnTo>
                  <a:close/>
                </a:path>
              </a:pathLst>
            </a:custGeom>
            <a:solidFill>
              <a:srgbClr val="868686"/>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grpSp>
      <p:sp>
        <p:nvSpPr>
          <p:cNvPr id="97" name="Прямоугольник 96">
            <a:extLst>
              <a:ext uri="{FF2B5EF4-FFF2-40B4-BE49-F238E27FC236}">
                <a16:creationId xmlns="" xmlns:a16="http://schemas.microsoft.com/office/drawing/2014/main" id="{F13E2075-9071-4618-997E-F4BB630481AF}"/>
              </a:ext>
            </a:extLst>
          </p:cNvPr>
          <p:cNvSpPr/>
          <p:nvPr/>
        </p:nvSpPr>
        <p:spPr>
          <a:xfrm>
            <a:off x="0" y="721808"/>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8" name="Номер слайда 5">
            <a:extLst>
              <a:ext uri="{FF2B5EF4-FFF2-40B4-BE49-F238E27FC236}">
                <a16:creationId xmlns="" xmlns:a16="http://schemas.microsoft.com/office/drawing/2014/main" id="{1CFFBD89-23B9-48B9-8438-0FD1C6A7B763}"/>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7</a:t>
            </a:fld>
            <a:endParaRPr lang="ru-RU" dirty="0"/>
          </a:p>
        </p:txBody>
      </p:sp>
      <p:pic>
        <p:nvPicPr>
          <p:cNvPr id="99" name="Рисунок 98">
            <a:extLst>
              <a:ext uri="{FF2B5EF4-FFF2-40B4-BE49-F238E27FC236}">
                <a16:creationId xmlns="" xmlns:a16="http://schemas.microsoft.com/office/drawing/2014/main" id="{A934D968-713C-43C9-A838-5BFED09C90B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cxnSp>
        <p:nvCxnSpPr>
          <p:cNvPr id="100" name="Прямая соединительная линия 99">
            <a:extLst>
              <a:ext uri="{FF2B5EF4-FFF2-40B4-BE49-F238E27FC236}">
                <a16:creationId xmlns="" xmlns:a16="http://schemas.microsoft.com/office/drawing/2014/main" id="{CCF2A491-5171-4F41-BFD9-1782E1BEBABF}"/>
              </a:ext>
            </a:extLst>
          </p:cNvPr>
          <p:cNvCxnSpPr>
            <a:cxnSpLocks/>
          </p:cNvCxnSpPr>
          <p:nvPr/>
        </p:nvCxnSpPr>
        <p:spPr>
          <a:xfrm>
            <a:off x="556093" y="3551688"/>
            <a:ext cx="5242569" cy="0"/>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2" name="Прямая соединительная линия 101">
            <a:extLst>
              <a:ext uri="{FF2B5EF4-FFF2-40B4-BE49-F238E27FC236}">
                <a16:creationId xmlns="" xmlns:a16="http://schemas.microsoft.com/office/drawing/2014/main" id="{0B6E52A2-340E-4DDF-B99D-2C539F1AE361}"/>
              </a:ext>
            </a:extLst>
          </p:cNvPr>
          <p:cNvCxnSpPr>
            <a:cxnSpLocks/>
          </p:cNvCxnSpPr>
          <p:nvPr/>
        </p:nvCxnSpPr>
        <p:spPr>
          <a:xfrm>
            <a:off x="5798662" y="4284266"/>
            <a:ext cx="5895040" cy="0"/>
          </a:xfrm>
          <a:prstGeom prst="line">
            <a:avLst/>
          </a:prstGeom>
          <a:ln w="190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9943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7891" name="Rectangle 3"/>
          <p:cNvSpPr>
            <a:spLocks noChangeArrowheads="1"/>
          </p:cNvSpPr>
          <p:nvPr/>
        </p:nvSpPr>
        <p:spPr bwMode="auto">
          <a:xfrm>
            <a:off x="1524001" y="42667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dirty="0"/>
          </a:p>
        </p:txBody>
      </p:sp>
      <p:sp>
        <p:nvSpPr>
          <p:cNvPr id="37892" name="Rectangle 4"/>
          <p:cNvSpPr>
            <a:spLocks noChangeArrowheads="1"/>
          </p:cNvSpPr>
          <p:nvPr/>
        </p:nvSpPr>
        <p:spPr bwMode="auto">
          <a:xfrm>
            <a:off x="2711451" y="4068787"/>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7893" name="Rectangle 5"/>
          <p:cNvSpPr>
            <a:spLocks noChangeArrowheads="1"/>
          </p:cNvSpPr>
          <p:nvPr/>
        </p:nvSpPr>
        <p:spPr bwMode="auto">
          <a:xfrm>
            <a:off x="3216275" y="4789512"/>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8" name="Rectangle 7"/>
          <p:cNvSpPr>
            <a:spLocks noChangeArrowheads="1"/>
          </p:cNvSpPr>
          <p:nvPr/>
        </p:nvSpPr>
        <p:spPr bwMode="auto">
          <a:xfrm>
            <a:off x="563420" y="802172"/>
            <a:ext cx="7486223" cy="5909310"/>
          </a:xfrm>
          <a:prstGeom prst="rect">
            <a:avLst/>
          </a:prstGeom>
          <a:solidFill>
            <a:schemeClr val="bg1"/>
          </a:solidFill>
          <a:ln w="28575">
            <a:solidFill>
              <a:schemeClr val="accent1">
                <a:lumMod val="60000"/>
                <a:lumOff val="40000"/>
              </a:schemeClr>
            </a:solidFill>
          </a:ln>
          <a:effectLst>
            <a:outerShdw blurRad="50800" dist="38100" dir="2700000" algn="tl" rotWithShape="0">
              <a:prstClr val="black">
                <a:alpha val="40000"/>
              </a:prstClr>
            </a:outerShdw>
          </a:effectLst>
        </p:spPr>
        <p:txBody>
          <a:bodyPr wrap="square" anchor="t" anchorCtr="0">
            <a:spAutoFit/>
          </a:bodyPr>
          <a:lstStyle/>
          <a:p>
            <a:pPr indent="536575" algn="just"/>
            <a:r>
              <a:rPr lang="ru-RU" b="1" dirty="0"/>
              <a:t>Форма изотермы адсорбции </a:t>
            </a:r>
            <a:r>
              <a:rPr lang="ru-RU" dirty="0"/>
              <a:t>данного газа на к.-л. определенном адсорбенте при данной температуре зависит как от природы газа, так и от природы твердого тела, т.е. для каждой системы </a:t>
            </a:r>
            <a:r>
              <a:rPr lang="ru-RU" i="1" dirty="0"/>
              <a:t>адсорбат-адсорбент </a:t>
            </a:r>
            <a:r>
              <a:rPr lang="ru-RU" dirty="0"/>
              <a:t>характерна своя собственная изотерма. </a:t>
            </a:r>
          </a:p>
          <a:p>
            <a:pPr indent="536575" algn="just"/>
            <a:r>
              <a:rPr lang="ru-RU" dirty="0"/>
              <a:t>Тем не менее можно предполагать, что изотермы адсорбции данного газа, например, азота, на ряде веществ, например, оксидах металлов, имеющих различные величины поверхности, но не слишком различающиеся по другим свойствам, должны отличаться по форме лишь незначительно. В первом приближении различные изотермы можно совместить простым изменением масштаба оси ординат. Поэтому изотермы можно совместить, выражая адсорбцию в нормализованных единицах.</a:t>
            </a:r>
          </a:p>
          <a:p>
            <a:pPr indent="536575" algn="just"/>
            <a:endParaRPr lang="ru-RU" dirty="0"/>
          </a:p>
          <a:p>
            <a:pPr indent="536575" algn="just"/>
            <a:r>
              <a:rPr lang="ru-RU" dirty="0"/>
              <a:t>Сравнительные методы предложены для того, чтобы четко разделить влияние </a:t>
            </a:r>
            <a:r>
              <a:rPr lang="ru-RU" i="1" dirty="0"/>
              <a:t>геометрических </a:t>
            </a:r>
            <a:r>
              <a:rPr lang="ru-RU" dirty="0"/>
              <a:t>(текстура адсорбента) и </a:t>
            </a:r>
            <a:r>
              <a:rPr lang="ru-RU" i="1" dirty="0"/>
              <a:t>химических</a:t>
            </a:r>
            <a:r>
              <a:rPr lang="ru-RU" dirty="0"/>
              <a:t> (природа поверхности) факторов на адсорбционные свойства. Киселев предложил </a:t>
            </a:r>
            <a:r>
              <a:rPr lang="ru-RU" b="1" i="1" dirty="0"/>
              <a:t>метод абсолютных величин адсорбции</a:t>
            </a:r>
            <a:r>
              <a:rPr lang="ru-RU" dirty="0"/>
              <a:t>, в котором адсорбция относилась не к единице массы, как обычно принято, а к единице удельной поверхности. Благодаря этому появилась возможность сравнивать изотермы адсорбции на самых различных по текстуре и химии поверхности адсорбентах.</a:t>
            </a:r>
          </a:p>
        </p:txBody>
      </p:sp>
      <p:sp>
        <p:nvSpPr>
          <p:cNvPr id="2" name="Прямоугольник 1"/>
          <p:cNvSpPr/>
          <p:nvPr/>
        </p:nvSpPr>
        <p:spPr>
          <a:xfrm>
            <a:off x="3507402" y="179348"/>
            <a:ext cx="8491235" cy="523220"/>
          </a:xfrm>
          <a:prstGeom prst="rect">
            <a:avLst/>
          </a:prstGeom>
        </p:spPr>
        <p:txBody>
          <a:bodyPr wrap="square">
            <a:spAutoFit/>
          </a:bodyPr>
          <a:lstStyle/>
          <a:p>
            <a:r>
              <a:rPr lang="ru-RU" sz="2800" b="1" dirty="0"/>
              <a:t>Сравнительные методы анализа</a:t>
            </a:r>
            <a:r>
              <a:rPr lang="en-US" sz="2800" b="1" dirty="0"/>
              <a:t> </a:t>
            </a:r>
            <a:r>
              <a:rPr lang="ru-RU" sz="2800" b="1" dirty="0"/>
              <a:t>пористой структуры</a:t>
            </a:r>
            <a:endParaRPr lang="ru-RU" sz="2800" dirty="0"/>
          </a:p>
        </p:txBody>
      </p:sp>
      <p:pic>
        <p:nvPicPr>
          <p:cNvPr id="8089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40076" y="1106594"/>
            <a:ext cx="2988504" cy="4362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8398397" y="5542960"/>
            <a:ext cx="3471862" cy="830997"/>
          </a:xfrm>
          <a:prstGeom prst="rect">
            <a:avLst/>
          </a:prstGeom>
        </p:spPr>
        <p:txBody>
          <a:bodyPr wrap="square">
            <a:spAutoFit/>
          </a:bodyPr>
          <a:lstStyle/>
          <a:p>
            <a:pPr algn="ctr"/>
            <a:r>
              <a:rPr lang="ru-RU" sz="1200" dirty="0"/>
              <a:t>Рисунок – Изотермы абсолютных величин адсорбции метанола на тонкопористом (1) и крупнопористом (2) </a:t>
            </a:r>
            <a:r>
              <a:rPr lang="ru-RU" sz="1200" dirty="0" err="1"/>
              <a:t>алюмосиликагелях</a:t>
            </a:r>
            <a:r>
              <a:rPr lang="ru-RU" sz="1200" dirty="0"/>
              <a:t> и на непористом кварце (3)</a:t>
            </a:r>
          </a:p>
        </p:txBody>
      </p:sp>
      <p:sp>
        <p:nvSpPr>
          <p:cNvPr id="16" name="Номер слайда 5">
            <a:extLst>
              <a:ext uri="{FF2B5EF4-FFF2-40B4-BE49-F238E27FC236}">
                <a16:creationId xmlns="" xmlns:a16="http://schemas.microsoft.com/office/drawing/2014/main" id="{4C87B3E8-008C-4A6A-B40A-543105B85E11}"/>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8</a:t>
            </a:fld>
            <a:endParaRPr lang="ru-RU" dirty="0"/>
          </a:p>
        </p:txBody>
      </p:sp>
      <p:pic>
        <p:nvPicPr>
          <p:cNvPr id="17" name="Рисунок 16">
            <a:extLst>
              <a:ext uri="{FF2B5EF4-FFF2-40B4-BE49-F238E27FC236}">
                <a16:creationId xmlns="" xmlns:a16="http://schemas.microsoft.com/office/drawing/2014/main" id="{6C476373-B0B5-4A8B-B3D4-B6FA787383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spTree>
    <p:extLst>
      <p:ext uri="{BB962C8B-B14F-4D97-AF65-F5344CB8AC3E}">
        <p14:creationId xmlns:p14="http://schemas.microsoft.com/office/powerpoint/2010/main" val="3709786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 xmlns:a16="http://schemas.microsoft.com/office/drawing/2014/main" id="{148CD234-44A5-4CDD-BE81-1936CA9D5DE1}"/>
              </a:ext>
            </a:extLst>
          </p:cNvPr>
          <p:cNvSpPr/>
          <p:nvPr/>
        </p:nvSpPr>
        <p:spPr>
          <a:xfrm flipH="1">
            <a:off x="-2" y="4412967"/>
            <a:ext cx="2731167" cy="2445034"/>
          </a:xfrm>
          <a:prstGeom prst="rect">
            <a:avLst/>
          </a:prstGeom>
          <a:blipFill dpi="0" rotWithShape="1">
            <a:blip r:embed="rId3">
              <a:alphaModFix amt="26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3507402" y="179348"/>
            <a:ext cx="8491235" cy="523220"/>
          </a:xfrm>
          <a:prstGeom prst="rect">
            <a:avLst/>
          </a:prstGeom>
        </p:spPr>
        <p:txBody>
          <a:bodyPr wrap="none">
            <a:spAutoFit/>
          </a:bodyPr>
          <a:lstStyle/>
          <a:p>
            <a:r>
              <a:rPr lang="ru-RU" sz="2800" b="1" dirty="0"/>
              <a:t>Сравнительные методы анализа</a:t>
            </a:r>
            <a:r>
              <a:rPr lang="en-US" sz="2800" b="1" dirty="0"/>
              <a:t> </a:t>
            </a:r>
            <a:r>
              <a:rPr lang="ru-RU" sz="2800" b="1" dirty="0"/>
              <a:t>пористой структуры</a:t>
            </a:r>
            <a:endParaRPr lang="ru-RU" sz="2800" dirty="0"/>
          </a:p>
        </p:txBody>
      </p:sp>
      <p:sp>
        <p:nvSpPr>
          <p:cNvPr id="7" name="Прямоугольник 6"/>
          <p:cNvSpPr/>
          <p:nvPr/>
        </p:nvSpPr>
        <p:spPr>
          <a:xfrm>
            <a:off x="533393" y="1238398"/>
            <a:ext cx="6395308" cy="3785652"/>
          </a:xfrm>
          <a:prstGeom prst="rect">
            <a:avLst/>
          </a:prstGeom>
        </p:spPr>
        <p:txBody>
          <a:bodyPr wrap="square">
            <a:spAutoFit/>
          </a:bodyPr>
          <a:lstStyle/>
          <a:p>
            <a:pPr indent="536575" algn="just"/>
            <a:r>
              <a:rPr lang="ru-RU" sz="1600" b="1" i="1" dirty="0"/>
              <a:t>Метод абсолютных величин адсорбции</a:t>
            </a:r>
          </a:p>
          <a:p>
            <a:pPr indent="536575" algn="just"/>
            <a:r>
              <a:rPr lang="ru-RU" sz="1600" dirty="0"/>
              <a:t>Метод абсолютных величин адсорбции дает возможность простого определения удельной поверхности адсорбента на основе сопоставления его адсорбционных свойств со свойствами другого адсорбента, названного стандартным, с известной удельной поверхностью. Поскольку физическая адсорбция зависит главным образом от величины поверхности, то отношение величин адсорбции при каком-либо давлении можно с известной точностью считать равным отношению удельных поверхностей:</a:t>
            </a:r>
          </a:p>
          <a:p>
            <a:pPr indent="536575" algn="just"/>
            <a:endParaRPr lang="ru-RU" sz="1600" dirty="0"/>
          </a:p>
          <a:p>
            <a:pPr indent="536575" algn="just"/>
            <a:endParaRPr lang="ru-RU" sz="1600" dirty="0"/>
          </a:p>
          <a:p>
            <a:pPr indent="536575" algn="just"/>
            <a:endParaRPr lang="ru-RU" sz="1600" dirty="0"/>
          </a:p>
          <a:p>
            <a:pPr indent="536575" algn="just"/>
            <a:r>
              <a:rPr lang="ru-RU" sz="1600" dirty="0"/>
              <a:t>Если для азота, наиболее часто используемого адсорбтива, </a:t>
            </a:r>
            <a:r>
              <a:rPr lang="ru-RU" sz="1600" i="1" dirty="0" err="1"/>
              <a:t>а</a:t>
            </a:r>
            <a:r>
              <a:rPr lang="ru-RU" sz="1600" baseline="-25000" dirty="0" err="1"/>
              <a:t>ст</a:t>
            </a:r>
            <a:r>
              <a:rPr lang="ru-RU" sz="1600" dirty="0"/>
              <a:t> на </a:t>
            </a:r>
            <a:r>
              <a:rPr lang="ru-RU" sz="1600" dirty="0" err="1"/>
              <a:t>гидроксилированном</a:t>
            </a:r>
            <a:r>
              <a:rPr lang="ru-RU" sz="1600" dirty="0"/>
              <a:t> кремнеземе для </a:t>
            </a:r>
            <a:r>
              <a:rPr lang="ru-RU" sz="1600" i="1" dirty="0"/>
              <a:t>Р</a:t>
            </a:r>
            <a:r>
              <a:rPr lang="ru-RU" sz="1600" dirty="0"/>
              <a:t>/</a:t>
            </a:r>
            <a:r>
              <a:rPr lang="ru-RU" sz="1600" i="1" dirty="0"/>
              <a:t>Р</a:t>
            </a:r>
            <a:r>
              <a:rPr lang="en-US" sz="1600" baseline="-25000" dirty="0"/>
              <a:t>s</a:t>
            </a:r>
            <a:r>
              <a:rPr lang="ru-RU" sz="1600" dirty="0"/>
              <a:t> =0,1 равна 10,5 </a:t>
            </a:r>
            <a:r>
              <a:rPr lang="ru-RU" sz="1600" dirty="0" err="1"/>
              <a:t>мкмоль</a:t>
            </a:r>
            <a:r>
              <a:rPr lang="ru-RU" sz="1600" dirty="0"/>
              <a:t>/м</a:t>
            </a:r>
            <a:r>
              <a:rPr lang="ru-RU" sz="1600" baseline="30000" dirty="0"/>
              <a:t>2</a:t>
            </a:r>
            <a:r>
              <a:rPr lang="ru-RU" sz="1600" dirty="0"/>
              <a:t>, то для силикагелей: </a:t>
            </a:r>
          </a:p>
        </p:txBody>
      </p:sp>
      <p:pic>
        <p:nvPicPr>
          <p:cNvPr id="86018" name="Picture 2"/>
          <p:cNvPicPr>
            <a:picLocks noChangeAspect="1" noChangeArrowheads="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195980" y="1338061"/>
            <a:ext cx="2723734" cy="269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7227536" y="4162788"/>
            <a:ext cx="4660622" cy="523220"/>
          </a:xfrm>
          <a:prstGeom prst="rect">
            <a:avLst/>
          </a:prstGeom>
        </p:spPr>
        <p:txBody>
          <a:bodyPr wrap="square">
            <a:spAutoFit/>
          </a:bodyPr>
          <a:lstStyle/>
          <a:p>
            <a:pPr algn="just"/>
            <a:r>
              <a:rPr lang="ru-RU" sz="1400" dirty="0"/>
              <a:t>Рисунок – Изотермы абсолютных величин адсорбции аргона на силикагеле (1), корунде (2) и полипропилене (3)</a:t>
            </a:r>
          </a:p>
        </p:txBody>
      </p:sp>
      <p:graphicFrame>
        <p:nvGraphicFramePr>
          <p:cNvPr id="3" name="Объект 2"/>
          <p:cNvGraphicFramePr>
            <a:graphicFrameLocks noChangeAspect="1"/>
          </p:cNvGraphicFramePr>
          <p:nvPr>
            <p:extLst>
              <p:ext uri="{D42A27DB-BD31-4B8C-83A1-F6EECF244321}">
                <p14:modId xmlns:p14="http://schemas.microsoft.com/office/powerpoint/2010/main" val="3917976225"/>
              </p:ext>
            </p:extLst>
          </p:nvPr>
        </p:nvGraphicFramePr>
        <p:xfrm>
          <a:off x="3086522" y="3502388"/>
          <a:ext cx="1289050" cy="660400"/>
        </p:xfrm>
        <a:graphic>
          <a:graphicData uri="http://schemas.openxmlformats.org/presentationml/2006/ole">
            <mc:AlternateContent xmlns:mc="http://schemas.openxmlformats.org/markup-compatibility/2006">
              <mc:Choice xmlns:v="urn:schemas-microsoft-com:vml" Requires="v">
                <p:oleObj spid="_x0000_s76832" name="Equation" r:id="rId6" imgW="1289160" imgH="660240" progId="Equation.DSMT4">
                  <p:embed/>
                </p:oleObj>
              </mc:Choice>
              <mc:Fallback>
                <p:oleObj name="Equation" r:id="rId6" imgW="1289160" imgH="660240" progId="Equation.DSMT4">
                  <p:embed/>
                  <p:pic>
                    <p:nvPicPr>
                      <p:cNvPr id="3" name="Объект 2"/>
                      <p:cNvPicPr/>
                      <p:nvPr/>
                    </p:nvPicPr>
                    <p:blipFill>
                      <a:blip r:embed="rId7"/>
                      <a:stretch>
                        <a:fillRect/>
                      </a:stretch>
                    </p:blipFill>
                    <p:spPr>
                      <a:xfrm>
                        <a:off x="3086522" y="3502388"/>
                        <a:ext cx="1289050" cy="660400"/>
                      </a:xfrm>
                      <a:prstGeom prst="rect">
                        <a:avLst/>
                      </a:prstGeom>
                    </p:spPr>
                  </p:pic>
                </p:oleObj>
              </mc:Fallback>
            </mc:AlternateContent>
          </a:graphicData>
        </a:graphic>
      </p:graphicFrame>
      <p:sp>
        <p:nvSpPr>
          <p:cNvPr id="4" name="Прямоугольник 3"/>
          <p:cNvSpPr/>
          <p:nvPr/>
        </p:nvSpPr>
        <p:spPr>
          <a:xfrm>
            <a:off x="5062194" y="5157663"/>
            <a:ext cx="6825964" cy="1323439"/>
          </a:xfrm>
          <a:prstGeom prst="rect">
            <a:avLst/>
          </a:prstGeom>
          <a:solidFill>
            <a:schemeClr val="bg1"/>
          </a:solidFill>
          <a:ln w="28575">
            <a:solidFill>
              <a:schemeClr val="accent1">
                <a:lumMod val="60000"/>
                <a:lumOff val="40000"/>
              </a:schemeClr>
            </a:solidFill>
          </a:ln>
          <a:effectLst>
            <a:outerShdw blurRad="50800" dist="38100" dir="2700000" algn="tl" rotWithShape="0">
              <a:prstClr val="black">
                <a:alpha val="40000"/>
              </a:prstClr>
            </a:outerShdw>
          </a:effectLst>
        </p:spPr>
        <p:txBody>
          <a:bodyPr wrap="square">
            <a:spAutoFit/>
          </a:bodyPr>
          <a:lstStyle/>
          <a:p>
            <a:pPr algn="just"/>
            <a:r>
              <a:rPr lang="ru-RU" sz="1600" dirty="0"/>
              <a:t>Таким образом, имея </a:t>
            </a:r>
            <a:r>
              <a:rPr lang="ru-RU" sz="1600" i="1" dirty="0"/>
              <a:t>стандартную изотерму </a:t>
            </a:r>
            <a:r>
              <a:rPr lang="ru-RU" sz="1600" dirty="0"/>
              <a:t>или </a:t>
            </a:r>
            <a:r>
              <a:rPr lang="ru-RU" sz="1600" i="1" dirty="0"/>
              <a:t>таблицу стандартных величин</a:t>
            </a:r>
            <a:r>
              <a:rPr lang="ru-RU" sz="1600" dirty="0"/>
              <a:t>, можно по одной точке изотермы определить удельную поверхность исследуемого образца. Однако этот способ пригоден лишь для полностью </a:t>
            </a:r>
            <a:r>
              <a:rPr lang="ru-RU" sz="1600" i="1" dirty="0"/>
              <a:t>аффинных изотерм</a:t>
            </a:r>
            <a:r>
              <a:rPr lang="ru-RU" sz="1600" dirty="0"/>
              <a:t>, т.е. изотерм, которые могут быть полностью совмещены простым изменением масштаба ординат.</a:t>
            </a:r>
          </a:p>
        </p:txBody>
      </p:sp>
      <p:graphicFrame>
        <p:nvGraphicFramePr>
          <p:cNvPr id="5" name="Объект 4"/>
          <p:cNvGraphicFramePr>
            <a:graphicFrameLocks noChangeAspect="1"/>
          </p:cNvGraphicFramePr>
          <p:nvPr>
            <p:extLst>
              <p:ext uri="{D42A27DB-BD31-4B8C-83A1-F6EECF244321}">
                <p14:modId xmlns:p14="http://schemas.microsoft.com/office/powerpoint/2010/main" val="1507165582"/>
              </p:ext>
            </p:extLst>
          </p:nvPr>
        </p:nvGraphicFramePr>
        <p:xfrm>
          <a:off x="2740942" y="4994975"/>
          <a:ext cx="1980210" cy="595552"/>
        </p:xfrm>
        <a:graphic>
          <a:graphicData uri="http://schemas.openxmlformats.org/presentationml/2006/ole">
            <mc:AlternateContent xmlns:mc="http://schemas.openxmlformats.org/markup-compatibility/2006">
              <mc:Choice xmlns:v="urn:schemas-microsoft-com:vml" Requires="v">
                <p:oleObj spid="_x0000_s76833" name="Equation" r:id="rId8" imgW="1689120" imgH="507960" progId="Equation.DSMT4">
                  <p:embed/>
                </p:oleObj>
              </mc:Choice>
              <mc:Fallback>
                <p:oleObj name="Equation" r:id="rId8" imgW="1689120" imgH="507960" progId="Equation.DSMT4">
                  <p:embed/>
                  <p:pic>
                    <p:nvPicPr>
                      <p:cNvPr id="5" name="Объект 4"/>
                      <p:cNvPicPr/>
                      <p:nvPr/>
                    </p:nvPicPr>
                    <p:blipFill>
                      <a:blip r:embed="rId9"/>
                      <a:stretch>
                        <a:fillRect/>
                      </a:stretch>
                    </p:blipFill>
                    <p:spPr>
                      <a:xfrm>
                        <a:off x="2740942" y="4994975"/>
                        <a:ext cx="1980210" cy="595552"/>
                      </a:xfrm>
                      <a:prstGeom prst="rect">
                        <a:avLst/>
                      </a:prstGeom>
                    </p:spPr>
                  </p:pic>
                </p:oleObj>
              </mc:Fallback>
            </mc:AlternateContent>
          </a:graphicData>
        </a:graphic>
      </p:graphicFrame>
      <p:sp>
        <p:nvSpPr>
          <p:cNvPr id="10" name="Прямоугольник 9">
            <a:extLst>
              <a:ext uri="{FF2B5EF4-FFF2-40B4-BE49-F238E27FC236}">
                <a16:creationId xmlns="" xmlns:a16="http://schemas.microsoft.com/office/drawing/2014/main" id="{62893C1C-01A8-4BC6-9148-AC3D83F61481}"/>
              </a:ext>
            </a:extLst>
          </p:cNvPr>
          <p:cNvSpPr/>
          <p:nvPr/>
        </p:nvSpPr>
        <p:spPr>
          <a:xfrm>
            <a:off x="0" y="721808"/>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Номер слайда 5">
            <a:extLst>
              <a:ext uri="{FF2B5EF4-FFF2-40B4-BE49-F238E27FC236}">
                <a16:creationId xmlns="" xmlns:a16="http://schemas.microsoft.com/office/drawing/2014/main" id="{EA83F563-9EFB-4270-B0D9-909733A766E0}"/>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9</a:t>
            </a:fld>
            <a:endParaRPr lang="ru-RU" dirty="0"/>
          </a:p>
        </p:txBody>
      </p:sp>
      <p:pic>
        <p:nvPicPr>
          <p:cNvPr id="12" name="Рисунок 11">
            <a:extLst>
              <a:ext uri="{FF2B5EF4-FFF2-40B4-BE49-F238E27FC236}">
                <a16:creationId xmlns="" xmlns:a16="http://schemas.microsoft.com/office/drawing/2014/main" id="{5D74B952-17A9-4978-916E-382FD29400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spTree>
    <p:extLst>
      <p:ext uri="{BB962C8B-B14F-4D97-AF65-F5344CB8AC3E}">
        <p14:creationId xmlns:p14="http://schemas.microsoft.com/office/powerpoint/2010/main" val="1793718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 xmlns:a16="http://schemas.microsoft.com/office/drawing/2014/main" id="{4A4435AF-E1D4-4768-8D6D-29A1432546C3}"/>
              </a:ext>
            </a:extLst>
          </p:cNvPr>
          <p:cNvSpPr/>
          <p:nvPr/>
        </p:nvSpPr>
        <p:spPr>
          <a:xfrm>
            <a:off x="8323869" y="2919818"/>
            <a:ext cx="3868132" cy="3938182"/>
          </a:xfrm>
          <a:prstGeom prst="rect">
            <a:avLst/>
          </a:prstGeom>
          <a:blipFill dpi="0" rotWithShape="1">
            <a:blip r:embed="rId3">
              <a:alphaModFix amt="26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890"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7891" name="Rectangle 3"/>
          <p:cNvSpPr>
            <a:spLocks noChangeArrowheads="1"/>
          </p:cNvSpPr>
          <p:nvPr/>
        </p:nvSpPr>
        <p:spPr bwMode="auto">
          <a:xfrm>
            <a:off x="1524001" y="47064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7892" name="Rectangle 4"/>
          <p:cNvSpPr>
            <a:spLocks noChangeArrowheads="1"/>
          </p:cNvSpPr>
          <p:nvPr/>
        </p:nvSpPr>
        <p:spPr bwMode="auto">
          <a:xfrm>
            <a:off x="2711451" y="4508500"/>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7893"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9" name="Rectangle 7"/>
          <p:cNvSpPr>
            <a:spLocks noChangeArrowheads="1"/>
          </p:cNvSpPr>
          <p:nvPr/>
        </p:nvSpPr>
        <p:spPr bwMode="auto">
          <a:xfrm>
            <a:off x="948965" y="1301653"/>
            <a:ext cx="10294070" cy="2308324"/>
          </a:xfrm>
          <a:prstGeom prst="rect">
            <a:avLst/>
          </a:prstGeom>
          <a:noFill/>
          <a:ln>
            <a:noFill/>
          </a:ln>
          <a:effectLst/>
        </p:spPr>
        <p:txBody>
          <a:bodyPr wrap="square" anchor="t" anchorCtr="0">
            <a:spAutoFit/>
          </a:bodyPr>
          <a:lstStyle/>
          <a:p>
            <a:pPr indent="263525" algn="just">
              <a:defRPr/>
            </a:pPr>
            <a:r>
              <a:rPr lang="en-US" b="1" i="1" dirty="0"/>
              <a:t>t</a:t>
            </a:r>
            <a:r>
              <a:rPr lang="en-US" b="1" dirty="0"/>
              <a:t>-</a:t>
            </a:r>
            <a:r>
              <a:rPr lang="ru-RU" b="1" dirty="0"/>
              <a:t>метод де Бура и  </a:t>
            </a:r>
            <a:r>
              <a:rPr lang="ru-RU" b="1" dirty="0" err="1"/>
              <a:t>Липпенса</a:t>
            </a:r>
            <a:r>
              <a:rPr lang="ru-RU" b="1" dirty="0"/>
              <a:t> </a:t>
            </a:r>
            <a:r>
              <a:rPr lang="ru-RU" dirty="0"/>
              <a:t>(</a:t>
            </a:r>
            <a:r>
              <a:rPr lang="ru-RU" i="1" dirty="0"/>
              <a:t>t-</a:t>
            </a:r>
            <a:r>
              <a:rPr lang="ru-RU" i="1" dirty="0" err="1"/>
              <a:t>plot</a:t>
            </a:r>
            <a:r>
              <a:rPr lang="ru-RU" dirty="0"/>
              <a:t>) </a:t>
            </a:r>
          </a:p>
          <a:p>
            <a:pPr marL="285750" indent="-285750" algn="just">
              <a:buFont typeface="Courier New" panose="02070309020205020404" pitchFamily="49" charset="0"/>
              <a:buChar char="o"/>
              <a:defRPr/>
            </a:pPr>
            <a:r>
              <a:rPr lang="ru-RU" dirty="0"/>
              <a:t>при построении </a:t>
            </a:r>
            <a:r>
              <a:rPr lang="en-US" i="1" dirty="0"/>
              <a:t>V</a:t>
            </a:r>
            <a:r>
              <a:rPr lang="en-US" dirty="0"/>
              <a:t>-</a:t>
            </a:r>
            <a:r>
              <a:rPr lang="en-US" i="1" dirty="0"/>
              <a:t>t</a:t>
            </a:r>
            <a:r>
              <a:rPr lang="en-US" dirty="0"/>
              <a:t> </a:t>
            </a:r>
            <a:r>
              <a:rPr lang="ru-RU" dirty="0"/>
              <a:t>графиков (</a:t>
            </a:r>
            <a:r>
              <a:rPr lang="en-US" i="1" dirty="0"/>
              <a:t>t-</a:t>
            </a:r>
            <a:r>
              <a:rPr lang="ru-RU" i="1" dirty="0"/>
              <a:t>кривых</a:t>
            </a:r>
            <a:r>
              <a:rPr lang="ru-RU" dirty="0"/>
              <a:t>) на </a:t>
            </a:r>
            <a:r>
              <a:rPr lang="ru-RU" i="1" dirty="0"/>
              <a:t>оси абсцисс </a:t>
            </a:r>
            <a:r>
              <a:rPr lang="ru-RU" dirty="0"/>
              <a:t>откладывались среднестатистические величины толщин адсорбционной пленки на стандартном образце (непористом!), на </a:t>
            </a:r>
            <a:r>
              <a:rPr lang="ru-RU" i="1" dirty="0"/>
              <a:t>оси ординат</a:t>
            </a:r>
            <a:r>
              <a:rPr lang="ru-RU" dirty="0"/>
              <a:t> — адсорбированные объемы для исследуемого образца;</a:t>
            </a:r>
          </a:p>
          <a:p>
            <a:pPr marL="285750" indent="-285750" algn="just">
              <a:buFont typeface="Courier New" panose="02070309020205020404" pitchFamily="49" charset="0"/>
              <a:buChar char="o"/>
              <a:defRPr/>
            </a:pPr>
            <a:r>
              <a:rPr lang="ru-RU" dirty="0"/>
              <a:t>Толщины адсорбционной пленки получены делением объема жидкого адсорбата (при допущении, что он имеет плотность нормальной жидкости) на удельную поверхность стандартного образца. </a:t>
            </a:r>
          </a:p>
          <a:p>
            <a:pPr marL="285750" indent="-285750" algn="just">
              <a:buFont typeface="Courier New" panose="02070309020205020404" pitchFamily="49" charset="0"/>
              <a:buChar char="o"/>
              <a:defRPr/>
            </a:pPr>
            <a:r>
              <a:rPr lang="ru-RU" dirty="0"/>
              <a:t>Стандартные образцы: гидроксиды и оксиды алюминия, оксиды титана, циркония и магния, сернокислый барий и кремнезем;</a:t>
            </a:r>
          </a:p>
        </p:txBody>
      </p:sp>
      <p:graphicFrame>
        <p:nvGraphicFramePr>
          <p:cNvPr id="13" name="Таблица 12"/>
          <p:cNvGraphicFramePr>
            <a:graphicFrameLocks noGrp="1"/>
          </p:cNvGraphicFramePr>
          <p:nvPr>
            <p:extLst>
              <p:ext uri="{D42A27DB-BD31-4B8C-83A1-F6EECF244321}">
                <p14:modId xmlns:p14="http://schemas.microsoft.com/office/powerpoint/2010/main" val="2722999963"/>
              </p:ext>
            </p:extLst>
          </p:nvPr>
        </p:nvGraphicFramePr>
        <p:xfrm>
          <a:off x="2051095" y="5291645"/>
          <a:ext cx="8144755" cy="914400"/>
        </p:xfrm>
        <a:graphic>
          <a:graphicData uri="http://schemas.openxmlformats.org/drawingml/2006/table">
            <a:tbl>
              <a:tblPr firstRow="1" bandRow="1">
                <a:tableStyleId>{00A15C55-8517-42AA-B614-E9B94910E393}</a:tableStyleId>
              </a:tblPr>
              <a:tblGrid>
                <a:gridCol w="1628951">
                  <a:extLst>
                    <a:ext uri="{9D8B030D-6E8A-4147-A177-3AD203B41FA5}">
                      <a16:colId xmlns="" xmlns:a16="http://schemas.microsoft.com/office/drawing/2014/main" val="20000"/>
                    </a:ext>
                  </a:extLst>
                </a:gridCol>
                <a:gridCol w="1628951">
                  <a:extLst>
                    <a:ext uri="{9D8B030D-6E8A-4147-A177-3AD203B41FA5}">
                      <a16:colId xmlns="" xmlns:a16="http://schemas.microsoft.com/office/drawing/2014/main" val="20001"/>
                    </a:ext>
                  </a:extLst>
                </a:gridCol>
                <a:gridCol w="1628951">
                  <a:extLst>
                    <a:ext uri="{9D8B030D-6E8A-4147-A177-3AD203B41FA5}">
                      <a16:colId xmlns="" xmlns:a16="http://schemas.microsoft.com/office/drawing/2014/main" val="20002"/>
                    </a:ext>
                  </a:extLst>
                </a:gridCol>
                <a:gridCol w="1628951">
                  <a:extLst>
                    <a:ext uri="{9D8B030D-6E8A-4147-A177-3AD203B41FA5}">
                      <a16:colId xmlns="" xmlns:a16="http://schemas.microsoft.com/office/drawing/2014/main" val="20003"/>
                    </a:ext>
                  </a:extLst>
                </a:gridCol>
                <a:gridCol w="1628951">
                  <a:extLst>
                    <a:ext uri="{9D8B030D-6E8A-4147-A177-3AD203B41FA5}">
                      <a16:colId xmlns="" xmlns:a16="http://schemas.microsoft.com/office/drawing/2014/main" val="20004"/>
                    </a:ext>
                  </a:extLst>
                </a:gridCol>
              </a:tblGrid>
              <a:tr h="2700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p</a:t>
                      </a:r>
                      <a:r>
                        <a:rPr lang="ru-RU" sz="1600" b="1" dirty="0">
                          <a:solidFill>
                            <a:schemeClr val="tx1"/>
                          </a:solidFill>
                        </a:rPr>
                        <a:t>, Па</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err="1">
                          <a:solidFill>
                            <a:schemeClr val="tx1"/>
                          </a:solidFill>
                        </a:rPr>
                        <a:t>иссл.обр</a:t>
                      </a:r>
                      <a:r>
                        <a:rPr lang="ru-RU" sz="1600" b="1" dirty="0">
                          <a:solidFill>
                            <a:schemeClr val="tx1"/>
                          </a:solidFill>
                        </a:rPr>
                        <a:t>.</a:t>
                      </a:r>
                      <a:endParaRPr lang="ru-RU" sz="1600" b="1" i="0" dirty="0">
                        <a:solidFill>
                          <a:schemeClr val="tx1"/>
                        </a:solidFill>
                      </a:endParaRPr>
                    </a:p>
                  </a:txBody>
                  <a:tcPr marL="45720" marR="457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A</a:t>
                      </a:r>
                      <a:r>
                        <a:rPr lang="ru-RU" sz="1600" b="1" dirty="0">
                          <a:solidFill>
                            <a:schemeClr val="tx1"/>
                          </a:solidFill>
                        </a:rPr>
                        <a:t>,</a:t>
                      </a:r>
                      <a:r>
                        <a:rPr lang="ru-RU" sz="1600" b="1" baseline="0" dirty="0">
                          <a:solidFill>
                            <a:schemeClr val="tx1"/>
                          </a:solidFill>
                        </a:rPr>
                        <a:t> </a:t>
                      </a:r>
                      <a:r>
                        <a:rPr lang="ru-RU" sz="1600" b="1" baseline="0" dirty="0" err="1">
                          <a:solidFill>
                            <a:schemeClr val="tx1"/>
                          </a:solidFill>
                        </a:rPr>
                        <a:t>ммоль</a:t>
                      </a:r>
                      <a:r>
                        <a:rPr lang="ru-RU" sz="1600" b="1" baseline="0" dirty="0">
                          <a:solidFill>
                            <a:schemeClr val="tx1"/>
                          </a:solidFill>
                        </a:rPr>
                        <a:t>/г</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err="1">
                          <a:solidFill>
                            <a:schemeClr val="tx1"/>
                          </a:solidFill>
                        </a:rPr>
                        <a:t>иссл.обр</a:t>
                      </a:r>
                      <a:r>
                        <a:rPr lang="ru-RU" sz="1600" b="1" dirty="0">
                          <a:solidFill>
                            <a:schemeClr val="tx1"/>
                          </a:solidFill>
                        </a:rPr>
                        <a:t>.</a:t>
                      </a:r>
                      <a:endParaRPr lang="ru-RU" sz="1600" b="1" i="0" dirty="0">
                        <a:solidFill>
                          <a:schemeClr val="tx1"/>
                        </a:solidFill>
                      </a:endParaRPr>
                    </a:p>
                  </a:txBody>
                  <a:tcPr marL="45720" marR="45720"/>
                </a:tc>
                <a:tc>
                  <a:txBody>
                    <a:bodyPr/>
                    <a:lstStyle/>
                    <a:p>
                      <a:pPr algn="ctr"/>
                      <a:r>
                        <a:rPr lang="en-US" sz="1600" b="1" dirty="0">
                          <a:solidFill>
                            <a:schemeClr val="tx1"/>
                          </a:solidFill>
                        </a:rPr>
                        <a:t>p/</a:t>
                      </a:r>
                      <a:r>
                        <a:rPr lang="en-US" sz="1600" b="1" dirty="0" err="1">
                          <a:solidFill>
                            <a:schemeClr val="tx1"/>
                          </a:solidFill>
                        </a:rPr>
                        <a:t>p</a:t>
                      </a:r>
                      <a:r>
                        <a:rPr lang="en-US" sz="1600" b="1" baseline="-25000" dirty="0" err="1">
                          <a:solidFill>
                            <a:schemeClr val="tx1"/>
                          </a:solidFill>
                        </a:rPr>
                        <a:t>s</a:t>
                      </a:r>
                      <a:endParaRPr lang="ru-RU" sz="1600" b="1" baseline="-25000"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err="1">
                          <a:solidFill>
                            <a:schemeClr val="tx1"/>
                          </a:solidFill>
                        </a:rPr>
                        <a:t>иссл.обр</a:t>
                      </a:r>
                      <a:r>
                        <a:rPr lang="ru-RU" sz="1600" b="1" dirty="0">
                          <a:solidFill>
                            <a:schemeClr val="tx1"/>
                          </a:solidFill>
                        </a:rPr>
                        <a:t>.</a:t>
                      </a:r>
                      <a:endParaRPr lang="ru-RU" sz="1600" b="1" i="0" dirty="0">
                        <a:solidFill>
                          <a:schemeClr val="tx1"/>
                        </a:solidFill>
                      </a:endParaRPr>
                    </a:p>
                  </a:txBody>
                  <a:tcPr marL="45720" marR="457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V</a:t>
                      </a:r>
                      <a:r>
                        <a:rPr lang="ru-RU" sz="1600" b="1" baseline="-25000" dirty="0">
                          <a:solidFill>
                            <a:schemeClr val="tx1"/>
                          </a:solidFill>
                        </a:rPr>
                        <a:t>а</a:t>
                      </a:r>
                      <a:r>
                        <a:rPr lang="ru-RU" sz="1600" b="1" dirty="0">
                          <a:solidFill>
                            <a:schemeClr val="tx1"/>
                          </a:solidFill>
                        </a:rPr>
                        <a:t>,</a:t>
                      </a:r>
                      <a:r>
                        <a:rPr lang="ru-RU" sz="1600" b="1" baseline="0" dirty="0">
                          <a:solidFill>
                            <a:schemeClr val="tx1"/>
                          </a:solidFill>
                        </a:rPr>
                        <a:t> мл/г</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err="1">
                          <a:solidFill>
                            <a:schemeClr val="tx1"/>
                          </a:solidFill>
                        </a:rPr>
                        <a:t>иссл.обр</a:t>
                      </a:r>
                      <a:r>
                        <a:rPr lang="ru-RU" sz="1600" b="1" dirty="0">
                          <a:solidFill>
                            <a:schemeClr val="tx1"/>
                          </a:solidFill>
                        </a:rPr>
                        <a:t>.</a:t>
                      </a:r>
                    </a:p>
                  </a:txBody>
                  <a:tcPr marL="45720" marR="457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rPr>
                        <a:t>t, </a:t>
                      </a:r>
                      <a:r>
                        <a:rPr lang="ru-RU" sz="1600" b="1" baseline="0" dirty="0">
                          <a:solidFill>
                            <a:schemeClr val="tx1"/>
                          </a:solidFill>
                        </a:rPr>
                        <a:t>нм</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err="1">
                          <a:solidFill>
                            <a:schemeClr val="tx1"/>
                          </a:solidFill>
                        </a:rPr>
                        <a:t>станд.обр</a:t>
                      </a:r>
                      <a:r>
                        <a:rPr lang="ru-RU" sz="1600" b="1" dirty="0">
                          <a:solidFill>
                            <a:schemeClr val="tx1"/>
                          </a:solidFill>
                        </a:rPr>
                        <a:t>.</a:t>
                      </a:r>
                      <a:endParaRPr lang="ru-RU" sz="1600" b="1" i="0" baseline="0" dirty="0">
                        <a:solidFill>
                          <a:schemeClr val="tx1"/>
                        </a:solidFill>
                      </a:endParaRPr>
                    </a:p>
                  </a:txBody>
                  <a:tcPr marL="45720" marR="45720"/>
                </a:tc>
                <a:extLst>
                  <a:ext uri="{0D108BD9-81ED-4DB2-BD59-A6C34878D82A}">
                    <a16:rowId xmlns="" xmlns:a16="http://schemas.microsoft.com/office/drawing/2014/main" val="10000"/>
                  </a:ext>
                </a:extLst>
              </a:tr>
              <a:tr h="261058">
                <a:tc>
                  <a:txBody>
                    <a:bodyPr/>
                    <a:lstStyle/>
                    <a:p>
                      <a:pPr algn="ctr"/>
                      <a:endParaRPr lang="ru-RU" sz="1600" baseline="30000" dirty="0"/>
                    </a:p>
                  </a:txBody>
                  <a:tcPr marL="45720" marR="45720"/>
                </a:tc>
                <a:tc>
                  <a:txBody>
                    <a:bodyPr/>
                    <a:lstStyle/>
                    <a:p>
                      <a:pPr algn="ctr"/>
                      <a:endParaRPr lang="ru-RU" sz="1600" dirty="0"/>
                    </a:p>
                  </a:txBody>
                  <a:tcPr marL="45720" marR="45720"/>
                </a:tc>
                <a:tc>
                  <a:txBody>
                    <a:bodyPr/>
                    <a:lstStyle/>
                    <a:p>
                      <a:pPr algn="ctr"/>
                      <a:endParaRPr lang="ru-RU" sz="1600" dirty="0"/>
                    </a:p>
                  </a:txBody>
                  <a:tcPr marL="45720" marR="45720"/>
                </a:tc>
                <a:tc>
                  <a:txBody>
                    <a:bodyPr/>
                    <a:lstStyle/>
                    <a:p>
                      <a:pPr algn="ctr"/>
                      <a:endParaRPr lang="ru-RU" sz="1600" dirty="0"/>
                    </a:p>
                  </a:txBody>
                  <a:tcPr marL="45720" marR="45720"/>
                </a:tc>
                <a:tc>
                  <a:txBody>
                    <a:bodyPr/>
                    <a:lstStyle/>
                    <a:p>
                      <a:pPr algn="ctr"/>
                      <a:endParaRPr lang="ru-RU" sz="1600" dirty="0"/>
                    </a:p>
                  </a:txBody>
                  <a:tcPr marL="45720" marR="45720"/>
                </a:tc>
                <a:extLst>
                  <a:ext uri="{0D108BD9-81ED-4DB2-BD59-A6C34878D82A}">
                    <a16:rowId xmlns="" xmlns:a16="http://schemas.microsoft.com/office/drawing/2014/main" val="10001"/>
                  </a:ext>
                </a:extLst>
              </a:tr>
            </a:tbl>
          </a:graphicData>
        </a:graphic>
      </p:graphicFrame>
      <p:sp>
        <p:nvSpPr>
          <p:cNvPr id="10" name="Прямоугольник 9">
            <a:extLst>
              <a:ext uri="{FF2B5EF4-FFF2-40B4-BE49-F238E27FC236}">
                <a16:creationId xmlns="" xmlns:a16="http://schemas.microsoft.com/office/drawing/2014/main" id="{0B34C610-F952-4E4A-AEBD-51B5746D68DF}"/>
              </a:ext>
            </a:extLst>
          </p:cNvPr>
          <p:cNvSpPr/>
          <p:nvPr/>
        </p:nvSpPr>
        <p:spPr>
          <a:xfrm>
            <a:off x="3507402" y="179348"/>
            <a:ext cx="8491235" cy="523220"/>
          </a:xfrm>
          <a:prstGeom prst="rect">
            <a:avLst/>
          </a:prstGeom>
        </p:spPr>
        <p:txBody>
          <a:bodyPr wrap="none">
            <a:spAutoFit/>
          </a:bodyPr>
          <a:lstStyle/>
          <a:p>
            <a:r>
              <a:rPr lang="ru-RU" sz="2800" b="1" dirty="0"/>
              <a:t>Сравнительные методы анализа</a:t>
            </a:r>
            <a:r>
              <a:rPr lang="en-US" sz="2800" b="1" dirty="0"/>
              <a:t> </a:t>
            </a:r>
            <a:r>
              <a:rPr lang="ru-RU" sz="2800" b="1" dirty="0"/>
              <a:t>пористой структуры</a:t>
            </a:r>
            <a:endParaRPr lang="ru-RU" sz="2800" dirty="0"/>
          </a:p>
        </p:txBody>
      </p:sp>
      <p:sp>
        <p:nvSpPr>
          <p:cNvPr id="11" name="Прямоугольник 10">
            <a:extLst>
              <a:ext uri="{FF2B5EF4-FFF2-40B4-BE49-F238E27FC236}">
                <a16:creationId xmlns="" xmlns:a16="http://schemas.microsoft.com/office/drawing/2014/main" id="{F41A787F-BA3C-43D7-93C5-A8834C22582E}"/>
              </a:ext>
            </a:extLst>
          </p:cNvPr>
          <p:cNvSpPr/>
          <p:nvPr/>
        </p:nvSpPr>
        <p:spPr>
          <a:xfrm>
            <a:off x="0" y="721808"/>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Номер слайда 5">
            <a:extLst>
              <a:ext uri="{FF2B5EF4-FFF2-40B4-BE49-F238E27FC236}">
                <a16:creationId xmlns="" xmlns:a16="http://schemas.microsoft.com/office/drawing/2014/main" id="{3F0146E4-5D6A-4A81-8CA9-B882794012A6}"/>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10</a:t>
            </a:fld>
            <a:endParaRPr lang="ru-RU" dirty="0"/>
          </a:p>
        </p:txBody>
      </p:sp>
      <p:pic>
        <p:nvPicPr>
          <p:cNvPr id="14" name="Рисунок 13">
            <a:extLst>
              <a:ext uri="{FF2B5EF4-FFF2-40B4-BE49-F238E27FC236}">
                <a16:creationId xmlns="" xmlns:a16="http://schemas.microsoft.com/office/drawing/2014/main" id="{00F34DD2-07AA-4F7D-8AEF-A41F2B2DF5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grpSp>
        <p:nvGrpSpPr>
          <p:cNvPr id="4" name="Группа 3">
            <a:extLst>
              <a:ext uri="{FF2B5EF4-FFF2-40B4-BE49-F238E27FC236}">
                <a16:creationId xmlns="" xmlns:a16="http://schemas.microsoft.com/office/drawing/2014/main" id="{9581F78B-BC46-4487-9B93-DEE8EB88B0B3}"/>
              </a:ext>
            </a:extLst>
          </p:cNvPr>
          <p:cNvGrpSpPr/>
          <p:nvPr/>
        </p:nvGrpSpPr>
        <p:grpSpPr>
          <a:xfrm>
            <a:off x="3306277" y="3604553"/>
            <a:ext cx="5579446" cy="1507861"/>
            <a:chOff x="948965" y="3719651"/>
            <a:chExt cx="5579446" cy="1507861"/>
          </a:xfrm>
        </p:grpSpPr>
        <p:graphicFrame>
          <p:nvGraphicFramePr>
            <p:cNvPr id="5" name="Объект 4"/>
            <p:cNvGraphicFramePr>
              <a:graphicFrameLocks noChangeAspect="1"/>
            </p:cNvGraphicFramePr>
            <p:nvPr>
              <p:extLst>
                <p:ext uri="{D42A27DB-BD31-4B8C-83A1-F6EECF244321}">
                  <p14:modId xmlns:p14="http://schemas.microsoft.com/office/powerpoint/2010/main" val="2590926606"/>
                </p:ext>
              </p:extLst>
            </p:nvPr>
          </p:nvGraphicFramePr>
          <p:xfrm>
            <a:off x="1003911" y="4122612"/>
            <a:ext cx="5524500" cy="1104900"/>
          </p:xfrm>
          <a:graphic>
            <a:graphicData uri="http://schemas.openxmlformats.org/presentationml/2006/ole">
              <mc:AlternateContent xmlns:mc="http://schemas.openxmlformats.org/markup-compatibility/2006">
                <mc:Choice xmlns:v="urn:schemas-microsoft-com:vml" Requires="v">
                  <p:oleObj spid="_x0000_s77841" name="Equation" r:id="rId5" imgW="5524200" imgH="1104840" progId="Equation.DSMT4">
                    <p:embed/>
                  </p:oleObj>
                </mc:Choice>
                <mc:Fallback>
                  <p:oleObj name="Equation" r:id="rId5" imgW="5524200" imgH="1104840" progId="Equation.DSMT4">
                    <p:embed/>
                    <p:pic>
                      <p:nvPicPr>
                        <p:cNvPr id="5" name="Объект 4"/>
                        <p:cNvPicPr/>
                        <p:nvPr/>
                      </p:nvPicPr>
                      <p:blipFill>
                        <a:blip r:embed="rId6"/>
                        <a:stretch>
                          <a:fillRect/>
                        </a:stretch>
                      </p:blipFill>
                      <p:spPr>
                        <a:xfrm>
                          <a:off x="1003911" y="4122612"/>
                          <a:ext cx="5524500" cy="1104900"/>
                        </a:xfrm>
                        <a:prstGeom prst="rect">
                          <a:avLst/>
                        </a:prstGeom>
                      </p:spPr>
                    </p:pic>
                  </p:oleObj>
                </mc:Fallback>
              </mc:AlternateContent>
            </a:graphicData>
          </a:graphic>
        </p:graphicFrame>
        <p:sp>
          <p:nvSpPr>
            <p:cNvPr id="15" name="TextBox 14">
              <a:extLst>
                <a:ext uri="{FF2B5EF4-FFF2-40B4-BE49-F238E27FC236}">
                  <a16:creationId xmlns="" xmlns:a16="http://schemas.microsoft.com/office/drawing/2014/main" id="{320BC597-4F99-4CA4-9ABE-86B021B05C01}"/>
                </a:ext>
              </a:extLst>
            </p:cNvPr>
            <p:cNvSpPr txBox="1"/>
            <p:nvPr/>
          </p:nvSpPr>
          <p:spPr>
            <a:xfrm>
              <a:off x="948965" y="3719651"/>
              <a:ext cx="5579446" cy="369332"/>
            </a:xfrm>
            <a:prstGeom prst="rect">
              <a:avLst/>
            </a:prstGeom>
            <a:noFill/>
          </p:spPr>
          <p:txBody>
            <a:bodyPr wrap="square">
              <a:spAutoFit/>
            </a:bodyPr>
            <a:lstStyle/>
            <a:p>
              <a:pPr indent="263525" algn="ctr">
                <a:defRPr/>
              </a:pPr>
              <a:r>
                <a:rPr lang="ru-RU" b="1" dirty="0"/>
                <a:t>Для азота получено:</a:t>
              </a:r>
            </a:p>
          </p:txBody>
        </p:sp>
      </p:grpSp>
    </p:spTree>
    <p:extLst>
      <p:ext uri="{BB962C8B-B14F-4D97-AF65-F5344CB8AC3E}">
        <p14:creationId xmlns:p14="http://schemas.microsoft.com/office/powerpoint/2010/main" val="3031805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7891" name="Rectangle 3"/>
          <p:cNvSpPr>
            <a:spLocks noChangeArrowheads="1"/>
          </p:cNvSpPr>
          <p:nvPr/>
        </p:nvSpPr>
        <p:spPr bwMode="auto">
          <a:xfrm>
            <a:off x="1524001" y="47064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7892" name="Rectangle 4"/>
          <p:cNvSpPr>
            <a:spLocks noChangeArrowheads="1"/>
          </p:cNvSpPr>
          <p:nvPr/>
        </p:nvSpPr>
        <p:spPr bwMode="auto">
          <a:xfrm>
            <a:off x="2711451" y="4508500"/>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7893"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9" name="Rectangle 7"/>
          <p:cNvSpPr>
            <a:spLocks noChangeArrowheads="1"/>
          </p:cNvSpPr>
          <p:nvPr/>
        </p:nvSpPr>
        <p:spPr bwMode="auto">
          <a:xfrm>
            <a:off x="590049" y="1062613"/>
            <a:ext cx="11044248" cy="2585323"/>
          </a:xfrm>
          <a:prstGeom prst="rect">
            <a:avLst/>
          </a:prstGeom>
          <a:noFill/>
          <a:ln>
            <a:noFill/>
          </a:ln>
          <a:effectLst/>
        </p:spPr>
        <p:txBody>
          <a:bodyPr wrap="square" anchor="t" anchorCtr="0">
            <a:spAutoFit/>
          </a:bodyPr>
          <a:lstStyle/>
          <a:p>
            <a:pPr algn="just">
              <a:defRPr/>
            </a:pPr>
            <a:r>
              <a:rPr lang="en-US" b="1" i="1" dirty="0"/>
              <a:t>t</a:t>
            </a:r>
            <a:r>
              <a:rPr lang="en-US" b="1" dirty="0"/>
              <a:t>-</a:t>
            </a:r>
            <a:r>
              <a:rPr lang="ru-RU" b="1" dirty="0"/>
              <a:t>метод де Бура и  </a:t>
            </a:r>
            <a:r>
              <a:rPr lang="ru-RU" b="1" dirty="0" err="1"/>
              <a:t>Липпенса</a:t>
            </a:r>
            <a:r>
              <a:rPr lang="ru-RU" b="1" dirty="0"/>
              <a:t> </a:t>
            </a:r>
            <a:r>
              <a:rPr lang="ru-RU" dirty="0"/>
              <a:t>(</a:t>
            </a:r>
            <a:r>
              <a:rPr lang="ru-RU" i="1" dirty="0"/>
              <a:t>t-</a:t>
            </a:r>
            <a:r>
              <a:rPr lang="ru-RU" i="1" dirty="0" err="1"/>
              <a:t>plot</a:t>
            </a:r>
            <a:r>
              <a:rPr lang="ru-RU" dirty="0"/>
              <a:t>) </a:t>
            </a:r>
          </a:p>
          <a:p>
            <a:pPr marL="285750" indent="-285750" algn="just">
              <a:buFont typeface="Courier New" panose="02070309020205020404" pitchFamily="49" charset="0"/>
              <a:buChar char="o"/>
              <a:defRPr/>
            </a:pPr>
            <a:r>
              <a:rPr lang="ru-RU" sz="1600" dirty="0"/>
              <a:t>Если </a:t>
            </a:r>
            <a:r>
              <a:rPr lang="en-US" sz="1600" i="1" dirty="0"/>
              <a:t>V</a:t>
            </a:r>
            <a:r>
              <a:rPr lang="en-US" sz="1600" dirty="0"/>
              <a:t>-</a:t>
            </a:r>
            <a:r>
              <a:rPr lang="en-US" sz="1600" i="1" dirty="0"/>
              <a:t>t</a:t>
            </a:r>
            <a:r>
              <a:rPr lang="ru-RU" sz="1600" dirty="0"/>
              <a:t>-кривая или ее начальный участок (!!!) представляют собой прямую, проходящую через начало координат, это означает, что изотерма адсорбции азота на этом образце полностью </a:t>
            </a:r>
            <a:r>
              <a:rPr lang="ru-RU" sz="1600" dirty="0" err="1"/>
              <a:t>аффинна</a:t>
            </a:r>
            <a:r>
              <a:rPr lang="ru-RU" sz="1600" dirty="0"/>
              <a:t> изотерме на стандартном образце; </a:t>
            </a:r>
          </a:p>
          <a:p>
            <a:pPr marL="285750" indent="-285750" algn="just">
              <a:buFont typeface="Courier New" panose="02070309020205020404" pitchFamily="49" charset="0"/>
              <a:buChar char="o"/>
              <a:defRPr/>
            </a:pPr>
            <a:r>
              <a:rPr lang="ru-RU" sz="1600" dirty="0"/>
              <a:t>Удельная поверхность образца может быть вычислена по уравнению: </a:t>
            </a:r>
            <a:r>
              <a:rPr lang="en-US" sz="1600" i="1" dirty="0"/>
              <a:t>S</a:t>
            </a:r>
            <a:r>
              <a:rPr lang="ru-RU" sz="1600" baseline="-25000" dirty="0"/>
              <a:t>уд</a:t>
            </a:r>
            <a:r>
              <a:rPr lang="ru-RU" sz="1600" dirty="0"/>
              <a:t> = 1,547·</a:t>
            </a:r>
            <a:r>
              <a:rPr lang="en-US" sz="1600" i="1" dirty="0" err="1"/>
              <a:t>V</a:t>
            </a:r>
            <a:r>
              <a:rPr lang="en-US" sz="1600" i="1" baseline="-25000" dirty="0" err="1"/>
              <a:t>a</a:t>
            </a:r>
            <a:r>
              <a:rPr lang="en-US" sz="1600" dirty="0"/>
              <a:t>/</a:t>
            </a:r>
            <a:r>
              <a:rPr lang="en-US" sz="1600" i="1" dirty="0"/>
              <a:t>t</a:t>
            </a:r>
            <a:r>
              <a:rPr lang="ru-RU" sz="1600" i="1" dirty="0"/>
              <a:t>, </a:t>
            </a:r>
            <a:r>
              <a:rPr lang="ru-RU" sz="1600" dirty="0"/>
              <a:t>где </a:t>
            </a:r>
            <a:r>
              <a:rPr lang="en-US" sz="1600" i="1" dirty="0" err="1"/>
              <a:t>V</a:t>
            </a:r>
            <a:r>
              <a:rPr lang="en-US" sz="1600" i="1" baseline="-25000" dirty="0" err="1"/>
              <a:t>a</a:t>
            </a:r>
            <a:r>
              <a:rPr lang="en-US" sz="1600" dirty="0"/>
              <a:t>/</a:t>
            </a:r>
            <a:r>
              <a:rPr lang="en-US" sz="1600" i="1" dirty="0"/>
              <a:t>t</a:t>
            </a:r>
            <a:r>
              <a:rPr lang="ru-RU" sz="1600" i="1" dirty="0"/>
              <a:t> </a:t>
            </a:r>
            <a:r>
              <a:rPr lang="ru-RU" sz="1600" dirty="0"/>
              <a:t>– тангенс угла наклона прямолинейного участка;</a:t>
            </a:r>
          </a:p>
          <a:p>
            <a:pPr marL="285750" indent="-285750" algn="just">
              <a:buFont typeface="Courier New" panose="02070309020205020404" pitchFamily="49" charset="0"/>
              <a:buChar char="o"/>
              <a:defRPr/>
            </a:pPr>
            <a:r>
              <a:rPr lang="ru-RU" sz="1600" dirty="0"/>
              <a:t>Если </a:t>
            </a:r>
            <a:r>
              <a:rPr lang="en-US" sz="1600" i="1" dirty="0"/>
              <a:t>V</a:t>
            </a:r>
            <a:r>
              <a:rPr lang="en-US" sz="1600" dirty="0"/>
              <a:t>-</a:t>
            </a:r>
            <a:r>
              <a:rPr lang="en-US" sz="1600" i="1" dirty="0"/>
              <a:t>t</a:t>
            </a:r>
            <a:r>
              <a:rPr lang="ru-RU" sz="1600" dirty="0"/>
              <a:t>-кривая представляет собой прямую во всей области определения, это указывает на наличие только макропор;</a:t>
            </a:r>
          </a:p>
          <a:p>
            <a:pPr marL="285750" indent="-285750" algn="just">
              <a:buFont typeface="Courier New" panose="02070309020205020404" pitchFamily="49" charset="0"/>
              <a:buChar char="o"/>
              <a:defRPr/>
            </a:pPr>
            <a:r>
              <a:rPr lang="ru-RU" sz="1600" dirty="0"/>
              <a:t>Отклонение </a:t>
            </a:r>
            <a:r>
              <a:rPr lang="en-US" sz="1600" i="1" dirty="0"/>
              <a:t>V</a:t>
            </a:r>
            <a:r>
              <a:rPr lang="en-US" sz="1600" dirty="0"/>
              <a:t>-</a:t>
            </a:r>
            <a:r>
              <a:rPr lang="en-US" sz="1600" i="1" dirty="0"/>
              <a:t>t</a:t>
            </a:r>
            <a:r>
              <a:rPr lang="ru-RU" sz="1600" dirty="0"/>
              <a:t>-кривой в сторону больших величин адсорбции указывает на наличие дополнительного</a:t>
            </a:r>
            <a:r>
              <a:rPr lang="en-US" sz="1600" dirty="0"/>
              <a:t> </a:t>
            </a:r>
            <a:r>
              <a:rPr lang="ru-RU" sz="1600" dirty="0"/>
              <a:t>поглощения адсорбата, которое не имело место в стандартном образце, например, из-за капиллярной конденсации в </a:t>
            </a:r>
            <a:r>
              <a:rPr lang="ru-RU" sz="1600" dirty="0" err="1"/>
              <a:t>мезопорах</a:t>
            </a:r>
            <a:r>
              <a:rPr lang="ru-RU" sz="1600" dirty="0"/>
              <a:t>;</a:t>
            </a:r>
          </a:p>
          <a:p>
            <a:pPr marL="285750" indent="-285750" algn="just">
              <a:buFont typeface="Courier New" panose="02070309020205020404" pitchFamily="49" charset="0"/>
              <a:buChar char="o"/>
              <a:defRPr/>
            </a:pPr>
            <a:r>
              <a:rPr lang="ru-RU" sz="1600" dirty="0"/>
              <a:t>Прямые участки </a:t>
            </a:r>
            <a:r>
              <a:rPr lang="en-US" sz="1600" i="1" dirty="0"/>
              <a:t>V-t</a:t>
            </a:r>
            <a:r>
              <a:rPr lang="ru-RU" sz="1600" dirty="0"/>
              <a:t>-кривой, наблюдаемые в области больших относительных давлений, позволяют оценить удельную поверхность макропор.</a:t>
            </a:r>
          </a:p>
        </p:txBody>
      </p:sp>
      <p:pic>
        <p:nvPicPr>
          <p:cNvPr id="82946"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121" r="9912"/>
          <a:stretch/>
        </p:blipFill>
        <p:spPr bwMode="auto">
          <a:xfrm>
            <a:off x="725863" y="3623839"/>
            <a:ext cx="3751869" cy="280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90049" y="6364131"/>
            <a:ext cx="3887683" cy="523220"/>
          </a:xfrm>
          <a:prstGeom prst="rect">
            <a:avLst/>
          </a:prstGeom>
        </p:spPr>
        <p:txBody>
          <a:bodyPr wrap="square">
            <a:spAutoFit/>
          </a:bodyPr>
          <a:lstStyle/>
          <a:p>
            <a:pPr algn="ctr"/>
            <a:r>
              <a:rPr lang="ru-RU" sz="1400" dirty="0"/>
              <a:t>Рисунок – </a:t>
            </a:r>
            <a:r>
              <a:rPr lang="ru-RU" sz="1400" i="1" dirty="0"/>
              <a:t>V-t</a:t>
            </a:r>
            <a:r>
              <a:rPr lang="ru-RU" sz="1400" dirty="0"/>
              <a:t>—графики для разных образцов оксида алюминия</a:t>
            </a:r>
          </a:p>
        </p:txBody>
      </p:sp>
      <p:graphicFrame>
        <p:nvGraphicFramePr>
          <p:cNvPr id="11" name="Таблица 10"/>
          <p:cNvGraphicFramePr>
            <a:graphicFrameLocks noGrp="1"/>
          </p:cNvGraphicFramePr>
          <p:nvPr>
            <p:extLst>
              <p:ext uri="{D42A27DB-BD31-4B8C-83A1-F6EECF244321}">
                <p14:modId xmlns:p14="http://schemas.microsoft.com/office/powerpoint/2010/main" val="4172624632"/>
              </p:ext>
            </p:extLst>
          </p:nvPr>
        </p:nvGraphicFramePr>
        <p:xfrm>
          <a:off x="5758206" y="5079365"/>
          <a:ext cx="5393755" cy="731520"/>
        </p:xfrm>
        <a:graphic>
          <a:graphicData uri="http://schemas.openxmlformats.org/drawingml/2006/table">
            <a:tbl>
              <a:tblPr firstRow="1" bandRow="1">
                <a:tableStyleId>{00A15C55-8517-42AA-B614-E9B94910E393}</a:tableStyleId>
              </a:tblPr>
              <a:tblGrid>
                <a:gridCol w="1078751">
                  <a:extLst>
                    <a:ext uri="{9D8B030D-6E8A-4147-A177-3AD203B41FA5}">
                      <a16:colId xmlns="" xmlns:a16="http://schemas.microsoft.com/office/drawing/2014/main" val="20000"/>
                    </a:ext>
                  </a:extLst>
                </a:gridCol>
                <a:gridCol w="1078751">
                  <a:extLst>
                    <a:ext uri="{9D8B030D-6E8A-4147-A177-3AD203B41FA5}">
                      <a16:colId xmlns="" xmlns:a16="http://schemas.microsoft.com/office/drawing/2014/main" val="20001"/>
                    </a:ext>
                  </a:extLst>
                </a:gridCol>
                <a:gridCol w="1078751">
                  <a:extLst>
                    <a:ext uri="{9D8B030D-6E8A-4147-A177-3AD203B41FA5}">
                      <a16:colId xmlns="" xmlns:a16="http://schemas.microsoft.com/office/drawing/2014/main" val="20002"/>
                    </a:ext>
                  </a:extLst>
                </a:gridCol>
                <a:gridCol w="1078751">
                  <a:extLst>
                    <a:ext uri="{9D8B030D-6E8A-4147-A177-3AD203B41FA5}">
                      <a16:colId xmlns="" xmlns:a16="http://schemas.microsoft.com/office/drawing/2014/main" val="20003"/>
                    </a:ext>
                  </a:extLst>
                </a:gridCol>
                <a:gridCol w="1078751">
                  <a:extLst>
                    <a:ext uri="{9D8B030D-6E8A-4147-A177-3AD203B41FA5}">
                      <a16:colId xmlns="" xmlns:a16="http://schemas.microsoft.com/office/drawing/2014/main" val="20004"/>
                    </a:ext>
                  </a:extLst>
                </a:gridCol>
              </a:tblGrid>
              <a:tr h="2700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p</a:t>
                      </a:r>
                      <a:r>
                        <a:rPr lang="ru-RU" sz="1200" b="1" dirty="0">
                          <a:solidFill>
                            <a:schemeClr val="tx1"/>
                          </a:solidFill>
                        </a:rPr>
                        <a:t>, Па</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err="1">
                          <a:solidFill>
                            <a:schemeClr val="tx1"/>
                          </a:solidFill>
                        </a:rPr>
                        <a:t>иссл.обр</a:t>
                      </a:r>
                      <a:r>
                        <a:rPr lang="ru-RU" sz="1200" b="1" dirty="0">
                          <a:solidFill>
                            <a:schemeClr val="tx1"/>
                          </a:solidFill>
                        </a:rPr>
                        <a:t>.</a:t>
                      </a:r>
                      <a:endParaRPr lang="ru-RU" sz="1200" b="1" i="0" dirty="0">
                        <a:solidFill>
                          <a:schemeClr val="tx1"/>
                        </a:solidFill>
                      </a:endParaRPr>
                    </a:p>
                  </a:txBody>
                  <a:tcPr marL="45720" marR="457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a:t>
                      </a:r>
                      <a:r>
                        <a:rPr lang="ru-RU" sz="1200" b="1" dirty="0">
                          <a:solidFill>
                            <a:schemeClr val="tx1"/>
                          </a:solidFill>
                        </a:rPr>
                        <a:t>,</a:t>
                      </a:r>
                      <a:r>
                        <a:rPr lang="ru-RU" sz="1200" b="1" baseline="0" dirty="0">
                          <a:solidFill>
                            <a:schemeClr val="tx1"/>
                          </a:solidFill>
                        </a:rPr>
                        <a:t> </a:t>
                      </a:r>
                      <a:r>
                        <a:rPr lang="ru-RU" sz="1200" b="1" baseline="0" dirty="0" err="1">
                          <a:solidFill>
                            <a:schemeClr val="tx1"/>
                          </a:solidFill>
                        </a:rPr>
                        <a:t>ммоль</a:t>
                      </a:r>
                      <a:r>
                        <a:rPr lang="ru-RU" sz="1200" b="1" baseline="0" dirty="0">
                          <a:solidFill>
                            <a:schemeClr val="tx1"/>
                          </a:solidFill>
                        </a:rPr>
                        <a:t>/г</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err="1">
                          <a:solidFill>
                            <a:schemeClr val="tx1"/>
                          </a:solidFill>
                        </a:rPr>
                        <a:t>иссл.обр</a:t>
                      </a:r>
                      <a:r>
                        <a:rPr lang="ru-RU" sz="1200" b="1" dirty="0">
                          <a:solidFill>
                            <a:schemeClr val="tx1"/>
                          </a:solidFill>
                        </a:rPr>
                        <a:t>.</a:t>
                      </a:r>
                      <a:endParaRPr lang="ru-RU" sz="1200" b="1" i="0" dirty="0">
                        <a:solidFill>
                          <a:schemeClr val="tx1"/>
                        </a:solidFill>
                      </a:endParaRPr>
                    </a:p>
                  </a:txBody>
                  <a:tcPr marL="45720" marR="45720"/>
                </a:tc>
                <a:tc>
                  <a:txBody>
                    <a:bodyPr/>
                    <a:lstStyle/>
                    <a:p>
                      <a:pPr algn="ctr"/>
                      <a:r>
                        <a:rPr lang="en-US" sz="1200" b="1" dirty="0">
                          <a:solidFill>
                            <a:schemeClr val="tx1"/>
                          </a:solidFill>
                        </a:rPr>
                        <a:t>p/</a:t>
                      </a:r>
                      <a:r>
                        <a:rPr lang="en-US" sz="1200" b="1" dirty="0" err="1">
                          <a:solidFill>
                            <a:schemeClr val="tx1"/>
                          </a:solidFill>
                        </a:rPr>
                        <a:t>p</a:t>
                      </a:r>
                      <a:r>
                        <a:rPr lang="en-US" sz="1200" b="1" baseline="-25000" dirty="0" err="1">
                          <a:solidFill>
                            <a:schemeClr val="tx1"/>
                          </a:solidFill>
                        </a:rPr>
                        <a:t>s</a:t>
                      </a:r>
                      <a:endParaRPr lang="ru-RU" sz="1200" b="1" baseline="-25000"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err="1">
                          <a:solidFill>
                            <a:schemeClr val="tx1"/>
                          </a:solidFill>
                        </a:rPr>
                        <a:t>иссл.обр</a:t>
                      </a:r>
                      <a:r>
                        <a:rPr lang="ru-RU" sz="1200" b="1" dirty="0">
                          <a:solidFill>
                            <a:schemeClr val="tx1"/>
                          </a:solidFill>
                        </a:rPr>
                        <a:t>.</a:t>
                      </a:r>
                      <a:endParaRPr lang="ru-RU" sz="1200" b="1" i="0" dirty="0">
                        <a:solidFill>
                          <a:schemeClr val="tx1"/>
                        </a:solidFill>
                      </a:endParaRPr>
                    </a:p>
                  </a:txBody>
                  <a:tcPr marL="45720" marR="457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V</a:t>
                      </a:r>
                      <a:r>
                        <a:rPr lang="ru-RU" sz="1200" b="1" baseline="-25000" dirty="0">
                          <a:solidFill>
                            <a:schemeClr val="tx1"/>
                          </a:solidFill>
                        </a:rPr>
                        <a:t>а</a:t>
                      </a:r>
                      <a:r>
                        <a:rPr lang="ru-RU" sz="1200" b="1" dirty="0">
                          <a:solidFill>
                            <a:schemeClr val="tx1"/>
                          </a:solidFill>
                        </a:rPr>
                        <a:t>,</a:t>
                      </a:r>
                      <a:r>
                        <a:rPr lang="ru-RU" sz="1200" b="1" baseline="0" dirty="0">
                          <a:solidFill>
                            <a:schemeClr val="tx1"/>
                          </a:solidFill>
                        </a:rPr>
                        <a:t> мл/г</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err="1">
                          <a:solidFill>
                            <a:schemeClr val="tx1"/>
                          </a:solidFill>
                        </a:rPr>
                        <a:t>иссл.обр</a:t>
                      </a:r>
                      <a:r>
                        <a:rPr lang="ru-RU" sz="1200" b="1" dirty="0">
                          <a:solidFill>
                            <a:schemeClr val="tx1"/>
                          </a:solidFill>
                        </a:rPr>
                        <a:t>.</a:t>
                      </a:r>
                    </a:p>
                  </a:txBody>
                  <a:tcPr marL="45720" marR="457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baseline="0" dirty="0">
                          <a:solidFill>
                            <a:schemeClr val="tx1"/>
                          </a:solidFill>
                        </a:rPr>
                        <a:t>t, </a:t>
                      </a:r>
                      <a:r>
                        <a:rPr lang="ru-RU" sz="1200" b="1" baseline="0" dirty="0">
                          <a:solidFill>
                            <a:schemeClr val="tx1"/>
                          </a:solidFill>
                        </a:rPr>
                        <a:t>нм</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err="1">
                          <a:solidFill>
                            <a:schemeClr val="tx1"/>
                          </a:solidFill>
                        </a:rPr>
                        <a:t>станд.обр</a:t>
                      </a:r>
                      <a:r>
                        <a:rPr lang="ru-RU" sz="1200" b="1" dirty="0">
                          <a:solidFill>
                            <a:schemeClr val="tx1"/>
                          </a:solidFill>
                        </a:rPr>
                        <a:t>.</a:t>
                      </a:r>
                      <a:endParaRPr lang="ru-RU" sz="1200" b="1" i="0" baseline="0" dirty="0">
                        <a:solidFill>
                          <a:schemeClr val="tx1"/>
                        </a:solidFill>
                      </a:endParaRPr>
                    </a:p>
                  </a:txBody>
                  <a:tcPr marL="45720" marR="45720"/>
                </a:tc>
                <a:extLst>
                  <a:ext uri="{0D108BD9-81ED-4DB2-BD59-A6C34878D82A}">
                    <a16:rowId xmlns="" xmlns:a16="http://schemas.microsoft.com/office/drawing/2014/main" val="10000"/>
                  </a:ext>
                </a:extLst>
              </a:tr>
              <a:tr h="261058">
                <a:tc>
                  <a:txBody>
                    <a:bodyPr/>
                    <a:lstStyle/>
                    <a:p>
                      <a:pPr algn="ctr"/>
                      <a:endParaRPr lang="ru-RU" sz="1200" baseline="30000" dirty="0"/>
                    </a:p>
                  </a:txBody>
                  <a:tcPr marL="45720" marR="45720"/>
                </a:tc>
                <a:tc>
                  <a:txBody>
                    <a:bodyPr/>
                    <a:lstStyle/>
                    <a:p>
                      <a:pPr algn="ctr"/>
                      <a:endParaRPr lang="ru-RU" sz="1200" dirty="0"/>
                    </a:p>
                  </a:txBody>
                  <a:tcPr marL="45720" marR="45720"/>
                </a:tc>
                <a:tc>
                  <a:txBody>
                    <a:bodyPr/>
                    <a:lstStyle/>
                    <a:p>
                      <a:pPr algn="ctr"/>
                      <a:endParaRPr lang="ru-RU" sz="1200" dirty="0"/>
                    </a:p>
                  </a:txBody>
                  <a:tcPr marL="45720" marR="45720"/>
                </a:tc>
                <a:tc>
                  <a:txBody>
                    <a:bodyPr/>
                    <a:lstStyle/>
                    <a:p>
                      <a:pPr algn="ctr"/>
                      <a:endParaRPr lang="ru-RU" sz="1200" dirty="0"/>
                    </a:p>
                  </a:txBody>
                  <a:tcPr marL="45720" marR="45720"/>
                </a:tc>
                <a:tc>
                  <a:txBody>
                    <a:bodyPr/>
                    <a:lstStyle/>
                    <a:p>
                      <a:pPr algn="ctr"/>
                      <a:endParaRPr lang="ru-RU" sz="1200" dirty="0"/>
                    </a:p>
                  </a:txBody>
                  <a:tcPr marL="45720" marR="45720"/>
                </a:tc>
                <a:extLst>
                  <a:ext uri="{0D108BD9-81ED-4DB2-BD59-A6C34878D82A}">
                    <a16:rowId xmlns="" xmlns:a16="http://schemas.microsoft.com/office/drawing/2014/main" val="10001"/>
                  </a:ext>
                </a:extLst>
              </a:tr>
            </a:tbl>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3736852174"/>
              </p:ext>
            </p:extLst>
          </p:nvPr>
        </p:nvGraphicFramePr>
        <p:xfrm>
          <a:off x="7539569" y="5947131"/>
          <a:ext cx="1829021" cy="663627"/>
        </p:xfrm>
        <a:graphic>
          <a:graphicData uri="http://schemas.openxmlformats.org/presentationml/2006/ole">
            <mc:AlternateContent xmlns:mc="http://schemas.openxmlformats.org/markup-compatibility/2006">
              <mc:Choice xmlns:v="urn:schemas-microsoft-com:vml" Requires="v">
                <p:oleObj spid="_x0000_s78865" name="Equation" r:id="rId4" imgW="1434960" imgH="520560" progId="Equation.DSMT4">
                  <p:embed/>
                </p:oleObj>
              </mc:Choice>
              <mc:Fallback>
                <p:oleObj name="Equation" r:id="rId4" imgW="1434960" imgH="520560" progId="Equation.DSMT4">
                  <p:embed/>
                  <p:pic>
                    <p:nvPicPr>
                      <p:cNvPr id="4" name="Объект 3"/>
                      <p:cNvPicPr/>
                      <p:nvPr/>
                    </p:nvPicPr>
                    <p:blipFill>
                      <a:blip r:embed="rId5"/>
                      <a:stretch>
                        <a:fillRect/>
                      </a:stretch>
                    </p:blipFill>
                    <p:spPr>
                      <a:xfrm>
                        <a:off x="7539569" y="5947131"/>
                        <a:ext cx="1829021" cy="663627"/>
                      </a:xfrm>
                      <a:prstGeom prst="rect">
                        <a:avLst/>
                      </a:prstGeom>
                    </p:spPr>
                  </p:pic>
                </p:oleObj>
              </mc:Fallback>
            </mc:AlternateContent>
          </a:graphicData>
        </a:graphic>
      </p:graphicFrame>
      <p:sp>
        <p:nvSpPr>
          <p:cNvPr id="6" name="Прямоугольник 5"/>
          <p:cNvSpPr/>
          <p:nvPr/>
        </p:nvSpPr>
        <p:spPr>
          <a:xfrm>
            <a:off x="5275871" y="3429702"/>
            <a:ext cx="6358426" cy="1569660"/>
          </a:xfrm>
          <a:prstGeom prst="rect">
            <a:avLst/>
          </a:prstGeom>
        </p:spPr>
        <p:txBody>
          <a:bodyPr wrap="square">
            <a:spAutoFit/>
          </a:bodyPr>
          <a:lstStyle/>
          <a:p>
            <a:pPr marL="285750" indent="-285750" algn="just">
              <a:buFont typeface="Wingdings" panose="05000000000000000000" pitchFamily="2" charset="2"/>
              <a:buChar char="§"/>
            </a:pPr>
            <a:r>
              <a:rPr lang="ru-RU" sz="1600" dirty="0"/>
              <a:t>При наличии микропор количество адсорбированного вещества резко возрастает в области низких давлений, что приведет к изменениям формы кривой на </a:t>
            </a:r>
            <a:r>
              <a:rPr lang="ru-RU" sz="1600" i="1" dirty="0"/>
              <a:t>t</a:t>
            </a:r>
            <a:r>
              <a:rPr lang="ru-RU" sz="1600" dirty="0"/>
              <a:t>-графике. В области средних давлений график останется линейным;</a:t>
            </a:r>
          </a:p>
          <a:p>
            <a:pPr marL="285750" indent="-285750" algn="just">
              <a:buFont typeface="Wingdings" panose="05000000000000000000" pitchFamily="2" charset="2"/>
              <a:buChar char="§"/>
            </a:pPr>
            <a:r>
              <a:rPr lang="ru-RU" sz="1600" dirty="0"/>
              <a:t>По отрезку, отсекаемому на оси ординат можно определить удельный объем микропор;</a:t>
            </a:r>
          </a:p>
        </p:txBody>
      </p:sp>
      <p:sp>
        <p:nvSpPr>
          <p:cNvPr id="13" name="Прямоугольник 12">
            <a:extLst>
              <a:ext uri="{FF2B5EF4-FFF2-40B4-BE49-F238E27FC236}">
                <a16:creationId xmlns="" xmlns:a16="http://schemas.microsoft.com/office/drawing/2014/main" id="{ACC06806-F5EA-4B29-AAEC-11C1F8A1924D}"/>
              </a:ext>
            </a:extLst>
          </p:cNvPr>
          <p:cNvSpPr/>
          <p:nvPr/>
        </p:nvSpPr>
        <p:spPr>
          <a:xfrm>
            <a:off x="3507402" y="179348"/>
            <a:ext cx="8491235" cy="523220"/>
          </a:xfrm>
          <a:prstGeom prst="rect">
            <a:avLst/>
          </a:prstGeom>
        </p:spPr>
        <p:txBody>
          <a:bodyPr wrap="none">
            <a:spAutoFit/>
          </a:bodyPr>
          <a:lstStyle/>
          <a:p>
            <a:r>
              <a:rPr lang="ru-RU" sz="2800" b="1" dirty="0"/>
              <a:t>Сравнительные методы анализа</a:t>
            </a:r>
            <a:r>
              <a:rPr lang="en-US" sz="2800" b="1" dirty="0"/>
              <a:t> </a:t>
            </a:r>
            <a:r>
              <a:rPr lang="ru-RU" sz="2800" b="1" dirty="0"/>
              <a:t>пористой структуры</a:t>
            </a:r>
            <a:endParaRPr lang="ru-RU" sz="2800" dirty="0"/>
          </a:p>
        </p:txBody>
      </p:sp>
      <p:sp>
        <p:nvSpPr>
          <p:cNvPr id="14" name="Прямоугольник 13">
            <a:extLst>
              <a:ext uri="{FF2B5EF4-FFF2-40B4-BE49-F238E27FC236}">
                <a16:creationId xmlns="" xmlns:a16="http://schemas.microsoft.com/office/drawing/2014/main" id="{8E98932C-30A0-4314-9250-AB6EDF0C250B}"/>
              </a:ext>
            </a:extLst>
          </p:cNvPr>
          <p:cNvSpPr/>
          <p:nvPr/>
        </p:nvSpPr>
        <p:spPr>
          <a:xfrm>
            <a:off x="0" y="721808"/>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 xmlns:a16="http://schemas.microsoft.com/office/drawing/2014/main" id="{B159AD80-1339-4879-A780-D2FCC83D0E4E}"/>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11</a:t>
            </a:fld>
            <a:endParaRPr lang="ru-RU" dirty="0"/>
          </a:p>
        </p:txBody>
      </p:sp>
      <p:pic>
        <p:nvPicPr>
          <p:cNvPr id="16" name="Рисунок 15">
            <a:extLst>
              <a:ext uri="{FF2B5EF4-FFF2-40B4-BE49-F238E27FC236}">
                <a16:creationId xmlns="" xmlns:a16="http://schemas.microsoft.com/office/drawing/2014/main" id="{C64A407F-7527-4B40-A90F-12080BEEC38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spTree>
    <p:extLst>
      <p:ext uri="{BB962C8B-B14F-4D97-AF65-F5344CB8AC3E}">
        <p14:creationId xmlns:p14="http://schemas.microsoft.com/office/powerpoint/2010/main" val="971030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9"/>
          <p:cNvPicPr>
            <a:picLocks noChangeAspect="1" noChangeArrowheads="1"/>
          </p:cNvPicPr>
          <p:nvPr/>
        </p:nvPicPr>
        <p:blipFill rotWithShape="1">
          <a:blip r:embed="rId2">
            <a:clrChange>
              <a:clrFrom>
                <a:srgbClr val="FEFEFE"/>
              </a:clrFrom>
              <a:clrTo>
                <a:srgbClr val="FEFEFE">
                  <a:alpha val="0"/>
                </a:srgbClr>
              </a:clrTo>
            </a:clrChange>
            <a:lum contrast="40000"/>
            <a:extLst>
              <a:ext uri="{28A0092B-C50C-407E-A947-70E740481C1C}">
                <a14:useLocalDpi xmlns:a14="http://schemas.microsoft.com/office/drawing/2010/main" val="0"/>
              </a:ext>
            </a:extLst>
          </a:blip>
          <a:srcRect l="23272" t="8509" r="17259" b="30220"/>
          <a:stretch/>
        </p:blipFill>
        <p:spPr bwMode="auto">
          <a:xfrm>
            <a:off x="8054775" y="2067547"/>
            <a:ext cx="3122952" cy="250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8916" name="Rectangle 3"/>
          <p:cNvSpPr>
            <a:spLocks noChangeArrowheads="1"/>
          </p:cNvSpPr>
          <p:nvPr/>
        </p:nvSpPr>
        <p:spPr bwMode="auto">
          <a:xfrm>
            <a:off x="1524001" y="47064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38917" name="Rectangle 4"/>
          <p:cNvSpPr>
            <a:spLocks noChangeArrowheads="1"/>
          </p:cNvSpPr>
          <p:nvPr/>
        </p:nvSpPr>
        <p:spPr bwMode="auto">
          <a:xfrm>
            <a:off x="2711451" y="4508500"/>
            <a:ext cx="288925"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sp>
        <p:nvSpPr>
          <p:cNvPr id="38918" name="Rectangle 5"/>
          <p:cNvSpPr>
            <a:spLocks noChangeArrowheads="1"/>
          </p:cNvSpPr>
          <p:nvPr/>
        </p:nvSpPr>
        <p:spPr bwMode="auto">
          <a:xfrm>
            <a:off x="3216275" y="5229225"/>
            <a:ext cx="287338"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chemeClr val="bg1"/>
              </a:solidFill>
            </a:endParaRPr>
          </a:p>
        </p:txBody>
      </p:sp>
      <p:pic>
        <p:nvPicPr>
          <p:cNvPr id="389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589" r="60591" b="36705"/>
          <a:stretch/>
        </p:blipFill>
        <p:spPr bwMode="auto">
          <a:xfrm>
            <a:off x="1459196" y="633659"/>
            <a:ext cx="2107774" cy="393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 xmlns:a16="http://schemas.microsoft.com/office/drawing/2014/main" id="{2C85FA08-77CF-4F4B-84C3-96306745A590}"/>
              </a:ext>
            </a:extLst>
          </p:cNvPr>
          <p:cNvSpPr txBox="1"/>
          <p:nvPr/>
        </p:nvSpPr>
        <p:spPr>
          <a:xfrm>
            <a:off x="832548" y="4720768"/>
            <a:ext cx="3361069" cy="2031325"/>
          </a:xfrm>
          <a:prstGeom prst="rect">
            <a:avLst/>
          </a:prstGeom>
          <a:noFill/>
        </p:spPr>
        <p:txBody>
          <a:bodyPr wrap="square">
            <a:spAutoFit/>
          </a:bodyPr>
          <a:lstStyle/>
          <a:p>
            <a:pPr algn="just"/>
            <a:r>
              <a:rPr lang="ru-RU" sz="1400" dirty="0"/>
              <a:t>Влияние </a:t>
            </a:r>
            <a:r>
              <a:rPr lang="ru-RU" sz="1400" dirty="0" err="1"/>
              <a:t>мезопоритости</a:t>
            </a:r>
            <a:r>
              <a:rPr lang="ru-RU" sz="1400" dirty="0"/>
              <a:t> на форму изотермы адсорбции и </a:t>
            </a:r>
            <a:r>
              <a:rPr lang="en-US" sz="1400" dirty="0"/>
              <a:t>t </a:t>
            </a:r>
            <a:r>
              <a:rPr lang="ru-RU" sz="1400" dirty="0"/>
              <a:t>(или </a:t>
            </a:r>
            <a:r>
              <a:rPr lang="en-US" sz="1400" dirty="0"/>
              <a:t>a</a:t>
            </a:r>
            <a:r>
              <a:rPr lang="en-US" sz="1400" baseline="-25000" dirty="0"/>
              <a:t>s</a:t>
            </a:r>
            <a:r>
              <a:rPr lang="ru-RU" sz="1400" dirty="0"/>
              <a:t>) графика.</a:t>
            </a:r>
          </a:p>
          <a:p>
            <a:pPr algn="just"/>
            <a:r>
              <a:rPr lang="ru-RU" sz="1400" dirty="0"/>
              <a:t>а – изотермы адсорбции на образце непористого адсорбента (А) и на том же образце после появления в нем дополнительно </a:t>
            </a:r>
            <a:r>
              <a:rPr lang="ru-RU" sz="1400" dirty="0" err="1"/>
              <a:t>мезопор</a:t>
            </a:r>
            <a:r>
              <a:rPr lang="ru-RU" sz="1400" dirty="0"/>
              <a:t> (В);</a:t>
            </a:r>
          </a:p>
          <a:p>
            <a:pPr algn="just"/>
            <a:r>
              <a:rPr lang="ru-RU" sz="1400" dirty="0"/>
              <a:t>б – </a:t>
            </a:r>
            <a:r>
              <a:rPr lang="en-US" sz="1400" dirty="0"/>
              <a:t>t </a:t>
            </a:r>
            <a:r>
              <a:rPr lang="ru-RU" sz="1400" dirty="0"/>
              <a:t>(или </a:t>
            </a:r>
            <a:r>
              <a:rPr lang="en-US" sz="1400" dirty="0"/>
              <a:t>a</a:t>
            </a:r>
            <a:r>
              <a:rPr lang="en-US" sz="1400" baseline="-25000" dirty="0"/>
              <a:t>s</a:t>
            </a:r>
            <a:r>
              <a:rPr lang="ru-RU" sz="1400" dirty="0"/>
              <a:t>) графики, соответствующие этим изотермам. Адсорбционная (1) и десорбционная (2) ветви изотерм.</a:t>
            </a:r>
          </a:p>
        </p:txBody>
      </p:sp>
      <p:sp>
        <p:nvSpPr>
          <p:cNvPr id="10" name="TextBox 9">
            <a:extLst>
              <a:ext uri="{FF2B5EF4-FFF2-40B4-BE49-F238E27FC236}">
                <a16:creationId xmlns="" xmlns:a16="http://schemas.microsoft.com/office/drawing/2014/main" id="{F48FED9E-2760-423D-AD1F-D7930B53EBE0}"/>
              </a:ext>
            </a:extLst>
          </p:cNvPr>
          <p:cNvSpPr txBox="1"/>
          <p:nvPr/>
        </p:nvSpPr>
        <p:spPr>
          <a:xfrm>
            <a:off x="4303095" y="4828490"/>
            <a:ext cx="3433261" cy="1815882"/>
          </a:xfrm>
          <a:prstGeom prst="rect">
            <a:avLst/>
          </a:prstGeom>
          <a:noFill/>
        </p:spPr>
        <p:txBody>
          <a:bodyPr wrap="square">
            <a:spAutoFit/>
          </a:bodyPr>
          <a:lstStyle/>
          <a:p>
            <a:pPr algn="just"/>
            <a:r>
              <a:rPr lang="ru-RU" sz="1400" dirty="0"/>
              <a:t>Влияние </a:t>
            </a:r>
            <a:r>
              <a:rPr lang="ru-RU" sz="1400" dirty="0" err="1"/>
              <a:t>микропористости</a:t>
            </a:r>
            <a:r>
              <a:rPr lang="ru-RU" sz="1400" dirty="0"/>
              <a:t> на форму изотермы адсорбции и </a:t>
            </a:r>
            <a:r>
              <a:rPr lang="en-US" sz="1400" dirty="0"/>
              <a:t>t </a:t>
            </a:r>
            <a:r>
              <a:rPr lang="ru-RU" sz="1400" dirty="0"/>
              <a:t>(или </a:t>
            </a:r>
            <a:r>
              <a:rPr lang="en-US" sz="1400" dirty="0"/>
              <a:t>a</a:t>
            </a:r>
            <a:r>
              <a:rPr lang="en-US" sz="1400" baseline="-25000" dirty="0"/>
              <a:t>s</a:t>
            </a:r>
            <a:r>
              <a:rPr lang="ru-RU" sz="1400" dirty="0"/>
              <a:t>) графика.</a:t>
            </a:r>
          </a:p>
          <a:p>
            <a:pPr algn="just"/>
            <a:r>
              <a:rPr lang="ru-RU" sz="1400" dirty="0"/>
              <a:t>а – изотермы адсорбции на образце непористого адсорбента (А) и на том же образце после появления в нем дополнительно микропор (В);</a:t>
            </a:r>
          </a:p>
          <a:p>
            <a:pPr algn="just"/>
            <a:r>
              <a:rPr lang="ru-RU" sz="1400" dirty="0"/>
              <a:t>б – </a:t>
            </a:r>
            <a:r>
              <a:rPr lang="en-US" sz="1400" dirty="0"/>
              <a:t>t </a:t>
            </a:r>
            <a:r>
              <a:rPr lang="ru-RU" sz="1400" dirty="0"/>
              <a:t>(или </a:t>
            </a:r>
            <a:r>
              <a:rPr lang="en-US" sz="1400" dirty="0"/>
              <a:t>a</a:t>
            </a:r>
            <a:r>
              <a:rPr lang="en-US" sz="1400" baseline="-25000" dirty="0"/>
              <a:t>s</a:t>
            </a:r>
            <a:r>
              <a:rPr lang="ru-RU" sz="1400" dirty="0"/>
              <a:t>) графики, соответствующие этим изотермам. </a:t>
            </a:r>
          </a:p>
        </p:txBody>
      </p:sp>
      <p:sp>
        <p:nvSpPr>
          <p:cNvPr id="11" name="TextBox 10">
            <a:extLst>
              <a:ext uri="{FF2B5EF4-FFF2-40B4-BE49-F238E27FC236}">
                <a16:creationId xmlns="" xmlns:a16="http://schemas.microsoft.com/office/drawing/2014/main" id="{9A8614BA-20D1-491B-B681-F178D40959CA}"/>
              </a:ext>
            </a:extLst>
          </p:cNvPr>
          <p:cNvSpPr txBox="1"/>
          <p:nvPr/>
        </p:nvSpPr>
        <p:spPr>
          <a:xfrm>
            <a:off x="7845835" y="4828490"/>
            <a:ext cx="3540833" cy="1600438"/>
          </a:xfrm>
          <a:prstGeom prst="rect">
            <a:avLst/>
          </a:prstGeom>
          <a:noFill/>
        </p:spPr>
        <p:txBody>
          <a:bodyPr wrap="square">
            <a:spAutoFit/>
          </a:bodyPr>
          <a:lstStyle/>
          <a:p>
            <a:pPr algn="just"/>
            <a:r>
              <a:rPr lang="ru-RU" sz="1400" dirty="0"/>
              <a:t>Изотерма адсорбции азота при 77 К на саже до и после </a:t>
            </a:r>
            <a:r>
              <a:rPr lang="ru-RU" sz="1400" dirty="0" err="1"/>
              <a:t>графитизации</a:t>
            </a:r>
            <a:r>
              <a:rPr lang="ru-RU" sz="1400" dirty="0"/>
              <a:t> в сравнительных координатах: </a:t>
            </a:r>
            <a:r>
              <a:rPr lang="en-US" sz="1400" dirty="0"/>
              <a:t>x</a:t>
            </a:r>
            <a:r>
              <a:rPr lang="ru-RU" sz="1400" baseline="-25000" dirty="0"/>
              <a:t>исх.</a:t>
            </a:r>
            <a:r>
              <a:rPr lang="ru-RU" sz="1400" dirty="0"/>
              <a:t> – количество, адсорбированное на исходной саже; х – количество, адсорбированное на </a:t>
            </a:r>
            <a:r>
              <a:rPr lang="ru-RU" sz="1400" dirty="0" err="1"/>
              <a:t>графитизированной</a:t>
            </a:r>
            <a:r>
              <a:rPr lang="ru-RU" sz="1400" dirty="0"/>
              <a:t> саже при одном и том же давлении.</a:t>
            </a:r>
          </a:p>
        </p:txBody>
      </p:sp>
      <p:pic>
        <p:nvPicPr>
          <p:cNvPr id="12" name="Picture 2">
            <a:extLst>
              <a:ext uri="{FF2B5EF4-FFF2-40B4-BE49-F238E27FC236}">
                <a16:creationId xmlns="" xmlns:a16="http://schemas.microsoft.com/office/drawing/2014/main" id="{CDF19C04-C885-413D-B9C6-B9A5886B380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8614" t="4562" r="1978" b="36408"/>
          <a:stretch/>
        </p:blipFill>
        <p:spPr bwMode="auto">
          <a:xfrm>
            <a:off x="4935905" y="633659"/>
            <a:ext cx="2167640" cy="393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Номер слайда 5">
            <a:extLst>
              <a:ext uri="{FF2B5EF4-FFF2-40B4-BE49-F238E27FC236}">
                <a16:creationId xmlns="" xmlns:a16="http://schemas.microsoft.com/office/drawing/2014/main" id="{53F7C51D-BA7D-41B3-B078-BD1204D1A7F2}"/>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12</a:t>
            </a:fld>
            <a:endParaRPr lang="ru-RU" dirty="0"/>
          </a:p>
        </p:txBody>
      </p:sp>
      <p:pic>
        <p:nvPicPr>
          <p:cNvPr id="15" name="Рисунок 14">
            <a:extLst>
              <a:ext uri="{FF2B5EF4-FFF2-40B4-BE49-F238E27FC236}">
                <a16:creationId xmlns="" xmlns:a16="http://schemas.microsoft.com/office/drawing/2014/main" id="{F505EA73-E3F6-415C-9938-13E1C9181A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cxnSp>
        <p:nvCxnSpPr>
          <p:cNvPr id="4" name="Прямая соединительная линия 3">
            <a:extLst>
              <a:ext uri="{FF2B5EF4-FFF2-40B4-BE49-F238E27FC236}">
                <a16:creationId xmlns="" xmlns:a16="http://schemas.microsoft.com/office/drawing/2014/main" id="{84FB613D-E18F-451A-907C-F59A759B7359}"/>
              </a:ext>
            </a:extLst>
          </p:cNvPr>
          <p:cNvCxnSpPr/>
          <p:nvPr/>
        </p:nvCxnSpPr>
        <p:spPr>
          <a:xfrm>
            <a:off x="4263376" y="571766"/>
            <a:ext cx="0" cy="6090403"/>
          </a:xfrm>
          <a:prstGeom prst="line">
            <a:avLst/>
          </a:prstGeom>
          <a:ln w="19050">
            <a:solidFill>
              <a:schemeClr val="accent4"/>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 xmlns:a16="http://schemas.microsoft.com/office/drawing/2014/main" id="{47D19BDC-5C01-4942-A6F0-061F08857202}"/>
              </a:ext>
            </a:extLst>
          </p:cNvPr>
          <p:cNvCxnSpPr/>
          <p:nvPr/>
        </p:nvCxnSpPr>
        <p:spPr>
          <a:xfrm>
            <a:off x="7787933" y="571766"/>
            <a:ext cx="0" cy="6090403"/>
          </a:xfrm>
          <a:prstGeom prst="line">
            <a:avLst/>
          </a:prstGeom>
          <a:ln w="19050">
            <a:solidFill>
              <a:schemeClr val="accent4"/>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 xmlns:a16="http://schemas.microsoft.com/office/drawing/2014/main" id="{3AB1391F-68BF-453C-B09C-3B49CE5DB2E7}"/>
              </a:ext>
            </a:extLst>
          </p:cNvPr>
          <p:cNvPicPr>
            <a:picLocks noChangeAspect="1" noChangeArrowheads="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r="16500" b="10133"/>
          <a:stretch/>
        </p:blipFill>
        <p:spPr bwMode="auto">
          <a:xfrm>
            <a:off x="8137505" y="2497397"/>
            <a:ext cx="4054496" cy="4360604"/>
          </a:xfrm>
          <a:prstGeom prst="rect">
            <a:avLst/>
          </a:prstGeom>
          <a:noFill/>
          <a:extLst>
            <a:ext uri="{909E8E84-426E-40DD-AFC4-6F175D3DCCD1}">
              <a14:hiddenFill xmlns:a14="http://schemas.microsoft.com/office/drawing/2010/main">
                <a:solidFill>
                  <a:srgbClr val="FFFFFF"/>
                </a:solidFill>
              </a14:hiddenFill>
            </a:ext>
          </a:extLst>
        </p:spPr>
      </p:pic>
      <p:sp>
        <p:nvSpPr>
          <p:cNvPr id="48130" name="Прямоугольник 4"/>
          <p:cNvSpPr>
            <a:spLocks noChangeArrowheads="1"/>
          </p:cNvSpPr>
          <p:nvPr/>
        </p:nvSpPr>
        <p:spPr bwMode="auto">
          <a:xfrm>
            <a:off x="729995" y="1594786"/>
            <a:ext cx="775524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buFont typeface="Arial" charset="0"/>
              <a:buAutoNum type="arabicPeriod"/>
            </a:pPr>
            <a:r>
              <a:rPr lang="ru-RU" altLang="ru-RU" sz="2000" b="1" i="1" dirty="0">
                <a:latin typeface="+mn-lt"/>
              </a:rPr>
              <a:t>Проверка </a:t>
            </a:r>
            <a:r>
              <a:rPr lang="ru-RU" altLang="ru-RU" sz="2000" b="1" i="1" dirty="0" err="1">
                <a:latin typeface="+mn-lt"/>
              </a:rPr>
              <a:t>воспроизводимости</a:t>
            </a:r>
            <a:r>
              <a:rPr lang="ru-RU" altLang="ru-RU" sz="2000" b="1" i="1" dirty="0">
                <a:latin typeface="+mn-lt"/>
              </a:rPr>
              <a:t> </a:t>
            </a:r>
            <a:r>
              <a:rPr lang="ru-RU" altLang="ru-RU" sz="2000" dirty="0">
                <a:latin typeface="+mn-lt"/>
              </a:rPr>
              <a:t>адсорбции измерением изотермы на другой порции данного образца (т. е. другой его навески). </a:t>
            </a:r>
          </a:p>
          <a:p>
            <a:pPr algn="just" eaLnBrk="1" hangingPunct="1">
              <a:buFont typeface="Arial" charset="0"/>
              <a:buAutoNum type="arabicPeriod"/>
            </a:pPr>
            <a:r>
              <a:rPr lang="ru-RU" altLang="ru-RU" sz="2000" b="1" i="1" dirty="0">
                <a:latin typeface="+mn-lt"/>
              </a:rPr>
              <a:t>Отнесение изотермы к определенному типу</a:t>
            </a:r>
            <a:r>
              <a:rPr lang="ru-RU" altLang="ru-RU" sz="2000" dirty="0">
                <a:latin typeface="+mn-lt"/>
              </a:rPr>
              <a:t>, который зависит от природы адсорбционного процесса (моно- или полимолекулярная адсорбция, капиллярная конденсация, заполнение микропор).</a:t>
            </a:r>
          </a:p>
          <a:p>
            <a:pPr algn="just" eaLnBrk="1" hangingPunct="1">
              <a:buFont typeface="Arial" charset="0"/>
              <a:buAutoNum type="arabicPeriod"/>
            </a:pPr>
            <a:r>
              <a:rPr lang="ru-RU" altLang="ru-RU" sz="2000" b="1" i="1" dirty="0">
                <a:latin typeface="+mn-lt"/>
              </a:rPr>
              <a:t>Изотермы 2 и 4 типов:</a:t>
            </a:r>
            <a:r>
              <a:rPr lang="ru-RU" altLang="ru-RU" sz="2000" b="1" dirty="0">
                <a:latin typeface="+mn-lt"/>
              </a:rPr>
              <a:t>  </a:t>
            </a:r>
            <a:r>
              <a:rPr lang="ru-RU" altLang="ru-RU" sz="2000" dirty="0">
                <a:latin typeface="+mn-lt"/>
              </a:rPr>
              <a:t>метод БЭТ – оценка константы С</a:t>
            </a:r>
            <a:r>
              <a:rPr lang="ru-RU" altLang="ru-RU" sz="2000" baseline="-25000" dirty="0">
                <a:latin typeface="+mn-lt"/>
              </a:rPr>
              <a:t>БЭТ</a:t>
            </a:r>
            <a:r>
              <a:rPr lang="ru-RU" altLang="ru-RU" sz="2000" dirty="0">
                <a:latin typeface="+mn-lt"/>
              </a:rPr>
              <a:t> (проверка на микропоры), интервал линейности графика БЭТ; оценка удельной поверхности, метод </a:t>
            </a:r>
            <a:r>
              <a:rPr lang="en-US" altLang="ru-RU" sz="2000" dirty="0">
                <a:latin typeface="+mn-lt"/>
              </a:rPr>
              <a:t>BJH</a:t>
            </a:r>
            <a:r>
              <a:rPr lang="ru-RU" altLang="ru-RU" sz="2000" dirty="0">
                <a:latin typeface="+mn-lt"/>
              </a:rPr>
              <a:t>, </a:t>
            </a:r>
            <a:r>
              <a:rPr lang="en-US" altLang="ru-RU" sz="2000" i="1" dirty="0">
                <a:latin typeface="+mn-lt"/>
              </a:rPr>
              <a:t>t</a:t>
            </a:r>
            <a:r>
              <a:rPr lang="en-US" altLang="ru-RU" sz="2000" dirty="0">
                <a:latin typeface="+mn-lt"/>
              </a:rPr>
              <a:t>-</a:t>
            </a:r>
            <a:r>
              <a:rPr lang="ru-RU" altLang="ru-RU" sz="2000" dirty="0">
                <a:latin typeface="+mn-lt"/>
              </a:rPr>
              <a:t>график.</a:t>
            </a:r>
          </a:p>
          <a:p>
            <a:pPr algn="just" eaLnBrk="1" hangingPunct="1">
              <a:buFont typeface="Arial" charset="0"/>
              <a:buAutoNum type="arabicPeriod"/>
            </a:pPr>
            <a:r>
              <a:rPr lang="ru-RU" altLang="ru-RU" sz="2000" b="1" i="1" dirty="0">
                <a:latin typeface="+mn-lt"/>
              </a:rPr>
              <a:t>Изотерма 4 типа</a:t>
            </a:r>
            <a:r>
              <a:rPr lang="ru-RU" altLang="ru-RU" sz="2000" i="1" dirty="0">
                <a:latin typeface="+mn-lt"/>
              </a:rPr>
              <a:t>: </a:t>
            </a:r>
            <a:r>
              <a:rPr lang="ru-RU" altLang="ru-RU" sz="2000" dirty="0">
                <a:latin typeface="+mn-lt"/>
              </a:rPr>
              <a:t>уравнение Кельвина (методы Пирса, </a:t>
            </a:r>
            <a:r>
              <a:rPr lang="ru-RU" altLang="ru-RU" sz="2000" dirty="0" err="1">
                <a:latin typeface="+mn-lt"/>
              </a:rPr>
              <a:t>Фостера</a:t>
            </a:r>
            <a:r>
              <a:rPr lang="ru-RU" altLang="ru-RU" sz="2000" dirty="0">
                <a:latin typeface="+mn-lt"/>
              </a:rPr>
              <a:t>, </a:t>
            </a:r>
            <a:r>
              <a:rPr lang="en-US" altLang="ru-RU" sz="2000" dirty="0">
                <a:latin typeface="+mn-lt"/>
              </a:rPr>
              <a:t>BJH</a:t>
            </a:r>
            <a:r>
              <a:rPr lang="ru-RU" altLang="ru-RU" sz="2000" dirty="0">
                <a:latin typeface="+mn-lt"/>
              </a:rPr>
              <a:t>) - распределение пор по размерам.</a:t>
            </a:r>
          </a:p>
          <a:p>
            <a:pPr algn="just" eaLnBrk="1" hangingPunct="1">
              <a:buFont typeface="Arial" charset="0"/>
              <a:buAutoNum type="arabicPeriod"/>
            </a:pPr>
            <a:r>
              <a:rPr lang="ru-RU" altLang="ru-RU" sz="2000" b="1" i="1" dirty="0">
                <a:latin typeface="+mn-lt"/>
              </a:rPr>
              <a:t>Изотерма 1 типа: </a:t>
            </a:r>
            <a:r>
              <a:rPr lang="ru-RU" altLang="ru-RU" sz="2000" dirty="0">
                <a:latin typeface="+mn-lt"/>
              </a:rPr>
              <a:t>оценка объема пор по величине адсорбции в точке перегиба или по уравнению Дубинина-Астахова</a:t>
            </a:r>
            <a:r>
              <a:rPr lang="en-US" altLang="ru-RU" sz="2000" dirty="0">
                <a:latin typeface="+mn-lt"/>
              </a:rPr>
              <a:t> (</a:t>
            </a:r>
            <a:r>
              <a:rPr lang="ru-RU" altLang="ru-RU" sz="2000" dirty="0">
                <a:latin typeface="+mn-lt"/>
              </a:rPr>
              <a:t>Стекли</a:t>
            </a:r>
            <a:r>
              <a:rPr lang="en-US" altLang="ru-RU" sz="2000" dirty="0">
                <a:latin typeface="+mn-lt"/>
              </a:rPr>
              <a:t>)</a:t>
            </a:r>
            <a:r>
              <a:rPr lang="ru-RU" altLang="ru-RU" sz="2000" dirty="0">
                <a:latin typeface="+mn-lt"/>
              </a:rPr>
              <a:t>.</a:t>
            </a:r>
          </a:p>
        </p:txBody>
      </p:sp>
      <p:sp>
        <p:nvSpPr>
          <p:cNvPr id="48131" name="Прямоугольник 5"/>
          <p:cNvSpPr>
            <a:spLocks noChangeArrowheads="1"/>
          </p:cNvSpPr>
          <p:nvPr/>
        </p:nvSpPr>
        <p:spPr bwMode="auto">
          <a:xfrm>
            <a:off x="1739106" y="431135"/>
            <a:ext cx="87137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3200" b="1" dirty="0">
                <a:latin typeface="+mj-lt"/>
              </a:rPr>
              <a:t>Последовательность интерпретации изотермы</a:t>
            </a:r>
            <a:endParaRPr lang="ru-RU" altLang="ru-RU" sz="3200" dirty="0">
              <a:latin typeface="+mj-lt"/>
            </a:endParaRPr>
          </a:p>
        </p:txBody>
      </p:sp>
      <p:cxnSp>
        <p:nvCxnSpPr>
          <p:cNvPr id="5" name="Прямая соединительная линия 4">
            <a:extLst>
              <a:ext uri="{FF2B5EF4-FFF2-40B4-BE49-F238E27FC236}">
                <a16:creationId xmlns="" xmlns:a16="http://schemas.microsoft.com/office/drawing/2014/main" id="{A09B3CEC-56C1-4E4C-8608-E16AE4BAF513}"/>
              </a:ext>
            </a:extLst>
          </p:cNvPr>
          <p:cNvCxnSpPr>
            <a:cxnSpLocks/>
          </p:cNvCxnSpPr>
          <p:nvPr/>
        </p:nvCxnSpPr>
        <p:spPr>
          <a:xfrm>
            <a:off x="2957519" y="1096780"/>
            <a:ext cx="7818635" cy="0"/>
          </a:xfrm>
          <a:prstGeom prst="line">
            <a:avLst/>
          </a:prstGeom>
          <a:ln w="28575">
            <a:solidFill>
              <a:schemeClr val="accent4"/>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Рисунок 5">
            <a:extLst>
              <a:ext uri="{FF2B5EF4-FFF2-40B4-BE49-F238E27FC236}">
                <a16:creationId xmlns="" xmlns:a16="http://schemas.microsoft.com/office/drawing/2014/main" id="{6413DE03-BC3A-44CB-94F2-75823692E6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351" y="170357"/>
            <a:ext cx="1451015" cy="337621"/>
          </a:xfrm>
          <a:prstGeom prst="rect">
            <a:avLst/>
          </a:prstGeom>
        </p:spPr>
      </p:pic>
      <p:sp>
        <p:nvSpPr>
          <p:cNvPr id="7" name="Номер слайда 5">
            <a:extLst>
              <a:ext uri="{FF2B5EF4-FFF2-40B4-BE49-F238E27FC236}">
                <a16:creationId xmlns="" xmlns:a16="http://schemas.microsoft.com/office/drawing/2014/main" id="{7D64E23C-B77E-458B-AA40-764C0E325A75}"/>
              </a:ext>
            </a:extLst>
          </p:cNvPr>
          <p:cNvSpPr txBox="1">
            <a:spLocks/>
          </p:cNvSpPr>
          <p:nvPr/>
        </p:nvSpPr>
        <p:spPr>
          <a:xfrm>
            <a:off x="11687887" y="6508348"/>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13</a:t>
            </a:fld>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5"/>
          <p:cNvSpPr txBox="1">
            <a:spLocks noChangeArrowheads="1"/>
          </p:cNvSpPr>
          <p:nvPr/>
        </p:nvSpPr>
        <p:spPr bwMode="auto">
          <a:xfrm>
            <a:off x="127819" y="274538"/>
            <a:ext cx="6331974" cy="646331"/>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3600" b="1" dirty="0">
                <a:solidFill>
                  <a:schemeClr val="bg1"/>
                </a:solidFill>
                <a:latin typeface="+mj-lt"/>
              </a:rPr>
              <a:t>Ртутная </a:t>
            </a:r>
            <a:r>
              <a:rPr lang="ru-RU" altLang="ru-RU" sz="3600" b="1" dirty="0" err="1">
                <a:solidFill>
                  <a:schemeClr val="bg1"/>
                </a:solidFill>
                <a:latin typeface="+mj-lt"/>
              </a:rPr>
              <a:t>порометрия</a:t>
            </a:r>
            <a:endParaRPr lang="ru-RU" altLang="ru-RU" sz="3600" b="1" dirty="0">
              <a:solidFill>
                <a:schemeClr val="bg1"/>
              </a:solidFill>
              <a:latin typeface="+mj-lt"/>
            </a:endParaRPr>
          </a:p>
        </p:txBody>
      </p:sp>
      <p:pic>
        <p:nvPicPr>
          <p:cNvPr id="50180" name="Picture 6"/>
          <p:cNvPicPr>
            <a:picLocks noChangeAspect="1" noChangeArrowheads="1"/>
          </p:cNvPicPr>
          <p:nvPr/>
        </p:nvPicPr>
        <p:blipFill rotWithShape="1">
          <a:blip r:embed="rId3">
            <a:clrChange>
              <a:clrFrom>
                <a:srgbClr val="FEFDFF"/>
              </a:clrFrom>
              <a:clrTo>
                <a:srgbClr val="FEFDFF">
                  <a:alpha val="0"/>
                </a:srgbClr>
              </a:clrTo>
            </a:clrChange>
            <a:extLst>
              <a:ext uri="{28A0092B-C50C-407E-A947-70E740481C1C}">
                <a14:useLocalDpi xmlns:a14="http://schemas.microsoft.com/office/drawing/2010/main" val="0"/>
              </a:ext>
            </a:extLst>
          </a:blip>
          <a:srcRect l="30553" t="38678" r="44006" b="34898"/>
          <a:stretch/>
        </p:blipFill>
        <p:spPr bwMode="auto">
          <a:xfrm>
            <a:off x="8272654" y="3816370"/>
            <a:ext cx="3085218" cy="190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a:spLocks noChangeArrowheads="1"/>
          </p:cNvSpPr>
          <p:nvPr/>
        </p:nvSpPr>
        <p:spPr bwMode="auto">
          <a:xfrm>
            <a:off x="626594" y="1045011"/>
            <a:ext cx="6906364" cy="4247317"/>
          </a:xfrm>
          <a:prstGeom prst="rect">
            <a:avLst/>
          </a:prstGeom>
          <a:solidFill>
            <a:schemeClr val="bg1"/>
          </a:solidFill>
          <a:ln w="28575">
            <a:solidFill>
              <a:schemeClr val="accent1"/>
            </a:solidFill>
          </a:ln>
          <a:effectLst>
            <a:outerShdw blurRad="50800" dist="38100" dir="2700000" algn="tl" rotWithShape="0">
              <a:prstClr val="black">
                <a:alpha val="40000"/>
              </a:prstClr>
            </a:outerShdw>
          </a:effectLst>
        </p:spPr>
        <p:txBody>
          <a:bodyPr wrap="square">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buAutoNum type="arabicPeriod"/>
            </a:pPr>
            <a:r>
              <a:rPr lang="ru-RU" altLang="ru-RU" dirty="0">
                <a:latin typeface="+mn-lt"/>
              </a:rPr>
              <a:t>Пористая гранула катализатора помещается в камеру (ампулу);</a:t>
            </a:r>
          </a:p>
          <a:p>
            <a:pPr algn="just" eaLnBrk="1" hangingPunct="1">
              <a:buAutoNum type="arabicPeriod"/>
            </a:pPr>
            <a:r>
              <a:rPr lang="ru-RU" altLang="ru-RU" dirty="0">
                <a:latin typeface="+mn-lt"/>
              </a:rPr>
              <a:t>Камера </a:t>
            </a:r>
            <a:r>
              <a:rPr lang="ru-RU" altLang="ru-RU" dirty="0" err="1">
                <a:latin typeface="+mn-lt"/>
              </a:rPr>
              <a:t>вакуумируется</a:t>
            </a:r>
            <a:r>
              <a:rPr lang="ru-RU" altLang="ru-RU" dirty="0">
                <a:latin typeface="+mn-lt"/>
              </a:rPr>
              <a:t>, потом заполняется ртутью: ртуть облегает поры, не заполняя их;</a:t>
            </a:r>
          </a:p>
          <a:p>
            <a:pPr algn="just" eaLnBrk="1" hangingPunct="1">
              <a:buAutoNum type="arabicPeriod"/>
            </a:pPr>
            <a:r>
              <a:rPr lang="ru-RU" altLang="ru-RU" dirty="0">
                <a:latin typeface="+mn-lt"/>
              </a:rPr>
              <a:t>Ртути сообщается избыточное давление: сначала заполняются широкие поры, затем узкие в строгом соответствии с давлением;</a:t>
            </a:r>
          </a:p>
          <a:p>
            <a:pPr marL="0" indent="0" algn="just" eaLnBrk="1" hangingPunct="1"/>
            <a:endParaRPr lang="ru-RU" altLang="ru-RU" dirty="0">
              <a:latin typeface="+mn-lt"/>
            </a:endParaRPr>
          </a:p>
          <a:p>
            <a:pPr marL="0" indent="0" algn="just" eaLnBrk="1" hangingPunct="1"/>
            <a:r>
              <a:rPr lang="ru-RU" dirty="0">
                <a:latin typeface="+mn-lt"/>
              </a:rPr>
              <a:t>Уравнение Лапласа для модельной ситуации вдавливания ртути можно записать в виде (для цилиндрических пор радиусом</a:t>
            </a:r>
            <a:r>
              <a:rPr lang="en-US" dirty="0">
                <a:latin typeface="+mn-lt"/>
              </a:rPr>
              <a:t> </a:t>
            </a:r>
            <a:r>
              <a:rPr lang="en-US" i="1" dirty="0">
                <a:latin typeface="+mn-lt"/>
              </a:rPr>
              <a:t>r</a:t>
            </a:r>
            <a:r>
              <a:rPr lang="ru-RU" dirty="0">
                <a:latin typeface="+mn-lt"/>
              </a:rPr>
              <a:t>):</a:t>
            </a:r>
            <a:endParaRPr lang="en-US" altLang="ru-RU" dirty="0">
              <a:latin typeface="+mn-lt"/>
              <a:cs typeface="Arial"/>
            </a:endParaRPr>
          </a:p>
          <a:p>
            <a:pPr marL="0" indent="0" algn="just" eaLnBrk="1" hangingPunct="1"/>
            <a:endParaRPr lang="en-US" altLang="ru-RU" dirty="0">
              <a:latin typeface="+mn-lt"/>
              <a:cs typeface="Arial"/>
            </a:endParaRPr>
          </a:p>
          <a:p>
            <a:pPr marL="0" indent="0" algn="just" eaLnBrk="1" hangingPunct="1"/>
            <a:endParaRPr lang="ru-RU" altLang="ru-RU" dirty="0">
              <a:latin typeface="+mn-lt"/>
              <a:cs typeface="Arial"/>
            </a:endParaRPr>
          </a:p>
          <a:p>
            <a:pPr marL="0" indent="0" algn="just" eaLnBrk="1" hangingPunct="1"/>
            <a:endParaRPr lang="ru-RU" altLang="ru-RU" dirty="0">
              <a:latin typeface="+mn-lt"/>
              <a:cs typeface="Arial"/>
            </a:endParaRPr>
          </a:p>
          <a:p>
            <a:pPr marL="0" indent="0" algn="ctr" eaLnBrk="1" hangingPunct="1"/>
            <a:r>
              <a:rPr lang="ru-RU" altLang="ru-RU" dirty="0">
                <a:latin typeface="+mn-lt"/>
              </a:rPr>
              <a:t>Угол </a:t>
            </a:r>
            <a:r>
              <a:rPr lang="el-GR" altLang="ru-RU" i="1" dirty="0">
                <a:latin typeface="+mn-lt"/>
                <a:cs typeface="Arial"/>
              </a:rPr>
              <a:t>θ</a:t>
            </a:r>
            <a:r>
              <a:rPr lang="ru-RU" altLang="ru-RU" i="1" dirty="0">
                <a:latin typeface="+mn-lt"/>
                <a:cs typeface="Arial"/>
              </a:rPr>
              <a:t> </a:t>
            </a:r>
            <a:r>
              <a:rPr lang="ru-RU" altLang="ru-RU" dirty="0">
                <a:latin typeface="+mn-lt"/>
                <a:cs typeface="Arial"/>
              </a:rPr>
              <a:t>для ртути и большинства твердых тел составляет 130-1</a:t>
            </a:r>
            <a:r>
              <a:rPr lang="en-US" altLang="ru-RU" dirty="0">
                <a:latin typeface="+mn-lt"/>
                <a:cs typeface="Arial"/>
              </a:rPr>
              <a:t>5</a:t>
            </a:r>
            <a:r>
              <a:rPr lang="ru-RU" altLang="ru-RU" dirty="0">
                <a:latin typeface="+mn-lt"/>
                <a:cs typeface="Arial"/>
              </a:rPr>
              <a:t>0°</a:t>
            </a:r>
            <a:r>
              <a:rPr lang="en-US" altLang="ru-RU" dirty="0">
                <a:latin typeface="+mn-lt"/>
                <a:cs typeface="Arial"/>
              </a:rPr>
              <a:t> </a:t>
            </a:r>
            <a:r>
              <a:rPr lang="ru-RU" altLang="ru-RU" dirty="0">
                <a:latin typeface="+mn-lt"/>
                <a:cs typeface="Arial"/>
              </a:rPr>
              <a:t>(</a:t>
            </a:r>
            <a:r>
              <a:rPr lang="en-US" altLang="ru-RU" dirty="0" err="1">
                <a:latin typeface="+mn-lt"/>
                <a:cs typeface="Arial"/>
              </a:rPr>
              <a:t>cos</a:t>
            </a:r>
            <a:r>
              <a:rPr lang="el-GR" altLang="ru-RU" i="1" dirty="0">
                <a:latin typeface="+mn-lt"/>
                <a:cs typeface="Arial"/>
              </a:rPr>
              <a:t>θ</a:t>
            </a:r>
            <a:r>
              <a:rPr lang="ru-RU" altLang="ru-RU" i="1" dirty="0">
                <a:latin typeface="+mn-lt"/>
                <a:cs typeface="Arial"/>
              </a:rPr>
              <a:t> </a:t>
            </a:r>
            <a:r>
              <a:rPr lang="el-GR" altLang="ru-RU" dirty="0">
                <a:latin typeface="+mn-lt"/>
                <a:cs typeface="Arial"/>
              </a:rPr>
              <a:t>≈</a:t>
            </a:r>
            <a:r>
              <a:rPr lang="ru-RU" altLang="ru-RU" dirty="0">
                <a:latin typeface="+mn-lt"/>
                <a:cs typeface="Arial"/>
              </a:rPr>
              <a:t> </a:t>
            </a:r>
            <a:r>
              <a:rPr lang="en-US" altLang="ru-RU" dirty="0">
                <a:latin typeface="+mn-lt"/>
                <a:cs typeface="Arial"/>
              </a:rPr>
              <a:t>(-0,87-(</a:t>
            </a:r>
            <a:r>
              <a:rPr lang="ru-RU" altLang="ru-RU" dirty="0">
                <a:latin typeface="+mn-lt"/>
                <a:cs typeface="Arial"/>
              </a:rPr>
              <a:t>-</a:t>
            </a:r>
            <a:r>
              <a:rPr lang="en-US" altLang="ru-RU" dirty="0">
                <a:latin typeface="+mn-lt"/>
                <a:cs typeface="Arial"/>
              </a:rPr>
              <a:t>0,</a:t>
            </a:r>
            <a:r>
              <a:rPr lang="ru-RU" altLang="ru-RU" dirty="0">
                <a:latin typeface="+mn-lt"/>
                <a:cs typeface="Arial"/>
              </a:rPr>
              <a:t>64</a:t>
            </a:r>
            <a:r>
              <a:rPr lang="en-US" altLang="ru-RU" dirty="0">
                <a:latin typeface="+mn-lt"/>
                <a:cs typeface="Arial"/>
              </a:rPr>
              <a:t>)</a:t>
            </a:r>
            <a:r>
              <a:rPr lang="ru-RU" altLang="ru-RU" dirty="0">
                <a:latin typeface="+mn-lt"/>
                <a:cs typeface="Arial"/>
              </a:rPr>
              <a:t>)</a:t>
            </a:r>
            <a:r>
              <a:rPr lang="en-US" altLang="ru-RU" dirty="0">
                <a:latin typeface="+mn-lt"/>
                <a:cs typeface="Arial"/>
              </a:rPr>
              <a:t>.</a:t>
            </a:r>
            <a:endParaRPr lang="ru-RU" altLang="ru-RU" dirty="0">
              <a:latin typeface="+mn-lt"/>
              <a:cs typeface="Arial"/>
            </a:endParaRPr>
          </a:p>
          <a:p>
            <a:pPr marL="0" indent="0" algn="ctr" eaLnBrk="1" hangingPunct="1"/>
            <a:r>
              <a:rPr lang="el-GR" altLang="ru-RU" i="1" dirty="0">
                <a:latin typeface="+mn-lt"/>
                <a:cs typeface="Arial"/>
              </a:rPr>
              <a:t>σ</a:t>
            </a:r>
            <a:r>
              <a:rPr lang="en-US" altLang="ru-RU" i="1" baseline="-25000" dirty="0">
                <a:latin typeface="+mn-lt"/>
                <a:cs typeface="Arial"/>
              </a:rPr>
              <a:t>Hg</a:t>
            </a:r>
            <a:r>
              <a:rPr lang="en-US" altLang="ru-RU" i="1" dirty="0">
                <a:latin typeface="+mn-lt"/>
                <a:cs typeface="Arial"/>
              </a:rPr>
              <a:t> = </a:t>
            </a:r>
            <a:r>
              <a:rPr lang="en-US" altLang="ru-RU" dirty="0">
                <a:latin typeface="+mn-lt"/>
                <a:cs typeface="Arial"/>
              </a:rPr>
              <a:t>0,466-</a:t>
            </a:r>
            <a:r>
              <a:rPr lang="ru-RU" altLang="ru-RU" dirty="0">
                <a:latin typeface="+mn-lt"/>
                <a:cs typeface="Arial"/>
              </a:rPr>
              <a:t>0,485 Н/м.</a:t>
            </a:r>
            <a:endParaRPr lang="ru-RU" altLang="ru-RU" i="1" dirty="0">
              <a:latin typeface="+mn-lt"/>
            </a:endParaRPr>
          </a:p>
        </p:txBody>
      </p:sp>
      <p:sp>
        <p:nvSpPr>
          <p:cNvPr id="8" name="Прямоугольник 7"/>
          <p:cNvSpPr>
            <a:spLocks noChangeArrowheads="1"/>
          </p:cNvSpPr>
          <p:nvPr/>
        </p:nvSpPr>
        <p:spPr bwMode="auto">
          <a:xfrm>
            <a:off x="8065121" y="1207565"/>
            <a:ext cx="350028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indent="0" algn="just" eaLnBrk="1" hangingPunct="1"/>
            <a:r>
              <a:rPr lang="ru-RU" dirty="0">
                <a:latin typeface="+mn-lt"/>
              </a:rPr>
              <a:t>При фиксированном давлении </a:t>
            </a:r>
            <a:r>
              <a:rPr lang="en-US" i="1" dirty="0" err="1">
                <a:latin typeface="+mn-lt"/>
              </a:rPr>
              <a:t>p</a:t>
            </a:r>
            <a:r>
              <a:rPr lang="en-US" i="1" baseline="-25000" dirty="0" err="1">
                <a:latin typeface="+mn-lt"/>
              </a:rPr>
              <a:t>Hg</a:t>
            </a:r>
            <a:r>
              <a:rPr lang="en-US" dirty="0">
                <a:latin typeface="+mn-lt"/>
              </a:rPr>
              <a:t> </a:t>
            </a:r>
            <a:r>
              <a:rPr lang="ru-RU" dirty="0">
                <a:latin typeface="+mn-lt"/>
              </a:rPr>
              <a:t>ртуть должна заполнять все поры с размерами </a:t>
            </a:r>
            <a:r>
              <a:rPr lang="en-US" i="1" dirty="0" err="1">
                <a:latin typeface="+mn-lt"/>
              </a:rPr>
              <a:t>r</a:t>
            </a:r>
            <a:r>
              <a:rPr lang="en-US" baseline="-25000" dirty="0" err="1">
                <a:latin typeface="+mn-lt"/>
              </a:rPr>
              <a:t>i</a:t>
            </a:r>
            <a:r>
              <a:rPr lang="ru-RU" dirty="0">
                <a:latin typeface="+mn-lt"/>
              </a:rPr>
              <a:t> ≥ </a:t>
            </a:r>
            <a:r>
              <a:rPr lang="en-US" i="1" dirty="0">
                <a:latin typeface="+mn-lt"/>
              </a:rPr>
              <a:t>r</a:t>
            </a:r>
            <a:r>
              <a:rPr lang="ru-RU" dirty="0">
                <a:latin typeface="+mn-lt"/>
              </a:rPr>
              <a:t>, а более мелкие поры недоступны для ртути при этом давлении</a:t>
            </a:r>
            <a:endParaRPr lang="ru-RU" altLang="ru-RU" dirty="0">
              <a:latin typeface="+mn-lt"/>
            </a:endParaRPr>
          </a:p>
          <a:p>
            <a:pPr marL="0" indent="0" algn="just" eaLnBrk="1" hangingPunct="1"/>
            <a:r>
              <a:rPr lang="ru-RU" altLang="ru-RU" dirty="0">
                <a:latin typeface="+mn-lt"/>
              </a:rPr>
              <a:t>При атмосферном давлении заполняются поры радиусом более 7,5 мкм; при 300 МПа – все поры с радиусом более 2,5 нм.</a:t>
            </a:r>
          </a:p>
        </p:txBody>
      </p:sp>
      <p:graphicFrame>
        <p:nvGraphicFramePr>
          <p:cNvPr id="3" name="Объект 2"/>
          <p:cNvGraphicFramePr>
            <a:graphicFrameLocks noChangeAspect="1"/>
          </p:cNvGraphicFramePr>
          <p:nvPr>
            <p:extLst>
              <p:ext uri="{D42A27DB-BD31-4B8C-83A1-F6EECF244321}">
                <p14:modId xmlns:p14="http://schemas.microsoft.com/office/powerpoint/2010/main" val="3823165891"/>
              </p:ext>
            </p:extLst>
          </p:nvPr>
        </p:nvGraphicFramePr>
        <p:xfrm>
          <a:off x="2255738" y="3611899"/>
          <a:ext cx="3648075" cy="785813"/>
        </p:xfrm>
        <a:graphic>
          <a:graphicData uri="http://schemas.openxmlformats.org/presentationml/2006/ole">
            <mc:AlternateContent xmlns:mc="http://schemas.openxmlformats.org/markup-compatibility/2006">
              <mc:Choice xmlns:v="urn:schemas-microsoft-com:vml" Requires="v">
                <p:oleObj spid="_x0000_s79889" name="Equation" r:id="rId4" imgW="2184120" imgH="469800" progId="Equation.DSMT4">
                  <p:embed/>
                </p:oleObj>
              </mc:Choice>
              <mc:Fallback>
                <p:oleObj name="Equation" r:id="rId4" imgW="2184120" imgH="469800" progId="Equation.DSMT4">
                  <p:embed/>
                  <p:pic>
                    <p:nvPicPr>
                      <p:cNvPr id="3" name="Объект 2"/>
                      <p:cNvPicPr/>
                      <p:nvPr/>
                    </p:nvPicPr>
                    <p:blipFill>
                      <a:blip r:embed="rId5"/>
                      <a:stretch>
                        <a:fillRect/>
                      </a:stretch>
                    </p:blipFill>
                    <p:spPr>
                      <a:xfrm>
                        <a:off x="2255738" y="3611899"/>
                        <a:ext cx="3648075" cy="785813"/>
                      </a:xfrm>
                      <a:prstGeom prst="rect">
                        <a:avLst/>
                      </a:prstGeom>
                    </p:spPr>
                  </p:pic>
                </p:oleObj>
              </mc:Fallback>
            </mc:AlternateContent>
          </a:graphicData>
        </a:graphic>
      </p:graphicFrame>
      <p:pic>
        <p:nvPicPr>
          <p:cNvPr id="11" name="Рисунок 10"/>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40300" y="5292328"/>
            <a:ext cx="3111399" cy="1477328"/>
          </a:xfrm>
          <a:prstGeom prst="rect">
            <a:avLst/>
          </a:prstGeom>
          <a:noFill/>
          <a:ln>
            <a:noFill/>
          </a:ln>
        </p:spPr>
      </p:pic>
      <p:sp>
        <p:nvSpPr>
          <p:cNvPr id="10" name="TextBox 9">
            <a:extLst>
              <a:ext uri="{FF2B5EF4-FFF2-40B4-BE49-F238E27FC236}">
                <a16:creationId xmlns="" xmlns:a16="http://schemas.microsoft.com/office/drawing/2014/main" id="{67514319-E0A5-4621-977F-0AE56F363005}"/>
              </a:ext>
            </a:extLst>
          </p:cNvPr>
          <p:cNvSpPr txBox="1"/>
          <p:nvPr/>
        </p:nvSpPr>
        <p:spPr>
          <a:xfrm>
            <a:off x="8197622" y="5749674"/>
            <a:ext cx="3235281" cy="738664"/>
          </a:xfrm>
          <a:prstGeom prst="rect">
            <a:avLst/>
          </a:prstGeom>
          <a:noFill/>
        </p:spPr>
        <p:txBody>
          <a:bodyPr wrap="square">
            <a:spAutoFit/>
          </a:bodyPr>
          <a:lstStyle/>
          <a:p>
            <a:pPr algn="just"/>
            <a:r>
              <a:rPr lang="ru-RU" sz="1400" dirty="0">
                <a:latin typeface="+mn-lt"/>
              </a:rPr>
              <a:t>Разрез горла поры в глобулярных системах с различной упаковкой частиц (зачернено сечение ртутного тела)</a:t>
            </a:r>
            <a:endParaRPr lang="ru-RU"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a:extLst>
              <a:ext uri="{FF2B5EF4-FFF2-40B4-BE49-F238E27FC236}">
                <a16:creationId xmlns="" xmlns:a16="http://schemas.microsoft.com/office/drawing/2014/main" id="{8F70E641-DCC8-4870-AF45-27F07DB9BE43}"/>
              </a:ext>
            </a:extLst>
          </p:cNvPr>
          <p:cNvSpPr/>
          <p:nvPr/>
        </p:nvSpPr>
        <p:spPr>
          <a:xfrm flipH="1">
            <a:off x="0" y="4404852"/>
            <a:ext cx="2409513" cy="2453148"/>
          </a:xfrm>
          <a:prstGeom prst="rect">
            <a:avLst/>
          </a:prstGeom>
          <a:blipFill dpi="0" rotWithShape="1">
            <a:blip r:embed="rId3">
              <a:alphaModFix amt="1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171" name="Text Box 5"/>
          <p:cNvSpPr txBox="1">
            <a:spLocks noChangeArrowheads="1"/>
          </p:cNvSpPr>
          <p:nvPr/>
        </p:nvSpPr>
        <p:spPr bwMode="auto">
          <a:xfrm>
            <a:off x="2170906" y="163606"/>
            <a:ext cx="7850187"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800" b="1" dirty="0"/>
              <a:t>Ртутная </a:t>
            </a:r>
            <a:r>
              <a:rPr lang="ru-RU" altLang="ru-RU" sz="2800" b="1" dirty="0" err="1"/>
              <a:t>порометрия</a:t>
            </a:r>
            <a:endParaRPr lang="ru-RU" altLang="ru-RU" sz="2800" b="1" dirty="0"/>
          </a:p>
        </p:txBody>
      </p:sp>
      <p:sp>
        <p:nvSpPr>
          <p:cNvPr id="83970" name="Rectangle 2"/>
          <p:cNvSpPr>
            <a:spLocks noChangeArrowheads="1"/>
          </p:cNvSpPr>
          <p:nvPr/>
        </p:nvSpPr>
        <p:spPr bwMode="auto">
          <a:xfrm>
            <a:off x="1524001" y="-184666"/>
            <a:ext cx="184731" cy="36933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ru-RU"/>
          </a:p>
        </p:txBody>
      </p:sp>
      <p:sp>
        <p:nvSpPr>
          <p:cNvPr id="83972" name="Rectangle 4"/>
          <p:cNvSpPr>
            <a:spLocks noChangeArrowheads="1"/>
          </p:cNvSpPr>
          <p:nvPr/>
        </p:nvSpPr>
        <p:spPr bwMode="auto">
          <a:xfrm>
            <a:off x="1524001" y="-184666"/>
            <a:ext cx="184731" cy="36933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ru-RU"/>
          </a:p>
        </p:txBody>
      </p:sp>
      <p:pic>
        <p:nvPicPr>
          <p:cNvPr id="7175" name="Picture 5" descr="8"/>
          <p:cNvPicPr>
            <a:picLocks noChangeAspect="1" noChangeArrowheads="1"/>
          </p:cNvPicPr>
          <p:nvPr/>
        </p:nvPicPr>
        <p:blipFill>
          <a:blip r:embed="rId4">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360004" y="1238398"/>
            <a:ext cx="3600276" cy="358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Объект 2"/>
          <p:cNvGraphicFramePr>
            <a:graphicFrameLocks noChangeAspect="1"/>
          </p:cNvGraphicFramePr>
          <p:nvPr>
            <p:extLst>
              <p:ext uri="{D42A27DB-BD31-4B8C-83A1-F6EECF244321}">
                <p14:modId xmlns:p14="http://schemas.microsoft.com/office/powerpoint/2010/main" val="1340019543"/>
              </p:ext>
            </p:extLst>
          </p:nvPr>
        </p:nvGraphicFramePr>
        <p:xfrm>
          <a:off x="1690911" y="4905066"/>
          <a:ext cx="2938462" cy="1550987"/>
        </p:xfrm>
        <a:graphic>
          <a:graphicData uri="http://schemas.openxmlformats.org/presentationml/2006/ole">
            <mc:AlternateContent xmlns:mc="http://schemas.openxmlformats.org/markup-compatibility/2006">
              <mc:Choice xmlns:v="urn:schemas-microsoft-com:vml" Requires="v">
                <p:oleObj spid="_x0000_s80913" name="Equation" r:id="rId5" imgW="2044440" imgH="1079280" progId="Equation.DSMT4">
                  <p:embed/>
                </p:oleObj>
              </mc:Choice>
              <mc:Fallback>
                <p:oleObj name="Equation" r:id="rId5" imgW="2044440" imgH="1079280" progId="Equation.DSMT4">
                  <p:embed/>
                  <p:pic>
                    <p:nvPicPr>
                      <p:cNvPr id="3" name="Объект 2"/>
                      <p:cNvPicPr/>
                      <p:nvPr/>
                    </p:nvPicPr>
                    <p:blipFill>
                      <a:blip r:embed="rId6"/>
                      <a:stretch>
                        <a:fillRect/>
                      </a:stretch>
                    </p:blipFill>
                    <p:spPr>
                      <a:xfrm>
                        <a:off x="1690911" y="4905066"/>
                        <a:ext cx="2938462" cy="1550987"/>
                      </a:xfrm>
                      <a:prstGeom prst="rect">
                        <a:avLst/>
                      </a:prstGeom>
                    </p:spPr>
                  </p:pic>
                </p:oleObj>
              </mc:Fallback>
            </mc:AlternateContent>
          </a:graphicData>
        </a:graphic>
      </p:graphicFrame>
      <p:pic>
        <p:nvPicPr>
          <p:cNvPr id="7727" name="Picture 559"/>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86698" y="1408627"/>
            <a:ext cx="4150564"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096000" y="5585091"/>
            <a:ext cx="4931961" cy="738664"/>
          </a:xfrm>
          <a:prstGeom prst="rect">
            <a:avLst/>
          </a:prstGeom>
        </p:spPr>
        <p:txBody>
          <a:bodyPr wrap="square">
            <a:spAutoFit/>
          </a:bodyPr>
          <a:lstStyle/>
          <a:p>
            <a:pPr algn="ctr"/>
            <a:r>
              <a:rPr lang="ru-RU" sz="1400" dirty="0"/>
              <a:t>Рисунок – Интегральная (а) и дифференциальные (б) кривые распределения объема пор по их размерам, полученные</a:t>
            </a:r>
          </a:p>
          <a:p>
            <a:pPr algn="ctr"/>
            <a:r>
              <a:rPr lang="ru-RU" sz="1400" dirty="0"/>
              <a:t>методом ртутной порометрии для катализатора </a:t>
            </a:r>
            <a:r>
              <a:rPr lang="en-US" sz="1400" dirty="0"/>
              <a:t>CHN-350</a:t>
            </a:r>
            <a:endParaRPr lang="ru-RU" sz="1400" dirty="0"/>
          </a:p>
        </p:txBody>
      </p:sp>
      <p:sp>
        <p:nvSpPr>
          <p:cNvPr id="9" name="Прямоугольник 8">
            <a:extLst>
              <a:ext uri="{FF2B5EF4-FFF2-40B4-BE49-F238E27FC236}">
                <a16:creationId xmlns="" xmlns:a16="http://schemas.microsoft.com/office/drawing/2014/main" id="{84FC9169-B2B3-4502-B25F-3F5FA55A637B}"/>
              </a:ext>
            </a:extLst>
          </p:cNvPr>
          <p:cNvSpPr/>
          <p:nvPr/>
        </p:nvSpPr>
        <p:spPr>
          <a:xfrm>
            <a:off x="0" y="721808"/>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Номер слайда 5">
            <a:extLst>
              <a:ext uri="{FF2B5EF4-FFF2-40B4-BE49-F238E27FC236}">
                <a16:creationId xmlns="" xmlns:a16="http://schemas.microsoft.com/office/drawing/2014/main" id="{408F23D3-EF92-48A3-8F07-658594FBBB7A}"/>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15</a:t>
            </a:fld>
            <a:endParaRPr lang="ru-RU" dirty="0"/>
          </a:p>
        </p:txBody>
      </p:sp>
      <p:pic>
        <p:nvPicPr>
          <p:cNvPr id="11" name="Рисунок 10">
            <a:extLst>
              <a:ext uri="{FF2B5EF4-FFF2-40B4-BE49-F238E27FC236}">
                <a16:creationId xmlns="" xmlns:a16="http://schemas.microsoft.com/office/drawing/2014/main" id="{65172C05-48E4-4594-B2E3-F192B7F7BD1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cxnSp>
        <p:nvCxnSpPr>
          <p:cNvPr id="12" name="Прямая соединительная линия 11">
            <a:extLst>
              <a:ext uri="{FF2B5EF4-FFF2-40B4-BE49-F238E27FC236}">
                <a16:creationId xmlns="" xmlns:a16="http://schemas.microsoft.com/office/drawing/2014/main" id="{7564A8C1-C1F3-4C32-B74D-AA47B19726DA}"/>
              </a:ext>
            </a:extLst>
          </p:cNvPr>
          <p:cNvCxnSpPr>
            <a:cxnSpLocks/>
          </p:cNvCxnSpPr>
          <p:nvPr/>
        </p:nvCxnSpPr>
        <p:spPr>
          <a:xfrm>
            <a:off x="5846370" y="1238398"/>
            <a:ext cx="0" cy="5085357"/>
          </a:xfrm>
          <a:prstGeom prst="line">
            <a:avLst/>
          </a:prstGeom>
          <a:ln w="19050">
            <a:solidFill>
              <a:schemeClr val="accent4"/>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 xmlns:a16="http://schemas.microsoft.com/office/drawing/2014/main" id="{BB3F02B3-3DCB-4B6A-B020-5C96E6280E9E}"/>
              </a:ext>
            </a:extLst>
          </p:cNvPr>
          <p:cNvSpPr/>
          <p:nvPr/>
        </p:nvSpPr>
        <p:spPr>
          <a:xfrm flipH="1">
            <a:off x="-1" y="3975030"/>
            <a:ext cx="2831690" cy="2882970"/>
          </a:xfrm>
          <a:prstGeom prst="rect">
            <a:avLst/>
          </a:prstGeom>
          <a:blipFill dpi="0" rotWithShape="1">
            <a:blip r:embed="rId3">
              <a:alphaModFix amt="1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202" name="Rectangle 2"/>
          <p:cNvSpPr>
            <a:spLocks noChangeArrowheads="1"/>
          </p:cNvSpPr>
          <p:nvPr/>
        </p:nvSpPr>
        <p:spPr bwMode="auto">
          <a:xfrm>
            <a:off x="1524001" y="178065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51215" name="Text Box 20"/>
          <p:cNvSpPr txBox="1">
            <a:spLocks noChangeArrowheads="1"/>
          </p:cNvSpPr>
          <p:nvPr/>
        </p:nvSpPr>
        <p:spPr bwMode="auto">
          <a:xfrm>
            <a:off x="1422310" y="1267852"/>
            <a:ext cx="9347380" cy="1477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indent="541338" algn="just" eaLnBrk="1" hangingPunct="1"/>
            <a:r>
              <a:rPr lang="ru-RU" altLang="ru-RU" b="1" dirty="0">
                <a:latin typeface="+mn-lt"/>
              </a:rPr>
              <a:t>Истинная плотность</a:t>
            </a:r>
            <a:r>
              <a:rPr lang="ru-RU" altLang="ru-RU" dirty="0">
                <a:latin typeface="+mn-lt"/>
              </a:rPr>
              <a:t> – плотность материала пористого тела; определяется по справочникам или пикнометрическим методом с использованием смачивающей жидкости с небольшим размером молекул: бензол, вода или гелий (для микропористых тел);</a:t>
            </a:r>
          </a:p>
          <a:p>
            <a:pPr indent="541338" algn="just" eaLnBrk="1" hangingPunct="1"/>
            <a:r>
              <a:rPr lang="ru-RU" altLang="ru-RU" b="1" dirty="0">
                <a:latin typeface="+mn-lt"/>
              </a:rPr>
              <a:t>Кажущаяся плотность </a:t>
            </a:r>
            <a:r>
              <a:rPr lang="ru-RU" altLang="ru-RU" dirty="0">
                <a:latin typeface="+mn-lt"/>
              </a:rPr>
              <a:t>– плотность гранул пористого тела; определяется пикнометрическим методом с использованием </a:t>
            </a:r>
            <a:r>
              <a:rPr lang="ru-RU" altLang="ru-RU" dirty="0" err="1">
                <a:latin typeface="+mn-lt"/>
              </a:rPr>
              <a:t>несмачивающей</a:t>
            </a:r>
            <a:r>
              <a:rPr lang="ru-RU" altLang="ru-RU" dirty="0">
                <a:latin typeface="+mn-lt"/>
              </a:rPr>
              <a:t> жидкости (ртуть);</a:t>
            </a:r>
          </a:p>
        </p:txBody>
      </p:sp>
      <p:pic>
        <p:nvPicPr>
          <p:cNvPr id="51216" name="Picture 21"/>
          <p:cNvPicPr>
            <a:picLocks noChangeAspect="1" noChangeArrowheads="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19401" b="23333"/>
          <a:stretch/>
        </p:blipFill>
        <p:spPr bwMode="auto">
          <a:xfrm>
            <a:off x="8074975" y="4544244"/>
            <a:ext cx="3227836" cy="184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5"/>
          <p:cNvSpPr txBox="1">
            <a:spLocks noChangeArrowheads="1"/>
          </p:cNvSpPr>
          <p:nvPr/>
        </p:nvSpPr>
        <p:spPr bwMode="auto">
          <a:xfrm>
            <a:off x="2170906" y="273205"/>
            <a:ext cx="7850187"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3200" b="1" dirty="0">
                <a:latin typeface="+mj-lt"/>
              </a:rPr>
              <a:t>Определение плотности</a:t>
            </a:r>
          </a:p>
        </p:txBody>
      </p:sp>
      <p:graphicFrame>
        <p:nvGraphicFramePr>
          <p:cNvPr id="2" name="Объект 1"/>
          <p:cNvGraphicFramePr>
            <a:graphicFrameLocks noChangeAspect="1"/>
          </p:cNvGraphicFramePr>
          <p:nvPr/>
        </p:nvGraphicFramePr>
        <p:xfrm>
          <a:off x="4440239" y="3038476"/>
          <a:ext cx="3311525" cy="779463"/>
        </p:xfrm>
        <a:graphic>
          <a:graphicData uri="http://schemas.openxmlformats.org/presentationml/2006/ole">
            <mc:AlternateContent xmlns:mc="http://schemas.openxmlformats.org/markup-compatibility/2006">
              <mc:Choice xmlns:v="urn:schemas-microsoft-com:vml" Requires="v">
                <p:oleObj spid="_x0000_s81982" name="Equation" r:id="rId6" imgW="3311640" imgH="779400" progId="Equation.DSMT4">
                  <p:embed/>
                </p:oleObj>
              </mc:Choice>
              <mc:Fallback>
                <p:oleObj name="Equation" r:id="rId6" imgW="3311640" imgH="779400" progId="Equation.DSMT4">
                  <p:embed/>
                  <p:pic>
                    <p:nvPicPr>
                      <p:cNvPr id="2" name="Объект 1"/>
                      <p:cNvPicPr/>
                      <p:nvPr/>
                    </p:nvPicPr>
                    <p:blipFill>
                      <a:blip r:embed="rId7"/>
                      <a:stretch>
                        <a:fillRect/>
                      </a:stretch>
                    </p:blipFill>
                    <p:spPr>
                      <a:xfrm>
                        <a:off x="4440239" y="3038476"/>
                        <a:ext cx="3311525" cy="779463"/>
                      </a:xfrm>
                      <a:prstGeom prst="rect">
                        <a:avLst/>
                      </a:prstGeom>
                    </p:spPr>
                  </p:pic>
                </p:oleObj>
              </mc:Fallback>
            </mc:AlternateContent>
          </a:graphicData>
        </a:graphic>
      </p:graphicFrame>
      <p:graphicFrame>
        <p:nvGraphicFramePr>
          <p:cNvPr id="3" name="Объект 2"/>
          <p:cNvGraphicFramePr>
            <a:graphicFrameLocks noChangeAspect="1"/>
          </p:cNvGraphicFramePr>
          <p:nvPr/>
        </p:nvGraphicFramePr>
        <p:xfrm>
          <a:off x="4440239" y="3038476"/>
          <a:ext cx="3311525" cy="779463"/>
        </p:xfrm>
        <a:graphic>
          <a:graphicData uri="http://schemas.openxmlformats.org/presentationml/2006/ole">
            <mc:AlternateContent xmlns:mc="http://schemas.openxmlformats.org/markup-compatibility/2006">
              <mc:Choice xmlns:v="urn:schemas-microsoft-com:vml" Requires="v">
                <p:oleObj spid="_x0000_s81983" name="Equation" r:id="rId8" imgW="3311640" imgH="779400" progId="Equation.DSMT4">
                  <p:embed/>
                </p:oleObj>
              </mc:Choice>
              <mc:Fallback>
                <p:oleObj name="Equation" r:id="rId8" imgW="3311640" imgH="779400" progId="Equation.DSMT4">
                  <p:embed/>
                  <p:pic>
                    <p:nvPicPr>
                      <p:cNvPr id="3" name="Объект 2"/>
                      <p:cNvPicPr/>
                      <p:nvPr/>
                    </p:nvPicPr>
                    <p:blipFill>
                      <a:blip r:embed="rId7"/>
                      <a:stretch>
                        <a:fillRect/>
                      </a:stretch>
                    </p:blipFill>
                    <p:spPr>
                      <a:xfrm>
                        <a:off x="4440239" y="3038476"/>
                        <a:ext cx="3311525" cy="779463"/>
                      </a:xfrm>
                      <a:prstGeom prst="rect">
                        <a:avLst/>
                      </a:prstGeom>
                    </p:spPr>
                  </p:pic>
                </p:oleObj>
              </mc:Fallback>
            </mc:AlternateContent>
          </a:graphicData>
        </a:graphic>
      </p:graphicFrame>
      <p:graphicFrame>
        <p:nvGraphicFramePr>
          <p:cNvPr id="4" name="Объект 3"/>
          <p:cNvGraphicFramePr>
            <a:graphicFrameLocks noChangeAspect="1"/>
          </p:cNvGraphicFramePr>
          <p:nvPr/>
        </p:nvGraphicFramePr>
        <p:xfrm>
          <a:off x="4440239" y="3038476"/>
          <a:ext cx="3311525" cy="779463"/>
        </p:xfrm>
        <a:graphic>
          <a:graphicData uri="http://schemas.openxmlformats.org/presentationml/2006/ole">
            <mc:AlternateContent xmlns:mc="http://schemas.openxmlformats.org/markup-compatibility/2006">
              <mc:Choice xmlns:v="urn:schemas-microsoft-com:vml" Requires="v">
                <p:oleObj spid="_x0000_s81984" name="Equation" r:id="rId9" imgW="3311640" imgH="779400" progId="Equation.DSMT4">
                  <p:embed/>
                </p:oleObj>
              </mc:Choice>
              <mc:Fallback>
                <p:oleObj name="Equation" r:id="rId9" imgW="3311640" imgH="779400" progId="Equation.DSMT4">
                  <p:embed/>
                  <p:pic>
                    <p:nvPicPr>
                      <p:cNvPr id="4" name="Объект 3"/>
                      <p:cNvPicPr/>
                      <p:nvPr/>
                    </p:nvPicPr>
                    <p:blipFill>
                      <a:blip r:embed="rId7"/>
                      <a:stretch>
                        <a:fillRect/>
                      </a:stretch>
                    </p:blipFill>
                    <p:spPr>
                      <a:xfrm>
                        <a:off x="4440239" y="3038476"/>
                        <a:ext cx="3311525" cy="779463"/>
                      </a:xfrm>
                      <a:prstGeom prst="rect">
                        <a:avLst/>
                      </a:prstGeom>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120213609"/>
              </p:ext>
            </p:extLst>
          </p:nvPr>
        </p:nvGraphicFramePr>
        <p:xfrm>
          <a:off x="1524001" y="2958281"/>
          <a:ext cx="8164892" cy="3434427"/>
        </p:xfrm>
        <a:graphic>
          <a:graphicData uri="http://schemas.openxmlformats.org/presentationml/2006/ole">
            <mc:AlternateContent xmlns:mc="http://schemas.openxmlformats.org/markup-compatibility/2006">
              <mc:Choice xmlns:v="urn:schemas-microsoft-com:vml" Requires="v">
                <p:oleObj spid="_x0000_s81985" name="Equation" r:id="rId10" imgW="6959520" imgH="2933640" progId="Equation.DSMT4">
                  <p:embed/>
                </p:oleObj>
              </mc:Choice>
              <mc:Fallback>
                <p:oleObj name="Equation" r:id="rId10" imgW="6959520" imgH="2933640" progId="Equation.DSMT4">
                  <p:embed/>
                  <p:pic>
                    <p:nvPicPr>
                      <p:cNvPr id="5" name="Объект 4"/>
                      <p:cNvPicPr/>
                      <p:nvPr/>
                    </p:nvPicPr>
                    <p:blipFill>
                      <a:blip r:embed="rId11"/>
                      <a:stretch>
                        <a:fillRect/>
                      </a:stretch>
                    </p:blipFill>
                    <p:spPr>
                      <a:xfrm>
                        <a:off x="1524001" y="2958281"/>
                        <a:ext cx="8164892" cy="3434427"/>
                      </a:xfrm>
                      <a:prstGeom prst="rect">
                        <a:avLst/>
                      </a:prstGeom>
                    </p:spPr>
                  </p:pic>
                </p:oleObj>
              </mc:Fallback>
            </mc:AlternateContent>
          </a:graphicData>
        </a:graphic>
      </p:graphicFrame>
      <p:sp>
        <p:nvSpPr>
          <p:cNvPr id="11" name="Прямоугольник 10">
            <a:extLst>
              <a:ext uri="{FF2B5EF4-FFF2-40B4-BE49-F238E27FC236}">
                <a16:creationId xmlns="" xmlns:a16="http://schemas.microsoft.com/office/drawing/2014/main" id="{F313BAB0-4DE0-4C20-BB7B-9A39215A76A9}"/>
              </a:ext>
            </a:extLst>
          </p:cNvPr>
          <p:cNvSpPr/>
          <p:nvPr/>
        </p:nvSpPr>
        <p:spPr>
          <a:xfrm>
            <a:off x="0" y="805268"/>
            <a:ext cx="12192000" cy="2658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Номер слайда 5">
            <a:extLst>
              <a:ext uri="{FF2B5EF4-FFF2-40B4-BE49-F238E27FC236}">
                <a16:creationId xmlns="" xmlns:a16="http://schemas.microsoft.com/office/drawing/2014/main" id="{F41CE0DA-CDCF-444C-88E9-A03B51FEA5FB}"/>
              </a:ext>
            </a:extLst>
          </p:cNvPr>
          <p:cNvSpPr txBox="1">
            <a:spLocks/>
          </p:cNvSpPr>
          <p:nvPr/>
        </p:nvSpPr>
        <p:spPr>
          <a:xfrm>
            <a:off x="11634297" y="6443179"/>
            <a:ext cx="4191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bg2">
                    <a:lumMod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7D816-FFEF-4397-B1BC-F39C14AB3BC8}" type="slidenum">
              <a:rPr lang="ru-RU" smtClean="0"/>
              <a:pPr/>
              <a:t>16</a:t>
            </a:fld>
            <a:endParaRPr lang="ru-RU" dirty="0"/>
          </a:p>
        </p:txBody>
      </p:sp>
      <p:pic>
        <p:nvPicPr>
          <p:cNvPr id="13" name="Рисунок 12">
            <a:extLst>
              <a:ext uri="{FF2B5EF4-FFF2-40B4-BE49-F238E27FC236}">
                <a16:creationId xmlns="" xmlns:a16="http://schemas.microsoft.com/office/drawing/2014/main" id="{0F2DEF01-FAF8-4D7F-9988-42B8B5EB16B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9303" y="105907"/>
            <a:ext cx="1569217" cy="365124"/>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ТПУ">
      <a:dk1>
        <a:sysClr val="windowText" lastClr="000000"/>
      </a:dk1>
      <a:lt1>
        <a:sysClr val="window" lastClr="FFFFFF"/>
      </a:lt1>
      <a:dk2>
        <a:srgbClr val="323F4F"/>
      </a:dk2>
      <a:lt2>
        <a:srgbClr val="E7E6E6"/>
      </a:lt2>
      <a:accent1>
        <a:srgbClr val="80BF44"/>
      </a:accent1>
      <a:accent2>
        <a:srgbClr val="209740"/>
      </a:accent2>
      <a:accent3>
        <a:srgbClr val="1768B0"/>
      </a:accent3>
      <a:accent4>
        <a:srgbClr val="B2D88E"/>
      </a:accent4>
      <a:accent5>
        <a:srgbClr val="5F9031"/>
      </a:accent5>
      <a:accent6>
        <a:srgbClr val="59A5E9"/>
      </a:accent6>
      <a:hlink>
        <a:srgbClr val="1768B0"/>
      </a:hlink>
      <a:folHlink>
        <a:srgbClr val="954F72"/>
      </a:folHlink>
    </a:clrScheme>
    <a:fontScheme name="Другая 1">
      <a:majorFont>
        <a:latin typeface="Calibri "/>
        <a:ea typeface=""/>
        <a:cs typeface=""/>
      </a:majorFont>
      <a:minorFont>
        <a:latin typeface="Calibr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8607</TotalTime>
  <Words>2084</Words>
  <Application>Microsoft Office PowerPoint</Application>
  <PresentationFormat>Произвольный</PresentationFormat>
  <Paragraphs>204</Paragraphs>
  <Slides>16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Тема Office</vt:lpstr>
      <vt:lpstr>Equation</vt:lpstr>
      <vt:lpstr>Макрокинетика химических процессов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Тришкина Екатерина Андреевна</dc:creator>
  <cp:lastModifiedBy>capster01</cp:lastModifiedBy>
  <cp:revision>76</cp:revision>
  <dcterms:created xsi:type="dcterms:W3CDTF">2020-11-19T09:51:55Z</dcterms:created>
  <dcterms:modified xsi:type="dcterms:W3CDTF">2022-02-24T11:21:01Z</dcterms:modified>
</cp:coreProperties>
</file>