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9" r:id="rId2"/>
    <p:sldId id="2547" r:id="rId3"/>
    <p:sldId id="2556" r:id="rId4"/>
    <p:sldId id="2552" r:id="rId5"/>
    <p:sldId id="546" r:id="rId6"/>
    <p:sldId id="2583" r:id="rId7"/>
    <p:sldId id="2610" r:id="rId8"/>
    <p:sldId id="540" r:id="rId9"/>
    <p:sldId id="2609" r:id="rId10"/>
    <p:sldId id="2602" r:id="rId11"/>
    <p:sldId id="2603" r:id="rId12"/>
    <p:sldId id="2562" r:id="rId13"/>
    <p:sldId id="2567" r:id="rId14"/>
    <p:sldId id="2604" r:id="rId15"/>
    <p:sldId id="563" r:id="rId16"/>
    <p:sldId id="2608" r:id="rId17"/>
    <p:sldId id="2607" r:id="rId18"/>
    <p:sldId id="2605" r:id="rId19"/>
    <p:sldId id="2566" r:id="rId20"/>
    <p:sldId id="565" r:id="rId21"/>
    <p:sldId id="566" r:id="rId22"/>
    <p:sldId id="2569" r:id="rId23"/>
    <p:sldId id="2570" r:id="rId24"/>
    <p:sldId id="573" r:id="rId25"/>
    <p:sldId id="2571" r:id="rId26"/>
    <p:sldId id="2606" r:id="rId27"/>
    <p:sldId id="2572" r:id="rId28"/>
    <p:sldId id="574" r:id="rId29"/>
    <p:sldId id="485" r:id="rId30"/>
    <p:sldId id="486" r:id="rId31"/>
    <p:sldId id="493" r:id="rId32"/>
    <p:sldId id="2573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930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F214FB-8585-4C85-83D7-47164AAD632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888C3ED4-9510-4000-A70F-AAD75B5EBD43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1938 г. - возникновение теории полимолекулярной адсорбции БЭТ;</a:t>
          </a:r>
        </a:p>
      </dgm:t>
    </dgm:pt>
    <dgm:pt modelId="{4F31B688-999B-4752-86CF-5AFFBDD2FB2C}" type="parTrans" cxnId="{E7A50B49-7597-4D6A-A8AB-E00237D2C558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91778D6F-210D-40E1-9F4A-4CEEC2F76790}" type="sibTrans" cxnId="{E7A50B49-7597-4D6A-A8AB-E00237D2C558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016586D9-2DB5-4AA6-BA9F-9EDDC0510C29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1940-50 гг. – развитие методов измерения активности в лабораторных условиях, возникновение термина «</a:t>
          </a:r>
          <a:r>
            <a:rPr lang="ru-RU" sz="1800" b="1" i="1" noProof="0" dirty="0">
              <a:solidFill>
                <a:schemeClr val="tx1"/>
              </a:solidFill>
            </a:rPr>
            <a:t>удельная каталитическая активность</a:t>
          </a:r>
          <a:r>
            <a:rPr lang="ru-RU" sz="1800" b="1" noProof="0" dirty="0">
              <a:solidFill>
                <a:schemeClr val="tx1"/>
              </a:solidFill>
            </a:rPr>
            <a:t>»;</a:t>
          </a:r>
        </a:p>
      </dgm:t>
    </dgm:pt>
    <dgm:pt modelId="{D8622124-F306-4E87-AD72-8341309CD39F}" type="parTrans" cxnId="{03FFB34C-F2DE-4D1A-A377-DDE0CA287713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59DA38EC-31CE-4170-A454-97D5E30BDBA8}" type="sibTrans" cxnId="{03FFB34C-F2DE-4D1A-A377-DDE0CA287713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F1A4D444-33C8-420D-922B-B4D83B96C7C2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1960-70 гг. – развитие новых методов исследования объема и поверхности твердых тел (ЯМР-, ЭПР-спектроскопия, атомно-адсорбционный анализ и т.д.);</a:t>
          </a:r>
        </a:p>
      </dgm:t>
    </dgm:pt>
    <dgm:pt modelId="{AFA9A2E5-05CF-4291-BDAC-40FF2BA0C123}" type="parTrans" cxnId="{61F7C260-BB9F-4EAB-A166-C8B477418C19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68A763C5-D2C0-42B7-9415-66617A5D147E}" type="sibTrans" cxnId="{61F7C260-BB9F-4EAB-A166-C8B477418C19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51EB5745-8AAE-421D-874F-13491FF3F307}">
      <dgm:prSet phldrT="[Text]" custT="1"/>
      <dgm:spPr>
        <a:noFill/>
        <a:ln>
          <a:solidFill>
            <a:schemeClr val="accent1"/>
          </a:solidFill>
          <a:prstDash val="lgDash"/>
        </a:ln>
      </dgm:spPr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</a:rPr>
            <a:t>1980-2000 гг. – современные методы - нанотехнологии</a:t>
          </a:r>
        </a:p>
      </dgm:t>
    </dgm:pt>
    <dgm:pt modelId="{4809E3DC-C136-4EC2-849F-2394A70DF32F}" type="parTrans" cxnId="{ECCDC5FC-C4CD-4D27-8963-B2FB5DA8B711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CEAC77A3-F019-4EB6-A67A-D01EA028A855}" type="sibTrans" cxnId="{ECCDC5FC-C4CD-4D27-8963-B2FB5DA8B711}">
      <dgm:prSet/>
      <dgm:spPr/>
      <dgm:t>
        <a:bodyPr rtlCol="0"/>
        <a:lstStyle/>
        <a:p>
          <a:pPr rtl="0"/>
          <a:endParaRPr lang="ru-RU" sz="1800" noProof="0" dirty="0">
            <a:solidFill>
              <a:schemeClr val="tx1"/>
            </a:solidFill>
          </a:endParaRPr>
        </a:p>
      </dgm:t>
    </dgm:pt>
    <dgm:pt modelId="{92654547-E6AF-4C21-813C-FC394A15A681}" type="pres">
      <dgm:prSet presAssocID="{1BF214FB-8585-4C85-83D7-47164AAD632D}" presName="diagram" presStyleCnt="0">
        <dgm:presLayoutVars>
          <dgm:dir/>
          <dgm:resizeHandles val="exact"/>
        </dgm:presLayoutVars>
      </dgm:prSet>
      <dgm:spPr/>
    </dgm:pt>
    <dgm:pt modelId="{250A4AD9-9384-455C-AF51-202B08254D55}" type="pres">
      <dgm:prSet presAssocID="{888C3ED4-9510-4000-A70F-AAD75B5EBD43}" presName="node" presStyleLbl="node1" presStyleIdx="0" presStyleCnt="4" custScaleY="120605">
        <dgm:presLayoutVars>
          <dgm:bulletEnabled val="1"/>
        </dgm:presLayoutVars>
      </dgm:prSet>
      <dgm:spPr/>
    </dgm:pt>
    <dgm:pt modelId="{4651146E-6BCD-4FBD-9BFD-AFBFF51DA873}" type="pres">
      <dgm:prSet presAssocID="{91778D6F-210D-40E1-9F4A-4CEEC2F76790}" presName="sibTrans" presStyleCnt="0"/>
      <dgm:spPr/>
    </dgm:pt>
    <dgm:pt modelId="{7A5B3E65-9777-4EF6-A5E1-C35B895D487A}" type="pres">
      <dgm:prSet presAssocID="{016586D9-2DB5-4AA6-BA9F-9EDDC0510C29}" presName="node" presStyleLbl="node1" presStyleIdx="1" presStyleCnt="4" custScaleY="120605">
        <dgm:presLayoutVars>
          <dgm:bulletEnabled val="1"/>
        </dgm:presLayoutVars>
      </dgm:prSet>
      <dgm:spPr/>
    </dgm:pt>
    <dgm:pt modelId="{8C3FA750-50B3-4A61-AE6A-6E262BD92BF1}" type="pres">
      <dgm:prSet presAssocID="{59DA38EC-31CE-4170-A454-97D5E30BDBA8}" presName="sibTrans" presStyleCnt="0"/>
      <dgm:spPr/>
    </dgm:pt>
    <dgm:pt modelId="{98736366-53F9-49EF-9094-E77CAF66F377}" type="pres">
      <dgm:prSet presAssocID="{F1A4D444-33C8-420D-922B-B4D83B96C7C2}" presName="node" presStyleLbl="node1" presStyleIdx="2" presStyleCnt="4" custScaleY="120605">
        <dgm:presLayoutVars>
          <dgm:bulletEnabled val="1"/>
        </dgm:presLayoutVars>
      </dgm:prSet>
      <dgm:spPr/>
    </dgm:pt>
    <dgm:pt modelId="{184FD239-07E4-4D73-B5DB-F0618A654FA9}" type="pres">
      <dgm:prSet presAssocID="{68A763C5-D2C0-42B7-9415-66617A5D147E}" presName="sibTrans" presStyleCnt="0"/>
      <dgm:spPr/>
    </dgm:pt>
    <dgm:pt modelId="{E111D404-B88B-44E6-839A-F40E9BF97271}" type="pres">
      <dgm:prSet presAssocID="{51EB5745-8AAE-421D-874F-13491FF3F307}" presName="node" presStyleLbl="node1" presStyleIdx="3" presStyleCnt="4" custScaleY="120605">
        <dgm:presLayoutVars>
          <dgm:bulletEnabled val="1"/>
        </dgm:presLayoutVars>
      </dgm:prSet>
      <dgm:spPr/>
    </dgm:pt>
  </dgm:ptLst>
  <dgm:cxnLst>
    <dgm:cxn modelId="{7DAD2D03-DF1E-42BF-967E-087CA55A7517}" type="presOf" srcId="{51EB5745-8AAE-421D-874F-13491FF3F307}" destId="{E111D404-B88B-44E6-839A-F40E9BF97271}" srcOrd="0" destOrd="0" presId="urn:microsoft.com/office/officeart/2005/8/layout/default"/>
    <dgm:cxn modelId="{59AEF528-637A-42FE-89B9-BC2D21624135}" type="presOf" srcId="{F1A4D444-33C8-420D-922B-B4D83B96C7C2}" destId="{98736366-53F9-49EF-9094-E77CAF66F377}" srcOrd="0" destOrd="0" presId="urn:microsoft.com/office/officeart/2005/8/layout/default"/>
    <dgm:cxn modelId="{61F7C260-BB9F-4EAB-A166-C8B477418C19}" srcId="{1BF214FB-8585-4C85-83D7-47164AAD632D}" destId="{F1A4D444-33C8-420D-922B-B4D83B96C7C2}" srcOrd="2" destOrd="0" parTransId="{AFA9A2E5-05CF-4291-BDAC-40FF2BA0C123}" sibTransId="{68A763C5-D2C0-42B7-9415-66617A5D147E}"/>
    <dgm:cxn modelId="{E7A50B49-7597-4D6A-A8AB-E00237D2C558}" srcId="{1BF214FB-8585-4C85-83D7-47164AAD632D}" destId="{888C3ED4-9510-4000-A70F-AAD75B5EBD43}" srcOrd="0" destOrd="0" parTransId="{4F31B688-999B-4752-86CF-5AFFBDD2FB2C}" sibTransId="{91778D6F-210D-40E1-9F4A-4CEEC2F76790}"/>
    <dgm:cxn modelId="{03FFB34C-F2DE-4D1A-A377-DDE0CA287713}" srcId="{1BF214FB-8585-4C85-83D7-47164AAD632D}" destId="{016586D9-2DB5-4AA6-BA9F-9EDDC0510C29}" srcOrd="1" destOrd="0" parTransId="{D8622124-F306-4E87-AD72-8341309CD39F}" sibTransId="{59DA38EC-31CE-4170-A454-97D5E30BDBA8}"/>
    <dgm:cxn modelId="{E6E74F99-5280-40DA-9E91-B5CA0A6346AB}" type="presOf" srcId="{016586D9-2DB5-4AA6-BA9F-9EDDC0510C29}" destId="{7A5B3E65-9777-4EF6-A5E1-C35B895D487A}" srcOrd="0" destOrd="0" presId="urn:microsoft.com/office/officeart/2005/8/layout/default"/>
    <dgm:cxn modelId="{E05021BE-B5A7-46E7-91FD-547B7247C89F}" type="presOf" srcId="{1BF214FB-8585-4C85-83D7-47164AAD632D}" destId="{92654547-E6AF-4C21-813C-FC394A15A681}" srcOrd="0" destOrd="0" presId="urn:microsoft.com/office/officeart/2005/8/layout/default"/>
    <dgm:cxn modelId="{C9A99AF7-ACD7-4108-8B57-DB7178590EB4}" type="presOf" srcId="{888C3ED4-9510-4000-A70F-AAD75B5EBD43}" destId="{250A4AD9-9384-455C-AF51-202B08254D55}" srcOrd="0" destOrd="0" presId="urn:microsoft.com/office/officeart/2005/8/layout/default"/>
    <dgm:cxn modelId="{ECCDC5FC-C4CD-4D27-8963-B2FB5DA8B711}" srcId="{1BF214FB-8585-4C85-83D7-47164AAD632D}" destId="{51EB5745-8AAE-421D-874F-13491FF3F307}" srcOrd="3" destOrd="0" parTransId="{4809E3DC-C136-4EC2-849F-2394A70DF32F}" sibTransId="{CEAC77A3-F019-4EB6-A67A-D01EA028A855}"/>
    <dgm:cxn modelId="{A6017E7B-72B2-4BF3-955B-1883BD7EE2B8}" type="presParOf" srcId="{92654547-E6AF-4C21-813C-FC394A15A681}" destId="{250A4AD9-9384-455C-AF51-202B08254D55}" srcOrd="0" destOrd="0" presId="urn:microsoft.com/office/officeart/2005/8/layout/default"/>
    <dgm:cxn modelId="{255B7F46-ABE6-470D-AA44-251223966F8D}" type="presParOf" srcId="{92654547-E6AF-4C21-813C-FC394A15A681}" destId="{4651146E-6BCD-4FBD-9BFD-AFBFF51DA873}" srcOrd="1" destOrd="0" presId="urn:microsoft.com/office/officeart/2005/8/layout/default"/>
    <dgm:cxn modelId="{CD53A123-40E6-4CC9-95B9-52C5E139CC3B}" type="presParOf" srcId="{92654547-E6AF-4C21-813C-FC394A15A681}" destId="{7A5B3E65-9777-4EF6-A5E1-C35B895D487A}" srcOrd="2" destOrd="0" presId="urn:microsoft.com/office/officeart/2005/8/layout/default"/>
    <dgm:cxn modelId="{A4BB538E-6F9B-49AD-BFF4-9659A15FAF78}" type="presParOf" srcId="{92654547-E6AF-4C21-813C-FC394A15A681}" destId="{8C3FA750-50B3-4A61-AE6A-6E262BD92BF1}" srcOrd="3" destOrd="0" presId="urn:microsoft.com/office/officeart/2005/8/layout/default"/>
    <dgm:cxn modelId="{24900E1C-4414-43CE-9DCA-A2B5BF9C54D9}" type="presParOf" srcId="{92654547-E6AF-4C21-813C-FC394A15A681}" destId="{98736366-53F9-49EF-9094-E77CAF66F377}" srcOrd="4" destOrd="0" presId="urn:microsoft.com/office/officeart/2005/8/layout/default"/>
    <dgm:cxn modelId="{B226722C-D110-484F-B8A6-C72629260C42}" type="presParOf" srcId="{92654547-E6AF-4C21-813C-FC394A15A681}" destId="{184FD239-07E4-4D73-B5DB-F0618A654FA9}" srcOrd="5" destOrd="0" presId="urn:microsoft.com/office/officeart/2005/8/layout/default"/>
    <dgm:cxn modelId="{A731B613-C92F-4045-B8CD-F8D6EE0E6F67}" type="presParOf" srcId="{92654547-E6AF-4C21-813C-FC394A15A681}" destId="{E111D404-B88B-44E6-839A-F40E9BF9727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A4AD9-9384-455C-AF51-202B08254D55}">
      <dsp:nvSpPr>
        <dsp:cNvPr id="0" name=""/>
        <dsp:cNvSpPr/>
      </dsp:nvSpPr>
      <dsp:spPr>
        <a:xfrm>
          <a:off x="743" y="112672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</a:rPr>
            <a:t>1938 г. - возникновение теории полимолекулярной адсорбции БЭТ;</a:t>
          </a:r>
        </a:p>
      </dsp:txBody>
      <dsp:txXfrm>
        <a:off x="743" y="112672"/>
        <a:ext cx="2899547" cy="2098199"/>
      </dsp:txXfrm>
    </dsp:sp>
    <dsp:sp modelId="{7A5B3E65-9777-4EF6-A5E1-C35B895D487A}">
      <dsp:nvSpPr>
        <dsp:cNvPr id="0" name=""/>
        <dsp:cNvSpPr/>
      </dsp:nvSpPr>
      <dsp:spPr>
        <a:xfrm>
          <a:off x="3190245" y="112672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</a:rPr>
            <a:t>1940-50 гг. – развитие методов измерения активности в лабораторных условиях, возникновение термина «</a:t>
          </a:r>
          <a:r>
            <a:rPr lang="ru-RU" sz="1800" b="1" i="1" kern="1200" noProof="0" dirty="0">
              <a:solidFill>
                <a:schemeClr val="tx1"/>
              </a:solidFill>
            </a:rPr>
            <a:t>удельная каталитическая активность</a:t>
          </a:r>
          <a:r>
            <a:rPr lang="ru-RU" sz="1800" b="1" kern="1200" noProof="0" dirty="0">
              <a:solidFill>
                <a:schemeClr val="tx1"/>
              </a:solidFill>
            </a:rPr>
            <a:t>»;</a:t>
          </a:r>
        </a:p>
      </dsp:txBody>
      <dsp:txXfrm>
        <a:off x="3190245" y="112672"/>
        <a:ext cx="2899547" cy="2098199"/>
      </dsp:txXfrm>
    </dsp:sp>
    <dsp:sp modelId="{98736366-53F9-49EF-9094-E77CAF66F377}">
      <dsp:nvSpPr>
        <dsp:cNvPr id="0" name=""/>
        <dsp:cNvSpPr/>
      </dsp:nvSpPr>
      <dsp:spPr>
        <a:xfrm>
          <a:off x="743" y="2500827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</a:rPr>
            <a:t>1960-70 гг. – развитие новых методов исследования объема и поверхности твердых тел (ЯМР-, ЭПР-спектроскопия, атомно-адсорбционный анализ и т.д.);</a:t>
          </a:r>
        </a:p>
      </dsp:txBody>
      <dsp:txXfrm>
        <a:off x="743" y="2500827"/>
        <a:ext cx="2899547" cy="2098199"/>
      </dsp:txXfrm>
    </dsp:sp>
    <dsp:sp modelId="{E111D404-B88B-44E6-839A-F40E9BF97271}">
      <dsp:nvSpPr>
        <dsp:cNvPr id="0" name=""/>
        <dsp:cNvSpPr/>
      </dsp:nvSpPr>
      <dsp:spPr>
        <a:xfrm>
          <a:off x="3190245" y="2500827"/>
          <a:ext cx="2899547" cy="2098199"/>
        </a:xfrm>
        <a:prstGeom prst="rect">
          <a:avLst/>
        </a:prstGeom>
        <a:noFill/>
        <a:ln w="12700" cap="flat" cmpd="sng" algn="ctr">
          <a:solidFill>
            <a:schemeClr val="accent1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</a:rPr>
            <a:t>1980-2000 гг. – современные методы - нанотехнологии</a:t>
          </a:r>
        </a:p>
      </dsp:txBody>
      <dsp:txXfrm>
        <a:off x="3190245" y="2500827"/>
        <a:ext cx="2899547" cy="209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emf"/><Relationship Id="rId1" Type="http://schemas.openxmlformats.org/officeDocument/2006/relationships/image" Target="../media/image4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B9CF3A1-9863-43A3-B39B-8E6FEFD6E20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76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4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36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7D111EE-B1CE-3F40-8B0E-AB6A92B85452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533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 (слев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3F11B56-403C-AA43-BA54-5CD9A60BDDC5}"/>
              </a:ext>
            </a:extLst>
          </p:cNvPr>
          <p:cNvGrpSpPr/>
          <p:nvPr userDrawn="1"/>
        </p:nvGrpSpPr>
        <p:grpSpPr>
          <a:xfrm>
            <a:off x="0" y="0"/>
            <a:ext cx="6884691" cy="6862353"/>
            <a:chOff x="0" y="-4353"/>
            <a:chExt cx="6884691" cy="6862353"/>
          </a:xfrm>
          <a:solidFill>
            <a:srgbClr val="80BF44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D8BAD61D-F455-9240-A0C6-DE4F40E47C29}"/>
                </a:ext>
              </a:extLst>
            </p:cNvPr>
            <p:cNvSpPr/>
            <p:nvPr userDrawn="1"/>
          </p:nvSpPr>
          <p:spPr>
            <a:xfrm>
              <a:off x="0" y="-4353"/>
              <a:ext cx="6884691" cy="6862353"/>
            </a:xfrm>
            <a:custGeom>
              <a:avLst/>
              <a:gdLst>
                <a:gd name="connsiteX0" fmla="*/ 0 w 6838726"/>
                <a:gd name="connsiteY0" fmla="*/ 0 h 6853468"/>
                <a:gd name="connsiteX1" fmla="*/ 6838726 w 6838726"/>
                <a:gd name="connsiteY1" fmla="*/ 20138 h 6853468"/>
                <a:gd name="connsiteX2" fmla="*/ 3434396 w 6838726"/>
                <a:gd name="connsiteY2" fmla="*/ 6853468 h 6853468"/>
                <a:gd name="connsiteX3" fmla="*/ 0 w 6838726"/>
                <a:gd name="connsiteY3" fmla="*/ 6836433 h 6853468"/>
                <a:gd name="connsiteX4" fmla="*/ 0 w 6838726"/>
                <a:gd name="connsiteY4" fmla="*/ 0 h 6853468"/>
                <a:gd name="connsiteX0" fmla="*/ 15156 w 6853882"/>
                <a:gd name="connsiteY0" fmla="*/ 0 h 6861693"/>
                <a:gd name="connsiteX1" fmla="*/ 6853882 w 6853882"/>
                <a:gd name="connsiteY1" fmla="*/ 20138 h 6861693"/>
                <a:gd name="connsiteX2" fmla="*/ 3449552 w 6853882"/>
                <a:gd name="connsiteY2" fmla="*/ 6853468 h 6861693"/>
                <a:gd name="connsiteX3" fmla="*/ 0 w 6853882"/>
                <a:gd name="connsiteY3" fmla="*/ 6861693 h 6861693"/>
                <a:gd name="connsiteX4" fmla="*/ 15156 w 6853882"/>
                <a:gd name="connsiteY4" fmla="*/ 0 h 6861693"/>
                <a:gd name="connsiteX0" fmla="*/ 15156 w 6853882"/>
                <a:gd name="connsiteY0" fmla="*/ 0 h 6863572"/>
                <a:gd name="connsiteX1" fmla="*/ 6853882 w 6853882"/>
                <a:gd name="connsiteY1" fmla="*/ 20138 h 6863572"/>
                <a:gd name="connsiteX2" fmla="*/ 3444500 w 6853882"/>
                <a:gd name="connsiteY2" fmla="*/ 6863572 h 6863572"/>
                <a:gd name="connsiteX3" fmla="*/ 0 w 6853882"/>
                <a:gd name="connsiteY3" fmla="*/ 6861693 h 6863572"/>
                <a:gd name="connsiteX4" fmla="*/ 15156 w 6853882"/>
                <a:gd name="connsiteY4" fmla="*/ 0 h 6863572"/>
                <a:gd name="connsiteX0" fmla="*/ 0 w 6866861"/>
                <a:gd name="connsiteY0" fmla="*/ 0 h 6856528"/>
                <a:gd name="connsiteX1" fmla="*/ 6866861 w 6866861"/>
                <a:gd name="connsiteY1" fmla="*/ 13094 h 6856528"/>
                <a:gd name="connsiteX2" fmla="*/ 3457479 w 6866861"/>
                <a:gd name="connsiteY2" fmla="*/ 6856528 h 6856528"/>
                <a:gd name="connsiteX3" fmla="*/ 12979 w 6866861"/>
                <a:gd name="connsiteY3" fmla="*/ 6854649 h 6856528"/>
                <a:gd name="connsiteX4" fmla="*/ 0 w 6866861"/>
                <a:gd name="connsiteY4" fmla="*/ 0 h 6856528"/>
                <a:gd name="connsiteX0" fmla="*/ 0 w 6893137"/>
                <a:gd name="connsiteY0" fmla="*/ 7922 h 6864450"/>
                <a:gd name="connsiteX1" fmla="*/ 6893137 w 6893137"/>
                <a:gd name="connsiteY1" fmla="*/ 0 h 6864450"/>
                <a:gd name="connsiteX2" fmla="*/ 3457479 w 6893137"/>
                <a:gd name="connsiteY2" fmla="*/ 6864450 h 6864450"/>
                <a:gd name="connsiteX3" fmla="*/ 12979 w 6893137"/>
                <a:gd name="connsiteY3" fmla="*/ 6862571 h 6864450"/>
                <a:gd name="connsiteX4" fmla="*/ 0 w 6893137"/>
                <a:gd name="connsiteY4" fmla="*/ 7922 h 6864450"/>
                <a:gd name="connsiteX0" fmla="*/ 0 w 6897755"/>
                <a:gd name="connsiteY0" fmla="*/ 0 h 6870380"/>
                <a:gd name="connsiteX1" fmla="*/ 6897755 w 6897755"/>
                <a:gd name="connsiteY1" fmla="*/ 5930 h 6870380"/>
                <a:gd name="connsiteX2" fmla="*/ 3462097 w 6897755"/>
                <a:gd name="connsiteY2" fmla="*/ 6870380 h 6870380"/>
                <a:gd name="connsiteX3" fmla="*/ 17597 w 6897755"/>
                <a:gd name="connsiteY3" fmla="*/ 6868501 h 6870380"/>
                <a:gd name="connsiteX4" fmla="*/ 0 w 6897755"/>
                <a:gd name="connsiteY4" fmla="*/ 0 h 6870380"/>
                <a:gd name="connsiteX0" fmla="*/ 9234 w 6880863"/>
                <a:gd name="connsiteY0" fmla="*/ 0 h 6866017"/>
                <a:gd name="connsiteX1" fmla="*/ 6880863 w 6880863"/>
                <a:gd name="connsiteY1" fmla="*/ 1567 h 6866017"/>
                <a:gd name="connsiteX2" fmla="*/ 3445205 w 6880863"/>
                <a:gd name="connsiteY2" fmla="*/ 6866017 h 6866017"/>
                <a:gd name="connsiteX3" fmla="*/ 705 w 6880863"/>
                <a:gd name="connsiteY3" fmla="*/ 6864138 h 6866017"/>
                <a:gd name="connsiteX4" fmla="*/ 9234 w 6880863"/>
                <a:gd name="connsiteY4" fmla="*/ 0 h 6866017"/>
                <a:gd name="connsiteX0" fmla="*/ 0 w 6884692"/>
                <a:gd name="connsiteY0" fmla="*/ 0 h 6883465"/>
                <a:gd name="connsiteX1" fmla="*/ 6884692 w 6884692"/>
                <a:gd name="connsiteY1" fmla="*/ 19015 h 6883465"/>
                <a:gd name="connsiteX2" fmla="*/ 3449034 w 6884692"/>
                <a:gd name="connsiteY2" fmla="*/ 6883465 h 6883465"/>
                <a:gd name="connsiteX3" fmla="*/ 4534 w 6884692"/>
                <a:gd name="connsiteY3" fmla="*/ 6881586 h 6883465"/>
                <a:gd name="connsiteX4" fmla="*/ 0 w 6884692"/>
                <a:gd name="connsiteY4" fmla="*/ 0 h 6883465"/>
                <a:gd name="connsiteX0" fmla="*/ 9234 w 6880863"/>
                <a:gd name="connsiteY0" fmla="*/ 0 h 6879102"/>
                <a:gd name="connsiteX1" fmla="*/ 6880863 w 6880863"/>
                <a:gd name="connsiteY1" fmla="*/ 14652 h 6879102"/>
                <a:gd name="connsiteX2" fmla="*/ 3445205 w 6880863"/>
                <a:gd name="connsiteY2" fmla="*/ 6879102 h 6879102"/>
                <a:gd name="connsiteX3" fmla="*/ 705 w 6880863"/>
                <a:gd name="connsiteY3" fmla="*/ 6877223 h 6879102"/>
                <a:gd name="connsiteX4" fmla="*/ 9234 w 6880863"/>
                <a:gd name="connsiteY4" fmla="*/ 0 h 6879102"/>
                <a:gd name="connsiteX0" fmla="*/ 0 w 6884691"/>
                <a:gd name="connsiteY0" fmla="*/ 0 h 6874740"/>
                <a:gd name="connsiteX1" fmla="*/ 6884691 w 6884691"/>
                <a:gd name="connsiteY1" fmla="*/ 10290 h 6874740"/>
                <a:gd name="connsiteX2" fmla="*/ 3449033 w 6884691"/>
                <a:gd name="connsiteY2" fmla="*/ 6874740 h 6874740"/>
                <a:gd name="connsiteX3" fmla="*/ 4533 w 6884691"/>
                <a:gd name="connsiteY3" fmla="*/ 6872861 h 6874740"/>
                <a:gd name="connsiteX4" fmla="*/ 0 w 6884691"/>
                <a:gd name="connsiteY4" fmla="*/ 0 h 68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91" h="6874740">
                  <a:moveTo>
                    <a:pt x="0" y="0"/>
                  </a:moveTo>
                  <a:lnTo>
                    <a:pt x="6884691" y="10290"/>
                  </a:lnTo>
                  <a:lnTo>
                    <a:pt x="3449033" y="6874740"/>
                  </a:lnTo>
                  <a:lnTo>
                    <a:pt x="4533" y="6872861"/>
                  </a:lnTo>
                  <a:cubicBezTo>
                    <a:pt x="207" y="4587978"/>
                    <a:pt x="4326" y="228488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7" name="Треугольник 6">
              <a:extLst>
                <a:ext uri="{FF2B5EF4-FFF2-40B4-BE49-F238E27FC236}">
                  <a16:creationId xmlns:a16="http://schemas.microsoft.com/office/drawing/2014/main" id="{75004ACB-4E38-6449-B733-0C6A6BC40ADD}"/>
                </a:ext>
              </a:extLst>
            </p:cNvPr>
            <p:cNvSpPr/>
            <p:nvPr userDrawn="1"/>
          </p:nvSpPr>
          <p:spPr>
            <a:xfrm>
              <a:off x="3641197" y="5941716"/>
              <a:ext cx="911753" cy="91175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8" name="Треугольник 7">
              <a:extLst>
                <a:ext uri="{FF2B5EF4-FFF2-40B4-BE49-F238E27FC236}">
                  <a16:creationId xmlns:a16="http://schemas.microsoft.com/office/drawing/2014/main" id="{6A52034F-1EDC-3040-A1B3-B572FC286C20}"/>
                </a:ext>
              </a:extLst>
            </p:cNvPr>
            <p:cNvSpPr/>
            <p:nvPr userDrawn="1"/>
          </p:nvSpPr>
          <p:spPr>
            <a:xfrm rot="10800000">
              <a:off x="4944403" y="174432"/>
              <a:ext cx="1590022" cy="1590022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877EC85-9CA1-EB4F-A9AC-2C02CB520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988" y="1954400"/>
            <a:ext cx="4393415" cy="3002359"/>
          </a:xfr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2" name="Треугольник 11">
            <a:extLst>
              <a:ext uri="{FF2B5EF4-FFF2-40B4-BE49-F238E27FC236}">
                <a16:creationId xmlns:a16="http://schemas.microsoft.com/office/drawing/2014/main" id="{FD910B80-BD19-CF49-AB0B-1C5DEECEDED5}"/>
              </a:ext>
            </a:extLst>
          </p:cNvPr>
          <p:cNvSpPr/>
          <p:nvPr userDrawn="1"/>
        </p:nvSpPr>
        <p:spPr>
          <a:xfrm rot="5400000">
            <a:off x="-48606" y="3165163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32005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DC6CEA-EEF7-4407-9C90-90AAEB9C4E02}" type="datetime1">
              <a:rPr lang="ru-RU" noProof="0" smtClean="0"/>
              <a:t>03.02.2025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68357860-E91C-1745-A5D1-921689BF47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6994" y="1535397"/>
            <a:ext cx="4845068" cy="1858617"/>
          </a:xfrm>
        </p:spPr>
        <p:txBody>
          <a:bodyPr rtlCol="0" anchor="b">
            <a:normAutofit/>
          </a:bodyPr>
          <a:lstStyle>
            <a:lvl1pPr algn="l">
              <a:defRPr sz="4800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094A3FA1-7F3F-2D41-ABE1-512FA9FC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996" y="3401899"/>
            <a:ext cx="4845066" cy="2107095"/>
          </a:xfrm>
        </p:spPr>
        <p:txBody>
          <a:bodyPr rtlCol="0"/>
          <a:lstStyle>
            <a:lvl1pPr marL="182880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1pPr>
            <a:lvl2pPr marL="38404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 marL="56692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3pPr>
            <a:lvl4pPr marL="74980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4pPr>
            <a:lvl5pPr marL="932688" indent="-182880" algn="l">
              <a:buClr>
                <a:srgbClr val="C5AE76"/>
              </a:buClr>
              <a:buFont typeface="Arial" panose="020B0604020202020204" pitchFamily="34" charset="0"/>
              <a:buChar char="•"/>
              <a:defRPr>
                <a:latin typeface="+mj-lt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6265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равнение">
    <p:bg>
      <p:bgPr>
        <a:solidFill>
          <a:srgbClr val="80B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98B14A3-A5A4-2F4A-95D8-651E4818BB24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Треугольник 25">
            <a:extLst>
              <a:ext uri="{FF2B5EF4-FFF2-40B4-BE49-F238E27FC236}">
                <a16:creationId xmlns:a16="http://schemas.microsoft.com/office/drawing/2014/main" id="{FA21A50F-6662-5046-B75A-1261DC14ABF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FDC47F2-EE1F-4644-989A-72996AC94A96}"/>
              </a:ext>
            </a:extLst>
          </p:cNvPr>
          <p:cNvGrpSpPr/>
          <p:nvPr userDrawn="1"/>
        </p:nvGrpSpPr>
        <p:grpSpPr>
          <a:xfrm>
            <a:off x="401408" y="1983214"/>
            <a:ext cx="5127171" cy="979022"/>
            <a:chOff x="417597" y="1992086"/>
            <a:chExt cx="5127171" cy="97902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86ED203-5311-5B45-870D-8D058E718B91}"/>
                </a:ext>
              </a:extLst>
            </p:cNvPr>
            <p:cNvSpPr/>
            <p:nvPr/>
          </p:nvSpPr>
          <p:spPr>
            <a:xfrm>
              <a:off x="417597" y="1992086"/>
              <a:ext cx="5127171" cy="704702"/>
            </a:xfrm>
            <a:prstGeom prst="rect">
              <a:avLst/>
            </a:prstGeom>
            <a:solidFill>
              <a:srgbClr val="80BF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400" noProof="0" dirty="0"/>
            </a:p>
          </p:txBody>
        </p:sp>
        <p:sp>
          <p:nvSpPr>
            <p:cNvPr id="15" name="Треугольник 14">
              <a:extLst>
                <a:ext uri="{FF2B5EF4-FFF2-40B4-BE49-F238E27FC236}">
                  <a16:creationId xmlns:a16="http://schemas.microsoft.com/office/drawing/2014/main" id="{DE2C0F56-426C-5F4D-AAFD-DF53CA60DB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821824" y="2696788"/>
              <a:ext cx="318212" cy="27432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400" noProof="0" dirty="0"/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5125" y="1984781"/>
            <a:ext cx="4639736" cy="703135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125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rgbClr val="80BF44"/>
          </a:solidFill>
          <a:ln>
            <a:solidFill>
              <a:schemeClr val="accent1"/>
            </a:solidFill>
          </a:ln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86411A82-4B2C-2345-940D-003FAE9566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07391" y="3154858"/>
            <a:ext cx="4639736" cy="28700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81638DF-1560-0147-9FCE-648610243627}"/>
              </a:ext>
            </a:extLst>
          </p:cNvPr>
          <p:cNvCxnSpPr/>
          <p:nvPr userDrawn="1"/>
        </p:nvCxnSpPr>
        <p:spPr>
          <a:xfrm>
            <a:off x="6096000" y="2055833"/>
            <a:ext cx="0" cy="381326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911FC69-A908-43E9-B008-AFE053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93504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Рисунок с тремя разделами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A331C0-133B-4798-8F15-1944E6609C50}" type="datetime1">
              <a:rPr lang="ru-RU" noProof="0" smtClean="0"/>
              <a:t>03.02.2025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Рисунок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Рисунок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15108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E71D5-6B78-4945-A3C5-729AEE318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5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2" cstate="print">
            <a:extLst>
              <a:ext uri="{BEBA8EAE-BF5A-486C-A8C5-ECC9F3942E4B}">
                <a14:imgProps xmlns:a14="http://schemas.microsoft.com/office/drawing/2010/main">
                  <a14:imgLayer r:embed="rId53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7" r:id="rId44"/>
    <p:sldLayoutId id="2147483698" r:id="rId45"/>
    <p:sldLayoutId id="2147483699" r:id="rId46"/>
    <p:sldLayoutId id="2147483700" r:id="rId47"/>
    <p:sldLayoutId id="2147483701" r:id="rId48"/>
    <p:sldLayoutId id="2147483702" r:id="rId49"/>
    <p:sldLayoutId id="214748370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nometer.ru/2007/03/03/kataliz.html##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6.png"/><Relationship Id="rId10" Type="http://schemas.openxmlformats.org/officeDocument/2006/relationships/image" Target="../media/image14.png"/><Relationship Id="rId4" Type="http://schemas.openxmlformats.org/officeDocument/2006/relationships/image" Target="../media/image43.emf"/><Relationship Id="rId9" Type="http://schemas.openxmlformats.org/officeDocument/2006/relationships/image" Target="../media/image4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8.wmf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1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6.png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png"/><Relationship Id="rId7" Type="http://schemas.openxmlformats.org/officeDocument/2006/relationships/image" Target="../media/image60.wmf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59.wmf"/><Relationship Id="rId10" Type="http://schemas.openxmlformats.org/officeDocument/2006/relationships/image" Target="../media/image61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7399157" cy="2251628"/>
          </a:xfrm>
        </p:spPr>
        <p:txBody>
          <a:bodyPr>
            <a:normAutofit/>
          </a:bodyPr>
          <a:lstStyle/>
          <a:p>
            <a:r>
              <a:rPr lang="ru-RU" sz="4800" dirty="0"/>
              <a:t>Макрокинетика химических процессов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r>
              <a:rPr lang="ru-RU" b="1" dirty="0"/>
              <a:t>Пористая структура катализаторов и адсорбентов. </a:t>
            </a:r>
          </a:p>
          <a:p>
            <a:r>
              <a:rPr lang="ru-RU" sz="1600" b="1" dirty="0"/>
              <a:t>Часть 1. </a:t>
            </a:r>
          </a:p>
          <a:p>
            <a:endParaRPr lang="ru-RU" sz="1600" b="1" dirty="0"/>
          </a:p>
          <a:p>
            <a:pPr>
              <a:spcBef>
                <a:spcPts val="0"/>
              </a:spcBef>
            </a:pPr>
            <a:r>
              <a:rPr lang="ru-RU" dirty="0"/>
              <a:t>Лекция 2</a:t>
            </a:r>
            <a:endParaRPr lang="en-US" dirty="0"/>
          </a:p>
          <a:p>
            <a:pPr>
              <a:spcBef>
                <a:spcPts val="0"/>
              </a:spcBef>
            </a:pPr>
            <a:endParaRPr lang="ru-RU" sz="1200" dirty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2"/>
              </a:rPr>
              <a:t>emyu@tpu.ru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>
                <a:hlinkClick r:id="rId3"/>
              </a:rPr>
              <a:t>https://portal.tpu.ru/SHARED/e/EMYU/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https://us05web.zoom.us/j/6111307161?pwd=NjFYUEs1MkZiT0cxTmdwZVhvOGhTQT09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8346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" descr="Графический элемент SmartArt — перечень блоков">
            <a:extLst>
              <a:ext uri="{FF2B5EF4-FFF2-40B4-BE49-F238E27FC236}">
                <a16:creationId xmlns:a16="http://schemas.microsoft.com/office/drawing/2014/main" id="{F56E9CB7-A5E6-479F-A6C4-A480D06B97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333631"/>
              </p:ext>
            </p:extLst>
          </p:nvPr>
        </p:nvGraphicFramePr>
        <p:xfrm>
          <a:off x="5988048" y="1689100"/>
          <a:ext cx="6090537" cy="471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6CBFE42-DFD1-4945-A9A4-5544D38C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208" y="457201"/>
            <a:ext cx="5629792" cy="1329070"/>
          </a:xfrm>
        </p:spPr>
        <p:txBody>
          <a:bodyPr rtlCol="0">
            <a:normAutofit/>
          </a:bodyPr>
          <a:lstStyle/>
          <a:p>
            <a:pPr algn="r" rtl="0"/>
            <a:r>
              <a:rPr lang="ru-RU" altLang="ru-RU" sz="2600" dirty="0">
                <a:solidFill>
                  <a:schemeClr val="tx1"/>
                </a:solidFill>
              </a:rPr>
              <a:t>Основные этапы становления теорий приготовления катализаторов</a:t>
            </a:r>
            <a:endParaRPr lang="ru-RU" sz="2600" dirty="0">
              <a:solidFill>
                <a:schemeClr val="tx1"/>
              </a:solidFill>
            </a:endParaRPr>
          </a:p>
        </p:txBody>
      </p:sp>
      <p:pic>
        <p:nvPicPr>
          <p:cNvPr id="7" name="Picture 3" descr="1">
            <a:hlinkClick r:id="rId8"/>
            <a:extLst>
              <a:ext uri="{FF2B5EF4-FFF2-40B4-BE49-F238E27FC236}">
                <a16:creationId xmlns:a16="http://schemas.microsoft.com/office/drawing/2014/main" id="{B41A0DBB-14EE-4239-9E9E-A41F3B829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5" y="3453183"/>
            <a:ext cx="3372822" cy="217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4A5BD-A2F5-44D5-90CB-5E9BA8DFA5FC}"/>
              </a:ext>
            </a:extLst>
          </p:cNvPr>
          <p:cNvSpPr txBox="1"/>
          <p:nvPr/>
        </p:nvSpPr>
        <p:spPr>
          <a:xfrm>
            <a:off x="0" y="5708406"/>
            <a:ext cx="3753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600" dirty="0"/>
              <a:t>Сферические частицы </a:t>
            </a:r>
            <a:r>
              <a:rPr lang="ru-RU" altLang="ru-RU" sz="1600" dirty="0" err="1"/>
              <a:t>мезопористого</a:t>
            </a:r>
            <a:r>
              <a:rPr lang="ru-RU" altLang="ru-RU" sz="1600" dirty="0"/>
              <a:t> алюмосиликата, на поверхности которых находятся </a:t>
            </a:r>
            <a:r>
              <a:rPr lang="ru-RU" altLang="ru-RU" sz="1600" dirty="0" err="1"/>
              <a:t>нанокристаллы</a:t>
            </a:r>
            <a:r>
              <a:rPr lang="ru-RU" altLang="ru-RU" sz="1600" dirty="0"/>
              <a:t> серебра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5BDCF-F31F-4EB5-AA3F-234123950E53}"/>
              </a:ext>
            </a:extLst>
          </p:cNvPr>
          <p:cNvSpPr txBox="1"/>
          <p:nvPr/>
        </p:nvSpPr>
        <p:spPr>
          <a:xfrm>
            <a:off x="37068" y="290739"/>
            <a:ext cx="52969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/>
              <a:t>Эмпирический/интуитивный подбор</a:t>
            </a:r>
          </a:p>
          <a:p>
            <a:pPr eaLnBrk="1" hangingPunct="1"/>
            <a:r>
              <a:rPr lang="ru-RU" altLang="ru-RU" sz="2400" dirty="0"/>
              <a:t>Конец 19 в. – начало 20 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40D31A-5A59-40DD-BA02-6CDFA946A819}"/>
              </a:ext>
            </a:extLst>
          </p:cNvPr>
          <p:cNvSpPr txBox="1"/>
          <p:nvPr/>
        </p:nvSpPr>
        <p:spPr>
          <a:xfrm>
            <a:off x="432392" y="2101777"/>
            <a:ext cx="4901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400" b="1" dirty="0"/>
              <a:t>Теоретическое физико-химическое «программирование» свойств </a:t>
            </a:r>
          </a:p>
          <a:p>
            <a:pPr algn="r" eaLnBrk="1" hangingPunct="1"/>
            <a:r>
              <a:rPr lang="ru-RU" altLang="ru-RU" sz="2400" dirty="0"/>
              <a:t>Вторая половина 20 в.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93CDD0C-FDE7-40DD-8CB4-DBB9EF515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19580" y="1074958"/>
            <a:ext cx="931907" cy="93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42169768-1E38-47AB-B56E-2153330A5D70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CE354B-B10B-43EA-AC17-B5AF331F80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150340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8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8F06D68A-A600-9C45-B10C-2A39080E9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962" y="2868474"/>
            <a:ext cx="5190525" cy="3432935"/>
          </a:xfrm>
        </p:spPr>
        <p:txBody>
          <a:bodyPr rtlCol="0"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где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каталитическая активность, определяемая количеством вещества, реагирующим в единицу времени в заданных условиях в единице объема катализатора, моль/(м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с); </a:t>
            </a:r>
            <a:r>
              <a:rPr kumimoji="0" lang="ru-RU" alt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</a:t>
            </a:r>
            <a:r>
              <a:rPr kumimoji="0" lang="ru-RU" altLang="ru-RU" sz="20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удельная каталитическая активность (УКА): активность единицы поверхности катализатора, моль/(м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с);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ru-RU" altLang="ru-RU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полная площадь поверхности катализатора в единице объема, 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/м</a:t>
            </a:r>
            <a:r>
              <a:rPr kumimoji="0" lang="ru-RU" altLang="ru-R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lang="en-US" alt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η</a:t>
            </a:r>
            <a:r>
              <a:rPr kumimoji="0" lang="en-US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–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степень использования внутренней поверхности зерна катализатора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6F519B-5706-804A-8C82-1D9EDAA81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07391" y="1984781"/>
            <a:ext cx="4639736" cy="703135"/>
          </a:xfrm>
        </p:spPr>
        <p:txBody>
          <a:bodyPr rtlCol="0"/>
          <a:lstStyle/>
          <a:p>
            <a:pPr rtl="0"/>
            <a:r>
              <a:rPr lang="ru-RU" dirty="0"/>
              <a:t>Заголовок для X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2F4C6-F233-E149-AA45-4C25835FC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30" y="893729"/>
            <a:ext cx="10205573" cy="910492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000" dirty="0">
                <a:solidFill>
                  <a:schemeClr val="tx1"/>
                </a:solidFill>
              </a:rPr>
              <a:t>Активность единицы объема катализатора</a:t>
            </a:r>
            <a:endParaRPr lang="ru-RU" sz="4000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3B747E68-16CD-407E-BFB4-8AE2CA3763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823488"/>
              </p:ext>
            </p:extLst>
          </p:nvPr>
        </p:nvGraphicFramePr>
        <p:xfrm>
          <a:off x="1759030" y="2030357"/>
          <a:ext cx="2411925" cy="611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7" name="Equation" r:id="rId4" imgW="850680" imgH="215640" progId="Equation.DSMT4">
                  <p:embed/>
                </p:oleObj>
              </mc:Choice>
              <mc:Fallback>
                <p:oleObj name="Equation" r:id="rId4" imgW="850680" imgH="215640" progId="Equation.DSMT4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8F9F13B7-0536-4653-A081-E2BCC78875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9030" y="2030357"/>
                        <a:ext cx="2411925" cy="611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Овал 15">
            <a:extLst>
              <a:ext uri="{FF2B5EF4-FFF2-40B4-BE49-F238E27FC236}">
                <a16:creationId xmlns:a16="http://schemas.microsoft.com/office/drawing/2014/main" id="{95E7F578-B27E-43B9-9BFC-2566C1164108}"/>
              </a:ext>
            </a:extLst>
          </p:cNvPr>
          <p:cNvSpPr/>
          <p:nvPr/>
        </p:nvSpPr>
        <p:spPr>
          <a:xfrm>
            <a:off x="6669157" y="1984781"/>
            <a:ext cx="1878495" cy="1878495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A5930AC-4838-4541-A940-94275EA3622D}"/>
              </a:ext>
            </a:extLst>
          </p:cNvPr>
          <p:cNvSpPr/>
          <p:nvPr/>
        </p:nvSpPr>
        <p:spPr>
          <a:xfrm>
            <a:off x="9031942" y="1984780"/>
            <a:ext cx="1878495" cy="1878495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E7EF386-56BC-48AF-A215-3B471D105D87}"/>
              </a:ext>
            </a:extLst>
          </p:cNvPr>
          <p:cNvSpPr/>
          <p:nvPr/>
        </p:nvSpPr>
        <p:spPr>
          <a:xfrm>
            <a:off x="6669157" y="4043836"/>
            <a:ext cx="1878495" cy="1878495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4CCCEC7-B49E-4321-BA3C-E8625B141D2B}"/>
              </a:ext>
            </a:extLst>
          </p:cNvPr>
          <p:cNvSpPr/>
          <p:nvPr/>
        </p:nvSpPr>
        <p:spPr>
          <a:xfrm>
            <a:off x="9031942" y="4043835"/>
            <a:ext cx="1878495" cy="1878495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id="{2ADB3271-192C-4ADB-92A0-AF42066276E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4BD9500-8EC9-4473-A87F-4B118667D0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828" y="72905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>
            <a:extLst>
              <a:ext uri="{FF2B5EF4-FFF2-40B4-BE49-F238E27FC236}">
                <a16:creationId xmlns:a16="http://schemas.microsoft.com/office/drawing/2014/main" id="{5613A2D6-52A2-8C4D-985E-CB4BEE6B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1287" y="2713467"/>
            <a:ext cx="6870713" cy="3202248"/>
          </a:xfrm>
        </p:spPr>
        <p:txBody>
          <a:bodyPr rtlCol="0">
            <a:normAutofit fontScale="92500"/>
          </a:bodyPr>
          <a:lstStyle/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заданного химического и фазового состава.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заданной удельной поверхности.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Получение заданной пористой структуры. 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F9895CF-C2BB-41FA-943E-14A23EE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438" y="774848"/>
            <a:ext cx="6301562" cy="1768562"/>
          </a:xfrm>
        </p:spPr>
        <p:txBody>
          <a:bodyPr>
            <a:noAutofit/>
          </a:bodyPr>
          <a:lstStyle/>
          <a:p>
            <a:pPr algn="r"/>
            <a:r>
              <a:rPr lang="ru-RU" altLang="ru-RU" sz="3600" b="1" dirty="0"/>
              <a:t>Основные задачи теории и практики приготовления катализатора</a:t>
            </a:r>
            <a:endParaRPr lang="ru-RU" sz="360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09569E-EBA1-4188-B63B-6FAFDFE368A2}"/>
              </a:ext>
            </a:extLst>
          </p:cNvPr>
          <p:cNvSpPr/>
          <p:nvPr/>
        </p:nvSpPr>
        <p:spPr>
          <a:xfrm>
            <a:off x="0" y="-17376"/>
            <a:ext cx="4671391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8BF8559-B941-4584-98BA-B6787E84B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48" y="824322"/>
            <a:ext cx="4913167" cy="5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Пористая структура катализатора</a:t>
            </a:r>
            <a:endParaRPr lang="ru-RU" altLang="ru-RU" sz="2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086857"/>
              </p:ext>
            </p:extLst>
          </p:nvPr>
        </p:nvGraphicFramePr>
        <p:xfrm>
          <a:off x="6281530" y="1276468"/>
          <a:ext cx="5352766" cy="51436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1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02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Типичные</a:t>
                      </a:r>
                      <a:r>
                        <a:rPr lang="ru-RU" sz="1800" baseline="0" dirty="0"/>
                        <a:t> значения основных характеристик пористой структуры катализаторов нефтепереработки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Площадь удельной поверхности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25-80 м</a:t>
                      </a:r>
                      <a:r>
                        <a:rPr lang="ru-RU" sz="1800" baseline="30000" dirty="0"/>
                        <a:t>2</a:t>
                      </a:r>
                      <a:r>
                        <a:rPr lang="ru-RU" sz="1800" dirty="0"/>
                        <a:t>/г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Пористость</a:t>
                      </a:r>
                      <a:r>
                        <a:rPr lang="ru-RU" sz="1800" baseline="0" dirty="0"/>
                        <a:t> (доля свободного объема пор)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0,3-0,6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Удельный объем пор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0,5-3</a:t>
                      </a:r>
                      <a:r>
                        <a:rPr lang="ru-RU" sz="1800" baseline="0" dirty="0"/>
                        <a:t> см</a:t>
                      </a:r>
                      <a:r>
                        <a:rPr lang="ru-RU" sz="1800" baseline="30000" dirty="0"/>
                        <a:t>3</a:t>
                      </a:r>
                      <a:r>
                        <a:rPr lang="ru-RU" sz="1800" baseline="0" dirty="0"/>
                        <a:t>/г</a:t>
                      </a:r>
                      <a:endParaRPr lang="ru-RU" sz="18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Диаметр</a:t>
                      </a:r>
                      <a:r>
                        <a:rPr lang="ru-RU" sz="1800" baseline="0" dirty="0"/>
                        <a:t> пор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2-10 нм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Распределение пор по размерам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см. рисунки</a:t>
                      </a:r>
                      <a:endParaRPr lang="ru-RU" sz="1800" i="1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Истинная плотность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1900-2300 кг/м</a:t>
                      </a:r>
                      <a:r>
                        <a:rPr lang="ru-RU" sz="1800" baseline="30000" dirty="0"/>
                        <a:t>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Кажущаяся плотность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750-1400 кг/м</a:t>
                      </a:r>
                      <a:r>
                        <a:rPr lang="ru-RU" sz="1800" baseline="30000" dirty="0"/>
                        <a:t>3</a:t>
                      </a:r>
                      <a:endParaRPr lang="ru-RU" sz="18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1607" y="1276468"/>
            <a:ext cx="49035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/>
              <a:t>После </a:t>
            </a:r>
            <a:r>
              <a:rPr lang="ru-RU" sz="2000" b="1" dirty="0"/>
              <a:t>химического состава </a:t>
            </a:r>
            <a:r>
              <a:rPr lang="ru-RU" sz="2000" dirty="0"/>
              <a:t>катализатора </a:t>
            </a:r>
            <a:r>
              <a:rPr lang="ru-RU" sz="2000" b="1" dirty="0"/>
              <a:t>пористая структура </a:t>
            </a:r>
            <a:r>
              <a:rPr lang="ru-RU" sz="2000" dirty="0"/>
              <a:t>наиболее важный параметр.</a:t>
            </a:r>
          </a:p>
          <a:p>
            <a:pPr algn="just">
              <a:defRPr/>
            </a:pPr>
            <a:r>
              <a:rPr lang="ru-RU" sz="2000" b="1" dirty="0"/>
              <a:t>Пористая структура</a:t>
            </a:r>
            <a:r>
              <a:rPr lang="en-US" sz="2000" b="1" dirty="0"/>
              <a:t> </a:t>
            </a:r>
            <a:r>
              <a:rPr lang="ru-RU" sz="2000" b="1" dirty="0"/>
              <a:t>характеризует: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Развитие внутренней поверхности:  </a:t>
            </a:r>
            <a:r>
              <a:rPr lang="ru-RU" sz="2000" i="1" dirty="0"/>
              <a:t>удельная поверхность</a:t>
            </a:r>
            <a:r>
              <a:rPr lang="ru-RU" sz="20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Характер диффузионных процессов:  </a:t>
            </a:r>
            <a:r>
              <a:rPr lang="ru-RU" sz="2000" i="1" dirty="0"/>
              <a:t>степень использования внутренней поверхности</a:t>
            </a:r>
            <a:r>
              <a:rPr lang="ru-RU" sz="2000" dirty="0"/>
              <a:t>.</a:t>
            </a:r>
          </a:p>
          <a:p>
            <a:pPr algn="just">
              <a:defRPr/>
            </a:pPr>
            <a:r>
              <a:rPr lang="ru-RU" sz="2000" dirty="0"/>
              <a:t>В зависимости от активности катализатора и кинетических характеристик есть </a:t>
            </a:r>
            <a:r>
              <a:rPr lang="ru-RU" sz="2000" b="1" dirty="0"/>
              <a:t>оптимальная (!) пористая структура</a:t>
            </a:r>
            <a:r>
              <a:rPr lang="ru-RU" sz="2000" dirty="0"/>
              <a:t>.</a:t>
            </a:r>
          </a:p>
          <a:p>
            <a:pPr algn="just">
              <a:defRPr/>
            </a:pPr>
            <a:r>
              <a:rPr lang="ru-RU" sz="2000" dirty="0"/>
              <a:t> Ею может быть одна из типовых структур: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монодисперсная (МДС);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 err="1"/>
              <a:t>бидисперсная</a:t>
            </a:r>
            <a:r>
              <a:rPr lang="ru-RU" sz="2000" dirty="0"/>
              <a:t> (БДС);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полидисперсная.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419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80705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Классификация пор по размерам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628399"/>
              </p:ext>
            </p:extLst>
          </p:nvPr>
        </p:nvGraphicFramePr>
        <p:xfrm>
          <a:off x="4019550" y="1755676"/>
          <a:ext cx="8007163" cy="4419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Класс пор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Эффективный размер, нм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Характерный признак (механизм), позволяющий</a:t>
                      </a:r>
                      <a:r>
                        <a:rPr lang="ru-RU" sz="1400" b="1" i="0" baseline="0" dirty="0"/>
                        <a:t> отделить класс пор от других </a:t>
                      </a:r>
                      <a:endParaRPr lang="ru-RU" sz="1400" b="1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Примечание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/>
                        <a:t>Ультрамикропоры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0,13 – (1,2-1,4)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i="0" dirty="0"/>
                        <a:t>Усиленное взаимодействие адсорбат-адсорбент</a:t>
                      </a:r>
                      <a:endParaRPr lang="ru-RU" sz="1400" i="0" dirty="0"/>
                    </a:p>
                    <a:p>
                      <a:pPr algn="ctr"/>
                      <a:r>
                        <a:rPr lang="ru-RU" altLang="ru-RU" sz="1400" i="0" dirty="0"/>
                        <a:t>из-за близости стенок пор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/>
                        <a:t>Заполнение микропор не зависит от величины межмолекулярного взаимодействия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/>
                        <a:t>Супермикропоры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(1,2-1,4) – (3,0-3,2)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/>
                        <a:t>Не более 2,5 диаметров молекулы адсорбтива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/>
                        <a:t>(3,0-3,2) – (100-200)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Можно применить уравнение капиллярной конденсации Кельвина</a:t>
                      </a:r>
                      <a:r>
                        <a:rPr lang="ru-RU" sz="1400" i="0" baseline="0" dirty="0"/>
                        <a:t>-Томсона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/>
                        <a:t>В начале мономолекулярная, а затем полимолекулярная адсорбция, завершаемая заполнением пор по механизму капиллярной конденсации,</a:t>
                      </a:r>
                      <a:r>
                        <a:rPr lang="ru-RU" sz="1200" i="0" baseline="0" dirty="0"/>
                        <a:t> которая практически ничем не отличается от конденсации в объемной фазе</a:t>
                      </a:r>
                      <a:endParaRPr lang="ru-RU" sz="1200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Макропоры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(100-200) - …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Можно пренебречь кривизной поверхности по сравнению с размерами молекул адсорбатов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Вклад от всей полимолекулярной адсорбцией мал по сравнению с величиной заполнения в центральной части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937945" y="1245542"/>
            <a:ext cx="4183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Уточненное представление классов пор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707991"/>
              </p:ext>
            </p:extLst>
          </p:nvPr>
        </p:nvGraphicFramePr>
        <p:xfrm>
          <a:off x="218661" y="1755676"/>
          <a:ext cx="3203250" cy="17624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3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Класс пор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Эффективный размер, нм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37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Микропоры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/>
                        <a:t>&lt;</a:t>
                      </a:r>
                      <a:r>
                        <a:rPr lang="en-US" sz="1400" i="0" baseline="0" dirty="0"/>
                        <a:t> </a:t>
                      </a:r>
                      <a:r>
                        <a:rPr lang="ru-RU" sz="1400" i="0" dirty="0"/>
                        <a:t>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 err="1"/>
                        <a:t>Мезопоры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/>
                        <a:t>2-50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/>
                        <a:t>Макропоры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/>
                        <a:t>&gt;</a:t>
                      </a:r>
                      <a:r>
                        <a:rPr lang="en-US" sz="1400" i="0" baseline="0" dirty="0"/>
                        <a:t> </a:t>
                      </a:r>
                      <a:r>
                        <a:rPr lang="en-US" sz="1400" i="0" dirty="0"/>
                        <a:t>50</a:t>
                      </a:r>
                      <a:endParaRPr lang="ru-RU" sz="1400" i="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8661" y="1107043"/>
            <a:ext cx="31912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Классификация </a:t>
            </a:r>
            <a:r>
              <a:rPr lang="en-US" b="1" dirty="0"/>
              <a:t>IUPAC</a:t>
            </a:r>
          </a:p>
          <a:p>
            <a:pPr algn="ctr"/>
            <a:r>
              <a:rPr lang="en-US" b="1" dirty="0"/>
              <a:t>(</a:t>
            </a:r>
            <a:r>
              <a:rPr lang="ru-RU" b="1" i="1" dirty="0"/>
              <a:t>Дубинин И.М., 1972 г.</a:t>
            </a:r>
            <a:r>
              <a:rPr lang="en-US" b="1" dirty="0"/>
              <a:t>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8661" y="3783568"/>
            <a:ext cx="35151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Эффективный размер </a:t>
            </a:r>
            <a:r>
              <a:rPr lang="ru-RU" sz="1600" dirty="0"/>
              <a:t>– диаметр наибольшей окружности, которая может быть вписана в плоское сечение поры произвольной формы.</a:t>
            </a:r>
          </a:p>
        </p:txBody>
      </p:sp>
    </p:spTree>
    <p:extLst>
      <p:ext uri="{BB962C8B-B14F-4D97-AF65-F5344CB8AC3E}">
        <p14:creationId xmlns:p14="http://schemas.microsoft.com/office/powerpoint/2010/main" val="127387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Идентификация пористой структуры:</a:t>
            </a:r>
            <a:r>
              <a:rPr lang="en-US" altLang="ru-RU" sz="2800" b="1" dirty="0"/>
              <a:t> </a:t>
            </a:r>
            <a:r>
              <a:rPr lang="ru-RU" altLang="ru-RU" sz="2800" b="1" dirty="0"/>
              <a:t>зачем?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72FA4D3-C024-4798-8F47-795CFE368F06}"/>
              </a:ext>
            </a:extLst>
          </p:cNvPr>
          <p:cNvSpPr/>
          <p:nvPr/>
        </p:nvSpPr>
        <p:spPr>
          <a:xfrm>
            <a:off x="685800" y="1163428"/>
            <a:ext cx="10515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Что можно измерить с помощью этой методики?</a:t>
            </a:r>
          </a:p>
          <a:p>
            <a:pPr lvl="1"/>
            <a:r>
              <a:rPr lang="ru-RU" sz="2000" dirty="0"/>
              <a:t>• Удельная площадь поверхности</a:t>
            </a:r>
          </a:p>
          <a:p>
            <a:pPr lvl="1"/>
            <a:r>
              <a:rPr lang="ru-RU" sz="2000" dirty="0"/>
              <a:t>• Распределение размеров пор</a:t>
            </a:r>
          </a:p>
          <a:p>
            <a:pPr lvl="1"/>
            <a:r>
              <a:rPr lang="ru-RU" sz="2000" dirty="0"/>
              <a:t>• Теплоты адсорбции</a:t>
            </a:r>
          </a:p>
          <a:p>
            <a:pPr lvl="1"/>
            <a:endParaRPr lang="ru-RU" sz="2000" dirty="0"/>
          </a:p>
          <a:p>
            <a:r>
              <a:rPr lang="ru-RU" sz="2000" b="1" dirty="0"/>
              <a:t>Кому будут интересны такие результаты? </a:t>
            </a:r>
            <a:r>
              <a:rPr lang="ru-RU" sz="2000" dirty="0"/>
              <a:t>Всем, кому нужно понять, как структура пор влияет на эксплуатационные характеристики материала.</a:t>
            </a:r>
          </a:p>
          <a:p>
            <a:endParaRPr lang="ru-RU" sz="2000" dirty="0"/>
          </a:p>
          <a:p>
            <a:r>
              <a:rPr lang="ru-RU" sz="2000" b="1" dirty="0"/>
              <a:t>Площадь поверхности</a:t>
            </a:r>
          </a:p>
          <a:p>
            <a:r>
              <a:rPr lang="ru-RU" sz="2000" dirty="0"/>
              <a:t>– влияет на скорость растворения.</a:t>
            </a:r>
          </a:p>
          <a:p>
            <a:r>
              <a:rPr lang="ru-RU" sz="2000" dirty="0"/>
              <a:t>– влияет на плотность электронного/ионного тока на границе электрода с электролитом.</a:t>
            </a:r>
          </a:p>
          <a:p>
            <a:r>
              <a:rPr lang="ru-RU" sz="2000" dirty="0"/>
              <a:t>– влияет на адсорбционную способность.</a:t>
            </a:r>
          </a:p>
          <a:p>
            <a:r>
              <a:rPr lang="ru-RU" sz="2000" dirty="0"/>
              <a:t>– показывает свободную поверхность, доступную для связывания/нанесения при приготовлении катализаторов и других материалов, в которых важна пористая структура.</a:t>
            </a:r>
          </a:p>
          <a:p>
            <a:r>
              <a:rPr lang="ru-RU" sz="2000" b="1" dirty="0"/>
              <a:t>Распределение размеров пор</a:t>
            </a:r>
          </a:p>
          <a:p>
            <a:r>
              <a:rPr lang="ru-RU" sz="2000" dirty="0"/>
              <a:t>- влияет на скорость диффузии веществ с грануле пористого материала.</a:t>
            </a:r>
          </a:p>
          <a:p>
            <a:r>
              <a:rPr lang="ru-RU" sz="2000" dirty="0"/>
              <a:t>- влияет на свойства пористого материала как молекулярного сита.</a:t>
            </a:r>
          </a:p>
          <a:p>
            <a:r>
              <a:rPr lang="ru-RU" sz="2000" dirty="0"/>
              <a:t>- влияет на удельную площадь поверхности (на единицу объема).</a:t>
            </a:r>
          </a:p>
        </p:txBody>
      </p:sp>
    </p:spTree>
    <p:extLst>
      <p:ext uri="{BB962C8B-B14F-4D97-AF65-F5344CB8AC3E}">
        <p14:creationId xmlns:p14="http://schemas.microsoft.com/office/powerpoint/2010/main" val="118136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/>
              <a:t>Идентификация пористой структуры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4926733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54149" y="1204906"/>
            <a:ext cx="5894123" cy="47705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 dirty="0">
                <a:latin typeface="+mn-lt"/>
              </a:rPr>
              <a:t>Низкотемпературная адсорбция азота:</a:t>
            </a:r>
          </a:p>
          <a:p>
            <a:pPr marL="342900" lvl="1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000" dirty="0">
                <a:latin typeface="+mn-lt"/>
              </a:rPr>
              <a:t>Камеру с образцом дегазируют и </a:t>
            </a:r>
            <a:r>
              <a:rPr lang="ru-RU" altLang="ru-RU" sz="2000" dirty="0" err="1">
                <a:latin typeface="+mn-lt"/>
              </a:rPr>
              <a:t>вакуумируют</a:t>
            </a:r>
            <a:r>
              <a:rPr lang="ru-RU" altLang="ru-RU" sz="2000" dirty="0">
                <a:latin typeface="+mn-lt"/>
              </a:rPr>
              <a:t>, затем осуществляется подача газа небольшими порциями при температуре 77 К. Начинается процесс адсорбции. Некоторое число молекул газа садится на поверхность адсорбата, которое постепенно увеличивается, и на поверхности образуется </a:t>
            </a:r>
            <a:r>
              <a:rPr lang="ru-RU" altLang="ru-RU" sz="2000" i="1" dirty="0" err="1">
                <a:latin typeface="+mn-lt"/>
              </a:rPr>
              <a:t>монослой</a:t>
            </a:r>
            <a:r>
              <a:rPr lang="ru-RU" altLang="ru-RU" sz="2000" dirty="0">
                <a:latin typeface="+mn-lt"/>
              </a:rPr>
              <a:t>. По мере заполнения поверхности, начинает формироваться следующий слой адсорбата, за ним еще один, и так до тех пор, пока не будет достигнуто давление насыщенных паров азота при данной температуре. После этого, давление постепенно снижают, и происходит обратный процесс - десорбция.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AD1F6C-6EF4-4C0D-A806-FADC1E356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978" y="1781627"/>
            <a:ext cx="4146162" cy="311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55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0"/>
            <a:ext cx="6307011" cy="1616149"/>
          </a:xfrm>
        </p:spPr>
        <p:txBody>
          <a:bodyPr/>
          <a:lstStyle/>
          <a:p>
            <a:r>
              <a:rPr lang="ru-RU" altLang="ru-RU" sz="3200" b="1" dirty="0"/>
              <a:t>Идентификация пористой структуры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4926733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039350-6F02-4A61-BB97-195FDFBC5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8" y="1072123"/>
            <a:ext cx="7199376" cy="563201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0BC2607-2B29-4EA0-9C89-AD1CC314F544}"/>
              </a:ext>
            </a:extLst>
          </p:cNvPr>
          <p:cNvSpPr/>
          <p:nvPr/>
        </p:nvSpPr>
        <p:spPr>
          <a:xfrm>
            <a:off x="7552944" y="1316794"/>
            <a:ext cx="37705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altLang="ru-RU" sz="2400" dirty="0"/>
              <a:t>Взаимное отношение количества молекул на первом слое характеризует соотношение сил взаимодействия «</a:t>
            </a:r>
            <a:r>
              <a:rPr lang="ru-RU" altLang="ru-RU" sz="2400" dirty="0" err="1"/>
              <a:t>адсорбат</a:t>
            </a:r>
            <a:r>
              <a:rPr lang="ru-RU" altLang="ru-RU" sz="2400" dirty="0"/>
              <a:t> - адсорбент», а на последующих – «</a:t>
            </a:r>
            <a:r>
              <a:rPr lang="ru-RU" altLang="ru-RU" sz="2400" dirty="0" err="1"/>
              <a:t>адсорбат</a:t>
            </a:r>
            <a:r>
              <a:rPr lang="ru-RU" altLang="ru-RU" sz="2400" dirty="0"/>
              <a:t> - </a:t>
            </a:r>
            <a:r>
              <a:rPr lang="ru-RU" altLang="ru-RU" sz="2400" dirty="0" err="1"/>
              <a:t>адсорбат</a:t>
            </a:r>
            <a:r>
              <a:rPr lang="ru-RU" altLang="ru-RU" sz="2400" dirty="0"/>
              <a:t>»;</a:t>
            </a:r>
          </a:p>
        </p:txBody>
      </p:sp>
    </p:spTree>
    <p:extLst>
      <p:ext uri="{BB962C8B-B14F-4D97-AF65-F5344CB8AC3E}">
        <p14:creationId xmlns:p14="http://schemas.microsoft.com/office/powerpoint/2010/main" val="35089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398" y="7937"/>
            <a:ext cx="6399918" cy="1554720"/>
          </a:xfrm>
        </p:spPr>
        <p:txBody>
          <a:bodyPr>
            <a:normAutofit/>
          </a:bodyPr>
          <a:lstStyle/>
          <a:p>
            <a:r>
              <a:rPr lang="ru-RU" altLang="ru-RU" sz="1800" b="1" dirty="0"/>
              <a:t>Классификация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изотерм адсорбции, предложенная </a:t>
            </a:r>
            <a:br>
              <a:rPr lang="ru-RU" altLang="ru-RU" sz="1800" b="1" dirty="0"/>
            </a:br>
            <a:r>
              <a:rPr lang="ru-RU" altLang="ru-RU" sz="1800" b="1" dirty="0"/>
              <a:t>С. </a:t>
            </a:r>
            <a:r>
              <a:rPr lang="ru-RU" altLang="ru-RU" sz="1800" b="1" dirty="0" err="1"/>
              <a:t>Брунауэром</a:t>
            </a:r>
            <a:r>
              <a:rPr lang="ru-RU" altLang="ru-RU" sz="1800" b="1" dirty="0"/>
              <a:t>, Л. Демингом, У. Демингом и Э. </a:t>
            </a:r>
            <a:r>
              <a:rPr lang="ru-RU" altLang="ru-RU" sz="1800" b="1" dirty="0" err="1"/>
              <a:t>Теллером</a:t>
            </a:r>
            <a:r>
              <a:rPr lang="ru-RU" altLang="ru-RU" sz="1800" b="1" dirty="0"/>
              <a:t> (1940 г.)</a:t>
            </a:r>
            <a:br>
              <a:rPr lang="ru-RU" altLang="ru-RU" sz="1800" b="1" dirty="0"/>
            </a:b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063256"/>
            <a:ext cx="10781414" cy="536944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37545" y="1083150"/>
            <a:ext cx="6455094" cy="5078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I</a:t>
            </a:r>
            <a:r>
              <a:rPr lang="en-US" altLang="ru-RU" b="1" dirty="0"/>
              <a:t> – </a:t>
            </a:r>
            <a:r>
              <a:rPr lang="ru-RU" altLang="ru-RU" b="1" dirty="0"/>
              <a:t>изотерма «</a:t>
            </a:r>
            <a:r>
              <a:rPr lang="ru-RU" altLang="ru-RU" b="1" i="1" dirty="0" err="1"/>
              <a:t>лэнгмюровского</a:t>
            </a:r>
            <a:r>
              <a:rPr lang="ru-RU" altLang="ru-RU" b="1" i="1" dirty="0"/>
              <a:t> типа</a:t>
            </a:r>
            <a:r>
              <a:rPr lang="ru-RU" altLang="ru-RU" b="1" dirty="0"/>
              <a:t>»</a:t>
            </a:r>
            <a:r>
              <a:rPr lang="ru-RU" altLang="ru-RU" dirty="0"/>
              <a:t>: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/>
              <a:t> При протекании мономолекулярной адсорбции на макропористых адсорбентах при сильном взаимодействии «адсорбат - адсорбент»;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/>
              <a:t> При адсорбции на микропористых адсорбентах, ширина микропор не превышает нескольких диаметров молекул: крутой подъем в области малых давлений (в углеродных адсорбентах, цеолитах, силикагелях);</a:t>
            </a:r>
          </a:p>
          <a:p>
            <a:pPr algn="just" eaLnBrk="1" hangingPunct="1"/>
            <a:r>
              <a:rPr lang="ru-RU" altLang="ru-RU" b="1" dirty="0"/>
              <a:t>I</a:t>
            </a:r>
            <a:r>
              <a:rPr lang="en-US" altLang="ru-RU" b="1" dirty="0"/>
              <a:t>I</a:t>
            </a:r>
            <a:r>
              <a:rPr lang="ru-RU" altLang="ru-RU" b="1" dirty="0"/>
              <a:t> – «</a:t>
            </a:r>
            <a:r>
              <a:rPr lang="en-US" altLang="ru-RU" b="1" i="1" dirty="0"/>
              <a:t>S-</a:t>
            </a:r>
            <a:r>
              <a:rPr lang="ru-RU" altLang="ru-RU" b="1" i="1" dirty="0"/>
              <a:t>образная изотерма</a:t>
            </a:r>
            <a:r>
              <a:rPr lang="ru-RU" altLang="ru-RU" b="1" dirty="0"/>
              <a:t>»</a:t>
            </a:r>
            <a:r>
              <a:rPr lang="ru-RU" altLang="ru-RU" dirty="0"/>
              <a:t>: </a:t>
            </a:r>
          </a:p>
          <a:p>
            <a:pPr algn="just" eaLnBrk="1" hangingPunct="1"/>
            <a:r>
              <a:rPr lang="ru-RU" altLang="ru-RU" dirty="0"/>
              <a:t>При полимолекулярной адсорбции на макропористых или непористых материалах </a:t>
            </a:r>
            <a:r>
              <a:rPr lang="ru-RU" altLang="ru-RU" b="1" dirty="0"/>
              <a:t>при сильном взаимодействии </a:t>
            </a:r>
            <a:r>
              <a:rPr lang="ru-RU" altLang="ru-RU" dirty="0"/>
              <a:t>«адсорбат - адсорбент»;</a:t>
            </a:r>
          </a:p>
          <a:p>
            <a:pPr algn="just" eaLnBrk="1" hangingPunct="1"/>
            <a:r>
              <a:rPr lang="ru-RU" altLang="ru-RU" b="1" dirty="0"/>
              <a:t>I</a:t>
            </a:r>
            <a:r>
              <a:rPr lang="en-US" altLang="ru-RU" b="1" dirty="0"/>
              <a:t>II – </a:t>
            </a:r>
            <a:r>
              <a:rPr lang="ru-RU" altLang="ru-RU" b="1" dirty="0"/>
              <a:t>«</a:t>
            </a:r>
            <a:r>
              <a:rPr lang="ru-RU" altLang="ru-RU" b="1" i="1" dirty="0"/>
              <a:t>вогнутая изотерма</a:t>
            </a:r>
            <a:r>
              <a:rPr lang="ru-RU" altLang="ru-RU" b="1" dirty="0"/>
              <a:t>»</a:t>
            </a:r>
            <a:r>
              <a:rPr lang="ru-RU" altLang="ru-RU" dirty="0"/>
              <a:t>: </a:t>
            </a:r>
          </a:p>
          <a:p>
            <a:pPr algn="just" eaLnBrk="1" hangingPunct="1"/>
            <a:r>
              <a:rPr lang="ru-RU" altLang="ru-RU" dirty="0"/>
              <a:t>При полимолекулярной адсорбции на макропористых или непористых материалах </a:t>
            </a:r>
            <a:r>
              <a:rPr lang="ru-RU" altLang="ru-RU" b="1" dirty="0"/>
              <a:t>при слабом взаимодействии </a:t>
            </a:r>
            <a:r>
              <a:rPr lang="ru-RU" altLang="ru-RU" dirty="0"/>
              <a:t>«адсорбат - адсорбент» (молекулы адсорбата взаимодействуют друг с другом сильнее, чем с поверхностью адсорбента);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CF5226E-EB8E-426B-952F-AA4F384AE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081"/>
          <a:stretch/>
        </p:blipFill>
        <p:spPr bwMode="auto">
          <a:xfrm>
            <a:off x="7792548" y="1044206"/>
            <a:ext cx="3561907" cy="351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542324-BC3E-47E3-AD3C-8992F6983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853" y="4578221"/>
            <a:ext cx="2377835" cy="21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18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063256"/>
            <a:ext cx="10781414" cy="536944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37544" y="1120858"/>
            <a:ext cx="6555625" cy="3847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800" b="1" dirty="0"/>
              <a:t>I</a:t>
            </a:r>
            <a:r>
              <a:rPr lang="en-US" altLang="ru-RU" sz="1800" b="1" dirty="0"/>
              <a:t>V</a:t>
            </a:r>
            <a:r>
              <a:rPr lang="ru-RU" altLang="ru-RU" sz="1800" b="1" dirty="0"/>
              <a:t> –</a:t>
            </a:r>
            <a:r>
              <a:rPr lang="en-US" altLang="ru-RU" sz="1800" b="1" dirty="0"/>
              <a:t> </a:t>
            </a:r>
            <a:r>
              <a:rPr lang="ru-RU" altLang="ru-RU" sz="1800" i="1" dirty="0"/>
              <a:t>полимолекулярная адсорбция</a:t>
            </a:r>
            <a:r>
              <a:rPr lang="ru-RU" altLang="ru-RU" sz="1800" dirty="0"/>
              <a:t>,</a:t>
            </a:r>
            <a:r>
              <a:rPr lang="en-US" altLang="ru-RU" sz="1800" dirty="0"/>
              <a:t> </a:t>
            </a:r>
            <a:r>
              <a:rPr lang="ru-RU" altLang="ru-RU" sz="1800" dirty="0"/>
              <a:t>как в типе </a:t>
            </a:r>
            <a:r>
              <a:rPr lang="en-US" altLang="ru-RU" sz="1800" dirty="0"/>
              <a:t>II</a:t>
            </a:r>
            <a:r>
              <a:rPr lang="ru-RU" altLang="ru-RU" sz="1800" dirty="0"/>
              <a:t>,</a:t>
            </a:r>
            <a:r>
              <a:rPr lang="en-US" altLang="ru-RU" sz="1800" dirty="0"/>
              <a:t> + </a:t>
            </a:r>
            <a:r>
              <a:rPr lang="ru-RU" altLang="ru-RU" sz="1800" i="1" dirty="0"/>
              <a:t>капиллярная конденсация в </a:t>
            </a:r>
            <a:r>
              <a:rPr lang="ru-RU" altLang="ru-RU" sz="1800" i="1" dirty="0" err="1"/>
              <a:t>мезопорах</a:t>
            </a:r>
            <a:r>
              <a:rPr lang="ru-RU" altLang="ru-RU" sz="1800" i="1" dirty="0"/>
              <a:t> </a:t>
            </a:r>
            <a:r>
              <a:rPr lang="ru-RU" altLang="ru-RU" sz="1800" dirty="0"/>
              <a:t>(пригодно для расчета удельной поверхности, для оценки распределения пор по размерам);</a:t>
            </a:r>
          </a:p>
          <a:p>
            <a:pPr algn="just" eaLnBrk="1" hangingPunct="1"/>
            <a:r>
              <a:rPr lang="en-US" altLang="ru-RU" sz="1800" b="1" dirty="0"/>
              <a:t>V</a:t>
            </a:r>
            <a:r>
              <a:rPr lang="ru-RU" altLang="ru-RU" sz="1800" b="1" dirty="0"/>
              <a:t> –</a:t>
            </a:r>
            <a:r>
              <a:rPr lang="en-US" altLang="ru-RU" sz="1800" b="1" dirty="0"/>
              <a:t> </a:t>
            </a:r>
            <a:r>
              <a:rPr lang="ru-RU" altLang="ru-RU" i="1" dirty="0"/>
              <a:t>полимолекулярная адсорбция</a:t>
            </a:r>
            <a:r>
              <a:rPr lang="ru-RU" altLang="ru-RU" dirty="0"/>
              <a:t>,</a:t>
            </a:r>
            <a:r>
              <a:rPr lang="en-US" altLang="ru-RU" dirty="0"/>
              <a:t> </a:t>
            </a:r>
            <a:r>
              <a:rPr lang="ru-RU" altLang="ru-RU" dirty="0"/>
              <a:t>как в типе </a:t>
            </a:r>
            <a:r>
              <a:rPr lang="en-US" altLang="ru-RU" dirty="0"/>
              <a:t>III</a:t>
            </a:r>
            <a:r>
              <a:rPr lang="ru-RU" altLang="ru-RU" dirty="0"/>
              <a:t>,</a:t>
            </a:r>
            <a:r>
              <a:rPr lang="en-US" altLang="ru-RU" dirty="0"/>
              <a:t> + </a:t>
            </a:r>
            <a:r>
              <a:rPr lang="ru-RU" altLang="ru-RU" i="1" dirty="0"/>
              <a:t>капиллярная конденсация в </a:t>
            </a:r>
            <a:r>
              <a:rPr lang="ru-RU" altLang="ru-RU" i="1" dirty="0" err="1"/>
              <a:t>мезопорах</a:t>
            </a:r>
            <a:r>
              <a:rPr lang="ru-RU" altLang="ru-RU" sz="1800" dirty="0"/>
              <a:t>;</a:t>
            </a:r>
            <a:endParaRPr lang="en-US" altLang="ru-RU" sz="1800" dirty="0"/>
          </a:p>
          <a:p>
            <a:pPr algn="just"/>
            <a:r>
              <a:rPr lang="en-US" altLang="ru-RU" sz="1800" b="1" dirty="0"/>
              <a:t>VI – </a:t>
            </a:r>
            <a:r>
              <a:rPr lang="ru-RU" altLang="ru-RU" sz="1800" b="1" dirty="0"/>
              <a:t>«ступенчатая изотерма»</a:t>
            </a:r>
            <a:r>
              <a:rPr lang="ru-RU" altLang="ru-RU" sz="1800" dirty="0"/>
              <a:t>: полимолекулярная адсорбция со </a:t>
            </a:r>
            <a:r>
              <a:rPr lang="ru-RU" sz="1800" dirty="0"/>
              <a:t>слабым межмолекулярным взаимодействием на однородной поверхности непористых материалов </a:t>
            </a:r>
            <a:r>
              <a:rPr lang="ru-RU" sz="1600" dirty="0"/>
              <a:t>(встречается ограничено, характерна для инертных газов при 77 К на однородной поверхности </a:t>
            </a:r>
            <a:r>
              <a:rPr lang="ru-RU" sz="1600" dirty="0" err="1"/>
              <a:t>графитизированных</a:t>
            </a:r>
            <a:r>
              <a:rPr lang="ru-RU" sz="1600" dirty="0"/>
              <a:t> саж или </a:t>
            </a:r>
            <a:r>
              <a:rPr lang="ru-RU" altLang="ru-RU" sz="1600" dirty="0"/>
              <a:t>для некоторых типов цеолитов, которые обладают порами постоянного размера (на первой ступени заполняются поры одного размера, на следующей - другого, и т.д.)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169B8D1A-7E2C-4ADC-8130-5C6184E0D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6504" y="1167993"/>
            <a:ext cx="3593375" cy="522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 txBox="1">
            <a:spLocks/>
          </p:cNvSpPr>
          <p:nvPr/>
        </p:nvSpPr>
        <p:spPr>
          <a:xfrm>
            <a:off x="-27398" y="7937"/>
            <a:ext cx="6399918" cy="155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altLang="ru-RU" sz="1800"/>
              <a:t>Классификация</a:t>
            </a:r>
            <a:r>
              <a:rPr lang="en-US" altLang="ru-RU" sz="1800"/>
              <a:t> </a:t>
            </a:r>
            <a:r>
              <a:rPr lang="ru-RU" altLang="ru-RU" sz="1800"/>
              <a:t>изотерм адсорбции, предложенная </a:t>
            </a:r>
            <a:br>
              <a:rPr lang="ru-RU" altLang="ru-RU" sz="1800"/>
            </a:br>
            <a:r>
              <a:rPr lang="ru-RU" altLang="ru-RU" sz="1800"/>
              <a:t>С. Брунауэром, Л. Демингом, У. Демингом и Э. Теллером (1940 г.)</a:t>
            </a:r>
            <a:br>
              <a:rPr lang="ru-RU" altLang="ru-RU" sz="1800"/>
            </a:b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2487" y="5368175"/>
            <a:ext cx="7484882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Для характеристики пористой структуры исследуемого материала необходимо экспериментально получить изотерму адсорбции, идентифицировать её, выбрать соответствующие теории и уравнения для расчётов основных характеристик адсорбента.</a:t>
            </a:r>
            <a:endParaRPr lang="en-US" altLang="ru-RU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24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376"/>
            <a:ext cx="6700417" cy="1616149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/>
              <a:t>Допущения теории мономолекулярной адсорбции </a:t>
            </a:r>
            <a:r>
              <a:rPr lang="ru-RU" altLang="ru-RU" sz="3200" b="1" dirty="0" err="1"/>
              <a:t>Лэнгмюра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54151" y="1204906"/>
            <a:ext cx="6928494" cy="5078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b="1" dirty="0"/>
              <a:t>Допущения теории мономолекулярной адсорбции:</a:t>
            </a:r>
            <a:endParaRPr lang="en-US" altLang="ru-RU" sz="1600" b="1" dirty="0"/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поверхность адсорбента представляет собой набор энергетически одинаковых активных центров, на которых адсорбируются (локализуются) молекулы </a:t>
            </a:r>
            <a:r>
              <a:rPr lang="ru-RU" altLang="ru-RU" sz="1600" dirty="0" err="1"/>
              <a:t>адсорбтива</a:t>
            </a:r>
            <a:r>
              <a:rPr lang="ru-RU" altLang="ru-RU" sz="1600" dirty="0"/>
              <a:t>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на одном центре адсорбируется только одна молекула, т.е. при адсорбции образуется только один адсорбционный слой - </a:t>
            </a:r>
            <a:r>
              <a:rPr lang="ru-RU" altLang="ru-RU" sz="1600" i="1" dirty="0" err="1"/>
              <a:t>монослой</a:t>
            </a:r>
            <a:r>
              <a:rPr lang="ru-RU" altLang="ru-RU" sz="1600" dirty="0"/>
              <a:t>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адсорбция на данном центре не влияет на адсорбцию на других центрах, т. е. взаимодействием адсорбированных молекул можно пренебречь.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600" dirty="0"/>
              <a:t>адсорбция находится в динамическом равновесии с десорбцией.</a:t>
            </a:r>
          </a:p>
          <a:p>
            <a:pPr algn="just" eaLnBrk="1" hangingPunct="1">
              <a:buFontTx/>
              <a:buAutoNum type="arabicParenR"/>
            </a:pPr>
            <a:endParaRPr lang="ru-RU" altLang="ru-RU" sz="1600" dirty="0"/>
          </a:p>
          <a:p>
            <a:pPr algn="just" eaLnBrk="1" hangingPunct="1"/>
            <a:r>
              <a:rPr lang="ru-RU" altLang="ru-RU" sz="1600" b="1" dirty="0"/>
              <a:t>Применяется теория мономолекулярной адсорбции </a:t>
            </a:r>
          </a:p>
          <a:p>
            <a:pPr algn="just" eaLnBrk="1" hangingPunct="1"/>
            <a:r>
              <a:rPr lang="ru-RU" altLang="ru-RU" sz="1600" dirty="0"/>
              <a:t>для обработки изотерм I, т.е. при допущении, что адсорбция вещества сопровождается образованием мономолекулярного слоя: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/>
              <a:t>Хемосорбция;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 err="1"/>
              <a:t>Физадсорбция</a:t>
            </a:r>
            <a:r>
              <a:rPr lang="ru-RU" altLang="ru-RU" sz="1400" dirty="0"/>
              <a:t> газов </a:t>
            </a:r>
            <a:r>
              <a:rPr lang="ru-RU" altLang="ru-RU" sz="1400" b="1" dirty="0"/>
              <a:t>при небольших давлениях и температурах выше критической</a:t>
            </a:r>
            <a:r>
              <a:rPr lang="ru-RU" altLang="ru-RU" sz="1400" dirty="0"/>
              <a:t> (в отсутствие конденсации на поверхности адсорбента),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 err="1"/>
              <a:t>Физадсорбция</a:t>
            </a:r>
            <a:r>
              <a:rPr lang="ru-RU" altLang="ru-RU" sz="1400" dirty="0"/>
              <a:t> в микропористых системах с пренебрежимо малой поверхностью более крупных пор;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400" dirty="0"/>
              <a:t>Адсорбция из растворов.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F68CB3F-3813-4D55-A156-ACB676F4A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806" y="1292248"/>
            <a:ext cx="3365182" cy="489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252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672A0556-47A3-4473-B3CA-7F620EB72C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593515"/>
              </p:ext>
            </p:extLst>
          </p:nvPr>
        </p:nvGraphicFramePr>
        <p:xfrm>
          <a:off x="7410152" y="952695"/>
          <a:ext cx="3046758" cy="2280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68" name="Visio" r:id="rId3" imgW="2880428" imgH="2151360" progId="Visio.Drawing.11">
                  <p:embed/>
                </p:oleObj>
              </mc:Choice>
              <mc:Fallback>
                <p:oleObj name="Visio" r:id="rId3" imgW="2880428" imgH="2151360" progId="Visio.Drawing.11">
                  <p:embed/>
                  <p:pic>
                    <p:nvPicPr>
                      <p:cNvPr id="205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0152" y="952695"/>
                        <a:ext cx="3046758" cy="22803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15">
            <a:extLst>
              <a:ext uri="{FF2B5EF4-FFF2-40B4-BE49-F238E27FC236}">
                <a16:creationId xmlns:a16="http://schemas.microsoft.com/office/drawing/2014/main" id="{5D9F8B09-A72B-41F6-909F-89CD626B2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839" y="3338095"/>
            <a:ext cx="3418706" cy="254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28" y="5852429"/>
            <a:ext cx="3738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Изотерма адсорбции </a:t>
            </a:r>
            <a:r>
              <a:rPr lang="en-US" altLang="ru-RU" sz="1400" dirty="0"/>
              <a:t>N</a:t>
            </a:r>
            <a:r>
              <a:rPr lang="en-US" altLang="ru-RU" sz="1400" baseline="-25000" dirty="0"/>
              <a:t>2</a:t>
            </a:r>
            <a:r>
              <a:rPr lang="en-US" altLang="ru-RU" sz="1400" dirty="0"/>
              <a:t> </a:t>
            </a:r>
            <a:r>
              <a:rPr lang="ru-RU" altLang="ru-RU" sz="1400" dirty="0"/>
              <a:t>на </a:t>
            </a:r>
            <a:r>
              <a:rPr lang="en-US" altLang="ru-RU" sz="1400" dirty="0"/>
              <a:t> </a:t>
            </a:r>
            <a:r>
              <a:rPr lang="en-US" altLang="ru-RU" sz="1400" dirty="0" err="1"/>
              <a:t>MgO</a:t>
            </a:r>
            <a:r>
              <a:rPr lang="en-US" altLang="ru-RU" sz="1400" dirty="0"/>
              <a:t> </a:t>
            </a:r>
            <a:r>
              <a:rPr lang="ru-RU" altLang="ru-RU" sz="1400" dirty="0"/>
              <a:t>при 77 К в координатах уравнения Лэнгмюра</a:t>
            </a:r>
            <a:endParaRPr lang="ru-RU" altLang="ru-RU" sz="1200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8B2D85E-90F1-417B-8A8C-9FC67A131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4814" y="529538"/>
            <a:ext cx="30467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b="1" dirty="0"/>
              <a:t>Уравнение прямой линии</a:t>
            </a:r>
          </a:p>
          <a:p>
            <a:pPr marL="342900" indent="-342900" algn="ctr">
              <a:defRPr/>
            </a:pPr>
            <a:r>
              <a:rPr lang="en-US" altLang="ru-RU" sz="1600" b="1" i="1" dirty="0"/>
              <a:t>Y</a:t>
            </a:r>
            <a:r>
              <a:rPr lang="en-US" altLang="ru-RU" sz="1600" b="1" dirty="0"/>
              <a:t> = k</a:t>
            </a:r>
            <a:r>
              <a:rPr lang="ru-RU" altLang="ru-RU" sz="1600" b="1" dirty="0"/>
              <a:t>·</a:t>
            </a:r>
            <a:r>
              <a:rPr lang="en-US" altLang="ru-RU" sz="1600" b="1" i="1" dirty="0"/>
              <a:t>x</a:t>
            </a:r>
            <a:r>
              <a:rPr lang="en-US" altLang="ru-RU" sz="1600" b="1" dirty="0"/>
              <a:t> + b</a:t>
            </a:r>
            <a:endParaRPr lang="ru-RU" altLang="ru-RU" sz="1400" b="1" dirty="0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242" y="1470814"/>
            <a:ext cx="6982585" cy="526297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altLang="ru-RU" sz="2000" b="1" dirty="0"/>
              <a:t>Теория мономолекулярной адсорбции (изотерма </a:t>
            </a:r>
            <a:r>
              <a:rPr lang="en-US" altLang="ru-RU" sz="2000" b="1" dirty="0"/>
              <a:t>I</a:t>
            </a:r>
            <a:r>
              <a:rPr lang="ru-RU" altLang="ru-RU" sz="2000" b="1" dirty="0"/>
              <a:t>):</a:t>
            </a:r>
          </a:p>
          <a:p>
            <a:pPr marL="342900" indent="-342900" algn="just">
              <a:defRPr/>
            </a:pPr>
            <a:r>
              <a:rPr lang="ru-RU" altLang="ru-RU" sz="2000" dirty="0"/>
              <a:t>Уравнение изотермы адсорбции в каноническом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r>
              <a:rPr lang="ru-RU" altLang="ru-RU" sz="2000" dirty="0"/>
              <a:t>В линеаризованном виде:</a:t>
            </a: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marL="342900" indent="-342900" algn="just">
              <a:defRPr/>
            </a:pPr>
            <a:endParaRPr lang="en-US" altLang="ru-RU" sz="2000" dirty="0"/>
          </a:p>
          <a:p>
            <a:pPr algn="just"/>
            <a:r>
              <a:rPr lang="ru-RU" sz="2000" dirty="0"/>
              <a:t>Тип изотермы адсорбции </a:t>
            </a:r>
            <a:r>
              <a:rPr lang="en-US" sz="2000" dirty="0"/>
              <a:t>I </a:t>
            </a:r>
            <a:r>
              <a:rPr lang="ru-RU" sz="2000" dirty="0"/>
              <a:t>характерен и для адсорбции в</a:t>
            </a:r>
          </a:p>
          <a:p>
            <a:pPr algn="just"/>
            <a:r>
              <a:rPr lang="ru-RU" sz="2000" dirty="0"/>
              <a:t>микропорах, поэтому перед проведением расчётов необходимо исключить</a:t>
            </a:r>
            <a:r>
              <a:rPr lang="en-US" sz="2000" dirty="0"/>
              <a:t> </a:t>
            </a:r>
            <a:r>
              <a:rPr lang="ru-RU" sz="2000" dirty="0"/>
              <a:t>влияние адсорбции в микропорах на получаемые результаты.</a:t>
            </a:r>
          </a:p>
          <a:p>
            <a:pPr algn="just"/>
            <a:endParaRPr lang="ru-RU" altLang="ru-RU" sz="2000" dirty="0"/>
          </a:p>
          <a:p>
            <a:pPr algn="just"/>
            <a:r>
              <a:rPr lang="ru-RU" altLang="ru-RU" sz="2000" i="1" dirty="0"/>
              <a:t>К</a:t>
            </a:r>
            <a:r>
              <a:rPr lang="ru-RU" altLang="ru-RU" sz="2000" dirty="0"/>
              <a:t> – константа равновесия процесса адсорбции</a:t>
            </a:r>
            <a:endParaRPr lang="en-US" altLang="ru-RU" sz="2000" dirty="0"/>
          </a:p>
          <a:p>
            <a:pPr algn="ctr"/>
            <a:r>
              <a:rPr lang="en-US" altLang="ru-RU" sz="2000" dirty="0"/>
              <a:t>M + [Z] </a:t>
            </a:r>
            <a:r>
              <a:rPr lang="en-US" altLang="ru-RU" sz="2000" dirty="0">
                <a:latin typeface="Calibri"/>
              </a:rPr>
              <a:t>↔ [MZ]</a:t>
            </a:r>
            <a:r>
              <a:rPr lang="ru-RU" altLang="ru-RU" sz="2000" dirty="0">
                <a:latin typeface="Calibri"/>
              </a:rPr>
              <a:t>,</a:t>
            </a:r>
          </a:p>
          <a:p>
            <a:pPr algn="just"/>
            <a:r>
              <a:rPr lang="ru-RU" altLang="ru-RU" dirty="0">
                <a:latin typeface="Calibri"/>
              </a:rPr>
              <a:t>где М – молекула адсорбата; </a:t>
            </a:r>
            <a:r>
              <a:rPr lang="en-US" altLang="ru-RU" dirty="0">
                <a:latin typeface="Calibri"/>
              </a:rPr>
              <a:t>Z – </a:t>
            </a:r>
            <a:r>
              <a:rPr lang="ru-RU" altLang="ru-RU" dirty="0">
                <a:latin typeface="Calibri"/>
              </a:rPr>
              <a:t>активный центр на поверхности; М</a:t>
            </a:r>
            <a:r>
              <a:rPr lang="en-US" altLang="ru-RU" dirty="0">
                <a:latin typeface="Calibri"/>
              </a:rPr>
              <a:t>Z</a:t>
            </a:r>
            <a:r>
              <a:rPr lang="ru-RU" altLang="ru-RU" dirty="0">
                <a:latin typeface="Calibri"/>
              </a:rPr>
              <a:t> – локализованный адсорбционный комплекс</a:t>
            </a:r>
            <a:endParaRPr lang="ru-RU" altLang="ru-RU" dirty="0"/>
          </a:p>
        </p:txBody>
      </p:sp>
      <p:graphicFrame>
        <p:nvGraphicFramePr>
          <p:cNvPr id="13" name="Object 9">
            <a:extLst>
              <a:ext uri="{FF2B5EF4-FFF2-40B4-BE49-F238E27FC236}">
                <a16:creationId xmlns:a16="http://schemas.microsoft.com/office/drawing/2014/main" id="{E2AE63B2-65F0-4E82-B2F4-E86504A9D7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880816"/>
              </p:ext>
            </p:extLst>
          </p:nvPr>
        </p:nvGraphicFramePr>
        <p:xfrm>
          <a:off x="2756360" y="3034697"/>
          <a:ext cx="1546186" cy="755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69" name="Equation" r:id="rId6" imgW="1231366" imgH="495085" progId="Equation.DSMT4">
                  <p:embed/>
                </p:oleObj>
              </mc:Choice>
              <mc:Fallback>
                <p:oleObj name="Equation" r:id="rId6" imgW="1231366" imgH="495085" progId="Equation.DSMT4">
                  <p:embed/>
                  <p:pic>
                    <p:nvPicPr>
                      <p:cNvPr id="205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6360" y="3034697"/>
                        <a:ext cx="1546186" cy="7550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D551562B-0EE3-4F29-A0D8-203C728D0D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505127"/>
              </p:ext>
            </p:extLst>
          </p:nvPr>
        </p:nvGraphicFramePr>
        <p:xfrm>
          <a:off x="2925230" y="2130181"/>
          <a:ext cx="1189595" cy="68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70" name="Equation" r:id="rId8" imgW="1028254" imgH="482391" progId="Equation.DSMT4">
                  <p:embed/>
                </p:oleObj>
              </mc:Choice>
              <mc:Fallback>
                <p:oleObj name="Equation" r:id="rId8" imgW="1028254" imgH="482391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230" y="2130181"/>
                        <a:ext cx="1189595" cy="680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6DDE537-0711-4FD4-94ED-03C99BD338EC}"/>
              </a:ext>
            </a:extLst>
          </p:cNvPr>
          <p:cNvSpPr txBox="1"/>
          <p:nvPr/>
        </p:nvSpPr>
        <p:spPr>
          <a:xfrm>
            <a:off x="0" y="221760"/>
            <a:ext cx="5237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35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39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700417" cy="1616149"/>
          </a:xfrm>
        </p:spPr>
        <p:txBody>
          <a:bodyPr>
            <a:normAutofit/>
          </a:bodyPr>
          <a:lstStyle/>
          <a:p>
            <a:r>
              <a:rPr lang="ru-RU" altLang="ru-RU" sz="2900" b="1" dirty="0"/>
              <a:t>Допущения теории полимолекулярной адсорбции БЭТ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33375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781894" y="1292248"/>
            <a:ext cx="7115655" cy="48013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700" b="1" dirty="0"/>
              <a:t>Допущения теории полимолекулярной адсорбции БЭТ (</a:t>
            </a:r>
            <a:r>
              <a:rPr lang="ru-RU" altLang="ru-RU" sz="1700" b="1" dirty="0" err="1"/>
              <a:t>Брунауэра</a:t>
            </a:r>
            <a:r>
              <a:rPr lang="ru-RU" altLang="ru-RU" sz="1700" b="1" dirty="0"/>
              <a:t>-</a:t>
            </a:r>
            <a:r>
              <a:rPr lang="ru-RU" altLang="ru-RU" sz="1700" b="1" dirty="0" err="1"/>
              <a:t>Эммета</a:t>
            </a:r>
            <a:r>
              <a:rPr lang="ru-RU" altLang="ru-RU" sz="1700" b="1" dirty="0"/>
              <a:t>-Теллера)</a:t>
            </a:r>
            <a:r>
              <a:rPr lang="ru-RU" altLang="ru-RU" sz="1700" dirty="0"/>
              <a:t>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поверхность адсорбента неоднородна энергетически;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взаимодействие адсорбент–адсорбат сильнее, чем адсорбат–адсорбат; 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взаимодействие адсорбированных молекул учитывается только в направлении, перпендикулярном поверхности, и рассматривается как конденсация;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/>
              <a:t>Возможно образование второго и последующих слоев за счет взаимодействия адсорбат–адсорбат; </a:t>
            </a:r>
          </a:p>
          <a:p>
            <a:pPr marL="0" indent="0" algn="just" eaLnBrk="1" hangingPunct="1"/>
            <a:endParaRPr lang="ru-RU" altLang="ru-RU" sz="1700" dirty="0"/>
          </a:p>
          <a:p>
            <a:pPr marL="0" indent="0" algn="just" eaLnBrk="1" hangingPunct="1"/>
            <a:r>
              <a:rPr lang="ru-RU" altLang="ru-RU" sz="1700" b="1" dirty="0"/>
              <a:t>Применяется теория полимолекулярной адсорбции БЭТ</a:t>
            </a:r>
            <a:r>
              <a:rPr lang="ru-RU" altLang="ru-RU" sz="1700" dirty="0"/>
              <a:t> (образуются полимолекулярные слои вещества на поверхности адсорбента):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sz="1700" dirty="0" err="1"/>
              <a:t>газы</a:t>
            </a:r>
            <a:r>
              <a:rPr lang="ru-RU" altLang="ru-RU" sz="1700" dirty="0"/>
              <a:t> и пары адсорбируются при температурах ниже критической (полимолекулярную адсорбцию можно представить как результат вынужденной конденсации пара под действием поверхностных сил) – как правило изотермы I</a:t>
            </a:r>
            <a:r>
              <a:rPr lang="en-US" altLang="ru-RU" sz="1700" dirty="0"/>
              <a:t>I</a:t>
            </a:r>
            <a:r>
              <a:rPr lang="ru-RU" altLang="ru-RU" sz="1700" dirty="0"/>
              <a:t> или </a:t>
            </a:r>
            <a:r>
              <a:rPr lang="en-US" altLang="ru-RU" sz="1700" dirty="0"/>
              <a:t>IV</a:t>
            </a:r>
            <a:r>
              <a:rPr lang="ru-RU" altLang="ru-RU" sz="1700" dirty="0"/>
              <a:t>; 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5685E34-A92E-4801-B217-B1C0B254B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732"/>
          <a:stretch/>
        </p:blipFill>
        <p:spPr bwMode="auto">
          <a:xfrm>
            <a:off x="8052841" y="1236783"/>
            <a:ext cx="3398424" cy="337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693" y="4784568"/>
            <a:ext cx="3399572" cy="121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31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261FEB-DAEC-4104-9D15-F7EA1D4AA1F5}"/>
              </a:ext>
            </a:extLst>
          </p:cNvPr>
          <p:cNvSpPr/>
          <p:nvPr/>
        </p:nvSpPr>
        <p:spPr>
          <a:xfrm>
            <a:off x="7295322" y="0"/>
            <a:ext cx="4896678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7295322" y="184666"/>
            <a:ext cx="4896678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800" b="1" dirty="0"/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08453" y="857637"/>
            <a:ext cx="8387149" cy="501675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altLang="ru-RU" sz="2000" b="1" dirty="0"/>
              <a:t>Теория полимолекулярной адсорбции БЭТ (</a:t>
            </a:r>
            <a:r>
              <a:rPr lang="ru-RU" altLang="ru-RU" sz="2000" b="1" dirty="0" err="1"/>
              <a:t>Брунауэра-Эммета-Теллера</a:t>
            </a:r>
            <a:r>
              <a:rPr lang="ru-RU" altLang="ru-RU" sz="2000" b="1" dirty="0"/>
              <a:t>):</a:t>
            </a:r>
          </a:p>
          <a:p>
            <a:pPr marL="342900" indent="-342900" algn="just">
              <a:defRPr/>
            </a:pPr>
            <a:r>
              <a:rPr lang="ru-RU" altLang="ru-RU" sz="2000" dirty="0"/>
              <a:t>Уравнение изотермы адсорбции в каноническом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r>
              <a:rPr lang="ru-RU" altLang="ru-RU" sz="2000" dirty="0"/>
              <a:t>В линеаризованном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algn="just"/>
            <a:r>
              <a:rPr lang="ru-RU" altLang="ru-RU" sz="2000" dirty="0"/>
              <a:t>Прямая, как правило, наблюдается в интервале относительных давлений (</a:t>
            </a:r>
            <a:r>
              <a:rPr lang="ru-RU" altLang="ru-RU" sz="2000" i="1" dirty="0"/>
              <a:t>0,05; 0,2-0,35</a:t>
            </a:r>
            <a:r>
              <a:rPr lang="ru-RU" altLang="ru-RU" sz="2000" dirty="0"/>
              <a:t>). </a:t>
            </a:r>
            <a:r>
              <a:rPr lang="ru-RU" sz="2000" dirty="0"/>
              <a:t>При меньших относительных давлениях оказывает влияние энергетическая неоднородность поверхности адсорбента, при больших – начинает проявлять себя взаимодействие соседних молекул адсорбата между собой в пределах одного слоя. Оба фактора приводят к нарушению положений теории БЭТ и, следовательно, отклонению от линейности.</a:t>
            </a:r>
            <a:r>
              <a:rPr lang="en-US" sz="2000" dirty="0"/>
              <a:t> </a:t>
            </a:r>
            <a:r>
              <a:rPr lang="ru-RU" sz="2000" dirty="0"/>
              <a:t>Следует использовать для изотерм типов </a:t>
            </a:r>
            <a:r>
              <a:rPr lang="en-US" sz="2000" dirty="0"/>
              <a:t>II </a:t>
            </a:r>
            <a:r>
              <a:rPr lang="ru-RU" sz="2000" dirty="0"/>
              <a:t>или </a:t>
            </a:r>
            <a:r>
              <a:rPr lang="en-US" sz="2000" dirty="0"/>
              <a:t>IV</a:t>
            </a:r>
            <a:r>
              <a:rPr lang="ru-RU" sz="2000" dirty="0"/>
              <a:t>.</a:t>
            </a:r>
            <a:endParaRPr lang="ru-RU" altLang="ru-RU" sz="2000" dirty="0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652528"/>
              </p:ext>
            </p:extLst>
          </p:nvPr>
        </p:nvGraphicFramePr>
        <p:xfrm>
          <a:off x="2701007" y="2722520"/>
          <a:ext cx="3602037" cy="72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92" name="Equation" r:id="rId3" imgW="2476500" imgH="495300" progId="Equation.DSMT4">
                  <p:embed/>
                </p:oleObj>
              </mc:Choice>
              <mc:Fallback>
                <p:oleObj name="Equation" r:id="rId3" imgW="2476500" imgH="495300" progId="Equation.DSMT4">
                  <p:embed/>
                  <p:pic>
                    <p:nvPicPr>
                      <p:cNvPr id="205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007" y="2722520"/>
                        <a:ext cx="3602037" cy="7204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1991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736456"/>
              </p:ext>
            </p:extLst>
          </p:nvPr>
        </p:nvGraphicFramePr>
        <p:xfrm>
          <a:off x="8782194" y="4147491"/>
          <a:ext cx="3323213" cy="226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93" name="Visio" r:id="rId5" imgW="3152992" imgH="2151360" progId="Visio.Drawing.11">
                  <p:embed/>
                </p:oleObj>
              </mc:Choice>
              <mc:Fallback>
                <p:oleObj name="Visio" r:id="rId5" imgW="3152992" imgH="2151360" progId="Visio.Drawing.11">
                  <p:embed/>
                  <p:pic>
                    <p:nvPicPr>
                      <p:cNvPr id="20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2194" y="4147491"/>
                        <a:ext cx="3323213" cy="2264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1680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25320"/>
              </p:ext>
            </p:extLst>
          </p:nvPr>
        </p:nvGraphicFramePr>
        <p:xfrm>
          <a:off x="2911980" y="1594977"/>
          <a:ext cx="3180093" cy="680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94" name="Equation" r:id="rId7" imgW="2361960" imgH="507960" progId="Equation.DSMT4">
                  <p:embed/>
                </p:oleObj>
              </mc:Choice>
              <mc:Fallback>
                <p:oleObj name="Equation" r:id="rId7" imgW="2361960" imgH="5079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980" y="1594977"/>
                        <a:ext cx="3180093" cy="6802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B158946F-C703-486B-B02E-08F084967604}"/>
              </a:ext>
            </a:extLst>
          </p:cNvPr>
          <p:cNvSpPr txBox="1">
            <a:spLocks/>
          </p:cNvSpPr>
          <p:nvPr/>
        </p:nvSpPr>
        <p:spPr>
          <a:xfrm>
            <a:off x="11686307" y="648310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677097-628B-4306-99D3-5EEA37CFF4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3" y="198292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1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467138" y="338594"/>
            <a:ext cx="80705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Ограничения применимости БЭТ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3A0F3-A41E-40BF-A39F-10C2E1BD503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F026BE-9B4A-4D70-BC97-97AF8567D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347749"/>
            <a:ext cx="1569217" cy="365124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D3B024B-A7D2-4264-95B2-8C71550C614C}"/>
              </a:ext>
            </a:extLst>
          </p:cNvPr>
          <p:cNvCxnSpPr>
            <a:cxnSpLocks/>
          </p:cNvCxnSpPr>
          <p:nvPr/>
        </p:nvCxnSpPr>
        <p:spPr>
          <a:xfrm>
            <a:off x="218661" y="844786"/>
            <a:ext cx="11748052" cy="885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552216"/>
              </p:ext>
            </p:extLst>
          </p:nvPr>
        </p:nvGraphicFramePr>
        <p:xfrm>
          <a:off x="218661" y="836934"/>
          <a:ext cx="7764051" cy="5273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6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Факт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Замечание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Теория БЭТ игнорирует неоднородности поверхности и латеральные взаимодействия соседних молекул </a:t>
                      </a:r>
                      <a:r>
                        <a:rPr lang="ru-RU" sz="1400" dirty="0" err="1"/>
                        <a:t>адсорбата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1. Высокоэнергетические (легко достижимые для </a:t>
                      </a:r>
                      <a:r>
                        <a:rPr lang="ru-RU" sz="1400" dirty="0" err="1"/>
                        <a:t>адсорбата</a:t>
                      </a:r>
                      <a:r>
                        <a:rPr lang="ru-RU" sz="1400" dirty="0"/>
                        <a:t>) участки будут заняты при более низких относительных давлениях; </a:t>
                      </a:r>
                      <a:endParaRPr lang="en-US" sz="1400" dirty="0"/>
                    </a:p>
                    <a:p>
                      <a:pPr algn="just"/>
                      <a:r>
                        <a:rPr lang="ru-RU" sz="1400" dirty="0"/>
                        <a:t>2. Причина нелинейности графиков БЭТ при </a:t>
                      </a:r>
                      <a:r>
                        <a:rPr lang="ru-RU" sz="1400" i="1" dirty="0"/>
                        <a:t>p</a:t>
                      </a:r>
                      <a:r>
                        <a:rPr lang="ru-RU" sz="1400" dirty="0"/>
                        <a:t>/</a:t>
                      </a:r>
                      <a:r>
                        <a:rPr lang="ru-RU" sz="1400" i="1" dirty="0"/>
                        <a:t>p</a:t>
                      </a:r>
                      <a:r>
                        <a:rPr lang="en-US" sz="1400" baseline="-25000" dirty="0"/>
                        <a:t>s</a:t>
                      </a:r>
                      <a:r>
                        <a:rPr lang="ru-RU" sz="1400" dirty="0"/>
                        <a:t> &lt;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0,05;</a:t>
                      </a:r>
                      <a:endParaRPr lang="ru-RU" sz="14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Поляризационные силы между молекулами </a:t>
                      </a:r>
                      <a:r>
                        <a:rPr lang="ru-RU" sz="1400" dirty="0" err="1"/>
                        <a:t>адсорбата</a:t>
                      </a:r>
                      <a:r>
                        <a:rPr lang="ru-RU" sz="1400" dirty="0"/>
                        <a:t> приведут к более высокой теплоте адсорбции во 2м слое, чем в 3м и т. д.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Причина несостоятельности уравнения БЭТ при </a:t>
                      </a:r>
                      <a:r>
                        <a:rPr lang="ru-RU" sz="1400" i="1" dirty="0"/>
                        <a:t>p</a:t>
                      </a:r>
                      <a:r>
                        <a:rPr lang="ru-RU" sz="1400" dirty="0"/>
                        <a:t>/</a:t>
                      </a:r>
                      <a:r>
                        <a:rPr lang="ru-RU" sz="1400" i="1" dirty="0"/>
                        <a:t>p</a:t>
                      </a:r>
                      <a:r>
                        <a:rPr lang="en-US" sz="1400" baseline="-25000" dirty="0"/>
                        <a:t>s</a:t>
                      </a:r>
                      <a:r>
                        <a:rPr lang="ru-RU" sz="1400" dirty="0"/>
                        <a:t> </a:t>
                      </a:r>
                      <a:r>
                        <a:rPr lang="en-US" sz="1400" dirty="0"/>
                        <a:t>&gt; 0,3</a:t>
                      </a:r>
                      <a:r>
                        <a:rPr lang="ru-RU" sz="1400" dirty="0"/>
                        <a:t>;</a:t>
                      </a:r>
                      <a:endParaRPr lang="ru-RU" sz="14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Уравнение БЭТ применяется для анализа площади поверхности непористых материалов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Сложности отделения </a:t>
                      </a:r>
                      <a:r>
                        <a:rPr lang="ru-RU" sz="1400" i="1" dirty="0"/>
                        <a:t>моно-/</a:t>
                      </a:r>
                      <a:r>
                        <a:rPr lang="ru-RU" sz="1400" i="1" dirty="0" err="1"/>
                        <a:t>полислойной</a:t>
                      </a:r>
                      <a:r>
                        <a:rPr lang="ru-RU" sz="1400" i="1" dirty="0"/>
                        <a:t> адсорбции </a:t>
                      </a:r>
                      <a:r>
                        <a:rPr lang="ru-RU" sz="1400" dirty="0"/>
                        <a:t>от явления </a:t>
                      </a:r>
                      <a:r>
                        <a:rPr lang="ru-RU" sz="1400" i="1" dirty="0"/>
                        <a:t>заполнения пор (конденсация)</a:t>
                      </a:r>
                      <a:endParaRPr lang="en-US" sz="1400" i="1" dirty="0"/>
                    </a:p>
                    <a:p>
                      <a:pPr algn="just"/>
                      <a:r>
                        <a:rPr lang="ru-RU" sz="1400" dirty="0"/>
                        <a:t>1. Заполнение микропор завершается при </a:t>
                      </a:r>
                      <a:r>
                        <a:rPr lang="ru-RU" sz="1400" i="1" dirty="0"/>
                        <a:t>p</a:t>
                      </a:r>
                      <a:r>
                        <a:rPr lang="ru-RU" sz="1400" dirty="0"/>
                        <a:t>/</a:t>
                      </a:r>
                      <a:r>
                        <a:rPr lang="ru-RU" sz="1400" i="1" dirty="0"/>
                        <a:t>p</a:t>
                      </a:r>
                      <a:r>
                        <a:rPr lang="en-US" sz="1400" baseline="-25000" dirty="0"/>
                        <a:t>s</a:t>
                      </a:r>
                      <a:r>
                        <a:rPr lang="ru-RU" sz="1400" dirty="0"/>
                        <a:t> &lt; 0,1, однако линейные графики БЭТ обнаруживаются при еще более низких относительных давлениях</a:t>
                      </a:r>
                      <a:endParaRPr lang="en-US" sz="1400" dirty="0"/>
                    </a:p>
                    <a:p>
                      <a:pPr marL="447675" indent="0" algn="just"/>
                      <a:r>
                        <a:rPr lang="ru-RU" sz="1400" dirty="0"/>
                        <a:t> =</a:t>
                      </a:r>
                      <a:r>
                        <a:rPr lang="en-US" sz="1400" dirty="0"/>
                        <a:t>&gt;</a:t>
                      </a:r>
                      <a:r>
                        <a:rPr lang="ru-RU" sz="1400" dirty="0"/>
                        <a:t> измеренная площадь поверхности отражает не реальную внутреннюю поверхность, а некую «</a:t>
                      </a:r>
                      <a:r>
                        <a:rPr lang="ru-RU" sz="1400" i="1" dirty="0"/>
                        <a:t>площадь поверхности БЭТ»;</a:t>
                      </a:r>
                      <a:endParaRPr lang="en-US" sz="1400" i="1" dirty="0"/>
                    </a:p>
                    <a:p>
                      <a:pPr algn="just"/>
                      <a:r>
                        <a:rPr lang="ru-RU" sz="1400" dirty="0"/>
                        <a:t>2. Для </a:t>
                      </a:r>
                      <a:r>
                        <a:rPr lang="ru-RU" sz="1400" dirty="0" err="1"/>
                        <a:t>мезопористых</a:t>
                      </a:r>
                      <a:r>
                        <a:rPr lang="ru-RU" sz="1400" dirty="0"/>
                        <a:t> материалов с диаметром пор 2-4 </a:t>
                      </a:r>
                      <a:r>
                        <a:rPr lang="ru-RU" sz="1400" dirty="0" err="1"/>
                        <a:t>нм</a:t>
                      </a:r>
                      <a:r>
                        <a:rPr lang="ru-RU" sz="1400" dirty="0"/>
                        <a:t> заполнение пор наблюдается при давлениях, близких к моно-многослойному образованию</a:t>
                      </a:r>
                    </a:p>
                    <a:p>
                      <a:pPr marL="447675" indent="0" algn="just"/>
                      <a:r>
                        <a:rPr lang="ru-RU" sz="1400" dirty="0"/>
                        <a:t> =</a:t>
                      </a:r>
                      <a:r>
                        <a:rPr lang="en-US" sz="1400" dirty="0"/>
                        <a:t>&gt;</a:t>
                      </a:r>
                      <a:r>
                        <a:rPr lang="ru-RU" sz="1400" dirty="0"/>
                        <a:t>  переоценка емкости </a:t>
                      </a:r>
                      <a:r>
                        <a:rPr lang="ru-RU" sz="1400" dirty="0" err="1"/>
                        <a:t>монослоя</a:t>
                      </a:r>
                      <a:r>
                        <a:rPr lang="ru-RU" sz="1400" dirty="0"/>
                        <a:t>;</a:t>
                      </a:r>
                      <a:endParaRPr lang="ru-RU" sz="14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81" y="1077998"/>
            <a:ext cx="3915232" cy="548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210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261FEB-DAEC-4104-9D15-F7EA1D4AA1F5}"/>
              </a:ext>
            </a:extLst>
          </p:cNvPr>
          <p:cNvSpPr/>
          <p:nvPr/>
        </p:nvSpPr>
        <p:spPr>
          <a:xfrm>
            <a:off x="7295322" y="0"/>
            <a:ext cx="4896678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7295322" y="184666"/>
            <a:ext cx="4896678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800" b="1" dirty="0"/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486505" y="1138773"/>
            <a:ext cx="4448320" cy="255454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altLang="ru-RU" sz="2000" b="1" dirty="0"/>
              <a:t>Теория полимолекулярной адсорбции БЭТ (</a:t>
            </a:r>
            <a:r>
              <a:rPr lang="ru-RU" altLang="ru-RU" sz="2000" b="1" dirty="0" err="1"/>
              <a:t>Брунауэра-Эммета-Теллера</a:t>
            </a:r>
            <a:r>
              <a:rPr lang="ru-RU" altLang="ru-RU" sz="2000" b="1" dirty="0"/>
              <a:t>):</a:t>
            </a:r>
          </a:p>
          <a:p>
            <a:pPr marL="342900" indent="-342900" algn="just">
              <a:defRPr/>
            </a:pPr>
            <a:r>
              <a:rPr lang="ru-RU" altLang="ru-RU" sz="2000" dirty="0"/>
              <a:t>Уравнение изотермы адсорбции в каноническом виде:</a:t>
            </a:r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  <a:p>
            <a:pPr marL="342900" indent="-342900" algn="just">
              <a:defRPr/>
            </a:pPr>
            <a:endParaRPr lang="ru-RU" altLang="ru-RU" sz="2000" dirty="0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1991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1680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B158946F-C703-486B-B02E-08F084967604}"/>
              </a:ext>
            </a:extLst>
          </p:cNvPr>
          <p:cNvSpPr txBox="1">
            <a:spLocks/>
          </p:cNvSpPr>
          <p:nvPr/>
        </p:nvSpPr>
        <p:spPr>
          <a:xfrm>
            <a:off x="11686307" y="648310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677097-628B-4306-99D3-5EEA37CFF4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3" y="198292"/>
            <a:ext cx="1569217" cy="3651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428" t="1402" r="4899" b="3933"/>
          <a:stretch/>
        </p:blipFill>
        <p:spPr>
          <a:xfrm>
            <a:off x="2939143" y="67337"/>
            <a:ext cx="4290187" cy="6740701"/>
          </a:xfrm>
          <a:prstGeom prst="rect">
            <a:avLst/>
          </a:prstGeom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388766"/>
              </p:ext>
            </p:extLst>
          </p:nvPr>
        </p:nvGraphicFramePr>
        <p:xfrm>
          <a:off x="8331705" y="2757405"/>
          <a:ext cx="3180093" cy="680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Equation" r:id="rId5" imgW="2361960" imgH="507960" progId="Equation.DSMT4">
                  <p:embed/>
                </p:oleObj>
              </mc:Choice>
              <mc:Fallback>
                <p:oleObj name="Equation" r:id="rId5" imgW="2361960" imgH="5079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1705" y="2757405"/>
                        <a:ext cx="3180093" cy="6802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>
            <a:extLst>
              <a:ext uri="{FF2B5EF4-FFF2-40B4-BE49-F238E27FC236}">
                <a16:creationId xmlns:a16="http://schemas.microsoft.com/office/drawing/2014/main" id="{5A6128D9-CE00-4709-B6F4-1B66F8D72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3" y="5898333"/>
            <a:ext cx="3052614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600" dirty="0"/>
              <a:t>Рисунок - Графики изотерм БЭТ как функции от величины </a:t>
            </a:r>
            <a:r>
              <a:rPr lang="ru-RU" altLang="ru-RU" sz="1600" i="1" dirty="0"/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1259747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700417" cy="1616149"/>
          </a:xfrm>
        </p:spPr>
        <p:txBody>
          <a:bodyPr>
            <a:normAutofit/>
          </a:bodyPr>
          <a:lstStyle/>
          <a:p>
            <a:r>
              <a:rPr lang="ru-RU" altLang="ru-RU" sz="2900" b="1" dirty="0"/>
              <a:t>Примеры изотерм БЭТ</a:t>
            </a:r>
            <a:br>
              <a:rPr lang="ru-RU" altLang="ru-RU" sz="3200" b="1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40735" y="1271083"/>
            <a:ext cx="10781414" cy="5029201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"/>
          <a:stretch/>
        </p:blipFill>
        <p:spPr bwMode="auto">
          <a:xfrm rot="-60000">
            <a:off x="783118" y="1558329"/>
            <a:ext cx="4041772" cy="339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688" y="4947456"/>
            <a:ext cx="3875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Изотермы адсорбции на серебряной фольге</a:t>
            </a:r>
          </a:p>
          <a:p>
            <a:pPr algn="ctr">
              <a:defRPr/>
            </a:pPr>
            <a:r>
              <a:rPr lang="ru-RU" altLang="ru-RU" sz="1400" dirty="0"/>
              <a:t>1 – </a:t>
            </a:r>
            <a:r>
              <a:rPr lang="en-US" altLang="ru-RU" sz="1400" dirty="0"/>
              <a:t>C</a:t>
            </a:r>
            <a:r>
              <a:rPr lang="en-US" altLang="ru-RU" sz="1400" baseline="-25000" dirty="0"/>
              <a:t>4</a:t>
            </a:r>
            <a:r>
              <a:rPr lang="en-US" altLang="ru-RU" sz="1400" dirty="0"/>
              <a:t>H</a:t>
            </a:r>
            <a:r>
              <a:rPr lang="en-US" altLang="ru-RU" sz="1400" baseline="-25000" dirty="0"/>
              <a:t>10</a:t>
            </a:r>
            <a:r>
              <a:rPr lang="ru-RU" altLang="ru-RU" sz="1400" dirty="0"/>
              <a:t>, -78 °С; 2 – </a:t>
            </a:r>
            <a:r>
              <a:rPr lang="en-US" altLang="ru-RU" sz="1400" dirty="0"/>
              <a:t>CHCl</a:t>
            </a:r>
            <a:r>
              <a:rPr lang="en-US" altLang="ru-RU" sz="1400" baseline="-25000" dirty="0"/>
              <a:t>2</a:t>
            </a:r>
            <a:r>
              <a:rPr lang="en-US" altLang="ru-RU" sz="1400" dirty="0"/>
              <a:t>F, </a:t>
            </a:r>
            <a:r>
              <a:rPr lang="ru-RU" altLang="ru-RU" sz="1400" dirty="0"/>
              <a:t>-78 °С; </a:t>
            </a:r>
            <a:br>
              <a:rPr lang="ru-RU" altLang="ru-RU" sz="1400" dirty="0"/>
            </a:br>
            <a:r>
              <a:rPr lang="ru-RU" altLang="ru-RU" sz="1400" dirty="0"/>
              <a:t>3 – </a:t>
            </a:r>
            <a:r>
              <a:rPr lang="en-US" altLang="ru-RU" sz="1400" dirty="0"/>
              <a:t>Kr, -195 °C (</a:t>
            </a:r>
            <a:r>
              <a:rPr lang="ru-RU" altLang="ru-RU" sz="1400" dirty="0"/>
              <a:t>зачерненные точки - десорбция</a:t>
            </a:r>
            <a:r>
              <a:rPr lang="en-US" altLang="ru-RU" sz="1400" dirty="0"/>
              <a:t>)</a:t>
            </a:r>
            <a:endParaRPr lang="ru-RU" altLang="ru-RU" sz="1200" dirty="0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39" y="106583"/>
            <a:ext cx="3915232" cy="548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779D28B9-C57E-4C72-A1BB-167DA191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3809" y="5548448"/>
            <a:ext cx="5230444" cy="11695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dirty="0"/>
              <a:t>Рисунок – Изотермы адсорбции азота при 77 К на непористых образцах: </a:t>
            </a:r>
          </a:p>
          <a:p>
            <a:pPr algn="ctr">
              <a:defRPr/>
            </a:pPr>
            <a:r>
              <a:rPr lang="ru-RU" altLang="ru-RU" sz="1400" dirty="0"/>
              <a:t>1 – кремнезем (белые точки) с </a:t>
            </a:r>
            <a:r>
              <a:rPr lang="en-US" altLang="ru-RU" sz="1400" i="1" dirty="0"/>
              <a:t>S</a:t>
            </a:r>
            <a:r>
              <a:rPr lang="ru-RU" altLang="ru-RU" sz="1400" baseline="-25000" dirty="0"/>
              <a:t>уд</a:t>
            </a:r>
            <a:r>
              <a:rPr lang="ru-RU" altLang="ru-RU" sz="1400" dirty="0"/>
              <a:t> = 2,6-11,5 м</a:t>
            </a:r>
            <a:r>
              <a:rPr lang="ru-RU" altLang="ru-RU" sz="1400" baseline="30000" dirty="0"/>
              <a:t>2</a:t>
            </a:r>
            <a:r>
              <a:rPr lang="ru-RU" altLang="ru-RU" sz="1400" dirty="0"/>
              <a:t>/г; </a:t>
            </a:r>
          </a:p>
          <a:p>
            <a:pPr algn="ctr">
              <a:defRPr/>
            </a:pPr>
            <a:r>
              <a:rPr lang="ru-RU" altLang="ru-RU" sz="1400" dirty="0"/>
              <a:t>оксид алюминия (черные точки) с </a:t>
            </a:r>
            <a:r>
              <a:rPr lang="en-US" altLang="ru-RU" sz="1400" i="1" dirty="0"/>
              <a:t>S</a:t>
            </a:r>
            <a:r>
              <a:rPr lang="ru-RU" altLang="ru-RU" sz="1400" baseline="-25000" dirty="0"/>
              <a:t>уд</a:t>
            </a:r>
            <a:r>
              <a:rPr lang="ru-RU" altLang="ru-RU" sz="1400" dirty="0"/>
              <a:t> = 58-153 м</a:t>
            </a:r>
            <a:r>
              <a:rPr lang="ru-RU" altLang="ru-RU" sz="1400" baseline="30000" dirty="0"/>
              <a:t>2</a:t>
            </a:r>
            <a:r>
              <a:rPr lang="ru-RU" altLang="ru-RU" sz="1400" dirty="0"/>
              <a:t>/г; </a:t>
            </a:r>
          </a:p>
          <a:p>
            <a:pPr algn="ctr">
              <a:defRPr/>
            </a:pPr>
            <a:r>
              <a:rPr lang="ru-RU" altLang="ru-RU" sz="1400" dirty="0"/>
              <a:t>2 – изотерма, построенная по уравнению БЭТ при </a:t>
            </a:r>
            <a:r>
              <a:rPr lang="ru-RU" altLang="ru-RU" sz="1400" i="1" dirty="0"/>
              <a:t>С</a:t>
            </a:r>
            <a:r>
              <a:rPr lang="ru-RU" altLang="ru-RU" sz="1400" dirty="0"/>
              <a:t> = 100-200</a:t>
            </a:r>
          </a:p>
        </p:txBody>
      </p:sp>
    </p:spTree>
    <p:extLst>
      <p:ext uri="{BB962C8B-B14F-4D97-AF65-F5344CB8AC3E}">
        <p14:creationId xmlns:p14="http://schemas.microsoft.com/office/powerpoint/2010/main" val="1798885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F9895CF-C2BB-41FA-943E-14A23EE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438" y="774848"/>
            <a:ext cx="6301562" cy="1287868"/>
          </a:xfrm>
        </p:spPr>
        <p:txBody>
          <a:bodyPr>
            <a:noAutofit/>
          </a:bodyPr>
          <a:lstStyle/>
          <a:p>
            <a:pPr algn="r"/>
            <a:r>
              <a:rPr lang="ru-RU" altLang="ru-RU" sz="3600" b="1" dirty="0"/>
              <a:t>Идентификация пористой структуры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D0144336-F0D7-4D65-8494-33C51699A7C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D61FCFF-75C1-4073-AC2D-AEFB0571F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278410"/>
            <a:ext cx="1569217" cy="3651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09569E-EBA1-4188-B63B-6FAFDFE368A2}"/>
              </a:ext>
            </a:extLst>
          </p:cNvPr>
          <p:cNvSpPr/>
          <p:nvPr/>
        </p:nvSpPr>
        <p:spPr>
          <a:xfrm>
            <a:off x="0" y="-17376"/>
            <a:ext cx="4285561" cy="68753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E0B6D-67E3-4860-A455-9F1DEDEA12D5}"/>
              </a:ext>
            </a:extLst>
          </p:cNvPr>
          <p:cNvSpPr txBox="1"/>
          <p:nvPr/>
        </p:nvSpPr>
        <p:spPr>
          <a:xfrm>
            <a:off x="5032189" y="2421112"/>
            <a:ext cx="66021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000" b="1" dirty="0"/>
              <a:t>Низкотемпературная адсорбция газов</a:t>
            </a:r>
          </a:p>
          <a:p>
            <a:pPr algn="just" eaLnBrk="1" hangingPunct="1"/>
            <a:endParaRPr lang="ru-RU" altLang="ru-RU" sz="1000" b="1" dirty="0"/>
          </a:p>
          <a:p>
            <a:pPr algn="just"/>
            <a:r>
              <a:rPr lang="ru-RU" sz="2000" dirty="0"/>
              <a:t>Удельная поверхность пористого материала определяется по следующему уравнению:</a:t>
            </a:r>
          </a:p>
          <a:p>
            <a:pPr algn="just" eaLnBrk="1" hangingPunct="1"/>
            <a:endParaRPr lang="ru-RU" altLang="ru-RU" sz="2000" b="1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35A1A8F-99B1-475F-96E2-4F04E047E3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59334"/>
              </p:ext>
            </p:extLst>
          </p:nvPr>
        </p:nvGraphicFramePr>
        <p:xfrm>
          <a:off x="4325209" y="3898440"/>
          <a:ext cx="7866791" cy="2453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6" name="Equation" r:id="rId5" imgW="6108480" imgH="1892160" progId="Equation.DSMT4">
                  <p:embed/>
                </p:oleObj>
              </mc:Choice>
              <mc:Fallback>
                <p:oleObj name="Equation" r:id="rId5" imgW="6108480" imgH="18921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209" y="3898440"/>
                        <a:ext cx="7866791" cy="2453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650FD6-95DF-4810-8BC7-59A241C7531F}"/>
              </a:ext>
            </a:extLst>
          </p:cNvPr>
          <p:cNvSpPr/>
          <p:nvPr/>
        </p:nvSpPr>
        <p:spPr>
          <a:xfrm>
            <a:off x="231354" y="460972"/>
            <a:ext cx="4591285" cy="3218662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30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ABD4B390-B31D-40CC-BB99-99ABB36A8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35179"/>
          <a:stretch/>
        </p:blipFill>
        <p:spPr bwMode="auto">
          <a:xfrm>
            <a:off x="8157935" y="4001857"/>
            <a:ext cx="4034065" cy="28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2493963" y="115889"/>
            <a:ext cx="8139112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62472" y="1037487"/>
            <a:ext cx="111961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ru-RU" altLang="ru-RU" sz="2000" b="1" dirty="0"/>
              <a:t>Теория полимолекулярной адсорбции БЭТ (</a:t>
            </a:r>
            <a:r>
              <a:rPr lang="ru-RU" altLang="ru-RU" sz="2000" b="1" dirty="0" err="1"/>
              <a:t>Брунауэра-Эммета-Теллера</a:t>
            </a:r>
            <a:r>
              <a:rPr lang="ru-RU" altLang="ru-RU" sz="2000" b="1" dirty="0"/>
              <a:t>):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229260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46881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66" y="1584628"/>
            <a:ext cx="4032448" cy="244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1586191"/>
            <a:ext cx="4190714" cy="26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4285729"/>
            <a:ext cx="1219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dirty="0"/>
              <a:t>Рисунок – Изотермы адсорбции </a:t>
            </a:r>
            <a:r>
              <a:rPr lang="en-US" altLang="ru-RU" dirty="0"/>
              <a:t>N</a:t>
            </a:r>
            <a:r>
              <a:rPr lang="en-US" altLang="ru-RU" baseline="-25000" dirty="0"/>
              <a:t>2</a:t>
            </a:r>
            <a:r>
              <a:rPr lang="en-US" altLang="ru-RU" dirty="0"/>
              <a:t> </a:t>
            </a:r>
            <a:r>
              <a:rPr lang="ru-RU" altLang="ru-RU" dirty="0"/>
              <a:t>на </a:t>
            </a:r>
            <a:r>
              <a:rPr lang="en-US" altLang="ru-RU" dirty="0"/>
              <a:t>Al</a:t>
            </a:r>
            <a:r>
              <a:rPr lang="en-US" altLang="ru-RU" baseline="-25000" dirty="0"/>
              <a:t>2</a:t>
            </a:r>
            <a:r>
              <a:rPr lang="en-US" altLang="ru-RU" dirty="0"/>
              <a:t>O</a:t>
            </a:r>
            <a:r>
              <a:rPr lang="en-US" altLang="ru-RU" baseline="-25000" dirty="0"/>
              <a:t>3</a:t>
            </a:r>
            <a:r>
              <a:rPr lang="en-US" altLang="ru-RU" dirty="0"/>
              <a:t> (</a:t>
            </a:r>
            <a:r>
              <a:rPr lang="ru-RU" altLang="ru-RU" dirty="0"/>
              <a:t>а</a:t>
            </a:r>
            <a:r>
              <a:rPr lang="en-US" altLang="ru-RU" dirty="0"/>
              <a:t>)</a:t>
            </a:r>
            <a:r>
              <a:rPr lang="ru-RU" altLang="ru-RU" dirty="0"/>
              <a:t> и углеродном материале (б) в координатах уравнения БЭТ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388510"/>
              </p:ext>
            </p:extLst>
          </p:nvPr>
        </p:nvGraphicFramePr>
        <p:xfrm>
          <a:off x="1831571" y="4870833"/>
          <a:ext cx="36020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4" name="Equation" r:id="rId6" imgW="2476500" imgH="495300" progId="Equation.DSMT4">
                  <p:embed/>
                </p:oleObj>
              </mc:Choice>
              <mc:Fallback>
                <p:oleObj name="Equation" r:id="rId6" imgW="2476500" imgH="495300" progId="Equation.DSMT4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571" y="4870833"/>
                        <a:ext cx="3602038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62472" y="5726448"/>
            <a:ext cx="69471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Область заполнения монослоя определяется величиной константы </a:t>
            </a:r>
            <a:r>
              <a:rPr lang="ru-RU" sz="2000" i="1" dirty="0"/>
              <a:t>С</a:t>
            </a:r>
            <a:r>
              <a:rPr lang="ru-RU" sz="2000" dirty="0"/>
              <a:t>. Чем меньше </a:t>
            </a:r>
            <a:r>
              <a:rPr lang="ru-RU" sz="2000" i="1" dirty="0"/>
              <a:t>C,</a:t>
            </a:r>
            <a:r>
              <a:rPr lang="ru-RU" sz="2000" dirty="0"/>
              <a:t> тем при меньших относительных давлениях происходит заполнение монослоя.</a:t>
            </a:r>
            <a:endParaRPr lang="ru-RU" altLang="ru-RU" sz="2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16E685B-4184-4F27-9A79-04DD2CE26409}"/>
              </a:ext>
            </a:extLst>
          </p:cNvPr>
          <p:cNvSpPr/>
          <p:nvPr/>
        </p:nvSpPr>
        <p:spPr>
          <a:xfrm>
            <a:off x="0" y="595462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6838E294-DA1B-4120-BBA7-F591FF5ED26D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CFFE330-6512-4931-86AD-3D49507EBA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37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0" y="123945"/>
            <a:ext cx="121920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98201" y="1279310"/>
            <a:ext cx="47105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2400" b="1" dirty="0"/>
              <a:t>Теория </a:t>
            </a:r>
            <a:r>
              <a:rPr lang="ru-RU" altLang="ru-RU" sz="2400" b="1" dirty="0" err="1"/>
              <a:t>Гаркинса</a:t>
            </a:r>
            <a:r>
              <a:rPr lang="ru-RU" altLang="ru-RU" sz="2400" b="1" dirty="0"/>
              <a:t>-Юра</a:t>
            </a:r>
          </a:p>
          <a:p>
            <a:pPr marL="342900" indent="-342900" algn="ctr">
              <a:defRPr/>
            </a:pPr>
            <a:endParaRPr lang="ru-RU" altLang="ru-RU" sz="1200" dirty="0"/>
          </a:p>
          <a:p>
            <a:pPr marL="342900" indent="-342900" algn="ctr">
              <a:defRPr/>
            </a:pPr>
            <a:r>
              <a:rPr lang="ru-RU" altLang="ru-RU" sz="2400" dirty="0"/>
              <a:t>Уравнение изотермы адсорбции: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524001" y="229260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1524001" y="32974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1524001" y="246881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24" y="3024463"/>
            <a:ext cx="42672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38706" y="5789503"/>
            <a:ext cx="45250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dirty="0"/>
              <a:t>Рисунок – Изотерма адсорбции </a:t>
            </a:r>
            <a:r>
              <a:rPr lang="en-US" altLang="ru-RU" sz="1600" dirty="0"/>
              <a:t>N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 </a:t>
            </a:r>
            <a:r>
              <a:rPr lang="ru-RU" altLang="ru-RU" sz="1600" dirty="0"/>
              <a:t>на </a:t>
            </a:r>
            <a:r>
              <a:rPr lang="en-US" altLang="ru-RU" sz="1600" dirty="0"/>
              <a:t> 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</a:t>
            </a:r>
            <a:r>
              <a:rPr lang="ru-RU" altLang="ru-RU" sz="1600" dirty="0"/>
              <a:t>при 77 К в координатах уравнения </a:t>
            </a:r>
            <a:r>
              <a:rPr lang="ru-RU" altLang="ru-RU" sz="1600" dirty="0" err="1"/>
              <a:t>Гаркинса</a:t>
            </a:r>
            <a:r>
              <a:rPr lang="ru-RU" altLang="ru-RU" sz="1600" dirty="0"/>
              <a:t>-Юра</a:t>
            </a:r>
            <a:endParaRPr lang="ru-RU" altLang="ru-RU" sz="1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55396"/>
              </p:ext>
            </p:extLst>
          </p:nvPr>
        </p:nvGraphicFramePr>
        <p:xfrm>
          <a:off x="1450227" y="2316324"/>
          <a:ext cx="1368508" cy="629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5" name="Equation" r:id="rId4" imgW="1079032" imgH="495085" progId="Equation.DSMT4">
                  <p:embed/>
                </p:oleObj>
              </mc:Choice>
              <mc:Fallback>
                <p:oleObj name="Equation" r:id="rId4" imgW="1079032" imgH="495085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227" y="2316324"/>
                        <a:ext cx="1368508" cy="6297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250992"/>
              </p:ext>
            </p:extLst>
          </p:nvPr>
        </p:nvGraphicFramePr>
        <p:xfrm>
          <a:off x="3137780" y="2316324"/>
          <a:ext cx="1889303" cy="52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6" name="Equation" r:id="rId6" imgW="1091726" imgH="304668" progId="Equation.DSMT4">
                  <p:embed/>
                </p:oleObj>
              </mc:Choice>
              <mc:Fallback>
                <p:oleObj name="Equation" r:id="rId6" imgW="1091726" imgH="304668" progId="Equation.DSMT4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7780" y="2316324"/>
                        <a:ext cx="1889303" cy="525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29" y="3512341"/>
            <a:ext cx="3733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6439356" y="6118744"/>
            <a:ext cx="49061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1600" dirty="0"/>
              <a:t>Рисунок – Изотерма адсорбции </a:t>
            </a:r>
            <a:r>
              <a:rPr lang="en-US" altLang="ru-RU" sz="1600" dirty="0"/>
              <a:t>N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 </a:t>
            </a:r>
            <a:r>
              <a:rPr lang="ru-RU" altLang="ru-RU" sz="1600" dirty="0"/>
              <a:t>на </a:t>
            </a:r>
            <a:r>
              <a:rPr lang="en-US" altLang="ru-RU" sz="1600" dirty="0"/>
              <a:t> 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</a:t>
            </a:r>
            <a:r>
              <a:rPr lang="ru-RU" altLang="ru-RU" sz="1600" dirty="0"/>
              <a:t>при 77 К в координатах уравнения Френкеля-</a:t>
            </a:r>
            <a:r>
              <a:rPr lang="ru-RU" altLang="ru-RU" sz="1600" dirty="0" err="1"/>
              <a:t>Хелси</a:t>
            </a:r>
            <a:r>
              <a:rPr lang="ru-RU" altLang="ru-RU" sz="1600" dirty="0"/>
              <a:t>-Хилла</a:t>
            </a:r>
            <a:endParaRPr lang="ru-RU" altLang="ru-RU" sz="1400" dirty="0"/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6320270" y="1274884"/>
            <a:ext cx="47105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altLang="ru-RU" sz="2400" b="1" dirty="0"/>
              <a:t>Теория Френкеля-</a:t>
            </a:r>
            <a:r>
              <a:rPr lang="ru-RU" altLang="ru-RU" sz="2400" b="1" dirty="0" err="1"/>
              <a:t>Хелси</a:t>
            </a:r>
            <a:r>
              <a:rPr lang="ru-RU" altLang="ru-RU" sz="2400" b="1" dirty="0"/>
              <a:t>-Хилла</a:t>
            </a:r>
          </a:p>
          <a:p>
            <a:pPr marL="342900" indent="-342900" algn="ctr">
              <a:defRPr/>
            </a:pPr>
            <a:endParaRPr lang="ru-RU" altLang="ru-RU" sz="1200" dirty="0"/>
          </a:p>
          <a:p>
            <a:pPr marL="342900" indent="-342900" algn="ctr">
              <a:defRPr/>
            </a:pPr>
            <a:r>
              <a:rPr lang="ru-RU" altLang="ru-RU" sz="2400" dirty="0"/>
              <a:t>Уравнение изотермы адсорбции:</a:t>
            </a: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181351"/>
              </p:ext>
            </p:extLst>
          </p:nvPr>
        </p:nvGraphicFramePr>
        <p:xfrm>
          <a:off x="8965267" y="2499000"/>
          <a:ext cx="19558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7" name="Equation" r:id="rId9" imgW="1130040" imgH="304560" progId="Equation.DSMT4">
                  <p:embed/>
                </p:oleObj>
              </mc:Choice>
              <mc:Fallback>
                <p:oleObj name="Equation" r:id="rId9" imgW="1130040" imgH="304560" progId="Equation.DSMT4">
                  <p:embed/>
                  <p:pic>
                    <p:nvPicPr>
                      <p:cNvPr id="26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5267" y="2499000"/>
                        <a:ext cx="1955800" cy="52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63895"/>
              </p:ext>
            </p:extLst>
          </p:nvPr>
        </p:nvGraphicFramePr>
        <p:xfrm>
          <a:off x="6583230" y="2282526"/>
          <a:ext cx="209232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8" name="Equation" r:id="rId11" imgW="1650960" imgH="1002960" progId="Equation.DSMT4">
                  <p:embed/>
                </p:oleObj>
              </mc:Choice>
              <mc:Fallback>
                <p:oleObj name="Equation" r:id="rId11" imgW="1650960" imgH="1002960" progId="Equation.DSMT4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230" y="2282526"/>
                        <a:ext cx="2092325" cy="1274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036F0B5-005F-454A-AD31-765BFA99CD40}"/>
              </a:ext>
            </a:extLst>
          </p:cNvPr>
          <p:cNvSpPr/>
          <p:nvPr/>
        </p:nvSpPr>
        <p:spPr>
          <a:xfrm>
            <a:off x="0" y="622519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6A2D1CA-C689-4397-873C-658F2C83A646}"/>
              </a:ext>
            </a:extLst>
          </p:cNvPr>
          <p:cNvCxnSpPr/>
          <p:nvPr/>
        </p:nvCxnSpPr>
        <p:spPr>
          <a:xfrm>
            <a:off x="1078463" y="1739348"/>
            <a:ext cx="4278728" cy="0"/>
          </a:xfrm>
          <a:prstGeom prst="line">
            <a:avLst/>
          </a:prstGeom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6F2EAB2-9E9F-412F-9BEE-D5C0A7319968}"/>
              </a:ext>
            </a:extLst>
          </p:cNvPr>
          <p:cNvCxnSpPr>
            <a:cxnSpLocks/>
          </p:cNvCxnSpPr>
          <p:nvPr/>
        </p:nvCxnSpPr>
        <p:spPr>
          <a:xfrm>
            <a:off x="6583230" y="1739348"/>
            <a:ext cx="42603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CBE8040-2BE2-477C-8279-7F7EB3FFEF2F}"/>
              </a:ext>
            </a:extLst>
          </p:cNvPr>
          <p:cNvCxnSpPr/>
          <p:nvPr/>
        </p:nvCxnSpPr>
        <p:spPr>
          <a:xfrm>
            <a:off x="5993296" y="1274884"/>
            <a:ext cx="0" cy="5428635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090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74" y="2537862"/>
            <a:ext cx="10476475" cy="385490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600" b="1" dirty="0"/>
              <a:t>Выбор адсорбата:</a:t>
            </a:r>
          </a:p>
          <a:p>
            <a:pPr eaLnBrk="1" hangingPunct="1"/>
            <a:endParaRPr lang="ru-RU" altLang="ru-RU" sz="1050" b="1" dirty="0"/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химически инертен по отношению к поверхности твердого тела;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ДНП адсорбата при </a:t>
            </a:r>
            <a:r>
              <a:rPr lang="en-US" altLang="ru-RU" sz="2600" i="1" dirty="0"/>
              <a:t>t</a:t>
            </a:r>
            <a:r>
              <a:rPr lang="ru-RU" altLang="ru-RU" sz="2600" baseline="-25000" dirty="0"/>
              <a:t>адсорбции</a:t>
            </a:r>
            <a:r>
              <a:rPr lang="ru-RU" altLang="ru-RU" sz="2600" dirty="0"/>
              <a:t> должно быть достаточно большим, чтобы измерить адсорбцию с необходимой точностью в широком интервале относительных давлений (0,01;0,6);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форма молекул адсорбата близка к сферической (это позволяет избежать ошибки в определении величины площади, занимаемой его молекулой);</a:t>
            </a:r>
          </a:p>
          <a:p>
            <a:pPr marL="342900" indent="-342900" algn="just" eaLnBrk="1" hangingPunct="1">
              <a:buFont typeface="Courier New" panose="02070309020205020404" pitchFamily="49" charset="0"/>
              <a:buChar char="o"/>
            </a:pPr>
            <a:r>
              <a:rPr lang="ru-RU" altLang="ru-RU" sz="2600" dirty="0"/>
              <a:t>чистые вещества.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DDE537-0711-4FD4-94ED-03C99BD338EC}"/>
              </a:ext>
            </a:extLst>
          </p:cNvPr>
          <p:cNvSpPr txBox="1"/>
          <p:nvPr/>
        </p:nvSpPr>
        <p:spPr>
          <a:xfrm>
            <a:off x="88135" y="940625"/>
            <a:ext cx="5237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35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002FD790-D03E-4929-871D-1970E1D27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59" y="582726"/>
            <a:ext cx="5945436" cy="21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883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9"/>
            <a:ext cx="6852492" cy="1250465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Идентификация пористой </a:t>
            </a:r>
            <a:br>
              <a:rPr lang="ru-RU" altLang="ru-RU" sz="3600" b="1" dirty="0"/>
            </a:br>
            <a:r>
              <a:rPr lang="ru-RU" altLang="ru-RU" sz="3600" b="1" dirty="0"/>
              <a:t>структуры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29718" y="1204906"/>
            <a:ext cx="11003246" cy="4699144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Температура и выбор адсорбата: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dirty="0"/>
              <a:t>как правило, величину адсорбции измеряют при температуре кипения жидкого азота (77 K)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азот, 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аргон (химически инертен и физические свойства близки к свойствам азота), </a:t>
            </a:r>
          </a:p>
          <a:p>
            <a:pPr marL="550862" lvl="1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криптон (в тех случаях, когда образцы имеют низкие значения удельной поверхности (менее 1 м</a:t>
            </a:r>
            <a:r>
              <a:rPr lang="ru-RU" altLang="ru-RU" baseline="30000" dirty="0"/>
              <a:t>2</a:t>
            </a:r>
            <a:r>
              <a:rPr lang="ru-RU" altLang="ru-RU" dirty="0"/>
              <a:t>/г), так как криптон обладает довольно низким ДНП при 77 K (</a:t>
            </a:r>
            <a:r>
              <a:rPr lang="ru-RU" altLang="ru-RU" i="1" dirty="0" err="1"/>
              <a:t>p</a:t>
            </a:r>
            <a:r>
              <a:rPr lang="ru-RU" altLang="ru-RU" baseline="-25000" dirty="0" err="1"/>
              <a:t>s</a:t>
            </a:r>
            <a:r>
              <a:rPr lang="ru-RU" altLang="ru-RU" dirty="0"/>
              <a:t> = 260 Па), что позволяет обеспечить измерение очень малых величин адсорбции с достаточной точностью;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altLang="ru-RU" dirty="0"/>
              <a:t>при 273 К - </a:t>
            </a:r>
            <a:r>
              <a:rPr lang="en-US" altLang="ru-RU" dirty="0"/>
              <a:t>CO</a:t>
            </a:r>
            <a:r>
              <a:rPr lang="en-US" altLang="ru-RU" baseline="-25000" dirty="0"/>
              <a:t>2</a:t>
            </a:r>
            <a:r>
              <a:rPr lang="ru-RU" altLang="ru-RU" dirty="0"/>
              <a:t>: (</a:t>
            </a:r>
            <a:r>
              <a:rPr lang="ru-RU" altLang="ru-RU" i="1" dirty="0"/>
              <a:t>минусы</a:t>
            </a:r>
            <a:r>
              <a:rPr lang="ru-RU" altLang="ru-RU" dirty="0"/>
              <a:t>) 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молекула СО</a:t>
            </a:r>
            <a:r>
              <a:rPr lang="ru-RU" altLang="ru-RU" baseline="-25000" dirty="0"/>
              <a:t>2</a:t>
            </a:r>
            <a:r>
              <a:rPr lang="ru-RU" altLang="ru-RU" dirty="0"/>
              <a:t> очень чувствительна к наличию полярных групп или ионов на поверхности твёрдых тел (например, силикагели), взаимодействие с полярными группами приводит к изменению изотермы адсорбции и некорректному определению величины емкости </a:t>
            </a:r>
            <a:r>
              <a:rPr lang="ru-RU" altLang="ru-RU" dirty="0" err="1"/>
              <a:t>монослоя</a:t>
            </a:r>
            <a:r>
              <a:rPr lang="ru-RU" altLang="ru-RU" dirty="0"/>
              <a:t>;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возможна различная ориентация молекулы СО</a:t>
            </a:r>
            <a:r>
              <a:rPr lang="ru-RU" altLang="ru-RU" baseline="-25000" dirty="0"/>
              <a:t>2</a:t>
            </a:r>
            <a:r>
              <a:rPr lang="ru-RU" altLang="ru-RU" dirty="0"/>
              <a:t> на поверхности адсорбента, что может привести к ошибочному выбору значения площади, занимаемой одной молекулой.</a:t>
            </a:r>
          </a:p>
          <a:p>
            <a:pPr algn="just" eaLnBrk="1" hangingPunct="1"/>
            <a:r>
              <a:rPr lang="ru-RU" altLang="ru-RU" dirty="0"/>
              <a:t>3.   при комнатной температуре: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 err="1"/>
              <a:t>алканы</a:t>
            </a:r>
            <a:r>
              <a:rPr lang="ru-RU" altLang="ru-RU" dirty="0"/>
              <a:t> С</a:t>
            </a:r>
            <a:r>
              <a:rPr lang="ru-RU" altLang="ru-RU" baseline="-25000" dirty="0"/>
              <a:t>2</a:t>
            </a:r>
            <a:r>
              <a:rPr lang="ru-RU" altLang="ru-RU" dirty="0"/>
              <a:t>-С</a:t>
            </a:r>
            <a:r>
              <a:rPr lang="ru-RU" altLang="ru-RU" baseline="-25000" dirty="0"/>
              <a:t>7</a:t>
            </a:r>
            <a:r>
              <a:rPr lang="ru-RU" altLang="ru-RU" dirty="0"/>
              <a:t>: инертны, подходящие ДНП, но несимметричные молекулы;</a:t>
            </a:r>
          </a:p>
          <a:p>
            <a:pPr marL="539750" indent="-274638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/>
              <a:t>бензол: но несимметричные молекулы.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64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2BEA2FF7-C4A8-400E-861B-1212910C5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35179"/>
          <a:stretch/>
        </p:blipFill>
        <p:spPr bwMode="auto">
          <a:xfrm flipV="1">
            <a:off x="8157935" y="0"/>
            <a:ext cx="4034065" cy="28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2775" name="Picture 8" descr="E:\_work\01\sdfsdf\p0090.bmp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52638" r="11000" b="28745"/>
          <a:stretch/>
        </p:blipFill>
        <p:spPr bwMode="auto">
          <a:xfrm>
            <a:off x="4338220" y="3430936"/>
            <a:ext cx="7788135" cy="258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349056"/>
              </p:ext>
            </p:extLst>
          </p:nvPr>
        </p:nvGraphicFramePr>
        <p:xfrm>
          <a:off x="294704" y="1359398"/>
          <a:ext cx="7272063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Адсорбенты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(N</a:t>
                      </a:r>
                      <a:r>
                        <a:rPr lang="en-US" sz="1600" b="1" baseline="-25000" dirty="0"/>
                        <a:t>2</a:t>
                      </a:r>
                      <a:r>
                        <a:rPr lang="en-US" sz="1600" b="1" dirty="0"/>
                        <a:t>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(Ar)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en-US" sz="1600" b="1" dirty="0"/>
                        <a:t> (Kr)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Гидратированные кремнеземы, </a:t>
                      </a:r>
                      <a:r>
                        <a:rPr lang="el-GR" sz="1600" dirty="0"/>
                        <a:t>γ</a:t>
                      </a:r>
                      <a:r>
                        <a:rPr lang="ru-RU" sz="1600" dirty="0"/>
                        <a:t>- и </a:t>
                      </a:r>
                      <a:r>
                        <a:rPr lang="el-GR" sz="1600" dirty="0"/>
                        <a:t>θ</a:t>
                      </a:r>
                      <a:r>
                        <a:rPr lang="ru-RU" sz="1600" dirty="0"/>
                        <a:t>-оксид алюминия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Дегидратированные</a:t>
                      </a:r>
                      <a:r>
                        <a:rPr lang="ru-RU" sz="1600" dirty="0"/>
                        <a:t> кремнеземы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Анатаз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Порошки металлов (</a:t>
                      </a:r>
                      <a:r>
                        <a:rPr lang="en-US" sz="1600" dirty="0" err="1"/>
                        <a:t>Pd</a:t>
                      </a:r>
                      <a:r>
                        <a:rPr lang="en-US" sz="1600" dirty="0"/>
                        <a:t>,</a:t>
                      </a:r>
                      <a:r>
                        <a:rPr lang="en-US" sz="1600" baseline="0" dirty="0"/>
                        <a:t> Fe, Pt</a:t>
                      </a:r>
                      <a:r>
                        <a:rPr lang="ru-RU" sz="1600" dirty="0"/>
                        <a:t>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Корунд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Органические полимеры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0,30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179347"/>
            <a:ext cx="12192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+mj-lt"/>
              </a:rPr>
              <a:t>Примеры характеристик пористой структуры различных материалов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78215" y="752872"/>
            <a:ext cx="750504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dirty="0">
                <a:latin typeface="+mn-lt"/>
              </a:rPr>
              <a:t>Площади (нм</a:t>
            </a:r>
            <a:r>
              <a:rPr lang="ru-RU" altLang="ru-RU" sz="1600" baseline="30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), занимаемые молекулами азота, аргона и криптона в </a:t>
            </a:r>
            <a:r>
              <a:rPr lang="ru-RU" altLang="ru-RU" sz="1600" dirty="0" err="1">
                <a:latin typeface="+mn-lt"/>
              </a:rPr>
              <a:t>монослое</a:t>
            </a:r>
            <a:r>
              <a:rPr lang="ru-RU" altLang="ru-RU" sz="1600" dirty="0">
                <a:latin typeface="+mn-lt"/>
              </a:rPr>
              <a:t> на поверхностях различной химической природы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94704" y="5385910"/>
            <a:ext cx="8087032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latin typeface="+mn-lt"/>
              </a:rPr>
              <a:t>Площади (нм</a:t>
            </a:r>
            <a:r>
              <a:rPr lang="ru-RU" altLang="ru-RU" sz="1600" baseline="30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), занимаемые молекулами адсорбатов в </a:t>
            </a:r>
            <a:r>
              <a:rPr lang="ru-RU" altLang="ru-RU" sz="1600" dirty="0" err="1">
                <a:latin typeface="+mn-lt"/>
              </a:rPr>
              <a:t>монослое</a:t>
            </a:r>
            <a:endParaRPr lang="ru-RU" altLang="ru-RU" sz="1600" dirty="0">
              <a:latin typeface="+mn-lt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815307"/>
              </p:ext>
            </p:extLst>
          </p:nvPr>
        </p:nvGraphicFramePr>
        <p:xfrm>
          <a:off x="294704" y="5839199"/>
          <a:ext cx="8087032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96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8377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Адсорбат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N</a:t>
                      </a:r>
                      <a:r>
                        <a:rPr lang="en-US" sz="1600" b="1" baseline="-25000" dirty="0"/>
                        <a:t>2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Ar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Kr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Xe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</a:t>
                      </a:r>
                      <a:r>
                        <a:rPr lang="en-US" sz="1600" b="1" baseline="-25000" dirty="0"/>
                        <a:t>2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</a:t>
                      </a:r>
                      <a:r>
                        <a:rPr lang="en-US" sz="1600" b="1" baseline="-25000" dirty="0"/>
                        <a:t>6</a:t>
                      </a:r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6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</a:t>
                      </a:r>
                      <a:r>
                        <a:rPr lang="en-US" sz="1600" b="1" baseline="-25000" dirty="0"/>
                        <a:t>6</a:t>
                      </a:r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14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CH</a:t>
                      </a:r>
                      <a:r>
                        <a:rPr lang="en-US" sz="1600" b="1" baseline="-25000" dirty="0"/>
                        <a:t>3</a:t>
                      </a:r>
                      <a:r>
                        <a:rPr lang="en-US" sz="1600" b="1" dirty="0"/>
                        <a:t>OH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CCl</a:t>
                      </a:r>
                      <a:r>
                        <a:rPr lang="en-US" sz="1600" b="1" baseline="-25000" dirty="0"/>
                        <a:t>4</a:t>
                      </a:r>
                      <a:endParaRPr lang="ru-RU" sz="1600" b="1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H</a:t>
                      </a:r>
                      <a:r>
                        <a:rPr lang="en-US" sz="1600" b="1" baseline="-25000" dirty="0"/>
                        <a:t>2</a:t>
                      </a:r>
                      <a:r>
                        <a:rPr lang="en-US" sz="1600" b="1" dirty="0"/>
                        <a:t>O</a:t>
                      </a:r>
                      <a:endParaRPr lang="ru-RU" sz="1600" b="1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26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  <a:r>
                        <a:rPr lang="en-US" sz="1600" b="1" baseline="-25000" dirty="0"/>
                        <a:t>0</a:t>
                      </a:r>
                      <a:r>
                        <a:rPr lang="ru-RU" sz="1600" b="1" baseline="0" dirty="0"/>
                        <a:t>, нм</a:t>
                      </a:r>
                      <a:r>
                        <a:rPr lang="ru-RU" sz="1600" b="1" baseline="30000" dirty="0"/>
                        <a:t>2</a:t>
                      </a:r>
                      <a:endParaRPr lang="ru-RU" sz="16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0,195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0,232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0,17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0,5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0,562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  <a:r>
                        <a:rPr lang="ru-RU" sz="1600"/>
                        <a:t>,</a:t>
                      </a:r>
                      <a:r>
                        <a:rPr lang="en-US" sz="1600"/>
                        <a:t>219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0,37</a:t>
                      </a:r>
                      <a:endParaRPr lang="ru-RU" sz="16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0,125</a:t>
                      </a:r>
                      <a:endParaRPr lang="ru-RU" sz="1600" dirty="0"/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5D0E6D84-7BCE-41E5-9883-CB5AA3DD1547}"/>
              </a:ext>
            </a:extLst>
          </p:cNvPr>
          <p:cNvSpPr txBox="1">
            <a:spLocks/>
          </p:cNvSpPr>
          <p:nvPr/>
        </p:nvSpPr>
        <p:spPr>
          <a:xfrm>
            <a:off x="11687746" y="641009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250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9"/>
            <a:ext cx="6852492" cy="1250465"/>
          </a:xfrm>
        </p:spPr>
        <p:txBody>
          <a:bodyPr>
            <a:normAutofit/>
          </a:bodyPr>
          <a:lstStyle/>
          <a:p>
            <a:r>
              <a:rPr lang="ru-RU" altLang="ru-RU" sz="3600" dirty="0"/>
              <a:t>Выбор метода измерения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29718" y="1204905"/>
            <a:ext cx="11003246" cy="4898439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dirty="0"/>
              <a:t>1. </a:t>
            </a:r>
            <a:r>
              <a:rPr lang="ru-RU" altLang="ru-RU" sz="1600" i="1" dirty="0"/>
              <a:t>Одноточечный метод БЭТ</a:t>
            </a:r>
            <a:r>
              <a:rPr lang="ru-RU" altLang="ru-RU" sz="1600" dirty="0"/>
              <a:t>: при </a:t>
            </a:r>
            <a:r>
              <a:rPr lang="ru-RU" altLang="ru-RU" sz="1600" dirty="0" err="1"/>
              <a:t>отн</a:t>
            </a:r>
            <a:r>
              <a:rPr lang="ru-RU" altLang="ru-RU" sz="1600" dirty="0"/>
              <a:t>. давлении 0,2-0,3; если </a:t>
            </a:r>
            <a:r>
              <a:rPr lang="ru-RU" altLang="ru-RU" sz="1600" i="1" dirty="0"/>
              <a:t>С</a:t>
            </a:r>
            <a:r>
              <a:rPr lang="ru-RU" altLang="ru-RU" sz="1600" dirty="0"/>
              <a:t> </a:t>
            </a:r>
            <a:r>
              <a:rPr lang="en-US" altLang="ru-RU" sz="1600" dirty="0"/>
              <a:t>&gt;</a:t>
            </a:r>
            <a:r>
              <a:rPr lang="ru-RU" altLang="ru-RU" sz="1600" dirty="0"/>
              <a:t> 60</a:t>
            </a:r>
            <a:r>
              <a:rPr lang="en-US" altLang="ru-RU" sz="1600" dirty="0"/>
              <a:t>, </a:t>
            </a:r>
            <a:r>
              <a:rPr lang="ru-RU" altLang="ru-RU" sz="1600" dirty="0"/>
              <a:t>то </a:t>
            </a:r>
            <a:r>
              <a:rPr lang="en-US" altLang="ru-RU" sz="1600" i="1" dirty="0"/>
              <a:t>A</a:t>
            </a:r>
            <a:r>
              <a:rPr lang="en-US" altLang="ru-RU" sz="1600" baseline="-25000" dirty="0">
                <a:latin typeface="Arial"/>
                <a:cs typeface="Arial"/>
              </a:rPr>
              <a:t>∞</a:t>
            </a:r>
            <a:r>
              <a:rPr lang="en-US" altLang="ru-RU" sz="1600" dirty="0"/>
              <a:t>=</a:t>
            </a:r>
            <a:r>
              <a:rPr lang="en-US" altLang="ru-RU" sz="1600" i="1" dirty="0"/>
              <a:t>A</a:t>
            </a:r>
            <a:r>
              <a:rPr lang="ru-RU" altLang="ru-RU" sz="1600" i="1" dirty="0"/>
              <a:t>·</a:t>
            </a:r>
            <a:r>
              <a:rPr lang="en-US" altLang="ru-RU" sz="1600" dirty="0"/>
              <a:t>(1-</a:t>
            </a:r>
            <a:r>
              <a:rPr lang="en-US" altLang="ru-RU" sz="1600" i="1" dirty="0"/>
              <a:t>p</a:t>
            </a:r>
            <a:r>
              <a:rPr lang="en-US" altLang="ru-RU" sz="1600" dirty="0"/>
              <a:t>/</a:t>
            </a:r>
            <a:r>
              <a:rPr lang="en-US" altLang="ru-RU" sz="1600" i="1" dirty="0" err="1"/>
              <a:t>p</a:t>
            </a:r>
            <a:r>
              <a:rPr lang="en-US" altLang="ru-RU" sz="1600" baseline="-25000" dirty="0" err="1"/>
              <a:t>s</a:t>
            </a:r>
            <a:r>
              <a:rPr lang="en-US" altLang="ru-RU" sz="1600" dirty="0"/>
              <a:t>)</a:t>
            </a:r>
            <a:r>
              <a:rPr lang="ru-RU" altLang="ru-RU" sz="1600" dirty="0"/>
              <a:t>). Чем выше </a:t>
            </a:r>
            <a:r>
              <a:rPr lang="ru-RU" altLang="ru-RU" sz="1600" i="1" dirty="0"/>
              <a:t>С</a:t>
            </a:r>
            <a:r>
              <a:rPr lang="ru-RU" altLang="ru-RU" sz="1600" dirty="0"/>
              <a:t>, тем точнее 1-точечный метод, по сравнению с полным БЭТ-опытом.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r>
              <a:rPr lang="ru-RU" altLang="ru-RU" sz="1600" dirty="0"/>
              <a:t>2. Статические методы измерений: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9718" y="2573665"/>
            <a:ext cx="11003246" cy="1077218"/>
          </a:xfrm>
          <a:prstGeom prst="rect">
            <a:avLst/>
          </a:prstGeom>
        </p:spPr>
        <p:txBody>
          <a:bodyPr wrap="square" numCol="2" spcCol="360000">
            <a:spAutoFit/>
          </a:bodyPr>
          <a:lstStyle/>
          <a:p>
            <a:pPr marL="0" lvl="1" algn="just">
              <a:buFont typeface="Wingdings" panose="05000000000000000000" pitchFamily="2" charset="2"/>
              <a:buChar char="§"/>
            </a:pPr>
            <a:r>
              <a:rPr lang="ru-RU" altLang="ru-RU" sz="1600" b="1" dirty="0"/>
              <a:t>Объемный (волюмометрический) метод </a:t>
            </a:r>
            <a:r>
              <a:rPr lang="ru-RU" altLang="ru-RU" sz="1600" dirty="0"/>
              <a:t>(чаще всего): величину адсорбции вычисляют по известному объему камеры, объему твердого тела, падению давления, количеству поданного газа;</a:t>
            </a:r>
          </a:p>
          <a:p>
            <a:pPr marL="0" lvl="1" algn="just">
              <a:buFont typeface="Wingdings" panose="05000000000000000000" pitchFamily="2" charset="2"/>
              <a:buChar char="§"/>
            </a:pPr>
            <a:r>
              <a:rPr lang="ru-RU" altLang="ru-RU" sz="1600" b="1" dirty="0"/>
              <a:t>Гравиметрический (весовой) метод: </a:t>
            </a:r>
            <a:r>
              <a:rPr lang="ru-RU" altLang="ru-RU" sz="1600" dirty="0"/>
              <a:t>вакуумные микровесы (до 10</a:t>
            </a:r>
            <a:r>
              <a:rPr lang="ru-RU" altLang="ru-RU" sz="1600" baseline="30000" dirty="0"/>
              <a:t>-7</a:t>
            </a:r>
            <a:r>
              <a:rPr lang="ru-RU" altLang="ru-RU" sz="1600" dirty="0"/>
              <a:t> г), весы с кварцевыми спиралями, величину адсорбции измеряют непосредственно по увеличению массы твердого тела;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890" y="3707235"/>
            <a:ext cx="4938712" cy="30527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744" y="3707235"/>
            <a:ext cx="3788970" cy="303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0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57" y="2181560"/>
            <a:ext cx="5513796" cy="311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2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5" name="AutoShape 4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6" name="AutoShape 6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27" name="AutoShape 8" descr="data:image/png;base64,iVBORw0KGgoAAAANSUhEUgAAAZIAAADjCAIAAAAg6QV9AAAgAElEQVR4nOS9yY9caXberY29sf8Sw4AEb+yFDAOWAXsvwIAGAzYMtAwJWtiwLcg2IFkN2XILaEgqoKXWAKgFd3VXFauKbLImklVMFpOZzIHMZI5kzvOcEXGH9w4ROXyLB+eHJ7I+2JvG9y0yFkQyM+LGve973nOe85zpZ65v2evq6ur6+nowGFRV1bZtSqlpmn6/XxSFftDv+/1+Sqmu67qu+/1+0zT6b9M0TdN0u92yLOu6Tim1bds0zcXFhf5b1/Xl5aU+oldVVXVdl2VZVVXTNG3bVlWV53nTNPpISinPc72hLEt+5s11XWdZVhRFSmkwGOj9RVHkeV7XtW5A99bv99u2LcuyKAr9qd/vX1xcDAYD/spLb8vzvNvt6vr6uhQvPbXupN/vd7td3UOWZXmea6G0Dnme93o9fV3TNGVZ6lK6mr6l1+vpU3pDt9vVfzudTlEUZVn2ej2tTEpJt12WJcuie764uLi8vOQefAW0iVoZnlr3k2WZbqYsy36/r93XA+qJJAm6f22W7kHrprUty1KLr5uUwGiJ9Iy+F0VRdDod7V3btoPBQP8OBoOLi4u2beu6rqrq4uJCt6H/6lu079yG7kG/1HdpWfRdeq6iKPRdevld6SJ6pwukVo+N1lrps5L5uq4Hg8Hl5aW+SC/98uLiQtfR3VZVxWd1BLT7TdNcXl5eXFxotXUneZ67xGolkXbdhiRBG6ev0F9Zup/5/1uN/H/9urq6urq6kpaRyEp3SGHpIOm/OuRaLx0qyYqEhl3U6b24uNCaShr0V1dG2rOiKLIsY9skMVIfNw452y+J1ztdTHXMdBE/3jpX+o3Otm5SsoUm4kvbti2KQipJAs2dVFWlK3C3nU5HksRR8cOPjuOE6OxJiKWqtAKdTgcl2LZtr9fTD7pt7YVsAyeQY4wa1eHB8OgYcMh5Sd/JDmFm9HvtMipD79Tjc/CwRqjpPM+zLGOLURY6kHzQLYc0oM6k7lDvZH2wT7qs3qM7kaD62cYK3tgy1w66W31WW8adaLlQkdoaTCOP7IYTAdMvdXx0A/5mbYqWlLtChrMsk+lCt+o9HCjUq96Q7OVW+ZaqLf1weXmJLeLUoSOkgyRkDhyk0VA3wCJZobqu2Rg/zIiXYIJOJsoryzIOhgRU8i01KtPHS2/r9Xoy5pI/7k23jXjdwAXgLN3b+fn56elpp9PRk+pAdjodaVvds9SWNE6WZfp2XVN3LrnUieUA87O+TsYAQfSTpttgQVhnibhWWHocaKAfOMD9fl93KHSm+2FtOTbaHR1j/VJr4vCKW9J7uCW0vxYK4+RfJ0XjJ7CqKsG6KjAXupI3sCw8uN554wZ4G4gDlYRaR4RugD4JkgyDrK/2Dq0E4EKQtFBaE32pr6fWWZfV6WC7QWoSJ7QSYoMlw9bqe/UeBAbNLgStcwRAu6Vq6+rq6vLyUoDfNZdMKIpA2oTF4j2YC0RQ28YFfQPa8MU4wFmWZVkmleGAH0FE66G5OK56540T4sYWpOb2HHXZ7XYlasJNp6enZ2dnOFAcHhw6/Qa1LomXhEmOWbput8vJ0ZG7gTS1mPqvrqPF1DMC3CpzqPUG3bxuyV0h7QgAB+AGppA+SuYf6YjqZoR5Hf6AJvQVujHOsB9dXURLISPEs8uqye/m3rRBGCoUBEgHIF+HN1qGm8+R1oI04c1JEUtIwOYOMN2EVAF+QU8YNjQdhkciLUHSbfgxYYPacKslUZeXl+hi3Z6eV1fTvfHfxlwNflkZ4OXO3fRyq7dXbXFUmmFnTWLXBv0EDmrC43MDAvjnX5xBxF2ODFIuCTg/P+92u/KStE8wCPoW3Y/wNgqCkwBAEKpHs+g9uiyKD2vW6/XOz8/FGvB02GRsmiT4/Py80+lILaIR9EHdMJoONk3gyw21/u31eicnJ6enp/pGPb4wXQr+SJ/Fl0FYq2G3V4/JgtT20uHhWeSt6CV0LICgKwsjcJZAKPqlPCCAFVbBT7525+LiAlYB4WFJgT9VsDzOPEjqUN9cpw0fUDurbQVt8e3SX64HpTUQHik1zBh+wyBerlO0/lzHVZ6EGVypB/elkI/i9puLVAaxeRyORhM40Wm1Gz/IgeCc8u+tU1t66Tjh4yBh+sHXUX/Vmx3M+0kQdMcNqYws0GEAqqBiMGsIhE6aTpFbWu2ulJH+hYqGShBb1ITzry+S6EuCBUyq8Hf0IDLyuqzIJlhzoRv/gWNTB67kPGBmQYWuBLMsOzg4EBzD8Tw7Ozs7O9N79EEPC9TB8SPfoA83wmgW/uvwUM/Owuqz3AMmHZTnh5k3J6N4/Ci2EQTg9KITa8PmWluRdOhH7a8WH1haRDCh+QZ8doahMIrdKTP9sjYCSDcGTmnNKdbP2sQ2mBDWth/hKdYTfYRi5SK8AWYdp4HVk6DqU46pXTmyhhxGbEYRkSgtly5y69SWuC0dHgRCK+JehiRG1klnT2DBSRDYbpiIJtgBvCpAhI7l+fk5DBHnExxXByPmDhqGFIWIfGNCHXk1TQORIaEHmiElekZxDf3gv+VCYrFd7OoIjaEO9EuEtTTuXDpU96D3a6HyPBfm4pfEQ7VEwDE0LKgWGlF30u12a2Nw3HRLbwJYZFrgobEK4s7a8O5dBprw3cqIfPmZlJrwaK8rFL1Trjd+jb4uGVmOAFTh1/PgpYUdMBt6odr4OhAo+4hDIKWPOuMeEFHJZKfT4Zfsgrav0+mcnZ3Jkun3kmdd2dF3WZYye5D6Uv0SYwgswV5dR/IGukfOCfLesBO8tCa3VG0h7n7gMU2sMiZdIqItROjPz8+lrcqI2em8aenLeGmb0QLu+PASLkMaeLOks4h4TW3ksR+AG9wQljwFH4fwtRHWkYUEPOpBxFA4t6VF0PfKs8Oj4T5R0/LOUkpnZ2ci2vXVZ2dn+ux5vDAAqAa0Kk+tg4rnqKPIB+tw0oFC8F9QRfoIxgk3ijMPvkAb3lAfviOstuvHG/BK94DWRreC1sE+dfCY6Kw07DPiqrtGgOjU1bS81TArhHulLUvh4OuDN1aS2K5uW4ynfla4RtSEGwbWCiSoK+gOpWFx8NlN7pwHlNLMI5MGtYVlrYKF0JPCwxRFcevUll6sS2l5UiKtZclvhDC04pw0YEJluTDsXB2Erj6OaOKTauc4TkBo+TICXGx2Faw8uAxrhsOC0hFth5QUwYyAZTjtbdtK83InbZD9gC/UcWOxZ9QxnyqKQtdpjGMGmp2dnR0eHvLfTqcjik0PIr+Y48TF3cJzBvQ4nE8QrhZNX6pNPD8/LyLWeXR0dHx87Cq4CbKvCE/WF8qVDifKEQqLpq8r4sVm6QEvLi4A6Sk8OBCx9L4biTIIfpxHoTZfEBQuGDAZGQ+cxMJJbaWI5+i5qgg3pQinuDUSV4A3SraKPi4tqU+hoZogQGUypWQJAbnKQ/Wjm5Bnx/XYbMeY+A23EW3ppSVD42DzJZSNRRLRC/ImWgvEpOA+RagjB2Wkw7ANWnpJcxsxdbRbXdeQx02kTWKB6+CbU0oyUEWwPJJgp40F9PSNSE8VvE9KiXRHSUyKDLUUvBVSLomRBT4/P3drCc5H+vlZnqDofF252+3KgHN7HCr3YkoLdxTBjMDiAXXdlWsjbS2lpPtBO+vA66+oYJC1uMg6GDRXATw7GRiCkLBXeFsOdoDqZC3pcbSAkIOwmSmwtv6LO4yOYx+zSEBJlm2Hgq6C88IG9COjWAJD0FYfvPER15JImp5dj+MeBmpLj8lSlJYJzG2jZBvLPquN5UCAwaG1ZXKBGeWoAspkh87Ozm612iotIRP8AoLQQdU5T5bZgNFIQQrw39qyXdw4gOayLBMhJbnBnoNl4NT9OriQ6DKnBupIEYD67UfmBDKBW6HHqYwVbi1jQM+ibzw7O6uGGRachTYyv3QPUG9KiRaI47SLK8GN1RmQlDdNQ4hAz8XZ0A3wQZlu3QPLhbdL6omeFKoYEwI/DSLWc6Ge4BzbttV3JQt4uRfWROaRzpLuFkFqLYCjx0TR5JEdDlnJI6NWpP05olUkPTQRnHFlTYQUEcKrwh0GJKIy2Hr2VA/bRnxWj6OVRMHxQQkzzhqqxE0jwDMZiNbKYyH6kU12dnaGf8MhAj8ikED7TqdzcHBwS9WWthxcA9aoIw1PZ1WiRoCJE95GkMW3JFk0jXw5d23gYjCYddRPeLERGMq/iHAPl5VkEPGkugio6GCtjqgC9wDGxMlqokoDR0n/1fsBO7VF33BY5IxQ9qGn4JATE6zrGr5GC6WvQL4LKx4iI1/qBlPPV6eI6+ueOW9aXlgwUEayCGMdnD3aAYOvkwy4Bh8BELRoOn7Cv0iLRELQr414DqedlSmDVhsMBq79K0vjyi3pdzAYSMbcbCSD9ohKMiaLj2OM9dU4XEhsYUUXlTEPVVWhSfGUdau6nzZy3wH4pLboX8yt8yQsPioV81AZAQ8aQHmhRm+v2srz3Ku9wMMOVquqkkuFYwUId32kDSsjtFRZclMeURKQPEpHDiPAHr5JbEIZ2Y/iPksjsLGcEos84jVuYBFNyrjk/wIVm4jf1xFE0z1fXV0BgnILaLqp9MNQR9GPMjDqyEVsInKk7wUCiEkRHJNwUymCtpVw5xamxKORP87pRb5TvISVZEUw6agA3Qxb3IuU8dKCp9wAm6ijJf2Fs4zK1rbmFlWQX4zf5zuYWxaVlBHXyS3GWkYKXmkJXEWwdVLofKQKr5m9xv7pPaVxhbp5vgKxUYYByreNJNVe5AnhIlRByWmRkXOPn0qS0V+ZJaZVEX5l6dwYawHlEPCRFAFHTNctVVsk8uiMXVxcFEWh+Bc2rbFcEk4p1bCEFyGJ6ogQgSMQZYiAPFhbSSf60bm2FAVAdcT+awuxl5bMzZ8yi2Pq8FOjo9/gMHL+IWuSMfdVsC1IcBZRSGxjFfTEDQ9UeVgS35OTk+PjYx254+Pj4+NjriOdlUUWiIh8Unbr4HSrcPEEJ0ULutC3EQFErKvICPNIpR7BaWa8bKL7smGZhfOIGHD+HYDXFpcorRwdRq8Ojp8oKhBGjwlKErA9Pz9XIpuu3+v1Li8v66g3cIPq4OgGcENKAd0pJfbuhj7SbYuyzIMk0ZeiLnVAUmS6aZUgFpLVXRTBmrtORzBQzaT+upgRC+5b84LWqimxnbqmTMJtVFsqpcaTJ4dTkEGrrN/XFubTizwphIYNSFFUDJStIrcLm6m91GZX4fop/OfYQf9S3uzgGS+p+UYyFwBHOqKxjGpoiDq8YNi02nIREbXcCCky77HShQW80S8pJaIZuoiWglAgxx4yRYnjVUTroDyyCKWDX/xgIOWgRRakGc56A2W4e6Lbk7IAHfM4qO/a6E6cJuekUnhhKXi0PKhrwCO/rKPMWwo6BdXYRCQRFhz11EamgvgErIgbEr7O9xrZww7pxV0BNuVw4JSxxYXxjGC3Jji+MhLo6kjM1mnChHAu0O8psrhZE6BiE2n3SGZt+d5aK7Q2TMhtVFvX19feeSOPKtnaMhid7JAhwrY7j8AxdhcjRZwrWXIW3qX2srEsZx0/6C3emUeOGNd3gW4jG56b99o6LtJa2h73RkVbGwnKrXVB4Rw2kWlx4/qivdpI2misMBhevwoCHtjCZ3UY6JnhepliA4BS+gZZgyJIkaN4Y2GbqOBpLNWI33OFyjoolMawCPjUlhcGUOpbAjrv56tTRCE5+dybPkicUeg+WQwHla3vcpnUIzRR+AUkZGW4fxJoBtZAAmOWhlM92C8+Utnrxlez1MQBMB4sTmnRJ0yRvrG2kHFloZI6ouQD69uBdWmsxAc/Q997G9XW1dUV9HZjNeuAqTbiUzcslQtubfUH0lD4BcIIkgPfDMwUOqK2+A6bB+ZXb6k62Er0Fyqpsgyg1ghgJBswhYJA+IgDKC4hdkM6lMdE3AFHuBgciTboYTQX7+9bLihyzDt9/etgjtyMu9ptmoZi3do6yfgDNoHXXNB9zdk7UJtuxrc1peSFR7V5SZXBVRAcoRhPTOHRWO02+LjK8j9ghWpLsulbRJsodooQB/eTIvaXB3nat0hi3yqN4DS01FJt8rj71r6GbepHxiJPnYZpBBataRrC0+y1S3gzDOpdJ7pSExiXQLbDNAtnQeLXBOK7vWqr+UZhui+uCxBA98Y7MR31sJ8Fj1BHy8DWKHwMl8uKfqmN4atbS6qsLfHC/8T3+rGHj/MTfkNZuDYBCJRBqHHMIIlbi2z6DXBKAURaKJWsw+OiFBojjFqLHurUNVbo10TfuLqu4QFvfHWyfJ8mUCSUIhQhWCMZUQ04crcOQorML3YE2+OUVgpmgJ9d4fquuY7GGUSxCoHeMG91cAWkpNeWPJisy1WKToeIYt/aMFTB6CfjvPTVPH6yrk1wGgRA5LOz5k04gHWkkurpBvHSbuoeKE1HTzncA1MjdTg3kHr8hme8jWrrOij5ZJwIx88NuMuH28a+NUKT9AOp5Pu41QWmpYjKlZYcCFwqrAtSPVyioV+SKuGoG8MF9q4sd7wNd7K0fqcSLN2bEuv1pINo3QnfAfd0wwesDTA60Msja6EOVqK0RnScbVZYWDJZFAznvYqAA/cMOHKoxVHkUxz4wlqq1pHZK2IoWZ8PvTkFp4N14fdYGlaVTcddra0bX21ggevwRChonqUxfM1DgaRkMDAerBWiy7biIqTIKsAaiX0nwR2atTYyBPgGr8TiA/Tq4aBzFWAfpVkNe3worNoi16hdtsyXCPHgUGRWT1IH2LzVagvpKSKprx5mN/vWl0bnSjaqNuzq/kWKWjkBDQT3Brx3zIVzClIDBFVWnu3qA1nXK4++Tk3QsQNraYKeaqO9VBNdKDFuCGVjTA3Hj99gbFtzFSEpsNIOIVtr+VYPe4Ku/voR00Qt9qMwmIMKivEF1HaAv9iyJppGKAGNzXUHxx+5jRTfMjJItBFlFHKhH9HUeZQc6QrfBG7AjcYyJ3Sw+SK9nw3iMNeRWozeF2cPqwjMTN/IaKmMseIreKgq+FzUtAgp96ldHymEogVEZyHSxXD3J5S4Gw9Mr+yu08pS9EX0KamjTuCGqXAboB28dWrLmzI7lG3ihQqAb9Z7SLAqo7arjPIUAZN6uAOvw2b0I4e5CvDPllSReKlMRT8hV1dXyfgFh+hpuDGbZAWLh4LjlsjqRlXpiVBeeMT9qNfnuThaddB5nE+C3LghySJutaXCcVq4OL4AuW/d6KQKiiTjUeucR6a1bl5Hoh/RgBTeHwn3lSWd6EtTRMoUxS8tgFha5qqfTzJISuPvU3T3J6UITSdtWwbjDm8AsiuK4uzsrIx8AlcKtRValxG6lRbWddAX/ShFyKzlMdsEfqkC8NbWlEL6yF22NirPknFkOM6ewJVHti0xFu4KVVhbEwgtIIpJj59ZD1sWxw9Cadk/Ho++dWrr+vra+xxo5274ayBV90qc5pTRwDIX0Z/oho4ATDVG/RRRWQLBgXuvj3CilKJC6iMXSRZSlKoiul9bNM3NXRH9CCUxZGCkoGYAFFUkykvEdXIEWNBcyKKfsSaSA3q9nm67iCKSKlIfSkuATJGJinvFrToiS8FGkfXGO5vh7oncDF0T8kjaKiL5XvZGJ40bpmQyWSpDaYXcKdqT6bmE4EiUqaP2kD4w6GX6x3JEd3d3dXElc4GVYPQ4ujxaE6l8UHIp8kv0M/qXha2jcGIQJQR5lP07X9FGEZsjRJxrqchut3tycqKAg/LL2NY6WkHoqW/k7nLDIG6UPvrXDUweZbApSOQ8qr7yPNfK9yN35Daqrevra3BHHmnxgClH/nUQvZgdYBGZX/A1Ugp5hPyBRcC6Kng0ZCtFmjvVD049gDIwtkU0Aq7Cf3S2vozCsSbCQ4gjqKS2DOY8qrtLG+2BkQdM6bi6+q4tnQ2nAEL3/Px8f39fIiitJJEV7eXPmEfrenwW8vh5WK6frJcG3pP7p3oJqVXDjQfwRzhL0lOYB7f/WKMqMuyryFfKo3NxFQ4sRDUYrYzqmaqqVlZWJiYmlNUpYLK5uVkUxd7e3uTk5PHx8c7OjhQonTByS87oWfcbskAxbCwLG11ba8nCkmN0n3S2QIwb622bojMEz97pdE5OTrRWynHjs6Tv625vJLVKPDzFDHESwJQ6ltRJMNyu9KwfBpYM+63tuHVqS/223E5KagEd9fCL3W2M9K0sqaQcjlXJmpGU5PJUWdyna3NrautpV1kqdj+ytzl7KCPZSbQSkWN3JNvIyUqRAwVnXEa2mjQXehbxxTFpgnErrEeVnhF0yRmug5kW9NBLSpOEz8JSVbs2LqiJNHR8HM6kH8488mCL4bk4QDAcNNRKioYz+hRQkRMo0Oc9fEqb9OUXryz+IBynDC/XMnpA6evl5eW5uTncUs5qr9c7ODg4Pz/f3Nzc2tra2NiYmZmRAgUx4WzmVqGtI+2ZsbnlnVZWTIamqCM8olcVNBnCUBjhjdplAYV0cIERnixKEdHIkiXplzKy5EFwyACJ3E3ENBGD0grptT6yTEWEFIooYLjVaquN/qLaJwQChVVHA+I6emA2kTBBPA6B1gtFpg+C2JuooG4sb7Cw7kt+Qb1hEFnFQPd+VMC0lriMI3PDq+1FL6QmON2eNYZujMGF6obUKKLtBGcV5wIbCHJ0b052mECt23ZWlWgju4ANwLpKBaA0U9CCeZT4VcHpphiqqOXKYjBSbfwuC+hefGVlj56Bhb5INnIpt+4RMhKFVWuhHwkp6J7X1tbGx8dFRLiWd1WiM7m1tXV2dra3t3d4eLi9vb22tpbn+cHBweHhYR6tslSFfnZ2lqINFvAQhFJGUgJmsolmWGxBSgknmrInto//Aj8F0wS4tLNaCskhZWTaPpVM4bpWUVpQluXp6Sn+Zh1EJ3g/BfUhH1/ONScFqChLf0vVlnZFgKiInhg37BV7rI10htIhGAcb44/iqCMJBb+ssiBRYbRCssAQGg39JYWIcLho+htQqY7ncXszq9SXBuT8gBfwj6R90LxoLn0plD+eQhXhLemUxtKXOFopeAqOGXQ4NgO+Q+ensuQsMEWywRl6W2lVB3UUSFdVBXjRCwLYDQy0WhHZD4AajAEEIotfRTkxx5uzV0Z1fZ7ns7Ozo6OjUjTovm40GtQVWkuRU0Hl+fm5Kjrn5+ffvn27s7Pz9u1bL7HiNvoxbG0QrXsqY+gAiVgItL8odhxkllpllShuKYuyLHXDun9BqiIKFVL44LoBVVZW0ZRGSk1nQUsqLsyXnfMysLEdel4oML0T+vKWqi3JdG0jecR2CdtXVn1eBr1SWEWCTm8/WpheXl6ur6/v7+8zM9lNHJEmiCrJAQLXWJIhblQV+criO2lrJ6nSTjfRWLmxfAgcwMpaQUDu6kQxCLqKysdkZdJF+HHJQhOuF0CdOGJ5RHn4eGWhq9oiSqenp91o2odvWFuGmpSdrK4irYMo93Et5mwj7ox+8B7QXeuVCD1fBd/vwcfKurIUxi6xceDQXnTp01+rqFRHM+qR27bd29ubmJg4OTnRLWUxY9l1aG4lO+jx2pLghML29/cnJyfHxsbyPN/d3T04OKgsIy+L0nT0FGXSwHZIPeehsnhhKVWtqdvjT+g42QmpszwCF5KuntXqa+XV2ZnV46H0J60eEDKPjBM0rFIUXb0izLdObelFUoJWWW1GcgtRF+HGl5allRtRzSFvmmZlZWV0dPTp06dbW1tbW1sSMjKtpXT4LvHTHHUcEwkxjFuK7KTCciBTlNRnMdKxjUF1/ejkxYGsLSm0Z6FxhAObhjtQh8vMydRJRkwLi36CwlCjpUUDkXLJZTbcBbi0oH5pCSUpyBfIL4jYZC1QOAacUrAMZ7WKThgAzCJioz2Lb5aWrI/x51BJ3RwfH3djcpLOLf+il4FapfmkCwsLy8vL+r28ITQ1KF43KS1TWBQVR68Mcnpvb29jY+Ps7OzFixdv3rw5PT3d3t5WuBlZyi3U2ItuhdgeqUV5YaiALHqRS3dgtFAxN4BqGZGNLDrQZ9EWTWsrZ1CaS0dA6ykgTL9cNFE3epZhdMHvWbQh0pU1ue72qi1WJI8AVmF5QHl04AOnuLQli6fI097a2hobG3v27NnR0dHS0tLOzs7c3Nzbt2/39/dXV1f39/enpqb29/clamdnZz40EEwEmOesonTAFEWkBYH1qkivd1UCrsaYJ6tkJFkxjx5JUtyei1BanKiyGYUo3140QSa23bEBGVKIOga94RcNCFOw16UxX0QGeXBcyyKiqMn6LJNNWgdHTuzS/VO+HZSRW3CdbXV8igLFwwJ9uG8FitQJryL1SWKzvr7+4sULdfjCBLLvbcy8UXCtF42AmuFWYkVEVHl8fdfZ2dnq6urJycnU1JQikmtra0dHR3IjMEulDeMpgwa5oX8lSLxHK9CPHrn6L0pQH8d8amVAqfoTJrY3HF311SttnBW7UBhTAd7UZ8/Ozo6Pj09OTopbmyU/GAx60dcJ+8zxAwCjSjDF8NDwWfLRVlZW3r59K6oCCiDLsv39/aOjo+3t7f39/cXFRf334OBAvzw5OVldXT09PT08PDw5OTk8PGwivSUPNr0sy36/r+Y2KdJhHKal4XAbPwiBHx8fF0Ef6CyhenAThAXUA74XfYplNgH5ZaQRgZLQ2pwoCTdkqhRZMzw/XXKssiEorTIaz1fWAiG3pE2HADgXevWibC0NT3irYhCkmyh8TJzTLJKqwMJgE+04OovTi4Tg/jRRiIPa0sMuLS0tLi5yCNGA4OXa6pMKS7+EvydyIiFUp+wqckcE99Qmt9frvX79emdnR2LW6XR2dnbAqlkEHFor08ktGw69jwItYpIA9q9rLZ7KsqR0AUWfRWW1h//KoFncboG+pYx0Gzd6pRVBnxXRAYnf3Dq1pSz5fkwJQzqbiK9DWIACMMV4akVkAxQRcVtYWJiZmRGWkRB7k2w5ibNwf7sAACAASURBVHVU3heR6tLpdPb394+Pjw8PD8/OzlZWVg4ODra2tsTC7uzs7O/vn56eHh0dKdDejdQ+vBuikFDv3JjkW/dQ26BDxIW+dDpLx8fHekMvYkkEtnMLOdWWCoTqxKkRfJAUyhFIFp4Do/Wj+sS9J8/YSBGyRM9yD1mWnZycyDlywoit5Bn1ZuAP202yGPuYR/IkirixfN1suJVwFkWXvYhtVVbr5xDp8PDw9evXLGAeDngRI8R1ZS6u91SRlJesWJq9SFHAIBUDSCQa0+12Dw8P9/f3x8fHz87Otre3Nzc3Dw8Pd3d3CyMffMXyb7TEkR+njrWVJaBgP05OTp4+ffrgwYP79+8vLS3xRCD0FMlinRhvniL6XBTFycmJHgRfGzRKZKmNerVeZFcIAza3swPE9fV1ZbMFS6uDxxHzoJ7XHheWuoKXkWXZ6uqqWAyICfY4D7YSUiy32V/SdBiobrcrJKzEy8PDQ83L2tvbK4rixYsXW1tb09PTh4eHa2trTKWv4oUTVNhMZvI8XA0JV1YRAcTLk8Ll8DsJiOuk9zsTUVi8At3Rix4+ZUz3cte4iRS2KgIgTswXNomvGI7xZVl2fHx8fn5+eHgoLMlh4E8pphz1IsDniKmMeppkHbJIcHO9IwvkyK60eIiOn3+kjoa0Eps3b96srKyU0UrUeTq9U3yzZMDrLkAo2LzKYhSoWnBfbjwGKkA3rIFvq6ur09PT/X5/a2trYWFBxlIoFX2tCzbRJh8tn9lkHXkDVVU9ffr0n/2zf/Yrv/Ir/+bf/JtPPvlEG4rnqCUqLOG+jCTYZMETrEhp9VJ1ZC9fXl5WkcrvurW6nemmV1dXckMEdJNRS5XNGcOx9z1jueGAJDELCwsLCwuZRZccvmkv62jClSwhqIruDtonyXcVLLsQlk776enpwcHB6empVNjR0dHe3t7BwcHm5maWZevr69vb23Nzczs7OysrKwriKIYFHyQ51v0QGSyMFcZjIlJWRcfB0nh3PY4ehPusrM0DoC8N8+j8Jrf6Mlg5GXkuRaS8FyEqAJrcGcFDBzjOzuCzoM1TVIOSq6H+0d4qK0XIBfosi57OPB3XhDLTR1AoIJSjo6OZmRlpBy6lU0p2SNdSTHsWk8XOVVFzqrvCbGQ25aS0KLD7AcrYLKIuJ6W0v7+/tbUlK3t+fr62tiakDy9+g88SSwDg1RJdXl7+5V/+5T/8h//w3Xff3dzcVBGF3Ezp904MCtPWyxKXwQDmloiHpdFX65TV8RrY4LUsylTL25luenV1VUfIDJe+iuibDCCUSj7Mc7vu599+v7+xsbG4uCjhk1wCiZvoEJBZmjjCyvX71jS1tLp8XbAI4iOLcYTAKE6sxKUsy9PT0+Pj4/X19bW1tVevXi0uLi4uLu7s7Kytra2tre3u7opQOzg4kKvlZx4norZmLFhIdAQWvhqe4lN8o6LQF6qKqTZlZCd2h4ek8fsiWCSddmKRaJbMEgiyYQ5YXyGVlMUAZBg6LbjODzqriJ5fNH4BJoDR3Ajx1xR8fCdmR9fR8Kff76+vr799+1bIq7GkcOeYUMSFDUwj1wQHrY3qK9ekmSVkVhYvYqkrS+DCA9UX6f4XFxdFSogRU6Sy1+sdHR3t7++Lit3b29ve3t7d3d3d3T06Ojo/P2/b9nd/93f/3t/7e//0n/7T//pf/+vBwQGmIo/MLAV5OjHWSKKFs8wK4JDm1lKNKGoT+cb4K+l2Nq6R2iojDojjlkWqUS8CLqB01/qlzeZFy9R1PTMzI24LShjPqLVx7QhQlmVK8qIlTt8ayOCF8ZHcAttwGY011apslg+iWVWVaE7JH/Tn6Oiokjb29vbGxsYkuLrbg4MDnUDURxZB6DKyEB2KomtQtRjMwl7g1vSNWdkoSl6V5UA4/8hiCkG4X5+sZUVhOfSZ1RjiSJbD47615pX10lSGMGgaFwZgzmrzRSLycmt137Ztt9t99eqV2jw0Ub3EqoKtpCZ2d3e3t7d3dnZ2dna2trZ2d3dFbu7u7qoAaGtra3t7e2NjQ/GfxcXFlZUV/bu1tfXmzZsvv/zys88+++yzz7744ouHDx9++umnn3zyyYMHDz788MOPPvro7t279+/fv3v37t27dz/++OOPP/74ww8/vHPnzkcffXTnzp133333zp07jx8/7na729vbL168mJiYGBsbm56eHhkZ+frrr6empubm5ujb9c477/z2b//2d7/73X/0j/7R+++/T24dnj66NVmfSJYUtIXD4Yt8w2Eso3SUU3kb1Zaan5RWbMxJE4PrhA4ST3Ip4IjW4Hmeb21tLS4uYnDQJthPbIs2uG89c9RPom+tY5JlVHIbGB/utjKuVC+OJQ22dBtMGeBtcCInJyeibAV8dnZ2dnd337x5s7u7u76+fnBwsLKycnR0tLOzI6JXhrQIcpca4Nr6Vusp+tbVAI1QW9IsnCvPzt2K1yiCqmtjXoaWvTb+Xri4Msatie7MYltuQK0swqDdSJI8PDzc29tTtt3BwQGaAg2inzc3N9fW1lZXV1dXV7e3t7e3t1dWVjY3N9+8efPo0aO7d+8+fPjw0aNH9+/fv3///sOHD7/44ou/+qu/+ou/+Isf/ehHP/rRjz766KOPPvroJz/5yb179957770f//jH7733nhTK+++///Dhw4mJiWfPno2NjY2Pjz979mxkZOTZs2dTU1PT09MTExMTExNTU1OTk5OvXr2amJh4/vz51NTU/Pz81NTU1NTU69evZ2dnJyYmXr16NTMz8/r166mpqYmJidevX+v9UjoLCwuzs7Ozs7OvX79eXFxcWFhYXFxcXl5eXl5eWVnZ3t7WUo+NjS0sLLD4vUhYAazBXp2fn//qr/7qf/tv/43V1s7WkV6jYIveLHs/iCEgUuKNtXKmwqQfjXZbq10postIv9+/dWpLryZGAUKgNtY8XkqkshEJKSIv0jL96L4Ai/Hy5cuFhQX2oIm2Z3hPdZQ96+ypV5zbFrSMdu7y8tJnAtZWs40uwEDVFu5shrvgcz+UGVVRDyxnOUUYAXVZWRioaRod5t3d3b29veXlZR3m1dXVw8PDw8PDXq8n7SaKTTAtyzJFKuVkQSH1ej3NIlP+x8rKysrKysbGxsbGhhzY5eXltbW1lZWVN2/e6Jd+rvRO1SfPz88vLS09fvz4o48++uSTT+7du/fBBx+8//77d+/eFXz4yU9+8uGHH0pl/PjHP75z587HH398//79Bw8eCIC8995777777scffzw+Pq60u9HR0efPn4+NjT19+vTp06fPnz+XvhgbG3vx4sX4+PjExIR+ePXqlfSC/vry5cvFxUWlO7x+/Xpubm5paWlpaWl0dPT9999/9uzZ/Pz88vKyNIU0y5s3bwSd5MsfHR3VVuvncPKGTQJ6a3+psnLbVkc8DqkYREd5ZS1gR0GXmo8p4X/27Nni4qLa0nkVVxt9wTqdzsjIyJs3b9q2/Xf/7t/93u/9nvhid1RBW/gl8vQRthuiy/ST1hrtSmHpVolLNrcwkkgChMOoOqZDV5H43kTeI5nofRuQQfweDLW5ubm8vIymqCP5CFa1jh44dcxTAn2kyEyR9Ayszz2iCTzBLcVANRHJziIBCqYMDaU797k4nITKUo3AbmXUXaYoVG6shryqKuUry6EWrbuwsCD/4uDgYG1t7c6dOz/84Q8//vjju3fv3rlzR4pDquSDDz547733RkZGhC9evnz5/Pnzr7/+WipjfHxcsEIvIYixsbHJycnXr1/r2L98+fLVq1evX7/Wb5aXl1dXV5eWlpaXlwUoFhYW3r59u7S09ObNm7W1tc3Nzc3NzdXV1fX19c3NTeGp9fX1paWl7e3tLJL1sVKlpbz7avjq5ZHNwPrIINGHst/vv337dmVlpR/TevrWoraNl6xgihT23nDL9iKqHSVFGDb4gb51OsbkaHP1kRQRPSIh+LB6QMRJ33J1dTU2Nra6uiqnRK/GauAGg8H29vYv//Iv/9t/+2+///3v/8Iv/MJ7772ns4O0pAg6EaMvbOwIrkxhUV2kdBAvUJh/Sl7nrVNb1zECw7VGHQ0e8LoRWe1uY50SmmiYh7Fq21bc1iCm9QyG5xQotFwbD4USROCQQnlJKVjwPFK0/J34X5K/IiokYI5dx/EzOjRZLxrINXVP5Ik4wFg/AKYDtybaS8hhlPbc29sbHR1dXl7e3NzE7RJTs7+/r6wONCxPhEmgH39r3bFpiq0zIM9a5CAZKm00niZ5VZdlHkc/BszoI3w7msI/20TvKj2jvrGNKU11JNkCCvRK0Vi93+8rearb7bKzrfXFL6OWq7a+RtBtMBL41Bi8QTT/S8Ozv7Qv+HG5FWChR4DkiLQ7gFrD0dHRpaUlgXFEDv9atPrnn3/+r//1v/6lX/ql733ve8fHx/1o1V9Hc12QVG0JcQNrda8otu9IFZUDolm4COlHqL9bqrZkHhsb6o0FcHCB9sGzA5a3w3nMe3t7r1+/hhojDJRbhiFQBTBPnrEjZPYbI4m118H25gqcBB4EAdVHhOBQYbr+hb30OPwwiD70KehV11bY8MZ6EIpjbqzV4snJycbGRhEFjFKIXBnV38YEU/dx2uiiocsqe0tYuLVkqzpGPODkNk3Ti94PWsMyyht0TQYjJWPWWavcag/wXFLEQIpoQVVExraCXwz4Ka2tNuUBAnRl9NgqYrwzt50skwa/CVXiz8ITYb3Ad8L1NyRW5F1hEy64SX4mYV2rxLaOjIzMz8/X1qoEMcBGKj9ZzAAX5Luw/drfTowK7kcxg1YDBCB28ka4I0Xf4Coco4uLi+vr68FgcBvV1vX19WAwyGwsMHuDxtGRYFJGGd3WheF7UVcMRFpcXJybmwOlA1haq1OBxsbUS/5kGJ2k6EWRF3gEbqK1SRZoIrWdqI3RKG32op9hcaKtBS5BYU30oqpszDVYoI0Jg6V1+E2WPI3oDwaDbre7ublZRvstJJLb0DeCFBpLRKyM9MUw9KyflIRekTu/SGXFmCh9VzeltYRmW2lrl0W2vXYE/QUMaaKrem6ZaHRYR3eTBFcUxcHBwcuXL/WN1E5xY/pGyu56UYTQRN5mbm1IsEk8S99Cz647BjF7pbQ0uhv2j9XOrMuYbmAwGIjbcijKDRdWKKabJG+msJKDXhRa4G3klgfjx62yXBkhCVILydfjRBDwuXVqS41rmqbZ39+XbHWsWTBeT2O9TB26cwg5JNryvb29xcVFGoeDa+qIj6ARbmCrFPncKfKGqiiiLodHkwJ5+hGqAxG0NiNPRJinR0oBFZG2jncwsEkq+A79KKoA33E8eFsZSVJFJEMky1qQct/c3OSaGF70KVBXIChFPgc+SC8qYKpgNHBShJ7K4XyuMqosAYDkiCvzI4+6XFKELi4upHfyaJlC2AvXD3QGtJTGJAtJHy8tBRfVU5bl8vLyq1evsqjQ9KlfWTS2B2flwzlNDi1huFpr3Fxa72/IB3RfZdVIdRRya9nL4QHaTSSFAd6/+OKLly9f4qHL9NIJp7DGRFVV6aHQL1WErXsx1sSdO/AXaKuOhIk6GsD2rNKevIdko16aW0jJX19fi5JXbItcmzLSf1JEXvJIEJUiKII+dBCh9zRNI54Yyfh/dXwc7rY2tQmNgJ+F6kE622/MNEWLwRMXVnjUix4pUohVZP9zHrhaE7w7Mg31oN9IUSL3yfJCqpiVjZ6Vx3RycqJoeh4VdqUlLkniefYiQmP4NZwo3tyLhsUYbd0GHfjKYe9Yd3t2dva9733vf/yP//E3f/M3Ozs7nGRsPhskz07J4mWk+ObR387JBPgdb4lTWv2QnkKxfzXJOj4+biwFSVoAC+fameorogTYSITTPb7GXqU1OyytToCVryN+59AJyRHO0pXHxsZmZ2cR12q4BRB6J8/zvvWMJ45cVVXXOmqxNXlQ8kV00QKns3f4EE00XNI7+Tr9/jaqLRGrvisYBMSiF9MHaiNHS+sS1Vhyc9u2Ozs7y8vLOgP1cLd15KOJUNQNxNEEaQVyGUSJIsqINsdl5JTC/uom20jfp8DlhjrGz9K9MbyWMw+6bKM5J44PvhIPWEXkwUVfZqBt2263u7GxQbZtbdkbZYTGUU+9Xg/UqWIUCW4RrZkrS20Fa6RIuQbQJSuO0RZ8/vnnv/7rv/7OO+/8p//0n5aWlth0HB8gDGBHANy9kiYG51Bp5KqBbPVeTFrSf4XCNjY2Zmdne9Fap7QWo5nNBAHcpaDYFekXdEXf4eem6P7snm8vXtq1bjQ1gyhwUNOLAgC2Hhzdtu34+Pjc3BwwOY/E9zL4gV602QLbIntqyoSq8vaWKeq9EbAy3F63oJRSYbEEVFV8JlG/dWpLQSWpDMc+TdPQJKAeThFIxt3WUZKC5REcm5ubm5mZaSIPO1lbcXxGaCk46SbiyiloNXB1P1LvGpt+joLDtmdRrAdLhWF0weK4YtP60Q5fsSfgTBU9P73lQDJKBWeKBcyiVkloReuzsbFB4qurxcZ6GXOrrhrQj6DaMnp14JdpPTNr86LVE9KpgxX+6quvfuu3fusP/uAP/uiP/uj58+d1pBO3EdeTz9iLdn159KjIIpM+i97BAB/6hSkQJiyAIi4tnyDLsu3t7VevXqnDchvTd7JvVBojTiRAgLVxAyUPjYX/yijxI2jIBmGMuzFPr7VsGFQkHmU/Cgy0Pk+ePJmZmYHlLKOTPUQYaNfNntZBG8qTVlEzV1jrC2cwULv4EJhqJ+/KaJihX95GtXUdgMsZbieM/F9+kAFEj2D5BRaUWa6KUPwpoSRQFSYFN60MireNVxXkiJ9blKyzFQJcoCH0ml4peFxVlkCN5TYUgyAOtIJejsXQ2lJkWjRkrojKQR08SW1ZluojhnVN0XWzjFJNIBjmGvXnKQW9mGYI+qiMcauHqVxWHlW+v7//3nvvfe973/vTP/3TnZ2dMvIV3N3WAYMjqyLvobCOiRBbUnwgGnhMmatODBMsg0B4+/bt5OSkigrKbzRxraIem6/uRlMwlItuoDLeurQ0KOwKzi/NiJIxA5Ux9FkUDOj6uA4p6MWqqr788svp6WkSNfrRSj+LwjLxXLpUHTGlPGImuZUlwoKV5sNWxgCyEdUwrYxdITyli+j3t05t6aVUusbm1w9i7ktl/JGLeB7pdq2lF2PAZ2ZmxsfHy+gUjiVpI9Uo2auy8BDb31h3dmJ8esMg6iF0PvPhtKwUxfeqssxttk1RFGpi242WfnnUYGO0HXkJQWCNHbrX1l2zjF537ihxVouiOD4+XllZ4R6KSBrgSdHj6OVqeDQk/+IHoUB70WC6iuBAaR5oFa2WATIaXaX9yiPIpVtCN/EtZXRzLoNlR5uXQe1BXeXRmFgr5gScGM83b95MTExIbeXRMaq2IIY/Whu5daUFW1BehYVHqfVDdfIUAJkbISbwcmXxwRQl5dQ5aXeePHny8uXLOiaMpIgboPJoJdKzvoxpeDCdaClUGBuEBs9t3g/OMmyAHElMAg+oNbmlasvT3iBTXKckc/jhF9oYNe6ujbZzZWVlamrq7OwM0pH9w+KlYf4Ih9FVWGFNkMEjDi6Q9SriZULvbbTNIsggTVdaB/o6kn2Ywp2CD0qRP3GDJeEgSQod5FfDE4w54fq6nZ0dDg/GVp8SdNL1JdOMOehFZkkWwxbdMQHfqclnEeRXbqObORspOrjzaCkc/250uL8xhIZvzKxlMKvXWESsaw08cI1La/Gq6QTr6+svX76kXZfeKekqjC3tRVcM1B8qXm8uwwujyUdtFXx1JFgBSMHCbBMKC+nK87zT6Uino+V7vd7V1dXz589nZmZSSqLqHBty2yhcnr2Ibqi9SPKATeeX+Apyz2nxlkUUWCbNg5jKQ6pivGPvds5J1KsffaaqyCHux3hn8D8uQBEjNqGQsIfY9pcvX05OTmKQHSY4SYHvU0TFWWVZYBh26JUyqM3CyFdtsNSQTKV40BQZ1TxCGdx/ZcWo/ShM07MoAQoEgUyDVvKgePSCb9IKABJzmyDb6XS2t7c5cqX1v0/DEbcsGsALjEAqdaMJTBXhWhy0LGJ5GHm+CK2NJUeP9KKizVcJrxZjgxIvrb0UzhSnLgXdqXWTBhTppg3V+1dXV2XMUsz+8IyNwnreux7PI2MOM8B3eR9qHhkNnke7ZAdiZUw/9N+zVurtI8EmCvTkyZO5ubnBYACmziw/i5t3RFwZZ4La0mrjlySb1aiEW+BnZhHPfgxJ6EctVGsJtPrG26u2MDvFcLtL9FQZfaCkBZqoAvMimyJ6M25vb8/MzIjbch8EWwpt0VpFEaZVZ1vnSp/CmYK4kQ3X8cPs6D7psJwig1xaqRf9RdtvFNnrNtAOyHFpjnBuGUkoQSS1sViqa3zBlp2dndY69jhaxD3sxlDFNvLy9UU9a+aLe5VZMncdgT84bPdQsgjkaUn5PftSW6RFR6uOeHER/loZLYZlJCDXsiDORBcOYgKI1FYZLIFO+O7u7osXL46OjpINzeW0g7wAqlm0fgMNOfJFQeRGXeWWYVtbkFqfqiyvIg27nJgHVHwdxW1ffvml8rZYcAwGytRJDJ66Ez2yUdMpJWGlsiz7UZDkTit6PwumrA4yHpmBIS0jfeT2qq3WBgs31j0DkiIZGQmfgkWSn4U/8vLly5mZGSBJ0zSywPAIuQXma0tbZWBiGXMoiuge5fGj2tLcO53O4eGhsq47McQFN1C6QCauCLIDstOTS4uYW8NTn5ycVJFFjTbvDY9BdL8yD3IHXllXPj8/39jY0HUaq3NU+A9EqQ/ygI5DUYhFsPV11IcCtfANS2utVRqzk+ylQ1VGhhQDr3qR/1nYxIc6oiWdGKAt1VlZHTIKTkaiKAr1kpXwyDlVB23NAcAT5BF80UqbrlRE+kJm+VCdGHSaIhuLT9WR3VpYj8Y8OvMhz+hu1F8Z8Uptrt58fX09Pj6u5nGAdAwYqNyNn14S4NKaoIlVUEZxP2rmOA4YFVamCOIFa60rgx7ySMq5pWoLVFVYy/PaWsRAamCLaB2nBR3EWFbBNPXqltKpIkiXG6lcDI8+hB7KrIql0+mow3dlk/LQpwBDbT/8Wh5zpWTQdICTTaKvhue/cvHCah5rS1jNIliGnqqikq6KDO8iXikSFzox0Fhv2N/fr6KDYBtNC5QMcXx8LHKqtGaNmF8AKbigtqwxgBj4AgcKd6a0Od7daEWtNQe6dmxUXx45KJqscQOS6DGZ/VcFxVlbUL+JoSc4enIMT09PZ2dnO52OHC4tEVCitOGYSKBDoU68buRk4Glid/OYSp+iWAI2kLVNUcrG20ojScuYF9nv90dHR+fm5q6vryWT6jSJ34B8uuvADfciOwTpBUYlq86pI5Eot9lOwPY2eo14DoS+Xe7OLVVbnCjMNae6jdE7sh4dGzCng0ckDjvZ7/ffvHmjOYnoqTpixmgHdEdpzVQ7NpXrhhPBLfWjqXwZbQDwZLlIGW35QCtNTFemZYpeChpKqnBn3JPSwWZsYne4IhcWpomSySyiPO7p7O/v0wjIpVzVoG7DyULKjUTDGdTX4evllkjB25ooLE2Ri5QiMOdEEh6o3G2pLZAI8KeMVPIyWALdBjtVRfhVt1pbZUJhtX69Xm9lZUUdQQGhwiNFZGbq3Eq3Zha+rCJHDHydR9N9aCaktB7O481iliL37HaoG51CynASsZrYJzmJV1dXKbKIe1b2lCJ9rImkBJJImKUEHC4jm7eJRBZ9pIrprahpnSYR8E3Mo6ITZ2UFp9WtjSQKleCdcc5lJwsLwQDI6+hNKj5b+quKvKGdnZ2FhQXtrrbKHbQUZW7IdxYBMvRCYbMnCPNpy2GIpEaFCwRYJDpyQ+rIoAFIFlEbhJXTQ7VRbITgYrel2oBUtXUsKW0oMcpIj4mXoUc7PT3d2NhwnFhZkqQUh5v9vrV8AMShBPVDYdF9AFFvOADvaqu0kavAKzUpPDk5YWwyiiyPWi5cQr4OgwFSwPOFy2fQZBHZHnmeb25ujoyMqGc/t6QLqik7oA+mkl1IVhPesznYzkyjjJoY+yS6oBcNKrQy6EfojmShAycBmqa5urp68uTJxMQENCgcImQfBpuIkICqXMIi+E3lbTkdnAX1jmHO81zrxl1JbfEtdaR3dSNT//aqrbZtO1HaCmkFvVpYkWeyec5YidbS3KWnVlZWZmdny7KUL9lEskk3qk8AWVmWEZWvLHMHoaxjhgLnGVerDMLl5OQEkeVc5VaEXA3PpNA9y5TBNThAqIJo41OOEDMLxqfhHtNyIjDFOi2akIbMSWmixaTscFdxCStLPSmjrQpoog4yGC1TBtmHb1sMv0rrVV9EDCGPAWK5hb0qm+4DculENQ/71bfuIIPorda33tmFjaIYDAZKN52cnNzY2Jient7b25PGzLJMJbHyv2SB8OkAfQgJbKO7pTh3RZB9N+wiUB0lWAyHyLuWsq/1r6PfFlnyLD7HAZKhsiRYXoPhCXV4iGw9YBlrhM8hEerb9IZe5BtjcXWft1RtgbaqiLDSdgojowWSGoJHr+3VRt5pSmltbW1qagr3EKALEdBGjb4QFiRLFeWjdbRAyiOG6N9bWdtVyV8TQxvxAdFrPas160fzdTQFZCcK0b1X/VBZUmIdjnMKcs15hzZaaDnA7Ha7u7u7eKPY28ZqU/QRkdlFxBDyyFyrjaDRjrSRy4NrlqKCiihwFmncqMsU/m8RRHsyCl+/r6L8ABXA1VAQWTTAQwXnkT6KfoE6ID67v78/PT2t0V5qRa+JOHmer6ys7O/vz87OrqysvHjx4vDw8M2bN2dnZ0tLS8JfcmOl0cAp3KdrzCaahRSRqFlHX/9muEEz5hN6obGZQHlk246Ojr5+/ZoIYGENmiRIFF1D+LbRiZCz445nis5Z/aiFboanxrYxE0DDIssYwpWgHgAAIABJREFUACznRjUbeWTk3161JW64jXaLKWLeHGM/27Ku+r06vQCUqggOrqysvH79uoreWK21fKgj0FNGtAgFBMpDwqqgihCUJpJZ8uggTr5oP1rrVsM9o10EqwggMiciBR/nF+dOBtYSuo2MNt0tqW2N9bfR4xOg0Ae73e7W1hbSWQW131jROJqlLEtOSBbFHK2lieg93CQWpReJIylaaOaWTO+vcjjlvTZ3D13DU/MRbhVHMkVgAXoRFANadDZ6bW1tbm6usskgmIdeVAh3u93j4+NujH3c3Nzc2to6Pj5Wm/lXr15pbI9mgp2enh4eHmaRb6HW2FQL4si7nkpWRchOOVyCaiyCLR0ZGZmZmaHjgCOsGwas1+stLCycn59zWden7h5iqMDdLgwu1dwqywghQzPLW6q26F+K8S+CIeZkestAnfY6+kM1EaTjIysrKxMTE9PT02poubq6uri4uLu7u7S0dHh4uLW11e12t7e3T09Pd3Z29HMeL529LKq4i0iPRKpuKAsJn3qWolh1S5RA3sALYKJkPUtbSwLk5yJya1mWKlgkKV+QKaxZHVw7Wi/LstXVVXgQcBxYrx8dkznJWOkbegeAID2VrEmxfHBRKn4RVCRIAXuOmmMx2VkwbBVOGdarig5otdHSdXTdoHYPlIdXpcY1TD/lYOMZJaO3sZfJEsfEgp2cnBRFsbe3p1B1lmWSMY3emJ2d3d3dTSnt7e2tr69rupKGtm5vb5+dnYnbUgkHGBmF0kZWFBZOaEt9cWFyHfVn0djywYMH//Jf/sv5+Xns6CAmv2jRmLdEOd0N7cbWNJYcrzdX1mYLyW9ubeOa6+vrQXSnlrShKQqrXQBJsbvuqbGLuo7sqpTU5uamJladnZ1tbm6en59vbW2JoD0+Pl5dXe31euvr63t7e8fHx7u7uwcHB5ropVEOy8vLGxsbb9++XV9flxLc2dkRMyJy5PDwsNPpiNMlzOduAo+WRVky5g6rqL9KUAT1aZ3MWdLZwzXIoksPbyisHRhYbDAYdDqdN2/e1MN5gyAs/VBZbwC8DLQwT5FFJQP3QDaAHg2wU1pgsW/dX0srkAI41JEvirLrxrRkBxecJXkrOsalVdIVURIsbFJbA6mmad68ebOwsNDa8FoQTdu2+sY2ZqxhJsGwbdteX1/rMftWN3p9fV0Pl/1LyWoOpuzizs7OycnJq1evjo6OVldXu92uBKkoCk1O2t3d1aS1XhRpaiOur69nZ2eVAAF+1w+59UGr6/rk5ORXf/VXf/7nf15TFNCAunM9EWwJI0FRaqz8wAaLVOHja8WIFYD1tAK3V22VlqzE8UvR49gNgiTSoQ2KH6Wm0VjCAohgv9+/urqqgjqpqqrb7crmS/rx2GVaT05OpML079HRkaTw9PR0e3v7/Pxc3bu3t7fX19c1qm9/f1+cyMrKSrfb3dvb29nZ0Tyrly9fvnnzZm5ubnd3d39/n+t4qn0nWtyIqSnLUlz14eGh20bI4NJqJ3X4PSNEP19cXAhOysbSHkf+NQ0nMOYcyCpYqsZIkNqiJSLCCPABeRjOdsOXkaJJ9qqtNSMKQn/qRIliFjWn3I8z31BgQjFAGD2pA7c6uK0sOsqC9bhOssbqwpLSyL2oj8mj5FNeJKOeCcUeHx8rD64Ts5273e7BwYHeqRjfwcHBwcHB9vb2/Py8hrYtLCxMTk4+e/bs8ePHz58/f/36tRzSubm5iYmJp0+fzszMiIY7PDzUFTqdDkxiXdcXFxc/+MEP/sE/+Ae/8Au/MD8/T7JLESmjuClV0Cmg7Npaud7Q/oBi8H5lpcGDmP1xS9UW6LSKiSxaPigbPzP9KEpwLFAOd4PY2tpaWFgorZMkflkdjSixaX7AmmAKGitDk3bD7W+MU6isbZZ2lHbmVQSSdnZ2BOVU9EOqpPKVFEVeXV09OTlZWVk5PT1dXV3d3d2dmZnZ2NiYnJzc3t6empqSoB8cHKyurmpgl9SiZvAIUZ6fn+/t7SknXmNiBQO3t7c//fTTmZkZTQx7+fLl1NTU+Pi4Rg2Ojo6Ojo5OTU09f/58dHR0bGxsdHT02bNnz58/f/HihX4YHx9/8uTJo0ePxsbGvvzyyydPnnz55ZcPHz785JNPPv3000ePHmmW6hdffPH5559/8cUXjx49+vTTTz/99NMvvvhCk5nv37//ySeffP7555q3+umnn969e/fDDz/UWGYNW9VM5vv373/22Wd37tzRMLT//b//9w9/+MM7d+7cuXNH7/zggw80hFE/3I3X/fv37927Nzk5OTMzoxmr4+Pjk5OTms/64sWLzz777Ec/+tHo6Oh4vL7++ms97NOnT588eTIyMjI+Pv78+fOnT59+/fXXGsI4PT09NjamIWyaCK2XFuHp06ePHz/Wdb7++mv9ZmRk5MmTJ8+ePZucnHz8+PGXX3754sUL/XJkZOTRo0eff/756OjoyMiI3qzZsV9++eWjR49GRkampqZmZ2e/+uqrFy9e3Lt37wc/+MGnn36qB3kRL3UiKqIT1tLS0i//8i//5m/+5r/4F/9idnaWoR6ScM92xL+GRqyDw+1GTXsZjZ5w9okSyMWuIrFeqvDWqS3aBBYRq3ZAgSkQT9RaLK+MHFEBpWQBozzP19fX5+bm2oiFAd3LSIWXcknDbScGNq3gxs1wGyk6HOBqVdYiom91W5g4aCyJEUGAfr9fREK558Uo3Sy36rYsyvpI7SEV4Pz8XHhQanF+fl6DHvb29jSUcGxs7PXr13/yJ39y//79zz///JNPPnn8+PFnn332k5/85PN4Sb98+eWXIyMjOjxfffWVJjnrDQ8ePPjiiy90AnW0vv7666+++koa6smTJxq5Ojo6+vTpU+kI/UaKcmJiYnJyUvXtmrf6+vXr6enply9fzs/PLywszM/Pz8zMTE9PC2LMz89rUPPS0pJGMer3Gi6rWa0aeqhBs3LkmVm9trb25s2b1dXVtbW1t2/fvn37dnV19e3btwsLC3fv3pV3trGxAbmuCdhiEjQlV3BYr729PYFiuXIar3t8fKzRbcLgfEoJU8fHx0qgkZUiI6wTs3mOjo5kvRi7m8WrsjIvycDDhw/l93EoUjQXwb7+/u///q/92q/9+Z//+T/5J//k0aNHJFJI2HJrDeDhRfdGZWh70ZvfGQBseRE5t4TLxCfeRrV1fX2NqwJJzBmuo8C4sSkYwFrxQSgjcRMppdXV1ZWVlaZpqK4qrdUc1gPF149pgNQ8s5EEK6WAyMHpW34QXwEJysf1V25eVHobM4cgntGwwMzKijy6MRSn1+vxJ7JDWZbSMrzayG/odruHh4eqSZQXeX19rTXUs+BR4nrzIG1UHXJaiuFMJcJMYuKq4TBoa6PMiqD2aws79G0IY2HBin6k+3PMiCdIPJw+a6IuFTshL1j/QjlfXFxsbW3Nzs6enJykiEtgtNqYF6fraM17VjINviZ0I61BLpuX2mD5mqaR7+9+aB2dQiR+HggC+HDZtm2fPn2qDhDlNxps6Fb39/d/8Rd/8R//43/8z//5P/+5n/u5f/Wv/pV6XhfRiKKIAk+mfnisXIxEiggSXmRuGb948U1U7GfWr+X2qq0bYThSPVnK2sqmUA155KbWMUpAO7G0tDQzMwNiqiJ/PbeG5UAq9mMQQ6pr69ZQRvKUH5gbgTBnBMqYLVZbIwe4zGTZm16OKxEh7b6MOth+VAjlkcWOUwwD2ERXxTxyPvMo65NsdTqd3d3d2lLb5J8eHx9jrglH+pFw71v3z0loIn+qsOAm+esYkt5w55lOjPPKrbFPFS0WnCdSEm83en6xC77aKbop1HWtz1aWzi5tqFWVijk5OZmYmDg4OJA+0jGGtutG94Uy8mZ1OMuIrnyTQCDVFkKAX2opZI3ISuNSuWULF5Ge6rZB+FrQ5uHDh1NTU4qHlPHKbSjk+fn5o0ePPvnkk29/+9s/93M/92d/9mdF5IKQDumwwFNtZFQoq/Rgdxkp0/g9ReTHdqOEW7J369SWXiCIymJMebSCgE4qoxqjjIqEKohniV0RhTJiNGVXPTOYM+mqpLZUAEd5dWT0cGOVjefoReMaPlJFN/SyLAERnEwUDRfhT9i9ysYdIi5tjPNCc6VIUueMcbyFX7CWRZS27O3tCRNl0Q9HAipM9M3kbP5NkaDIHuFW9GJQqBvnbhRjV1H0Rx4ThiG3Ti94HDwC5coQ4SgptAMwgRR21wWspH7gCqpJzG1shBQNJZZFNB30AhpIenYBx5/ICf4Xyl1XANEjUVVQCsK2ZdQJdGPMHVejNujhw4eTk5PkXrWR95tZUVfTNNfX1yMjI7/0S7/09u1bRbFwD6FB3GWprMQaHM1gC74ijyTwFBWIwHBM2u1VW1LkhGwhiXzp8UrKaO9JOlVZllQvDgYDhWAA/0UkFreW71MNZ+R7LoK7fljdKqr8HG25EOTRWjMNDzFroteCC3GK/raOR5qmUWaNIBI5UGAZkiSAkE00/0KMGks1kmhmWbazs1NHkoHWSr0MIVw5tK5MOagoGt6vpWCsoftQKXKpQFtZ1Ot5gqVU1XnMhS2ilR0sDxWFeYR3uRRYshujtPx0VeHmaMf1aCmlo6OjsbGxo6MjnsizTMvhviBo7WQjiIoo+WTRMH7CR4R3u8PzVrPouw9AA6XmVkHNo9WRgiAn8eXLl5760+/3YTYdWCktVtY0D1aXDQV2kU6MiveMkCKCwlqlKjxBTDhWBHb4lqqt1sYduknBaimWnCKEISuRWblia5lE/X5/e3t7bm7O6ZIyuvoiiykYlibygHDWsL1uUshjLKKIZ2CTo/S6gcYxs3BGOqLkr2bR/wTM0kZHQEfmtSW16U5qG31cWdN9UBi2Ucpxe3ubX+qcUGnMO1OENXAS+zZtAbjRi6rDOvqo4HMtLS0JIIhpdncDtchpAfkWNthRB1gKUd+bBzmNKkQ7iLbT23rRc6a0F77n6emp4suvX78GaKfogyj1p9N+4zxz22o66KoztwJvR4tOcum/biSqKIzHQsAAyJmQb9iNzhB1XT99+nRqakqgWL+ULqb4XAcEjOnrkIKMw6sFxeN659YBsY5hLlkkD6MEq6rSf/WktB4pbiclr3Sh1kqjSTusIw3SvXSdXgxaimhgGWmHKaXFxcXx8XE2rLTmBD3rFO7+YD+ayZRGfKZIjyxtfm9uo3o5lmXEjN3OV1HwyLFM0cKltIkpPWuxwsFurOlNEfm3WM5er6f6bVYjRdyT015YZz6NU22i8yfOnftiasngttq1lbSJEqlS9JbgrO7u7v7whz/81re+9dlnn6XoUyqyqYwKagdTvWiUnKLrE7hJd3h0dMSpyCOvEtXftfbz/RgertPuy5UifCxXbnt7W/WGWmduAGcTcI2LpzXJrTF3Hr55J9pDoiUbi7hlwXVm1l9Ue+EgFA+xF53pe9G3Hh9Qaqvf70v/ajtaa9YkdSbkhTSWweTSu6YXsyM71qS/iAGxTiyWhu4V9JRGY8fhRnXlW6e29CLiA6Lp2vwFzjN7U1iqIdrNUcDu7u78/LzamSJJKYrCZAwBxtVwrgN6qo7CujwGl2ZR1u8uVWGMVRllsZCduJD83NpY9hQUT2nZtiAaDgBwphdRPIXDc0uJAMKg07mZs7Ozt2/fStYzG3aQorAZuRfYYT1PT09RhaUFH3Ir6JGTeOfOnW9961t/9Ed/9J//83/e2Ni4vLwsLKxeWCdMV8E8ZhVNCoEARN+KotCxAScWQSx2LZMezNvr9ZSLgF5oooRAHSBEIWU2HAD2qooUvzRc1wVfwbOnaI+DvmsiAFoag5EFkwiuZNek1gvrg8zanp+f4/5fXl6Oj4+rLwA+B8cBBKqfG6vUwbQAptjrbvTtYYmw5YiHU41a/zIa3qH4dNlut3tL1RZ0I9UGrbWy0asM//z09LS2Fg4YMQ5wVVXKA5LDRZsnPzlZltXRez6PhNI6ZjrBRAB/8uhmg08Kjyt8LvaqZ5R5PxqQppQoBCEqhwtZWjw0Re95fl8GiSO5vLi4kJF0VJhHoBq1Je6Dey7Lcn9/vygKwhd64XlxehUIL6yhCqJcxlA8IREdcjTd/fv3//AP//B3fud3/tf/+l/q7YWqEmFH6SjKorJIf2aBy8qSM9z/0i15GIQl8szJFCN/yuCqQLjb29sjIyNqdV1Y41asIAQFW9CNhp84d5UFKzLrA+E+GoWHlXWzKaOStK5rvaETk6U7NuPn8PDw+PgY2aiqamxsbHJyEv9DT4TSLC12PIh+kzAVZVD+Dl1TJG2h1FSaph0/OztTu/3CGjHps3qoFBWm7OYtVVs61TS31vHGL8BktTFJuLY4Wh5pmQhrlmUHBwfLy8udTkcVHnpPNxp419EEmYCRGpK0UedVR74rLl6KRmvYqzKimUXEj9jLejijoq5rlc4omQhaipwDfBaJoE5OHpMmmhhnQI6ITns/euDgTeAX6IKIb6/X29zcLGyEJ6cO5dtEI+MiIkrdqA3wGC6fFZZEj+zs7Lz77rvf/va3R0ZGelEWgxfPnXjMVHuhbxSxmCJ8DCtUx2QHsKQqeKSJHArpG/HTOZmQRCml5eXlZ8+eKc87H47Eldacy/WXdCULiz1D12sXUiTu9KP5qrS8pMidsir6iOI3wDfhXJ+cnJSROndxcfHq1auJiQkwHRvN7NhuzNQAauloVBGr5c7LqGYvjX0vY9Kio8LKZsdI/7KwRYzhkJG7jZHEq3hhKBrLZ8sjuxc1kWzeCai7sr5rUgdzc3MvXrworSS4sTQryPva0u16vZ7e3LNmeEIZkuAUJBoH0nETxge7rVNKv5HWKsCJgebWGw8Z8pzVMuqQUEa9iFVVQdh3YqpVL6JLvWhw2rbt5eVlnuerq6tZpOxmFpfQt0u55NGyCueIB8mtm1URibUXFxecmSzLdnd3t7e3i8j/ZPvQdFiLLFK32I46pgdJHaeIxyMPmCipOaIWyAMvgCGGDZ90e3t7dHRULph+Ce1YGdFZ2XCtZD1hujagzM1MbV0TaktuAilnMf0oi4Y2eunRTk9PRdijRvOIxtZ1fXV1NTk5OT09DVOBKsd+o3QwlnisEHxFhEdqq4FH1Nnxbkz3aKPkUALGoUM1K/tfsnrr1JZefZu7pZfWi7MKBqktglYax5QZYV9V1dHRkfK2EALW3Z0RbbOfUrEMVVBR3ZhLVlnqs38d5h0N6HKsaCOqE33ktE4xzNPlRqVjnPvRsplzq9smhadnKU5cB02RUtra2koR1ZYNwM9CfLUIoM4sXvBHaL1sOHCpjdMve5GE7e8hDguG5cELS/siGaIM2uXGHSbrk8F2iEZ0fJQbqewBLzWPPDk54U5wBovh1tjJqB9gSG5DJfyuEKQmmvOg4FhGYFEWfL+YfmGZo6MjvV+hhsLmgdZ1/fLly9nZWcQsWWVPsghAZskxzm1hmTAheI7oQXBAL2K4nodU2sCOFC+y3m6vk9hEE6U22leJCgGsOlLwyH0ZsbnG4r5N0ywtLb169UoyJPML5ZEicnQDM0uCYRmQWpARqISddl0mD7e0KCRFLf1o+gFbVNi01zxoZrQwOIXole4Ntw69hsvZs7l7N7we3fn6+jpkjeQSNaf3cCYdIzjyclTLsexGkqSOXz6cEI9Wwn/BadX18W76McCKoH4yRhmjgkYuo55GNqaJHDp8f4VEaYuux9zd3X369CkDunF5hFIJYQ+iByw6C8vn2R6yHygOR3ZqGahvgeFWULIXBacERuqY6CEWQikdTaSzVlX16tWryclJzFgeNLku24229HXk5SWLJ7gjUkb0qbIZaDiGKfKwtCmgBA5CaXmweKz6rluqtvrRqR3emrNXWlJfGZnZiEhmnZ5wqfI8393dXVxcFIruxiQYjBKnWqcOVYVqAP/3Ij+FY0wAWKoqC3oIDiiPF7d0IxEG09fGMBswGo/cxrRX/VenRQ+OpQWHqp9EbjFBVxnSa+vr65WRMkXEs5DsymoAeQMuQxElkJhlvcTCgDJQber2iXEGarkKSxbCa2LsDZ6vDqdjiiZa93VttAQKRTUA+PKZUTnctob+qqTphtjgsgkYltHXCEsjCJNbVEe7mSI8jbLIrVq2sQT0btTMg8rLeAHr9AaSeAXYVZculxzXtYqUQ4QNGr6KaDVijJ3jKPk+gkwB4ByrFDNc/etQglrzy8vLW6q2lHdTWYVniqxclpJ/m+idkAXH5BKv/V5aWpqYmBDSaSybpoxsKYw5pkb3gBHGEQCp4bKxr5gjlw+0p3O0XRskBRrHh5L1ThbfKYNEEAuj3BkEroj8TCRSa4UuyC2zUTeJk4jRrqISsIpsD+4nWWcSUJt+3408ryYam7gc81mQZh5DuQcxiwEky6lIwy58Y9lnXLaOWtEbkEFLRBFCHcGQKmpQUNNN0+zs7MzPzwPl9BGwc2P92gaDgVpC6tGc2ezbgKjKun7jY4JBKusKjZ+ICOHNeZSZS7VRznFxcTE1NfXq1Su1iuPBWf/CEoYr60vjFpRT048+kXpzExFSjDcOtRBff3jcDFV3PIgYgFutthAFyCBOEWxiP9oBVsFPsd8M6en3+2dnZ7Ozs8rbwoVEprOIrFfRsaCyht8U37nekV7TV9TDDe0qC70jPRKR6+trp/PzIKHxdEqLAFY29pUz6UVOICwoFZgjfUUbXXf9JiXBOzs7aXjaDeCL9yD3dPLlxsogbuWeiNVuI6GfA9BGIgJRThaWA4mz34tAYbIMjGR1c5eXl1j7cphCAjj0o9Ed55A3pKD22uievre3t7CwgBpqrQu2PkXtUb/fV8uzLMajOErFMqGn2NzaGh8CBvNIcOENjc0GZ8UKq9LvR6e5y8tLdfih26orbt6MVmIjmsgoGsRggRThhTa6LXJXySoTckvureKFVcAl4mz2b2d3UyKJtNmFoS9t2GQ93GS2ik7b2En0y8XFxfz8/Pj4eBOtkIuoVRzY3KQmMrDa6IBM/5w6xlixPUjYjZOQLLdzYINk9NW6bGuFQW5LuefaAp0gTeRM+BFqTOJFySuHDVqQs8Q9Z1m2t7enQ95a4KyxWkKUJme4su7yoN3CZtxjbxtrKuAKFwBSRDc7RyLCUzC7yeaw5tEcua7r8/Pzw8NDAB2zuFGI+jjrKZIRVZgiPb1pms3NzYWFBZJpmgj8VcZIsAK1pby6VqosnnNjVsANrcQ9FxHF40vziKI0kS2IDesNz0m8uLiYnp5WcY+rM/aRHcdcYYpQW/oKMQm+X411eQWaZRGEcWPQWhiE44BNvb1qqx1ud91GNmlmjUewP40Ns0EafJrh4eHh8vJynucDm7qM4kvRtqkJX11Ge2BjVAhONdGaXaLpoiD8BX4BUaPvHL71ozeDRIdjiSC6IUV/Sf76Np8xs+ntjo8okKwi1ZsrZ1mm/uU62FU4cWClZBlVuEUoHdAcYo0vXNmMDFd/lQ0lQhFzEvgZrhf8i3bQxdfX199999133nnnz/7sz7D/nDc2ohkGv/7i4gJQ4+PjJycnXN9vrzROR9qwH73DgCS0IW4MXbZW3M6DE4fpRRPnIrJztCMpyvL7NqiijsQ6LXVd18rbmp6eRllj5zgC/ix9S2lOUcFKzwaWvYoImGtq8CBaDxNem/edIiEZpfnTUVvKbLy+vr4cfgnO6K9KgPypfN21pV/RoVxHWl/xf/giPqjT3liKZj1MlLRBOugN6AvlcDoKu7y8XF1dVYae44U8QvWugMrIgE/BrYK/+vHSs9Q2FwtA0e/3BRUHMXnFr1Zb33cJEFJeRE+L1gZhILV4kU14xCleTQwxamNqQ7JZQY3NttJv9PHd3V03yK05a2ABsFKy3KJkHjpKIYv8ozTcnCtFgSGPX4ePr+7mRYRHdXGOmaseMMjl5eXjx4//5//8n//9v//33/qt39rZ2RnEZIfanFOObmOjt1gB3bAUsSYhZlHk5Kj2mxaiiJKjNhqc4VfiMmtna/MDUiQKlJGzDixFp4ObUuTxsOkSsNwisIPB4MWLF9PT04JvCF4zzCdgBWtzFFJwF9IvnnpdBm97g+a/odfY69Y6DmgrYeuan9bAMR2k/8Mb0F8/Lc11dXXV7/elK7VA+r001/9VbQlAgVD89GLKWgvx6MqyRdfX1xxOjs3x8fHc3BzsCQcS9YeaS8aegg7qmCUhZYTYNeFXpqhvqIKnvGH6EGVQTBuNEID0QEviAGiBXvSEqaIxQxXFRhJlzolrQM5VZoka+q9KqVuLdXJQIc7xlSrrZNKGO9yYR0YESs9O1lgeVYQ6sfqN575lWaY6Eox2ilgqUAtcXFXVyMjI7/zO73znO9/59//+3y8vL0vM6oDDdXiv5CprDfNoBZMsmFOW5dHR0YsXL46Pj5O1JIaoqoxARF877kalotowMCkKxYsoZs4sxSSLIXX5cL/QZKi/jll2uh8Jqq727NmzsbGxZP1zuFuimYWlYmCVHXMR50FHa9e60VaAQI07HLLr5FggIU0kIStE81NzEq+uru7du/d7v/d7f/zHf/zOO+/8yZ/8yTvvvPOHf/iH/+W//JfR0dEre/20vm4wGGxubt69e1e/mZycfPjw4f/1KyC23Im4YZSQLe3izs7OBx98IOX14sWLn/zkJ5BWRcRl19bWZmdnEQtMZd8ilciuu/SVpWJVMZeJvXSBSBGGkxC7EgGBA3DwVpIRZ/R0xT+SrItSceyTWRIpCq4KKprLglay6G2AwdzY2NBNJntVFsvrx2znPJpwIbuE80gUIqM6j8oqz7GWWOObw+9UFopCn7Ls7XBYVjewtrb28OHDP/iDP/jud7/rycOg4GS1ODBNKAIwo36j5pHkW6UIApSRVkLamsNM7BYepScuNZHhRTlUEbHgwjoLunMNdsNHRgP2oh8haqiu69HR0efPn1eR+sfFsyxTtZlWu23b60gxwEs/AAAgAElEQVSBrI2hAyzrakKsIihra3NUWUADd7UJJo7uIG4+q2hA9lNTW/1+/xd/8Rd/93d/96uvvvqP//E//szP/Mz3v//9R48efetb3/qN3/iN68BBP62vk/aZnZ39u3/37967d293d/fv//2///u///vX/0cPkZfP7MZrw/6zT3meX15eLi4u/p2/83d+8IMfbG1t/ezP/uxv//ZvX19fo1O00Jubm/Pz83ABuaWhN8HXVpEipD/p1FVWcZ3ZJFe2M7cWMUhtsrgnthogkyw6Jg0rqJispXodRE8RtQHEsLBp4II2snIwngCKPEqL6wiN9/v9PM/fvn3rrkoVVAiORmMp7MAxPIXcsr21LG1UEZBhj1dVRmuzwua8lkbqF5ay5EoWvFAb99TtdtUgBQWNqRfqhLhxQC1B6kVTEGnMw8PDV69eKZUED7e0RslkhEFLl0G0aeVlw8iJZU+TjWUrzWuWI19YhVMWeZuZ5d9lVqJYRUYCT/T8+fPnz587vYg49aLlUUppZWVldHRU1bWuJV2D+4Onb4xkZ/UaowVSQPg6UiClJeugZaufIiWfZdm9e/f0849//OO/9bf+1sbGxvX1dVVV9+/fv/FmxfVl//2X/9dv+aZKevHixXe/+90//uM/fvToEdeB53L/0f/6zSu3bSsXjy8qgoK5vr4eGxv7zne+853vfIdnBB81TXNxcbGysjI5Ockm4REUVojfjx54nCXEqwqCGQfKvVdwShP1X/CdvGprCIdJr4PFh4uRXEqL4Uxl0b2ksrFOOksHBwcaLCYNm4zM4rBRHYIhPT09XV5eTinhZTsk4UShd9BlKbjFJpqpOkhsIqCRokwdJ8KhljNZABniEk20nwa46cqkp5cWVE2W9iUb1kY0I4tyAvAR5xMP6ODgYH5+Xm0MHIhVVSX/jicCgPDVONTsbB4l6E2ER5PltRRW7VCEL6yc/huqB7jKDeNua+s1lAyIhFHJrP389PT0r/zKr/z8z//8f/gP/0EjbFGLpbWE506wajplpeUSygxo6J8UqDu2RYSSJeeS/58at9XG/JLr6+u//uu//tt/+2/Pz89fR4bUwsLC3Nzc0dHRn/7pn37++efX19eiltu2/eKLL773ve89fvz4+vq61+t9+OGHDx48+Oyzzx48ePCjH/1oZmZmcXHx008/vX///szMzNnZ2UcffXTv3r3p6en5+fl79+599dVXKysrnU7n6dOnDx48ePr0aRH9UkRyX19fHx0dffDBB3/5l3+5srJyfX3dNM3IyMhHH3109+7dO3fuPHjw4O7du1tbW0rb+eCDD/78z//8yZMneq75+fn333//0aNHalP5+PHje/fuPX782Isw+v3+5ubm69evM5thURrnUgVr08ZEmTrSCAE1HN0ykon7NkUZFF0HDefeTbfbhQrJLe0Asqy2SB+8fmmerKf8AHAePnz47W9/+/vf//6dO3eKomCqlWZhqd+I/nt2dra/vy+CrNPp7O7uTkxMvHnzZmNjY319/e3bt5rKtbm5qWnbvV5PLoCmk6pyhRFnurKEdX9///j4WN+i+aY6afoiyKk8ildUY6BiF+llXZyJ9uiIFG08ikjyAJ1lMV2NkiyJ93W0PEoWutG/hG6KaE82GAw6nc7ExMTh4SHGxgFXGzETnUbsDcdVeSdN00hoy7KEQMBCALj6MeLbtXmyacSwsZjJbDiHGa09Pj4+Ojpa/z/kvXd0nOWZNu79IMmGJeWQDQkkLJDGgWw4bDYksCQQMEkgYLANGNyxZVuSjWyrWL3XUS+WrG7JapYsuci2ZElWL1bvvY1GoxmNZiRr2jtNsvT+/rjOc5/H3u/7/vgd5+z5DvOHjzz1Lc9zl+u+7utm4zyM92e4FotlZWXFzc1t586dubm5r776amRkJJlaE9dgj0DMwkSBqAPEzJURqR4NxMDEOuHIFRHd38oE8h5atMWPFxZFMScn5xvf+MbIyAhe6urqeumll95//30PD4833nhjy5YtyObW19fPnj176dKlixcvPvvss3FxcTdu3Dh48GBFRcWPfvQjBweHwsJCOzs7uVz+9ttvv/DCC3K53Gazff75548//nhfX59CoXj33Xefe+45qVRqsVjs7Oy+/e1vI7hdY4OORVEcHh7et2/f9evX/f39H3/88Tt37mxsbDQ2Nm7btq28vLywsPCxxx7z9vbG1fnyyy+Tk5Nv3Ljx+uuve3p6bmxsLC0tffTRR//6r/86PDxsNpuPHTv2yCOP1NTUYKsTyjM3N9fd3Y08gnyjiRtcaOHoBTBS/MQKE4fN08JCRI0nKU7ha2prHAmWEjGyaHzjIW1vJEHLy8sYJ4OhyhCxlMlki4uLzc3NUqm0u7tbqVTGxcXFxsYGBgZmZWVNT09jjODS0pJKpcKQ14WFBYztW1lZmZmZUSqV6FyTyWSXL18uLCyEj7l06VJ5eXlFRUV5efn169fr6+vb2trq6uqqq6sbGhqam5sx4pBmmra2tmIobENDQ01NTU1NTVNTU3t7+507dyorKy9dulRSUlJUVHThwoXi4mKMXC0pKcnLyysoKCgqKiorKyssLCwsLCwuLs7Pzy8sLMQaa25u7urqunPnTlNTU319PX4U8HNLS0tLS0tDQwPmoTY2Nt65cwdvwOHhUV9fjwmpmOFYXV1dWVmJI6yoqLhx40ZZWVlJScnVq1evX78Ov3v9+vXBwcGRkRFMWhwZGRkcHMRE2IGBAci0DQwM9PX13blzZ2BgYGxsbGJiAqMee3p6MMNxYGAA0x4xRLa7uxsDZbu7uxsbGzE+FmeBGbGzs7NKpRJDy+fm5nBr5HL51NTU3NycQqFQKBQymQyDGjGZcXZ2Fp9aWVmpr6+/efOmQqFQqVQYkA7vIjAIzGAwYIhkY2Pjn//858zMTBMrFJiYwg9SY0EQqKVXxwSa9IwQTymFmaOz4GHhhE/4CBp/P8xKIgoBMFuPPvoozBbir08++eSVV15ZWloSRfHgwYOPPPLI0tJSbW3tjh07xsfHZTLZjh07vvnNb1ZUVOh0OlEUn3nmmeTkZFEU29raNjY2HB0d33//fVEUdTrd1q1b//M//xMmydnZ+e233xZF0Ww2f/zxxy+++OL6+jrPjRBFcceOHfHx8aIo3rt3b/v27aWlpTiq0NDQe/fuLS8vP/XUU9evXxdF0cfH549//CPOqLGxccuWLcD7vb29X331VfzKp59++txzzxkMBrQ+EJAklUp7enpWV1fhewWu/UrP+gGNDGmGG8ctIQ9m5AYR3rt3T6PRqNVqTDNfWFjAzGeVSjU7O7u0tNTd3T0/Pz85OQm+mEajQZ8g5oDOzMwsLi6OjY1BSonmgCKiwZB0uVwOtTbQAk0mk0ajWV1dlUqlKpUKg0UDAgICAgJSUlKio6PxcaCqFOJRUEmIiYlpzgwODvLNvYhlCA+mMaX4UcRrNP8dWdXKygpOB/9Frj03N4edPDY2NjAwgKGqU1NTUql0bGwM2xIbFbNmMWlVwR4I/YaHhzGrdXZ2FuNa6c3j4+MIEufm5jCQdWpqamxsrKmpqa6urq2traenp7m5uaamBiaMzC7sLCZFY+w2TGR6enpFRcXg4CBGc8PowB41NTV1dXUNDAz09/e3trb29/cPDQ2BMzU4OFhTU3Pp0iWY3StXrpSUlOTn5+fm5ubm5hYXF+fk5OTk5OTn558/fz4vLy8zM7OwsBBvLiwsvHbtWnV1NdIIGrt969YtTNLGSxjrjcHdtbW1lZWV5eXlxcXFBQUFsbGxUVFRJSUlFy9eLC4uvnr16rVr1xobG0EfRe5ps9mGh4e3bdu2bdu20dFRyrLNbO6GgY3wMLLOXB0TX6XWej41ETgdetgvHZNsNXKyusiCH2YlkYCnCxcufOMb3xgaGiKztXfv3gMHDuDVvr6+LVu2tLW1SSSSv//972VlZRcvXjx//nx2drZWq4V9efbZZxMSEujLjx49umvXLqvVmpGR8cUXX7z22mswW46Ojh999NHm5mZ6evr+/fv/8Ic/wG7SwSwtLf3bv/1bR0cHf5wQ8A0JCbFYLAqF4sc//nFlZeXGxsZLL71kb28vsimKP/nJT7788ktRFN3c3N56662NjY2srKzDhw+/8sorpMlJoNLMzEx7ezsUoBCDLC8vj46OymSyzs7O+fn5gYEBhUKBxtqhoaH5+fnx8fGFhYWhoSGNRjM/P69SqcbGxsysOknjiDECenFxUSaTKZVKGLLZ2VmVSiWXy5eWluRyOQ9qGJm+KPUMWtjQAYEb50k4AlI/QqytTL3v7t27ra2twcHBvr6+N2/eFLhGSIEpSVAYSH4Y0aJGoxkZGdFxws0GNjWLSpZUCEe+QDwDE5MAM7OyEYWclBaZ7ucfWjm6IzlwJEdw+HK5vL6+vqenh3hzhAfxYoSUmNAueqDcSVQpQvqE+2nuuKpAakRRXFhY6OnpmZubw11TKBRyuZwsdWtr6/z8fHt7u1QqbW9vl8lkzc3N8/Pz3d3dkI4YGxtraWmZnZ3t7u6WyWTDw8MzMzP9/f2zs7MPRHADAwNzc3MTExMYKDs3N4c1Aye3uLio0WgUCgW8AoTzUaqDV0B+rVarEUpjErhGo1laWkLIplKpeOFf8nNXr17dtm1bRESEmbVPUeu+gWmfGVgrAmlOUOGCYEH++uuZLB3BZPSFhMH9Q1jyMFsDAwMiA9H37Nmza9cuvCqTyZ544omGhobTp0/DLtBDEARRFNfX1x8wW0eOHNm+fXtmZmZPT09qaurvfvc7mK1Tp059+OGHubm5HR0dWVlZL7/8MmH8+N3p6envfOc7CJrwESNjqPv5+Wm1WoVC8dRTT926dUsQhJ/97GcHDhygItHLL7+MY/b29t66dWt6enpDQ0NxcfHPf/5ztVptZRNhsaBnZmaam5vhoqemphYWFlZWVuRyuVqtHhsbUyqViGKwdADrIBhZXFxEFIM7que6T3RsLiwlgzxuauZKlmZW4jFzVCmqDBBUb+A0G2gdYCGSPOY6k6ZBeIVR8oTg0rcZOA0Jqu+QyYBppmBTx7QuzRyLFVEeWSUegOMrTfzapf5bPdMtINxXYMUyBHcEi+BqJyYmHj58OC4urqWlBZgOPqtnkvb8zAUd0x3GcRKkbebYISRwLDC9c9pdlJsLgqBWq2tra2dmZhYWFpBnKZVKhUKBEWSIMVHxUKlUWq1WqVQiMjUajSqVSqVS4TiJRoccH2gdBT7kHuguW5n61So35ZMQUrL7ZiaMYzKZAASjANLd3V1fX2/hSMIkMUSWCyZyY2PDx8fnk08+gSEzM7o//ks+hpe7oaOyMYIk4X16bmi2js2Ls3ATKo2sYPUPMVt5eXmPPPLI6OioyEVbO3fuxKt9fX0//elP1Wp1ZmbmI4880tvbi+dLS0tlMhk+8uyzzyYmJpL1OXXq1JNPPlldXS2KYmxs7H/8x3/APHl4ePzwhz+sqKgQRTE5Ofmll14is4XftVgszz///N///nc8OTw8fPXqVTzv6+ur1WrlcvnTTz99/fr1zc1NJIBWRrD+xS9+AdMZGBj4gx/8oKioSBTF3NzcZ599FpCQlk3KNZlMc3Nz/f39AFCpaGJiRASB9Y4SKm9kLFDUXEBWAi5L4Ch2Na0GK+ueJ/Nh4oTZ9NxgLiwvWklUpCNSDGlCGbjSp4FpJ5BZWeXmBlI4Rt+AUJ9iHOCbtKvHxsbgNolAS1VFXB+YRUoAbfd34RK4q2c6J7wpNzEqEzl5IzdCRs9mx8J2T0xMBAcHx8fH+/r6ZmRkmDjpHtg4uBCaLmE2m8HMpgosnSMxTmmCrJm1OhqNRhhieglsvjt37sDatre3V1VVLSwsmBhTFFg1BRoo1xo41Q2Cw+nu4NypVoCsTWAkNeKU4Dro2DRvqtxZWNWY7j7CLlonWIQ9PT01NTW0nFBSpHEYuPje3t579uy5cOHCZ599durUKS2nAW1gjN9VbmwSuSsD08nBNxPXgQJ5A9MvIhSFImILY4E9TLNFqZlEItmyZQusCczH4cOHn3nmGZlMZrVaHRwcQH1Sq9W//OUvv/3tb9vb2+/YsSM4OBgB0erq6mOPPRYUFISEbnNzc/v27S+88AK+6uTJkz/4wQ90Ot3m5ubu3buffvppmCpPT8/vfve7Go2GjB2ez8jI2LJly44dO7y9vfft2zc6OiqRSJycnCQSCYaU/NM//VNqaqooij09Pd/73ve8vb21Wm1WVtbWrVtXVlY2Nzft7e2feOIJg8EgimJAQMC3vvWtmZkZqubodDos0M7OTsA9VtYNQ4EJFZjoxhiYgKqFUczxbVQXhyc0cu0stCd1TAvcarWS/gwBbTy6T9ZK4CQfjGwiC0ybgRugTRmlgZuOZWR1azJhBFiQLcNnjUwIXKPRSKVSsj70qomV3g3cgBYTVzziEVnj/UpBxGITmDAZ7XDKLBAI0CbEichkMldXV3d39/Dw8KamJiJY6dkMCCrIInhZWloC4K3RaODATKzCaOHqv/yp0TXh+W7gf2G8a2VlZUpKiqenZ3JyspFVSCiAMnPSRrTtyYQJjI9K9gjmzMrm7GIWusCJmhnZpEW6mBZuZPQqNxCMUrk1pmyxvr7e19cHhX6KMSnCpdvd2tp67NixXbt2nThxor+/f5WNjzExqXhq5cEyJpYDFjl5DoExP7AIKaC2MEFtHghbZ9JADxPbQoQ5OjqamJgIzyaTyWBBDh8+/Lvf/S42NjYyMjI9PZ3Ae6lUeuTIkd/+9re+vr56vR6r5Pbt2z4+PmfPnh0fH9/Y2JiamgoLCwsICJicnFxYWEBt686dOzMzM1FRUT4+PlNTU0qlEj/a3Nxss9lg72w2Gyxdfn7+66+//tFHHyGyk0gkR48eRcJfUlLi7u5+/vx5uVy+sbFx586dgwcPenp6hoaGTk9P49ejoqLc3d0HBwcVCkVsbKynpyeSSlxWk8lks9nUavXAwACReolGb2AanuAowKBouQkCAqOk2piuvJ4brAAwhcwZJSkGVgqwca1hWjaySeB4YUTyEjj6pYVj7SMvQ6RjZuMSaFdTYxD2JIUGJk5bwsyNqDAzsWP0JAIlJNoHDoMMjYnRL8huWhillrjyOk7m1MCaBPjIi64hThxlB/5kdTpdQ0NDWlpafX396uoqhZy4PnzMiF/Mz8/38/Nzc3M7f/78Ojc5HEYNN52CBTNTTCObzkvgz8zM9Pb2Li8v5+bmhoSE5OXlZWRkyOVygTVgCKyRxcz1bBHPU8eoVRaui8DEtNgEpssGbEHHVEwpwqLclu4RpbT4FIm74UcFRnDt6uqqq6szcDVual2iBYB4WS6Xw21b7ufo4BIhRaALQvkBBaQGrvi4tramZcMoKbEVBIGf80ZF+YdjtqhrGiof9DyugiiKBw8ePHz4MJ4Rucoj/yXYISBS4BkittB/6W/+bbDB9DcAGpKm4RmtIkO4RFHEQsR/19fXcSlhZAVBwMeNTH9GFEW4Ahw/xQK4Pevr6zKZrKOjA5G/lfUz8skOeU5yKRSoC4wWRP7WxCBnE0MH9IyCbGLkLBNrj3ggXqAABFZmjennmVhfGJx5Z2dnR0fH/Pw87QcCPowckkUhnpGjO5lYm4iR1UbhIagxcHV1dW5uzsS1N5F15tc9mSqCUaxcQ6WZI9kb2XwKfm+srKzgjHgZFp6aSL+iv79fz8DpQOA0dUxDcXFxMTEx0d/fPzY29sqVKwJrErCw4cl0bY0cEZQUMijpwyWSyWRNTU0qlSovLy84ONjNzc3f3x/ZMTbzA3k6/kvAP1kNM9PzoBDezOACYuFQ/m5kaLeRiUFaOd1KrHM9U5HXszYAorAiSWxpaaEAHF6T9w1WJtAkcPJtZIv1nIYK3SCgBHgJTL011iRLcJue617Qsa4jxHEWbn6C8LAgeV6Ggbq38F8Ygo8//vhvf/sbzM06E7qit9HfxJDEHuABWtBHid+ATY434Hn+/fQNpEXB20obN6sO94yCFMqxEblQdE3OCteUcESyAiqVanBwkDwP7gQtenqnkc0NxgbQsTEnBtbZi5WEL6FAg47Ber/kABlEWvp8LskvAkI0sLBqa2uxhQoKCoxM/8DM4eWrnLYq4jgKtSjaopiOjK9er6fdMjs7a+KYjbhfFm72F+/Gca3oHHmwg35Iy8aswjQYmdov7BR5Ee39E1hNjOaOD9J1QEbDY3kIWDQaTSh7XLhwwcT1XdM1x9XA8xbWbLC6unr9+vW8vLyFhQW6d9PT0729vXq9fmZmJi8vLz8/HywZOkjCjAys+YbuIB2wwCACK6PUUzhsYELShABS0i2wQQcPNKLySTQ1P5DNwrrt7OxsamoSuMIOpXVk7IjrS2iDnut1B8ZHkTWdL3BPWG2tVgtDbGMttGY2hl3g1CK1bHoAHafhYU2lJmkaQFEwYfRHW1vbRx999N5777W0tOBJej/+Frl4jShXeCdFTEBJ6VW8/4Fn+F+nV0Ump8N/Ie1//gbYOKkGHaepRnbTzMGNBlYWgeGYnp5uaWnBXANKwXSMnEWeysQSQwooLAxBJ/DSyA2noyxJYHUWIxOkp5+msMjAmDJaNtOBbIGJaxsyGo1RUVFxcXFxcXEJCQkCkzO0MX0bfLOWzRm1MLa0nmvVJBjFwGqRJm46oVarnZqaAtIHd0ovUUpr5QRzqPpmY6I6VtZqR+mqng3jENjDxDRbKJ2ktMjM2vHoKiG6MTMIn8iQAiNq49Tu3bs3ODiYkZHh5ORUXV1N+9nAejYJ6MFnOzs74+PjKysri4qKfH194+LicnJyyNyoVKrOzs7FxUUjI+UJrBcVD8KD+FBIYLktrTS6+2azmQaj8ticgSlHCkwijdoYBaayS1/FezsDN93SyvrD+/r6EG3xx0CIBPkqCpMFLovUsTqsng25MDCozsSNMSejb2V6dlgPuE1YD2v3yxDw0cw/ViYQlgKVftwV3lT9jzzw02QyjGwWJsFAlKhTUkCpFtXy+IuOO6FWq7u7u1dWVtY4/T+EHnrWCWzi0joTw5Vw741s+AXhkbhV9AeWDlk9PTdUGcsUx4kkXeA67C1cUR9xjV6vr62tDQ4ODg4OLioqQmJr5vhTVqYYo+XGQ5k4jhIZRD6i4Q2TIAhQN7Vy7Xv0NvqshTVIE0pFwTWhe2SC+dyHTAB9D5++UdoCu4A9QyZez+leITxc42TzcEcuX77s5OQUEhKCxgwz14NFn7VarRqNxtXV9ejRo6GhoXv27ElKSoqOjj5//jxh5LOzsz09PaDaGpgoEMAaslZmpvRCh/3AVTIw5MtisQwNDaWmpkZGRiJv4ssUuBECN49azxUNjayZ0cKJFNKlpuZwo9G4vr4+MDDQ1taGtURrjJBZWgP4chtrj7UxPVIjqzXhJRvXhy8w5VXEWQZWmhC4ZJxydhwbhYr8Ev0Hmi2+nCdyijH09/+I8cLv4lqQWCWlP5SVGLhJCjY2eHKTqRKuswkIa2xg1MTERFNTE60bE+tZs3AivBRlCAzOJ/fIow+U75A344lRFEqYmVgNPmhjygRWrpnefH8nI7kvjUZz8+bNtLS0np4eArOsXA8jfQkdmIlDi3WsgXFubq65ubmvr8/AyvPj4+PoxUGl38oUI9bZuEayEbTryPSbuIqBmcGCFN+RfbRwYvbYtJTkmhlqRnGrkU33MnJTxMk50VUiM2Gz2aanp11cXDIzMyMjI3NyctY57T0zN+V3bW1tfn7excUlIyPDw8Pj6NGjvr6+Z8+eLSkpWWf6NktLS42NjUqlEp/FMS8vL9PupdOkKJ4MsZXNBjcygHVhYSEuLi4sLMzf37+6uho7n+BCSpzJzNEyMHCTXAVuJgBZf7rL+GB3dzcm95CRIqyDqjc21pRDjZnrnDw3nDcBlDYmXWfiJOSoniNwBA4Lg4bX2MPKpKgpY7X8QweObXLSo0jZYAUeroLN/4+j2tzctDDtMdqcxIemaBm1yDUmu0y2n6qE5HsFQQAzk76T+q3WORllrC0rJwFq5dQd+PCK2AZk4wi5JNODzJe8JS0UK4et8pgFPWxMZcXCsWYIy1vj5PooWaMVwydoGo0mIyMjODg4ISEBinoGg6GoqCgsLOzcuXPl5eUGg4EKlDDfMB+8xzZxkDyZRbKSZDdN3Nwa3gfAQODCWhh3jHYCkkGAKYSn0OlYrdbJycm0tLTc3Ny5uTmr1YqgVS6X37hxIyIi4ty5cwMDA4uLi3xRlQwBIojk5ORjx45lZmYODQ2h0XJpaQmhWVdXV3Z29tWrV2/fvo0IiyIjlC8pkrKwIbhablSdmWuHJnsKsZPg4OCysjKqPNLSouiSKgxkF3gHYObydLoaBqZ6hjT5zp075CmtTAXMyAqCFm78MNlZCzcVwcqIHWSvrUwF0MTAWXrnGidjiS1DmBfFa7RIsAz+4UmiyCnS/A9aqwcelKnRLjIxfpPAOlfIAFG1wcxENrBhYEqwwiAIB2jAxjWakGMhygkZQTMnBce7cdpUePAOChYTS21ubg7JCG+SqFJm5SRubGx+B/4mG00GwsqgNDJqa5wQKwVftFJxHebn5yMiItLS0oKCgvLz8202m0KhSElJycnJ8fT0DAsLQ+JAeZmZE6uxMhiFL+Dg8CgCMnGjK3gzauJ04ilSW11dnZiYqK2tValU9D2CINCIU8oT6SNmszkgIMDJySk8PLy4uNjCSiVGo3FiYiI/P7+goCAuLs7f3z8+Ph6qh2R3AC3bbLY7d+4cOnQoMzNzaWmJnBnAx9jY2JiYmIsXLyYnJ6MPGaZhaGgoICCgqKgITAi6CwZWjNNzIyEoqER2f+3ataioKH9//5mZGXTFWlgZjswTOQNEKHS715ioJN1EG8Oq8E4sZpvNNjQ01NHRQSmFkSms8vgJxVl0N3Eia5wqBhkygRW7LCxzxJWkG2Hhcmg66CQAACAASURBVAL618KoW6b/pjf3dRyBIYoiYgraNmTaKZ0xMnIT5eEU7FCkYGZlaZvNptFoBgcHIVklMGiZ0GVc9DVORoZ2JpAs1FIJ5H4guiabAkNw9+7dpKSkgICA2NhYtVpNcQr8Le0uMyvhwbwSjkOWy8JlW7yFIitm5nSyrFxnCQ54aWnJy8vrzJkzrq6uoMstLS0FBwf7+PgEBwdfvXoVy50H7M2sVGS8X5HVxtUxyP1Sts47Z7omvPWxWCwjIyOpqamOjo7p6elarZYMvdFo5Me+mhlPTRTF4eFhLy+vpKQktA0vLS1ZWC8RjmpyctLJyQn0+tu3b9sY1mnjOqsCAgK8vLyysrI6OjoQ/GKfLy8vJycnh4SEQI4C49dQGUhOTg4LC/Px8amuriaSjZH1G1P8YvpvgIPVatVqtePj44uLi4hiqHD/QHaMUsDo6KieNSrQejAzqUXKrCm1xFXa3NxE5LjGhG6oNkUJPlkTE1OjpwiOcggTJxOkYzRaOh0sDH7hrd0vRU1v43Nh8p1fU7NFCaCJKS6sseYpysBBrbCwTh0bS+D5dMbGZJjm5uY6OjqoqEeBAGXs/G22MRSTYCyBMf2Q4wADwq/j8Mj0CIIglUqx34KCgvr6+vB+mUyWmZnZ1NSkY1KlBJTwcRZFlALHTuZNBv0XGKqZkye0MSYHYa4TExNRUVHFxcUUhw4ODqakpHR1dUmlUrh6I0c1pPxFYPUsOhKKAmiXklu2svomXVUbG7uNc1xbWzt//vzRo0czMjIcHByamprg222cyDpOkGosNptNp9NFRUV5eXnFxsZev37dyvAdCxNZB/4dHx+fmJjY1tZG1txkMo2MjJSXl1+7dg2s1NDQ0Pz8fAtTJcT+vHbtmre3d35+fnZ2Ng7g3r174+Pjnp6e586dCw4ObmhooJDWzNruhPuZLkaOX0KxBr1kuh/i1Ol0KysrKpUqPz/fw8MjOztbpVIJnDwkxfIGRpc1MYYzHxx1d3cDqEX0RNkl1TTw00Q90XFseyNHijYxMWuBddFSlkouh7wsLTMLq9tqmeI2paVUGv6ami3KseF21tkoUIPBAJLIOtO9JR9C4TdZNBNXHkLLNBXy9YzTyCOveJ5sgY0piBqZmAFEu/R6PdUKjEyiAFsa3zk0NBQTE+Pv7x8aGtrX12exWBQKRVZWVlBQ0Llz57q6ukycYjLVEMl+WbkJOiau1Y4yQROrT1s5BRI6fdotBKBY71dKwmWcnZ3VMxFnspUGJvdM3ByB1QrJ9xpYXwHdC4HrISf/TPkLTExVVVV0dLSHh4dEIpmenqZfpP2G/xIBDa5lZmamurq6paVFo9HgVTPHO9FqtdnZ2cnJyRkZGVKplPzQzMxMbGxscHDw6dOn9+7dC1T+9u3bdIlgCFZXV/v7++vq6iCLCGOk1WqLioq8vLwkEsn4+DjFxRZGaqf7hbVBBDE+JjIwugOfgNtYKVAmk7m5uWVkZERERFy4cAHuFgtJx2j3VlYTF7iaI11MmC2yRwIjsupZS9Dq6iotCXwt0XfIwhoZC5pyXhMrPiIEplSRDBM5LS2TkdCxhkQcM4UFXy+zReCajeGLBAZZGEJJFXewY4zcWBe6SQ/ceJvNNj8/39PTQ+mPlqmyEMQgsC58fofTvdFqtTdv3oyIiPDy8rpy5QrBUhZuDATRfCASGxsbW1hYuLS0tLGxMTY2hhal6Ojo9PR0EwefG1lnn5F1k+CMjBzxityjmXG+KWSjkJB3lbw7pezVyJQLcRnHx8dp2VGCQC7UxEE5Wq0WeDkVtnABefoFYVJ4D90OctTE9mxtbaVzNLGGcLxHxykiYBdR1iwwTomRsdvoCCGeZ2ScL5PJVFtb6+/vn5CQkJiYmJmZSR18vK0BC3x5ebm7uxvqrJTBzc7Ojo2N9ff3QweCOisogHogDBcYas5HowLX1UTBMoIjuVyemJjo4+OTnJzc2tqq0+lsrOkK5gAFAboI9OVwJ2trayMjI52dnWaOiE/m0siYOsSuoO+hrWTgaMDC/e1ZxCbDjTCyHiCqX5tY3ZO8HWirAtcZbn1Yosz/zz3WWWOnhYko0hIxslK3gbWw4zbQTB0+YUEsBmxrZGQE2JaVK9by5snExkMIggAwy8xEx1dXV1NTU4OCgnJzc/Py8hCnIDckT0jLGisDUkq0naqrqx0cHLKysoaGhijgNzIyAZkhIpEKrBwuMG0ALZO+NbLmHr5gSqaHT+uMrJkDLC3KEaxWK+imOtZFQBZBx1jaZtYrjnyN0g0KP41c7yTdFCLZUdHNZrPNzc3V1dXNz8/rmHQMftHGCVULbNSgwJBH2/1MOrJudJzYM5AkJDEcQRCmpqZcXFwkEsmuXbvc3d0xm0ur1S4uLsLtGY1GNJMrlcqurq7FxUXyhTj9/v7+4ODgvLy86elpurm04S1MxF1gimAU81KgKrBKDlYgzJBGoyksLMzJyfHx8XFycvL19Z2YmLjHjReCzYLqDrkN+ircBYvF0tvbC5a8mfVRE3eEbhAlsAI354W/19Q5RLebojAjAz1J/MfEyixmxgjTcfoTZkaW1DKdqK+X2aJoi/AL4hBRXmZg8vCAmaxsrDwlJrSXcC/xJVA3NTDSI1wExQ4CVwzGf9Vq9cjIiFKpxJ0wGo2XL1+OjIx0d3evr6+nAg0Pipk5GTxCAcjOqlQqzInSsd49rCH628zxBihsIZB1ZmYmPDy8tLRUEAR0aHZ0dFy7dg1aF7xnppwCiQ+w54yMjJGREStHDhwfHzey4TTIXCA2j41hNBpv3boVGhqakJAwMzNjZAxS1DGwqSxc0Yq2MT0o+pPJZJGRkejFAVkBGLyRlSyRAsNk6JhmPEF1lD9S7EwJkU6nCw0NPXPmjIeHx8DAgJXRBYDWHzhwYMeOHbGxsT4+PhUVFSkpKZcuXero6NDr9YuLi0D6a2pqGhoaUPClMEcmk3l4eERERLi4uBQVFdGJ6LmWHZiGjo4OTF2BQTRyclooLFJSZjab19bWrl27FhAQ4OnpeebMmbCwsMTExJqaGsqODYxjgXZlOBVekQZRv8Vi6enpaWxsNN4/hociYoEjnVIUZmI4qclkgu6gwABN/sJSbkEu0MyKCfSdtIP0jIjPB5UweV9Ts8XvW0Jk+MVtY2xsPhkUWI+FhbVSkxtXKBQDAwN4v+n+plB8kABd3OOMjIygoKDAwECUqARBUCgUJSUlly9fXlhYIDqShVEuHzA6uJfYBlRLohUAr4gZEEauDcDIyeNS7GaxWO7evRsREREQEODt7Z2dnW2z2Wpra7/88svw8PDo6GieCkSJAHnFnJyc6OjosLCwsrIyPjMdHh6G4zUYDB0dHeHh4UFBQS0tLXhSoVDs3bvX19fX1dW1pKQEx9DQ0HDx4sWpqSkEYgY2aRkmxsgxA6yMQ2+1WsvKyqKjoyUSSXp6OhohCW2hzMLEcEzoo+nZaDXyQ9A1VKvVuMLItgYHB0+cOHHu3Lnw8PBbt26ZucGC9+7dKy0ttbOzi4uL27t3L1gUGBei1Wrr6uocHBxiY2MlEkltbS1qlARUTU9Ph4eHR0VFhYSEXLx4kQw0gUdIqxcXFyUSSWRk5LFjx2praw2MKUbmwMQUjXAr19fXu7u7w8PDQ0ND7e3t09PTfXx80tPTLRaLTqdDhAVromOTStA5qOP6BxD8Dg8Pd3Z24p205LRaLVYUBVxmTg8WsmXUuS1wjVn4BtoIiNosnOYE1V7MnEYQ3esHElKYsK+X2RIZ3ZQiIEIKiIRFpp1UK4nwomMNgxQkW1hVfmZmpr6+noBGXuGPD+xh1CYnJ93c3FAgv3LlCuVBVsYUo9rfGhOipBuGNWFjHScE1tiY2gmF4pTGUsIrCALfeUugHuSAEhISzp07J5FI9Hr9xYsXg4KCzp49W1RUREN0sI4f6KHNyclxd3dPSkoqKSnB6eMyTk5OItZTKBRubm4SiUQikZw7dw62sq+vLzAwMCwszMvLq7Ky0mq1Xr16FQFITEwMwRlSqbS+vn5kZIRwLqLFkndpb2/ftWtXQkJCUFDQ1NQU6lZ6puBKGwwXmedVwOfbbLaFhYWEhAQ/P7/q6mqcArbfxMREUlJSYGBgcHBwV1cXvBf4q3q9XqlU5uXlnTx5Mjs7OzY2NjQ0NDg4mMzWmTNnYmJiMjMzu7q6INhPDT16vb6+vh7cEYBi6H6z2WxaJs1oMBikUmlMTExgYCDuAtyGjtN7MLLKHZ6USqWJiYnHjh1zcnI6fPjwqVOngoKChoeHiR6h1+thdzB4iSRi9FznJm5ff39/U1MTJWUEflH6TEuayhSIsMiP0pIj8IsMk5YJCuqZ2I6ZcccERhImSwozp+MaHgwGw8rKytfRbImiaGX0cYGrRplYTdfAKIWEguu4Ur2Jm8lO7hrgq1wup0hEuF/AwMLIcmazWalUJiQkhISExMXF1dXVWTlKsYlDWCnAJmNKLo5fr/QGC6t46vV6G9enbeIGrwsc80DPBiMbDIbOzk6JRBIREdHR0WEwGJqamkJCQqKjoy9duqRj/dJa1v3P561SqTQzM9Pb2xv2l85aLpdjLcrl8tjY2NTU1PDw8KqqKixWtVqdnZ0dGBgYGxs7PDxssVgyMzNdXV2zs7NhIzY2NgwGQ2ZmJjj3c3NzlGLoWS803Zf6+vqIiAjkNZQB0U2knYZ9i4E0GAuCc6mqqvLz84NeW3d3N+FcBoOhpaUFAyAUCgVhN5S/qFQqQHhNTU2Iy1DG1Wg0ycnJXl5e5eXljY2No6OjlFzjkFZWVoaGhqArSVHPA1sUKl1eXl6RkZFTU1MWJipr5EYI8ws1MjIyICDAzc0tMDBwdna2vb19eHgY8t8GDkrHaDgMWyKrpGOlQMShvb29dXV1q0yImd5GQRku/srKytTUFL0HfoIqxVSa4MdY0JImNBnRN9VAcPGpaGDmStgGhjXfvXv362i2qLkHlmKNyc5hPWEBEWCJl0j9lqqBhIvBXmCWAQITE9Nj0zMxf2wDysusVmtnZ2dVVVVGRgY018mnWViRTs81S5s4fjbdXdpCBCfxN5hSEj03lJgCSTovLRujolar+/r6MIsUi6mrq6unp2dsbIywDPqsVqvFIBy8pNFoxsbGaHgiEpCRkZE59sjLy7Ozszt58mRLS4uNKdssLCz09fXJZDKYxerq6ujo6EOHDnl4eGi12o2Njb6+vrS0NBgUmUxmYTKwvHfB1sJ3UmCr1+uhwg6wn66JSqUqKyuLiIjIyckBZre+vn7p0qW33nrr8OHDKSkp8fHxs7OziHpwESzckHAdV9bQ3z+8Xq1WT05Ozs3N4V4jGJycnFxaWsK4EwtTwkJqj9IND+IgyaLAR8/E8nt6enp7eyk8pAIc3qZlU5fGx8eTk5PPnj2bmJiYl5en1WoJ5cC9RrCsZ8oQgiAgPiKES8d0KYxGI0a94c2EgmGpkLnRaDTp6enbtm07c+YMGIt6NnyPEkk9V10xMNKGgZVlBCZ8pGM9DDQHFxEoqbNSzwa+8+sbba0xWS7iiCOzI4+BgAUvoVhmZHUTStkowBEEATWj5eVlC5Mx4nW+yfTQLVxbWyNK/crKCgaoGFi1SMuJRlGERdaKj3csrIsQH8SPoi0D99jM8foIyyc0QWC1Kj0raFIuqWOKd7T+BEEQRdFsNjc3N6elpWVlZSHHQfSk0WhaW1uhni6Xy7Ozs7Ozs/Pz80tLS4uLiz08PBwcHKqrq/v6+jCJq7Gxsa2trbGxsbm5ua2trb6+Pi8vLyAg4MKFC5WVlTdv3kxPT//www+PHDlib2+flpZWWlqKibwXL17My8srKSnp6OjAwMGRkZHe3t6enp6enp7+/n4g09HR0Tdv3uzr6+vv7x8eHh4cHMzJyTl9+rSTk5OHh0dRUdHIyEhXV9fx48f/9re//eY3v/nyyy8HBgYWFhYwJInmJGF+EsaXYILJXTb5BmkRJvGsrq7SIJylpSWTybSyslJaWnr58uXy8nLQPgVBwKgLA9PD0rNKP919ur+4+KDC4LNkGtbYeHMyc0ajMSEhITY2NiUl5erVqxTgAxkkJ031DRweyefT/cW/w8PDLS0t9+7dM3BVHRPTdwWOdvv27f/6r//y9vY+cuTIyZMn1Wq1iXFisA61bGw4HTwesIYUJxqZth0llWtMCtHIGIJm1j9EG+FrZ7bwQI83X6QQmKwa7BcwDi03HJzYALTh9Zw2qVQqbW1tJbNFiZvAofgCoymR8YJtQu0csbSOSUHS+wmS1DPhgfHx8aampu7uboIGzJwiCtlKrLBVpkupY4PLrfc3fMHPUxCu0WggV724uIjdiDrjyMjI/Px8Z2dnaWmpl5dXSEhIYGBgUlLS9PS0RqPBbsdwUI1Go9fr+/r6ZmdnMeKovb09Pj4+IiIiNzdXpVIBHlIoFAsLC0jZ8Azi3NXV1e7u7tbWVpThUUobGBjAiNPBwcG2trbOzk5Yot7eXgSJvb297e3tGEHo6upqZ2fn5OTk6ura29vb2NiIYauJiYmffPLJjh079u/fHxsbe/PmzStXruzfv//TTz/dvXu3vb19bW0tJr+Wl5ffvHkTYxDr6+tv375dV1dXW1vb2Nh448aNoqKiixcvFhUV5eXlZWdn5+XlYbJsQUEBZsrm5eXV1dXFxsa+9dZbISEhHh4eAQEB7e3tWVlZDg4OmZmZvb29HR0dra2tmBGLYbE1NTVVVVU3b96sYg9Mw71169bQ0NDExMTU1BSGjI2Pj2PU7sTExPDw8Pj4+MjISGVlJQ4AFwTjV8fGxkZGRqRS6czMDPhiIyMjuL+YholZ3zDENAqsvb29rq4OBu4um8FDWCrMa29vb3Fx8fLyckxMzAcffKBUKk2sEkXmycC4qXrGu6ZUV8fmAFFiYWAlUSMjvpCxowTCwtqAvqZmi5c5tbC+AYTWiK61TLKS2pXNjDxiZKrhOq6pCuPtVldXwYTWM+4i7IKOE0qFKYS703MUR1CZYTEtnDaDiZO7M5lMSqWytLQ0MjIyOjp6bm7OxgSXzdzgQkJAcSLwzCA9mrlqJh6wGpisNzk5qVar29raoEgD7AYJHWYyent7Ozo6BgcHR0VFxcbGnj9/nmJJohfh0k1PT8/Pz1dUVFy+fPnSpUvR0dHR0dE5OTkQazZydVgzpxCwxiTkNzc3qVxIFxkJPnXwjo2NhYWFnT9/HoOUBMZTDQsLi4iIiIiISE5OptqZTqcrLS3dsWPH8ePHr127htZom81269atmJiYa9euAYReWlqCPSUhB+w6bD9YWxorNz09PTY2BmIXRsxKpdL5+Xm84eTJkwcOHCgpKZFIJElJSRcvXnR0dPT19ZVIJB0dHUqlcmZmppY9ysrKbt++DUPZ0dHR0dHR1tYG/gQGTbe1tXV1dWGIbE9PT2tra0dHR29vL2LJ/v7+wcHBGzduYAZ4UVFRSUlJcXFxYWFhaWnp9evXL1++XFZWVlZWduXKldbWVhpPW1VVdf369fLy8pqamqtXr5aWll69ejUpKSk8PPzy5ctXr169ceMGZsSiJEoYvMlk2tjYUCgUO3fu/Pzzz+/evYvyNzlaPkIksEJgSq0U6Wvv7/cih6pljZPERKWKmfEhjnf9f+tBHbnUFIaNJ7Cqh451YxDOZWbavoIgrK+v67gRlRaLRalU9vT0aNkwOALFKSE3si4fumF6jlIsMA0/3EiBE+EiUEyn021sbAwNDQUFBaWmpoaGhpaXl4uiSE3RBAQgkKTxzkajEWNiJycn+/r6MHh5dHR0amoKiA+GqqtUqvn5ecyjxphP+GFkE/fu3ZubmwsMDAR0ffTo0YiIiLm5ORwb7As0wnHF+vr6ysvLg4OD7ezs/vSnP9nb24eHh7u5uS0sLKyyKS9UXxOYOAmQC4GbS8avfh3jo+BtwcHBZ86cCQ4Ozs3NJR8gCEJBQcH+/fuTk5NRxce97u3tdXR0DAgI8PHxuX37tp7RuwAwq9Vq+gl4dSNr9ib3Y2TdAoSEUnmEHBKVLNbX16uqqr788svr16/n5OS0tLTcuHEjMDAwOjo6KioK2g86NrSirKzM19c3NTVVJpMZOWkzG6deT9AYUTQo8CfgEvNZKXQlgJwOTKlULiws9Pf3T0xMDAwMyOXy/v7+vr6+gYGB7u7uubm5+fn5qamp6urqgoKCgYGB4eFhzI4dGhoaGxvDrSHDdPfu3aCgoBdffDExMVHgGHCI3Sh1MHDtipT84mG8f2qnwMRFDAYDzoKuBm0H48Nt7iFxZJoxR3+QEPPD+i3+F0Um7IU+ZFJP/b+rehEzwGQyrbPBDVomnwDYwsSJdpo5ShTZCMC0eGlpaamvrw8rHoGYhT0MjElIoRZ5HoKQsIFtTFNUYH2zZLMsjHe6tLQUFBTk7u5++vTp7u5uOpLp6em5ubmenp6FhYXe3l65XD46Orq0tDQ1NaVWq2dnZwGWY7ywWq2GITMyiWf8kFarhekxsNIhNiF2+OrqakJCwvHjxyMiIj7++OOEhAR026nV6omJCT7jEAShtbX1xIkTXl5e2dnZ+/fvd3V19fLyqqurMzEmDhW2KO9AVKXT6RACAK0HOQC/DvARB6ZWq/38/CQSSVBQkK+vr1wuv8umqI2NjV28ePHq1at3795dY6MJBgcHIZocEhJSWlpKb9azHgkCkmGVeDtI1TG8hBuH46GKBwJzqppRlQNZnlarnZubi42NdXd3r6ysXGUNWyaTqbm52dHRMScnx9XVFWxhgn6obKJjwmEajcbCxhTgxsFAEBEUoNLq6ip6kiYnJ5Hvy+Xy+fn5yclJpVKJsdWjo6MA4/BxIp1C3bS2tpZKVcSk4VE5g8FQWlr661//+tixY5CENDIBHB3TZea5+CZu8hBMHpUC6LJTORKBLZYiYSz8TnwIZgvm44EBOfSA1sI/Qh3wAX1U2G/8zcvS/28/a2VCAuTTCDmyWq3kdWlHGVkrPNYl2Re6i3Nzc4ODg8jIyA2aWVcN/RfbgzBycuxUHad8HtsJrRhqtVoulyN5USqVlZWViYmJWVlZcrlcKpXK5XKz2YyJ5+Pj4wqFYmpqigpGKFRjUY6Pj8/NzZGiDpUFiTGA7QGgjXJbOE8QGmpqavbv3+/t7R0SEnLy5Mmuri6j0Xj58mXoQMhkMux2g8EwMDBw9erVtLQ0Dw+PW7duYY48tchQzUHHmnvNTGqioaHh6NGjsHcymWyVNTAaGMl7lc2Rvnz58v79+/39/ZubmymgqK+vP378eEpKSm1t7cLCAtKisrIymUyWlZW1d+/etLS06elp2AKlUjk9PQ04GdaZKmtUzaCNx4c8RkZenZyc7O3tBQYPSpSBE8kxGAwymQwlV6PRODk5ifFOeCf+aGhoOHv2bEREREFBwfj4OEVSZjZpXMtJS8/Pzzc2Nqanp0ulUrp3KpVKo9HMzc3JZDLk+wsLC62trRMTE+DQkkUgwIgCXorFeOLI4OAg1CnoIpDtgNIOANY33njjww8/HBgYwAHQWRsZt1HHqDM8JM9XYw3/jStPJSA4BuwaCyeQiQTooZmttbW1jo6OGzduVFVVFRcXFxcX19bWSqVSkY3MeegqzGSYlErl+Pi4KIr37t2bn5+fmJigyOv/9KNktqxMF5geVD4zsvI2Vk9fXx98nc1mu3PnDt0nPBQKRW9vLxWDDBwzm0fuCUoDtoXbBqc3Ojoql8tHRkZmZ2e7urqmpqa6urrAsllYWIDzBMZ0lw0rNjEFEoE9KEAjc2BirXm3bt2CLaitraWiDMFnRo6eamFimwg3UBEDwer69etfffVVdHS0n5/fiRMnKioqpqenMzIykpOTIyIiKisr77I5WrCw5eXlxcXFMzMzFib1Q/AHFjHVm3A8m5ubZWVlQUFB8fHxnp6e7e3t8CKw9ZQKtba2JiYmlpWV3bp1Ky8vD5gLQqTw8HAfHx9ok547d27Hjh07d+709fWFla+rq2tra8Mpy+Xy+Ph4R0fH1tZWVHVx3QTGhDIy2h1dJYFTiDabzf39/WCi37hxA9V6ODZs+5GRkdXV1cHBwfHxcZw7CbfxGd/S0tLZs2dDQ0MDAwMnJibW2JhVgRsoucpUEAYGBsLCws6cOVNbW4tQ9O7duwDsR0ZGJiYm7t69q1Kp9FybrYXp3AI9JGybjsHEzR/EFR4dHa2rqyPJGgIHDYyCI4pidnb2Cy+88Je//GXv3r1eXl5qtXqNG5JG5sbE2jCNjPRr5STCgdLgSKhWiDMlAoSFm8BINOyHNnAMBvj3v//9d77znZycnMuXL4eGhv77v/+7n58fjMhD+SH+QSapvLz8ySefVCgUOp3uxRdfTE5OFkUR8d3/6bNWTtCapP5sTLIOoC+JCAJ9fPfdd/ft2yeKYmFh4U9/+lOVSgXPA0u3vLw8MTFBELuZ6avZbDb4MZRpIPKL9A0JHWZkTk9Pw+1Ds1ShUCAPMnFyYBamHgG7QEqHZGSNTIOBfh0bCceZlZWVkpISEhJy+fJlA6e/TgUHGD5qcqKYsaenJywszN3dPT09vbe3NzQ01NnZ2d3dfe/evcPDw0qlMiAgICMjIzw8vKioCMGC0WgElm9mrGhCXpFZU3FAe//4eIvFUltb6+joCO7r9PS0jWl1wCJYLJbu7m5Ypfj4+KGhIT68XVhYcHFxCQ0NlUgkYWFhycnJLi4uCQkJKSkpYWFhIH/hsbGx0dLS4uzsnJSU5O3tTdOqjVwJhWJkWFsKGcg5FRQUpKWlxcbG+vv7nzp1CsyD9vZ2Nzc3Ly8vT09PpVIpk8kWFxfpIuu4TnKCclZWVnp7e0dGRqhkjJRzdnZ2dXUVgZVSqZyYmOjr68vOzi4pKUlMTMTcb+SnhDphyRGbmjylwLQPsZzoLIzcGAEs9bW1tbGxsaqqKgpwbJxSm4kJN7W3t5eUlBQVFeXm5t68HMVPvAAAIABJREFUedPApgSQDiXdUxJ9tFqtZH/JE1AnEEV2AhvovbCwQPQLM9fQYn1YPYnAkkRRdHR0fOaZZ+j5goKCLVu2XLx48X/7qTWmxkvP8GMNeTiMROj5N8PW4I/Q0FBfX9+oqKhz587RqwSuPWDCMPvaYrE8cDygOOCo8AwZeFEUh4eHHRwcEhIS3NzcmpubRRayGQwGm80ml8thhsD3mZ+fR2lfoVAA9wEDCNKUMpkMiIOe63C0cI81JltuZWq5pGNJPs3CiXZTAY6PodbW1nQ6XWdnZ1FRUX9/P2Cd8+fPx8bGEvlQYFVFC9fYRJgOTu3GjRvHjh1LTk52dnaenZ1VqVS9vb2dnZ0TExPwz3V1deHh4VlZWSik4pBmZmaWl5dxMRF+GhntyMTaDLSsCcHIdCBMJtPExERxcXFUVFRFRQUpZ1J1wmw2NzQ0hISEnD17NjAwsLy8HJuB4lYvL68//vGP9vb2paWl+fn5R44cCQwMPHfuXFZWFgQn9KwbubOz09/fH+N2IHhgsVhGR0dBHIO4MxksgTVUUROVzWbLy8tDQmpvbw99Z5lMVlZW5u3tHRsbm5+fPzc319/fPzAwADSHHA9BV3q9HuAdVGp1Ot3i4iKwwoWFhfb2dpVKJZPJKOQfGho6e/asm5vb7du3DYzHh7ZqM1dAEBjLj8pNOAUTVxPnI0esNHjHzc3NiYmJ+vp6M9MLIl9u4rQZkD8RE1C4f3aJjVNeXudGY/DfRraMVGERfBG0wmcMFqYHh2N+yJXEY8eOPf/882Rc5ufnt2zZcvLkSWz7lpaWwcHB4eHhO3fujIyMwBzYbLbGxsaWlpZ1NiBaFEXIzi4vL7e0tOj1epFNAMK8+4aGBoPBgM/OzMwMDQ1JpVLYAjCMJicn+dEb+KxUKq2pqZmamhJFcW1tTaFQtLNHV1dXb2/v5OQkAmC1Wl1ZWYkMRRRFo9HY3t4+PT09ODi4tLQ0Ojo6MzMDcikCGYvFgiRxYmJibm5OrVajcWR1dRUQNQU+NjaLUGCEe3gS3kFRGIiCoI6J5BASt85myRBiauYarY2s+WNzc3NsbCw6OtrR0bG8vBxCeuHh4e3t7VjEeiYhYGJSTRSiW5gShtVqVavVsbGxJ0+eRNchXVKBFY9WV1cxCpBOx2KxwFVSSUHgmpNoR9FJ4SrBwFGxggDHu3fvAtpDKjcwMODp6enr63vgwIHc3FwDUw3Dz926dSsrKystLW1+fj41NXXr1q2Ojo6pqand3d3YGxbGtler1enp6RAgvXv3rtVqnZ+fP3/+fGRkpIeHR0tLC9WR6aY8YN+lUmlkZKSzs3NQUFBAQMDFixfVanVzc7OPjw+cBEoicrkcDHicHZI4QRCkUqlGo2lubpbL5d3d3VomxUOlZ3gXpMmwCysrK/X19Tdv3kTDOTkAIxPDUKvV09PTKSkpFy5cAPJoYj35Zq6EbeYeFo40o9fr7927Nzo6SiLUem5YnInJzNF/6Rso5qVIihSDLUxMnNJVCppsTAadx60MTLGWwgjb/YN8LA9duObYsWM/+clPsPnX1tZ8fX0fe+yx6urqxcXF999/PyIi4rXXXnv99ddDQ0M/++wzhUKhVqvt7OzS0tIkEslf//rXkZERURQTEhJ+8YtfREdH7969+4knnnjjjTcUCsXm5qZOp3NycoqLi0tKStq6dWttba0oil1dXa+88sqrr746MTGhVqvff//95557rrGxkcqLsIM5OTmY1/Diiy+mpqZubGzIZLJdu3YdOnRIIpG8/fbbL7/8cm9vryiKt2/fPnLkSFZW1tGjR7/44gssnfDw8O9///uurq5ms/nGjRs/+tGP9uzZo1KpiPy1uLhYX1+P2pyJtYNgleDm2ZimMx50UwlceAD5MnNTnghBIyYLXtJz837pvuKrcAzNzc1eXl4XLlyws7Nrb29fXl4eGxt7AMsjb2bhhjOaGRCLLSqXy7u6uhAXIFXhIzIsQXhL8vbA4IgITpL2FtZMR3nB5cuXz549e+HCheHhYSuTGLcwjQ2dTtfY2Oju7n727Nnm5uaNjQ2NRoMCYmRk5JUrV7SsY87IKEII+mw2W2lpqZ+fn4eHR3FxMYI7M9NThzFFXDMzM2MwGO7duyeVSp2dnSUSSXh4eEFBwTqbNkK7lAwWru2VK1fGxsba29sjIyMzMzM9PT1v3749OztbV1dXXFzc2NgoCAIYVdDeqquru379+oULF4qKilDdN3JjtA1M7p08Fh2qiVNh1rEeZoFpKCGyHhwcDA0NjY+Pz8jIcHFxSUpKSkpKmp2dpdjKxg1jx7eZWc0BS5EC7bGxMYSftPAoROKV3elVgrEoW6fnbferAxkZZ8jEBM0Jk7Wy0T7QIieci981tLwfstlycnJ69NFHQ0NDIyMj33777S1btkgkElEUBwcHYWU+/PDDXbt2iaLY2Ng4MzOzf//+r776Cp/ds2fPiy++CDDl29/+NlKSurq6Rx999Pjx46Ioenl5ffzxx3izn5/fD3/4Q7lcLorixx9//Omnn4qiuL6+/u6777722msil1dubm42NDS8/vrrS0tLOEK8Abbs1q1boigeOXLk/fffF0VRpVL9+te/vn79uiiKKysrTz/9tJ2dnSiKs7Oz//zP/1xZWSmKYnNz8ze/+c3z58+Logi3YDabV1dXBwYGgEZRcLvGTYsjjIBuJ3kevA0JkcBp1FC8Y+DUWmQyWX5+fkVFBc8zNjANJjyw4jc3N6enpwMDA0+cOBEfH3/r1q3x8XEyGZRg4mCoR9fKlLxMrKRAgeHw8HBFRYWPj4+/v39paalOp6NFjK9dXl6WyWRLS0uA5Hl5Jr1eL5VK+/v75+bm9Hq9XC5fWVmZn5+fnZ318/NDjh8QEIAxZSBwG43Gzc3N1dXVoKCg6OjoM2fOpKWlzc7Otra2+vv7e3t7nz17tqGhQWBVf7PZDNoKDsZsNs/MzHR0dJSXl8tkMiIxwCwi/BEEQalUgoc5OTnZ398fHh5++vRpVBsp8BRYK6iBzaaemJhITU318vIqLi4eHx8H5d3Nzc3FxaWwsHBhYQH7c3V1dWJiYnJykqqcfn5+ycnJ8fHxQN9pz+N2U1xDITbZLIF1khFGTjbCbDbPz89DLsLX1/edd95xd3ePj4/38fEZGRmhZByZOJ+vkYMkS4SfGx4erq+vNzBumplRlMnFUvJuZEUnirzo22AfqWZNrsjKJglRDEgnZeamAVHsRs4Vf+BaPWSzdfTo0aeeekqpVKIc5uDg8OMf/zgvL4/e8NFHH8FsiaIok8m+//3vw0aIotjZ2bllyxaAo8888wzwI1EUDx48+Mtf/tJgMDz//POJiYl4UqlUbtmyJSMjQxTFTz755NChQ6Io5ubmvvbaa3/729/wHij/iaLo4OCwd+9eURQhAK/RaJCf5uTkVFRUiKJ4+PDhjz76SBTFCxcu/OhHP1Kr1YDVAgICvvnNbyIdeOqppzo7O2dmZlxcXJ588snCwkKRUT0NBgNKzvDzfEKOO0H+hId16f5Z2fRQPm8yc4g17ALemZ6eHhwcHBMTc+nSJdxCMoUGxn6yMdK5yWSC8LyXl1dcXNyZM2cWFhZsbDAn4jWbzdbZ2ZmVlZWRkYGmX6vVinYffi7x5ORkbGxsYGCgRCKJj4/39vaemppqb2+/ffv2/Pw80rq6urrExMTy8nKURGEKQZ6anJwMDw9H0xwkukJDQ2NiYk6cOHHgwIGAgICYmJioqCgXF5eSkhJXV1cofwHccXJyOnHixGefffbee++dOXMGGeIbb7zh6OgIepfFYunu7pZIJNeuXevu7saKh9E0m83k0rHxRkdHQ0JCYmJisrKyVCpVdXV1XFyck5NTbGxsWFhYVFSUg4NDb28vdGUFrpRmZrRPi8VSUlJy7Nix4uJiOzu7ffv2eXt7f/rpp05OTgUFBWFhYYuLi/hRs9l8586d3t5eXNWKioqAgICQkJCQkJCFhQVcW+v9Q8DMTPsbgQZQJCMTCyVwEMsJltRqtSoUClh/f3//3bt329nZRUREXLlyBVURI1f9FNiDLAXZFEo5u7q6gJ3pmMSIiZt+xkd5OAwjK7kK3EhqCxsVbmPTydbZxEw6TeyLNabOxL9ksViAeVlYYQHHD0T7IZutI0eO8JC8KIovvfTSk08+qdVqYQi2bduGyEgUxfb29kcffRQhjCiKk5OT/+t//a+SkhKTyfTTn/60qakJz0dHR//qV7+anZ393ve+l5qaiie1Wu13v/vd4OBgURQ/++yzo0ePgnIRFBT01ltvPWC2Pvnkk507d4oMOBNF0Ww2i6JYWFgIs3Xo0CHEccHBwU8++aRarQYclpKS8sgjjwBE/9nPflZaWhoaGjo+Pv6rX/0qPz9fFEUbU2dfXl6GTghWFS60VqulsX0wXmYOurIwwoHASdwQ9EP1aRgsYHmzs7Pnzp1LSkpKSEiggiD9nIVVta1cW8zm5mZtbW1cXFx4eHhqampfXx+NfURyMTs76+DgIJFIQkJCAHuVlpampqY2Njbevn27ra0Nxzw6OpqQkODs7Ozh4eHh4eHl5ZWfn+/s7BweHp6enq7T6ZqbmxMTE6OioqKiorKzs8PDw5HOo1Tf2Njo7e197ty548ePnzlzJi4uzsXFxdvb29PT08PD4/DhwxKJJDY29vTp0x4eHt7e3rt27XJwcLCzs0tJSQkMDPT09HR1df3Nb37z5ptvZmRkhIaG/ulPfzp48OCRI0fOnTtntVqTk5M9PT39/f3z8vKWl5exP4ksTn4CPXRBQUHbt2+PjIycmZnx8fEJCgrKyMh45513vvjiCwjFtLS0mM1mtVqdlZUVHx8P+pieEyCG1N++fft27NixZ8+ejIyMHTt2oFUzJSWlpqZGo9EA/puZmVlYWIDFUSgU8fHxEomksbGRsloKarBXgZzivvf29lZVVZWWlvLD0EyMkZudnV1TUzM9PQ2tjt7eXjc3t1OnTo2Oji4vL09NTalUKkotySQJnGo+QY0URsEkDQ0N4QpQDwPsI/1BuCqZURNH9+ETaop8eRSMUAgTm9ZDCD1tByOnjY7sFcw1ZLsPP9p69tln+Wd+//vf/8u//Mvy8jL+y0dbKpXqO9/5TkBAAP47Njb2+OOPQ8jl6aefrqqqwvN+fn7vvPPOvXv3XnjhBVAQkDs8+eST165dE0XxwIEDzz///OXLl0VR9PDwePPNN8lsra2tiaLo4+Pz2GOPKZVKPN/U1ISE8fz58zCaBw4c2L59uyiK169f37JlS3NzM4xsXFzcs88+a7PZJicnn3zyyU8++WR8fPzevXvPPfccQkj44bW1NblcDplAEyMoTk5OFhcXl5aWdnZ2wkWYOHCU7AvlgCY2L4fHMoBiDgwMFBYWXrp0SalUpqamhoWFRUdHV1RU4FO07NbZvHJaK1g6bW1t9vb2KSkpe/bsiY6OrqmpwWiWhoaG6enp8fFxfKdEIpmcnBwZGTlx4kRsbKyrq6uvr6+Li0tjYyOOwd7e/quvvjp27FhKSsrJkycRPSUnJ7u5uXV3d7u5ub355psxMTEffvihk5NTdHT0559/7uzs7O3tXVdX19DQcPDgwT179rz66quenp6hoaGnTp2CdrBUKq2qqvriiy+gb4eo5/jx44GBgT4+Pvb29k5OThEREYmJie+8887zzz9//Pjxw4cPv/DCCzieHTt2dHd3X7t2zcfHJyoqKjU1FUMJEauC/gqm0tra2tDQkLe3t7+/f0RExM6dO8fHxysrK7/66qtPP/30Zz/7mZOTU3Bw8OHDhycnJ61Wa1RU1LZt2z744IPPP//c39+/rKyMIHOj0djd3Z2bm4vK7JkzZ3JycpqamsLCwjw8PJKSkiIiIvLz8xcXF0dGRvr6+gRWN1xZWQGnnIKg1dVVmUwGTsz58+dDQkIiIyNbW1vNZnNOTk5gYKCHh0dVVZWZU7mZnJw8ePCgj49PWFiYr69vZGRkQUHBzMzMzMzM5OQkQQpGxo/jrZWFdXEQFYtW0dTUVF1dHQg6t27dwuKhKA9dFtTmQQ+KEymCw3mB4WxldDDquKD3EApGxQpatPhmLZPiQq2GJHTMD2sqNTEVdu3a9fjjjyuVSjNTld2yZUtISAjRGv785z8DRcLDzc3tiSeeACs1Ojp6586dmBv6xBNPhIWFiaK4urr6xhtvFBcXi6KYnp7+6KOPdnR0iKJYWFj45ptvosj4wQcf/Pa3v8UX2tnZvfjiiyLjuCJoGh4e/uY3v/n666+Xl5fDq3d3d58/f/7UqVMDAwOiKO7cufONN97Y3NwUBOGVV17561//CifwwQcfhIeHi6I4NDS0ZcuW9PR0WNtvfetbCQkJoiiCNA9aFjhZBBgNDQ1FR0cnJCRUVVWpVCpMIqBqlJXju/ILS88aTfWstXt+fh6io3Z2di0tLSsrK2ivpTY6PScnAtaIiUHIyDGXlpauXbsGS+Ht7R0YGOjt7R0eHn7w4EEHB4eAgABXV1d/f//8/Pz5+fmysrLExMSkpCQ3NzcHBwcMp4GuQ1NTk6urq7Ozc2RkZHBwcEJCQmhoKBToa2pqnJ2d/f39P/vss88//zwqKio+Pv7AgQPu7u4eHh6RkZF3794tLy9/88039+zZs2/fvq+++srLy8vOzi4mJsZqtVZWVu7bt2/v3r2/+93v3NzcPD0933nnHS8vLy8vr127dgUEBLi4uDg7Ozs6On766acIcHx9fd3d3RMSEpycnE6fPh0XF+fu7o7OvpmZGeAARArT6/XNzc1FRUV1dXUeHh6Itk6fPr2wsDA0NLR7927E45mZme++++7OnTudnZ0bGxslEslnn30WGBj4xRdfhIaGuri43L59W8seiCygjBodHV1aWiqVSpH5hoaGogGrvLx8fHwccy4WFxdJARnCGDBkVVVVp06dwl346quvMjMzQ0ND09LSoNSYmJgYGRl54cIFPdcOOTY25uvrm5SUhIJDSUlJQkJCfX09QFK1Wq1nzWTEeoPVuHv3rlKpBL0ZtVrw441G4+TkZExMTEBAQEREBHJ/fnXhfO+yqRbkXCmw4qMnK+sbBS/fwuRV9Ex3c5WpMJqYGA6ZWorIaKcAoRaYkgqO6qGx5AVBuHz58scff/zGG28cP37c29vbw8Nj7969IG2BkVFbW7tt27aPPvro5s2bSNNMJpObm9vevXvDwsICAwMRECkUimeeeWb37t0FBQXBwcEo/MEARUdH79ixA9Dj9PS0KIqNjY0ffPDB9u3bIcqxY8eOrVu33rp1i7haMKkVFRWvvPLKL3/5S0dHR1CNXn755ejoaJvNdvPmzW3btv3973+vr6/f3NycnZ3dvn07HG9SUpLNZltZWYmIiPjDH/4QGBgIWc7XX3/dyclpcnISFxG8raamJrDjcEcrKyuDg4Pj4+PDwsKWlpaQxyHs4iNt6gXjgUm0asOzjY6O+vr6goZ+9epVXHMr4/7BlWHMnyAIS0tL1dXV09PTBJeC5iqKYk1Njb29fXx8/MGDB6Oios6ePevp6fnee+/t3r3bycnJ398fciVJSUmffPKJRCI5evToyZMn9+/fX1ZWhoPU6/Xl5eXu7u7e3t7Ozs6dnZ03btw4e/ZsVlZWdnZ2REREUFDQsWPHsrKyrly5Aivj4OAACXlck4KCAicnJ2dnZySt165d6+/vl8lk165d8/PzO3z48F/+8pdPPvnkr3/9q5OT0/Hjx48ePfrBBx9s3br1T3/60759+06fPn3ixIng4OCwsDB/f/9t27YdOnRo+/btf/7zn/39/R0dHV1cXC5cuHDu3LmYmBjIGCQlJclkso6OjsOHD4N5X1xcnJCQEB4enpGRUVJSUlVVdfr06QMHDnz++efvvffem2++GRQU5OnpuW/fPmdn58DAQFdXV5ihV199dceOHenp6dBHy83NzcrKKi8vX1hYgHqPXC6nU/b29k5PTz916lRubm5ycnJtbW1iYmJpaSm8TlBQUGFhocVimZ6eDgkJ8fT0jIiIAMyH5s3t27efOnXKzs7O19fX0dER439GR0cB1ctksmPHjuFSHDp0CGocoHo1NTWNj4/DXkil0oKCgpycnKmpKZRNi4uLAcmZuGI38K+GhgZ3d/fg4ODY2NiCgoKmpiaDwUARFhkdKgVQUmlkD0okLYy3Remhnon3W61WLTfhkVJCPddK9YCigYF1ffCx20OLtnCgtKlwVvgvQi3gi3jGZDKB2Aabsrq6ipogHnK5/Oc//3lbWxvEQkWuLCiKotFolMlksGIAjPApgZVXRVbgI7OFX4EtoCNELQ95BPwSPAneDFlOCxP/h1Qmdq9Go1lj8zIJOFhcXOzv7wetCZYL7is0NLS1tRXpm4WxRikOImAS9xULYmhoqKGhgdqANRrNzZs3w8PD7e3th4eHR0dHR0dHzZziID7e1dWVm5vr4eHh6uqampoqlUopOEdwt7i4GBQUdOLEiZCQkBMnTvj5+b311lsffPBBTEwMAPLc3FwMqjl16pSfn5+fn5+np+eRI0euXr2KpYZZO4GBgaGhofPz811dXVBSfvvtt3fv3r137147O7vjx4+3tLQsLi6eO3cuNTX19u3bvb29MMFWq7WtrS0pKenw4cOurq7Hjh0LCQnx8vKyt7evr6/39/d3cnIKDAzcunWrg4NDZGSkvb29t7d3RETE7t27v/jii23btgUHBxcWFhYWFqLSHxERERwc7Ofnl5aWFhQUhB4ADw+PQ4cO7dq16xe/+EVAQMBnn33W1NRUXV2dkJAQHBx8/vz57Ozss2fP+vj4JCUlubu7u7i4ODo6RkVF7d+//9ChQyiCu7q6fvrppy+88MKbb74Je5qYmOju7o4j7+npGR0djYmJ8fX1TUtL6+npmZ///8h7z6A20zRruKdqd3Z2and6erp6dnbCdnXN7vR291Tn6O4e2z3dzhgbY8BkBAKEQEIgERWQQASJKHLOORhMtI2NMdlkTM45JwlJgG1a349Tz12a2ar98Va/b81X8/xwYVB8nvu57us617nOWTg4OKipqbl06RKDwfj8888tLCwuXLgQGhpaUFAgkUhEIpFIJOLz+Y2NjVKp1M/Pz8bGpqWlpaCgwMLCAjr0sbGxSUlJ+Gy+vr5CoVAqld66dYvL5XZ1daFSfvTo0ejoqK+vr0gkysjIyMzMtLGxsbCwCAgIePToUWpqKpvNNjc3LywsXFxcRNxks9kKhWJ/fx+i+3w+39HRkTQuSOk6ODgYEhICYLGmpgb2rtD/IJGLIPRk01VT/GQVxfDCToxNGi11Up+qKccDtZ5xGWmV4CmIlYTxR3b0fUqZA02wHzJsEdoF4Uzpk9Rxx+KuBi2F/B4xiCDo6+vrv/zlL4FtId4dHx/jkaC0oABEhYUH4EUAdf8VM55MehPqB1jyWkrxgwBJ+qU+8keCJhxQbCw1pU+C1FpFTYouLi42NTUR3haiNrJxJL1kjyIdYv3NhLRRHj58GBwczGQyk5KS6uvry8vL8V5oSJWVlQmFQj6f39HRcUjNRqytrdXX15uZmXG5XBaLVVRU5Ofnl5OTg56AmnL3UKlUCwsLbW1ts7OztbW1hYWFoaGh0HLhcrlhYWFZWVmhoaFxcXGmpqY+Pj6urq6JiYmogKampp49e1ZXV4dOolQqraqq4nA4Hh4eZmZm9vb277///tWrVzMzM8PCwpqammZmZpKSkgICAkpKSkCXxw1QV1dXWVkZGhr61ltvgbZy8+ZNV1fX/Px8xKCgoKD//M//PHPmjJWV1ZkzZwICAgQCwQcffPDNN98kJyeHhYVJpdLy8vL4+PgHDx6g2mpqauJwODwej8FghISEODk5SaVSCwuLmzdvOjs7s1isoaGhp0+fMhiMwMBACwsLNpuNZIrJZKakpJw9e5bJZIaHh0dERNy9e7e9vd3b29va2losFiOkZmZmQsoZyu58Pr+1tRVuY6mpqRcvXrxw4UJgYGBWVpafn99XX3312WefXb161dzc/M033/Tx8amqqmKxWDdu3LC2tnZ3d1coFGCcubi4XLhwQSaT0en006dPc7lcoVA4OjoK7H90dDQtLc3FxeXmzZvBwcExMTEQukhJSZFKpWgaYo8JCwtDYW5sbOzj48Plcu3t7SHfqlAoELO8vb3n5ubu3Lnj6ekZGhrK5/Pv3buHvGaXcjna3d198uRJSkpKeXl5f39/XV0dAcL1OXooP4nOhJLSctinhJXVFB/lgBLV0MfRAIwc6E10aCjxNVJyqigHIyU1G6CmRDi01EjJDxa2gH8T3Rj9g4zskBkgfXkZRDrCsTo4OMjJyfn3f/93oVCI5IXQsokeDmLQC70Db00ilL5UDvkYZL4aYUtJSd+SyhzJFOnXkFaxSs+9WUuNuZIiDvntzs7O6OgokfcELQjlHh6PVyaUiOeUUyyBz/F5UlNTPTw84uPjaTSaUChksVjV1dUHBwcvXrzY398Hgyk0NFQoFCKNUqlUCoXC0dERslbAd2JjY/v6+lQq1d7e3srKCiQxgSAQsXydTnd8fDw+Pt7Q0JCTk1NfX480ysnJ6eOPP/b19fX29maz2dHR0ZBY6Ovry8rKcnZ29vb2Tk1NvXPnDsxp/P39vb29v/zySyaTGR8fL5FIqqurU1NTGQxGSkqKk5MTRqyPj487OjqQdERHRzOZzNDQUFNTUzs7Ow6HMzw8LJfL6XS6h4cHCiUajSaVSrlcLpPJhOAMxnQsLS2FQiGdTnd1dd3d3W1oaLh48SKDwWAwGOnp6f39/YWFhRwOJzExkc1my+VyW1tbqDZHRkba29tbW1t/+umnSUlJlpaWLi4uiLnW1tZMJvP3v/+9v79/U1OTgYGBhYWFv78/k8n09/dPTEwsLCzk8Xg8Ho/JZMbFxeXm5l67du3GjRuffvrpp59+6ujoqFAoAgNxz6xRAAAgAElEQVQDi4qKzp8//8EHH0il0rS0tG+//fbixYvFxcXh4eEsFuvjjz+2tLRsb2+PiYkRCoV2dnbm5ubx8fEymQxxzdjY+P79+52dnYgjAwMDkPebmpoC6h8YGBgXF+fv7+/u7h4SEsJgMBwcHMLDw/38/LhcLgZFTUxM0Mx1dXXNysoSCAQsFislJWVnZ6e7u9vLyyshIcHf339wcBC7GnYUsn0C8RgaGrpz5w4RBTmgaK7Qm8ZTVJRdBUH6yLilUqkkbk8kb8LTVdSIPrn1iPIaQevJ7QbImEjZ6PNs/7ZkAtEymJycXFpampiYUCqVP7hQF0IYTq7+aAtOMUZYSU2uz1QmMKc+RYW0gWdnZ1taWnYoTwEyP6ymVEYJB291dbW8vPzx48eHeqqqpCNz9+7dqKgoT09PiUQSGBiYkJDAZrPX1tYODw/X19eTk5Phr5eXl7ewsKDRaIaGhsA5iouLA0KXlpZ2584dLKzt7W2ZTGZsbAyAiYhNq1QqCN2oKGa2VqudnZ2VyWQ0Go3D4WRnZzc0NIjFYjabPTg4mJCQwOFwwsPDIcK5u7s7MjICqxhAY0CIFQpFZGRkSUmJmZmZkZGRh4cHl8sVCATFxcWNjY1sNhsO75aWlsANAwICrK2tLS0tExMTHRwc3N3dnZ2dORwOiBRyuRw3GDLKqKiooKAgLy8vBoNhZmbG4/EmJydjY2MBsXt5eY2Pjx8dHYEUxmQypVKpk5NTaGjo9vZ2VVWVjY1NfHy8lZWVra2tpaVldHR0T09PdXX1yMiITCZ74403fvnLX3K5XC8vL0dHRw6HY2ho+Oabb/r5+UFL9ubNmwwG49atWzwez9HRUS6X+/r60mg0FxeXhISEsLCw4uLiwcFBBwcHBwcHOCRaWFgwGIySkpKcnJzk5ORbt255e3u3tbVBULuxsVEoFMpkMgBh1tbWAQEBgYGBKMkxPkkoS52dnR4eHjExMV1dXYODg1wuF6ph6enpTCaTTqeLRCJzc3OJRMJgMDAgGR0dDVmIoqKikZERjUbT2dmJMxwYGLin55INFSDSqlOpVGNjYzU1NUrKaJKkWrA7gvak/jpXUaJghAOBKAYxtQM9kWUSkjR68+QEjydtcZC5tJQ9AqkWNdRUyd9Q2EKV91daEf+L+Mz/2YGX0scCUY0jWqn0KHaEYwU0ikQWDaWIBohqn1KtGx4eBkvzQI9fc0ApYeMFd3Z2YCzo4+MzODhIEmYV5d68sbHR0NBQUlKCxAfScbj8SqXy3r178fHxubm5GDdTqVRLS0t5eXlyuTwpKcnV1bWqqopwZw4ODvr6+mxsbKD7XlpaiqU5OzublpYWFBRUXV0NSabp6end3d3j4+Pm5ubg4ODw8HDQtaampuD7EBUVFRERIZPJ4uPjS0tL29vbJycnR0ZGqqury8rKurq6FApFRkZGZWXlxMTExMREUFCQvb29n5+fi4tLbGysiYmJgYGBgYGBj4+Pj4/PzZs3raysBAIBdLU8PT0ZDAaTyUxOTubxeDBzZjAYfn5+BQUF5OTMzMwUFhaCHwCd+Lq6OshFhIWFicXioaGh/f39kZGRioqKyMhIZ2dnqVTa0tKiVqtbWlpsbGwYDIajo6ODg0NUVFRsbGx5efny8vL29vbq6mpJSQmPx4uJiaHT6e7u7mKx2MXF5cMPP7xy5Qr4UAC8rl69CpPqK1euSKVShULR2tp66dIlKysrFos1OjoqkUgQGf38/CIjI6GNERUVFRkZaWho+MYbb0CNR6lUDg4OOjk5ubu7u7i4IPXz8vLicDgJCQnQMiH1ERbP4OBgdnZ2RkYGpvExkLSxsVFbWxsRESGXy+Fv1NLSEhsb6+TkFBQUFBMT09nZCUh3d3c3NzfXy8srKSkpLi4ORDAtJQ+Pvo2amq4fHR2tr69XU/KHqAQPDg7W19dhFIDMCEkQ2arJwAYB6QmZizQZD/QEKgCkgNarUqmOKashwtLQvzEJSQIY8d9K2EJZp18Pfk8plP7gYQvqYIeUTDvhwpHzjgqcDEAdU8IdGj2DaFLVg3mwvr7++PFjIvyEM07mbxCSMB/j5eWFVB/gLlTcyJtqNJrd3V1oxQQFBUHAV5/eAmGJ6enp7Ozs0tJSFErAoTkczurqKtSTc3Jy7ty509raKhKJUlNT+Xx+XV3d+vo6Gm2IICEhIQgucXFxnZ2dkCrr7+/PyMgYHh6GZ9fu7u7CwgIGeoAfoSoBrwdZZFNTk0gkglzM+Pj4wcFBbm4ucLGoqCg3NzfwFTgcjpmZmZeXF51ONzExgR91Q0MDyPHW1tYgPUml0uLi4szMzKqqqunpaVygpaWltLQ0Ho/n4uJiZWXF5/MdHBySkpKmp6czMjKEQiHAmvX19cLCwvj4eNBlnz59CrQxNjb2/PnzaWlpdnZ2NBrN2dnZ2dmZTqdLJJLS0lLIDXM4HCcnJx8fHxaLBdhOLpez2ezh4eGsrCwej8flcsEshaREe3v7xMTEw4cPr169+tlnn1lbWy8vL9+5c8fFxYXBYEil0v39/fz8/MzMzNjYWGNj4zNnzgDyj4iIGBwcrK+v9/PzE4lEAwMDLS0t4eHhYJOFhoZ2dXUR4jhSZpVKlZube/PmzYiICJFIBHyAEKBQIigpX8KNjQ3IYQOvhGyOUqkEl0IkEqWnp2MKTUUpL4LocEDp7o6OjlZWViop07PNzU2kSMB5jyhhLH3m14HekDxplCMA7VIWGGpKm4TcXEipyOCRVm8OYVfPA40IN5F497cStnR66jf6sNT/opn1f/wu33///ZGe5T2Zp1HqeXYjhupP3qgpqx5UVaTexnnc3t7u7+/HVAdeGQ2RI73Zeq1Wu7y8XFZWxuPxHBwc+Hy+RCKprKwkV31ra6u0tLSkpATWpxkZGQKBYHx8HOEMiwabZ3h4OJqGwLDu3buXlJTU1NS0vLw8MjLCYrFoNBqTyayuri4qKmIwGP7+/rW1tTMzMxKJxNvb29XVFUx3BweH6OhoYPPx8fHQXwciBqGVg4OD7e3t1tbWyMhIkLPEYrFUKk1KSlJTTqWPHj0SCoVpaWkhISF3797V6XR37951c3NTKBTx8fFhYWH29vYwrYE7fFZW1tDQEPQ2oqOjGQwGl8u1tbUNDQ0FXi6VSgcGBrTU4MuLFy/6+vquXbsWGRmJrCQlJYXP5xcVFR0eHkJgGnjt0tJSfHy8UCjMyMgAxw0Dks3NzW5ublwuVy6Xnz9//sqVK1CPAPssJSVlY2Ojo6MDw4nj4+NpaWlCoTA2NjY4OFgul1tYWJiamn733Xdubm42NjZsNruxsXF5ebm0tNTW1hYZk52d3fj4+OrqalRU1LfffstgMGZnZ0dHR0tLS2NiYng8XkVFhUAgEIlEEonk7t27gYGByGEVCkViYmJISIinp2dMTExgYGBLS4tOpwPyAHBnbm7O19c3ICDA1dWVz+dD2Q13NcmV8F/4LaF3KRQKxWIx9kW1Wv348WOxWKxQKO7cuaOktHNJzAIUhZcdGhqqqKg4oMYqd/XMGUl1iW2b0HcIHoJXwE2hn8ERHhYZDiFDbKQpiaeTbIuwhTFp+5xyfvibw7b+HxwIWyQQqPSMwklHD/8iepLRHCWlGHlIScRqKQ28w8PD1dXVx48fwyoCF4y0QkhvGBdjeHi4rKyMw+EUFhYqFIq8vDxctpOTkzt37tja2iYkJEARgc1mNzQ0kBYMFs3s7GxfXx9MT6Oiom7fvk3alIeHh/fv3/f19eVyuehMpaWlzczMDA0N9fb2bm5uLiwsBAYGcjic06dPX79+PTAwkM1mBwcHi0QiVGeRkZGdnZ1qtXp4eLi0tDQ2Nra9vX2XOvb29srKylxcXLy9vTs6OlQqVV5eXnR0dFpaGiZmFAoFpHu2traQKvb09DQ0NFy+fJnJZJ46dYrD4SQnJ3t4eAwNDVVXV4NklJeXl5qaCvMFLpcbHx+vUCiKi4txJvG91tbW4uLi7OzsTE1NaTRaamoq0HrIB+HjbW5udnV12dvbR0ZG4vTuUy6h29vbkZGREonkk08+eeutt+zs7K5fv25oaKhQKKKiovLz8xcWFgh1aHV1tbKy0tnZ2c3Nzc7OzsHBwcbGxtfX19ra2tra2tHRkcViwbcRKXNiYmJYWJiXl9f8/LxarUZPQCQSRUREQOaotLR0YmJia2srLi4OTdjR0dGQkBAvLy82mw3mLZPJvHjxooeHh0AgmJqaWl9fB1BYXV3d2tqKR9rZ2Xl6evJ4vOrqajSpl5eXgZGTvt76+vr6+jrsNsRicVdX1xGlR7azswNZJ6LgTnqCe5QwN/ahsbGxhoaGA8p6nWRheBFESSVlXXFAaUOj8iBhiDwLtxXgKsJg0G8d7lMi/WQmUU0NexA/FH160/Pnz/9OwxYafOREayndbjJirtGTFcUUu4Yy/iL/kl1CrVavr693dnZiPhZ3GunakmpRSc0roLLD+FtVVRUIqOPj43K5nEajWVlZlZeXj4+Pd3d3Q5uJXObGxsagoCBUZBiRgXEWyeeJfSGLxRIKhXC7Q5BFMAIiA1rQyMhIamqqQCDAeJ1EIpFIJHl5efPz8w8ePPD09JRKpT4+Phhtw7fe2NioqampqakZHByMiIiwtrbm8/kYdfbz8xMIBAkJCTQaTSAQiMXiiIiIgoKCmJiYK1euiMVic3NzIyMjhJWCgoLQ0FBPT8/S0tLe3t6Wlpb+/v7m5mZ3d3d7e3sbG5uampqurq6Ojg6kMBB+yMrKAvvByMjI3NwclGAIw6OS5XA4ly9fptPpNTU1UGHEWCgGaFpbW3k8Ho1GS09Pd3R0/Nd//dfLly/HxMQAtseFe/bsWU5Ojr+/v7Ozc1ZW1vz8POa9o6OjxWKxRCJBsomkDy0LDB5kZ2fjjo2Pj/fy8gJXY3l5GXpwJA1BNrSzszM8PCyRSIqLi+vq6jgcjlQqhYXi+vq6VqstLy8XCoU+Pj5A6yMiIsBx8/T0zMvLQ+8VIYagS4Q6ABRpfn5+cXGRQOP7lBSHVk+2QUVN+ej/vL+/D2yLlJAH1ESnVs9D6IDSjCMxhVSFKorPdUBNoSNf0x8RIQg96ddrKDMa8jkPKb1MpAh4X9CY/u7CFg799Ip0KEjU11KKVBpqMP1Ab8ad9E0IznV0dLSxsdHS0gIrBALDKylPKvIs7GlANxsaGlJSUkZHRxF36urq5HK5VCq1srJKT0/Xz+mQS+/t7SUmJoLcFBwcfPfu3Y6ODqxIbEoajSYpKQkeXAqF4tGjR2hIHVC+G+Pj42KxODQ0NCgoqLa2Fit4bW1tYmJCKBS6urrSaLQzZ85kZmaKxeK4uLiwsLCAgICZmZmuri6Qp0FDUyqV/v7+tra2fD4fDC/SuXNxcbl48eIf//hHoVCYkJCQnJwsEAjCwsJYLBa45iUlJY8fP3Z1dQ0JCQkICAgICGhra0N15ubmBo0HEMqrq6urq6sfPHjw+PHjurq6e/fuwb/63r17YrH41q1bERERTCYTYtDu7u7GxsYxMTFMJpPFYmVnZ3O53Ly8vEePHsF2EEqQmZmZERER/v7+wcHBYLSLRKLq6uq2trbW1ta2traamhqJRIIxjLCwsJmZmbq6Og8PDz6fHxwcXF1djaCGKUUul3vmzBk+ny+VSru6uhYXF+fn57u6ukJDQx0cHAYHB9EWR5kPMvrOzk59fb1MJktNTd3c3Dw5OYFqLiKdSqVCS6qgoMDKygpFsZOTE8ixGNtkMBhpaWl7lKq1mvJ2xjasoujHyIwQoQjuTsLNLuXxtU+x3gmopNFopqen7927p9WbiCZLmgC7yP3hVkfuAtB6SOjUUnbCpKl1TAlD6+sm4QMQKadDSs+WFDpaPYctZBV/p2GLzKCrqHEEchIRsHBmiSAf8R8iZ/yQ0rFDJryzs9PT0wOmAtK3Az1Rh0NKW5JsRC9evOju7vb19c3JyQEWAMJBVFQUn8/HtC0+GPLBk5MTULQEAkFEREROTg5BRskaUiqVm5ubBQUFNTU1MzMzhK+voRRLdnZ2ysvLBQJBeHg4lEI1Gg3SSaVS2dPT4+TkJBaLAwMDDQwMMNnDYrEWFhbCwsLCwsIsLCyKiorW1tZmZ2cDAgIQd1xdXV1cXIyMjMLCwtzd3X19fRkMRlJSEopEgUAQHR1Np9P9/f0zMjJWVlZQbjc2Njo5OdFoNMzrqdXqgYEBNpstlUqzs7OHhoYI3ndA+WYD6UDcHxgYSEpKsrOzCwgIWFxcbG9vt7Ky8vX1lclk4eHhd+/eTU5OtrGxQQo5PT09Pz8/Pj4+Pz8/NjZWVVWVnJwcHBycnp4uFAqrq6vr6+vj4uIwnd7Q0GBiYmJsbBwQEBAREdHS0vL48eO8vLyKioq6ujq4YWdkZBgYGIhEIhsbGysrq9zc3Nu3bxcWFsJLtbKyMjIyMioqqri4uLKysqmpKT8/v6Cg4Pbt21DxdXR0hB5/bm7u1NRUX1/f3bt3oaHU19cHJ9fS0tKzZ8/++c9/ZjKZMTExhoaGlpaWoaGhJSUl/v7+cIGdnp6GQ8r6+jroeMTniRhcYt8iG+cBZf6opqYUNZREpYZSuD08PJyenn7w4AHCEFYIUVIiiRLo4jk5OVwud3d3F9p+amqyRz/0kPKFpGZqyrySbMx4LxLjSDeMsM1xENL4313YAtiPW5pctmeU1D/pGx5SOsgA5ol8EjYQcoo11LG1tQX50GfPnqn0puoJIYXU/IhBU1NTkI7y8PCoq6tDVl9YWOjq6nr//n19oSuVnkbg9PS0TCbj8/kQ9tLqKYEQig3w0UM9EdF9ytABOMLo6CgwbEA/AwMDpaWlsLqKj48Hkbq8vLygoIDBYNy+ffvx48eYnZbJZCYmJtXV1UtLS6DFRkVF1dbWLi4uBgcHI8tDsw8s//Ly8qqqKtzAfX19pBuF9PD27dt3794lnzYhISEoKAjzKPfv30fusEfJjRGUkDCwx8fHS0tLEZ0BM9nb2/v4+Dg5OeXn57PZ7MTERIFAAFEdDUXFxrVoaWlBi/Pu3bsnJycjIyNRUVHe3t49PT3z8/N+fn5WVlZisXh2dhbveKTnKIEpwgsXLjAYjNzc3Onp6f39fSBK8C7p7e1tbW2FUzRsU7u7u4eHh8fGxiYmJm7fvh0YGBgZGcnlcvPz82FwPzU1NTExgQBXUlJSXFx8+/bt4uLixMTE/Pz8qqqqnJyc/Px86Ag1NjZ6e3vT6fSsrKwHDx50dXU9fvy4uLi4tLS0oKAAftSlpaV5eXlFRUXFxcV3797t7e3t7Ox8/PhxR0dHZ2cnrK0RIp88eUJMsJuamh48eABOTHFxMZgWm5uboPgRhjrJp6qrqz/77DMTE5OVlRUyG0fuJi3lMarfOkROQFRS8QNuMWAyakoskPxJn4QEUvqzZ8/+7sIWDqKMfEz5GuiT70k40FA+Jch+ySaD/QqqOHiFra0tZFvIqAlJFS+lojwycT2Ojo6mpqaEQmF0dLSvr29lZSUuz+rqKkQvCePu+H+4MEBVHUGHBE2SLar+ciSCBEqyDRIyGrKw1tbWwMBAf3//lJQUaO/4+PhIJBK4w09PTz99+jQ8PBwYFpPJlMvlnp6eECC7d+8eJFk0Gs36+vrCwsLOzs7q6mpfX19eXp5MJsNQJ3g3eEdiEwssiVB11Gr1yMgI6FElJSXQjTmgSIak0jmgSNXASkgV393dbWFh4enp+cknn7zxxhseHh4mJibe3t7wf8WD8b51dXXl5eVDQ0ODg4OdnZ1oziYkJGBqJyQkBHM8cXFxMplsdHQUZw94P6gG6enp1tbW4eHhGOgh4DHJowlqg4syODj45MkTzIppNJr5+fmAgAAul5ucnLy8vEzQazKRp6b4zGTvVFOMZZyB1tZWZ2fnzMxMbHiHh4fb29vz8/MAs+BKNz8/Pz09PTU1NTMzMzMzMzk5iVp1YmJidnYWNlG4iE+ePGluboaqV1NTU2Zm5sOHDwcGBjIyMqDh9eTJk9bW1v7+/t3dXVKjaDSahw8fOjk5Xbt2zcrKCsInGmrS9ohyRdBPuwjjgcAvOAgGQjZgLSU9RoIdohX+ikbZ32nYQoR6RslUk0wViNIBJXR1RMnLEB1rMgtNoERchq2trd7eXrQmj/VEAcmVI5fkGeU00dnZKRaLgVMcU8LNGmryUT+xxzZFQLdjPemuI0palyRf+Bb6xBmCXIArACYOgImoqKjAwECM+2FTRfNrZWVlf3//6OhodHTUwcEBNHEDAwN/f//CwsKVlRWyENWUpY1Go3n06FFtbS2YZU+ePAG6jE14d3e3s7OzpKQERFnSzAJGgyDb0dFRX1//9OlTnLr19fWUlJSMjAxQK0mP/IjS0VfpGa9WVFQ4Ozv/13/9l5GRUWxsLIPB+Oqrr4yNjbu6ug4PD3Fd6urq+Hw+5vWQ4mm12jt37hgZGTk6OhoYGIDib2trC7IrdDs01GgeLnpkZOS3334bEBAgk8ny8/PxLdR6+nlkTgWfcHp6Ojc3Nzo6GlMfSqVyamrq4cOHMPRGHNf/avpAqoYiFpBNVKPRTE5Oog2Snp4O8yQCpx5RVlJHlPQ71iFZgUeUMvj+/v7Kysre3t7i4iIULJ48eQLQCiNfqAA0lGyZktJTIvXHyMjI6OioTCaztLRE2CJYmJY69KuWo6MjJFOkmXhEyX+TLflIT9npkGJIaCjVeUKjP/7BZQL/9g8UiSROkQwI/1VTfjYkyhxSAtikiiTF4xF1HB8fb29v9/T07O/vAw5AOYYNiuwwZB3gXXZ3d6enp9fW1vR3V/3rTdaultL83trawvuSp5BLSzBL/BXSJdvb2zMzM3Nzc+3t7XNzcw0NDb29vag1BgYGmpqaUlNT3d3deTxeXl4engIsg0AeS0tL3t7etra20dHRSUlJqampIyMjwHRJooFe5+PHj5lMJuTxCgoKIiIiBgYGkAscHBwMDQ2FhIQEBwdzudzR0VHsDaSRpNIb2AQGp9FoMjIyMGmUmpqKtGtpaWl4ePjOnTtAu5XUodVqFxcX4+PjBQKBRCKBVWJ6enpXVxdqZ7yXXC6HMld4eDgcZ3d3d6G+EB4eLhAIRkdHNzc3Y2JiJBIJxF7ATtJSdF+NRtPe3o5xQshsqCleEvkwBExE6tHf3x8XFycSifz9/dfX19WU97JWz7qVnAREc30qwCFluXpA0Tj39/ebmprS09NhcH1AjWQcUvYW5MH4/MA3yHtNTk6i8h0cHIRmIT4Awhw+29zcHEaptZRks/4rk4To+fPn2M+WlpYOKZlvfGxSBOhj8Piah5SUs752JoGA/yopI3fBMaUGjBf8Ow1buMNJqYi6j4B/5MxiN0AFh2L7UI8VQcIEyp++vj5IdpBKAXwi7BXH1EyDSs8JRq1WYwtCoNRqtYhKpCODK63VavH6xcXFZWVlwGgOKZaGkhoBg4HV8PDw6urq7OwsRo7W1tYAou/u7i4tLYWGhvr4+Jibm4OvkJaWVlpamp2dDWhcQ/UoCK6kVCpXVlYaGhr6+/vxSw1FBCGZDtZ6VFRUTExMYmIij8eD0U5rays+5PPnz/v6+sLCwjAhVFdXh1NHMhTy1oRpMT09DUAd0wIbGxvPnz9va2uDiDOUc9C5J+zHjIwMSK2mpaU9efIESRzp/b948aKxsZFGo7m7uxsZGdXX1yOHSk5Ohsx0QUEBCRnk2x1QcqbkyyqVysXFxf7+flhA71NeZ0joCJ6opCb1JiYmUlNTIR4Ly/HS0tI7d+6QpjO5aZGp4b0WFxcfPXqUn58/Pz+v0+n0QYBjyoAHywxvREKMmpIGJItnaWkJyP3c3NzS0tLg4CAyONI3V/4PE6bZ2dmamhrCNiAVAylg8dZHR0eRkZGw4CLwn4bSWT6ifKdIj/KI0l8mEfmQ8mfUT6ZIefhc7wCkhXtQ+0Opm/7/6CB0U5LxIjYhAJE+C8mPUC3qZ17kAWQnQXbT29u7sbFBAMWjoyMwa4CCkdbJEYVW4llKau6BpPQk59eHBqampkJCQtApe/LkCRZif3//1NTU7OwsOo9ra2vgo6JM29vbw5rb3d3FB1haWoLYE4fD4fP5ycnJISEhq6urKmqaX0Nx/8AGIlUtnn5AEQvB/yArGOvs8ePHXC4XBVpGRgaPx4uLi1NSgl/Dw8MQbGGz2cQFi+SeJGtDrBwdHQ0ICADHisfj5eTkoHgBFwEGHBDzVFESyQhh4+Pj4GpqKEYL4X8giAcHB5uamtLp9NjY2NHR0efPn3d3d0dFRTU0NNy7d0+tN0lKeEkaahyVcCwJWAnYC79XU3PC+C+anmq1uq+vTywWs1isyMjInZ2dO3fuYGS6ra2to6Ojqqqqq6trlxKqR4m3v7+flZUVHh5+48aN6OhoqD8/evQIo2MkPpKoTfI7LWWbsr+/Pzk5OTs7u7Gx0djYODMzs7KyQlI5oiZKilOCgWL9z83NwQIDKxD/qik2IjnbR0dHUVFR169fX15eJmipWg9TxwXClkzArGM9TgMJl3iKSm/2kNQc5PFHFIHr7zdsYasnqIGa6hKSJjHJY5FMkSQZNRRJmHHe0dTv7e2dm5uDLAzJqw8P/8L2EtfykFIfhL4NyhzSCiCqtbjZlpeXh4eHMcKWkpISGhr65MmT3d3d5eXlpaUlTOGgEDuiqHrAvAGy4D7E0lxaWhIKhRKJxNzcnMPhQEliZWUFiSEh+BD6D6I5JHHJTQUiAjIvtVo9NzeHXsTa2lpNTQ10U0GJ4vF4fX19Gmq2qb+/Py8vD6UNaRQQBgkSFoSnnJwcHo8nl8utra0TExMxI63VaktKShgMBqhn4+PjWOVkMpQUm/jiePGenp6ZmRkV5dnj5eVFZoOAZ+M+ITLBJAHBVUD6gzVArIDa29sDAgJycnKgDojUDAKzGoroRORWZmdn6+vr4W+0traGASOZTHbjxo1r14FW5mMAACAASURBVK5B7LC3t1dLjcSq1Wp0M11cXGQyWXBwcEBAgIuLi0Kh6O7uJhvM1tYWWb04k8TtvLe3d2FhYWBgYGZmhgi/qCkyjZpScFdRhrio8Y+Pj3EetFrt9PT03bt3cSpIcCEQKsElDg8Pk5KSrK2tV1dXcQuQy0oyMgKn6IcwAs6Q0ntPz2tDQ1lPkZRQv2zErv93F7ZwPHv2bJ+aAiXxngCiADUJXkjgVVIQAUwl/alnz57BQBsgNJkZQmpGPJxRqpBXVlFsAADh4+PjwPVXVlYmJydXVlaQN21ubs7Pz8PxEKqe0Fw+0uvd7OupVuCXSkr+UD/c7O3tgdOUkJBQUlISExPT1NR0QGlD71HqSwQGViqVEBXAO5KEgsSFiYkJuVwOEukepay0sbERExMDQ8DMzEwwiWAYPjo6enh4SCKUipIxwX1+QJGqKyoqRCJRVFQUWFfPnj0Dcj82Nkaj0czNzeFPc0A58R1SbA+1Xi9VqVSiOnNxcWlsbJybm7t37x6TyWSz2b6+vmKxuKenR0uNZyG7JNXxPjXESyo+xP2jo6Pp6Wl7e/vAwEBHR8c7d+7gbuzp6SksLKyoqEA0IfucSqUCQQFxYXd3t7Cw0M3Nzc3NDWx7kO+bm5uRRiGZ3d3dhaCNjY1NQEAAhp+9vLySk5O1VFMY5JXV1dWtrS2cCriZYOIHK5D0Okg41s9wSbzepbyvSbMSwjUkBdMHuZC/k7M9NTXV39+PQW5ChT+iOrykk66lbBPIZo/Yp6ZarmS5khqT5IAEaD6kevGHf7d0U4Qt4IsEDjykKALIO0jBiJNIFjQQE3TESVUFAhQacPt6A0CkKsRVx3pCH3pgYGBxcRE/b21tzczMbGxsABXGuyP3AUVLqVRCNgCC4rjHVJSK2wGlIoJ1D36mkpoK2traAl0Tedn6+jq+yPLyMu5MZGdk8BDFmlarXVpakkgkTCYzMTFxbGwMXxblIcgf6enpfD4/ISFBJpMhTZuenu7p6YH2lrGxsa2tbV5e3uzsbHV1tVwuj4yMhPURXgc3OU4mgaKQFpWVlcXGxubl5SERw7ZcX1/v6Oh45coVZ2fnioqKo6Oj3d3d27dvV1RUEAkEsmP39fX5+Pjgtndzc0tISHB3d6fRaEZGRhcvXoR96cnJCdl7SGeTQEV7lN/1xsYGfj45Oent7ZXL5ZjBbm1tRcRPSEjw9PRMSEhobW1FUEDU297ehpuOhjKyXFhYQEtkdHTU1tZWIpHExMSARk+Iabu7uxMTE2lpaZmZmWNjYwqFAjbp/f392APm5ub29vbgCTQ7Ozs0NHRAUXNJaMBnIC62+FL6ENUBRZEhuzIJW5OTk1VVVWQjITAZHkzKPbVaDek6xFDs2dq/5BLqgx7Pnz9HoUPgF1KWKik/MdKZJYkkycePKYf2v+uwRU6HfgvmiCLIHehJ9B9SPAOyIMjKRkBBjfDw4cPFxcW1tTWslZ2dnY2Njenp6cnJydHR0ZGRkZ2dnaWlpb29vZmZmaWlJbin7FGuSthCj/WI71hGhBquoRjtqINQqZF0ACEJsZJkTFgWiET71FwxWaMajQbsahQdq6ure5S/CwZBhoeHXV1ds7OzPTw88vLycA/v7u6urq62t7f39fU1NDQIBAKMwshkstLS0sDAwJCQkO7uboFAANMdGNNjYgZWaW1tbQsLC/n5+RkZGaGhodHR0aCzJicnFxcXj46OqtVqfB7E4rGxsZycnIqKiuDgYIFAwGazbW1t6+rqTk5OsrOzMYqMKEbuyePj46mpKfgGQXk9NDQ0ODi4pKSkt7cXbhEtLS3d3d17evLBOG/T09PV1dXd3d1bW1tzc3Nra2v6jPO9vb2cnJyIiAhfX9+2tjaNRjMxMQEeFo/Hg7uESg+V7+vri4uLKygoIK1JfLytra179+7JZLKmpiZcCNyx4KZgs8GyhCIjwlZ/f//CwkJra+v6+vrS0pKaahrijGn0eDk71EEkHDQUv4xEKH3MDlED+wdku/f0hEmxwZMNWE2ZsetDY1j2+uULiWJqSt+cNKMOKaYO6X6QtAAzSSSuHVPerkcUvUP9AypAEB3k/6mQhT9BPOuHeru/emv9g8g9ExHn/6l+o9+AR3pMtlkNNYd4RLGoSPZBUl9cNkQ3BJSDg4O2tra2trbV1dWJiQnkMjs7OxCEhNrZAXWQZrBKb5T04C8FVEmhR2pApGDkkWT/UVKWKvgKaqqDSbBzMr+G8IQFii2OgGugcaHSJBUTsCr4wnZ0dGgoqQyMmLi7u2dkZEBwFdrtkFGWyWTFxcVMJhNccw8Pj/Dw8KtXrwYHB3t7ezs7OwsEAoVCweFwJBLJxYsX3d3dfXx8zMzM5HJ5REREW1vbIaVbMjc3NzMzA09ZCwsLJyen2NhYT09PS0tLuIrRaLRLly75+fnl5+ePj49jJJuAUJWVlXl5eSDQY5qvuroahAD4Gzo4ODQ3N4OzQmJTaGgok8mMioqKi4uLiYlJS0vDiVpfX5+ZmWlubm5tbe3s7Ozo6MCwwerqqoeHBzwowVDd39+HMAPUFMLCwpydncvKypaXl9V6prNKpXJjYwM5NepolNi7u7vr6+sbGxtjY2PoCzc2Ni4sLMzOzmJ8B/IPB1Qbd39/v7e3V6FQZGZmAtPEikISvbGxAYlkpZ61FxB0ABoIE1g8OHUTExMIW/oQhIrqmSgpmUAsFaSieAxBwQjSop/9ASXEF8c+rdFoMJmkj9Bj3WopdzU11Qog261KpfphwhaxQfzfH/PDCv6Rg2jSo3J5Tllv4Degv//V+5JKEBGKNAqfUfKBBEoEdLJL6dWSDURFOULjDl9ZWbl37x4MgbEtk+T8kPJzRTjANdPfdg6oLjtZEEpKFYSkRSSTV+mpcSN1IiYdSj2BCsgeIH0gO79Go4HqCN6RwDpYfzDy01JjgEdHR5WVlXZ2dhYWFpaWlqBQ9PT09PT0QBQlODgYFtDb29sVFRUQrpFIJNeuXTMxMUG/zNLS0tzcvKKi4uLFi4aGhnCiFggEb7/9NhwujI2Nvby8fH196XS6UCgUCATo6HV1dWGAOTo62tjYmE6n83g82HzAX663t3dqasrOzs7V1RX21HZ2dqGhoSKRqKOjA0nrycnJ2traxsZGRETEn/70JwMDg8rKyuPj442NjYSEBJFIlJiY6O3t/eDBg97eXlBGWltboQLo5OTE4XCioqKCg4Pb29tVKtX09LSDg4O/v39ERERFRUV3d/fi4iJOYHNzs4GBgYmJCdQTNzc34T+2ubnZ2dkJMVVDQ0OJREJoE0TrCnnW1tbW8vJyV1dXW1tbb29vf38/RDJgLr23tzc/P19dXT0wMIByGEEWzd/JyUl0WqRSaW9vL66mmjJLJxsYCSU7OzstLS11dXWg4O1Tcrgk54K2EvI+FWXtgw0PtScJH2Shku1Wo8eX1kfoEV6R++9R3F3kaMAK1FRDGb1a3HdKitem0RsfPvihLDB0Ot3x8fHExMTi4uLq6urk5CQGCCYmJhYWFjY2NoA3/18KWwiIIFUdUJ5m33//PfBa4r6h/9YaPcrMMTXtSVrIB3odZdJKx4kj0Cl+j8u5S9m7rqysEFxZqVQSEVtEOtIEQP2opMzZNZSk966ejQr2ZBJ3SDjDEtna2srMzAwMDHz48KF+kr+vp0KJrfXp06czMzNKaiifrMJdSj2SNMXRGcA3gvhfdnY2i8X64IMPQkJCRkdHoRONMBEfH4+xJHyL3t5eGxsbTBcDrobMvIuLi6mpKSbpeDzexYsX4VN79uxZgUDg5eUFnZkvv/zy8uXLwK34fH5WVpaFhcXVq1fFYvHXX3/92muvXblyBYZm33zzjaGh4dWrV2/fvt3R0YGhTi8vr/fee49Op8M/saio6NmzZwsLCx0dHevr62NjY+7u7mlpaSh48fUjIiKCgoIYDMa777775Zdf0mi0hoaG3d3djo4OGo0WGBgoFAodHBxiY2Otra3b2trW1tagd3jp0qVbt27Bb6K1tRWltFgstra2VigUYWFhkIsBYLe7uzs6OgqzOGNjYysrq9jYWMi07+zsLC4u1tbWPqUOGLghYsbExPj4+Dg6Og4NDW1vbzc2NtrY2BgbG3O5XOKpg80JAc7Ozi48PDwuLm5oaAiLhwh5q6k2xS7lItHd3S2TyUQiUU5ODrRPSQxCYJqeni4pKQHGiifqLxilnkygkpJv2qMOkkkhEpE0SqnXZyT7K1a1fjzCxkwyBvKZ1ZTQ5g/ZSUSPvKGh4cyZM2+++aZIJBKLxeh8Xb9+/Xe/+11ISMj8/Pz/DbVSvDvQvs3NzVOnTj158kSn0yUmJpqYmOh0OlKfEsVUnU53TE114hSrKMKIfrKKyEWoVXjYycmJQqG4fv26TqdTqVRnz54tKio6OTlZXFx88OABqgzEGqJbQMKKPlQPCJNcPEQurHWkb2S14aUIPKxSqY6Pj3t6ekJCQmALODAwoNZjaZPj8PCwoqKCzWbHxcWNjo4eUJxvjUaDhYiXHRgYqK+vhxwgAuXk5GR4eLipqSmXy6XT6cHBwc3NzQ4ODlZWVqmpqbdu3TI1NeXxeB4eHkKhEM6mm5ubGRkZt27dMjc3j4uLc3Fxefnllz/55BOpVGpjY3P79u2Tk5Pl5eXs7GwjI6NTp05dvnyZxWJZWlrCts/KygomQO+8886f//xnyCJDANbAwADuOBcuXIBwgoeHh1gszsrKam5udnZ2vnXrlpGRkZGR0YULFywsLKytrR8+fFhaWurl5WVtbc3lchsaGqDAExISUlhYiLMKtRwrK6tf//rXX3zxxaVLlwoLC6Ojo3k83ltvvUWn08PCwoyMjNzd3Q0NDe/evZubmws77k8++eQ//uM/oPOTn5/f2toaEhJiZGQUFRUFRSC5XD4xMYGrPzs7297ebm9vD7qDUCgUCoX19fVLS0urq6t3795FQ8PV1dXS0hJKNWFhYQYGBmZmZomJiUwms6ioKC0tzdra2s7ODq5l0JVEETo6OhoZGSkQCPz8/ORyuUgkgt4h9sudnR0MJCJ3VlPt2qampoCAgJSUFCSSyLOQvmGXnZqaKiwsRGKOrBCF5IEet4OELQ3FEyaAvUpvAveYsoDV6s1+qPS0vUhReaSn5wUCo5rqbGgoJQKST/xghmP4wcnJ6ac//al+XuPn5/ejH/1ob29Pp9M9owwN8TOZXoZuH6n1iC0YCTrPKY/F7/UcGPX9ykjC5ejoaGJiUlJScvny5YqKCh1lbqbveIYC8IDiVWn1jAuPqCkqct5JPxFbyvfff9/X1/fhhx+Gh4dLpdLr168vLi6i+IKwJ3p5JGtTUfpHhA+loaYZSBNwnyJnk0yNZFgAubB08C8y6snJSbBPBQJBVVUVwquKEgLDZ1hcXIRTDpfLbW5uxuuTkhMxur29ncPhgH06MTGxt7e3vLycmJgI8V9HR0fwsBITE42MjHg8nomJiampKZvNhnAdrM8wKwPM29vb28rKys/P79e//vWVK1dycnKkUmlHRwfWH+RbPTw8PvzwQ1NT05CQEDhxQYLm/PnzcLsRi8XAy9hsNoxtwsLCeDwe8Hu5XI4ZaVdX1/Pnz7u6urq7u9+6dcvS0tLU1BRQmkwmMzc39/X1vXXrVlFRUW9vLyzpBwYG9ilu2u7ubn19/W9/+9uPP/44MjLywoULhoaGAQEB0dHRTk5OSUlJISEhzs7OBgYGMOCi0+lRUVEmJia/+tWvDA0NraysGhsbs7Oz4fTz3XffeXp6Qi22p6dnZWUFGU1BQQGEp2FJmZWVFRkZKZVKS0tLQ0NDExIShELhtWvXLC0tb9265ePjk56eTqfTr169evnyZfjsOjg4MBgMuVxuaWnp4OBQUVExODgol8thIikSiRISEgICAqqrq3d2dvr7+5OTk8vKyqampp4+fYrRd3jQYqFqtdrGxkZDQ0MejxcRETE/P6+kWL7YdNHpLioqIprLKBSASJCcfZeyGiN9ABVl46KfZKmp/iOBqAgdR6U39q/VO/BEgoccUHI6yDOwen/gTqKnp+fLL7+sn1IJhcJXX31VpVLpdLrj42OdTocaRz/Y4fHHlIs1UiH8Hj/glxqNBj8DEUf1+/z5c51OhxCDFxwfH3/y5MnOzo5OT+lB36VRp9OBNIwnHlGKWjinaIqr1WqE142Nje3tbTwSF1in0ymVyqamJqR1+O/y8vL9+/eRVwNixMVGPY/ghWhCkH5CqCMY1gE1SobMCJeWxME9itSj1Wrn5uYSExO9vLx4PN7s7KySokfioiLGQS7V1dU1Nja2ublZv1Dd39/f2Njo6emRy+VWVlYikQjeX9nZ2S0tLSA6WlhYXLlyxcjIqKio6OHDhzKZzMHB4dy5cx4eHm5ubhcvXgwODv74449NTU2dnZ0xWhwRERESEsLhcODTZ2VlxeFwQkJCMjMzpVKpSCQyMTGBmASUvJKSkjw8PIyNjZHZubu7SyQSOp0OatWVK1d4PF5hYaFYLBaLxQwGo6qqSiaTXblyBSp9EomEy+WCmQnnahMTk2vXrllbW8fExCQlJXE4HCsrq+bm5uPjYxDQRkZGoCezubl5//59Pz+/r7/+mmgrenp6xsbG0ul0GxubGzduuLu7Z2ZmotM3PT2N9MfZ2dnMzIzFYtnb2zc2NiYnJ/P5fDqdDgcNPL2zs3NwcJDFYnG53Nzc3OzsbDhOl5WV2djYODk5wW4SOqhMJtPQ0FAgEPj6+l67du3MmTMWFhZyuZzFYsXHx4eHh0Oo3tHRkc1mu7m5yeXyzMxMMzOzjz766OuvvzYyMpLL5UKhENL1eB3Mctrb29NoNFjeAmrs7+/XarUFBQWGhob+/v7ohCLvVlK+rfv7+zMzM3fu3EFkJ+g+kq89imGjpuj4eBZxrtZSTi771BwFATeO9HwVlBTHGEuaUMP0gxe5cY6oOTBSe/7AYYvD4bz88sv6pmECgeDVV1/d39/X6XQvXryora0NDQ2l0Wh0Ol2pVA4NDbm6ukZHR+fl5X3wwQfffvvt8PCwTqcrKCg4f/68jY2NRCJxc3MbGBjQ6XRVVVXffvutqanp/fv3nz17dnJy8uDBg+vXr587d+7+/ftzc3O2trZ/+tOfCgsLDw8PAwICvvrqq9DQ0J2dHYJw6XS6ra0t4KyXLl1KSEgAK93Pz8/ExASWEF988YVcLkd8gX4xh8Px9PTc3Nw8Pj7Oz88/ffq0mZnZ+Pj4yMjItWvXLly4UFdXt7OzMzExsba2hqCMdiGJOIQORuhFhEejpibs9yhdXf0EjawSJAg7lIns/v7+wsJCfX390NCQmprCxWuSdo9CoXB3d/f39xeLxZgaI8gXGAno+gkEAriB8Xg8Pp+fk5NTV1fn4ODg4uJib2/v4uKytrbW1NSESUNkHGw2m8fjSaVSc3NzvMj169ctLS0RQRgMhre3N9p/pqamaCZ6eXk5ODhIpdLg4GBfX19LS8urV6+yWCw6nW5sbFxTU7OysgLTQx8fnwsXLly/fp3FYuEOtLCwuHTpkrOzc35+vr29/XvvvWdgYACrm3PnzsHbwtjYGHbZp0+fvnTpUlJSkp+f37vvvnvt2rX79+/X1NQg5aHRaNDbS09PZ7FYp06deuutt4yMjMDbqK2tlUgkX3/9NZJNS0vL2tpa3GMgB5SVlTk5OYWFhZmamp4+fTo7O7u5udnX1xc2aFBSTEhImJiYaGhogGZ0REREcnIy5itJmzI6OtrW1vbNN988e/asnZ0d2g4WFhYuLi40Gu3cuXPBwcFmZmZ0Ov3GjRuQnIWBmJGRkZWV1fXr1z/99NNbt24JBIJbt24pFIrJyUkQaxHvoFFBp9NtbW3lcrmPj49YLPbx8cnKytrc3OTz+SAJh4aGtre3Ly4uktQJ/YHR0dGioiLUociG8PXRTiWeYwT5AuKhT1wg2PyRnqAmfoklraJGEbDgSQWwT3n0aSnT+APKZpH88IMVif9L2OLz+a+88grCVl1dHZvNPjo6Wl9f//nPf25ubj43N/fRRx+99dZbmZmZRUVFv/jFLz777DPcz6+//npgYKBKpWKz2b///e+BK7399tu2trY6nY4Um5aWln/4wx/wXnFxcT/96U9XV1d1Ol1KSspLL73U19en0+kA7yFu2tvbR0dH63S6kJCQl156CVHy4cOHvr6+BwcHOTk5P/7xj8fHx3U6nVAovHz5Mk7fqVOnLly4AObUG2+8QT7Dhx9++NVXX2m1Wri6Ly0toQ0H+FBFTeEimhD6CYEMCFaKC0bYCbvUdI6S4n+tr6+rVKr79+8LBILMzMyVlRWSQutDBipq6mh5eVkikSQmJvr5+Xl7e8Pr5eDg4MWLF0NDQ2ZmZg4ODvb29h4eHpj1uXnzZmBgYEREhKOjY0dHR3JyslgsBso7OTmJSGRiYuLg4ICBG8jjpaWl+fn5BQYG3rhxw8rKysvLq6CgoLW19dGjR8nJySKRyNvb28XFxdXVFRCMRCKJjIxE0xAhj8Vi2draNjQ0wKLxxo0b586dMzc3t7W1tbe3d3d3v3btmrm5uY+Pj42NDYvF8vf35/F4165do9FoFy5cuHjxYkJCwuDgYHp6uoODA4fDqaqqevz4MZ/Pf/vtt3/2s58hEHh6el6/fj0hIcHCwiIoKIjL5V69evXGjRsKheL9999/4403wsLCHj58uLa2du/ePVdX19TUVNg+u7i4LC8vDw0NQVEnICAABek333xz/vz5sLCwnJyc5ubmGzduhIWFmZmZlZeXd3d3BwQEeHl5Xb161dTUNCUlxcvLy9PT08HBob+/v7Ozk8Viwbrpgw8+MDMzy8zM3NjYGBgYAJYXHBxsb2//5ptvvv/++y4uLu+8884nn3wSHx8/Ozubnp5uZGQkEok4HI6JiQmfzw8PDxeJRMPDw3BdxFZ06tQpc3PzmJgYsNVoNNq3337r6+vr4eEBhVU3NzcvLy8Wi4Wzl5qaCm4aDDV2dnampqbA+N+nxq0RpHYpKw0VNdKI5UpgU0IG0mq1AHYIi5tszzgIHqKmdHWQi+1T/thHlNCYhtLIxMLGW/zwYetnP/sZYgQOgUBAwpa9vb2lpWVaWlpKSoqxsbGZmZlOp0NCjgcXFRW99NJLXV1dOp3u/fffDw8Pf/78uUgkeu+991DTnT17lsvl6odFDw+PL774Aj/n5ub+/ve/h1HgzZs3/+3f/g0D9KQ87Orq+u///m+lUvn8+fP19fWKioqVlZXnz5/39/fL5XKdTnf79u3XX38dVf1vf/vbxMREvPLdu3dfeumlhw8f6nS6L7/80svLS6fT5eTk/O53v7OxsdHpdGq1emJiYm5uDhm1iho0QRZN8moNNdVFUiTEOAJAkh4igQk2NjYqKiqio6MVCoWPjw8c1R88eKBSqaC9+/Dhw9ra2oWFBXSOkZRtbm4mJia6uLh4eHh88803LBZrYmICG9qjR4/Q7/P19YXj/MLCQlBQ0Pnz5zkcDqRdIiMj4UWYkZFRUFDwpz/9CU45iYmJqamptbW129vbz58/h3dhdHT0pUuXbG1tw8PDFQrF8vKyRqPJy8s7e/bsrVu3HB0do6Oj3d3dTUxMnJ2dMU3t7e1dWlq6s7Pj7Ox88+ZNsVjM5XI9PDx4PJ6/v395efnTp0+zsrL8/f1DQkKYTGZAQACLxWKz2Xw+n0ajffzxx8DpMW/s4eEBc+mEhISxsbHFxUWRSPTtt98iDgJyYrFYt27dcnBwMDMzUygUTCYzPDwcfLEPP/wwLS2ttrYW1qeenp6Y/nF1dc3Ly+vv73d0dLS0tIyKipJKpe7u7mBsgCtra2tbXl4OBfrbt2/v7+9XVFRAoczQ0NDT0zMnJycyMpLNZufk5ExNTe3u7sbFxZ0/f/7rr7+2s7Pz8fF58uQJ6qDKykovL6/g4GDoZDg5OQGZwquVlZVFRERAvtXX17e4uDg5OdnNza26urqlpQUWuYhNQUFBubm5wF4jIyNxf4nF4qKiooGBgfj4eB8fH7lczuVyodhTUlKysbGhVqvBeADZ4sGDB6Tlp5/yE2xUH4Qia1utJ2tOtAOI9hwB7/XppmrqIN38v8rUSL5G/vTDizIj20LYAtKEIhG8hFOnTkVFRW1vb4PZiKeYmJjY2dnh56mpqZ/85Cd1dXU6ne7DDz80Njb29/d/9dVXc3Nz8YBz58598803sbGxbDb73r17Op3Ozc3t888/x1/T09PffvvtmZmZqKioioqK3/zmN3Nzczo9WllmZubrr7+OreDw8FCn02m1WqDsMplMp9OVlpa+/vrr+/v7PT09P/nJT6qqqvDKo6OjP/rRj1JTU3U63VdffQULiaKiIhsbGxMTk5OTE5gJElfqI0qck3CR1XpzoUQzS0v5yJJ0bJ8SQsESefr0aU5Ojrm5uYuLi1AopNFooaGhAoFgcHAQQa2lpcXd3d3d3R02rpOTk3jl1dXVyMhI1InW1tYWFhalpaWoW8vLy7lcrrOzs6ura3Bw8NbW1snJSVFR0Y0bN65fv44CEOlAUVFRd3c3n89ns9lwdTUzM8O4XE9PT3Nzc1FR0YMHD5qamoANp6SkiMXipqYmrVablJT05z//mcFgCASCmZmZsrIyNpvt4uISHx8/NDTU3Nys0WgePXpkaWkJx1MejycQCKKiokQiUWNjo1arDQ4ODgoKQtbj5+eHKsnLy0skEjEYjPfeey82NlYul586dYpGoxUXF2N+YGRkJCkp6eLFi2gdMpnMs2fPRkREuLm53bhxIzAwUCQSKRSKlpaW27dvu7q6GhkZxcTEmJuby2SywMBA2HZIJBIU1wwGA28aFBT0xRdfoJR2d3d3c3OzsrKSyWT29vZcLre+vn5jYwMQuEwmk8lkQqHQ1tb2m2++qaioCAgICA0NbWhoAGg7Pj5ua2tramoaGxsrFovb2tp2MSoBvgAAIABJREFUdnbq6upyc3PxIQUCwaNHj2QyGao8LpfL4/HOnTsnEAiysrIsLS0vX77c1taGAYwnT554eHiEhITQ6XRnZ2dbW9uxsTGlUjk+Pj45OcnhcIKCggIDA8VisUajmZiYgEStj49PaGgo8uu0tDQAIGTFwviDxCwVJcmgoiYEtXoiNqT1RFIkJWUBS6pFIrZDqLDgEj2jXGz1wXiN3sA2ScT+qmP2A4ctDw8PUiQibAmFwl/84hcIUth+yYMXFhaOj4/Nzc3Nzc3xm5mZmVdeeaWzs1On03300UdSqXRnZyc/P/+1116Db+j58+d5PB5s7/75n/95YGDAy8uLhK3s7Ozf/OY3fn5+MzMz/f39r7322szMjI6i0et0utra2n/8x39ENqfT6ZaWllAPYq/W6XS3b9/+3e9+t7OzMz4+/g//8A8hISF45OTk5D/90z+hNXnhwoUzZ84kJSXpdDpra2sTE5Pvv/9eqVSOjIzMz89je0ErgHRzEapwSbSUstIBpbiGBUF02gjmNTExgabY2bNnQ0ND09LScHvX1dVtbW0hWePxeK6urm5ubjQazc3NraSkBC3CnZ2dsrIyJpMpEokgso4PPDQ0FBgYCLbBJ598wmQy29raQOiHIrOzs3NgYCAMhLKzs8fGxlxdXUEsgFtPSEiItbU1rHfEYjHwr6ysLD8/P6lUSqfT79+/X1dXZ2JiEhYWduPGDRMTk+Hh4bi4OAcHBw8Pj0uXLrW1tc3NzY2NjcXHx1+8eNHPzy8qKsrc3NzCwoLH46Wmpt6+fZvH450+ffrcuXOg0dTW1k5OTvb29trZ2UVFRfn7+58+fZrNZru7u58/f97Z2dnBwaG6uvro6CglJeXPf/4zDLTFYjGTyUStR6fToSUrkUjKyspwQ8JXVSKRALxPS0s7d+4cn89PTEyMjIy0s7NDjRkWFob/gnEikUgMDAzee++9q1evxsTEREZGpqSkdHd3h4WFnT9//vPPP//qq68CAwM/+ugjR0fHvLy8+vp6cPp7enq6u7uBkHp4eMTGxgoEgubmZvRhEVJjYmICAgJqamoeP35cXl5uY2ODLSEsLAze4EFBQW1tbUCynzx5IhaLz549K5VKw8PDg4ODg4ODi4qKkPIvLy/j+4aGhmZmZqJN7OnpSafTfX19R0ZGqqurCwsLe3t7iaIDos/S0lJ5efne3h4pC7R6UrqkysNKPqTkTAgGr6L48SRXwtPBrDyk1P6w7EloU+vNPJKop6bYrQDFyB30AxMgWCzWT37yE/2w5e/v/+Mf/xhhKzo6+qWXXoqJiVleXm5oaIiIiDg5ObGysvruu+/w9KysrC+++AIdw3feeUehUOh0uunp6Zdeegn12ueff87n83U63cDAwEsvvdTc3Ozv7//pp5/i6YWFhT/60Y/a29t1Ol1bW9u//Mu/INtCkfj9999vbGy8+uqrn3/+OaZGkKLPzc3Bzk+n05WVlb322mtodBoaGv7xj39Ef7OsrOydd95Bd/LUqVNff/01GPkmJiYGBgY6nQ63PXYtovFI9iU1JeV+pOcQR9JmXIyBgYGCgoLh4WFko8fHxx0dHSEhIWw2+9NPP7W0tETqNDg4iNpQqVRWVVVhRg9G9pC4gq3h+Ph4cHDwN998Y2dnd/PmzRs3bty7d+/Zs2dTU1Pu7u5+fn729vZCoTAqKkqhUDx9+hSXrLa21szM7Nq1ayKRyM/Pj06n5+XlVVZWXr58+fTp097e3oaGhs7Ozk5OTu7u7lKpND4+3sbGhsFg8Pn83NzcxMREDodTVFQUFhbG5XIDAgJgdt3W1ubu7i6TyeC9LBKJMAaUmJjo6OiIcolGozk6OkZERKSkpJw7dw749LvvvhsSEjI0NDQ+Pj4+Pt7f3x8WFmZra3v27NmQkBCwYW/evAnLyJCQkLm5ueLiYmSRAoEgMjIyNDSUz+fHx8ebmZmhY6BQKKRSKSw/ent7WSxWeHh4ZmZmamqqnZ2dt7c3YPtPPvnE2to6LCzMx8eHTqd7enoCmwsKCurt7a2qqvruu++uXLly+vTp8PBwEMe+/vprGxsbtPDCw8MdHR2hYd3T0/PixYu4uDgbGxtvb++2traWlpYzZ844ODhERERMT08/fvxYJpPxeDwrK6uEhARQWwAtPXr0CJrxCFKenp6jo6MIH8PDw8AcP/roI0NDQ0NDQ19f36CgoMbGRozc7uzs3Lt3D50KyDfv7+8PDQ3Fx8e3tLQQ/gHyIMLqPD4+Xl1draurw5/IkCyqAaIaSGoIjR5/nYQkUv0R6gPJp4gaHVE/xw/kYYfUAarTISX4dUQJoh7+UKPU33///bNnz5qams6cOfPKK6+kpqZub2+fnJx0d3dfvHjx5ZdfjoiIQAHl7Oz8D//wD7/+9a8vXLgwOTmp0+kcHBx+9atfFRcX19TUmJqatra2Iui88cYbZmZmCQkJ1tbWVlZWm5ub3d3db7311pUrV5KTk9GfHhsbO3/+/B/+8Aeo9LLZ7Ndee62lpUWr1Uokkp///OdZWVlHR0egdIH2VVVV9atf/eqVV155//33c3Jy1tfXP/roowsXLkxPT8/OzjKZzFdeeaWkpOTFixcLCwunT5+2sbHJzc21tbV98OAB+WAGBgZbW1tjY2MfffTRu+++OzIycnh42NPTA7k+UtuD9qV/OY/11P4JBV+j0czMzMDWlM1mJyUlRUdH19TUdHR0eHp6gmmZlJQUHx//8OFDVLhqtXp1dTUzMxNO7sHBweHh4UC+nz9/Pjs7Gxsb6+bmZm9v7+jo+N577yUkJIyOjlZWVi4sLNTU1FhYWNja2gYEBOTn54eHh/f390ONRKvVNjc3QzIBfoUcDufBgwfT09MofwAGSaXSoqIiGo3m5eV17tw55CBAozGoPDQ05OXlZWZmJhKJZmZmBgYGpFKpvb29TCbz9vZGRYPqbGRkRKFQoPSTyWSVlZWVlZVOTk6wpTh//vzFixdpNFpBQQHsBTkcDpqVFhYWdDpdLpdfunQJAdHR0RG2Fzdu3IiPj3d0dAS8DQEcxCPYUEdFRcFEcm1traCgoKqqanNzs7293d/fPyEhITIy8rvvvrt58yaXy8Xyu3TpEhBuDDCtra09f/68qKjo5s2bDg4OBgYGH3zwAYfDMTc3d3BwiI+Pd3Jy+vLLLz///HNLS8uUlJSnT5+ur68DFPP394+MjMSMAZfLxQWdnZ0NCgpCFxukltzcXIwrAMGEmNcu5XWIvGN4eFgul4eFhSUkJNy8eZNGo0VGRiYmJkL3kcz0zMzMoCFDghSyJCUlyKf6S/MOrVaLrEJLqc2oKFknDTXzrz9MQtKug78ctyZ/JRHt/yPvzYOjvK89b0/NZG5q5lbdW9kTT+5NJlM2jmODF3CMx/fGJhAnsY0BGxODzW5WYwyYVeyrBGLTBpJAQkIb2iUkJLTvvamlVi/qRVIv6ta+bwhs0+8fn3rO25fMTL3vLe5kptJ/UE2r++mnn+7f9/c93/M95wQGgNNKB1QpTbn3L0e0yL+Tk5PS/lQQ7bEFiffu3TMYDHq93mg0qlSq/v7++/fvm81mjUZjsVgaGhp8Ph/PZMA6Ir3f71+xYsXKlSv1en1BQQFJwAcPHlgsFkbAq1Qqt9vt9/u/+eYbq9VqMBi0Wq1KpfJ6vX6/v6OjQ6fTGQyGjo6OwcFBnU7X1NRkt9uHh4f1er1er29ubsaKRVNXOIXT6czLy9Pr9cxTMRgMkLKOjg6NRqPRaLRa7eTk5MOHDycnJwsLC/Py8nw+H238jEajVqvVaDTd3d1ut1uj0eh0Our1amtrmX46oXQ4Eqjiux9XRooLEZP8SEFBwaZNm+Li4rZt23b06NGzZ89++eWXzHnftGnTkSNHxLfCjVft27cPT/m2bdu2bt26adMmUhDZ2dkHDhxYvXp1UFDQoUOHFi9eHBUVtWPHjk2bNqWlpT148KClpWXFihXMFouOjjaZTOQ3p6am/H5/RUUFaamIiIgDBw5UVVV1dnaePn2a+cw7duy4e/duVFTU7NmzX3jhhXfffXf37t3h4eFarTYyMjI4OLimpiY3N3ffvn2LFy+eP38+YywobUHSXrt2bVhY2Lx58xYvXlxTU0PyHmpWVFTU2tp66NChzz77jA918uTJhQsXnj59Oikp6Y9//OOePXsuXbrE+JxNmzadOHEiNjYWZ+nGjRt///vfY9Fcvnz51q1bb9++HRQU9Lvf/W7z5s2RkZFnz55duHBhSEjIgQMH8vPzGaTGdMX4+PjIyEg0/o0bN86ePXv//v3Hjh1bvHjx8uXLmZ926NCh/fv3R0ZGNjc39/T0FBQUhIaGBgcHr1+//ne/+x2DbA8dOnTmzBnMB2+//fbp06fz8vKys7PPnj27ceNGDFZhYWHh4eEXL148efJkTk4OXygx5q5du7BixcfHu93uiYmJgYGBkpKSU6dOkQahsgJUMplMJ06cOH/+/O7duy9cuMDgEilsHg5oAjOlDF2X+hiiQkkZjSsN6VGp2NsmlKHT9/5l7wchWZLCHlc6wWJLEjyaUMajTCmNHHjtlNKqFDIhzwycmyUdJgC7ewEm8PuPawQGbY4feeSROh4IniQB8VL5/X5qzR552iPHlzLpwFvgI4+UOga+9df/8iavEiFJsDzQ/iqJW3mEco3AtxClnx+BxWLp6Oh4oMyD4wjSnRYKNvUvx5nY7fZbt26R7gkODj579mxYWNj27dtx+rz99ttEOhcuXBhXWoOJea+/v3/79u0bNmwAkvbu3RsREaHT6agaoQju4MGDERERDGpfvXr1ihUrdu/eDfheuHAhIiKisLAQ5xfnw/be09Oj0+ni4uKWLFmyatWqq1evXrlyZc2aNadOnfr000/T09M7OjpiY2MPHz68c+fOnTt3rl27Njs7Ozc39/Tp04cPHyYrt3PnzosXLy5YsIDo7PTp0zExMU6nMzU19cCBA8eOHTt8+PDvf/97CNrOnTvXrFkTFBRUUVHhdDppExgUFLRt27ZLly7t27ePobZ79+4NDQ2dN2/ezJkzT58+TXfmhoaGiIiI+fPnHzlyhORgeXl5RkYGgMg8+i+++KK2ttZisWRnZyclJeF3q6ur27RpE6H3p59+Gh4efvPmzbNnz+7YsQOc2rBhw+zZsxctWvTee+9t2bIlIiLi2LFj27Zt27NnT2hoaGJi4oYNG0JDQ5ctW/b+++9v3779+PHjS5cuXbFiBS6Nbdu2hYeH37hx48KFC1u2bHnqqafefffdrVu3ZmZmouuvW7cuNzfX5XLZbLampiZa2v/2t78NDQ09dOjQkSNHurq6KisrP/roo9DQ0NWrV58+fXrPnj2lpaXseX19fVlZWVFRUR9++OGZM2c6Ozv5mQkSgVni45OqjImJCdHCxTEzorSrnZqa8ng82dnZ1IHJz5hf9ZTSB0XU2IcPH3JkGcoX+AsXpV+gJzConFQG+gFt40r3+imlYbogZqBY9uCxzEmUdjE4NVjJUm3zSCcZuYNz3e12v/jiiy+++GJPT4/U8QjEiMGdO4GxHgeR3vgyxkIM8YF9IALPkEe4fPeVMTzjymwebKJTAd0guMR8zVNKg6FRpTr6vjJ6ZGhoiIJbOQ32DcEsvg/Zo3jfrKwsCtnWr1+/fv36ixcvHjhwIDg4eN26deHh4UgzW7duDQkJEWZ+T6kBGh0d3b17N4VsH3300YEDB+g8deDAgQsXLqSmpm7atOnAgQNr1qyJiooKCwtD/dm/f7/X68V+ffDgwYaGhocPHzqdTr1ef+fOncTExPDw8JKSkubm5ri4uA8//HD16tUREREYdGNiYurq6trb200mEyN/rly5smLFimXLlmFVBZ7i4+MzMjKOHTsWFBS0cePGTz75BNRbuXLllStX8vPzOckPPvggNjY2MTHxyy+/xBe+Z8+esLAwfCRWq1WtVpOCmDVr1uXLl5OTk9etW7d3794DBw4EBQVRzHzs2LGysrLy8nJeTjrVaDTabDaDwYDODcClpaXRMNZoNEZGRu7duzc6OvrmzZunTp06efLkpk2boqKibty4kZmZuXv37pdffpleNz/72c927dr18ccfr1mzpqSkJCIiIjQ09NixY8HBwbW1tbGxsdjQ1Wr1mTNnfve73+3bt49kxapVq+bOnfvCCy+Eh4dHRkaePHly+fLlv/vd74Aeagb27t27d+/epUuXLl68+PPPP3/33XcXL178m9/8htKCVatWnTlzZtu2bUiBa9asWbRo0eXLl/fs2aPVaru6urq7uz0ej8ViaWxsNJvNDKOWkR9SJD8V0Fl0SukQJ0VmgdWCAkxutzsvL0/ADvyaDCjiYVG4XK6oqKjS0tJpZSqomLymlbEMk0pvwkllbpjcHgTMTJxQ2vZLaHI/YJz1PWXOy6TS2fwv1iZQCnGQM+x2O3j3b9ST65EbCBI4UEdUQ3RHeBmIBpZJTxu54veVFtcczWAw+Hw+qUuQuP1eQDGg7C28aVFR0aVLl9iQDQaD0Wi0WCwWi4WulRERERcvXoyJibl165ZkkUFD8Fev169bt44mvzTA2r9/f0hIyL59+6qrq9va2m7fvp2dnd3e3p6WlsYaPnXqlNVqZTrp4cOHU1JS6GC1bds23D1/+tOf/vSnP2VmZtbW1ra2tur1erPZzJFXrVpVUFDQ0tLS1tYWFxe3cuXK1atXL1u2bM+ePdhW169fv23btqioqIqKitDQ0J07d169enXXrl1Lly79/PPPycRduXJFr9fzqXU63ZYtWz777DNaqoeFhZ0/f57GIVartbW1VaPRvPfee/PmzSstLVWpVEDA7du36+rqyLHSnG/z5s1I5uTRSkpKcnJyPv/8c8JG1O7i4mL6kSQkJFAIfeLEiVOnThEDkhDctWsXk4Fmz55N04gFCxaEhYVdvnz5yJEjOp0uIiJi//79DFsk+L1+/TpdRk+cOIFIypCRtWvXBgUFzZ8/PyEh4dKlS8uWLUPOj4yM3L9/f2JiYlNTk06nW7FiBZWey5cvLywsZCDbunXr8EDcuXPn9u3bbDbUgR4+fPjLL7+MiooqKSnJyMgoLy+Pi4u7efNmWlrajRs3UlJSUlNT6+rqqqqqVCpVfX19fX19bW1tRUVFdXW1SqWqrKykyqKzs9Pj8TA8BTc8/T/6+/vRtu7cuUMSfCpgMNqo0nXrwYMHQ0NDfMCFCxfW1NRMK4OFxAA0pXTxnlLGnUwGDPeUmHFKGeAAbso0LIkKJ5UuUgJhj1Pb+lfcAl2j/n/Lhlx/foM9PQgYqCNJCvjRpNIJPnAWGXDztTLfTb6J+/fvj46OogEJwPE0viF4rxjnhoeHAcf09PRz585t3749IiJidHRUvCrj4+P9/f3x8fGs57KyssBvUaoX79+/393d3djYqFarq6qqUlJSTp8+HRoaeu7cObfbTUUn6oDZbKboV6PR3L9/PzExcfv27Vu2bFm9evWqVauCg4O3b9++YMGCL7744tSpU0ePHr17967X63U4HC6XKzc3F5tPUFDQjRs3uru7zWazw+GIioo6duxYSUkJ8vy2bds2b968bds2o9Go0+k0Gk15ebndbi8oKNi2bdvy5cvPnz+/YcOG5OTklpYWm81mMpmampqOHDkSHBx8+PBhvOy1tbVIyIyYp+h3/fr1ycnJzc3NTqfTYrGYTKbm5ubm5maXy5Wdnb106VLE72PHjtEG+vDhw3/84x8ptPz4449///vfHzhwgJiR3gb79u1LTEx8++23X3jhBUZAfvnllyEhIWvWrNm4ceOxY8fOnj174cKFlpaWW7duUTaYlZVlt9vr6uouXrxIVdD+/fspV/L5fOnp6V9++SV1nW+//faGDRvo+r9///4rV65ERkbu3r27oKBg//79u3btImbftm3bxYsXjx07FhYWhjfNbDYzbkej0dTX1xsMBrfbbbVay8vLr169WlVVFRcXt3fv3qSkpI6ODoPBYLPZ1Go10W5TU1N9fX1dXV1FRUVJSUl+fn5VVVVNTU11dXVWVtbNmzfj4+MTEhISExPv3r1bXFx8+/btgoKC27dvA3YxMTEJCQnh4eF3797VarW5ubm0nK6rqzOZTL29vVigqaZGA1Wr1W+++WZOTg5fvWTGQboxZY4ZP/tAWXZKufFXFkugJB+YbRTBXtSxvyRsgU3Ea18p06EDm6P+W5/AA2VgveRoRTvn2gl5vq/cBIDkhAVi7t+/PzIyotfr7Xb7aECPRxEg5SshuKOq6969e4SW+fn5iPpw7FGly01ra+uNGzfu3LnT2toqKib4NaZ02uFbBMWcTmd6evq+fftSUlIkopxSeu/Q/LO8vFylUmVlZW3evPn8+fOxsbGbNm06fvz43r17KZEjoklNTW1tbbXb7fx7/vx5anHLy8tNJhNvFBUVFRUVZTAYbt68OXfuXISnnTt3qlQqq9VaX1+vVqvr6+tbW1sPHz6Mtn38+PG8vLy2tjaj0Wi1WrVa7Y0bN6jaWbx4cWZmZmtrK2QT5IqKivr8888PHDiwfv36yspKh8PR0tKi1+tNJpNOpzOZTLm5uUuWLPnDH/5AInLZsmU7d+4MCQlZtWrVRx99dOTIkeXLlxNknTt3zmazNTY20qN5x44df/zjHxcuXBgZGUkri8jIyNzc3A0bNpBqxMnR2NgYHx8fERGh1Wo7OjpICpWUlGzevPn06dNnzpw5d+6cy+VKSEg4cuTIqVOnNm3alJycXFJSAmbt2rUrPDz85MmT77///ueff37p0qWYmJijR4/u2bPnwIED9Jk4fvz4kSNHEhMTW1pasLMB3G1tbU6n0+FwoJkajcampiamh9lsNkJ1poowkcDhcBgMBrvdTq2P0Wjs6Oiw2Wxer9fr9TqdTo/HQ5MSs9nc3t5uNBrb2trQFouKilQqVXl5eX5+Pp081qxZEx0dffXqVTTQtLQ0DBkUV4+NjUVHR7/55ptGo3Hfvn2///3vPR6PbPbciOmkkYloW6L8SqQio6EkOymqvySg5KcOF/uLwZbcRNv+34ZZJBBHRkYCVUZwfTqgPYNca7AfiwAYJ3kTKbzq7++vrKykTeC40m9+QulDf0+ZDC5QKCZjvgw2K+okZCYQJ9nT0zM+Pj4UMDaKxBAYJ9Rdmnx1dnaOKr2V+Vm3tLTcvXs3LS1NpVLduHGjoaHB4XCYzWaDwWAymTDZHz16lB4pQUFBW7ZsSUpKam9vN5vNbW1tvDw6OjonJ4cBpVVVVfjOjxw5cufOHavVeubMGdZwZGRkU1OTwWAwm83V1dUWi0Wn0926devkyZOnT5+mVbxWq7VarY2NjRaLRaVSnTlzZtOmTVeuXNFoNGazubm52WKxNDU1YVs7c+YMQvjp06cPHjxYWFiImmM0Gk0mk1arPXHixG9+85u1a9du27btV7/6Ffo0tn7yErgWjh8/XlhYSJmklMscPHiQKDIpKQm4TE5OXrly5Y4dOzZv3hwUFNTS0uJwOKxWa21trcFgcDgcLPicnBw6yl25coWuEnFxcZ999ll0dLTdbm9qaiouLo6JiSE6S01N3bhx4/nz57/44ourV6/S4pXaAJ1Ol5aWVlZWZrFY7HY78jxvyi6IYU2r1drtdr1e73a7AR24mMlkAozsdjv9IFtbW51OJwZ6s9nMn+jZabVaXS6X1Wrt6OgwmUytra3k0DEAXLt2raCgoLi4uLm52WAwZGdnU6phtVrv3r1bU1NjtVql9eDk5GRwcPBrr71mNBqDgoJeffVVh8NBHMeGGriaAvFIwhSBp3uK0WEq4MYiEoyDZEjGYPKx1yT+X3F7+PDhuNK4FlQSXJeKc/GMTCijXkkvTikzeCQgn1SmvKhUKo/HM6E01RH9a0rxZwlEBmZk5HcAP6JTuOSqOStp+D2uFE4LYRa/DFVjyBYul+vu3bswtdzcXJPJVFNT09LSYjabOzo6ACO73W6329vb2y0Wy927d9VqtdVq1ev1CQkJKSkpJpMJqtXc3AzFsNvtjN4zGAxZWVlffPFFeHj41q1ba2pqvF6vXq9nuldGRgYvgRO1trbabDY2dqPRSBMo/O7YuzigVqsFYVmrCHyNjY179uxZv3795s2b0ac//fTTqKgocKGlpQXYMpvNx44dW7t27ZkzZ6KiouLj40NCQm7cuGEymYxG4+XLlw8fPrx8+XIGFJ46dWr79u1LlizZunVrfHx8cXFxREREfn6+2WxubW2F43zxxRdYK7788sumpian05mSkrJz5879+/dXVlZev349ISGhpqamoqIiPz+/vLy8tbUVIGhoaGhra2toaODqQZF0Oh2dG7Zt23bkyJGtW7eSbDl+/HhOTg5CIfuH4I7D4TCZTCQlLBZLc3MzGYb29naum2wnDodDp9O1tra2tLRwDiQluYZGo7GxsVGn0wkU2mw2XtjZ2clYFpTllJSUtLS05ubmzs5OfHbx8fHoXJcuXVq4cOE777yzZ8+erq4uutzcu3fv3Llzc+fO1el0QUFBr732ms1mYzOW36TEiYJZ0t1BbA1S1iPF1cIMxpWOg8PK+DuR5EdHR/8aYcvv999TmmEJ6xFQF3oF9EgVgghP0CsJ8qXBo0qlYt6yKPGBevxYwExG0cXgU9L1lJuomIFf3pjSlEY0UeQzrD3Nzc0qlQrDVHJycl1dXXFxMba17u7u9vZ28II7KCY2m42qY9YAExba2tqITcxmsxAf4KapqclmswF8Wq2WPgT79+8vKioCCpuamqqrq5ubm81mMzhlMBhAK7CJuIZNHrGfoI8VzmoBRjHH6fX6qqqq8PDwgwcPvvHGGyEhIUziMRqNYBaTbMxmM4KXwWCATVgsFjCxublZo9FkZGTEx8fX1dXdunXr448/XrduHQ1a169fX11dDUaYTCYEu/b29uzs7GPHjn3++ee5ubngLy0T+LwEg7g629s6vQ3YAAAgAElEQVTbGaTa0NCQl5dXUFBAHgPYam9v12q1d+7cuXz58o9+9KNf//rX586dI6Wr0Wiqq6uZoQ0SGQyGxsZGronFYiFObG1tNRqNoBIIyBUzm82gFY292CcsFktbWxs8FCpKXQGA5Xa7W1paWlpaEMXMZnNZWVl4eHh6enpRUZHZbHa73S6Xy+fzeb3eqqqqmJgYRi4uWrTogw8+uH37dm1trbQg/+qrrxISEl5//XWVSrV3796FCxdiv0CWIqwTLWxU6Rs8rkxXCeyXyVJiptSwMtxAcp0imIgqgo78VwpbE0prasnCCikVp5WoUVxusb3cU+aIiElvenqayaxut1ucCiPKZAHhyfcUg7JE8lPKbLFRZcyXfKOjShdwkEsa4IyNjfX19VmtVqPRWFVVlZmZWVxcXFRUVFZWplKp4DIWi4VwAwByuVxQJ+4zmRERRKvVsmhdLpesdvZkk8kksMLLdTod4ovL5dJoNAUFBfziGxsbbTab3W632WwchLiDZUP8Qlja2tqK2NzY2MjKBFx4ueg4QBu4aTAYdDrdhQsXdu/evWTJkpiYGDhFS0sLq5pntrW1Eb4BGYTG6EFWq7W5ubmlpUWlUkVHR9MV58KFC5jRYXYSjsFBGhoaSktLzWazyWRqbGzcu3cvjVvnz58fEhJy7ty50NBQh8PR1tYGgmzevJmWbUlJSVxAMDQuLu7cuXNRUVGHDh2aN2/eli1bVq1aFRoaCsQYjUa1Wq3T6Zqbm41GI1Zttgcuvslk8nq9XNLGxkawvrW1lQ9lNBrZIUi5gt3kK0B2zoTvBS7JxUxOTr527RqtgaiyptgbAjg4OGgwGKivNplMc+fOffPNNxkmMKGMHbp3757NZnv77bf/9Kc/vfHGG8HBwVK3KL4wRFVxvU4pg4elu6wUNgZ2HJicnKTJKmxgRJklDPxNKEOt/upgC/lsUhkxL75QqWAQAR4sE6I7pkwrGVcK5ceUfn5oTPX19U6nEzFrQmnhKC4w6iomlJ7LMnJqOGCMuEwtHBkZEefL9PR0X1+fxWKx2WwqlaqkpKSiogLPZGFhIXGEw+Hg18lastlsGBfa29sZdo+6QXjlcrnYWtHFwReiOVgY8RrhBr/4jo4OMBEUa25uhiYgjctWz3FQYUwmk1qthoUR+8CkeBcoGAELbwGuAV48ExwBFrVaLR+WYApnFrDImbOAWeoQECAM6KFkghUeHx+/Zs2aEydOrFmzJikpicsCAPFkPiYH573i4uK2bt26ZcuWbdu2ffrppxs3bty1axcRdEdHR1FREbrehQsXkpOTnU4nH6qlpaW4uPjmzZtJSUkffPDB+fPnN23atGjRoqqqKgQps9msVqtVKlVjY2N9fT20Ua5Dc3MzjLW9vV2n04H+drtdrVYbjcbm5mZYGPBHaQoRpfBZk8kkZ2Iymerq6pKTk+Pj49VqdXl5+Z07d2pra9PS0vLy8mpra2NiYm7evFlTU0O0m5CQ0NvbW1dXh2H4hRde2L17d+CYlYmJiZycnE2bNp05c8bpdCJayb5OLaHEdNJ1ngUlptMxZbCubOrQNJnWI9s5tUoCf391sOVXtC26nYmyTmYw0KLFjsH9KaXsWfR7Ljp0CdCpr693OBwTAVN8h5VxlYE65ejoKKL7tNIYm/1kPGBGGdVnaEY5OTl37twJDw/PyckpKytjKRJVeTweh8PhdDpZw2azmTsIscQa7Lfkm6xWK/FaZ2en0+mEhck6gXNRZB5IfNra2tirzWaz0+k0mUzIKM3NzfX19cCl2WwmeEHJYuUIwyJighxxPqg58CYiR1IEzc3NEA1eCIFqamqyWCwcB7EGSOKFBJWsWGBLpVI1NzeDuSTLoGYwu8bGxtjY2M8++wzLKEkG3p034tyam5vlo1ksluLi4qqqqvr6+qtXr169epXo0m63t7S01NfXk307dOhQRUWFxWJBOOckNRpNdHT04cOHNRpNS0sLGqIEsHxeoBmsJzCH9On1eoibw+GQT8c8c7gq31pHRwdpEHKL4v7jgut0upKSkri4uLi4uNraWrR5n88HRe3p6WGfGxoaErkTFMPJZTQaBwcHL1++/M///M8mk0m8phNKwca40oxUkEiULARZ4gkpJAJ6gDMCQ0GuyYAuFJIWk3hlPKAC6a8Rtvx+/7gyiFgY1rQyaET+K1UF4BdbjfgPxJDCjdp6r9c7rkzKHFVuUtnAFR9Rph9DppgNxdfc2dlJgr+ioiI5ObmsrIx/Kyoq9Hq9Tqfzer0dHR1dXV2wKofD0dnZib4OKsGqwAjoD3lxqI3H44GetLS0eDweZA5+taxe/ut0Ovn58ier1ep2u0VWl2SWRqNhPyfwtNlsLpeLRU5xKEDGqoOywezgMsKwOFubzcaKhWqxnk0mE1lFCQyJChFuIBTCqggGBQiQveCPwulgrGazua6uDmICMFmtVuDSaDRiO+DE4INW5YbzwOVyORwOFHfQITc3F2OURqPxer1sAHq93mKx4AJpbGyEw3KJBHa5UMR9zKAkF0E8iKYONgGRHMRsNmu1WlghQjtqIKjHNbfZbDqdrrS0NDU1tbi4mDfq6Ohwu90MW7LZbNnZ2SRDMMfk5eW1trby67p7967L5fJ6vZ2dndPT07m5uW+++aZOp5PNWJJXEwFTo+RPoAwkS5CO58gqkACQ5SOWb6nxngjo5MXBCSqHhob+SmHrvtLcXQCIUJEcrQhe95RqLLGJBhY3TE5ODgXMea6pqXE4HJNKyRXfCi8JTKBMKfX3hPEul8tkMlVWVtJyLz4+vqSkpKysDHkIptPa2qrVatlCWeTMO2DnhIZIjCaxnsViQYoim44SDyhAmqBILEX+ygHb29vZzJHAOjo6AKDGxsbOzk4olU6nk5AKsgbxEcaH4CVkDSgUDCKHCOC63W7OioSAZMGIfwnxiHoQgJqamrRaLZ8L4kbQJOEhj4DXCGSscNYzWhLxF1eAeBkcAVW51ETQvCkfFoLDZ4QPwq3w5QL9COQajYaXm83myspK4A/JHLQ1GAygs4Si6OUgDpBKlA02aTQaiCcESo7A9iCfhb2hsrIyLS2N+BQrfHNzc39/v9ForK6u7u/vdzqd58+ff+WVV44ePUoR6Jw5c1555RUMHB6PR61WezyemJiYd955p7i4+ODBg4sXL/Z6vYGNA2VLZv8WlBFQQ32XRBNau/gbJpTGmZKYYknKwD1RdWWdTig9uf7qYEvmJBKBo0Pdu3eP2kaiwvsBw+7HlFFgks6TvUJidVRGMokit/MqVEkRuSYnJ7u7u202W1lZWWFhYUZGRlRUFIJ6Q0MDGzs0CgACpwgWxI7I776trQ3yIhEiOz9HkD9xNA5F0Nfe3s4SAuYIpkSJx/WDCOV0On0+n8Vi6ezsBDiAPO5rNBr0HQEv2AfSFQ08iLxYlrydxGIoNSjHfCiXy0V8yjEhX8C3ICOHRWJjAQMinAN9+EAxBB1CrYaGBk4ezUh4CpGgAB8Kl91uBxceQQdwHF6Jb5NwGOSSJyPq6fV6rLYajaahoUE+S2BEzJs2NzcL5+ICQmx5iYTk8EF4YktLC+BLbAivBNQKCgoiIiLCwsIw6BHDwpp1Ol17e7tara6oqIiKinr22Wf//u//PjIysrGxkVmTq1evnjNnjtls9nq99fX13d3dRqPxww8/fPXVV998883r168HJt/HlKY30rAUosRQ23FloiIyrqwXjNkypox1cU+p/IVYSSm4wOKY0hpM4OyvFLakDpESdilOFNcC99k6JpSu8MJ+xbclIIW25XQ6H3F+jYyMkEi2WCwajYYSnJycnPz8/Pz8fI1Gg8wMdwA++JlCFsAFcMrj8TidTtwGBA4YDolZYAESebEm4VCsRu6jjBDgYBcA48Cd9vZ2GJbH47Hb7XR/xYQN/BEhAn9ILZwnGz5HA3QI6ABi4kRgVD4sSgppBEFYSJlQD0CtqakJ3QcqRCQFRoApMBQSEU3KDdoFiSPyEgcmISc0E6wnawErBAVE1eb8JUXAxSSQpNiIj8w3ZbPZ4MWkUGFARUVFQLnsOnJBJOXHNbFaraQ45H0DI1yyBMCiWBnYDxoaGgoKCvC10w7kwIEDBw4cOHLkCIVZeH19Pl93d3d5eflHH33029/+9oc//GF8fHxra+trr70WEhJSXFw8c+bM/Pz8sbGx2tpaZgLYbLbMzEz6qcqgnSmlTFrqSeS+4NqoMrB6Sum2LLrVuNKKS1TgqYB6INT3QNu2JM2kPOivFLaka80j80XE3SvKulTqiPtUcoViJ+FaNzY2+nw+zPQDAwOYD0pLS3NzczMyMlJSUrAg63Q6IKA94EaUx4OAi9FoFDGIll5WxeXsdrsxMYAjRChI6TwNIsDS4iU+n08MkMAi4R6RGo4q9LLOzk63280ClsgO2cjpdIrdEeQidMI9QOgKkwJTIIAQPaESIq4TPKLQgyMcGZaEzAQQ81fOBPMEChcQwFvwV94RNBRlXVCSFxK9gpJgN1ig0WgADqJFiVv5vvia+OC4Q6AwErNDi9D+CI1hyqWlpcR6vIrvWgJqglMuCDsN/BdWCFUEc+VpXHa+ZajWrVu30tLSSktLJfGSlJRUU1NTVVWVnZ2tUqnu3r2bmprK+aDAqtXqs2fPfu9737t48aLBYJg7d+7Ro0dLS0tfeumlq1evDg4OulwuWhJOKo39BFnEhyXla4HlOKKgjygzeCSjxRHEZSr10vQrl2mJEtbwQrFWQNZ44WODrf91Uc7/ngLp/y83zkQKzYVb4XvgSxILL64Feea4MnFX/CmS7BgeHq6qqkIZbWpqysjIyMrKqqys1Ol0dXV18CNwRH61kAuPx8NPGZWHXzxik81m4xFgBabDDg8n6uzsFFVLIAbLEoIUSwv+xX12b5fLRTdXeJmkkHgQ/Ao0f7HyhVnwfKkRAY84MrZ10BPKIMREr9cT3PGm3PiwKNxoW+hHVLoQXQLooj1BUnhTPproVoRycDdwkKsBiokvRGCUq8QlxdKB5sX5A50c0Ol0er1eIbZ8IyhZwn+pJeDlra2tfF8GgyE/P19EQ/YkwSloKfjLp4BV8UkFaNgJ4Fbct1gsZDbz8/MppUY+93g8Pp/P6XSyzbjdbovFQh9X2opwKQYGBjIzM//xH//xxo0bWq121qxZYWFheXl5zzzzDBOV3G53f3//I7q77NZI748sh0A3D87HR6rl7gX0dAb1pFXB9PQ0KUVCzsmAfgGChlNTU9KS4LG1CXz48GFJScmlS5ciIyOjo6MTEhKgrNSa/XnXwL/sTQzxUmUuldK0rJHA2+/3S+WN/DumNOHCaNrc3JyWlpaRkREXFxcdHR0fH3/79u3CwsKCgoKcnJyioiL0CI1GQzhmtVq1Wi38SJRpaE53d7fwKcp0urq62NtbW1vZS7u6ugBBsAN0A8IAF2gL90k1imBMsOl2u2nVhDkLIAA4+FdcCxIVWpSCXgI9r9dLalKybJAO8IKGWVA2DojMLHZQSQUCTxK4Sc4RFimCDmtbuCGPQ9aAVEntQWFY8xJb8UzIEdBJdhVEgyJJBtZut1Mdyani9SeED9QKeTn1A4Ad8TIfFvRHlxQPnTXAmCIHFLESLV8ym2ArPIsdDp6F1HDx4sW8vDyXy0XLZn4SPT09PT097Dd8F3x29gM2j66uLr64pKSkf/zHfwwLCzMaja+++uqpU6eKioqef/75zMzMiYmJ9vZ2pHGhSFKRJrv1pNIvUPZ1AhSxaktM90iwElhGMqk0usESEVh6PaXMtWJJ3lNuj2fgGPzl66+/fueddzZt2sQcpyeeeCIiIiI9PX3hwoUbNmzw/1mbmr/gjV6sE0qxoehZY2NjlZWVJSUlfX19XDXq77q7u4nVhQxPT093dnYWFxfTDCQ2NraysrK6ujovL6+6urqgoECr1dbU1Fy9ejUtLS00NDQ9Pb2ioiI1NTUpKSkhIeHKlSvR0dGZmZl07M3JyWHaTXFxcUFBgV6vp9gYhoXiS/2NxWLxer3t7e1dXV2UYnR2dsK8YAH4uWAKhC0gEWl7UuBwGRCNcEygx+VyoWdxXxxh6OU2mw2diyiMhSFcSWgdApBoW0Q9hHWAI0DDWoUGikwjbnW4J3jEMR0Oh8/nA4s5ZwACmMNYK+dAfg2ghApxcHE2QfrAcZBCGvUgtEMqObhVcc/blPoBAM6qFIQDDZhCeQspNtTpdIWFhWxRyIuYfkErPg6BrVGpJeBzQXjhVmwker0+Pz8/LS2NZhigT19fHxa8np4eRAOPx9Pa2sqkaK1W29PT4/P5yCS2trZWV1f39PR4PJ6LFy/+5Cc/CQoKMhgMy5YtW7BgwcqVK//pn/4Jn43dbh8cHASMxgKakY4r7VKkJBagkU4BgkSi/EqOflppo3QvoOWW0C5yYnRbkgPSIgLiJmaIx6ltDQ0NJSQkcD8jI+Pb3/52W1ub3+8fHR1NT09/XO/yuG4PHjwYU4Ydye5x7dq1f/qnf/rDH/4QFBQ0MDDQ1tbGRN/Dhw9PKl1JRQXT6/V5eXmNjY1Op3N4ePjrr7/WaDSJiYmsH/hCd3c3nIVVTWxYXFxMwV1ZWZlWq62srCwsLKyoqLh9+3ZSUlJ2dnZFRUVVVVVDQ0NRUdGNGzeSkpJiY2PLysowRuTk5NTX14OSVVVVKEfEViAUSxf1CkBh+5WoEHcY0nJXVxft4jhPFgNcT6QuCE5HRwdql3i4eF9eSP4x0AePDsWhWOFyfB5xuVw8Hqh22ZRaXxQuSaXJQQBceSZQAtjx1hJ+tipV3MR6rHxQyePxkMqQaj5ho6RKxSnK1RCdC1SS+JTLy3dNQlZMofDQtra2+vp6YnZhkW63m18IeQ8+PlcGtiUpDodSP6RWq2/evMl4Rw41NDTEV88GxrcQExOj1+u7uro0Gs3hw4dpfl1VVTU4ONjV1WW1Wnt6eiCJQ0NDJSUlr732Wnx8vNPpTEpKmj9//ty5c8PDw/v6+urq6gwGAwBBDop9XXKI95S+viS1BJ54JLCxioR4UnYyqbQwFX2GO/SnE0CUiuBp5Qao8b6PLUgkRoV5JSQk/M3f/I3FYuFParUagVCj0TAIQxrJNzY2pqamGgwGjjM2NmaxWL7++mtWphy/ra2tvLy8tLSUHhqVlZW9vb1+v7+vry8/Pz8nJ2dkZMSvELrx8XGtVltVVVVdXa3VajmlR8Q1RoFK5ef9+/fb2tpWrFhBV99f//rXhYWFkZGRK1euzMrKmj9/fl1dHSVB7A9iXZFH7t27V19fn5CQwAaIEdTr9VoVC6jVah0cHCQ0I3xwu92jo6PU3MPzOzs72Tz5nZGbA+NaW1vplmUwGFJSUhITE1NTU8PCwlJTU69fv75nz56QkJCYmJjY2NiwsDB6oYCG9fX1FFo7HA7cUnhNWc9tbW2UBBOpsQ7FHc6ZE7eKEs/N4/GwWoAbUcdQsgREqCLC2QAnIk9PCSR8iuUntIJlbFYKpAlOedyulD2CZeCgAB/vSGQnhgnxPYhOJFob0TF6ltFopIaGBAjXCiaLhAdQgs6ShRAFEEjiII2NjWwV4J3JZCorKyMtyLUl3COOFhInkR0RLvTTYDDU1tbm5ORcv349PT1dBDKv18sT+vv7VSoVnHfXrl3PPvtsaWlpR0dHeHj4P/zDPyxatGjDhg1VVVVYC7u6umjl7PP5+vv7e3p6qqurzWZzf38/UkB9fX1JSYlWq+3t7Q2s5J8IqLyZUm4TSrs6uNU9pSuW1PZK37pxZXiPlLuJVgWcSbsUOSyPBDYLFOhktf6bZBLj4+O/9a1vmUwmv9//zTfflJeX/+AHP1i+fHlUVNSCBQtCQkIePHjg9/uvX79+9erVpKSkWbNmRURE9Pb2/uEPf3j11VePHz8+d+7cb33rWxs2bABuzGbzm2++uXPnzqioqB/96EeLFy/u7++vra3953/+58zMzG3bts2bN290dJR5Yi+99BKdKr/73e/m5uZKM/tAkJUtQi56X18fu1BFRcVLL70UFha2cePGL774wm63L1iw4OzZs9K4Roqf0SanlL6LlZWVmZmZSOz4HsAjIoKRkZHu7u7Ozs7u7m4yPmNjYx0dHcxioTs4awk/TnFxsdPp7O3t9Xg8vb29LpfLYDAMDw8jadXW1paWlsbExCQmJl6+fDksLKy8vLy6uhqoSk1NvXHjRm5u7s2bN7Ozs7Ozs2/dupWUlBQREXHmzJmYmJikpKSqqqqysrKampqSkhKNRlNaWqrRaMi+SXGyAAT4izINWQDgYGqEUcAW0RNhnTwuKjuEAn8AYAccEHs+8jh0CWwFcAWAkMZ4hCdwhgSG4lmD+KBPcVbo7rRDAONACmQpgR5OQyJoqYLiTYlGIYBIaaQjAErkcNKO7e3tDQ0NaOHCwaFyAlgkB9gzJCtKfhD7VWlpKdE9X4RcFjQExLWjR4/+/Oc/nzFjRnl5eW9v7/79++fMmVNUVGQymajRsdlsSPWM8mWvGhsbQxX1er2YeC0Wy/Dw8PS/HMkzodTxPJIrnFL6KQdmt/6HeUAQTayLYk99ZDSMNC8QdiaREBIN5OvfyrcVCFtAxowZM65du+b3+0NCQr797W+PjY1ptdqFCxdarVaPx7N8+fInnniiv7//8uXLf/d3f1dcXDw+Ph4SEvLEE08UFBRwzISEBKvV6vf7Z8yYwbDo3bt3M87abrf/+3//77Vard/vnzVr1ssvv+z3+xMTE5966imxZT3CueT6IiiC4tPT04ODg8ePH3/99ddzc3Pff//9Tz/91Gw2v/POO0ePHhUVTCoPcP1OK8MF6urqsrOzTSZTV1cXFYXd3d0ooNzp7Ozs7e2Fao2Ojno8Hq/XOzQ0lJeXt3r16qampq6urqysrEWLFr377rtvvfVWSkoK8ZHP5yNVj43+1q1bV69ejY+Pr62txa/I+AOXy0WbGqfT2d/fb7PZent7iUpYMKSctFotM9OMRmNFRUV2djbwl56enp6enpycnJaWduXKlRs3biQkJJw/f768vFytVtfW1tbW1jY0NNAftaGhAc1LEmQsct4IHGGRsD5ZeHx2SYoJzeFnAKIhPImKZFHKgyXXxsJuV1q7YKqy2Wy8F88RZcqotHCBsUp9H+ySzQAIEFsD6RFQTEgQmCLVQsAcDFTcDHR9QHCEqLIHFBYWejweRHFgmteKl4J9givD2KHExERmHWVmZgYHB1+6dCk6OjomJqasrIzpsFC2xsZGfFg7duzYunXrrFmziouLBwYGVqxY8b3vfe+55577+OOPm5qaRkdH8esNDAz4fL6WlpbBwcG2trampqb+/v76+vr09HSdTseoC3KFgllSl4aXSsp4BVZEIw60REwoLVIAO2n2IFGhiDMCkULBhG1JpZ1UDcs8h39z2PL7/ffv33/uuef27dunUqkYdO73++mOGB8fHxMTc+XKlQsXLoyOjiYmJs6cOZNXTU5Ofuc732EG9ddff33r1i2izmefffbkyZM8ob+//+7du4cOHfqbv/mbxsZGv99/6tSp//pf/2tjY+OFCxdmzZoFaApsyQ2ryFRAr1F2g8TExGeffXbr1q1ut3vx4sVbtmxpa2v77W9/GxQUNBowsgmmKlXQY2NjDx8+pFMl2RxSPL29vR0dHTJfAHEU6znZPY/Hk5KS8t//+3+fM2dOXV3d1NRUVlbWc889FxkZCW/q6elBahkcHNRqtbdu3WpoaFCpVBqNhrKytra2np4e1hhsrrOzs7+/3263e73e/v7+zs5OENPhcExMTPh8PrZZn8/ndrsHBgaAueHhYbPZXFtbC4FSqVR6vb60tLSkpEStVhcXF8Marl69Gh0dHRYWtnfvXgZNJyQkxMfHx8XFJSUlpaSklJaWlpeXFxUVFRUV3blzp7S0tKKiQqvV6nQ6mhwg9NhsNswERIsoaCRDoXKB1g2rYvjEyA7pMykl0A6lhYPP5xOdi+jPqJRhS+Ek0bFExGazmbCd53PYrq4u7AvCs8RbZwqo/pHAWYqfyZnQgQ/+6HK56uvra2pqcKJKAz/RDcSoQdMuhnLm5uZWVVVRSE+lQVZWFkPS8vPzS0tLOzs7oXhut5uGEN3d3WfPnn3mmWfKysrotHPgwIEdO3b89Kc/jY6ORoIgD9vd3e1wOHp6emh/VFpaWlxcbLfbp5VBB9IMPjB1jnE60PcgucUJpeOo+CRENaZ/A08GegSzhM2JQi9EbHp6+uHDh9NKBxTWmihf+Lwem7YlY778fv+1a9f+43/8j0aj0a/MPXzxxRc/+eSTS5cuzZkzJygo6Ouvv96xY8eSJUseOU5YWNgLL7wwOTkJyrz00ks7d+7k+OHh4T09PcDWsWPH/H5/W1vb6tWrU1JSampqvvOd7zQ0NHCQ/fv3//jHP37vvfdmz56NjBcYJEreUyRGMP6bb76pra2dN2/eqlWrXC7XxMTERx999Nlnn7lcrrfffjs0NFTyJvcCChWHhoZ6e3tHR0e/+eYblUpVXFwMjUdBcLlcIyMjXV1dAASbdldXF/TB6/UmJSUtXrx47ty5r732WlNT08TExLFjx5566qnt27ffunWL9JDBYKB5G/TB4/Gwx7LfwgisVuvQ0BByz+TkpNfrtdlsw8PDXq/X4/Fg0TCbzWNjY0xq6e3tbWtrGxgY6OvrAzLKysrsdnt3d3drayvDb7xeL/5+rVYLtGVkZMTGxp4+fXrv3r3h4eFJSUnkyMrKympra5uamqj6poI3Li7u6tWrFy9evHr1am5ubmZmZnJy8s2bNyMjI2/evHnlypXU1FTSEcynqaurI1AlKyflLO1KEwuSDGAZ7AZKZVS6SgCCBHqI3AhAIqJJLsKiNGlA3qbsGcdDoIkBAwq2YQkA7UqNkcSG/LWzs1O+DnYaFL3m5uaioiKHUlEAq2LHQmszGAzFxcUpKSkVFRVNTU005zM1qqYAACAASURBVOAX4nK5Ghsbu7q6enp6gGPqIiyKVRV9TavVdnZ2Xrx48amnnrp9+za/lsHBwdbW1jlz5nz22WekDnt6elDrhoaGuru77969q9Fo2tvb2YalYhkdiqodMZfyXyTd8YAx1EKg2P4nlS7BIgFT2cOqEc1LCksCSRb8iwdlZoKIXNwRJ8Rjm5Mocxn9fn9KSsrf/u3fiiR///79WbNmxcbG+v1+i8XyxBNPZGdnp6Sk/Of//J9FjK+qqurt7b127dovf/nLqakpBKlf/vKXhJY+n+/y5cu0nH/mmWeCg4P9fv9bb721evVqv99vs9n+7u/+DrY1PDzM7M/ExMRZs2bJPOrA0a3kI+4F3GiZuHHjxpdeeikmJkatVvf09Fy+fPm9996LjY2dN29eeXm53++f/LOW/uNKA5wHDx40NDQkJyejtWPL7O/v7+3thQEhTNCDDXxRq9V1dXWVlZUbN258+eWXGxoampqaFi9e/MYbb7z//vuzZ8/Oz89vbW3t6uqiMNDhcHg8npaWFgJPMmIdHR0ajQafYVdXF6p/T0/PwMCA1+vltShoaP+0eevo6BgeHsZsabFYdu7c+eqrr5JYPHLkyKxZs2bPnn3r1i2gkBAsIiJi165dFy9evHXrll6vBzRZD3a7HRZJbROvGh4exiDW29tLJGWz2err6+/cuVNSUpKenl5SUlJVVVVQUJCXl8cI++jo6NDQ0LS0tMLCwuTk5OTk5ISEhGvXrsXGxmZkZJSVld2+ffvOnTsVFRVcNxq6kg0Ud5ioXfi8hNB5vV7MumalMzW6Oz5YHKfYrKB1BKFwNBANomdVWkqwW4BiNqViVHKdcC40I3qWig3NYDDwxdXW1t6+fTsuLo4G+W63e2RkBGtVZ2cnYTVV0Kj7FL1arVaNRsMRWlpaxLJ35cqVmTNn5ubmtre33759mxKo119/fdeuXeiqSBN9fX1lZWXV1dU6nY6ijgmlBBpgEhOpBH3gDhZ5QRb4F5EjqwnVSYrepJAQ7BMbBFxsQplFFoh6oKH8lyBUJmlJevFx2k1l5vNXX32FLFVYWMgE1rGxsR/96EeHDh0aGxuLjY39D//hP5SXl4+Njc2YMeP73/8+u/eBAwcePHiQkJDwt3/7t1qt9ptvvklNTZ03b97Q0JDf779y5crt27enp6dHRka+853v7N+/3+/3v/76688//3xpaenZs2efeOKJU6dOdXZ2Ll269JVXXnn48OGxY8f+/u//vre39xGnK/g1pTRT5mo+fPhQq9W+9957CxYs+OCDDxYtWlRSUtLZ2blq1ap58+YdPHiwv7+fuFIq19mLpAHOgwcPWlpaoEj8ZInUfD7fwMCAJHHEh8l2Dajt27fvV7/6VXFxsdvtRiM3GAxvvfXW2rVrCSetVmt/fz9Q1d/fz5KDiNntdlR//IFwCglUEcXcbjduLyAGaoajqq6ubt26dd/73vdmzpyJgPXCCy+cPHnyww8//PTTT7ELDA0NWSwWtnTM0319fShQUAxkLEgK9lHSEdTEer3e4eFhzh/hvL29fWhoCBzp7e1FgcI2RQm00Wisqqoym82VlZU5OTnFxcX5+fk3b94sKiqi93lcXFxwcHBERERSUlJSUlJlZWVKSsrx48dDQkKuXLly8+bNO3fuVFZWlpaW1tTU1NfXa7VaWmuhwYtxVxQuAj2pdmxTOrUTwfHRCBWJ9aA8VqWVjUmp2YblySgdELOurq6jo4OEI8AKcCcnJ2u1WrVaLe5fqDEinRArfk7ocbAwn89H0rOjo4MajMHBwQsXLsyYMSM/P7+iomLu3Lk0U505c2ZWVhaSFrudw+HgfIjC6HUF5ZGOMaCPbMyUi1AqSBW0wI2g3oTSdwCxRbwOInXxp8BnTimzRAOTYxNKe/QppZJRyoMkU/l4fFvgAvTvm2++qaqq2r59+8KFC/fv32+xWB48eJCZmfnBBx9s2bKFyaN3797lVa2trR988MHMmTNXr17d19fn9/tjYmJ+/OMfBwcHMzfY4XD4/f6goKCZM2eGhIScPXs2ODj47bff/vnPf15YWKjX6+fPn//JJ5+o1erPP//86NGj6enpS5YsQRj+/PPPFy1alJqaGki1/Ao35ELILjE9Pc34P7oIGAwGr9d7//79rq4ui8XClnIvoMSBROR4QJuO6elptVpdVFREclqcMiMjI+T+EUHhRLhJadXmcrmCgoJmz57d0NDA2/Gc999/f/Xq1ayKjo4Og8Gg0WiQkAkWqM5jH0YvI78+PDyM4DUxMeF2uzFPs8B6e3sNBoPT6aQLRX9/f1ZW1pYtW+bPn//cc8/Rdv3pp5/Ozc0NDg5+5ZVX4AUozaAMwa/VaqU9gF6vp4GUw+EYGBhgWcK2CJBJCMj8ZKoaEa2hpag/ACLyeW9vr7RgJbEFyMIpGhoaIFbV1dWdnZ1arfbatWuXL1/esmXLsmXLQkJCbt26dfv27aqqqsLCwsLCwvz8/LNnz5LBiIyMzMzMjI+Pv3nzZnR0dFpaWlxcXH5+PnJhcXExQ7d0Oh3OAKQocpHYawEvu90OvDqUUi1sYlhbRbQCATG1s1ep1erbt2/HxMRkZGTQaJDMLKEoXxa7FLY1Kb0mmSDVlGialHzjKXE4HCUlJStWrKioqBgYGEhOTl6wYMHSpUvDw8Ox0Tc2NtbU1Ny5c8fhcEwpreLo+yaN+iQklLYl0juA+JHAAiybUiauixGUl0z8yxHuQrgEswhZZHq2YFagMM8Sk9HugR4L7jxOSf7PJ4b9LwaICQMKpEJXrlx54YUXvvrqq9HRUR6Znp7+5JNPVCqVPyAPGBUVRTLxf3Em/7Nz4L9iYOOSSY8twJfrjsQGInPR8b+MK7Pspc8G34FKpcrIyLBarVAbt9st+xuYRdSGSAwAWSwWn8+3d+/eF198saysrKWlZf369QcPHszKypo7d+6JEyc6lFF3mIl6enrUajUHFyMltmZkFyxjLpeLSBDdTRQuAhARdBjf0NHRsWbNmueee85iscTExPzDP/xDQUHBoUOHnnrqqYaGhvb2dp/Ph80adaa9vR2Bn3VLiyuxtoJrbW1tnACYRbDj8/mkUAYwRXUWO77YxxHFMYJUVFSkp6eXlpY2NDSAztQ26vX6s2fPBgUF7dixY+fOnVlZWS6XC5/60NAQlKerqwsLKHXjcEamlmIfycvLw9xbU1PDULXo6OiLFy+GhIRcv349Ozs7NjY2LS0tNTU1PT09ISGhoKAA91x1dXVxcbFareaA4BSwJcZUu93e0tLS0NBAWqOgoODOnTtpaWngEd8O2lxvby9Q1dXVFR0dvWTJkmXLlgUHB0OWFy9e/MknnxQVFUGuzcoUWAJPrrxVKWAymUx9fX2Dg4OIa+wczc3NmZmZ9fX1fX19E0qRM9gU2DFGYEu4j/S6uqdMEptU+vGyQMRALwWJ48pIauAJQOTxMWXsBe1rYHkEpKy+e8rsjMHBQfFAiPokhtXR/0NGYCA/+f3+S5cuPfnkkwhkBJ7T09NNTU08jUf8fv/Y2Jher//XvZc0rhGnr8wamQgotppU2mBLZ/fJyUm51lgfpOMi+4ZWq42Li+vu7qYHaXd3NzEIvph2pT86Bhzs1FCVoKCgF198kbxhWFjY7Nmzf/Ob3yxfvry0tHRgYIAytJGREXZvr9dL0czw8LBarW5ubkakB9SopIVeYXwlsejz+dRqNa59qBOOIRII77///qxZs7RabURExE9+8pOUlJSDBw8+/fTTRUVFZCdY/x0dHRAQJGfQEOGGyqG+vj7eHcmfacbkUiGDlM61tLT09/e3t7cjCRM49/f3M+cGOQkx/ty5czNmzHjppZf++Mc/5uXldXV1ETk2NzefPHly165dGRkZhJODg4Ms6d7eXiRtfHA45gha5RuZmJhAcJyYmKA/FJeXCBqPvk6nKysra25upi1aYWHh9evX09LSKioqbt68WVBQkJycHBoaGhoaevbs2cTExNzc3NTU1JSUlLt37966dSs7O5tAlZKv0NDQ3Nxc8Yj29vbyAcWBQePZ2NjYp556avbs2a+//vp/+2//LTs7e8mSJW+88ca8efNWrFghzW89Ho9KpWpqasIDyNXDHUZND3tST09PS0tLaWlpaWmp0+kEZejUPjAwIEK7hGkwLzopS6IcrgSTks5xokMFehomAuoNASnha8SYMtRaugpLbZDYwXiVJAck0QezE8L1F4Yt0nyAkdPp3Lp16/PPP19YWIjhnr/KM/mvZAb/deNgeYl0i5ecxbRSqj6p9IyXPWFK6f0gRFc8eAAWu5BKpWK+tNvtHhoaItfe19fHOu/r66utrWWB4XWUHDkTZSAmtbW1hYWFKSkpGo2G3Vij0cBWiFYYI8zvnuBFrVaTgUJsHhwcZDMfHh4mwITvtLe30xrc4/FQ3YKsq9frP/7446eeeqqmpqagoOAXv/hFcnLykSNHXn75ZYGDvr4+mBEV1KS3eEeIJCePGISEB0h5PJ7u7m5y7X19fSjKqMi0hMfXiseNNKLL5aqqquJQ8+fPnzNnTnp6elZWFsnQsrIyYmGdTgf0EMlSnUMAC6SSIuCzk8DF407TYRwAYNng4CCmCp7jdrs5YYJZm81GAQ0aNmIcLJj6Z+FfhYWFmD8uXry4atWqt956a9euXeXl5deuXdu5c+eRI0cOHjx47Nixa9euMemL7o98Frx18fHx69atq6ioSExMfPLJJw8fPvz0009jOn322Wezs7NRNvV6vRRmSyliX18f8hnmUovF0tjYSHxKGNjT0xPY7kqGWcgj0pxPcovCjySEhI6JE2gyoIcf3C1Qeg9sUcfRBPsgZQJYU8q0F/6LVYIIVPQ1IVyPOUj8V9wCkWhkZKSvr294eLi7uxtgkr8Ggq5Y0QSG/n+9o8BWoFVkSml7FnhluY6BvRbpjS3pFZEM8eCpVKrr1697PJ6RkRFWFOyGhBqBQ19fn1mZS4iPtKurixZIPT09ZKzga+hBgAumG7F0o/pjvJYiYR6EznR1dTHRAM0FcQrHo8/nk8EZnNvw8PCmTZt+8Ytf6HQ6vV7/yiuvrFy58p133lm9ejXnj5gCqyIYaVe660HWWltbsXe0t7dDdoAAylBo3kRBCTCKZayvr0/sAhIL19bW0s9Pr9dnZWU9/fTTP/7xj5ctW5aVlWW1WlUqldPppLEiVVAkPerq6sgzgINwW/7EcFMuDtawpqYmJHAAvb+/n7ier6mvr48eL3wWVM6enp7GxkbaNNpsNsobDAYDeQaDwdDX16fX6+vq6urr669du/bll1+GhoampKRwlSorK+krXVlZmZCQkJCQcO7cufDwcBRAg8GAv8FgMKAq+Hy+nTt3/uAHP1i3bt0PfvCD06dPX7t27Uc/+lFsbCxFhVjM+CqJ4rnUGF/pj5icnFxTU0MQB4cCvIRDcZNGfcCW0K7RgNvExATkS7Qw+fFzm1AazE8o7R+gY7yvrCmxVohhW6wSYjTlNDgs43+k1FEMYn95tvWvuD2W1l1CssiqcukBINqV8VWxIQio9fb2ypSdMaVT2qTS9kytVmdkZAA6LpdreHgYpZk14/V68TGQMiOZxc7v9XpJ9rH/EwCSm+vt7SWa6+rqwo5EERJmLlzyZNldLtfQ0BD+SfgOwQLhUltbG9Z5GngNDg4iseGt371799KlS2tray0Wy4ULF15//fUVK1ZUVlZibsKSKj28iDH5UL29vVQ4QlLw0CKoQalQXkZHRzGvjY2N4Q8YHh6mVnFgYIDmWVjG6NXX0tJSU1NTVFQ0d+7cZcuWzZ8/f/bs2WVlZWQSJEoFgOgqQY6CcIkCI1CstrYWrY2zRerq7e3FnY8fhUsHKQOPyJASEUvxNm9nMpmCg4NJGUt6UavV5ubmHjp06JNPPrlx4wZ0GFhsbW3Nz8/HEzc0NARk+3w+kzK5Wq1W02CeyqSenp7k5OTvf//7c+bMOXv27He/+92oqKjExMSf/vSnN2/exEZHRAnach3oV0MP+IyMDCquJyYmZGaqaBqMaBU7FZsxWUIZdif7tMzUmVDqe8SGKnjHf4m1x5ReppJ/HFG6xQtCTSi9goXoiSRPXjKwighKAX0R/jU2NvZ/H2w9lhv9MSYDRiTJ1ZTELUo86iMWEkm4IMNLrpdL2dDQkJubS+58bGwM3jE8PIwvUTwHQ0NDdCtF98FeaDAY+E2jXlHWSzxCIEN+kyGyKDhNTU1qtdrpdHI0qhedTidjNQAvAA7TFmYLmzJ7hmiCNjWQAhCH4KKjo0PEF4fDwWuxubpcLtqh4EIaGhqi9RUpLWAOGxdEsru7mwiI3mEkAfBJQpe0Wi2xJ5PBOjo6qqur+Sw1NTU+ny83N/cnP/nJ1atXydJSUdjQ0MBhoR7CvDqUcmUwlGAKSZFsBmEj7g2HwwG9Imbv7OwEu9lXJGOLcwKv/8qVK1988cU33nijqKiIt9PpdNHR0Tt37oyIiKitrSU0JsAk26BWq2HBHR0dGC9w4UsnCbR2/B/V1dWvvfbaD3/4w7i4OPxAoaGhGRkZP/zhDyMjI0FeGUTW0tJCsQ7m2PLy8vLy8q6uLgn6GDJIlCAbsFixBFygRUBPoNlKUoRMKpxQhiJLYQnog2TOfVHWxUshKS/pzSn4JaeBsYvDCp+4p3Q2D4wf/48IEv9SN1zykg0RDT7Qbhcow48GNGieVGZ8S3yOTKbVaq9fv24wGFgG/EYJrHhESnPb29uhMOQWCUOEkmCt5ghOp1NSRVLmZlE6cLUp7fcAhe7u7oGBAbJLOOMpewY0iZJgf1arlbIhSBkMEVDz+XwjIyOEb/Rxh0mBp4EBL2k7OjRQBI4ML3owSvPAwADKV09PjwhqwATyHxhHWEfHTkgE7Stw58+YMePMmTP4v+km4vV6aaHn8XgaGhoMBsPY2JhWq4UrcU3wWALi+JugSKxPhCHpEEtJE7BSX19P5MXsjPb29urq6ra2titXrsyYMSMtLW3x4sVbt25FacLtpVar0ROdSgMPk8mECau8vNxutw8MDPB74K3R5jmfwcFBvLg2m+1Pf/rT97///fPnz+v1+oKCgmeffXb//v3nz59/+eWXb926RfUigbnD4aACv62tTaVSVVdXG41GwjT5rQouADGy7CVLyIOiyjOJSrQqsVwRHiLVTyuj+QjiALJppU8DQCPhC8Gj1PyKG0uUe9YadAE4mw64IeaMB/RP560fZ1NmEaH+h3r5nzeQkScEVt48cgR52sM/a+QQeJBHXiKmisAjBL6FVH7Sb4erSQAfuEVMKzXoE0rXIVHiufow8JGRka+++qqxsTEuLm5oaEjcDyxFiInYl1j5PN7b24u1XbrWkC2iMKi1tZUn4F+H3eDtImzENNTX14ebiaI8nPFWq5UTY5WSBR8cHOSUaHXf3t5OlpAfpclkUqvVBD5SOIn5u02Zf8Gqxo2FzsKa5wnQQ/yuxDsEquj6ra2tdKrDQYYug08CEb2xsZGcF8e8dOnSiy++ePz48YMHD/7sZz8rLCycmJhobGwUcCG+ZjAqRBXYZZMYGBjAajA8PAyjYbg3aQTKfYaGhtra2ujigocerYr0QktLS09PD9E04fzatWuff/754uJiihkEmLCV8bX29vaSpqB+3m6319XVQQCl3ArghgK3KdOSTCbTxYsXn3zyyW9/+9tvvPHG0qVLY2NjP/jgg+eff/7Xv/71Z599BnqC+PS/drvdJSUlRUVF7EyTShmgGKFHlb7vkj4K3JIJNYT+yC7OMwPlef7EwUE6whF4FtRMGMCUMv6KN4VJCbSJjwG5fUqZoAwsAnAyUxnYErSiUvCxdTcFU75Sbo+I6IFqujwN+OCRQIe9KPRyotJtGgcar5Ink2qUx6WrslQjcj48iNOCXYLLzXYhVT7jSm8gKZK6rzSYH1dqeqDWsnuMj48PDQ198803BoPhzp07o6OjTqcT8EKrRjInBy9TfNCzmpqaULjo3kdIAgXAjw6vGR4epi8KJk+OwzQKghRiH6PR6FR6P1BnA8dBZ8E5RbUNLA+gRL9HegMTEV8aGxuxVmGUJ2yke2JLS8vAwADBjnxATBKAIHAGMAFeIIhDaXdjUzqaC0paLBb6UoEXaEzr1q175ZVX5syZs3PnTq4YFM8RMBeWaZIEXNTuSEWRnBViHBcKUonCiMmL+1x2PPoE6ZRJYU/HVPHpp58+//zzNTU1a9eufemll5qbm1HQSKHQvp1MLgIf9Eqv10uQPjk5KRE0cIkeT917fn7+qVOnLl26dPbs2d27d1PJFBISEhsby4lxzgiaJpMpIyOjqKjI4/FAWMRDIB7RiYDGflIxIxL4pGJMn1J6zkCdJKoQIgYqybYtMrlYHaeVPigSfAS2jZcDioQ/rbSjEUIg1GwyoBVEYJvAKaX3/MOHDx9nKfX/7K8CLtwwcP750/icj1AqYOiRZ4KJge/+50d75HxAvcBTEh4baKMnPv9fH008JgSJeFPv37/f2Nh45syZpqYmuJLb7R4cHGR1Ea0QDPp8PnQE0WIsFgvNG7B0YlwCWYhxqP6FYrDZEt8F+rYxK8KAwCMIHdoNOz/2CPJlSGAdHR0jIyOUsyAwke4kX9nT0wN7wl/W19fX1tbGHRHUCV0ZHepyucbGxtCeyS2i8uCh51T5L2crKj6fERcYcR8cqrOzMycnp6ysDHRoaWmBWnKR6+rq0PLRzmnLCTOCwriVAdrYR1wuV39/P1cbSQjaCECTQ0CTYloPlcxOp5NSAbfbvXXr1l/96ldarXb9+vWvvPIKXwofn5Pnqg4MDNAyiNQEE5to1EeszQmMjY2hFaCUk4PG7EaICoflZ+NUJjPxeXGENTc3B1b2SfwllmnxkYqULiQrUGgPzOXJ5i3FgJJq5NcOaZhU2gcKpeA0BJgCDUaS1GKliM8eYOIcJLoUPeuR1qY8GSLy2GDr3r179fX1+FYoeS0pKblz547T6QQUNBpNcnJybW0tL+nr6yspKSkvL6eh4uTkJODi9/uHhoZyc3NTUlJoYTo9PS2CMTZ0v98/NjZWUlJy9+5dnU6HQ72wsLC3t7e2trasrKy0tJTuoPTl8Hg8YBbVznjuwW9aVmi1WhLGfr9/eHg4MzMzMzOzvLw8Pz8/PT2dYTz0eler1SAdV1bSvffu3fP5fBkZGXfu3KmpqSksLLx7925ubm5WVlZVVRVjR1taWurq6mxKk0zCGUxe/CIJGZDenU4nMUh/f7/JZAIBqX2hFcHo6CgFveQWgQwGR+PYgivRbolkOavI4XCMj48jgY2OjkLZcCoRvtFtwqn0WQZz0a1oTSeOMzqoUD4CegINJAoZGINZgU80OjpKKxgKrYmbYE+wVN6ISiZgtKura3h4mEIW4APGAZny+XxAmM/nU6lUGFkpAoX0iYQkdQK8KXYN/PQdHR09PT1E01x2KKRer6ezKxfZYrF88cUXM2bMyMvLe/vtt999910CYY/HgxEf7xjqNTg4MDCA8w5fGOjD5iG9jFADyTtDluFf/Daw71F2ho+PCWYQXsCC3BH1OsR3/CAnlM4zhBRjSqssAQheK5xI3AaTypCxe0rTGIJBecLo6Oi0UvxMFlLq5EArSXnxKnkXoVqBhgaxmIp4Hxi0CvmSz/J4DBCg0tdff11YWPid73xn9erVV69ejYqK+tnPfvab3/yGLsynTp3avn17bm7ukiVL1q5di5Nz69atzMXdv3//3Llzm5qaHj586HQ6jx07lpubu3v37pkzZ9rt9vz8/O9973tbtmzZvHkz1delpaUPHjy4evXqv/t3/+7DDz/0+/3Lly9fuXLl8PDw7du3/9N/+k9r1qwZHh7W6/U/+clPFixY4PV6/X7/iRMndu3ahfN4zZo1RM7ffPPNiRMngoOD09PTn3zyyTNnzuTn5y9dujQyMvL73//+xx9/HBoaun79erPZPHv27BkzZmi1WqHZYlK9F1DFPjw8DJex2WyMDlapVFqt1mQy5eXlJScnZ2dnl5WVVVZWlpeXp6amZmVl5ebmFhUV8ftmezcajc3NzfgYiBb53Q8ODrJChoaGqC4cGRnBIg+6oUl1d3eDPvgqiIP6+vp6e3thXmhb/f39FHhDNFDfOBqFOCTFOBMQsK+vDyPY6OgoKa2+vj6IDKEoGjzWBwgXfk4UPeoHhoaGurq68HNjO6B7IilXp9Op1WoJRSlgxIJPuIcLxKkM1OJpWExRuAYGBuCYdrsdhZHn056McI8AFiURJBUPHQlWlzIIw2QyUW+Et/Pu3bvPPPPMO++888wzz5w8eZLLSDaQIJpWtLA2JEvmUCBrer1eZCBadJBvIU7nKoGb6GiYWqB+uGd1Ol1lZWVFRQVblCQHUTACg6l7ysgJSeFNKAXP00pbvkBYIaLkT+hHovA+krkS8V5a95EflE5QkiucDrDOC2O6HzCKVCxEgXApwlbgZ5lSSoUEiB9nJvHrr7/++c9/npSUxH9fe+21Xbt2+f3+4uLin/3sZwMDA36/3+l0fvvb3z5//rzf78/JyfnFL37Bk//Lf/kvmzZt8vv927dvP3PmDImqJ5544uOPPx4fH//lL3+5ZMmSvr6+vr6+mTNnPv3007CnoKCg7373u+np6cHBwVNTU36/f3p6+qc//amcw6uvvkq7iJycnKeeempkZMTv99tstm9961ucQ2Zm5quvvsprDxw4sGjRorq6OqD2ySefvHLlCufv9/tXrlz51ltvcdjAlIroYpOT/+8g2HsBfVCnpqZQ1gJ1TX7cZrO5oaGBXqNNTU319fWJiYkZGRlpaWlFRUVVVVXMMcvJyeFptIWi2R4EDR0KFQlqJilFr9c7MDCAXx+ZjHVC+EmDCgkniRxRxwipEL8wB4GkMvoMGQgahW9LHOfYOIAkFm1fXx/eAjIDEJCuri6uAIo4bSqgThjN1Gq1Wq3G/MZrVgAAIABJREFUpmQymcbHx6mM4RGcX+hZeNA4PRwhg4ODlA253e76+v+nvLONrfou3zivluHiGxLfmKDJwmQxLjEqbqDbEpkPLBpijHO6AJkSk2XRxESjyQSyhxh9YdysOoZQEGEdbC0tLU+HPtGW00ILjKyUdtCtPIhtKbTn/J5PW3//F5/cV+4W4z/5i2b/cF4QOJzzO7+H7/f6Xvd1X/f9LSJRIYGLwUGjqLMZHh7mVEV2kNgvXrxIroPwnGTra6+9tnLlyieeeKK9vX1ycnLAdvqg7w2l18SMFy5cwHjc1NTU09ND5wyML1zy2NgYQSVFUQS8kC/OQThOXrWlpWV4eDi2VsihtUWOXfMG4QWedTndvbFTTErOdbGkNE2lSUlHlxdBfWNQh9FJhDJayEWOQDTJzZnrU8o562QQjnRiaiioGmEFoVzv7YStJEk+8YlPVFdX888VK1Y899xzeZ4//fTTDz/8cG687Ktf/eqnP/3pPM/r6uo++tGPdnR0VFVVfeYzn+nr60uSZNmyZc8//3x1dXV1dfWf/vSnQ4cO5Xm+bNmy3//+9xx2x44dCxYsGB4eBihXrly5aNEiwsk8zycmJpYuXbpp06bu7u7u7u4HHnjgxRdfzPN8zZo1jz32mM7hscceW758eZ7na9euXbt2bW7i19TUFDJWGIaLFy/mR5Mk4Sq+9KUvdXV1nT17NkkS6rF1T1mgJHnytDSq9LGKdZXV+qZIk0fFmMavMD4+zl4eVP8WCoWurq5CoVBTU/PGG2/09PQ0NDTU19cfO3Zs165dDQ0N586dQ6cnmBofH5+amkKvxSp18+ZNsCOOY1qykIwH4Hjn3XffJbZi4iHxvPPOO0AYqXc4HdNYIeTFixcJTsmdE+ZgCIDWjYyMEK5euXIlCALcG/xF/PH48ePXr18HoSBZoBha2NWrV7u7u9HsiIvJDKDc4cDAbjo0NAQcEzLDKIFysJVIDXYjkBXNIXdBwgGrAXeMazx9+jShPY58PHRjY2NkHsic4sCg50yhUABhCSR5ET7DTPEek6sJw5CrQ9o/fvz422+/vXfv3mKxeP369Yrt4EnEF1tzUSzs8C+fR6pUKmVrvJfZS+hDIouYIzEvlY8QfVDJP5XdSueWwQFYjPnImdpFvoR9vqRRDMubG2JLdHrtTFWAfOw/C1sbN27M83z16tXLly9nnoMUS5cuzfN8//79H/nIR6qqqp555plHH3308OHDpVLp3nvvLRaL/rCVSuWzn/3sb3/7W/7Z3t6+aNEiFK48z59//vm77rprx44deZ7Pzs5OTk4uWbLkmWeeoc/ckiVLfv3rX+d5/pWvfGXlypWCrbVr1z7wwAN5nn/rW99avXp1nudCnCiKZmdnga0//vGPeZ4HQZDn+Q9+8IOHH354586dTz755OrVq1n3ZPBVJgUKrbyn1hNyPUgPCvgD6+8MZ1YdvNYfFTklZpAplUowAjQmyvRo0kLiqbm5ua6ubs+ePfX19dQAd3R04HQdHBykepHoiRgQhyqUhHpJ3mEqlkolSnaRnHEqnTp1CnXs3XffDYIAEhRFEYxpfHy8r68P4gA1GxkZOXHiBFP08uXLeOWBAES0iYkJHKTEsFQ4Xbx4sa+vD57Y398PGzpz5gxhIOIdetDk5CSOCtgfuEa3CWrRYTSka//+97/39vZS8o04RQ0Awl+xWART8HmAmFwU+QQuB/FucHAQ2gg/AqCDIGDzMeT/gYGBnp4erpeUwtmzZ8+ePYs7l3cwx+FxIbNMY5+hoaGjR4/SMlfzXzad0Jod+4iM2U5yXJ+JXe8XIRqKmEajuJviBolcIlBwKwzrDFqfUpz3YZgRJ4OBvmSNUqULw6H4U7PGh7FQP7KHvmzotknywNb9998v2PrCF75AJ/hf/epXCxcupOFfnuff+MY32Lqirq7uvvvu47vPPvvshz/84TAMly1btmrVKj4ZRdGhQ4eyLPvc5z5H//g8z3ft2nXfffeFYZjn+b59+15//fUtW7bcc889Q0NDQMzSpUu1M+MjjzyyadOmPM9feOGFe+65hyAxz/Ovf/3rTz31VJ7nGzZsuPvuu/lunudvvvnm1atXGQqLFy+uqqrKLVGwbt267373u3meT0xMLFiwACIZ2Q4lwBNP1K8/ygT7YRe5UgZxrtA6eDBoKpWKDHgoDpBtASJPXTychS4MQ+yd+JjYS/HIkSPFYrFQKOzcubO6urqxsbGxsZEO8bt27Wpraztw4EBfXx9SESoPLi1W/hs3boBrMnMh3l27do0/L168ePPmTSYt4hf7KdDCTLMRWxkcBGEOdwXyEFyJ/IDkbWYvzIieMFQ7o/qT90T8AvuwRJB2oDvQqVOncDDAJS/YtrIoaGhw2i5oaGiIril4FCj8HB0dnZycpLKafMKNGzcAOwJM7A5YsUZHR/v6+vCmUeJz+fLlvXv3dnV1USTQ09ODYtXd3Y3H9dSpUzdu3KAIAcmPRG1nZ2dzc7NvQBq5+llNbw8clKYBDYrvhFz+CNKMBARSu8E4jg9x85/3kaOPBz1sKWEl1saaTbcJT+L4PLoYx1G2kWVb3I2w1OS729TdFKPW1atXFy5cuHHjRljGvffe+73vfW96evratWsf+9jHUMEHBgYeeuihEydOzMzMvPrqqx/60Ifg3o8++uhDDz00MzNTU1OzYMGCL3/5y6+88sqaNWva2tryPH/wwQdXrVpFSP/Nb37zlVdeyfO8ubl5/fr1iFyf+tSn7r//flJaCxcufOmll2ZnZ6Mo+vjHP/79739/enr6ypUrixcvXr9+fZIkg4ODK1as6Ovrm5mZ6e/vX7Ro0ZIlS6qqqn74wx/+5je/gYv+7W9/u+uuu+i5yl1+/PHHH3nkkYmJib/+9a9333337t271dnaPwweFXWOSGDSOOFxyqowUORb0RKXWjqZ/GxoG2dqe14tnqgSvM9iJVrOOeAdAdFoe48YjHt+cHAQdnbw4MGjR482NzcfOnRo+/btf/7zn19//fVisdjd3U2Xu0OHDqFMU/dDIwSiLaIkaomo+0Fl064Tx48fJ0ajNSvmewyZKO79/f3MWIxduC7ImaJ2A3/gKSEqpg30JsxiBFbY34eGhs6dO0d+lgo+aokoyYTOELWNjIxQ/+RbmEKy3nvvPaqOBgcHz5079zfbEBtWBb4Amjhm0ctob0+6kHKI06dPs5Mb2iIdO4i4iTHPnz9PoRKk8sqVK52dnfv27cNILEEaoq2Olcx2TWyRo9Dqb3wCTvAUmRUxc03JU7MfymVKXKnxGZvtU2RK6rviPlT/2GUDUjNpg4bXr1+fsg2BEtdzRY4HfctnPPlf5TFj631w29hWlmU7dux44oknfvrTnw4PDzc3Nz/11FPPPvtsX19fnuf9/f1r1qzZsGHDpk2b8BlcunRpw4YN3/72t3/5y1++8MILL7/88rVr12Be27ZtW7FixfLly1HWZ2dnv/jFLz7++OPbt2//3e9+t3nz5pmZmcnJyR/96Ee/+MUvoii6efPmz3/+81WrVr388svV1dVPPvnkz372s5GRkUKhwDYWdOwaGBhYt27dxo0bX3rppY6OjjzPEcs7Ozu/9rWvff7zn3/uuedKpVKlUimVStXV1d/5znd+/OMfHz9+PMuyjo6Op59+et26dS+++OJPfvKThoaGxOwtsbngFGYiRoKbWg/lesUWy38x8hglGlhaP/3qB9/Wc8X+l7pkTeIKuLQUp047S8xhi1IAZdM6Jl+16ocgXMVisba2tr6+vrW19cCBA62trfv379+6devu3bsPHz585MiR/v7+9vb2zs7O8+fP02JYDaAvXbqE7f6C7W47MDDQ3d1NmhLhiUI/ORuAAJQs4AaHAVUBkCOsEvwXxnRyguRDz5w5A3vq7e2l80Rvby+/Rfx79epVbbTR09ND3Ip1C5cpaQRM8wh8pHTheuAaCPi+tV2kMx+ZDaBZxadqQnvmzBma7QwODtKo9vTp05jdiBavXbvW0tJSW1vb3t4+Ojoau+6gkZnXkUQFQF48kpDK08ciH5thSonCyJlIFVTyXXbZSVyeUYGbH9sVq2cWUBI8ajR6WsfIl8shdolL5SWFrYpPGZCRbe2jVV+Os9sGW/PMnPJnMjf4exAEANM/NZHmec5S4N9B3Fm2bFlVVdXs7CxeUO9uJXryH77172pDmOf5zZs3tXk1YbYuIc9zhWZ8Bn8/T4J/lqztqrQDMVspXMorx5ZMia3cQezJN+VQQZYES5+UJGBUEaUWPY4fuA04NWj4Ij+h9yPzDcZWhc8JhNZpWmNI2QONvDiOMXaQqaRdAbV4Z8+e3bdvX11dXUtLy+HDhzs6OhoaGqqqqmpra2tqapqamkC6xsbG3t5e6ubod0zXKpKAvKA2yFhQGygYZjFSdaQOQB/aq9LSB+MFm9lg40DUp+qYkJPjF4tFcgtI75A+WvEAK8ok4vaCSxIIX79+nepryjDJ0gJeKGLgqe/P1d/fv2fPnkKh8L61ZgVqOzs7EQdpLNHb21tbW4vDFu+lpiiPGHsUQyUzi6ZGDlN6YmIicJtQaHSVbOuK2CppGLGBvZTjVv2geFbmzJ/IVZkVY5fdxmIAWWqFOBpy/iWpa2JigobAPsYU9VOrgvHxcf1EbNlSxuTtrEnUn//rJ/9pfaL+FCQxXf/xj3988pOfRN3/Fz/xr536+VynOyKRVCHZT3gkLDWSk6anpyUziXIH1tyagUXnRq0/Ko73yw5vqjRMz1JSpUaJqD5DRwCklSqxjVJ45KE1PFLOW//0IyZ2uXMZfzgZ8JrhggYhfORo2lqN1MHMzIy+7v9Cyz2a7bALzpkzZ/bs2VNTU7Nnzx4C0oaGhh07dtTW1u7evfvkyZN1dXX0zCOlQAQHx6FOG8c5WT+iMMxi6OsnT56kQaD8HO+99x7eVJq6qLgSWxYRHwZO3qEvzdtvv43QRnSGw4NKKfgUFJK+HTR9VUsimnDQH416g87OTgD6nXfeqa+vZ1ddwO6i7TBUKBQwfLW3t+/bt29gYCCwxnukBbXBF9CgIDG0/gpUI6htSckahfNFjQEKCQPr1cc/y3N3uwjNMe+HpeJQFsKK7aCTJInKsIGwKdsUBmQRsNI9gsvxtAsKyaFil7bSCKcXhYib5lryn9ve9d9/Kd85Ozvb1NT04IMPrl+/fmRk5NYK7f/DS7k5ATyLiXoAlW2nb2SjeQ8vtD2XJGcmtvklz0wFXFNTU+r4ITWKh8HnU0volK23NwdXnyMU1sD2kQ3tFVl9v0IDCV48clQeoIThS3MSJAZOQLxM62FgfcTE1blR2t1AtbWxFdMG1j1OsaqYmq6OCIUcKAI/GEGL4VOnTu3fv3/79u1/+MMf6uvrGxsbC4XCwYMH6+rqXnvtNW0vNjw8fOLEiUKhQAxLMzI4EUoZ/S0Qkq5evUoB86VLlzo6OlDxT58+je5OcSIMC+cUVlVIEDYIYmT6waJJYZ0F4whm0fU4JvYFUoogKX4rdsHAz0WmgjIAGgSyb+upU6dIQbJsiIzoibMy8SgFOvrTr5dqAYg3kKbsgZU0Axnqq6VhoAGg6EGLmcICaRfCIwbblNvURzAKy1PLcnI1QRBIDmayRLbtq7xBQjGFhIwf2oGVrLfqBxS2fMn06OgoJz01NfXvwxZfp/hAsFVx7eSFRHoHmKBcXCGhUEySoaZ6xbYzodZM9MrX0/OMvUtQOwgwJujzxZrJtYNTIvZa5dRUp2zbGbAm+7WL9zkffV7BhT9C5Ew3fLfktmxRqBI69zNIJNM204lbqrHrvWkC2dS6iWu6kqRT44Tu7u5isdjV1XXy5MmDBw9u2bJl7969DQ0NBw8erK2t3bJly9atWxsbG9GDaC7Y1dXV29vb2dlJEpMaIJgXTl1Q7NKlS8ePH0eoOmdbW6OgDdj21yj0cD0yiZQK0q8VBwZ5T5ggFY7UydNYFXCsq6tD41MRwujoKP47qsdh1vBcIVHJuseopy6zV+sft1EciiVTBFxvcqsZb6JgHJanxmgJrLWWwkZNDU6JYa+Z4rFSQpX+WbZG8joZViydGFis01YSKXY5TfW2I65UC8PyB7ZNoNrU3Fo1/e/DVm5BotwJ8ouG1sFWoaLgKXXOBt6UCUtKFiyD91khPWDpJRVMuKCHraFWsnZIPDAe56S9ym7vzCRJaFk5OTkJAQR9StZmJHGN1nQE8W0GZWrNxXSNMiXigNXJa50HnSW0lWwX9cyq2Mhvll23ct8VgNEPMeQziXMMMY5J9WgJ4acpDkfOP3LkSFtbG525Wltb//KXv+zcuXPz5s1bt249fPhwbW3ttm3b2CyWvX9o+n7u3LkTJ07QK0LdBPGvv2/7cdDmjGwmbWHAOAy62NzOnDlDBRXqGASK3SppnUgj6fb2dtQ3ygPIzO7cubO3txc4AFNEQDQetAgBAZE1bBBGiElJgBdH4x2xckYIo0uUn/uvvloCIE+6o7meCYUmZWvgFTt5ngHJqNA88jKFLiGwHjXR3O0ROUPuCRNHJFFZo+vXr39AYes/9wK25FXxBivJUtymzLXdANoCa8qhVYVHqMccmgtBj59br1gJJqUuqZEpqeBC4rKTnugJFmMrGPJqKwgIVdFQ0CSHKIk9yUvthyA+6SzLND381dGWAPTUHAANQ5eR4Oc4ARIIFevxVnIdCIDF2IR/RuHk5GQyt4qNY2ZWJCx90E8DNTlJLElKezJ8EsRu+/fvb2pqOnr0KEWgR48erampefXVV/fu3dvS0nLgwIGOjo5CobBt27aTJ0/29PQ0Nzdjv6IxAwEjFnbEeP4JukHBKG+iZBLzBEXvFy5coDchQIntvlgstrW1YXOVsKCFrWxCp9YwnLSK9GXL8usB70i94i+K1xK3i1dgLWIUMQgry9bIl6dWNuWLddG31Qwtvxm4okXR/7J1pOBHFSLw6LWKS0jJXE8qHRykZoSXrVkF58ml3XGwxYtlH5QhcydtSKQ6dMYCNHvow5Q1fowsQxw7BzzQo4owwtvU2nWV7IW+oIOUTcj0HhbORI3ZMiu4B3qAJK1diiUDyyVltoWHBIKybTAliqTAlqETuA6IPgbhW2WTh/WOFyD4usJPDdNJ23lBABdZPt6TypJtyeeTpKJviW3dDlXkEYB3JXOEj42NhdYrjfsgJUUXWyqVSPOpBLqvr6+xsbG+vr5QKBw9epTdd7Zt2wautba2FovFjo6O+vp6dkjCgYUX/31roAiTUscuakVbWlrwT7z55puHDx8+ffp0a2trV1fXxMTEzMxMEAQky0S6mZCiXYqvy6a+s0FMaMU93DHGA/cztHamSZKUTSHNrAbDq5+CNo7pZSmNST6ZmmVU61xsDjLZRwW7epSc+djYmIafNBCdmzh16kqIWDu9mpFaZ65Ja8lZ+oDsk/jffBFjAkOEM2CKFj2JlwjSXi8MreOtyMuU9QlJzU4llgQ6wE0U4+ixIWRoqQQUypbfnXI9tpU8Cp0xVUucF1Ajs9uUbKOUyKrGIvPIAHlhGE67LTP95YB3MklzKyK3jQrxIKkGrd5SYTVMRfcUhog0cZN1zpJvYASKJhLzoDF/ILkiHeC+JphmIP81Pj4+TxuacqkuPW5xW3gooExJwOXLl2mF2t/ff+TIkfr6eva4bmtra2ho2Lx58+7du2tqao4dO3bs2LGmpqa2trauri42tT5x4kRzczNb7AwNDVGWQBMnvx6IBCnfUrYNg0O33Y4YikeEm27jaGVLeFMPpWw9GwLLekNgGWDQc9bOwKlRZdM3Iyuv8cxXhEg0TSfMPNLR/KDVgNfqXrLm8VLiI2e0pvOPBoOenZD9ToStPM9lGojjeHZ2No5jLWUMjsxqphDvJdsrkg+CgKmr8RSYWabsRG6Sd0w8fE9lZ0Eo2xbkqev7LIKt9VZaGKAgFND65kOtxHwugSUuBQGgGIM7Mxu9zGKs/6JRCtmERIr7YjPRcJcUrQRzzUQKikOriaWawrNUppASXtwrrQRga+wKhiPb2UEYx01gBpbNYjI2Nsb4Lpv6C1+T8M93RS4UiSiZ5UmHlAE+hrOUF9VC3d3d1IG+8cYbLS0tb7311ltvvbV3794tW7bs2LGjqampWCyWSiUZNWMr2RODmLJkC/dWCoBou7insmxaJESBQ5MUJNdqSVPwGDsjXslawYgFx+bp0xiIzH+gDFXkTIWBZQBi814J1zTCFcn6RSJxxZXCWYmwAtnQhAXJ0OEHYXvX//5LzaBVpUkoEVsplqKYzPas9i5QLURat/k7zyZJEqnOotliXlqXvGSGM4DVHmk8sVykF7l9BkdLop6xRqcOrp/wg1LxlOKm2Pw4EvI4Z3ioqIFPUcVmLtOpZs6dH9srcftHJS4FkboKpNCF2POwMjRrUmw+b51DaPKW8IWf47YA9OKqCjwj80MxexUZzSPIiWudBrMObCcnKQa6b7obauQimxJaPluEnD9/XogTuhStRlTs9HXN+Snzc3I/I1PxNKUVFghYM9eKTxADPo6OjuJ9KZsIm5ihQcCkBVLjR8IF+TENbBbmiuvapF+UoUGjUVKmH1Eq5NDKFJmCrFyZT+BkVuHIrb7jYEtbbCgAVIwtRPceCCE95MvLT9xuDdnIcsax7eyWmdsrNtu6aHDghBuN0cC0oTAMGSUSy3WqlUqF/9I009qLpCpo8+fGVOQMFSNHVjwRu/qk0OW2tRiGFi0KnbkbvkwydSWZmuH6UcGuvyE+LQUzUqSg3xVqZLbJlThF7IJf5oBEPU7PgwL3RCo4XTQUnQmUI/NAls0Np3NL7SXcDJ2DL3JVWalLOmvC600hoNYhzyzENbTg6ciRU2D5emDak9Dc33nd4ZL1YAitECd0MXts1nmNeSGXX94qrumozj+yTcBSy0TpK5mVQ2uQ8xUZIYWzWv8qVkUkNVngpbnGJLrjYIuXQKriumEk1sraQ1XiJHkfLWpN05vc2cy1OvJmJX1Rvyik8/EaMwfVpmJ7dnhxzQOEWIkW+TiO1YWCiecLDz3d86MksgydRNDAUkhiaoFZXoU4URSp/aFGto6p02Y0z1tOPW3RZ0qlEkKsppwmhkcKTWCFkxXrIScu4zE0Mh2aSYtfCfahKxJr88tV6px96dzdm/QUYhMlQwtseVMpsNhYvEeEzNw2mfPTCA406jTGdB8EYV4V0jXqTb86xi7T6kU9gYW/TAUQug/qyJxajZp/yp42ij5rgdH5ZJb18o8ydX1pUme44RdTsx/5KxW23omwReevxJqT8WhlGdWcgdP6IJGFQszL99hW1O3nauocBloSxZC1ICfO6yR88VxM64xQJrLao4rzHCdOdpUWo+et69LkhG/y00mSKDfEGEWHEt+JXLo6dL13K66WQKw+tfa+qQuNFcDGjvNrudZYD6y/cDK3pFwzVqtF5jquaL1hfiLzKSsqOjBPagnm5jSEmJGLQHXTIjM0CbZEBDhabB2pbgUCUWONAVFLWQj9yiRSrzsWm+qkpS51LRY8zOkrHnMVcvq7qkvTAsCJlazmWQuw7rwftLqxFVfnGLk8sh/8egRCNCKezInIMlH6e5i4PYd05DsRtvI8n7Y9x1Lr8aimCFqvpFWB/VqaxNTkitCUCE2s8ctj7Pp+8NgqVjOhRpGZ60Wbuf6TyVzC75mRP5QfpqIPWrUq5jhLjKL7tSu2Mm8dX6ctDNIE1jxRpOyhwYsRkbVJEqUVZ0lslwTdOt20addWKXbRn/iIZoU+FrhtZjgHPTsZ+itW3OsR0F9UaDni1G0OkJgOGJsCqJ8gxNaKon6QkevRLlCuuD1KdfDURVU+IA3M5kbInziCljgdivelaURu5+fYqeNa3oShmclDojCiqGW3CZD/FX5CCCWIqVifZeFm6DIYnJtAVndPMyhxhDpxvE+QDbT5dU6/e4fCFi0rdAcVSWk7xdQFMp4T6RbPi715HvwTyJiZmVEgwHE4sjjd9PS0Vht/nGRu2Mhc4gPamBYmGFldpB9DAgJx79h1tRempBZjaiVPrOuunwla1cuu4DZ0VXLz8FRTNzM5g6sQaEaurjt22jxXBxz4qSJg1UrjkbFigosQM3N2vNSU+MBtf6kr9VxPdJjP6x1Pk/mw1rDQUi4ejHxApzOpuBoMnRtM1qdZtTjpIeqWet5RcZqdnr4+P4+txE540kLFzaTalKfDEhJZMyURH/2oPwdNnNRegi2tLtNOC06tnbwGuQZ25iQUv9ppgvinoAc3fbs2HPt/91KPV+6RiHpg/X00bcAa7QsLHvnHIE1KopJmvidBnif7R6Jx6eOCadsiV7/lHWQadhyBaaZT0mCKrQyAcXnr+ulHkjiID4oVPij6SJ37QZFF4rR20TpuVGIqmFZXP9bnzaXUxXGxS9XFptForY5d0p07r6/rsKE1/AHiud7YpdKFPpFVCOv2pm4Dd52hJCEUwMz2+xOIhGYdEGrrAvVcRIVSkyk8jdLNRy+LzKemZGjsNHs/cmKX5PWwLronFSkzBu2PkFryLrY0LqcdzDUuxKaHzIOtdG7MqPUmsfyPZpOwL7LugLoVqZHH0Do7VUwXU++D1HjGnQhbKqWuuJeGPssOjEbQIAKiQeljH/Hk2EX+iiyYV4Ba4uxLHByiwfER3dK5Aj/zjZePp7yEr8ev6NJHeRq1ojOZ8bLU4lP5GMXqOWFP00Q3Ki7lmlgkKPzSHZu2PGPF9rzyCpeGsmA0sXQ48VHqKI+ohF9OfNSmuaeHkjgRRyKU1nmJjH7maGVKnQKo5yhOl7qgPraWkFoFdbTAld2hK83LoEXWfbtSqZSdVzmaK+EL1r2kUHH6qV4Va/QeWQ+siu09rJNnFIUua6lbJydQ4DxisXVGmgesHpuEj2LQifkkPEDPO9XEJbtCV0ymR6A1T+ep+3+nw5b4cGp0KXPuB+4UnxdfEOvhjqcWjqUEBLvvAAAC2ElEQVTWNTSdG71XnFytR6hD8UXNSUU9mRXEx5YNzFxeRgjoica8qZ7MlWOZDH7mKLrxq7fmXuJ65GtJT5xmXLG6ce850PmHVrHEj4bOKCRw0Q1MXSfFzFJUsYl3mZP5FYbIP6nPB9abSVjvcS010hfbRg8629Tl3QIrJtXPeShPXctgf/95xU6ME22PrXMDxwycqVKxZ8UkbR/TCR8FB3pYei6xa/IxT9ViHcos3xJb0klPREvaPL4jzh6aNb9sZRK6z4H57zwR0xUllu3x1yj08csYl8nJSHAULdCUCV2148xt3JX6/9fLm7YEW5nFa4r2tcxm5p+Cf9GdQuCVukxKbD0eU2tgoAfDcVjrlC/X0MHdI6Dxv8JIFTHhNLQMCoM8lmVzJU88O/q8MFSjjWRf7FR84YISmrFtbKcUGBNGHcEiM4tOuY2RE+dgiOd6JhMTEzWahd2hKze5dXorYhLc3Aqymp8e73QnYxeB6mRC1zoRJ70OAimOnW+IG1iyEvHUCVKcmzdhTJsErnXRc5ZwbiWTYvbEhd6pI+BiNxXbAAVLWmLaglBeLiqtTwp7MwsYRcn90iUUjqIIR27i2H0yVxPwfFzPUbqV3pF1NrEAUCeWukShp+qCLT1Wxt7MzMwdCluaujNu40nPdPxc9aNHQJOZUusTMbADoU9iEo+P/qS2SLnkCSVz9S/GnNoZ6qF6bErtxel5FNbXS9Y6Ff5CLgn81czBPq7z0ZEj1zeu7Jou8XOatCVrVhnPVaZAPZlXEytnUUAkh3fmsmC+/MAvv56jeSwTNxFE+qnI9FZKoWRtqirmNvC3Sz24dc6ZWaISCyE9AwK5YvNG+Nslp7soHrc6nhuaiaT490WC4rmawLSZY0KXSlZ0rxVFgzCyXsbiOPpRHSFxnhIlLkS+yq5hvB6uBj+gNjY2pt6TuvOBtWPyMB07NhqZtUi4pnXr1oUncdoi5/M/xCSQ/swlEdEAAAAASUVORK5CYII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55A665-6ECB-4862-9101-EF9BE02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9"/>
            <a:ext cx="6852492" cy="1250465"/>
          </a:xfrm>
        </p:spPr>
        <p:txBody>
          <a:bodyPr>
            <a:normAutofit/>
          </a:bodyPr>
          <a:lstStyle/>
          <a:p>
            <a:r>
              <a:rPr lang="ru-RU" altLang="ru-RU" sz="3600" dirty="0"/>
              <a:t>Дегазация образца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65DDF1-2822-4F11-B24E-D579FD087D21}"/>
              </a:ext>
            </a:extLst>
          </p:cNvPr>
          <p:cNvSpPr/>
          <p:nvPr/>
        </p:nvSpPr>
        <p:spPr>
          <a:xfrm>
            <a:off x="729718" y="1204905"/>
            <a:ext cx="11003246" cy="4898439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843134" y="1281033"/>
            <a:ext cx="10889830" cy="39225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14000"/>
              </a:lnSpc>
            </a:pPr>
            <a:r>
              <a:rPr lang="ru-RU" altLang="ru-RU" sz="2000" b="1" dirty="0"/>
              <a:t>Дегазация образца </a:t>
            </a:r>
            <a:r>
              <a:rPr lang="ru-RU" altLang="ru-RU" sz="2000" dirty="0"/>
              <a:t>для удаления с поверхности исследуемого образца всех физически адсорбированных веществ:</a:t>
            </a:r>
          </a:p>
          <a:p>
            <a:pPr marL="285750" indent="-285750" algn="just" eaLnBrk="1" hangingPunct="1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ru-RU" altLang="ru-RU" sz="2000" dirty="0"/>
              <a:t>В вакууме;</a:t>
            </a:r>
          </a:p>
          <a:p>
            <a:pPr marL="285750" indent="-285750" algn="just" eaLnBrk="1" hangingPunct="1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ru-RU" altLang="ru-RU" sz="2000" dirty="0"/>
              <a:t>В токе инертного газа (азот);</a:t>
            </a:r>
          </a:p>
          <a:p>
            <a:pPr marL="285750" indent="-285750" algn="just" eaLnBrk="1" hangingPunct="1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ru-RU" altLang="ru-RU" sz="2000" dirty="0"/>
              <a:t>Температура не должна вызывать каких-либо изменений в образце (фазовых переходов, возгонки или химических превращений);</a:t>
            </a:r>
          </a:p>
          <a:p>
            <a:pPr marL="981075" lvl="1" indent="-265113" algn="just" eaLnBrk="1" hangingPunct="1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/>
              <a:t>оксидные материалы: 4–6 ч при 250–350 °С;</a:t>
            </a:r>
          </a:p>
          <a:p>
            <a:pPr marL="981075" lvl="1" indent="-265113" algn="just" eaLnBrk="1" hangingPunct="1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/>
              <a:t>оксиды с </a:t>
            </a:r>
            <a:r>
              <a:rPr lang="ru-RU" altLang="ru-RU" sz="2000" dirty="0" err="1"/>
              <a:t>мезопорами</a:t>
            </a:r>
            <a:r>
              <a:rPr lang="ru-RU" altLang="ru-RU" sz="2000" dirty="0"/>
              <a:t>: 6-10 ч при 150 °С;</a:t>
            </a:r>
          </a:p>
          <a:p>
            <a:pPr marL="981075" lvl="1" indent="-265113" algn="just" eaLnBrk="1" hangingPunct="1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/>
              <a:t>микропористые адсорбенты (активный уголь, цеолиты): при 350-400 °С;</a:t>
            </a:r>
          </a:p>
          <a:p>
            <a:pPr marL="981075" lvl="1" indent="-265113" algn="just" eaLnBrk="1" hangingPunct="1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/>
              <a:t>остаточное давление – не менее 1,33 Па;</a:t>
            </a:r>
          </a:p>
          <a:p>
            <a:pPr marL="981075" lvl="1" indent="-265113" algn="just" eaLnBrk="1" hangingPunct="1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/>
              <a:t>при наличии микро- или </a:t>
            </a:r>
            <a:r>
              <a:rPr lang="ru-RU" altLang="ru-RU" sz="2000" dirty="0" err="1"/>
              <a:t>мезопор</a:t>
            </a:r>
            <a:r>
              <a:rPr lang="ru-RU" altLang="ru-RU" sz="2000" dirty="0"/>
              <a:t> время дегазации значительно увеличивается.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91C226C-BA2B-4FBB-B878-1E87C07D061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55604-F054-4650-AF11-60046B75F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83128"/>
            <a:ext cx="1569217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43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321C89DD-3450-4AED-AD9F-AAFF92C6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189" y="1801270"/>
            <a:ext cx="5559007" cy="480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b="1" dirty="0">
                <a:latin typeface="+mn-lt"/>
              </a:rPr>
              <a:t>Критерии точности расчетов: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§"/>
            </a:pPr>
            <a:r>
              <a:rPr lang="ru-RU" altLang="ru-RU" dirty="0">
                <a:latin typeface="+mn-lt"/>
              </a:rPr>
              <a:t> </a:t>
            </a:r>
            <a:r>
              <a:rPr lang="ru-RU" altLang="ru-RU" b="1" dirty="0">
                <a:latin typeface="+mn-lt"/>
              </a:rPr>
              <a:t>Расчет емкости </a:t>
            </a:r>
            <a:r>
              <a:rPr lang="ru-RU" altLang="ru-RU" b="1" dirty="0" err="1">
                <a:latin typeface="+mn-lt"/>
              </a:rPr>
              <a:t>монослоя</a:t>
            </a:r>
            <a:r>
              <a:rPr lang="ru-RU" altLang="ru-RU" b="1" dirty="0">
                <a:latin typeface="+mn-lt"/>
              </a:rPr>
              <a:t>: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ru-RU" altLang="ru-RU" dirty="0">
                <a:latin typeface="+mn-lt"/>
              </a:rPr>
              <a:t>Величина константы адсорбции </a:t>
            </a:r>
            <a:r>
              <a:rPr lang="ru-RU" altLang="ru-RU" i="1" dirty="0"/>
              <a:t>С </a:t>
            </a:r>
            <a:r>
              <a:rPr lang="ru-RU" altLang="ru-RU" dirty="0">
                <a:latin typeface="+mn-lt"/>
              </a:rPr>
              <a:t>не должна быть малой: желательно, более 50, в этом случае изотерма имеет крутой изгиб, точка </a:t>
            </a:r>
            <a:r>
              <a:rPr lang="ru-RU" altLang="ru-RU" i="1" dirty="0">
                <a:latin typeface="+mn-lt"/>
              </a:rPr>
              <a:t>В</a:t>
            </a:r>
            <a:r>
              <a:rPr lang="ru-RU" altLang="ru-RU" dirty="0">
                <a:latin typeface="+mn-lt"/>
              </a:rPr>
              <a:t> хорошо определяется; это соответствует образованию монослоя на поверхности прежде, чем начнется формирование вышележащих слоев;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§"/>
            </a:pPr>
            <a:r>
              <a:rPr lang="ru-RU" altLang="ru-RU" dirty="0">
                <a:latin typeface="+mn-lt"/>
              </a:rPr>
              <a:t> </a:t>
            </a:r>
            <a:r>
              <a:rPr lang="ru-RU" altLang="ru-RU" b="1" dirty="0">
                <a:latin typeface="+mn-lt"/>
              </a:rPr>
              <a:t>Расчет удельной поверхности:</a:t>
            </a:r>
          </a:p>
          <a:p>
            <a:pPr marL="742950" lvl="1" indent="-285750" algn="just" eaLnBrk="1" hangingPunct="1">
              <a:buFont typeface="Courier New" panose="02070309020205020404" pitchFamily="49" charset="0"/>
              <a:buChar char="o"/>
            </a:pPr>
            <a:r>
              <a:rPr lang="ru-RU" altLang="ru-RU" dirty="0">
                <a:latin typeface="+mn-lt"/>
              </a:rPr>
              <a:t>Величина константы адсорбции </a:t>
            </a:r>
            <a:r>
              <a:rPr lang="en-US" altLang="ru-RU" i="1" dirty="0">
                <a:latin typeface="+mn-lt"/>
              </a:rPr>
              <a:t>C</a:t>
            </a:r>
            <a:r>
              <a:rPr lang="en-US" altLang="ru-RU" dirty="0">
                <a:latin typeface="+mn-lt"/>
              </a:rPr>
              <a:t> </a:t>
            </a:r>
            <a:r>
              <a:rPr lang="ru-RU" altLang="ru-RU" dirty="0">
                <a:latin typeface="+mn-lt"/>
              </a:rPr>
              <a:t>не должна быть большой: желательно, менее 150, это говорит о том, что адсорбат с молекулами сферической формы, слой молекул нелокализованный, энергетически однородный – площадь поверхности одинакова на всех адсорбентах.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DDE537-0711-4FD4-94ED-03C99BD338EC}"/>
              </a:ext>
            </a:extLst>
          </p:cNvPr>
          <p:cNvSpPr txBox="1"/>
          <p:nvPr/>
        </p:nvSpPr>
        <p:spPr>
          <a:xfrm>
            <a:off x="277144" y="465237"/>
            <a:ext cx="42855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800" b="1" dirty="0">
                <a:latin typeface="+mj-lt"/>
              </a:rPr>
              <a:t>Идентификация пористой структуры</a:t>
            </a: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32E48B-ED04-4A35-A78B-6665EC5214D7}"/>
              </a:ext>
            </a:extLst>
          </p:cNvPr>
          <p:cNvSpPr txBox="1"/>
          <p:nvPr/>
        </p:nvSpPr>
        <p:spPr>
          <a:xfrm>
            <a:off x="6444152" y="638567"/>
            <a:ext cx="5470704" cy="1754326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b="1"/>
            </a:lvl1pPr>
            <a:lvl2pPr marL="742950" lvl="1" indent="-285750" algn="just">
              <a:buFont typeface="Courier New" panose="02070309020205020404" pitchFamily="49" charset="0"/>
              <a:buChar char="o"/>
            </a:lvl2pPr>
          </a:lstStyle>
          <a:p>
            <a:pPr lvl="1"/>
            <a:r>
              <a:rPr lang="ru-RU" altLang="ru-RU" dirty="0"/>
              <a:t>Считается, что при </a:t>
            </a:r>
            <a:r>
              <a:rPr lang="en-US" altLang="ru-RU" i="1" dirty="0"/>
              <a:t>s</a:t>
            </a:r>
            <a:r>
              <a:rPr lang="ru-RU" altLang="ru-RU" baseline="-25000" dirty="0"/>
              <a:t>уд</a:t>
            </a:r>
            <a:r>
              <a:rPr lang="ru-RU" altLang="ru-RU" dirty="0"/>
              <a:t> &gt; 500 м</a:t>
            </a:r>
            <a:r>
              <a:rPr lang="ru-RU" altLang="ru-RU" baseline="30000" dirty="0"/>
              <a:t>2</a:t>
            </a:r>
            <a:r>
              <a:rPr lang="ru-RU" altLang="ru-RU" dirty="0"/>
              <a:t>/г в образце развита значительная </a:t>
            </a:r>
            <a:r>
              <a:rPr lang="ru-RU" altLang="ru-RU" dirty="0" err="1"/>
              <a:t>микропористость</a:t>
            </a:r>
            <a:r>
              <a:rPr lang="ru-RU" altLang="ru-RU" dirty="0"/>
              <a:t>.</a:t>
            </a:r>
          </a:p>
          <a:p>
            <a:pPr lvl="1"/>
            <a:r>
              <a:rPr lang="ru-RU" altLang="ru-RU" dirty="0"/>
              <a:t>Большая</a:t>
            </a:r>
            <a:r>
              <a:rPr lang="en-US" altLang="ru-RU" dirty="0"/>
              <a:t> </a:t>
            </a:r>
            <a:r>
              <a:rPr lang="ru-RU" altLang="ru-RU" dirty="0"/>
              <a:t>величина </a:t>
            </a:r>
            <a:r>
              <a:rPr lang="ru-RU" altLang="ru-RU" i="1" dirty="0"/>
              <a:t>С</a:t>
            </a:r>
            <a:r>
              <a:rPr lang="ru-RU" altLang="ru-RU" dirty="0"/>
              <a:t> </a:t>
            </a:r>
            <a:r>
              <a:rPr lang="en-US" altLang="ru-RU" dirty="0"/>
              <a:t>(</a:t>
            </a:r>
            <a:r>
              <a:rPr lang="ru-RU" altLang="ru-RU" dirty="0"/>
              <a:t>больше или равно 500</a:t>
            </a:r>
            <a:r>
              <a:rPr lang="en-US" altLang="ru-RU" dirty="0"/>
              <a:t>) </a:t>
            </a:r>
            <a:r>
              <a:rPr lang="ru-RU" altLang="ru-RU" dirty="0"/>
              <a:t>также указывает на</a:t>
            </a:r>
            <a:r>
              <a:rPr lang="en-US" altLang="ru-RU" dirty="0"/>
              <a:t> </a:t>
            </a:r>
            <a:r>
              <a:rPr lang="ru-RU" altLang="ru-RU" dirty="0"/>
              <a:t>наличие </a:t>
            </a:r>
            <a:r>
              <a:rPr lang="ru-RU" altLang="ru-RU" dirty="0" err="1"/>
              <a:t>микропористости</a:t>
            </a:r>
            <a:r>
              <a:rPr lang="ru-RU" altLang="ru-RU" dirty="0"/>
              <a:t> или на преимущественную адсорбцию на активных местах или даже на хемосорбцию.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17" y="2399759"/>
            <a:ext cx="4526518" cy="38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32E48B-ED04-4A35-A78B-6665EC5214D7}"/>
              </a:ext>
            </a:extLst>
          </p:cNvPr>
          <p:cNvSpPr txBox="1"/>
          <p:nvPr/>
        </p:nvSpPr>
        <p:spPr>
          <a:xfrm>
            <a:off x="6444152" y="6124986"/>
            <a:ext cx="5470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/>
              <a:t>Рисунок – Типичная изотерма типа </a:t>
            </a:r>
            <a:r>
              <a:rPr lang="en-US" altLang="ru-RU" sz="1600" dirty="0"/>
              <a:t>II </a:t>
            </a:r>
            <a:r>
              <a:rPr lang="ru-RU" altLang="ru-RU" sz="1600" dirty="0"/>
              <a:t>с характерными точками </a:t>
            </a:r>
            <a:r>
              <a:rPr lang="ru-RU" altLang="ru-RU" sz="1600" i="1" dirty="0"/>
              <a:t>А</a:t>
            </a:r>
            <a:r>
              <a:rPr lang="ru-RU" altLang="ru-RU" sz="1600" dirty="0"/>
              <a:t> и </a:t>
            </a:r>
            <a:r>
              <a:rPr lang="ru-RU" altLang="ru-RU" sz="1600" i="1" dirty="0"/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2494587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638978" y="709514"/>
            <a:ext cx="11105003" cy="95410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altLang="ru-RU" sz="2800" b="1" dirty="0">
                <a:latin typeface="+mj-lt"/>
              </a:rPr>
              <a:t>Удельная поверхность стандартных образцов, </a:t>
            </a:r>
          </a:p>
          <a:p>
            <a:pPr algn="r"/>
            <a:r>
              <a:rPr lang="ru-RU" altLang="ru-RU" sz="2800" b="1" dirty="0">
                <a:latin typeface="+mj-lt"/>
              </a:rPr>
              <a:t>вычисленная на основе </a:t>
            </a:r>
            <a:r>
              <a:rPr lang="ru-RU" altLang="ru-RU" sz="2800" b="1" i="1" dirty="0">
                <a:latin typeface="+mj-lt"/>
              </a:rPr>
              <a:t>А</a:t>
            </a:r>
            <a:r>
              <a:rPr lang="ru-RU" altLang="ru-RU" sz="2800" b="1" i="1" baseline="-25000" dirty="0">
                <a:latin typeface="+mj-lt"/>
              </a:rPr>
              <a:t>∞</a:t>
            </a:r>
            <a:r>
              <a:rPr lang="ru-RU" altLang="ru-RU" sz="2800" b="1" i="1" dirty="0">
                <a:latin typeface="+mj-lt"/>
              </a:rPr>
              <a:t>(N</a:t>
            </a:r>
            <a:r>
              <a:rPr lang="ru-RU" altLang="ru-RU" sz="2800" b="1" i="1" baseline="-25000" dirty="0">
                <a:latin typeface="+mj-lt"/>
              </a:rPr>
              <a:t>2</a:t>
            </a:r>
            <a:r>
              <a:rPr lang="ru-RU" altLang="ru-RU" sz="2800" b="1" i="1" dirty="0">
                <a:latin typeface="+mj-lt"/>
              </a:rPr>
              <a:t>) = 0,162 нм</a:t>
            </a:r>
            <a:r>
              <a:rPr lang="ru-RU" altLang="ru-RU" sz="2800" b="1" i="1" baseline="30000" dirty="0">
                <a:latin typeface="+mj-lt"/>
              </a:rPr>
              <a:t>2</a:t>
            </a:r>
            <a:endParaRPr lang="ru-RU" altLang="ru-RU" sz="2800" b="1" baseline="30000" dirty="0">
              <a:latin typeface="+mj-lt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64" y="1841354"/>
            <a:ext cx="5625948" cy="446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440676" y="3009165"/>
            <a:ext cx="5078776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Несовершенство контроля условий дегазация образцов;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Колебания температуры образца в ходе адсорбции;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Нестабильность ДНП адсорбата;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Примеси в азоте;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Разница в сроках поверки аппаратуры;</a:t>
            </a:r>
          </a:p>
          <a:p>
            <a:pPr marL="265113" indent="-265113" algn="just">
              <a:buFont typeface="Courier New" panose="02070309020205020404" pitchFamily="49" charset="0"/>
              <a:buChar char="o"/>
            </a:pPr>
            <a:r>
              <a:rPr lang="ru-RU" altLang="ru-RU" sz="2200" dirty="0">
                <a:latin typeface="+mn-lt"/>
              </a:rPr>
              <a:t>Ошибка при выборе линейного участка на кривой БЭТ.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E4D159-321E-44B4-9BD3-318114D0C4FA}"/>
              </a:ext>
            </a:extLst>
          </p:cNvPr>
          <p:cNvSpPr txBox="1"/>
          <p:nvPr/>
        </p:nvSpPr>
        <p:spPr>
          <a:xfrm>
            <a:off x="440675" y="2074738"/>
            <a:ext cx="5078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bg1"/>
                </a:solidFill>
              </a:rPr>
              <a:t>Причины расхождений:</a:t>
            </a:r>
          </a:p>
        </p:txBody>
      </p:sp>
    </p:spTree>
    <p:extLst>
      <p:ext uri="{BB962C8B-B14F-4D97-AF65-F5344CB8AC3E}">
        <p14:creationId xmlns:p14="http://schemas.microsoft.com/office/powerpoint/2010/main" val="3230662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3798" name="Picture 9" descr="E:\_work\01\sdfsdf\p0087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" r="2208" b="51466"/>
          <a:stretch>
            <a:fillRect/>
          </a:stretch>
        </p:blipFill>
        <p:spPr bwMode="auto">
          <a:xfrm>
            <a:off x="576549" y="1316590"/>
            <a:ext cx="6375094" cy="478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964">
            <a:off x="7288220" y="1756282"/>
            <a:ext cx="4384659" cy="390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55575"/>
            <a:ext cx="12192000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Примеры изотерм адсорбции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17264F0-606A-428E-8DBB-E9B13DA96744}"/>
              </a:ext>
            </a:extLst>
          </p:cNvPr>
          <p:cNvSpPr/>
          <p:nvPr/>
        </p:nvSpPr>
        <p:spPr>
          <a:xfrm>
            <a:off x="0" y="753097"/>
            <a:ext cx="12192000" cy="348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E6A7AC1-5923-4FAC-B0F7-CAC2AEAD04DB}"/>
              </a:ext>
            </a:extLst>
          </p:cNvPr>
          <p:cNvCxnSpPr>
            <a:cxnSpLocks/>
          </p:cNvCxnSpPr>
          <p:nvPr/>
        </p:nvCxnSpPr>
        <p:spPr>
          <a:xfrm>
            <a:off x="6927008" y="1316590"/>
            <a:ext cx="0" cy="5172345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6B81E14-D2E3-4EFC-A898-43B342F7E8A9}"/>
              </a:ext>
            </a:extLst>
          </p:cNvPr>
          <p:cNvCxnSpPr>
            <a:cxnSpLocks/>
          </p:cNvCxnSpPr>
          <p:nvPr/>
        </p:nvCxnSpPr>
        <p:spPr>
          <a:xfrm>
            <a:off x="760164" y="6246564"/>
            <a:ext cx="6665205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F78DFA5-1D8D-4E02-8842-695E67B52C69}"/>
              </a:ext>
            </a:extLst>
          </p:cNvPr>
          <p:cNvCxnSpPr>
            <a:cxnSpLocks/>
          </p:cNvCxnSpPr>
          <p:nvPr/>
        </p:nvCxnSpPr>
        <p:spPr>
          <a:xfrm>
            <a:off x="6490006" y="1509311"/>
            <a:ext cx="4714148" cy="0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524001" y="17806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24001" y="47064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711451" y="4508500"/>
            <a:ext cx="2889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3216275" y="5229225"/>
            <a:ext cx="28733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4822" name="Picture 2" descr="E:\_work\01\sdfsdf\p0042.bmp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5" t="8646" r="42079" b="56888"/>
          <a:stretch/>
        </p:blipFill>
        <p:spPr bwMode="auto">
          <a:xfrm>
            <a:off x="426750" y="1598079"/>
            <a:ext cx="3781693" cy="47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9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4"/>
          <a:stretch/>
        </p:blipFill>
        <p:spPr bwMode="auto">
          <a:xfrm>
            <a:off x="5789901" y="1134446"/>
            <a:ext cx="6386112" cy="420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26444" y="168322"/>
            <a:ext cx="813911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+mj-lt"/>
              </a:rPr>
              <a:t>Примеры изотерм адсорбции</a:t>
            </a:r>
          </a:p>
        </p:txBody>
      </p:sp>
      <p:pic>
        <p:nvPicPr>
          <p:cNvPr id="9" name="Picture 2" descr="E:\_work\01\sdfsdf\p0042.bmp">
            <a:extLst>
              <a:ext uri="{FF2B5EF4-FFF2-40B4-BE49-F238E27FC236}">
                <a16:creationId xmlns:a16="http://schemas.microsoft.com/office/drawing/2014/main" id="{3B655E48-BD91-4B9A-846D-7741DFB98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8" t="29058" r="1768" b="64767"/>
          <a:stretch/>
        </p:blipFill>
        <p:spPr bwMode="auto">
          <a:xfrm>
            <a:off x="4006470" y="5568727"/>
            <a:ext cx="3888954" cy="85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E866AC-0AEA-40EB-9FBB-4EFA012966CF}"/>
              </a:ext>
            </a:extLst>
          </p:cNvPr>
          <p:cNvSpPr/>
          <p:nvPr/>
        </p:nvSpPr>
        <p:spPr>
          <a:xfrm>
            <a:off x="0" y="753097"/>
            <a:ext cx="12192000" cy="348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44E7114-A3B1-4408-8DE0-6725692E9824}"/>
              </a:ext>
            </a:extLst>
          </p:cNvPr>
          <p:cNvCxnSpPr>
            <a:cxnSpLocks/>
          </p:cNvCxnSpPr>
          <p:nvPr/>
        </p:nvCxnSpPr>
        <p:spPr>
          <a:xfrm>
            <a:off x="5789901" y="1454227"/>
            <a:ext cx="0" cy="411450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251B0A2-4236-4054-9242-FBCCCF8127F5}"/>
              </a:ext>
            </a:extLst>
          </p:cNvPr>
          <p:cNvCxnSpPr/>
          <p:nvPr/>
        </p:nvCxnSpPr>
        <p:spPr>
          <a:xfrm flipH="1">
            <a:off x="5475383" y="5445125"/>
            <a:ext cx="5717754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524001" y="26536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111454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800" b="1" dirty="0">
                <a:latin typeface="+mj-lt"/>
              </a:rPr>
              <a:t>Теплота адсорбции, </a:t>
            </a:r>
            <a:r>
              <a:rPr lang="ru-RU" altLang="ru-RU" sz="2800" b="1" dirty="0" err="1">
                <a:latin typeface="+mj-lt"/>
              </a:rPr>
              <a:t>изостерическая</a:t>
            </a:r>
            <a:r>
              <a:rPr lang="ru-RU" altLang="ru-RU" sz="2800" b="1" dirty="0">
                <a:latin typeface="+mj-lt"/>
              </a:rPr>
              <a:t> теплота адсорбции</a:t>
            </a:r>
            <a:endParaRPr lang="ru-RU" altLang="ru-RU" sz="2800" dirty="0">
              <a:latin typeface="+mj-lt"/>
            </a:endParaRPr>
          </a:p>
        </p:txBody>
      </p:sp>
      <p:pic>
        <p:nvPicPr>
          <p:cNvPr id="307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14653" r="51162" b="67571"/>
          <a:stretch/>
        </p:blipFill>
        <p:spPr bwMode="auto">
          <a:xfrm>
            <a:off x="8296555" y="1229241"/>
            <a:ext cx="2371444" cy="201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46803" y="3864659"/>
            <a:ext cx="314462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3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387138"/>
              </p:ext>
            </p:extLst>
          </p:nvPr>
        </p:nvGraphicFramePr>
        <p:xfrm>
          <a:off x="2506188" y="3124795"/>
          <a:ext cx="1786395" cy="608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3" name="Equation" r:id="rId5" imgW="1320227" imgH="444307" progId="Equation.DSMT4">
                  <p:embed/>
                </p:oleObj>
              </mc:Choice>
              <mc:Fallback>
                <p:oleObj name="Equation" r:id="rId5" imgW="1320227" imgH="444307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188" y="3124795"/>
                        <a:ext cx="1786395" cy="6084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72390" y="6158506"/>
            <a:ext cx="4954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5875" algn="ctr">
              <a:defRPr/>
            </a:pPr>
            <a:r>
              <a:rPr lang="ru-RU" altLang="ru-RU" sz="1600" dirty="0"/>
              <a:t>Рисунок – Схема расчета </a:t>
            </a:r>
            <a:r>
              <a:rPr lang="ru-RU" altLang="ru-RU" sz="1600" dirty="0" err="1"/>
              <a:t>изостерических</a:t>
            </a:r>
            <a:r>
              <a:rPr lang="ru-RU" altLang="ru-RU" sz="1600" dirty="0"/>
              <a:t> теплот адсорбции (</a:t>
            </a:r>
            <a:r>
              <a:rPr lang="el-GR" altLang="ru-RU" sz="1600" dirty="0">
                <a:latin typeface="Arial"/>
                <a:cs typeface="Arial"/>
              </a:rPr>
              <a:t>θ</a:t>
            </a:r>
            <a:r>
              <a:rPr lang="ru-RU" altLang="ru-RU" sz="1600" dirty="0">
                <a:latin typeface="Arial"/>
                <a:cs typeface="Arial"/>
              </a:rPr>
              <a:t> = </a:t>
            </a:r>
            <a:r>
              <a:rPr lang="ru-RU" sz="1600" i="1" dirty="0"/>
              <a:t>А</a:t>
            </a:r>
            <a:r>
              <a:rPr lang="ru-RU" sz="1600" dirty="0"/>
              <a:t>/</a:t>
            </a:r>
            <a:r>
              <a:rPr lang="ru-RU" sz="1600" i="1" dirty="0"/>
              <a:t>А</a:t>
            </a:r>
            <a:r>
              <a:rPr lang="ru-RU" sz="1600" i="1" baseline="-25000" dirty="0"/>
              <a:t>∞</a:t>
            </a:r>
            <a:r>
              <a:rPr lang="ru-RU" altLang="ru-RU" sz="1600" dirty="0"/>
              <a:t>): </a:t>
            </a:r>
            <a:r>
              <a:rPr lang="ru-RU" altLang="ru-RU" sz="1400" dirty="0"/>
              <a:t>Т</a:t>
            </a:r>
            <a:r>
              <a:rPr lang="ru-RU" altLang="ru-RU" sz="1400" baseline="-25000" dirty="0"/>
              <a:t>1</a:t>
            </a:r>
            <a:r>
              <a:rPr lang="ru-RU" altLang="ru-RU" sz="1400" dirty="0"/>
              <a:t> </a:t>
            </a:r>
            <a:r>
              <a:rPr lang="en-US" altLang="ru-RU" sz="1400" dirty="0"/>
              <a:t>&gt; T</a:t>
            </a:r>
            <a:r>
              <a:rPr lang="en-US" altLang="ru-RU" sz="1400" baseline="-25000" dirty="0"/>
              <a:t>2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3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4</a:t>
            </a:r>
            <a:r>
              <a:rPr lang="en-US" altLang="ru-RU" sz="1400" dirty="0"/>
              <a:t> &gt; T</a:t>
            </a:r>
            <a:r>
              <a:rPr lang="en-US" altLang="ru-RU" sz="1400" baseline="-25000" dirty="0"/>
              <a:t>5</a:t>
            </a:r>
            <a:endParaRPr lang="ru-RU" altLang="ru-RU" sz="1400" baseline="-25000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910832" y="3287527"/>
            <a:ext cx="51428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sz="1600" dirty="0"/>
              <a:t>Рисунок – К определению </a:t>
            </a:r>
            <a:r>
              <a:rPr lang="ru-RU" altLang="ru-RU" sz="1600" dirty="0" err="1"/>
              <a:t>изостерической</a:t>
            </a:r>
            <a:r>
              <a:rPr lang="ru-RU" altLang="ru-RU" sz="1600" dirty="0"/>
              <a:t> теплоты адсорбции этана на поверхности </a:t>
            </a:r>
            <a:r>
              <a:rPr lang="ru-RU" altLang="ru-RU" sz="1600" dirty="0" err="1"/>
              <a:t>графитированной</a:t>
            </a:r>
            <a:r>
              <a:rPr lang="ru-RU" altLang="ru-RU" sz="1600" dirty="0"/>
              <a:t> сажи</a:t>
            </a:r>
            <a:endParaRPr lang="ru-RU" altLang="ru-RU" sz="1400" baseline="-25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D473A04-71F5-4E43-A786-35C181D06435}"/>
              </a:ext>
            </a:extLst>
          </p:cNvPr>
          <p:cNvSpPr/>
          <p:nvPr/>
        </p:nvSpPr>
        <p:spPr>
          <a:xfrm>
            <a:off x="0" y="622519"/>
            <a:ext cx="12192000" cy="265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6CAB2E-A069-413F-A173-EA2B3BD8B464}"/>
              </a:ext>
            </a:extLst>
          </p:cNvPr>
          <p:cNvSpPr txBox="1"/>
          <p:nvPr/>
        </p:nvSpPr>
        <p:spPr>
          <a:xfrm>
            <a:off x="320172" y="1237363"/>
            <a:ext cx="6158428" cy="2585323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 err="1"/>
              <a:t>Изостерическая</a:t>
            </a:r>
            <a:r>
              <a:rPr lang="ru-RU" b="1" i="1" dirty="0"/>
              <a:t> теплота адсорбции </a:t>
            </a:r>
            <a:r>
              <a:rPr lang="ru-RU" dirty="0"/>
              <a:t>представляет собой тепловой эффект адсорбции 1 моля соединения при постоянной степени заполнения поверхности адсорбента.</a:t>
            </a:r>
          </a:p>
          <a:p>
            <a:pPr algn="just">
              <a:defRPr/>
            </a:pPr>
            <a:r>
              <a:rPr lang="ru-RU" b="1" i="1" dirty="0"/>
              <a:t>Теплоту адсорбции </a:t>
            </a:r>
            <a:r>
              <a:rPr lang="ru-RU" dirty="0"/>
              <a:t>оценивают из температурных зависимостей адсорбции. По уравнению </a:t>
            </a:r>
            <a:r>
              <a:rPr lang="ru-RU" dirty="0" err="1"/>
              <a:t>Клапейрона-Клаузиуса</a:t>
            </a:r>
            <a:r>
              <a:rPr lang="ru-RU" dirty="0"/>
              <a:t> можно получить следующую теоретическую </a:t>
            </a:r>
            <a:r>
              <a:rPr lang="ru-RU" dirty="0" err="1"/>
              <a:t>изостеру</a:t>
            </a:r>
            <a:r>
              <a:rPr lang="ru-RU" dirty="0"/>
              <a:t> (</a:t>
            </a:r>
            <a:r>
              <a:rPr lang="ru-RU" i="1" dirty="0"/>
              <a:t>А</a:t>
            </a:r>
            <a:r>
              <a:rPr lang="ru-RU" dirty="0"/>
              <a:t>=</a:t>
            </a:r>
            <a:r>
              <a:rPr lang="en-US" dirty="0"/>
              <a:t>const</a:t>
            </a:r>
            <a:r>
              <a:rPr lang="ru-RU" dirty="0"/>
              <a:t>):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7B80EC-9B60-45DF-956E-91078D28865A}"/>
              </a:ext>
            </a:extLst>
          </p:cNvPr>
          <p:cNvSpPr txBox="1"/>
          <p:nvPr/>
        </p:nvSpPr>
        <p:spPr>
          <a:xfrm>
            <a:off x="5803259" y="4263238"/>
            <a:ext cx="6158428" cy="2308324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dirty="0"/>
              <a:t>Правильность определения емкости </a:t>
            </a:r>
            <a:r>
              <a:rPr lang="ru-RU" sz="1800" dirty="0" err="1"/>
              <a:t>монослоя</a:t>
            </a:r>
            <a:r>
              <a:rPr lang="ru-RU" sz="1800" dirty="0"/>
              <a:t> (по уравнению БЭТ) подтверждается зависимостью теплоты адсорбции от величины </a:t>
            </a:r>
            <a:r>
              <a:rPr lang="ru-RU" sz="1800" i="1" dirty="0"/>
              <a:t>А</a:t>
            </a:r>
            <a:r>
              <a:rPr lang="ru-RU" sz="1800" dirty="0"/>
              <a:t>/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i="1" dirty="0"/>
              <a:t>. О</a:t>
            </a:r>
            <a:r>
              <a:rPr lang="ru-RU" sz="1800" dirty="0"/>
              <a:t>бнаружено, что теплоты адсорбции резко уменьшаются вблизи значений </a:t>
            </a:r>
            <a:r>
              <a:rPr lang="ru-RU" sz="1800" i="1" dirty="0"/>
              <a:t>А</a:t>
            </a:r>
            <a:r>
              <a:rPr lang="ru-RU" sz="1800" dirty="0"/>
              <a:t>/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i="1" dirty="0"/>
              <a:t>= </a:t>
            </a:r>
            <a:r>
              <a:rPr lang="ru-RU" sz="1800" dirty="0"/>
              <a:t>1 (</a:t>
            </a:r>
            <a:r>
              <a:rPr lang="ru-RU" sz="1800" i="1" dirty="0"/>
              <a:t>А </a:t>
            </a:r>
            <a:r>
              <a:rPr lang="ru-RU" sz="1800" dirty="0"/>
              <a:t>= </a:t>
            </a:r>
            <a:r>
              <a:rPr lang="ru-RU" sz="1800" i="1" dirty="0"/>
              <a:t>А</a:t>
            </a:r>
            <a:r>
              <a:rPr lang="ru-RU" sz="1800" i="1" baseline="-25000" dirty="0"/>
              <a:t>∞</a:t>
            </a:r>
            <a:r>
              <a:rPr lang="ru-RU" sz="1800" dirty="0"/>
              <a:t>) до величин, лишь слегка превышающих молярную теплоту конденсации газа</a:t>
            </a:r>
            <a:r>
              <a:rPr lang="ru-RU" sz="1800" i="1" dirty="0"/>
              <a:t>, </a:t>
            </a:r>
            <a:r>
              <a:rPr lang="ru-RU" sz="1800" dirty="0"/>
              <a:t>в соответствии с ожидаемым завершением образования </a:t>
            </a:r>
            <a:r>
              <a:rPr lang="ru-RU" sz="1800" dirty="0" err="1"/>
              <a:t>монослоя</a:t>
            </a:r>
            <a:r>
              <a:rPr lang="ru-RU" sz="1800" dirty="0"/>
              <a:t> и началом образования последующих слоев.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6DDE537-0711-4FD4-94ED-03C99BD338EC}"/>
              </a:ext>
            </a:extLst>
          </p:cNvPr>
          <p:cNvSpPr txBox="1"/>
          <p:nvPr/>
        </p:nvSpPr>
        <p:spPr>
          <a:xfrm>
            <a:off x="0" y="231109"/>
            <a:ext cx="53541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/>
              <a:t>Теплота адсорбции, </a:t>
            </a:r>
            <a:r>
              <a:rPr lang="ru-RU" altLang="ru-RU" sz="2400" b="1" dirty="0" err="1"/>
              <a:t>изостерическая</a:t>
            </a:r>
            <a:r>
              <a:rPr lang="ru-RU" altLang="ru-RU" sz="2400" b="1" dirty="0"/>
              <a:t> теплота адсорбции</a:t>
            </a:r>
            <a:endParaRPr lang="ru-RU" altLang="ru-RU" sz="2400" dirty="0"/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id="{2CF0BFE1-0F71-4B36-996B-3DCCA4C7ABD1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1E06088-4CFB-441C-8EDC-5C6E864A0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80" y="100113"/>
            <a:ext cx="1569217" cy="36512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2F67691-FF6D-4B33-8E0B-F8CB4F505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931" y="1112254"/>
            <a:ext cx="5093760" cy="218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90ED5F-0750-4189-B1BD-B9A3D5F0BCAA}"/>
              </a:ext>
            </a:extLst>
          </p:cNvPr>
          <p:cNvSpPr txBox="1"/>
          <p:nvPr/>
        </p:nvSpPr>
        <p:spPr>
          <a:xfrm>
            <a:off x="6704309" y="1741747"/>
            <a:ext cx="4748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dirty="0"/>
              <a:t>Рисунок – </a:t>
            </a:r>
            <a:r>
              <a:rPr lang="ru-RU" altLang="ru-RU" dirty="0" err="1"/>
              <a:t>Изостеры</a:t>
            </a:r>
            <a:r>
              <a:rPr lang="ru-RU" altLang="ru-RU" dirty="0"/>
              <a:t> адсорбции н-бутана при </a:t>
            </a:r>
            <a:r>
              <a:rPr lang="ru-RU" altLang="ru-RU" i="1" dirty="0"/>
              <a:t>А</a:t>
            </a:r>
            <a:r>
              <a:rPr lang="ru-RU" altLang="ru-RU" dirty="0"/>
              <a:t>/</a:t>
            </a:r>
            <a:r>
              <a:rPr lang="ru-RU" altLang="ru-RU" i="1" dirty="0"/>
              <a:t>А</a:t>
            </a:r>
            <a:r>
              <a:rPr lang="ru-RU" altLang="ru-RU" baseline="-25000" dirty="0">
                <a:cs typeface="Arial"/>
              </a:rPr>
              <a:t>∞</a:t>
            </a:r>
            <a:r>
              <a:rPr lang="ru-RU" altLang="ru-RU" dirty="0"/>
              <a:t>=0,02-0,12 на: а) </a:t>
            </a:r>
            <a:r>
              <a:rPr lang="ru-RU" altLang="ru-RU" dirty="0" err="1"/>
              <a:t>NaX</a:t>
            </a:r>
            <a:r>
              <a:rPr lang="ru-RU" altLang="ru-RU" dirty="0"/>
              <a:t>; </a:t>
            </a:r>
          </a:p>
          <a:p>
            <a:pPr indent="12700" algn="ctr">
              <a:defRPr/>
            </a:pPr>
            <a:r>
              <a:rPr lang="ru-RU" altLang="ru-RU" dirty="0"/>
              <a:t>б) цеолит </a:t>
            </a:r>
            <a:r>
              <a:rPr lang="ru-RU" altLang="ru-RU" dirty="0" err="1"/>
              <a:t>СаА</a:t>
            </a:r>
            <a:r>
              <a:rPr lang="ru-RU" altLang="ru-RU" dirty="0"/>
              <a:t>; в) активный уголь</a:t>
            </a:r>
            <a:endParaRPr lang="ru-RU" altLang="ru-RU" sz="1600" baseline="-25000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54AA8E99-06BA-4B67-9EA3-2F5EF7CD8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2071" r="1563" b="1803"/>
          <a:stretch/>
        </p:blipFill>
        <p:spPr bwMode="auto">
          <a:xfrm>
            <a:off x="4340647" y="3429000"/>
            <a:ext cx="5724433" cy="3227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75F325-61E4-451E-8279-61C1AC527908}"/>
              </a:ext>
            </a:extLst>
          </p:cNvPr>
          <p:cNvSpPr txBox="1"/>
          <p:nvPr/>
        </p:nvSpPr>
        <p:spPr>
          <a:xfrm>
            <a:off x="33051" y="4375329"/>
            <a:ext cx="43075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algn="ctr">
              <a:defRPr/>
            </a:pPr>
            <a:r>
              <a:rPr lang="ru-RU" altLang="ru-RU" sz="1800" dirty="0"/>
              <a:t>Таблица – Средние теплоты адсорбции и конденсации (кДж/моль) предельных и непредельных УВ и других </a:t>
            </a:r>
            <a:r>
              <a:rPr lang="ru-RU" altLang="ru-RU" sz="1800" dirty="0" err="1"/>
              <a:t>адсорбтивов</a:t>
            </a:r>
            <a:r>
              <a:rPr lang="ru-RU" altLang="ru-RU" sz="1800" dirty="0"/>
              <a:t> на микропористых адсорбентах</a:t>
            </a:r>
            <a:endParaRPr lang="ru-RU" altLang="ru-RU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042201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7949</TotalTime>
  <Words>2970</Words>
  <Application>Microsoft Office PowerPoint</Application>
  <PresentationFormat>Широкоэкранный</PresentationFormat>
  <Paragraphs>363</Paragraphs>
  <Slides>32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</vt:lpstr>
      <vt:lpstr>Courier New</vt:lpstr>
      <vt:lpstr>PFBeauSansPro-Bold</vt:lpstr>
      <vt:lpstr>Times New Roman</vt:lpstr>
      <vt:lpstr>Wingdings</vt:lpstr>
      <vt:lpstr>Тема Office</vt:lpstr>
      <vt:lpstr>Equation</vt:lpstr>
      <vt:lpstr>Visio</vt:lpstr>
      <vt:lpstr>Макрокинетика химических процессов</vt:lpstr>
      <vt:lpstr>Основные этапы становления теорий приготовления катализаторов</vt:lpstr>
      <vt:lpstr>Активность единицы объема катализатора</vt:lpstr>
      <vt:lpstr>Основные задачи теории и практики приготовления катализатора</vt:lpstr>
      <vt:lpstr>Презентация PowerPoint</vt:lpstr>
      <vt:lpstr>Презентация PowerPoint</vt:lpstr>
      <vt:lpstr>Презентация PowerPoint</vt:lpstr>
      <vt:lpstr>Идентификация пористой структуры </vt:lpstr>
      <vt:lpstr>Идентификация пористой структуры </vt:lpstr>
      <vt:lpstr>Классификация изотерм адсорбции, предложенная  С. Брунауэром, Л. Демингом, У. Демингом и Э. Теллером (1940 г.) </vt:lpstr>
      <vt:lpstr>Презентация PowerPoint</vt:lpstr>
      <vt:lpstr>Допущения теории мономолекулярной адсорбции Лэнгмюра </vt:lpstr>
      <vt:lpstr>Презентация PowerPoint</vt:lpstr>
      <vt:lpstr>Допущения теории полимолекулярной адсорбции БЭТ </vt:lpstr>
      <vt:lpstr>Презентация PowerPoint</vt:lpstr>
      <vt:lpstr>Презентация PowerPoint</vt:lpstr>
      <vt:lpstr>Презентация PowerPoint</vt:lpstr>
      <vt:lpstr>Примеры изотерм БЭТ </vt:lpstr>
      <vt:lpstr>Идентификация пористой структуры</vt:lpstr>
      <vt:lpstr>Презентация PowerPoint</vt:lpstr>
      <vt:lpstr>Презентация PowerPoint</vt:lpstr>
      <vt:lpstr>Презентация PowerPoint</vt:lpstr>
      <vt:lpstr>Идентификация пористой  структуры</vt:lpstr>
      <vt:lpstr>Презентация PowerPoint</vt:lpstr>
      <vt:lpstr>Выбор метода измерения</vt:lpstr>
      <vt:lpstr>Дегазация образца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Юрьев Егор Михайлович</cp:lastModifiedBy>
  <cp:revision>136</cp:revision>
  <dcterms:created xsi:type="dcterms:W3CDTF">2020-11-19T09:51:55Z</dcterms:created>
  <dcterms:modified xsi:type="dcterms:W3CDTF">2025-02-03T04:54:50Z</dcterms:modified>
</cp:coreProperties>
</file>