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76" r:id="rId2"/>
    <p:sldId id="2618" r:id="rId3"/>
    <p:sldId id="2636" r:id="rId4"/>
    <p:sldId id="2580" r:id="rId5"/>
    <p:sldId id="2579" r:id="rId6"/>
    <p:sldId id="2638" r:id="rId7"/>
    <p:sldId id="2637" r:id="rId8"/>
    <p:sldId id="2640" r:id="rId9"/>
    <p:sldId id="2641" r:id="rId10"/>
    <p:sldId id="2596" r:id="rId11"/>
    <p:sldId id="2597" r:id="rId12"/>
    <p:sldId id="2619" r:id="rId13"/>
    <p:sldId id="2599" r:id="rId14"/>
    <p:sldId id="2620" r:id="rId15"/>
    <p:sldId id="2621" r:id="rId16"/>
    <p:sldId id="2622" r:id="rId17"/>
    <p:sldId id="2623" r:id="rId18"/>
    <p:sldId id="2604" r:id="rId19"/>
    <p:sldId id="2624" r:id="rId20"/>
    <p:sldId id="2612" r:id="rId21"/>
    <p:sldId id="2625" r:id="rId22"/>
    <p:sldId id="2605" r:id="rId23"/>
    <p:sldId id="2626" r:id="rId24"/>
    <p:sldId id="2639" r:id="rId25"/>
    <p:sldId id="2627" r:id="rId26"/>
    <p:sldId id="2628" r:id="rId27"/>
    <p:sldId id="2629" r:id="rId28"/>
    <p:sldId id="2630" r:id="rId29"/>
    <p:sldId id="2586" r:id="rId30"/>
    <p:sldId id="2631" r:id="rId31"/>
    <p:sldId id="2632" r:id="rId32"/>
    <p:sldId id="2617" r:id="rId33"/>
    <p:sldId id="2633" r:id="rId34"/>
    <p:sldId id="2634" r:id="rId35"/>
    <p:sldId id="2589" r:id="rId36"/>
    <p:sldId id="2635" r:id="rId37"/>
    <p:sldId id="261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51" autoAdjust="0"/>
    <p:restoredTop sz="94930" autoAdjust="0"/>
  </p:normalViewPr>
  <p:slideViewPr>
    <p:cSldViewPr snapToGrid="0">
      <p:cViewPr>
        <p:scale>
          <a:sx n="100" d="100"/>
          <a:sy n="100" d="100"/>
        </p:scale>
        <p:origin x="-726" y="-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84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=""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=""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=""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=""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=""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=""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=""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=""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равнение">
    <p:bg>
      <p:bgPr>
        <a:solidFill>
          <a:srgbClr val="80B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Треугольник 25">
            <a:extLst>
              <a:ext uri="{FF2B5EF4-FFF2-40B4-BE49-F238E27FC236}">
                <a16:creationId xmlns="" xmlns:a16="http://schemas.microsoft.com/office/drawing/2014/main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rgbClr val="80BF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400" noProof="0" dirty="0"/>
            </a:p>
          </p:txBody>
        </p:sp>
        <p:sp>
          <p:nvSpPr>
            <p:cNvPr id="15" name="Треугольник 14">
              <a:extLst>
                <a:ext uri="{FF2B5EF4-FFF2-40B4-BE49-F238E27FC236}">
                  <a16:creationId xmlns="" xmlns:a16="http://schemas.microsoft.com/office/drawing/2014/main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400" noProof="0" dirty="0"/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5125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125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rgbClr val="80BF44"/>
          </a:solidFill>
          <a:ln>
            <a:solidFill>
              <a:schemeClr val="accent1"/>
            </a:solidFill>
          </a:ln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="" xmlns:a16="http://schemas.microsoft.com/office/drawing/2014/main" id="{86411A82-4B2C-2345-940D-003FAE9566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07391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C911FC69-A908-43E9-B008-AFE0537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935043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24.01.2023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=""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5E5791F-3F71-BF44-BA4E-0B7D386184DC}"/>
              </a:ext>
            </a:extLst>
          </p:cNvPr>
          <p:cNvSpPr/>
          <p:nvPr userDrawn="1"/>
        </p:nvSpPr>
        <p:spPr>
          <a:xfrm>
            <a:off x="0" y="467833"/>
            <a:ext cx="11729822" cy="5890438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7DA0D001-BFE9-164E-A088-53FE53ABF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988860" cy="6864485"/>
          </a:xfrm>
          <a:custGeom>
            <a:avLst/>
            <a:gdLst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1612869 w 6096000"/>
              <a:gd name="connsiteY2" fmla="*/ 6841445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2014112 w 6096000"/>
              <a:gd name="connsiteY2" fmla="*/ 6857657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33403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02538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4485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1">
            <a:extLst>
              <a:ext uri="{FF2B5EF4-FFF2-40B4-BE49-F238E27FC236}">
                <a16:creationId xmlns="" xmlns:a16="http://schemas.microsoft.com/office/drawing/2014/main" id="{D16862ED-2F5E-FE49-AB49-49CEC0EA33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18426" y="793580"/>
            <a:ext cx="3304279" cy="5270839"/>
          </a:xfrm>
        </p:spPr>
        <p:txBody>
          <a:bodyPr lIns="0" rtlCol="0" anchor="ctr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spc="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22493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24.01.2023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92B5510-47F4-4EDA-950B-78DE62DA287B}"/>
              </a:ext>
            </a:extLst>
          </p:cNvPr>
          <p:cNvSpPr/>
          <p:nvPr userDrawn="1"/>
        </p:nvSpPr>
        <p:spPr>
          <a:xfrm>
            <a:off x="0" y="0"/>
            <a:ext cx="3219061" cy="6858000"/>
          </a:xfrm>
          <a:custGeom>
            <a:avLst/>
            <a:gdLst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4105469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4105469"/>
              <a:gd name="connsiteY0" fmla="*/ 0 h 6858000"/>
              <a:gd name="connsiteX1" fmla="*/ 4105469 w 4105469"/>
              <a:gd name="connsiteY1" fmla="*/ 0 h 6858000"/>
              <a:gd name="connsiteX2" fmla="*/ 1147665 w 4105469"/>
              <a:gd name="connsiteY2" fmla="*/ 6858000 h 6858000"/>
              <a:gd name="connsiteX3" fmla="*/ 0 w 4105469"/>
              <a:gd name="connsiteY3" fmla="*/ 6858000 h 6858000"/>
              <a:gd name="connsiteX4" fmla="*/ 0 w 4105469"/>
              <a:gd name="connsiteY4" fmla="*/ 0 h 6858000"/>
              <a:gd name="connsiteX0" fmla="*/ 0 w 3219061"/>
              <a:gd name="connsiteY0" fmla="*/ 0 h 6858000"/>
              <a:gd name="connsiteX1" fmla="*/ 3219061 w 3219061"/>
              <a:gd name="connsiteY1" fmla="*/ 0 h 6858000"/>
              <a:gd name="connsiteX2" fmla="*/ 1147665 w 3219061"/>
              <a:gd name="connsiteY2" fmla="*/ 6858000 h 6858000"/>
              <a:gd name="connsiteX3" fmla="*/ 0 w 3219061"/>
              <a:gd name="connsiteY3" fmla="*/ 6858000 h 6858000"/>
              <a:gd name="connsiteX4" fmla="*/ 0 w 3219061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061" h="6858000">
                <a:moveTo>
                  <a:pt x="0" y="0"/>
                </a:moveTo>
                <a:lnTo>
                  <a:pt x="3219061" y="0"/>
                </a:lnTo>
                <a:lnTo>
                  <a:pt x="114766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15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microsoft.com/office/2007/relationships/hdphoto" Target="../media/hdphoto1.wdp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0" cstate="print"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9" r:id="rId44"/>
    <p:sldLayoutId id="2147483700" r:id="rId45"/>
    <p:sldLayoutId id="2147483701" r:id="rId46"/>
    <p:sldLayoutId id="2147483703" r:id="rId47"/>
    <p:sldLayoutId id="2147483704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2.jpe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7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.png"/><Relationship Id="rId7" Type="http://schemas.openxmlformats.org/officeDocument/2006/relationships/image" Target="../media/image43.wmf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wmf"/><Relationship Id="rId5" Type="http://schemas.openxmlformats.org/officeDocument/2006/relationships/image" Target="../media/image41.png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oleObject" Target="../embeddings/oleObject5.bin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microsoft.com/office/2007/relationships/hdphoto" Target="../media/hdphoto4.wdp"/><Relationship Id="rId5" Type="http://schemas.openxmlformats.org/officeDocument/2006/relationships/image" Target="../media/image50.png"/><Relationship Id="rId4" Type="http://schemas.openxmlformats.org/officeDocument/2006/relationships/image" Target="../media/image49.wmf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4.png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5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47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59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image" Target="../media/image62.wmf"/><Relationship Id="rId4" Type="http://schemas.openxmlformats.org/officeDocument/2006/relationships/oleObject" Target="../embeddings/oleObject1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4.png"/><Relationship Id="rId5" Type="http://schemas.openxmlformats.org/officeDocument/2006/relationships/image" Target="../media/image67.png"/><Relationship Id="rId4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png"/><Relationship Id="rId4" Type="http://schemas.openxmlformats.org/officeDocument/2006/relationships/image" Target="../media/image71.wmf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4.png"/><Relationship Id="rId4" Type="http://schemas.microsoft.com/office/2007/relationships/hdphoto" Target="../media/hdphoto8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b="1" dirty="0" smtClean="0"/>
              <a:t>Введение в гетерогенный катализ. </a:t>
            </a:r>
          </a:p>
          <a:p>
            <a:pPr>
              <a:spcBef>
                <a:spcPts val="0"/>
              </a:spcBef>
            </a:pPr>
            <a:r>
              <a:rPr lang="ru-RU" b="1" dirty="0" smtClean="0"/>
              <a:t>Строение пористых тел и адсорбция: основные термины</a:t>
            </a:r>
            <a:endParaRPr lang="ru-RU" b="1" dirty="0"/>
          </a:p>
          <a:p>
            <a:pPr>
              <a:spcBef>
                <a:spcPts val="0"/>
              </a:spcBef>
            </a:pPr>
            <a:r>
              <a:rPr lang="ru-RU" dirty="0"/>
              <a:t>Лекция </a:t>
            </a:r>
            <a:r>
              <a:rPr lang="ru-RU" dirty="0" smtClean="0"/>
              <a:t>1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2"/>
              </a:rPr>
              <a:t>emyu@tpu.ru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://portal.tpu.ru/SHARED/e/EMYU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/>
              <a:t>https://us05web.zoom.us/j/6111307161?pwd=NjFYUEs1MkZiT0cxTmdwZVhvOGhTQT09</a:t>
            </a:r>
          </a:p>
          <a:p>
            <a:pPr>
              <a:spcBef>
                <a:spcPts val="0"/>
              </a:spcBef>
            </a:pPr>
            <a:endParaRPr lang="ru-RU" sz="1600" dirty="0" smtClean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186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6C3723B-5710-4CA6-AE0F-4FF0D1D2B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131" b="9292"/>
          <a:stretch/>
        </p:blipFill>
        <p:spPr bwMode="auto">
          <a:xfrm>
            <a:off x="7697973" y="2058170"/>
            <a:ext cx="4494028" cy="47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6275" y="203705"/>
            <a:ext cx="8963025" cy="79533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Распределение нагрузки</a:t>
            </a:r>
          </a:p>
        </p:txBody>
      </p:sp>
      <p:sp>
        <p:nvSpPr>
          <p:cNvPr id="13" name="Номер слайда 5"/>
          <p:cNvSpPr txBox="1">
            <a:spLocks/>
          </p:cNvSpPr>
          <p:nvPr/>
        </p:nvSpPr>
        <p:spPr>
          <a:xfrm>
            <a:off x="11532673" y="644933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1562772" y="1962180"/>
            <a:ext cx="23165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4000" b="1" spc="200" dirty="0">
                <a:solidFill>
                  <a:schemeClr val="bg1"/>
                </a:solidFill>
                <a:latin typeface="+mn-lt"/>
              </a:rPr>
              <a:t>ТОП-</a:t>
            </a:r>
            <a:r>
              <a:rPr lang="en-US" sz="4000" b="1" spc="200" dirty="0">
                <a:solidFill>
                  <a:schemeClr val="bg1"/>
                </a:solidFill>
                <a:latin typeface="+mn-lt"/>
              </a:rPr>
              <a:t>3</a:t>
            </a:r>
            <a:endParaRPr lang="ru-RU" altLang="ru-RU" sz="1600" b="1" spc="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43" y="1965625"/>
            <a:ext cx="681229" cy="7147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575" y="84715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1A70091F-733C-4DC5-8582-465226C2B62D}"/>
              </a:ext>
            </a:extLst>
          </p:cNvPr>
          <p:cNvCxnSpPr>
            <a:cxnSpLocks/>
          </p:cNvCxnSpPr>
          <p:nvPr/>
        </p:nvCxnSpPr>
        <p:spPr>
          <a:xfrm>
            <a:off x="1826027" y="1009358"/>
            <a:ext cx="8895527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459805"/>
              </p:ext>
            </p:extLst>
          </p:nvPr>
        </p:nvGraphicFramePr>
        <p:xfrm>
          <a:off x="5890626" y="1589324"/>
          <a:ext cx="5775098" cy="2893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6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84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Семестр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Практические занятия,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</a:t>
                      </a:r>
                      <a:r>
                        <a:rPr lang="ru-RU" sz="1800" dirty="0" smtClean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Лабораторные занятия,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</a:t>
                      </a:r>
                      <a:r>
                        <a:rPr lang="ru-RU" sz="18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Лекции,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</a:t>
                      </a:r>
                      <a:r>
                        <a:rPr lang="ru-RU" sz="1800" dirty="0" smtClean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Самостоятельная работа, часов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j-lt"/>
                          <a:ea typeface="Times New Roman"/>
                        </a:rPr>
                        <a:t>60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Формы контроля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Экзамен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(до 13 апреля)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4" name="Заголовок 1"/>
          <p:cNvSpPr txBox="1">
            <a:spLocks/>
          </p:cNvSpPr>
          <p:nvPr/>
        </p:nvSpPr>
        <p:spPr>
          <a:xfrm>
            <a:off x="526276" y="1479519"/>
            <a:ext cx="4955545" cy="32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</a:rPr>
              <a:t>Основные разделы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800" b="0" dirty="0">
                <a:solidFill>
                  <a:schemeClr val="tx1"/>
                </a:solidFill>
              </a:rPr>
              <a:t>Введение в катализ и адсорбцию, основные термины.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800" b="0" dirty="0">
                <a:solidFill>
                  <a:schemeClr val="tx1"/>
                </a:solidFill>
              </a:rPr>
              <a:t>Строение пористых  тел. Пористая структура катализаторов и адсорбентов, ее определение</a:t>
            </a:r>
            <a:r>
              <a:rPr lang="ru-RU" sz="1800" b="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800" b="0" dirty="0">
                <a:solidFill>
                  <a:schemeClr val="tx1"/>
                </a:solidFill>
              </a:rPr>
              <a:t>Диффузионные процессы в гетерогенном </a:t>
            </a:r>
            <a:r>
              <a:rPr lang="ru-RU" sz="1800" b="0" dirty="0" smtClean="0">
                <a:solidFill>
                  <a:schemeClr val="tx1"/>
                </a:solidFill>
              </a:rPr>
              <a:t>катализе. Внутренняя </a:t>
            </a:r>
            <a:r>
              <a:rPr lang="ru-RU" sz="1800" b="0" dirty="0">
                <a:solidFill>
                  <a:schemeClr val="tx1"/>
                </a:solidFill>
              </a:rPr>
              <a:t>диффузионная задача в гетерогенном катализе: параметр Тиле, фактор эффективности использования внутренней поверхности катализатора.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0617B48-C478-4E05-A05F-18816CC2AAB1}"/>
              </a:ext>
            </a:extLst>
          </p:cNvPr>
          <p:cNvSpPr txBox="1"/>
          <p:nvPr/>
        </p:nvSpPr>
        <p:spPr>
          <a:xfrm>
            <a:off x="526275" y="4477136"/>
            <a:ext cx="74474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ru-RU" sz="1800" b="0" dirty="0" smtClean="0">
                <a:solidFill>
                  <a:schemeClr val="tx1"/>
                </a:solidFill>
              </a:rPr>
              <a:t>Оптимальные </a:t>
            </a:r>
            <a:r>
              <a:rPr lang="ru-RU" sz="1800" b="0" dirty="0">
                <a:solidFill>
                  <a:schemeClr val="tx1"/>
                </a:solidFill>
              </a:rPr>
              <a:t>размеры и форма гранул катализатора</a:t>
            </a:r>
            <a:r>
              <a:rPr lang="ru-RU" sz="1800" b="0" dirty="0" smtClean="0">
                <a:solidFill>
                  <a:schemeClr val="tx1"/>
                </a:solidFill>
              </a:rPr>
              <a:t>.</a:t>
            </a:r>
            <a:endParaRPr lang="en-US" sz="18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 startAt="4"/>
            </a:pPr>
            <a:r>
              <a:rPr lang="ru-RU" dirty="0" smtClean="0"/>
              <a:t>Внешнедиффузионная </a:t>
            </a:r>
            <a:r>
              <a:rPr lang="ru-RU" dirty="0"/>
              <a:t>и переходные макрокинетические </a:t>
            </a:r>
            <a:r>
              <a:rPr lang="ru-RU" dirty="0" smtClean="0"/>
              <a:t>области</a:t>
            </a:r>
            <a:r>
              <a:rPr lang="ru-RU" dirty="0"/>
              <a:t>.</a:t>
            </a:r>
            <a:r>
              <a:rPr lang="en-US" dirty="0" smtClean="0"/>
              <a:t> </a:t>
            </a:r>
            <a:r>
              <a:rPr lang="ru-RU" dirty="0" smtClean="0"/>
              <a:t>Тепловой </a:t>
            </a:r>
            <a:r>
              <a:rPr lang="ru-RU" dirty="0"/>
              <a:t>режим работы катализатора</a:t>
            </a:r>
            <a:r>
              <a:rPr lang="ru-RU" dirty="0" smtClean="0"/>
              <a:t>.</a:t>
            </a:r>
          </a:p>
          <a:p>
            <a:pPr marL="342900" indent="-342900" algn="just">
              <a:buFont typeface="+mj-lt"/>
              <a:buAutoNum type="arabicPeriod" startAt="4"/>
            </a:pPr>
            <a:r>
              <a:rPr lang="ru-RU" dirty="0"/>
              <a:t>Модели пористой </a:t>
            </a:r>
            <a:r>
              <a:rPr lang="ru-RU" dirty="0" smtClean="0"/>
              <a:t>структуры.</a:t>
            </a:r>
            <a:endParaRPr lang="ru-RU" dirty="0"/>
          </a:p>
          <a:p>
            <a:pPr marL="342900" indent="-342900" algn="just">
              <a:buFont typeface="+mj-lt"/>
              <a:buAutoNum type="arabicPeriod" startAt="4"/>
            </a:pPr>
            <a:r>
              <a:rPr lang="ru-RU" sz="1200" i="1" dirty="0" smtClean="0"/>
              <a:t>Способы </a:t>
            </a:r>
            <a:r>
              <a:rPr lang="ru-RU" sz="1200" i="1" dirty="0"/>
              <a:t>приготовления катализаторов. Нанесенные катализаторы. Основные носители для катализаторов </a:t>
            </a:r>
            <a:r>
              <a:rPr lang="ru-RU" sz="1200" i="1" dirty="0" err="1"/>
              <a:t>нефтегазопереработки</a:t>
            </a:r>
            <a:r>
              <a:rPr lang="ru-RU" sz="1200" i="1" dirty="0" smtClean="0"/>
              <a:t>.</a:t>
            </a:r>
            <a:endParaRPr lang="en-US" sz="1200" i="1" dirty="0" smtClean="0"/>
          </a:p>
          <a:p>
            <a:pPr marL="342900" indent="-342900" algn="just">
              <a:buFont typeface="+mj-lt"/>
              <a:buAutoNum type="arabicPeriod" startAt="4"/>
            </a:pPr>
            <a:r>
              <a:rPr lang="ru-RU" sz="1200" i="1" dirty="0"/>
              <a:t>Дезактивация катализаторов</a:t>
            </a:r>
            <a:r>
              <a:rPr lang="ru-RU" sz="1200" i="1" dirty="0" smtClean="0"/>
              <a:t>.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05519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6C3723B-5710-4CA6-AE0F-4FF0D1D2B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131" b="9292"/>
          <a:stretch/>
        </p:blipFill>
        <p:spPr bwMode="auto">
          <a:xfrm>
            <a:off x="7697973" y="2058170"/>
            <a:ext cx="4494028" cy="47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6275" y="203705"/>
            <a:ext cx="8963025" cy="79533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Распределение нагрузки</a:t>
            </a:r>
          </a:p>
        </p:txBody>
      </p:sp>
      <p:sp>
        <p:nvSpPr>
          <p:cNvPr id="13" name="Номер слайда 5"/>
          <p:cNvSpPr txBox="1">
            <a:spLocks/>
          </p:cNvSpPr>
          <p:nvPr/>
        </p:nvSpPr>
        <p:spPr>
          <a:xfrm>
            <a:off x="11532673" y="644933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1562772" y="1962180"/>
            <a:ext cx="23165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4000" b="1" spc="200" dirty="0">
                <a:solidFill>
                  <a:schemeClr val="bg1"/>
                </a:solidFill>
                <a:latin typeface="+mn-lt"/>
              </a:rPr>
              <a:t>ТОП-</a:t>
            </a:r>
            <a:r>
              <a:rPr lang="en-US" sz="4000" b="1" spc="200" dirty="0">
                <a:solidFill>
                  <a:schemeClr val="bg1"/>
                </a:solidFill>
                <a:latin typeface="+mn-lt"/>
              </a:rPr>
              <a:t>3</a:t>
            </a:r>
            <a:endParaRPr lang="ru-RU" altLang="ru-RU" sz="1600" b="1" spc="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43" y="1965625"/>
            <a:ext cx="681229" cy="7147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575" y="84715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1A70091F-733C-4DC5-8582-465226C2B62D}"/>
              </a:ext>
            </a:extLst>
          </p:cNvPr>
          <p:cNvCxnSpPr>
            <a:cxnSpLocks/>
          </p:cNvCxnSpPr>
          <p:nvPr/>
        </p:nvCxnSpPr>
        <p:spPr>
          <a:xfrm>
            <a:off x="1826027" y="1009358"/>
            <a:ext cx="8895527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174418"/>
              </p:ext>
            </p:extLst>
          </p:nvPr>
        </p:nvGraphicFramePr>
        <p:xfrm>
          <a:off x="317500" y="939847"/>
          <a:ext cx="11512756" cy="5695152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720000"/>
                <a:gridCol w="3240000"/>
                <a:gridCol w="2922626"/>
                <a:gridCol w="684000"/>
                <a:gridCol w="3262130"/>
                <a:gridCol w="684000"/>
              </a:tblGrid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Неделя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Лекционное занятие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Практическое занятие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Баллы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Лабораторное занятие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Баллы</a:t>
                      </a:r>
                      <a:endParaRPr lang="ru-RU" sz="1400" dirty="0"/>
                    </a:p>
                  </a:txBody>
                  <a:tcPr anchor="ctr"/>
                </a:tc>
              </a:tr>
              <a:tr h="55821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ЛК 1. Введение в гетерогенный катализ. Строение пористых тел и адсорбция: основные термины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ЛР 1. Оценка пористой структуры… Определение удельной поверхности твердых тел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ЛК 2. Пористая структура катализаторов и адсорбентов. Часть 1.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Защита</a:t>
                      </a:r>
                      <a:r>
                        <a:rPr lang="ru-RU" sz="1100" baseline="0" dirty="0" smtClean="0"/>
                        <a:t> ЛР 1.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ЛК 2. Пористая структура катализаторов и адсорбентов. Часть 2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ЛР 2. Оценка пористой структуры… Оценка размеров пор и распределения пор по размерам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247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4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 1. Капиллярные явления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Защита ЛР 2.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5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ЛК 2. Пористая структура катализаторов и адсорбентов. Часть 3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ЛР 3. Оценка пористой структуры… Определение объема микропор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247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 </a:t>
                      </a:r>
                      <a:r>
                        <a:rPr lang="en-US" sz="1100" dirty="0" smtClean="0"/>
                        <a:t>2. </a:t>
                      </a:r>
                      <a:r>
                        <a:rPr lang="ru-RU" sz="1100" dirty="0" smtClean="0"/>
                        <a:t>Ртутная </a:t>
                      </a:r>
                      <a:r>
                        <a:rPr lang="ru-RU" sz="1100" dirty="0" err="1" smtClean="0"/>
                        <a:t>порометрия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Защита ЛР 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7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ЛК 3. Протекание химической реакции в зерне катализатора. Простые реакции 1 порядка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ЛР 4. Моделирование процессов в пористом зерне катализатора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247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8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 </a:t>
                      </a:r>
                      <a:r>
                        <a:rPr lang="en-US" sz="1100" dirty="0" smtClean="0"/>
                        <a:t>3. </a:t>
                      </a:r>
                      <a:r>
                        <a:rPr lang="ru-RU" sz="1100" dirty="0" smtClean="0"/>
                        <a:t>Пористость материалов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Защита ЛР 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9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ЛК 4. Оптимальные форма и размеры зерна катализатора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ЛР 5. Моделирование химической реакции в зерне катализатора полидисперсной структуры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 4. Составление моделей</a:t>
                      </a:r>
                      <a:r>
                        <a:rPr lang="ru-RU" sz="1100" baseline="0" dirty="0" smtClean="0"/>
                        <a:t> реакций в зерне катализатора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Защита ЛР 5.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11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ЛК 5. Внешнедиффузионная и переходные макрокинетические области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ЛР 6. Влияние размеров катализатора на гидравлическое сопротивление слоя катализатора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247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12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ЛК 6. Модели пористой структуры 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Защита ЛР 6.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04391">
                <a:tc gridSpan="3">
                  <a:txBody>
                    <a:bodyPr/>
                    <a:lstStyle/>
                    <a:p>
                      <a:pPr algn="r"/>
                      <a:r>
                        <a:rPr lang="ru-RU" sz="2000" b="1" dirty="0" smtClean="0"/>
                        <a:t>ИТОГО</a:t>
                      </a:r>
                      <a:endParaRPr lang="ru-RU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1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Список литературы</a:t>
            </a:r>
            <a:endParaRPr lang="ru-RU" altLang="ru-RU" sz="2000" b="1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35556" y="926282"/>
            <a:ext cx="8960257" cy="1689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b="1" dirty="0" smtClean="0"/>
              <a:t>Катализ. Гетерогенные катализаторы в нефтепереработке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sz="1730" dirty="0"/>
              <a:t>Практический курс гетерогенного катализа : пер. с англ. / Ч. Н. </a:t>
            </a:r>
            <a:r>
              <a:rPr lang="ru-RU" sz="1730" dirty="0" err="1"/>
              <a:t>Сеттерфилд</a:t>
            </a:r>
            <a:r>
              <a:rPr lang="ru-RU" sz="1730" dirty="0"/>
              <a:t>. — Москва : Мир, 1984. — 520 с.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sz="1730" dirty="0"/>
              <a:t>Технология катализаторов / И. П. </a:t>
            </a:r>
            <a:r>
              <a:rPr lang="ru-RU" sz="1730" dirty="0" err="1"/>
              <a:t>Мухленов</a:t>
            </a:r>
            <a:r>
              <a:rPr lang="ru-RU" sz="1730" dirty="0"/>
              <a:t> [и др.] // 3-е изд., </a:t>
            </a:r>
            <a:r>
              <a:rPr lang="ru-RU" sz="1730" dirty="0" err="1"/>
              <a:t>перераб</a:t>
            </a:r>
            <a:r>
              <a:rPr lang="ru-RU" sz="1730" dirty="0"/>
              <a:t>. — Ленинград : Химия, 1989. — 272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Гетерогенный </a:t>
            </a:r>
            <a:r>
              <a:rPr lang="ru-RU" sz="1730" dirty="0"/>
              <a:t>катализ : учебное пособие / О. В. Крылов. — Москва : Академкнига, 2004. — 679 с</a:t>
            </a:r>
            <a:r>
              <a:rPr lang="ru-RU" sz="1730" dirty="0" smtClean="0"/>
              <a:t>.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/>
              <a:t>Гетерогенный катализ / Г. К. </a:t>
            </a:r>
            <a:r>
              <a:rPr lang="ru-RU" sz="1730" dirty="0" smtClean="0"/>
              <a:t>Боресков. </a:t>
            </a:r>
            <a:r>
              <a:rPr lang="ru-RU" sz="1730" dirty="0"/>
              <a:t>— Москва : Наука, 1986. — 304 с</a:t>
            </a:r>
            <a:r>
              <a:rPr lang="ru-RU" sz="1730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/>
              <a:t>Катализ. Вопросы теории и практики. Избранные труды. / Г. К. Боресков ; под ред. К.И. Замараева, Г.И. Панова. — Новосибирск : Наука, 1987. — 536 с. </a:t>
            </a:r>
          </a:p>
          <a:p>
            <a:pPr algn="just">
              <a:defRPr/>
            </a:pPr>
            <a:endParaRPr lang="ru-RU" sz="1730" b="1" dirty="0" smtClean="0"/>
          </a:p>
          <a:p>
            <a:pPr algn="just">
              <a:defRPr/>
            </a:pPr>
            <a:r>
              <a:rPr lang="ru-RU" sz="1730" b="1" dirty="0" smtClean="0"/>
              <a:t>Адсорбция. Строение пористых тел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Введение </a:t>
            </a:r>
            <a:r>
              <a:rPr lang="ru-RU" sz="1730" dirty="0"/>
              <a:t>в физическую химию формирования </a:t>
            </a:r>
            <a:r>
              <a:rPr lang="ru-RU" sz="1730" dirty="0" err="1"/>
              <a:t>супрамолекулярной</a:t>
            </a:r>
            <a:r>
              <a:rPr lang="ru-RU" sz="1730" dirty="0"/>
              <a:t> структуры адсорбентов и катализаторов / В. Б. </a:t>
            </a:r>
            <a:r>
              <a:rPr lang="ru-RU" sz="1730" dirty="0" smtClean="0"/>
              <a:t>Фенелонов; </a:t>
            </a:r>
            <a:r>
              <a:rPr lang="ru-RU" sz="1730" dirty="0"/>
              <a:t>под ред. В. Н. </a:t>
            </a:r>
            <a:r>
              <a:rPr lang="ru-RU" sz="1730" dirty="0" err="1"/>
              <a:t>Пармона</a:t>
            </a:r>
            <a:r>
              <a:rPr lang="ru-RU" sz="1730" dirty="0"/>
              <a:t>. — Новосибирск : Изд-во СО РАН, 2002. — 414 с</a:t>
            </a:r>
            <a:r>
              <a:rPr lang="ru-RU" sz="1730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/>
              <a:t>Фенелонов В. Б., Мельгунов М. С. Адсорбционно-капиллярные явления и пористая структура катализаторов и адсорбентов: Сборник задач и вопросов с ответами и решениями / </a:t>
            </a:r>
            <a:r>
              <a:rPr lang="ru-RU" sz="1730" b="1" dirty="0" err="1"/>
              <a:t>Новосиб</a:t>
            </a:r>
            <a:r>
              <a:rPr lang="ru-RU" sz="1730" b="1" dirty="0"/>
              <a:t>. гос. ун-т. — Новосибирск, 2010. — 190 с</a:t>
            </a:r>
            <a:r>
              <a:rPr lang="ru-RU" sz="1730" b="1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/>
              <a:t>Адсорбция, удельная поверхность, пористость : пер. с англ. / С. </a:t>
            </a:r>
            <a:r>
              <a:rPr lang="ru-RU" sz="1730" b="1" dirty="0" err="1"/>
              <a:t>Грег</a:t>
            </a:r>
            <a:r>
              <a:rPr lang="ru-RU" sz="1730" b="1" dirty="0"/>
              <a:t>, К. </a:t>
            </a:r>
            <a:r>
              <a:rPr lang="ru-RU" sz="1730" b="1" dirty="0" err="1"/>
              <a:t>Синг</a:t>
            </a:r>
            <a:r>
              <a:rPr lang="ru-RU" sz="1730" b="1" dirty="0"/>
              <a:t> // 2-е изд. — </a:t>
            </a:r>
            <a:r>
              <a:rPr lang="ru-RU" sz="1730" b="1" dirty="0" smtClean="0"/>
              <a:t>Москва: </a:t>
            </a:r>
            <a:r>
              <a:rPr lang="ru-RU" sz="1730" b="1" dirty="0"/>
              <a:t>Мир, 1984. — 310 с.</a:t>
            </a:r>
            <a:endParaRPr lang="ru-RU" sz="1730" b="1" dirty="0" smtClean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Список литературы</a:t>
            </a:r>
            <a:endParaRPr lang="ru-RU" altLang="ru-RU" sz="2000" b="1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35556" y="945332"/>
            <a:ext cx="8960257" cy="1689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b="1" dirty="0" smtClean="0"/>
              <a:t>Диффузионные процессы в гетерогенном катализе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sz="1730" dirty="0"/>
              <a:t>Моделирование каталитических процессов и реакторов / В. С. Бесков, В. </a:t>
            </a:r>
            <a:r>
              <a:rPr lang="ru-RU" sz="1730" dirty="0" err="1"/>
              <a:t>Флокк</a:t>
            </a:r>
            <a:r>
              <a:rPr lang="ru-RU" sz="1730" dirty="0"/>
              <a:t>. — Москва: Химия, 1991. — 256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Малиновская </a:t>
            </a:r>
            <a:r>
              <a:rPr lang="ru-RU" sz="1730" dirty="0"/>
              <a:t>О.А., Бесков В.С., Слинько М.Г. Моделирование каталитических процессов на пористых зернах. - Новосибирск: Наука, СО РАН, 1975. — 268 </a:t>
            </a:r>
            <a:r>
              <a:rPr lang="ru-RU" sz="1730" dirty="0" smtClean="0"/>
              <a:t>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 smtClean="0"/>
              <a:t>Массопередача </a:t>
            </a:r>
            <a:r>
              <a:rPr lang="ru-RU" sz="1730" b="1" dirty="0"/>
              <a:t>в гетерогенном катализе : пер. с англ. / Ч. Н. </a:t>
            </a:r>
            <a:r>
              <a:rPr lang="ru-RU" sz="1730" b="1" dirty="0" err="1" smtClean="0"/>
              <a:t>Саттерфилд</a:t>
            </a:r>
            <a:r>
              <a:rPr lang="ru-RU" sz="1730" b="1" dirty="0" smtClean="0"/>
              <a:t>. </a:t>
            </a:r>
            <a:r>
              <a:rPr lang="ru-RU" sz="1730" b="1" dirty="0"/>
              <a:t>— Москва : Химия, 1976. — 240 </a:t>
            </a:r>
            <a:r>
              <a:rPr lang="ru-RU" sz="1730" b="1" dirty="0" smtClean="0"/>
              <a:t>с. 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smtClean="0"/>
              <a:t>Пористая </a:t>
            </a:r>
            <a:r>
              <a:rPr lang="ru-RU" sz="1730" dirty="0"/>
              <a:t>структура катализаторов и процессы переноса в гетерогенном катализе // под ред. Г.К. Борескова. - Новосибирск: Наука (Новосибирское отделение), 1970. — 268 </a:t>
            </a:r>
            <a:r>
              <a:rPr lang="ru-RU" sz="1730" dirty="0" smtClean="0"/>
              <a:t>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/>
              <a:t>Франк-</a:t>
            </a:r>
            <a:r>
              <a:rPr lang="ru-RU" sz="1730" dirty="0" err="1"/>
              <a:t>Каменецкий</a:t>
            </a:r>
            <a:r>
              <a:rPr lang="ru-RU" sz="1730" dirty="0"/>
              <a:t> Д. А. Основы макрокинетики. Диффузия и теплопередача в химической кинетике. – Долгопрудный: Интеллект, 2008. – 408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dirty="0" err="1" smtClean="0"/>
              <a:t>Рудобашта</a:t>
            </a:r>
            <a:r>
              <a:rPr lang="ru-RU" sz="1730" dirty="0" smtClean="0"/>
              <a:t> </a:t>
            </a:r>
            <a:r>
              <a:rPr lang="ru-RU" sz="1730" dirty="0"/>
              <a:t>С. П., Карташов Э. М. Диффузия в химико-технологических процессах: учеб. пособие для вузов по направлениям подготовки в области техники и технологии / С. П. </a:t>
            </a:r>
            <a:r>
              <a:rPr lang="ru-RU" sz="1730" dirty="0" err="1"/>
              <a:t>Рудобашта</a:t>
            </a:r>
            <a:r>
              <a:rPr lang="ru-RU" sz="1730" dirty="0"/>
              <a:t>, Э. М. Карташов. - 2-е изд. </a:t>
            </a:r>
            <a:r>
              <a:rPr lang="ru-RU" sz="1730" dirty="0" err="1"/>
              <a:t>перераб</a:t>
            </a:r>
            <a:r>
              <a:rPr lang="ru-RU" sz="1730" dirty="0"/>
              <a:t>. и доп. - М. : </a:t>
            </a:r>
            <a:r>
              <a:rPr lang="ru-RU" sz="1730" dirty="0" err="1"/>
              <a:t>КолосС</a:t>
            </a:r>
            <a:r>
              <a:rPr lang="ru-RU" sz="1730" dirty="0"/>
              <a:t>, 2010. - 478 с.</a:t>
            </a:r>
          </a:p>
          <a:p>
            <a:pPr marL="342900" indent="-342900" algn="just">
              <a:buAutoNum type="arabicPeriod"/>
              <a:defRPr/>
            </a:pPr>
            <a:r>
              <a:rPr lang="ru-RU" sz="1730" b="1" dirty="0" err="1"/>
              <a:t>Ушева</a:t>
            </a:r>
            <a:r>
              <a:rPr lang="ru-RU" sz="1730" b="1" dirty="0"/>
              <a:t> Н.В., Кравцов А.В. Макрокинетика химических процессов и расчет реакторов. -  Томск: Изд-во ТПУ, 2013. – 92 с. – Схема доступа: http://</a:t>
            </a:r>
            <a:r>
              <a:rPr lang="ru-RU" sz="1730" b="1" dirty="0" smtClean="0"/>
              <a:t>www.lib.tpu.ru/fulltext2/m/2013/m267.pdf</a:t>
            </a:r>
            <a:endParaRPr lang="ru-RU" sz="173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7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Основные определения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3375" y="1181218"/>
            <a:ext cx="5351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«</a:t>
            </a:r>
            <a:r>
              <a:rPr lang="ru-RU" altLang="ru-RU" sz="2000" b="1" i="1" dirty="0" smtClean="0"/>
              <a:t>Макрокинетика </a:t>
            </a:r>
            <a:r>
              <a:rPr lang="ru-RU" altLang="ru-RU" sz="2000" b="1" i="1" dirty="0"/>
              <a:t>химических </a:t>
            </a:r>
            <a:r>
              <a:rPr lang="ru-RU" altLang="ru-RU" sz="2000" b="1" i="1" dirty="0" smtClean="0"/>
              <a:t>процессов</a:t>
            </a:r>
            <a:r>
              <a:rPr lang="ru-RU" altLang="ru-RU" sz="2000" b="1" dirty="0" smtClean="0"/>
              <a:t>» = </a:t>
            </a:r>
            <a:r>
              <a:rPr lang="ru-RU" altLang="ru-RU" sz="2000" dirty="0" smtClean="0"/>
              <a:t>«</a:t>
            </a:r>
            <a:r>
              <a:rPr lang="ru-RU" altLang="ru-RU" sz="2000" i="1" dirty="0" smtClean="0"/>
              <a:t>Диффузионные процессы в гетерогенном катализе</a:t>
            </a:r>
            <a:r>
              <a:rPr lang="ru-RU" altLang="ru-RU" sz="2000" dirty="0" smtClean="0"/>
              <a:t>»:</a:t>
            </a:r>
          </a:p>
          <a:p>
            <a:pPr marL="342900" indent="-342900" algn="just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хи­ми­че­ская </a:t>
            </a:r>
            <a:r>
              <a:rPr lang="ru-RU" altLang="ru-RU" sz="1600" dirty="0"/>
              <a:t>ки­не­ти­ка мак­ро­ско­пи­че­ских </a:t>
            </a:r>
            <a:r>
              <a:rPr lang="ru-RU" altLang="ru-RU" sz="1600" dirty="0" smtClean="0"/>
              <a:t>про­цес­сов - </a:t>
            </a:r>
            <a:r>
              <a:rPr lang="ru-RU" altLang="ru-RU" sz="1600" dirty="0"/>
              <a:t>раз­дел </a:t>
            </a:r>
            <a:r>
              <a:rPr lang="ru-RU" altLang="ru-RU" sz="1600" dirty="0" smtClean="0"/>
              <a:t>фи­зической хи­мии, </a:t>
            </a:r>
            <a:r>
              <a:rPr lang="ru-RU" altLang="ru-RU" sz="1600" dirty="0"/>
              <a:t>опи­сываю­щий за­ко­но­мер­но­сти про­те­ка­ния </a:t>
            </a:r>
            <a:r>
              <a:rPr lang="ru-RU" altLang="ru-RU" sz="1600" dirty="0" smtClean="0"/>
              <a:t>хи­мических </a:t>
            </a:r>
            <a:r>
              <a:rPr lang="ru-RU" altLang="ru-RU" sz="1600" dirty="0"/>
              <a:t>пре­вра­ще­ний в их взаи­мо­свя­зи с про­цес­са­ми пе­ре­но­са ве­ще­ст­ва (мас­сы), </a:t>
            </a:r>
            <a:r>
              <a:rPr lang="ru-RU" altLang="ru-RU" sz="1600" dirty="0" smtClean="0"/>
              <a:t>энер­гии и др</a:t>
            </a:r>
            <a:r>
              <a:rPr lang="ru-RU" altLang="ru-RU" sz="1600" dirty="0"/>
              <a:t>., вы­зван­ны­ми раз­ли­чи­ем ус­ло­вий про­те­ка­ния </a:t>
            </a:r>
            <a:r>
              <a:rPr lang="ru-RU" altLang="ru-RU" sz="1600" dirty="0" smtClean="0"/>
              <a:t>хи­мической </a:t>
            </a:r>
            <a:r>
              <a:rPr lang="ru-RU" altLang="ru-RU" sz="1600" dirty="0"/>
              <a:t>ре­ак­ции в </a:t>
            </a:r>
            <a:r>
              <a:rPr lang="ru-RU" altLang="ru-RU" sz="1600" dirty="0" smtClean="0"/>
              <a:t>различных точ­ках мак­ро­ско­пической </a:t>
            </a:r>
            <a:r>
              <a:rPr lang="ru-RU" altLang="ru-RU" sz="1600" dirty="0"/>
              <a:t>сис­те­мы или ус­ло­вия­ми на её </a:t>
            </a:r>
            <a:r>
              <a:rPr lang="ru-RU" altLang="ru-RU" sz="1600" dirty="0" smtClean="0"/>
              <a:t>гра­ни­цах;</a:t>
            </a:r>
          </a:p>
          <a:p>
            <a:pPr marL="342900" indent="-342900" algn="just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раздел химической кинетики, изучающий влияние процессов переноса вещества и тепла на скорость химических </a:t>
            </a:r>
            <a:r>
              <a:rPr lang="ru-RU" altLang="ru-RU" sz="1600" dirty="0" smtClean="0"/>
              <a:t>реакций;</a:t>
            </a:r>
          </a:p>
          <a:p>
            <a:pPr algn="just">
              <a:spcBef>
                <a:spcPct val="0"/>
              </a:spcBef>
            </a:pP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b="1" i="1" dirty="0" smtClean="0"/>
              <a:t>Гетерогенный катализ</a:t>
            </a:r>
            <a:r>
              <a:rPr lang="ru-RU" altLang="ru-RU" sz="2000" b="1" dirty="0" smtClean="0"/>
              <a:t> </a:t>
            </a:r>
            <a:r>
              <a:rPr lang="ru-RU" altLang="ru-RU" sz="2000" dirty="0" smtClean="0"/>
              <a:t>- </a:t>
            </a:r>
            <a:r>
              <a:rPr lang="ru-RU" altLang="ru-RU" sz="2000" dirty="0"/>
              <a:t>изменение скорости или инициирование химической реакции за счет взаимодействия (контакта) реагентов с катализаторами, которые образуют самостоятельную фазу, отделенную от реакционной среды поверхностью </a:t>
            </a:r>
            <a:r>
              <a:rPr lang="ru-RU" altLang="ru-RU" sz="2000" dirty="0" smtClean="0"/>
              <a:t>раздела.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6086475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481272" y="1181218"/>
            <a:ext cx="5351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i="1" dirty="0" smtClean="0"/>
              <a:t>Диффузия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- процесс перемещения </a:t>
            </a:r>
            <a:r>
              <a:rPr lang="ru-RU" altLang="ru-RU" sz="2000" dirty="0" smtClean="0"/>
              <a:t>вещества </a:t>
            </a:r>
            <a:r>
              <a:rPr lang="ru-RU" altLang="ru-RU" sz="2000" dirty="0"/>
              <a:t>из области с высокой концентрацией в область с низкой концентрацией, приводящий к самопроизвольному выравниванию концентраций по всему занимаемому </a:t>
            </a:r>
            <a:r>
              <a:rPr lang="ru-RU" altLang="ru-RU" sz="2000" dirty="0" smtClean="0"/>
              <a:t>объёму.</a:t>
            </a:r>
          </a:p>
          <a:p>
            <a:pPr algn="just">
              <a:spcBef>
                <a:spcPct val="0"/>
              </a:spcBef>
            </a:pP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Движущая сила Д.</a:t>
            </a:r>
            <a:r>
              <a:rPr lang="ru-RU" altLang="ru-RU" sz="2000" dirty="0" smtClean="0"/>
              <a:t> – разность концентраций вещества в разных точках объема.</a:t>
            </a:r>
          </a:p>
          <a:p>
            <a:pPr algn="just">
              <a:spcBef>
                <a:spcPct val="0"/>
              </a:spcBef>
            </a:pP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На микроскопическом (молекулярном) уровне причиной диффузии является хаотичное </a:t>
            </a:r>
            <a:r>
              <a:rPr lang="ru-RU" altLang="ru-RU" sz="2000" dirty="0" smtClean="0"/>
              <a:t>движение индивидуальных </a:t>
            </a:r>
            <a:r>
              <a:rPr lang="ru-RU" altLang="ru-RU" sz="2000" dirty="0"/>
              <a:t>частиц, которое на макроуровне приводит к возникновению направленного течения компонентов смеси. Процесс диффузии направлен к установлению равновесия — то есть к выравниванию концентраций и равномерному перемешиванию </a:t>
            </a:r>
            <a:r>
              <a:rPr lang="ru-RU" altLang="ru-RU" sz="2000" dirty="0" smtClean="0"/>
              <a:t>компонентов.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7385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Стадии гетерогенного каталитического процесса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181218"/>
            <a:ext cx="4903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dirty="0"/>
              <a:t>Химическое взаимодействие происходит на поверхности катализатора, протекают следующие стадии: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1. Перенос реагентов из ядра потока к поверхности катализатора.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2</a:t>
            </a:r>
            <a:r>
              <a:rPr lang="ru-RU" altLang="ru-RU" sz="2000" b="1" dirty="0" smtClean="0"/>
              <a:t>. </a:t>
            </a:r>
            <a:r>
              <a:rPr lang="ru-RU" altLang="ru-RU" sz="2000" b="1" dirty="0"/>
              <a:t>Перенос реагентов от внешней поверхности внутрь К</a:t>
            </a:r>
            <a:r>
              <a:rPr lang="ru-RU" altLang="ru-RU" sz="2000" b="1" dirty="0" smtClean="0"/>
              <a:t>.</a:t>
            </a:r>
            <a:endParaRPr lang="ru-RU" altLang="ru-RU" sz="2000" b="1" dirty="0"/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3. </a:t>
            </a:r>
            <a:r>
              <a:rPr lang="ru-RU" altLang="ru-RU" sz="2000" b="1" dirty="0"/>
              <a:t>Адсорбция реагентов на </a:t>
            </a:r>
            <a:r>
              <a:rPr lang="ru-RU" altLang="ru-RU" sz="2000" b="1" dirty="0" smtClean="0"/>
              <a:t>поверхности </a:t>
            </a:r>
            <a:r>
              <a:rPr lang="ru-RU" altLang="ru-RU" sz="2000" b="1" dirty="0" smtClean="0"/>
              <a:t>К. (внешней или внутренней).</a:t>
            </a:r>
            <a:endParaRPr lang="ru-RU" altLang="ru-RU" sz="2000" b="1" dirty="0"/>
          </a:p>
          <a:p>
            <a:pPr algn="just">
              <a:spcBef>
                <a:spcPct val="0"/>
              </a:spcBef>
            </a:pPr>
            <a:r>
              <a:rPr lang="ru-RU" altLang="ru-RU" sz="2000" b="1" dirty="0" smtClean="0"/>
              <a:t>4. </a:t>
            </a:r>
            <a:r>
              <a:rPr lang="ru-RU" altLang="ru-RU" sz="2000" b="1" dirty="0"/>
              <a:t>Химическое взаимодействие реагентов на поверхности К.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5. </a:t>
            </a:r>
            <a:r>
              <a:rPr lang="ru-RU" altLang="ru-RU" sz="2000" dirty="0"/>
              <a:t>Десорбция продуктов.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6. </a:t>
            </a:r>
            <a:r>
              <a:rPr lang="ru-RU" altLang="ru-RU" sz="2000" dirty="0"/>
              <a:t>Перенос продуктов из тела К. к </a:t>
            </a:r>
            <a:r>
              <a:rPr lang="ru-RU" altLang="ru-RU" sz="2000" dirty="0" smtClean="0"/>
              <a:t>поверхности.</a:t>
            </a:r>
            <a:endParaRPr lang="ru-RU" altLang="ru-RU" sz="2000" dirty="0"/>
          </a:p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7. </a:t>
            </a:r>
            <a:r>
              <a:rPr lang="ru-RU" altLang="ru-RU" sz="2000" dirty="0"/>
              <a:t>Перенос продуктов от поверхности К. в ядро </a:t>
            </a:r>
            <a:r>
              <a:rPr lang="ru-RU" altLang="ru-RU" sz="2000" dirty="0" smtClean="0"/>
              <a:t>потока.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1714501"/>
            <a:ext cx="4320000" cy="2366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21748" y="4288751"/>
            <a:ext cx="56221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- </a:t>
            </a:r>
            <a:r>
              <a:rPr lang="ru-RU" dirty="0"/>
              <a:t>Частицы катализатора в </a:t>
            </a:r>
            <a:r>
              <a:rPr lang="ru-RU" dirty="0" smtClean="0"/>
              <a:t>проточном трубчатом реакторе.</a:t>
            </a:r>
          </a:p>
          <a:p>
            <a:pPr algn="ctr"/>
            <a:r>
              <a:rPr lang="ru-RU" sz="1600" dirty="0" smtClean="0"/>
              <a:t> А - слой </a:t>
            </a:r>
            <a:r>
              <a:rPr lang="ru-RU" sz="1600" dirty="0"/>
              <a:t>катализатора в проточном трубчатом реакторе; </a:t>
            </a:r>
            <a:r>
              <a:rPr lang="ru-RU" sz="1600" dirty="0" smtClean="0"/>
              <a:t>Б - </a:t>
            </a:r>
            <a:r>
              <a:rPr lang="ru-RU" sz="1600" dirty="0"/>
              <a:t>фрагмент </a:t>
            </a:r>
            <a:r>
              <a:rPr lang="ru-RU" sz="1600" dirty="0" smtClean="0"/>
              <a:t>реактора </a:t>
            </a:r>
            <a:r>
              <a:rPr lang="ru-RU" sz="1600" dirty="0"/>
              <a:t>с гранулами катализатора; </a:t>
            </a:r>
            <a:r>
              <a:rPr lang="ru-RU" sz="1600" dirty="0" smtClean="0"/>
              <a:t>В - </a:t>
            </a:r>
            <a:r>
              <a:rPr lang="ru-RU" sz="1600" dirty="0"/>
              <a:t>фрагмент гранулы с </a:t>
            </a:r>
            <a:r>
              <a:rPr lang="ru-RU" sz="1600" dirty="0" smtClean="0"/>
              <a:t>пористой структурой </a:t>
            </a:r>
            <a:r>
              <a:rPr lang="ru-RU" sz="1600" dirty="0"/>
              <a:t>(■ – активный центр </a:t>
            </a:r>
            <a:r>
              <a:rPr lang="ru-RU" sz="1600" dirty="0" smtClean="0"/>
              <a:t>поверхности катализатора</a:t>
            </a:r>
            <a:r>
              <a:rPr lang="ru-RU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2311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Стадии гетерогенного каталитического процесса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81607" y="1181218"/>
            <a:ext cx="4903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/>
              <a:t>Процессы переноса </a:t>
            </a:r>
            <a:r>
              <a:rPr lang="ru-RU" altLang="ru-RU" sz="2000" b="1"/>
              <a:t>вещества </a:t>
            </a:r>
            <a:r>
              <a:rPr lang="ru-RU" altLang="ru-RU" sz="2000" b="1" smtClean="0"/>
              <a:t>(и тепла) </a:t>
            </a:r>
            <a:r>
              <a:rPr lang="ru-RU" altLang="ru-RU" sz="2000" b="1" dirty="0"/>
              <a:t>в каталитических реакциях:</a:t>
            </a:r>
          </a:p>
          <a:p>
            <a:pPr algn="just"/>
            <a:r>
              <a:rPr lang="ru-RU" altLang="ru-RU" sz="2000" dirty="0"/>
              <a:t>1) </a:t>
            </a:r>
            <a:r>
              <a:rPr lang="ru-RU" altLang="ru-RU" sz="2000" b="1" dirty="0"/>
              <a:t>Внешняя диффузия </a:t>
            </a:r>
            <a:r>
              <a:rPr lang="ru-RU" altLang="ru-RU" sz="2000" dirty="0"/>
              <a:t>- перенос исходных веществ из ядра газового или жидкого потока к слою потока в пространстве между гранулами к внешней поверхности катализатора.</a:t>
            </a:r>
          </a:p>
          <a:p>
            <a:pPr algn="just"/>
            <a:r>
              <a:rPr lang="ru-RU" altLang="ru-RU" sz="2000" dirty="0"/>
              <a:t>2) </a:t>
            </a:r>
            <a:r>
              <a:rPr lang="ru-RU" altLang="ru-RU" sz="2000" b="1" dirty="0"/>
              <a:t>Внутренняя диффузия </a:t>
            </a:r>
            <a:r>
              <a:rPr lang="ru-RU" altLang="ru-RU" sz="2000" dirty="0"/>
              <a:t>- перенос исходных веществ от внешней поверхности зерна катализатора к его центру. </a:t>
            </a:r>
          </a:p>
          <a:p>
            <a:pPr lvl="1" algn="just"/>
            <a:r>
              <a:rPr lang="ru-RU" altLang="ru-RU" sz="2000" dirty="0"/>
              <a:t>+ </a:t>
            </a:r>
            <a:r>
              <a:rPr lang="ru-RU" altLang="ru-RU" sz="2000" b="1" i="1" dirty="0"/>
              <a:t>Внешняя и внутренняя диффузии в обратном направлении </a:t>
            </a:r>
            <a:r>
              <a:rPr lang="ru-RU" altLang="ru-RU" sz="2000" dirty="0"/>
              <a:t>- перенос продуктов реакции от центра катализаторов к внешней поверхности зерна и от внешней поверхности зерна катализатора в пространство между ними и затем в ядро потока.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131" y="1088763"/>
            <a:ext cx="4463982" cy="413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71261" y="5212554"/>
            <a:ext cx="5572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- Частица </a:t>
            </a:r>
            <a:r>
              <a:rPr lang="ru-RU" sz="1400" dirty="0"/>
              <a:t>катализатора в потоке газа, текущего через </a:t>
            </a:r>
            <a:r>
              <a:rPr lang="ru-RU" sz="1400" dirty="0" smtClean="0"/>
              <a:t>каталитический </a:t>
            </a:r>
            <a:r>
              <a:rPr lang="ru-RU" sz="1400" dirty="0"/>
              <a:t>слой и изменение концентрации реагирующих веществ и </a:t>
            </a:r>
            <a:r>
              <a:rPr lang="ru-RU" sz="1400" dirty="0" smtClean="0"/>
              <a:t>продуктов </a:t>
            </a:r>
            <a:r>
              <a:rPr lang="ru-RU" sz="1400" dirty="0"/>
              <a:t>вблизи поверхности и внутри пористого зерна катализатора: </a:t>
            </a:r>
            <a:r>
              <a:rPr lang="ru-RU" sz="1400" dirty="0" smtClean="0"/>
              <a:t>R – </a:t>
            </a:r>
            <a:r>
              <a:rPr lang="ru-RU" sz="1400" dirty="0"/>
              <a:t>радиус зерна катализатора; δ – толщина диффузионного слоя; </a:t>
            </a:r>
            <a:r>
              <a:rPr lang="ru-RU" sz="1400" dirty="0" smtClean="0"/>
              <a:t>С</a:t>
            </a:r>
            <a:r>
              <a:rPr lang="ru-RU" sz="1400" baseline="-25000" dirty="0" smtClean="0"/>
              <a:t>R</a:t>
            </a:r>
            <a:r>
              <a:rPr lang="en-US" sz="1400" dirty="0" smtClean="0"/>
              <a:t>,C</a:t>
            </a:r>
            <a:r>
              <a:rPr lang="en-US" sz="1400" baseline="-25000" dirty="0" smtClean="0"/>
              <a:t>P</a:t>
            </a:r>
            <a:r>
              <a:rPr lang="ru-RU" sz="1400" dirty="0" smtClean="0"/>
              <a:t> – </a:t>
            </a:r>
            <a:r>
              <a:rPr lang="ru-RU" sz="1400" dirty="0"/>
              <a:t>концентрация реагента </a:t>
            </a:r>
            <a:r>
              <a:rPr lang="ru-RU" sz="1400" i="1" dirty="0"/>
              <a:t>R</a:t>
            </a:r>
            <a:r>
              <a:rPr lang="ru-RU" sz="1400" dirty="0"/>
              <a:t> и продукта </a:t>
            </a:r>
            <a:r>
              <a:rPr lang="ru-RU" sz="1400" i="1" dirty="0"/>
              <a:t>P</a:t>
            </a:r>
            <a:r>
              <a:rPr lang="ru-RU" sz="1400" dirty="0"/>
              <a:t>, </a:t>
            </a:r>
            <a:r>
              <a:rPr lang="ru-RU" sz="1400" dirty="0" smtClean="0"/>
              <a:t>соответственно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876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6" y="142276"/>
            <a:ext cx="937204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Скорость химической реакции на поверхности катализатора и скорость гетерогенного каталитического процесса </a:t>
            </a:r>
            <a:r>
              <a:rPr lang="ru-RU" altLang="ru-RU" sz="2800" b="1" dirty="0" err="1" smtClean="0"/>
              <a:t>вцелом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3524250"/>
            <a:ext cx="0" cy="2895859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81607" y="3834178"/>
            <a:ext cx="490357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 smtClean="0"/>
              <a:t>«</a:t>
            </a:r>
            <a:r>
              <a:rPr lang="ru-RU" altLang="ru-RU" sz="2000" b="1" i="1" dirty="0" smtClean="0"/>
              <a:t>Истинная</a:t>
            </a:r>
            <a:r>
              <a:rPr lang="ru-RU" altLang="ru-RU" sz="2000" b="1" dirty="0"/>
              <a:t>» </a:t>
            </a:r>
            <a:r>
              <a:rPr lang="ru-RU" altLang="ru-RU" sz="2000" b="1" dirty="0" smtClean="0"/>
              <a:t>кинетика:</a:t>
            </a:r>
            <a:endParaRPr lang="ru-RU" altLang="ru-RU" sz="2000" b="1" dirty="0"/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кинетика реакций в отсутствие диффузионных эффектов;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выражение для скорости процесса определяется в соответствии с </a:t>
            </a:r>
            <a:r>
              <a:rPr lang="ru-RU" altLang="ru-RU" i="1" dirty="0" smtClean="0"/>
              <a:t>законом действующих масс </a:t>
            </a:r>
            <a:r>
              <a:rPr lang="ru-RU" altLang="ru-RU" dirty="0" smtClean="0"/>
              <a:t>(или его модификацией для сложных процессов): </a:t>
            </a:r>
            <a:r>
              <a:rPr lang="en-US" altLang="ru-RU" dirty="0" smtClean="0"/>
              <a:t>W = k</a:t>
            </a:r>
            <a:r>
              <a:rPr lang="ru-RU" altLang="ru-RU" dirty="0" smtClean="0"/>
              <a:t> · (</a:t>
            </a:r>
            <a:r>
              <a:rPr lang="ru-RU" altLang="ru-RU" i="1" dirty="0" smtClean="0"/>
              <a:t>С</a:t>
            </a:r>
            <a:r>
              <a:rPr lang="ru-RU" altLang="ru-RU" baseline="-25000" dirty="0" smtClean="0"/>
              <a:t>1</a:t>
            </a:r>
            <a:r>
              <a:rPr lang="ru-RU" altLang="ru-RU" dirty="0" smtClean="0"/>
              <a:t>)</a:t>
            </a:r>
            <a:r>
              <a:rPr lang="en-US" altLang="ru-RU" i="1" baseline="30000" dirty="0" smtClean="0"/>
              <a:t>a</a:t>
            </a:r>
            <a:r>
              <a:rPr lang="en-US" altLang="ru-RU" i="1" dirty="0" smtClean="0"/>
              <a:t>·…·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С</a:t>
            </a:r>
            <a:r>
              <a:rPr lang="en-US" altLang="ru-RU" i="1" baseline="-25000" dirty="0" smtClean="0"/>
              <a:t>n</a:t>
            </a:r>
            <a:r>
              <a:rPr lang="ru-RU" altLang="ru-RU" dirty="0" smtClean="0"/>
              <a:t>)</a:t>
            </a:r>
            <a:r>
              <a:rPr lang="en-US" altLang="ru-RU" i="1" baseline="30000" dirty="0" smtClean="0"/>
              <a:t>x</a:t>
            </a:r>
            <a:r>
              <a:rPr lang="ru-RU" altLang="ru-RU" i="1" baseline="30000" dirty="0" smtClean="0"/>
              <a:t> </a:t>
            </a:r>
            <a:r>
              <a:rPr lang="en-US" altLang="ru-RU" dirty="0"/>
              <a:t>[</a:t>
            </a:r>
            <a:r>
              <a:rPr lang="ru-RU" altLang="ru-RU" b="1" dirty="0"/>
              <a:t>моль/(м</a:t>
            </a:r>
            <a:r>
              <a:rPr lang="ru-RU" altLang="ru-RU" b="1" baseline="30000" dirty="0"/>
              <a:t>3</a:t>
            </a:r>
            <a:r>
              <a:rPr lang="ru-RU" altLang="ru-RU" b="1" dirty="0"/>
              <a:t> · с)</a:t>
            </a:r>
            <a:r>
              <a:rPr lang="ru-RU" altLang="ru-RU" dirty="0"/>
              <a:t>; г/(г · с)</a:t>
            </a:r>
            <a:r>
              <a:rPr lang="en-US" altLang="ru-RU" dirty="0"/>
              <a:t>]</a:t>
            </a:r>
            <a:r>
              <a:rPr lang="ru-RU" altLang="ru-RU" dirty="0"/>
              <a:t>;</a:t>
            </a:r>
            <a:endParaRPr lang="ru-RU" altLang="ru-RU" i="1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6401357" y="3807091"/>
            <a:ext cx="490357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 smtClean="0"/>
              <a:t>«</a:t>
            </a:r>
            <a:r>
              <a:rPr lang="ru-RU" altLang="ru-RU" sz="2000" b="1" i="1" dirty="0" smtClean="0"/>
              <a:t>Наблюдаемая</a:t>
            </a:r>
            <a:r>
              <a:rPr lang="ru-RU" altLang="ru-RU" sz="2000" b="1" dirty="0" smtClean="0"/>
              <a:t>» («</a:t>
            </a:r>
            <a:r>
              <a:rPr lang="ru-RU" altLang="ru-RU" sz="2000" b="1" i="1" dirty="0"/>
              <a:t>кажущаяся</a:t>
            </a:r>
            <a:r>
              <a:rPr lang="ru-RU" altLang="ru-RU" sz="2000" b="1" dirty="0" smtClean="0"/>
              <a:t>», «</a:t>
            </a:r>
            <a:r>
              <a:rPr lang="ru-RU" altLang="ru-RU" sz="2000" b="1" i="1" dirty="0" smtClean="0"/>
              <a:t>эффективная</a:t>
            </a:r>
            <a:r>
              <a:rPr lang="ru-RU" altLang="ru-RU" sz="2000" b="1" dirty="0" smtClean="0"/>
              <a:t>») кинетика: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характеристика реального течения реакции;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скорость </a:t>
            </a:r>
            <a:r>
              <a:rPr lang="ru-RU" altLang="ru-RU" dirty="0"/>
              <a:t>гетерогенного каталитического процесса </a:t>
            </a:r>
            <a:r>
              <a:rPr lang="ru-RU" altLang="ru-RU" dirty="0" err="1" smtClean="0"/>
              <a:t>вцелом</a:t>
            </a:r>
            <a:r>
              <a:rPr lang="ru-RU" altLang="ru-RU" dirty="0" smtClean="0"/>
              <a:t> – т.е. </a:t>
            </a:r>
            <a:r>
              <a:rPr lang="ru-RU" altLang="ru-RU" i="1" dirty="0" smtClean="0"/>
              <a:t>макропроцесса </a:t>
            </a:r>
            <a:r>
              <a:rPr lang="en-US" altLang="ru-RU" dirty="0" smtClean="0"/>
              <a:t>[</a:t>
            </a:r>
            <a:r>
              <a:rPr lang="ru-RU" altLang="ru-RU" dirty="0" smtClean="0"/>
              <a:t>(</a:t>
            </a:r>
            <a:r>
              <a:rPr lang="ru-RU" altLang="ru-RU" dirty="0"/>
              <a:t>моль</a:t>
            </a:r>
            <a:r>
              <a:rPr lang="ru-RU" altLang="ru-RU" dirty="0" smtClean="0"/>
              <a:t>/(м</a:t>
            </a:r>
            <a:r>
              <a:rPr lang="ru-RU" altLang="ru-RU" baseline="30000" dirty="0" smtClean="0"/>
              <a:t>3</a:t>
            </a:r>
            <a:r>
              <a:rPr lang="ru-RU" altLang="ru-RU" dirty="0" smtClean="0"/>
              <a:t> · с); </a:t>
            </a:r>
            <a:r>
              <a:rPr lang="ru-RU" altLang="ru-RU" b="1" dirty="0"/>
              <a:t>г</a:t>
            </a:r>
            <a:r>
              <a:rPr lang="ru-RU" altLang="ru-RU" b="1" dirty="0" smtClean="0"/>
              <a:t>/(г · с); кг / (кг · час)</a:t>
            </a:r>
            <a:r>
              <a:rPr lang="en-US" altLang="ru-RU" dirty="0" smtClean="0"/>
              <a:t>]</a:t>
            </a:r>
            <a:endParaRPr lang="ru-RU" altLang="ru-RU" dirty="0" smtClean="0"/>
          </a:p>
          <a:p>
            <a:pPr marL="342900" indent="-342900" algn="just">
              <a:buFontTx/>
              <a:buChar char="-"/>
            </a:pPr>
            <a:r>
              <a:rPr lang="ru-RU" altLang="ru-RU" dirty="0" smtClean="0"/>
              <a:t>выражение для скорости процесса определяется в соответствии с </a:t>
            </a:r>
            <a:r>
              <a:rPr lang="ru-RU" altLang="ru-RU" i="1" dirty="0" smtClean="0"/>
              <a:t>… </a:t>
            </a:r>
            <a:r>
              <a:rPr lang="ru-RU" altLang="ru-RU" dirty="0" smtClean="0"/>
              <a:t>макрокинетическим учением;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1606" y="1527271"/>
            <a:ext cx="108526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 smtClean="0"/>
              <a:t>Макрокинетика – наука о прикладном применении катализаторов. Данные о составе и температуре, получаемые при эксперименте и используемые для изучения механизмов реакций и моделировании реакторов, как правило относятся к объему между гранулами. Наблюдаемое же течение реакции представляет собой суммарный результат процессов, протекающих на катализаторе и определяемых реальными условиями, существующими в различных участках его внутренней поверхности. Если </a:t>
            </a:r>
            <a:r>
              <a:rPr lang="ru-RU" altLang="ru-RU" i="1" dirty="0" smtClean="0"/>
              <a:t>градиенты концентраций</a:t>
            </a:r>
            <a:r>
              <a:rPr lang="ru-RU" altLang="ru-RU" dirty="0" smtClean="0"/>
              <a:t>, вызываемые диффузией, значительны, то происходит «</a:t>
            </a:r>
            <a:r>
              <a:rPr lang="ru-RU" altLang="ru-RU" i="1" dirty="0" smtClean="0"/>
              <a:t>искажение кинетики</a:t>
            </a:r>
            <a:r>
              <a:rPr lang="ru-RU" altLang="ru-RU" dirty="0" smtClean="0"/>
              <a:t>»: скорость процесса в целом и характер ее зависимости (от температуры и т.п.) отличаются от закономерностей, которые описываются скоростью химической реакции (акта химического превращения).</a:t>
            </a:r>
          </a:p>
        </p:txBody>
      </p:sp>
    </p:spTree>
    <p:extLst>
      <p:ext uri="{BB962C8B-B14F-4D97-AF65-F5344CB8AC3E}">
        <p14:creationId xmlns:p14="http://schemas.microsoft.com/office/powerpoint/2010/main" val="158486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История катализа</a:t>
            </a:r>
            <a:r>
              <a:rPr lang="ru-RU" altLang="ru-RU" sz="2000" dirty="0"/>
              <a:t> 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636029"/>
              </p:ext>
            </p:extLst>
          </p:nvPr>
        </p:nvGraphicFramePr>
        <p:xfrm>
          <a:off x="6574140" y="1096417"/>
          <a:ext cx="4253583" cy="598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23" name="Equation" r:id="rId5" imgW="2158920" imgH="304560" progId="Equation.DSMT4">
                  <p:embed/>
                </p:oleObj>
              </mc:Choice>
              <mc:Fallback>
                <p:oleObj name="Equation" r:id="rId5" imgW="215892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74140" y="1096417"/>
                        <a:ext cx="4253583" cy="598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037984" y="1175275"/>
            <a:ext cx="32337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1480 г. (1552 г.) - алхимики</a:t>
            </a:r>
            <a:r>
              <a:rPr lang="ru-RU" altLang="ru-RU" sz="1800" dirty="0"/>
              <a:t> </a:t>
            </a: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542684" y="2066656"/>
            <a:ext cx="23701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И.И. Бехер (17 век)</a:t>
            </a:r>
            <a:r>
              <a:rPr lang="ru-RU" altLang="ru-RU" sz="1800" dirty="0"/>
              <a:t> </a:t>
            </a: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2277081" y="2999313"/>
            <a:ext cx="2122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К.Шееле (18 век)</a:t>
            </a:r>
            <a:r>
              <a:rPr lang="ru-RU" altLang="ru-RU" sz="1800" dirty="0"/>
              <a:t> </a:t>
            </a: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224910"/>
              </p:ext>
            </p:extLst>
          </p:nvPr>
        </p:nvGraphicFramePr>
        <p:xfrm>
          <a:off x="5408121" y="1936750"/>
          <a:ext cx="5420217" cy="761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24" name="Equation" r:id="rId7" imgW="4228920" imgH="596880" progId="Equation.DSMT4">
                  <p:embed/>
                </p:oleObj>
              </mc:Choice>
              <mc:Fallback>
                <p:oleObj name="Equation" r:id="rId7" imgW="422892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08121" y="1936750"/>
                        <a:ext cx="5420217" cy="761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034406"/>
              </p:ext>
            </p:extLst>
          </p:nvPr>
        </p:nvGraphicFramePr>
        <p:xfrm>
          <a:off x="4350072" y="2987284"/>
          <a:ext cx="7186937" cy="403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25" name="Equation" r:id="rId9" imgW="4965480" imgH="279360" progId="Equation.DSMT4">
                  <p:embed/>
                </p:oleObj>
              </mc:Choice>
              <mc:Fallback>
                <p:oleObj name="Equation" r:id="rId9" imgW="49654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50072" y="2987284"/>
                        <a:ext cx="7186937" cy="403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822128" y="3867150"/>
            <a:ext cx="354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Н.Клеман, Ш.Дезорм (1806 г.)</a:t>
            </a:r>
            <a:r>
              <a:rPr lang="ru-RU" altLang="ru-RU" sz="1800" dirty="0"/>
              <a:t> </a:t>
            </a:r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643928"/>
              </p:ext>
            </p:extLst>
          </p:nvPr>
        </p:nvGraphicFramePr>
        <p:xfrm>
          <a:off x="5157297" y="3636962"/>
          <a:ext cx="6505575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26" name="Equation" r:id="rId11" imgW="4495680" imgH="571320" progId="Equation.DSMT4">
                  <p:embed/>
                </p:oleObj>
              </mc:Choice>
              <mc:Fallback>
                <p:oleObj name="Equation" r:id="rId11" imgW="449568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57297" y="3636962"/>
                        <a:ext cx="6505575" cy="82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1822128" y="4737355"/>
            <a:ext cx="9503097" cy="16062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dirty="0" smtClean="0"/>
              <a:t>К началу 19 в. накопились данные о существовании обширной группы аномальных реакций, характеризующихся внестехиометрическим соотношением реагентов. При отсутствии определенных веществ эти реакции не протекают, но они активно идут в присутствии уже очень малых количеств таких веществ: например, </a:t>
            </a:r>
            <a:r>
              <a:rPr lang="ru-RU" sz="1730" i="1" dirty="0" smtClean="0"/>
              <a:t>1 часть красного оксида азота на 1000 частей серы и воздуха для образования 1000 частей «купоросного масла»</a:t>
            </a:r>
            <a:r>
              <a:rPr lang="ru-RU" sz="173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550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История катализа</a:t>
            </a:r>
            <a:r>
              <a:rPr lang="ru-RU" altLang="ru-RU" sz="2000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r="8076"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3349625" y="1125538"/>
            <a:ext cx="2443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К.Кирхгоф  (1811 г.)</a:t>
            </a:r>
            <a:r>
              <a:rPr lang="ru-RU" altLang="ru-RU" sz="1800" dirty="0"/>
              <a:t> </a:t>
            </a: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297" y="1016000"/>
            <a:ext cx="32893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2686050" y="1765555"/>
            <a:ext cx="8763000" cy="7204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dirty="0"/>
              <a:t>Работы Клемана, Дезорма и Кирхгофа  инициировали поиск таких уникальных веществ. За 20 лет было найдено множество реакций:</a:t>
            </a:r>
          </a:p>
        </p:txBody>
      </p:sp>
      <p:pic>
        <p:nvPicPr>
          <p:cNvPr id="2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56" y="2477572"/>
            <a:ext cx="5432425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956997"/>
            <a:ext cx="5589588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749159"/>
            <a:ext cx="56721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541322"/>
            <a:ext cx="368141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677847"/>
            <a:ext cx="2962275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2686050" y="5161479"/>
            <a:ext cx="8763000" cy="7204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defRPr/>
            </a:pPr>
            <a:r>
              <a:rPr lang="ru-RU" sz="1730" dirty="0"/>
              <a:t>Так было положено начало химии платины как катализатора.</a:t>
            </a:r>
          </a:p>
        </p:txBody>
      </p:sp>
    </p:spTree>
    <p:extLst>
      <p:ext uri="{BB962C8B-B14F-4D97-AF65-F5344CB8AC3E}">
        <p14:creationId xmlns:p14="http://schemas.microsoft.com/office/powerpoint/2010/main" val="355627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5CA971FA-8FD8-4D57-A914-6F40D831D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60181" y="2445026"/>
            <a:ext cx="4131819" cy="44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915506" y="1532996"/>
            <a:ext cx="7711661" cy="48798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357188" algn="just">
              <a:defRPr/>
            </a:pPr>
            <a:r>
              <a:rPr lang="ru-RU" sz="2400" b="1" dirty="0"/>
              <a:t>20 век: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20-е гг. – окисление SO</a:t>
            </a:r>
            <a:r>
              <a:rPr lang="ru-RU" sz="2000" baseline="-25000" dirty="0"/>
              <a:t>2</a:t>
            </a:r>
            <a:r>
              <a:rPr lang="ru-RU" sz="2000" dirty="0"/>
              <a:t> на V</a:t>
            </a:r>
            <a:r>
              <a:rPr lang="ru-RU" sz="2000" baseline="-25000" dirty="0"/>
              <a:t>2</a:t>
            </a:r>
            <a:r>
              <a:rPr lang="ru-RU" sz="2000" dirty="0"/>
              <a:t>O</a:t>
            </a:r>
            <a:r>
              <a:rPr lang="ru-RU" sz="2000" baseline="-25000" dirty="0"/>
              <a:t>5</a:t>
            </a:r>
            <a:r>
              <a:rPr lang="ru-RU" sz="2000" dirty="0"/>
              <a:t>-Al</a:t>
            </a:r>
            <a:r>
              <a:rPr lang="ru-RU" sz="2000" baseline="-25000" dirty="0"/>
              <a:t>2</a:t>
            </a:r>
            <a:r>
              <a:rPr lang="ru-RU" sz="2000" dirty="0"/>
              <a:t>O</a:t>
            </a:r>
            <a:r>
              <a:rPr lang="ru-RU" sz="2000" baseline="-25000" dirty="0"/>
              <a:t>3</a:t>
            </a:r>
            <a:r>
              <a:rPr lang="ru-RU" sz="2000" dirty="0"/>
              <a:t> (замена Pt - прорыв в каталитической химической технологии);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1918 г. – синтез аммиака (</a:t>
            </a:r>
            <a:r>
              <a:rPr lang="ru-RU" sz="2000" dirty="0" err="1"/>
              <a:t>Габер</a:t>
            </a:r>
            <a:r>
              <a:rPr lang="ru-RU" sz="2000" dirty="0"/>
              <a:t>, Бош, </a:t>
            </a:r>
            <a:r>
              <a:rPr lang="ru-RU" sz="2000" dirty="0" err="1"/>
              <a:t>Митташ</a:t>
            </a:r>
            <a:r>
              <a:rPr lang="ru-RU" sz="2000" dirty="0"/>
              <a:t>) – 720-820 К; 30-70 МПа; </a:t>
            </a:r>
            <a:r>
              <a:rPr lang="ru-RU" sz="2000" dirty="0" err="1"/>
              <a:t>Fe</a:t>
            </a:r>
            <a:r>
              <a:rPr lang="ru-RU" sz="2000" dirty="0"/>
              <a:t>, K, </a:t>
            </a:r>
            <a:r>
              <a:rPr lang="ru-RU" sz="2000" dirty="0" err="1"/>
              <a:t>Al</a:t>
            </a:r>
            <a:r>
              <a:rPr lang="ru-RU" sz="2000" dirty="0"/>
              <a:t> (становление азотной промышленности и ее </a:t>
            </a:r>
            <a:r>
              <a:rPr lang="ru-RU" sz="2000" dirty="0" err="1"/>
              <a:t>подотраслей</a:t>
            </a:r>
            <a:r>
              <a:rPr lang="ru-RU" sz="2000" dirty="0"/>
              <a:t>, в частности промышленности азотных удобрений);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1923 г. – синтез метанола на </a:t>
            </a:r>
            <a:r>
              <a:rPr lang="ru-RU" sz="2000" dirty="0" err="1"/>
              <a:t>Cr</a:t>
            </a:r>
            <a:r>
              <a:rPr lang="ru-RU" sz="2000" dirty="0"/>
              <a:t>-катализаторах при 700 К (</a:t>
            </a:r>
            <a:r>
              <a:rPr lang="ru-RU" sz="2000" dirty="0" err="1"/>
              <a:t>Пихлер</a:t>
            </a:r>
            <a:r>
              <a:rPr lang="ru-RU" sz="2000" dirty="0"/>
              <a:t>);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1950-е </a:t>
            </a:r>
            <a:r>
              <a:rPr lang="ru-RU" sz="2000" dirty="0"/>
              <a:t>гг. – каталитический риформинг – синтез высокооктановой ароматики на Pt-катализаторах;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1950-е </a:t>
            </a:r>
            <a:r>
              <a:rPr lang="ru-RU" sz="2000" dirty="0"/>
              <a:t>гг. – синтез водорода на </a:t>
            </a:r>
            <a:r>
              <a:rPr lang="ru-RU" sz="2000" dirty="0" err="1"/>
              <a:t>Fe</a:t>
            </a:r>
            <a:r>
              <a:rPr lang="ru-RU" sz="2000" dirty="0"/>
              <a:t>-катализаторах паровой конверсией CO при 670 К – синтезы на основе водорода: синтез метанола, синтез Фишера-Тропша, </a:t>
            </a:r>
            <a:r>
              <a:rPr lang="ru-RU" sz="2000" dirty="0" err="1"/>
              <a:t>гидропроцессы</a:t>
            </a:r>
            <a:r>
              <a:rPr lang="ru-RU" sz="2000" dirty="0"/>
              <a:t>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1950-е </a:t>
            </a:r>
            <a:r>
              <a:rPr lang="ru-RU" sz="2000" dirty="0"/>
              <a:t>гг. – синтез водорода на </a:t>
            </a:r>
            <a:r>
              <a:rPr lang="ru-RU" sz="2000" dirty="0" err="1"/>
              <a:t>Cu</a:t>
            </a:r>
            <a:r>
              <a:rPr lang="ru-RU" sz="2000" dirty="0"/>
              <a:t>-катализаторах паровой конверсией CO при 450 К.</a:t>
            </a:r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9794D6E3-B458-4CC5-8440-279CC27FEE58}"/>
              </a:ext>
            </a:extLst>
          </p:cNvPr>
          <p:cNvSpPr txBox="1">
            <a:spLocks/>
          </p:cNvSpPr>
          <p:nvPr/>
        </p:nvSpPr>
        <p:spPr>
          <a:xfrm>
            <a:off x="11564723" y="638615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C35D07-A0E2-496D-A263-155ECD8168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0" y="155071"/>
            <a:ext cx="1569217" cy="365124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xmlns="" id="{4FC0E726-0CC8-40D7-8605-0F8DBA28A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344" y="272318"/>
            <a:ext cx="883565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latin typeface="+mj-lt"/>
              </a:rPr>
              <a:t>История катализа</a:t>
            </a:r>
            <a:r>
              <a:rPr lang="ru-RU" altLang="ru-RU" sz="3600" dirty="0">
                <a:latin typeface="+mj-lt"/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8ADD41B-B84C-49E2-A722-B99688F43D5D}"/>
              </a:ext>
            </a:extLst>
          </p:cNvPr>
          <p:cNvSpPr/>
          <p:nvPr/>
        </p:nvSpPr>
        <p:spPr>
          <a:xfrm>
            <a:off x="0" y="1016078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473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История катализа</a:t>
            </a:r>
            <a:r>
              <a:rPr lang="ru-RU" altLang="ru-RU" sz="2000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r="8076"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2686050" y="922854"/>
            <a:ext cx="8763000" cy="7204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dirty="0" smtClean="0"/>
              <a:t>В нефтепереработке до </a:t>
            </a:r>
            <a:r>
              <a:rPr lang="ru-RU" altLang="ru-RU" sz="2000" dirty="0"/>
              <a:t>1930-х гг. </a:t>
            </a:r>
            <a:r>
              <a:rPr lang="ru-RU" altLang="ru-RU" sz="2000" dirty="0" smtClean="0"/>
              <a:t>были только </a:t>
            </a:r>
            <a:r>
              <a:rPr lang="ru-RU" altLang="ru-RU" sz="2000" dirty="0"/>
              <a:t>(</a:t>
            </a:r>
            <a:r>
              <a:rPr lang="ru-RU" altLang="ru-RU" sz="2000" i="1" dirty="0"/>
              <a:t>ректификация </a:t>
            </a:r>
            <a:r>
              <a:rPr lang="ru-RU" altLang="ru-RU" sz="2000" i="1" dirty="0" smtClean="0"/>
              <a:t>нефти + </a:t>
            </a:r>
            <a:r>
              <a:rPr lang="ru-RU" altLang="ru-RU" sz="2000" i="1" dirty="0"/>
              <a:t>термический </a:t>
            </a:r>
            <a:r>
              <a:rPr lang="ru-RU" altLang="ru-RU" sz="2000" i="1" dirty="0" smtClean="0"/>
              <a:t>крекинг мазута</a:t>
            </a:r>
            <a:r>
              <a:rPr lang="ru-RU" altLang="ru-RU" sz="2000" dirty="0" smtClean="0"/>
              <a:t>). Французский </a:t>
            </a:r>
            <a:r>
              <a:rPr lang="ru-RU" altLang="ru-RU" sz="2000" dirty="0"/>
              <a:t>инженер Гудри, изобретатель каткрекинга, в 1935 г</a:t>
            </a:r>
            <a:r>
              <a:rPr lang="ru-RU" altLang="ru-RU" sz="2000" dirty="0" smtClean="0"/>
              <a:t>. сказал: </a:t>
            </a:r>
            <a:r>
              <a:rPr lang="ru-RU" altLang="ru-RU" sz="2000" b="1" i="1" dirty="0"/>
              <a:t>«Еще пять лет назад о катализе в нефтепереработке не говорили ничего, а теперь ясно, что без катализа эта сфера немыслима»</a:t>
            </a:r>
            <a:r>
              <a:rPr lang="ru-RU" altLang="ru-RU" sz="2000" b="1" dirty="0"/>
              <a:t>.</a:t>
            </a:r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  <a:p>
            <a:pPr algn="just">
              <a:defRPr/>
            </a:pP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947979"/>
              </p:ext>
            </p:extLst>
          </p:nvPr>
        </p:nvGraphicFramePr>
        <p:xfrm>
          <a:off x="3038202" y="2573660"/>
          <a:ext cx="8280919" cy="3528392"/>
        </p:xfrm>
        <a:graphic>
          <a:graphicData uri="http://schemas.openxmlformats.org/drawingml/2006/table">
            <a:tbl>
              <a:tblPr firstRow="1" firstCol="1" bandRow="1" bandCol="1">
                <a:tableStyleId>{073A0DAA-6AF3-43AB-8588-CEC1D06C72B9}</a:tableStyleId>
              </a:tblPr>
              <a:tblGrid>
                <a:gridCol w="1729445"/>
                <a:gridCol w="3275737"/>
                <a:gridCol w="3275737"/>
              </a:tblGrid>
              <a:tr h="252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Процесс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Катализатор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</a:rPr>
                        <a:t>Условия</a:t>
                      </a:r>
                      <a:r>
                        <a:rPr lang="ru-RU" sz="1600" baseline="0" dirty="0" smtClean="0">
                          <a:effectLst/>
                          <a:latin typeface="+mn-lt"/>
                          <a:ea typeface="+mn-ea"/>
                        </a:rPr>
                        <a:t> проведения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Крекинг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(1937 г.)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Цеолитсодержащие катализаторы с добавками Pt, </a:t>
                      </a:r>
                      <a:r>
                        <a:rPr lang="ru-RU" sz="1600" dirty="0" err="1">
                          <a:effectLst/>
                          <a:latin typeface="+mn-lt"/>
                        </a:rPr>
                        <a:t>Cr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</a:rPr>
                        <a:t>740-790</a:t>
                      </a:r>
                      <a:r>
                        <a:rPr lang="ru-RU" sz="16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+mn-lt"/>
                        </a:rPr>
                        <a:t>К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0,2–0,3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Риформинг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(1950 г.)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Полиметаллические катализаторы: Pt, Re, </a:t>
                      </a:r>
                      <a:r>
                        <a:rPr lang="en-US" sz="1600">
                          <a:effectLst/>
                          <a:latin typeface="+mn-lt"/>
                        </a:rPr>
                        <a:t>Zr</a:t>
                      </a:r>
                      <a:r>
                        <a:rPr lang="ru-RU" sz="1600">
                          <a:effectLst/>
                          <a:latin typeface="+mn-lt"/>
                        </a:rPr>
                        <a:t>/</a:t>
                      </a:r>
                      <a:r>
                        <a:rPr lang="en-US" sz="160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3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740–790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0,8–1,5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Гидроочистка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(1955 г.)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Al-Co-Mo, Al-Ni-Mo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600–680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3–5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Гидрокрекинг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Цеолитсодержащие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с добавками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Pt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+mn-lt"/>
                        </a:rPr>
                        <a:t>Pd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Ni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Co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WS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/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, (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Co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-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Mo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)/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 dirty="0">
                          <a:effectLst/>
                          <a:latin typeface="+mn-lt"/>
                        </a:rPr>
                        <a:t>3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520–740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5–15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Изомеризация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Pt</a:t>
                      </a:r>
                      <a:r>
                        <a:rPr lang="ru-RU" sz="160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>
                          <a:effectLst/>
                          <a:latin typeface="+mn-lt"/>
                        </a:rPr>
                        <a:t>Pd</a:t>
                      </a:r>
                      <a:r>
                        <a:rPr lang="ru-RU" sz="1600">
                          <a:effectLst/>
                          <a:latin typeface="+mn-lt"/>
                        </a:rPr>
                        <a:t>/ </a:t>
                      </a:r>
                      <a:r>
                        <a:rPr lang="en-US" sz="1600">
                          <a:effectLst/>
                          <a:latin typeface="+mn-lt"/>
                        </a:rPr>
                        <a:t>Al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2</a:t>
                      </a:r>
                      <a:r>
                        <a:rPr lang="en-US" sz="1600">
                          <a:effectLst/>
                          <a:latin typeface="+mn-lt"/>
                        </a:rPr>
                        <a:t>O</a:t>
                      </a:r>
                      <a:r>
                        <a:rPr lang="ru-RU" sz="1600" baseline="-2500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>
                          <a:effectLst/>
                          <a:latin typeface="+mn-lt"/>
                        </a:rPr>
                        <a:t>, </a:t>
                      </a:r>
                      <a:r>
                        <a:rPr lang="en-US" sz="1600">
                          <a:effectLst/>
                          <a:latin typeface="+mn-lt"/>
                        </a:rPr>
                        <a:t>цеолиты</a:t>
                      </a:r>
                      <a:endParaRPr lang="ru-RU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360–770 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0,5–4,0 МПа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2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6E0BC4F-0AA4-42D6-86EB-96D55DDE6A92}"/>
              </a:ext>
            </a:extLst>
          </p:cNvPr>
          <p:cNvSpPr/>
          <p:nvPr/>
        </p:nvSpPr>
        <p:spPr>
          <a:xfrm flipH="1">
            <a:off x="-1" y="4191056"/>
            <a:ext cx="2619506" cy="2666944"/>
          </a:xfrm>
          <a:prstGeom prst="rect">
            <a:avLst/>
          </a:prstGeom>
          <a:blipFill dpi="0" rotWithShape="1">
            <a:blip r:embed="rId2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19505" y="255925"/>
            <a:ext cx="90147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Определения катализа</a:t>
            </a:r>
            <a:r>
              <a:rPr lang="ru-RU" altLang="ru-RU" dirty="0">
                <a:latin typeface="+mj-lt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2869" y="2055691"/>
            <a:ext cx="45855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Bef>
                <a:spcPct val="0"/>
              </a:spcBef>
            </a:pPr>
            <a:r>
              <a:rPr lang="ru-RU" altLang="ru-RU" sz="2000" b="1" dirty="0"/>
              <a:t>Э. Митчерлих (1833 г.):</a:t>
            </a:r>
          </a:p>
          <a:p>
            <a:pPr indent="536575" algn="just">
              <a:spcBef>
                <a:spcPct val="0"/>
              </a:spcBef>
            </a:pPr>
            <a:r>
              <a:rPr lang="ru-RU" altLang="ru-RU" sz="2000" dirty="0"/>
              <a:t>Ввел понятие «</a:t>
            </a:r>
            <a:r>
              <a:rPr lang="ru-RU" altLang="ru-RU" sz="2000" i="1" dirty="0"/>
              <a:t>контактные реакции</a:t>
            </a:r>
            <a:r>
              <a:rPr lang="ru-RU" altLang="ru-RU" sz="2000" dirty="0"/>
              <a:t>» – ок. 100 % известных на то время катализаторов было твердыми.</a:t>
            </a:r>
          </a:p>
          <a:p>
            <a:pPr indent="536575" algn="just">
              <a:spcBef>
                <a:spcPct val="0"/>
              </a:spcBef>
            </a:pPr>
            <a:endParaRPr lang="ru-RU" altLang="ru-RU" sz="2000" dirty="0"/>
          </a:p>
          <a:p>
            <a:pPr indent="536575" algn="just">
              <a:spcBef>
                <a:spcPct val="0"/>
              </a:spcBef>
            </a:pPr>
            <a:r>
              <a:rPr lang="ru-RU" altLang="ru-RU" sz="2000" b="1" dirty="0"/>
              <a:t>Й. Берцелиус (1835 г.)</a:t>
            </a:r>
          </a:p>
          <a:p>
            <a:pPr indent="536575" algn="just">
              <a:spcBef>
                <a:spcPct val="0"/>
              </a:spcBef>
            </a:pPr>
            <a:r>
              <a:rPr lang="ru-RU" altLang="ru-RU" sz="2000" dirty="0"/>
              <a:t>Ввел термин «</a:t>
            </a:r>
            <a:r>
              <a:rPr lang="ru-RU" altLang="ru-RU" sz="2000" i="1" dirty="0"/>
              <a:t>катализ</a:t>
            </a:r>
            <a:r>
              <a:rPr lang="ru-RU" altLang="ru-RU" sz="2000" dirty="0"/>
              <a:t>» (с </a:t>
            </a:r>
            <a:r>
              <a:rPr lang="ru-RU" altLang="ru-RU" sz="2000" i="1" dirty="0"/>
              <a:t>греч</a:t>
            </a:r>
            <a:r>
              <a:rPr lang="ru-RU" altLang="ru-RU" sz="2000" dirty="0"/>
              <a:t>. «разрушение») – подавляющее большинство реакций было реакциями разложения.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95149" y="6419512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29" y="183188"/>
            <a:ext cx="1569217" cy="3651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976731" y="1901802"/>
            <a:ext cx="53091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buNone/>
            </a:pPr>
            <a:r>
              <a:rPr lang="ru-RU" sz="2000" dirty="0"/>
              <a:t>Наиболее емким является определение катализа как </a:t>
            </a:r>
            <a:r>
              <a:rPr lang="ru-RU" sz="2000" i="1" dirty="0"/>
              <a:t>феноменологического явления</a:t>
            </a:r>
            <a:r>
              <a:rPr lang="ru-RU" sz="2000" dirty="0"/>
              <a:t>, предложенное </a:t>
            </a:r>
            <a:r>
              <a:rPr lang="ru-RU" sz="2000" b="1" dirty="0"/>
              <a:t>Г.К. Борескова (1962 г.):</a:t>
            </a:r>
          </a:p>
          <a:p>
            <a:pPr indent="536575" algn="just">
              <a:buNone/>
            </a:pPr>
            <a:r>
              <a:rPr lang="ru-RU" sz="2000" b="1" i="1" dirty="0"/>
              <a:t>Катализ</a:t>
            </a:r>
            <a:r>
              <a:rPr lang="ru-RU" sz="2000" dirty="0"/>
              <a:t> – это возбуждение химических реакций или изменение их скорости под влиянием веществ – катализаторов, многократно вступающих в промежуточное химическое взаимодействие с участниками реакций и восстанавливающих после каждого цикла промежуточного взаимодействия свой состав.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D059AC5-F36F-4047-9E39-EE1F9FF881C2}"/>
              </a:ext>
            </a:extLst>
          </p:cNvPr>
          <p:cNvSpPr/>
          <p:nvPr/>
        </p:nvSpPr>
        <p:spPr>
          <a:xfrm>
            <a:off x="0" y="957769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56B4CEA1-C243-475E-9610-9E38D214E96B}"/>
              </a:ext>
            </a:extLst>
          </p:cNvPr>
          <p:cNvCxnSpPr>
            <a:cxnSpLocks/>
          </p:cNvCxnSpPr>
          <p:nvPr/>
        </p:nvCxnSpPr>
        <p:spPr>
          <a:xfrm>
            <a:off x="5976731" y="1864278"/>
            <a:ext cx="5309139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01760963-0031-4C9A-AA78-846B23708237}"/>
              </a:ext>
            </a:extLst>
          </p:cNvPr>
          <p:cNvCxnSpPr>
            <a:cxnSpLocks/>
          </p:cNvCxnSpPr>
          <p:nvPr/>
        </p:nvCxnSpPr>
        <p:spPr>
          <a:xfrm>
            <a:off x="5976731" y="5379677"/>
            <a:ext cx="5309139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99410649-A3EF-4136-B4EC-516F65B4AAB8}"/>
              </a:ext>
            </a:extLst>
          </p:cNvPr>
          <p:cNvCxnSpPr>
            <a:cxnSpLocks/>
          </p:cNvCxnSpPr>
          <p:nvPr/>
        </p:nvCxnSpPr>
        <p:spPr>
          <a:xfrm>
            <a:off x="892869" y="1864278"/>
            <a:ext cx="4585523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CCD21A58-B991-4E24-A712-727FD502AFB1}"/>
              </a:ext>
            </a:extLst>
          </p:cNvPr>
          <p:cNvCxnSpPr>
            <a:cxnSpLocks/>
          </p:cNvCxnSpPr>
          <p:nvPr/>
        </p:nvCxnSpPr>
        <p:spPr>
          <a:xfrm>
            <a:off x="892869" y="5379677"/>
            <a:ext cx="4585523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64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33041" y="310402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Особенности определения катализа</a:t>
            </a:r>
            <a:r>
              <a:rPr lang="ru-RU" altLang="ru-RU" sz="28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9532" y="1895520"/>
            <a:ext cx="49035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FontTx/>
              <a:buAutoNum type="arabicPeriod"/>
            </a:pPr>
            <a:r>
              <a:rPr lang="ru-RU" altLang="ru-RU" sz="2000" dirty="0"/>
              <a:t> Катализ может быть использован для ускорения всех </a:t>
            </a:r>
            <a:r>
              <a:rPr lang="ru-RU" altLang="ru-RU" sz="2000" b="1" dirty="0"/>
              <a:t>термодинамически возможных химических реакций в данной системе. 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Катализ подразумевает не только </a:t>
            </a:r>
            <a:r>
              <a:rPr lang="ru-RU" altLang="ru-RU" sz="2000" b="1" dirty="0"/>
              <a:t>ускорение</a:t>
            </a:r>
            <a:r>
              <a:rPr lang="ru-RU" altLang="ru-RU" sz="2000" dirty="0"/>
              <a:t> химических реакций, но и их </a:t>
            </a:r>
            <a:r>
              <a:rPr lang="ru-RU" altLang="ru-RU" sz="2000" b="1" dirty="0"/>
              <a:t>возбуждение: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38283" y="637089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56546"/>
            <a:ext cx="1569217" cy="3651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04721" y="1433856"/>
            <a:ext cx="519774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2. </a:t>
            </a:r>
            <a:r>
              <a:rPr lang="ru-RU" sz="2000" b="1" dirty="0"/>
              <a:t>Катализ – явление химическое</a:t>
            </a:r>
            <a:r>
              <a:rPr lang="ru-RU" sz="2000" dirty="0"/>
              <a:t>. В процессе катализа необходимым условием является промежуточное химическое взаимодействие катализаторов с реагирующими веществами.</a:t>
            </a:r>
          </a:p>
          <a:p>
            <a:pPr algn="just">
              <a:buNone/>
            </a:pPr>
            <a:r>
              <a:rPr lang="ru-RU" sz="2000" dirty="0"/>
              <a:t>Теоретически все вещества могут проявлять каталитические свойства, даже редкие и инертные (например, ксенон) и привычные бытовые химические соединения (например, вода). Но каталитические свойства всегда специфичны.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949531" y="5267771"/>
            <a:ext cx="364531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Окисление этилена</a:t>
            </a:r>
            <a:r>
              <a:rPr lang="ru-RU" altLang="ru-RU" sz="1800" dirty="0"/>
              <a:t>: все реакции ТМД возможны </a:t>
            </a:r>
            <a:endParaRPr lang="ru-RU" altLang="ru-RU" sz="1800" b="1" u="sng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F678EA21-8F5B-496F-B37B-C136EEEF0F60}"/>
              </a:ext>
            </a:extLst>
          </p:cNvPr>
          <p:cNvGrpSpPr/>
          <p:nvPr/>
        </p:nvGrpSpPr>
        <p:grpSpPr>
          <a:xfrm>
            <a:off x="4256932" y="4741486"/>
            <a:ext cx="6352819" cy="1939971"/>
            <a:chOff x="181888" y="4683337"/>
            <a:chExt cx="6352819" cy="1939971"/>
          </a:xfrm>
        </p:grpSpPr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3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88" y="4683337"/>
              <a:ext cx="3953264" cy="1807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3834369" y="4748699"/>
              <a:ext cx="2700338" cy="417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Только с кат-ром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u="sng" dirty="0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3606811" y="5123427"/>
              <a:ext cx="2203312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500-600 °С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(с кат-ром при 100 °С)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dirty="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u="sng" dirty="0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3834369" y="6118483"/>
              <a:ext cx="2700338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/>
                <a:t>Только с кат-ром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 b="1" i="1" u="sng" dirty="0"/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9BBCFFA3-C10C-4DBF-8B41-6AB697156632}"/>
              </a:ext>
            </a:extLst>
          </p:cNvPr>
          <p:cNvSpPr/>
          <p:nvPr/>
        </p:nvSpPr>
        <p:spPr>
          <a:xfrm>
            <a:off x="0" y="957769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F57DD705-4A2F-41AE-8984-39F2F5D04599}"/>
              </a:ext>
            </a:extLst>
          </p:cNvPr>
          <p:cNvCxnSpPr>
            <a:cxnSpLocks/>
          </p:cNvCxnSpPr>
          <p:nvPr/>
        </p:nvCxnSpPr>
        <p:spPr>
          <a:xfrm>
            <a:off x="689532" y="4229791"/>
            <a:ext cx="5544032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E26C00AC-3B27-4DED-80C6-C5A748D03080}"/>
              </a:ext>
            </a:extLst>
          </p:cNvPr>
          <p:cNvCxnSpPr>
            <a:cxnSpLocks/>
          </p:cNvCxnSpPr>
          <p:nvPr/>
        </p:nvCxnSpPr>
        <p:spPr>
          <a:xfrm>
            <a:off x="6005391" y="1997765"/>
            <a:ext cx="0" cy="2912369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3CE6B085-CC1A-400F-87A5-AF226D867017}"/>
              </a:ext>
            </a:extLst>
          </p:cNvPr>
          <p:cNvCxnSpPr>
            <a:cxnSpLocks/>
          </p:cNvCxnSpPr>
          <p:nvPr/>
        </p:nvCxnSpPr>
        <p:spPr>
          <a:xfrm>
            <a:off x="5705061" y="4583111"/>
            <a:ext cx="5797407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9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408" y="1312702"/>
            <a:ext cx="57285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dirty="0"/>
              <a:t>3. Катализатор не расходуется в процессе реакции – это то, что отличает катализатор от инициатора (</a:t>
            </a:r>
            <a:r>
              <a:rPr lang="ru-RU" altLang="ru-RU" sz="2000" i="1" dirty="0"/>
              <a:t>цепные реакции</a:t>
            </a:r>
            <a:r>
              <a:rPr lang="ru-RU" altLang="ru-RU" sz="2000" dirty="0"/>
              <a:t>). Инициатор «гибнет» в ходе реакции на первых стадиях и при это вносит свободную энергию своего превращения в химическую систему, инициируя цепь химических превращений, тогда как катализатор не вносит свою свободную энергию в систему. </a:t>
            </a:r>
            <a:endParaRPr lang="ru-RU" altLang="ru-RU" sz="2000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20038"/>
              </p:ext>
            </p:extLst>
          </p:nvPr>
        </p:nvGraphicFramePr>
        <p:xfrm>
          <a:off x="2309639" y="4372594"/>
          <a:ext cx="2347913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6" name="Equation" r:id="rId3" imgW="2347920" imgH="2232000" progId="Equation.DSMT4">
                  <p:embed/>
                </p:oleObj>
              </mc:Choice>
              <mc:Fallback>
                <p:oleObj name="Equation" r:id="rId3" imgW="2347920" imgH="2232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9639" y="4372594"/>
                        <a:ext cx="2347913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25408" y="3934083"/>
            <a:ext cx="57285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Пример цепной реакции: </a:t>
            </a:r>
            <a:r>
              <a:rPr lang="ru-RU" i="1" dirty="0"/>
              <a:t>Реакция Боденштейна-Линде</a:t>
            </a: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135" t="4608" r="5661" b="4605"/>
          <a:stretch/>
        </p:blipFill>
        <p:spPr bwMode="auto">
          <a:xfrm>
            <a:off x="9136086" y="1681876"/>
            <a:ext cx="2511747" cy="240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535" t="5526" r="2405" b="4353"/>
          <a:stretch/>
        </p:blipFill>
        <p:spPr bwMode="auto">
          <a:xfrm>
            <a:off x="6641871" y="3889944"/>
            <a:ext cx="3657600" cy="252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464670" y="1312702"/>
            <a:ext cx="2776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Примеры каталитических циклов:</a:t>
            </a:r>
            <a:endParaRPr lang="ru-RU" i="1" dirty="0"/>
          </a:p>
        </p:txBody>
      </p:sp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xmlns="" id="{3DF102BD-5CA7-46EF-80CC-F0631D3DC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041" y="310402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Особенности определения катализа</a:t>
            </a:r>
            <a:r>
              <a:rPr lang="ru-RU" altLang="ru-RU" sz="2800" dirty="0"/>
              <a:t> 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2642F8C5-3172-43C9-9533-4F76FEE528B7}"/>
              </a:ext>
            </a:extLst>
          </p:cNvPr>
          <p:cNvSpPr txBox="1">
            <a:spLocks/>
          </p:cNvSpPr>
          <p:nvPr/>
        </p:nvSpPr>
        <p:spPr>
          <a:xfrm>
            <a:off x="11438283" y="637089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2D6F4FC-D084-48C0-8A9B-DBB653466EE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56546"/>
            <a:ext cx="1569217" cy="3651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5134572D-C917-4334-84D2-3D031D4AE120}"/>
              </a:ext>
            </a:extLst>
          </p:cNvPr>
          <p:cNvCxnSpPr>
            <a:cxnSpLocks/>
          </p:cNvCxnSpPr>
          <p:nvPr/>
        </p:nvCxnSpPr>
        <p:spPr>
          <a:xfrm>
            <a:off x="1995867" y="3889944"/>
            <a:ext cx="4646004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E28FCACB-309A-415A-B09B-6113629BCEBF}"/>
              </a:ext>
            </a:extLst>
          </p:cNvPr>
          <p:cNvCxnSpPr>
            <a:cxnSpLocks/>
          </p:cNvCxnSpPr>
          <p:nvPr/>
        </p:nvCxnSpPr>
        <p:spPr>
          <a:xfrm>
            <a:off x="6464670" y="2299981"/>
            <a:ext cx="0" cy="317659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E2054D2D-C95A-4830-A95E-8BCC836BCBCF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81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9822" y="1848277"/>
            <a:ext cx="55232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dirty="0"/>
              <a:t>4. </a:t>
            </a:r>
            <a:r>
              <a:rPr lang="ru-RU" altLang="ru-RU" sz="2000" b="1" dirty="0"/>
              <a:t>Катализатор может изменяться в ходе реакции</a:t>
            </a:r>
            <a:r>
              <a:rPr lang="ru-RU" altLang="ru-RU" sz="2000" dirty="0"/>
              <a:t>, но изменение свободной энергии при изменении катализатора не является вкладом в свободную энергию реакции, а те изменения, которые происходят с катализатором – это следствие побочных процессов, не связанных с каталитическим действием. </a:t>
            </a:r>
          </a:p>
          <a:p>
            <a:pPr indent="447675" algn="just">
              <a:spcBef>
                <a:spcPct val="0"/>
              </a:spcBef>
            </a:pPr>
            <a:r>
              <a:rPr lang="ru-RU" altLang="ru-RU" sz="2000" dirty="0"/>
              <a:t>Следовательно, </a:t>
            </a:r>
            <a:r>
              <a:rPr lang="ru-RU" altLang="ru-RU" sz="2000" b="1" dirty="0"/>
              <a:t>малым количеством катализатора можно преобразовать громадные количества вещества</a:t>
            </a:r>
            <a:r>
              <a:rPr lang="ru-RU" altLang="ru-RU" sz="2000" dirty="0"/>
              <a:t>: </a:t>
            </a:r>
            <a:r>
              <a:rPr lang="ru-RU" altLang="ru-RU" sz="2000" i="1" dirty="0"/>
              <a:t>фактор использования катализатора </a:t>
            </a:r>
            <a:r>
              <a:rPr lang="ru-RU" altLang="ru-RU" sz="2000" dirty="0"/>
              <a:t>(отношение количества превращенного вещества к количеству катализатора) достигает 10 млн и более.</a:t>
            </a:r>
            <a:endParaRPr lang="ru-RU" alt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33547" y="4000268"/>
            <a:ext cx="4903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spcBef>
                <a:spcPct val="0"/>
              </a:spcBef>
            </a:pPr>
            <a:r>
              <a:rPr lang="ru-RU" altLang="ru-RU" sz="2000" b="1" dirty="0"/>
              <a:t>При использовании катализатора нельзя сместить термодинамическое равновесие химической реакции:</a:t>
            </a:r>
            <a:r>
              <a:rPr lang="ru-RU" altLang="ru-RU" sz="2000" dirty="0"/>
              <a:t> бессмысленна постановка задачи поиска катализатора для термодинамически запрещенного процесса (</a:t>
            </a:r>
            <a:r>
              <a:rPr lang="el-GR" altLang="ru-RU" sz="2000" dirty="0">
                <a:latin typeface="Arial"/>
                <a:cs typeface="Arial"/>
              </a:rPr>
              <a:t>Δ</a:t>
            </a:r>
            <a:r>
              <a:rPr lang="en-US" altLang="ru-RU" sz="2000" i="1" dirty="0">
                <a:latin typeface="Arial"/>
                <a:cs typeface="Arial"/>
              </a:rPr>
              <a:t>G</a:t>
            </a:r>
            <a:r>
              <a:rPr lang="en-US" altLang="ru-RU" sz="2000" dirty="0">
                <a:latin typeface="Arial"/>
                <a:cs typeface="Arial"/>
              </a:rPr>
              <a:t> &gt; 0</a:t>
            </a:r>
            <a:r>
              <a:rPr lang="ru-RU" altLang="ru-RU" sz="2000" dirty="0"/>
              <a:t>).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34A0746C-F728-4E19-956C-2E9649FD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041" y="310402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Особенности определения катализа</a:t>
            </a:r>
            <a:r>
              <a:rPr lang="ru-RU" altLang="ru-RU" sz="2800" dirty="0"/>
              <a:t> 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E7304CD2-10CD-4213-AA1A-1F73DAA9559F}"/>
              </a:ext>
            </a:extLst>
          </p:cNvPr>
          <p:cNvSpPr txBox="1">
            <a:spLocks/>
          </p:cNvSpPr>
          <p:nvPr/>
        </p:nvSpPr>
        <p:spPr>
          <a:xfrm>
            <a:off x="11438283" y="637089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9B63C70-4501-4C1A-96E4-7BDDC567D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56546"/>
            <a:ext cx="1569217" cy="365124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6A8E62D-29E6-43B1-859C-7A3B25841E99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684" name="Picture 4">
            <a:extLst>
              <a:ext uri="{FF2B5EF4-FFF2-40B4-BE49-F238E27FC236}">
                <a16:creationId xmlns:a16="http://schemas.microsoft.com/office/drawing/2014/main" xmlns="" id="{37414EAD-35F4-4213-9CF9-49B661267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7" b="19030"/>
          <a:stretch/>
        </p:blipFill>
        <p:spPr bwMode="auto">
          <a:xfrm>
            <a:off x="6863376" y="1379177"/>
            <a:ext cx="4574907" cy="262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2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Определение катализатора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305043"/>
            <a:ext cx="490357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 smtClean="0"/>
              <a:t>Катализатор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– это вещество (индивидуальное химическое вещество или их смесь), присутствие которого в смеси реагентов приводит к возбуждению или существенному ускорению термодинамически разрешенной химической реакции между реагентами, в ходе которой это вещество не расходуется.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344207" y="1305043"/>
            <a:ext cx="4903576" cy="419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/>
              <a:t>Каталитический эффект</a:t>
            </a:r>
            <a:r>
              <a:rPr lang="ru-RU" altLang="ru-RU" sz="2000" dirty="0"/>
              <a:t> обуславливается специфическим химическим свойством вещества-катализатора, заключающемся в его способности вступать в химическое взаимодействие с реагентами с образованием промежуточных соединений, превращающихся в продукты реакции с регенерацией исходного состава катализатора.</a:t>
            </a:r>
          </a:p>
        </p:txBody>
      </p:sp>
    </p:spTree>
    <p:extLst>
      <p:ext uri="{BB962C8B-B14F-4D97-AF65-F5344CB8AC3E}">
        <p14:creationId xmlns:p14="http://schemas.microsoft.com/office/powerpoint/2010/main" val="6765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29337" y="289840"/>
            <a:ext cx="90147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/>
              <a:t>Основные виды катализа</a:t>
            </a:r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1216" y="1572067"/>
            <a:ext cx="5481542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/>
              <a:t>Гомогенный катализ: </a:t>
            </a:r>
            <a:r>
              <a:rPr lang="ru-RU" altLang="ru-RU" sz="2000" dirty="0"/>
              <a:t>каталитические процессы, при протекании которых реагирующие вещества и катализатор образуют одну фазу.</a:t>
            </a:r>
            <a:r>
              <a:rPr lang="en-US" altLang="ru-RU" sz="2000" dirty="0"/>
              <a:t> </a:t>
            </a:r>
            <a:r>
              <a:rPr lang="ru-RU" altLang="ru-RU" sz="2000" dirty="0"/>
              <a:t>Различают гомогенный катализ в газовой и жидкой фазе.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526142" y="634409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9" y="217104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01010" y="4326847"/>
            <a:ext cx="5571748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2000" b="1" dirty="0"/>
              <a:t>Гетерогенный катализ: </a:t>
            </a:r>
            <a:r>
              <a:rPr lang="ru-RU" altLang="ru-RU" sz="2000" dirty="0"/>
              <a:t>Каталитическая система включает несколько фаз, реагирующие вещества и катализатор находятся в разных фазах.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C8BF8559-B941-4584-98BA-B6787E84B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9897" y="1647119"/>
            <a:ext cx="4179501" cy="44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A737BACB-254C-4CC4-AD31-9A0D6DE4DC08}"/>
              </a:ext>
            </a:extLst>
          </p:cNvPr>
          <p:cNvCxnSpPr>
            <a:cxnSpLocks/>
          </p:cNvCxnSpPr>
          <p:nvPr/>
        </p:nvCxnSpPr>
        <p:spPr>
          <a:xfrm>
            <a:off x="1236646" y="1572067"/>
            <a:ext cx="4646004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D4A1BC52-CA98-4359-A3B0-EB415210501D}"/>
              </a:ext>
            </a:extLst>
          </p:cNvPr>
          <p:cNvCxnSpPr>
            <a:cxnSpLocks/>
          </p:cNvCxnSpPr>
          <p:nvPr/>
        </p:nvCxnSpPr>
        <p:spPr>
          <a:xfrm>
            <a:off x="1236646" y="3533603"/>
            <a:ext cx="4646004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034FB15A-42FB-41D2-B413-C0ACAEEE33D0}"/>
              </a:ext>
            </a:extLst>
          </p:cNvPr>
          <p:cNvCxnSpPr>
            <a:cxnSpLocks/>
          </p:cNvCxnSpPr>
          <p:nvPr/>
        </p:nvCxnSpPr>
        <p:spPr>
          <a:xfrm>
            <a:off x="1222753" y="4096015"/>
            <a:ext cx="46460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DB58AEF4-F7B7-4B39-84C0-48B919389A6C}"/>
              </a:ext>
            </a:extLst>
          </p:cNvPr>
          <p:cNvCxnSpPr>
            <a:cxnSpLocks/>
          </p:cNvCxnSpPr>
          <p:nvPr/>
        </p:nvCxnSpPr>
        <p:spPr>
          <a:xfrm>
            <a:off x="1222753" y="6057551"/>
            <a:ext cx="46460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DFAF772-83EA-4C4F-963D-6C333EBF5EA1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7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Способы выражения активности катализатора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519683" y="1325910"/>
            <a:ext cx="500404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Базовое определение (</a:t>
            </a:r>
            <a:r>
              <a:rPr lang="en-US" altLang="ru-RU" sz="1800" b="1" i="1" dirty="0" smtClean="0"/>
              <a:t>IUPAC</a:t>
            </a:r>
            <a:r>
              <a:rPr lang="ru-RU" altLang="ru-RU" sz="1800" b="1" i="1" dirty="0" smtClean="0"/>
              <a:t>)</a:t>
            </a:r>
            <a:r>
              <a:rPr lang="ru-RU" altLang="ru-RU" sz="1800" b="1" i="1" dirty="0"/>
              <a:t>:</a:t>
            </a:r>
            <a:endParaRPr lang="ru-RU" altLang="ru-RU" sz="1800" b="1" i="1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Отношение скорости реакции с участием катализатора к концентрации катализатора</a:t>
            </a:r>
            <a:endParaRPr lang="ru-RU" altLang="ru-RU" sz="18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282608"/>
              </p:ext>
            </p:extLst>
          </p:nvPr>
        </p:nvGraphicFramePr>
        <p:xfrm>
          <a:off x="2235200" y="2393950"/>
          <a:ext cx="1338263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31" name="Equation" r:id="rId4" imgW="1338120" imgH="849240" progId="Equation.DSMT4">
                  <p:embed/>
                </p:oleObj>
              </mc:Choice>
              <mc:Fallback>
                <p:oleObj name="Equation" r:id="rId4" imgW="1338120" imgH="849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35200" y="2393950"/>
                        <a:ext cx="1338263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33958" y="3516263"/>
            <a:ext cx="500404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Для гетерогенного катализатора: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…к массе катализатора (или к числу активных центров?!)</a:t>
            </a:r>
            <a:endParaRPr lang="ru-RU" altLang="ru-RU" sz="1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199191"/>
              </p:ext>
            </p:extLst>
          </p:nvPr>
        </p:nvGraphicFramePr>
        <p:xfrm>
          <a:off x="888453" y="4614863"/>
          <a:ext cx="440055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32" name="Equation" r:id="rId6" imgW="4400640" imgH="901800" progId="Equation.DSMT4">
                  <p:embed/>
                </p:oleObj>
              </mc:Choice>
              <mc:Fallback>
                <p:oleObj name="Equation" r:id="rId6" imgW="440064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8453" y="4614863"/>
                        <a:ext cx="440055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486233" y="1421160"/>
            <a:ext cx="5148064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Для промышленных </a:t>
            </a:r>
            <a:r>
              <a:rPr lang="ru-RU" altLang="ru-RU" sz="1800" b="1" i="1" dirty="0" smtClean="0"/>
              <a:t>расчетов </a:t>
            </a:r>
            <a:r>
              <a:rPr lang="ru-RU" altLang="ru-RU" sz="1800" dirty="0" smtClean="0"/>
              <a:t>используется </a:t>
            </a:r>
            <a:r>
              <a:rPr lang="ru-RU" altLang="ru-RU" sz="1800" dirty="0"/>
              <a:t>понятие «</a:t>
            </a:r>
            <a:r>
              <a:rPr lang="ru-RU" altLang="ru-RU" sz="1800" i="1" dirty="0"/>
              <a:t>производительность системы</a:t>
            </a:r>
            <a:r>
              <a:rPr lang="ru-RU" altLang="ru-RU" sz="1800" dirty="0"/>
              <a:t>» - масса продукта, которое дает в 1 час </a:t>
            </a:r>
            <a:r>
              <a:rPr lang="ru-RU" altLang="ru-RU" sz="1800" dirty="0" smtClean="0"/>
              <a:t>1 кг </a:t>
            </a:r>
            <a:r>
              <a:rPr lang="ru-RU" altLang="ru-RU" sz="1800" dirty="0"/>
              <a:t>катализатора 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889810"/>
              </p:ext>
            </p:extLst>
          </p:nvPr>
        </p:nvGraphicFramePr>
        <p:xfrm>
          <a:off x="6979363" y="2424113"/>
          <a:ext cx="4089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33" name="Equation" r:id="rId8" imgW="4089240" imgH="901800" progId="Equation.DSMT4">
                  <p:embed/>
                </p:oleObj>
              </mc:Choice>
              <mc:Fallback>
                <p:oleObj name="Equation" r:id="rId8" imgW="408924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79363" y="2424113"/>
                        <a:ext cx="408940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486233" y="3542694"/>
            <a:ext cx="5148064" cy="37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Практический пример: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Процессы переработки синтез-газа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073471"/>
              </p:ext>
            </p:extLst>
          </p:nvPr>
        </p:nvGraphicFramePr>
        <p:xfrm>
          <a:off x="6378292" y="4105274"/>
          <a:ext cx="5465555" cy="2430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2777"/>
                <a:gridCol w="1610636"/>
                <a:gridCol w="1722142"/>
              </a:tblGrid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Процесс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Синтез метанола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Синтез Фишера-Тропша</a:t>
                      </a:r>
                      <a:endParaRPr lang="ru-RU" sz="140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Целевой продукт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Метанол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/>
                        <a:t>Жидкие УВ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Катализатор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Zn-Cu/Al</a:t>
                      </a:r>
                      <a:r>
                        <a:rPr lang="en-US" sz="1400" i="0" baseline="-25000" dirty="0" smtClean="0"/>
                        <a:t>2</a:t>
                      </a:r>
                      <a:r>
                        <a:rPr lang="en-US" sz="1400" i="0" baseline="0" dirty="0" smtClean="0"/>
                        <a:t>O</a:t>
                      </a:r>
                      <a:r>
                        <a:rPr lang="en-US" sz="1400" i="0" baseline="-25000" dirty="0" smtClean="0"/>
                        <a:t>3</a:t>
                      </a:r>
                      <a:endParaRPr lang="ru-RU" sz="1400" i="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Fe, Ru, Co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Условия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220-280 °C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5</a:t>
                      </a:r>
                      <a:r>
                        <a:rPr lang="ru-RU" sz="1400" i="0" baseline="0" dirty="0" smtClean="0"/>
                        <a:t>,</a:t>
                      </a:r>
                      <a:r>
                        <a:rPr lang="en-US" sz="1400" i="0" baseline="0" dirty="0" smtClean="0"/>
                        <a:t>5-8</a:t>
                      </a:r>
                      <a:r>
                        <a:rPr lang="ru-RU" sz="1400" i="0" baseline="0" dirty="0" smtClean="0"/>
                        <a:t>,</a:t>
                      </a:r>
                      <a:r>
                        <a:rPr lang="en-US" sz="1400" i="0" baseline="0" dirty="0" smtClean="0"/>
                        <a:t>0 </a:t>
                      </a:r>
                      <a:r>
                        <a:rPr lang="ru-RU" sz="1400" i="0" baseline="0" dirty="0" smtClean="0"/>
                        <a:t>МПа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170-280 °С</a:t>
                      </a:r>
                    </a:p>
                    <a:p>
                      <a:pPr algn="ctr"/>
                      <a:r>
                        <a:rPr lang="ru-RU" sz="1400" i="0" baseline="0" dirty="0" smtClean="0"/>
                        <a:t>0,2-1,0 МПа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Производительность, кг продукта / (кг катализатора · час)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1,5-5,5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/>
                        <a:t>не более 1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76682" y="1497360"/>
            <a:ext cx="808792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41338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Для лабораторных расчетов </a:t>
            </a:r>
            <a:r>
              <a:rPr lang="ru-RU" altLang="ru-RU" sz="1800" dirty="0"/>
              <a:t>(особенно, для реакций в растворах) оценивается уменьшение количества вещества реагентов или увеличение количества вещества продуктов на 1 г катализатора в 1 сек.</a:t>
            </a:r>
          </a:p>
          <a:p>
            <a:pPr indent="541338" algn="just" eaLnBrk="1" hangingPunct="1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altLang="ru-RU" sz="1800" b="1" i="1" dirty="0"/>
              <a:t>В научных исследованиях </a:t>
            </a:r>
            <a:r>
              <a:rPr lang="ru-RU" altLang="ru-RU" sz="1800" dirty="0"/>
              <a:t>(для сопоставления активности отдельных веществ, особенно нанесенных катализаторов) определяют удельную каталитическую активность – производительность единицы поверхности вещества. </a:t>
            </a:r>
          </a:p>
          <a:p>
            <a:pPr indent="541338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 </a:t>
            </a:r>
            <a:r>
              <a:rPr lang="ru-RU" altLang="ru-RU" sz="1800" b="1" i="1" dirty="0"/>
              <a:t>Частота оборотов </a:t>
            </a:r>
            <a:r>
              <a:rPr lang="en-US" altLang="ru-RU" sz="1800" b="1" i="1" dirty="0"/>
              <a:t>TOF</a:t>
            </a:r>
            <a:r>
              <a:rPr lang="en-US" altLang="ru-RU" sz="1800" i="1" dirty="0"/>
              <a:t> </a:t>
            </a:r>
            <a:r>
              <a:rPr lang="ru-RU" altLang="ru-RU" sz="1800" dirty="0"/>
              <a:t>– фундаментальная величина, показывает количество молекул продукта, образующихся на 1 активном центре (будь то 1 атом активного вещества или ансамбль из нескольких атомов) в 1 сек.</a:t>
            </a:r>
            <a:endParaRPr lang="en-US" altLang="ru-RU" sz="1800" dirty="0"/>
          </a:p>
          <a:p>
            <a:pPr indent="541338" algn="just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800" b="1" i="1" dirty="0"/>
              <a:t>Частота оборотов </a:t>
            </a:r>
            <a:r>
              <a:rPr lang="en-US" altLang="ru-RU" sz="1800" b="1" i="1" dirty="0"/>
              <a:t>TON –</a:t>
            </a:r>
            <a:r>
              <a:rPr lang="ru-RU" altLang="ru-RU" sz="1800" b="1" i="1" dirty="0"/>
              <a:t> </a:t>
            </a:r>
            <a:r>
              <a:rPr lang="ru-RU" altLang="ru-RU" sz="1800" dirty="0"/>
              <a:t>частота оборотов до потери активным центром своей активности.</a:t>
            </a:r>
            <a:endParaRPr lang="en-US" altLang="ru-RU" sz="1800" dirty="0"/>
          </a:p>
          <a:p>
            <a:pPr indent="541338" algn="just" eaLnBrk="1" hangingPunct="1">
              <a:spcBef>
                <a:spcPct val="0"/>
              </a:spcBef>
              <a:buNone/>
            </a:pPr>
            <a:r>
              <a:rPr lang="ru-RU" altLang="ru-RU" sz="1800" dirty="0"/>
              <a:t>Если активный центр надежно идентифицирован, частота оборотов является строгой характеристикой, не зависящей от способа получения.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631852"/>
              </p:ext>
            </p:extLst>
          </p:nvPr>
        </p:nvGraphicFramePr>
        <p:xfrm>
          <a:off x="9165152" y="1606320"/>
          <a:ext cx="1981556" cy="807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2" name="Equation" r:id="rId5" imgW="2211480" imgH="901800" progId="Equation.DSMT4">
                  <p:embed/>
                </p:oleObj>
              </mc:Choice>
              <mc:Fallback>
                <p:oleObj name="Equation" r:id="rId5" imgW="221148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65152" y="1606320"/>
                        <a:ext cx="1981556" cy="807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432964"/>
              </p:ext>
            </p:extLst>
          </p:nvPr>
        </p:nvGraphicFramePr>
        <p:xfrm>
          <a:off x="8496543" y="2642902"/>
          <a:ext cx="3318775" cy="786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3" name="Equation" r:id="rId7" imgW="3807000" imgH="901800" progId="Equation.DSMT4">
                  <p:embed/>
                </p:oleObj>
              </mc:Choice>
              <mc:Fallback>
                <p:oleObj name="Equation" r:id="rId7" imgW="380700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96543" y="2642902"/>
                        <a:ext cx="3318775" cy="786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830334"/>
              </p:ext>
            </p:extLst>
          </p:nvPr>
        </p:nvGraphicFramePr>
        <p:xfrm>
          <a:off x="9024042" y="3831863"/>
          <a:ext cx="226377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4" name="Equation" r:id="rId9" imgW="2263680" imgH="954000" progId="Equation.DSMT4">
                  <p:embed/>
                </p:oleObj>
              </mc:Choice>
              <mc:Fallback>
                <p:oleObj name="Equation" r:id="rId9" imgW="2263680" imgH="95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24042" y="3831863"/>
                        <a:ext cx="2263775" cy="95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4">
            <a:extLst>
              <a:ext uri="{FF2B5EF4-FFF2-40B4-BE49-F238E27FC236}">
                <a16:creationId xmlns:a16="http://schemas.microsoft.com/office/drawing/2014/main" xmlns="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Способы выражения активности катализатора</a:t>
            </a:r>
            <a:endParaRPr lang="ru-RU" altLang="ru-RU" sz="28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076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Активный центр катализатора 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305043"/>
            <a:ext cx="49035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2000" b="1" i="1" dirty="0"/>
              <a:t>Активный центр катализатора </a:t>
            </a:r>
            <a:r>
              <a:rPr lang="ru-RU" sz="2000" dirty="0"/>
              <a:t>— это химическое соединение (изолированное или агрегированное с другими молекулами или атомами), имеющее состав и структуру, обеспечивающие его реакционную способность в образовании промежуточных веществ (</a:t>
            </a:r>
            <a:r>
              <a:rPr lang="ru-RU" sz="2000" i="1" dirty="0"/>
              <a:t>интермедиатов</a:t>
            </a:r>
            <a:r>
              <a:rPr lang="ru-RU" sz="2000" dirty="0"/>
              <a:t>), необходимых для превращения субстратов в продукты.</a:t>
            </a:r>
            <a:r>
              <a:rPr lang="ru-RU" altLang="ru-RU" sz="2000" b="1" u="sng" dirty="0"/>
              <a:t> 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344207" y="1305043"/>
            <a:ext cx="4903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altLang="ru-RU" sz="2000" dirty="0"/>
              <a:t>Активными центрами может являться как крайне малая часть катализатора (10</a:t>
            </a:r>
            <a:r>
              <a:rPr lang="ru-RU" altLang="ru-RU" sz="2000" baseline="30000" dirty="0"/>
              <a:t>-6 </a:t>
            </a:r>
            <a:r>
              <a:rPr lang="ru-RU" altLang="ru-RU" sz="2000" dirty="0"/>
              <a:t>%), так и весь катализатор</a:t>
            </a:r>
            <a:r>
              <a:rPr lang="en-US" altLang="ru-RU" sz="2000" dirty="0"/>
              <a:t> (</a:t>
            </a:r>
            <a:r>
              <a:rPr lang="ru-RU" altLang="ru-RU" sz="2000" dirty="0"/>
              <a:t>100 %</a:t>
            </a:r>
            <a:r>
              <a:rPr lang="en-US" altLang="ru-RU" sz="2000" dirty="0"/>
              <a:t>)</a:t>
            </a:r>
            <a:r>
              <a:rPr lang="ru-RU" altLang="ru-RU" sz="2000" dirty="0"/>
              <a:t>.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348" y="2484116"/>
            <a:ext cx="5984049" cy="251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55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2689907" y="26870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Виды катализаторов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41584" y="1235890"/>
            <a:ext cx="105088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2000" b="1" i="1" dirty="0"/>
              <a:t>По составу:</a:t>
            </a:r>
          </a:p>
          <a:p>
            <a:pPr indent="357188" algn="just"/>
            <a:r>
              <a:rPr lang="ru-RU" sz="2000" dirty="0"/>
              <a:t>Катализатор может быть как индивидуальным веществом, так и смесью веществ.</a:t>
            </a:r>
          </a:p>
          <a:p>
            <a:pPr indent="357188" algn="just"/>
            <a:r>
              <a:rPr lang="ru-RU" sz="2000" dirty="0"/>
              <a:t>Соответственно, различают </a:t>
            </a:r>
            <a:r>
              <a:rPr lang="ru-RU" sz="2000" i="1" dirty="0"/>
              <a:t>одно-</a:t>
            </a:r>
            <a:r>
              <a:rPr lang="ru-RU" sz="2000" dirty="0"/>
              <a:t> и </a:t>
            </a:r>
            <a:r>
              <a:rPr lang="ru-RU" sz="2000" i="1" dirty="0"/>
              <a:t>многокомпонентные системы</a:t>
            </a:r>
            <a:r>
              <a:rPr lang="ru-RU" sz="2000" dirty="0"/>
              <a:t>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i="1" dirty="0"/>
              <a:t>однокомпонентные</a:t>
            </a:r>
            <a:r>
              <a:rPr lang="ru-RU" sz="2000" dirty="0"/>
              <a:t> — металлы, оксиды, сульфиды, кислоты; </a:t>
            </a:r>
            <a:r>
              <a:rPr lang="ru-RU" sz="2000" i="1" dirty="0"/>
              <a:t>например </a:t>
            </a:r>
            <a:r>
              <a:rPr lang="en-US" sz="2000" dirty="0"/>
              <a:t>Pt</a:t>
            </a:r>
            <a:r>
              <a:rPr lang="ru-RU" sz="2000" baseline="-25000" dirty="0"/>
              <a:t>чернь</a:t>
            </a:r>
            <a:r>
              <a:rPr lang="ru-RU" sz="2000" dirty="0"/>
              <a:t>, </a:t>
            </a:r>
            <a:r>
              <a:rPr lang="en-US" sz="2000" dirty="0"/>
              <a:t>Al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, H</a:t>
            </a:r>
            <a:r>
              <a:rPr lang="en-US" sz="2000" baseline="-25000" dirty="0"/>
              <a:t>2</a:t>
            </a:r>
            <a:r>
              <a:rPr lang="en-US" sz="2000" dirty="0"/>
              <a:t>SO</a:t>
            </a:r>
            <a:r>
              <a:rPr lang="en-US" sz="2000" baseline="-25000" dirty="0"/>
              <a:t>4</a:t>
            </a:r>
            <a:endParaRPr lang="ru-RU" sz="2000" baseline="-25000" dirty="0"/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i="1" dirty="0"/>
              <a:t>многокомпонентные</a:t>
            </a:r>
            <a:r>
              <a:rPr lang="ru-RU" sz="2000" dirty="0"/>
              <a:t> — сплавы, смешанные оксиды и т.д.; </a:t>
            </a:r>
            <a:r>
              <a:rPr lang="ru-RU" sz="2000" i="1" dirty="0"/>
              <a:t>например</a:t>
            </a:r>
            <a:r>
              <a:rPr lang="ru-RU" sz="2000" dirty="0"/>
              <a:t>, катализатор синтеза аммиака (масс, доля):</a:t>
            </a:r>
            <a:r>
              <a:rPr lang="en-US" sz="2000" dirty="0"/>
              <a:t> Fe – 40%, FeO – 14%, Fe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 – 1%, Al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 – 1%, K</a:t>
            </a:r>
            <a:r>
              <a:rPr lang="en-US" sz="2000" baseline="-25000" dirty="0"/>
              <a:t>2</a:t>
            </a:r>
            <a:r>
              <a:rPr lang="en-US" sz="2000" dirty="0"/>
              <a:t>O – 4%, CaO, SiO</a:t>
            </a:r>
            <a:r>
              <a:rPr lang="en-US" sz="2000" baseline="-25000" dirty="0"/>
              <a:t>2</a:t>
            </a:r>
            <a:r>
              <a:rPr lang="en-US" sz="2000" dirty="0"/>
              <a:t>, MgO.</a:t>
            </a:r>
            <a:endParaRPr 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95149" y="636354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60" y="165187"/>
            <a:ext cx="1569217" cy="36512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32297" y="4273421"/>
            <a:ext cx="3525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</a:t>
            </a:r>
            <a:r>
              <a:rPr lang="ru-RU" i="1" dirty="0"/>
              <a:t>закрепленном катализаторе </a:t>
            </a:r>
            <a:r>
              <a:rPr lang="ru-RU" dirty="0"/>
              <a:t>активный центр (АЦ) прикреплен к каталитически инертному телу (носителю)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701DE8-3C7A-46BC-AEF1-C4D3AD57B49E}"/>
              </a:ext>
            </a:extLst>
          </p:cNvPr>
          <p:cNvSpPr txBox="1"/>
          <p:nvPr/>
        </p:nvSpPr>
        <p:spPr>
          <a:xfrm>
            <a:off x="841584" y="3304264"/>
            <a:ext cx="10508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/>
              <a:t>По характеру получения активных центров: </a:t>
            </a:r>
          </a:p>
          <a:p>
            <a:pPr algn="ctr"/>
            <a:r>
              <a:rPr lang="ru-RU" sz="1800" b="1" i="1" dirty="0"/>
              <a:t>к</a:t>
            </a:r>
            <a:r>
              <a:rPr lang="ru-RU" sz="1800" b="1" dirty="0"/>
              <a:t>атализатор может быть </a:t>
            </a:r>
            <a:r>
              <a:rPr lang="ru-RU" sz="1800" b="1" i="1" dirty="0"/>
              <a:t>массивным</a:t>
            </a:r>
            <a:r>
              <a:rPr lang="ru-RU" sz="1800" b="1" dirty="0"/>
              <a:t>, </a:t>
            </a:r>
            <a:r>
              <a:rPr lang="ru-RU" sz="1800" b="1" i="1" dirty="0"/>
              <a:t>нанесенным</a:t>
            </a:r>
            <a:r>
              <a:rPr lang="ru-RU" sz="1800" b="1" dirty="0"/>
              <a:t> и </a:t>
            </a:r>
            <a:r>
              <a:rPr lang="ru-RU" sz="1800" b="1" i="1" dirty="0"/>
              <a:t>закрепленным</a:t>
            </a:r>
            <a:r>
              <a:rPr lang="ru-RU" sz="18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06034ED-F9E8-47DA-8723-F018C6F0C32F}"/>
              </a:ext>
            </a:extLst>
          </p:cNvPr>
          <p:cNvSpPr txBox="1"/>
          <p:nvPr/>
        </p:nvSpPr>
        <p:spPr>
          <a:xfrm>
            <a:off x="434079" y="4278531"/>
            <a:ext cx="36111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i="1" dirty="0"/>
              <a:t>массивный катализатор </a:t>
            </a:r>
            <a:r>
              <a:rPr lang="ru-RU" sz="1800" dirty="0"/>
              <a:t>целиком состоит из активного компонента (например, металлическое железо как катализатор синтеза аммиака или платиновая чернь как катализатор окисления)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4594E7-EB1A-48AB-A22E-7315B816356A}"/>
              </a:ext>
            </a:extLst>
          </p:cNvPr>
          <p:cNvSpPr txBox="1"/>
          <p:nvPr/>
        </p:nvSpPr>
        <p:spPr>
          <a:xfrm>
            <a:off x="4194040" y="4277796"/>
            <a:ext cx="38894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в </a:t>
            </a:r>
            <a:r>
              <a:rPr lang="ru-RU" sz="1800" i="1" dirty="0"/>
              <a:t>нанесенном катализаторе </a:t>
            </a:r>
            <a:r>
              <a:rPr lang="ru-RU" sz="1800" dirty="0"/>
              <a:t>активный компонент (АК) нанесен на каталитически инертное тело (носитель) (например, металлическая платина, нанесенная на силикагель)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4A182A03-C2D6-42AE-97C6-7A2AF4A73C22}"/>
              </a:ext>
            </a:extLst>
          </p:cNvPr>
          <p:cNvCxnSpPr>
            <a:cxnSpLocks/>
          </p:cNvCxnSpPr>
          <p:nvPr/>
        </p:nvCxnSpPr>
        <p:spPr>
          <a:xfrm>
            <a:off x="540907" y="4199525"/>
            <a:ext cx="3375110" cy="0"/>
          </a:xfrm>
          <a:prstGeom prst="line">
            <a:avLst/>
          </a:prstGeom>
          <a:ln w="19050">
            <a:solidFill>
              <a:srgbClr val="80BF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132CF3C-B108-4613-8899-7D81D9516D60}"/>
              </a:ext>
            </a:extLst>
          </p:cNvPr>
          <p:cNvCxnSpPr>
            <a:cxnSpLocks/>
          </p:cNvCxnSpPr>
          <p:nvPr/>
        </p:nvCxnSpPr>
        <p:spPr>
          <a:xfrm>
            <a:off x="540907" y="6042797"/>
            <a:ext cx="3375110" cy="0"/>
          </a:xfrm>
          <a:prstGeom prst="line">
            <a:avLst/>
          </a:prstGeom>
          <a:ln w="19050">
            <a:solidFill>
              <a:srgbClr val="80BF4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1D530E5C-EC31-41FF-B843-85971C5DBA70}"/>
              </a:ext>
            </a:extLst>
          </p:cNvPr>
          <p:cNvCxnSpPr>
            <a:cxnSpLocks/>
          </p:cNvCxnSpPr>
          <p:nvPr/>
        </p:nvCxnSpPr>
        <p:spPr>
          <a:xfrm>
            <a:off x="4408445" y="4198112"/>
            <a:ext cx="3375110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B5A4233B-6730-4AEA-8A1C-179B1270278F}"/>
              </a:ext>
            </a:extLst>
          </p:cNvPr>
          <p:cNvCxnSpPr>
            <a:cxnSpLocks/>
          </p:cNvCxnSpPr>
          <p:nvPr/>
        </p:nvCxnSpPr>
        <p:spPr>
          <a:xfrm>
            <a:off x="4408445" y="6031444"/>
            <a:ext cx="3375110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C9C14AD0-B7BE-4F4A-9C82-F703BE861FD3}"/>
              </a:ext>
            </a:extLst>
          </p:cNvPr>
          <p:cNvCxnSpPr>
            <a:cxnSpLocks/>
          </p:cNvCxnSpPr>
          <p:nvPr/>
        </p:nvCxnSpPr>
        <p:spPr>
          <a:xfrm>
            <a:off x="8329589" y="4175407"/>
            <a:ext cx="32892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503A06D2-39CA-448E-9833-548C4F823BDE}"/>
              </a:ext>
            </a:extLst>
          </p:cNvPr>
          <p:cNvCxnSpPr>
            <a:cxnSpLocks/>
          </p:cNvCxnSpPr>
          <p:nvPr/>
        </p:nvCxnSpPr>
        <p:spPr>
          <a:xfrm>
            <a:off x="8329589" y="6008739"/>
            <a:ext cx="32892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88564DBD-D921-495E-B638-EE98081D7C98}"/>
              </a:ext>
            </a:extLst>
          </p:cNvPr>
          <p:cNvSpPr/>
          <p:nvPr/>
        </p:nvSpPr>
        <p:spPr>
          <a:xfrm>
            <a:off x="0" y="81454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811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Стадии гетерогенного каталитического процесса</a:t>
            </a:r>
            <a:endParaRPr lang="ru-RU" alt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1607" y="1181218"/>
            <a:ext cx="4903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000" b="1" dirty="0"/>
              <a:t>Химическое взаимодействие происходит на поверхности катализатора, протекают следующие стадии: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1. Перенос реагентов из ядра потока к поверхности катализатора.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2. Перенос реагентов от внешней поверхности внутрь К.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3. Адсорбция реагентов на поверхности К. (внешней или внутренней).</a:t>
            </a:r>
          </a:p>
          <a:p>
            <a:pPr algn="just">
              <a:spcBef>
                <a:spcPct val="0"/>
              </a:spcBef>
            </a:pPr>
            <a:r>
              <a:rPr lang="ru-RU" altLang="ru-RU" sz="2000" b="1" dirty="0"/>
              <a:t>4. Химическое взаимодействие реагентов на поверхности К.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5. Десорбция продуктов.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6. Перенос продуктов из тела К. к поверхности.</a:t>
            </a:r>
          </a:p>
          <a:p>
            <a:pPr algn="just">
              <a:spcBef>
                <a:spcPct val="0"/>
              </a:spcBef>
            </a:pPr>
            <a:r>
              <a:rPr lang="ru-RU" altLang="ru-RU" sz="2000" dirty="0"/>
              <a:t>7. Перенос продуктов от поверхности К. в ядро потока.</a:t>
            </a:r>
            <a:endParaRPr lang="ru-RU" altLang="ru-RU" sz="20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207951" y="1181218"/>
            <a:ext cx="4903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/>
              <a:t>Процессы переноса вещества (и тепла) в каталитических реакциях:</a:t>
            </a:r>
          </a:p>
          <a:p>
            <a:pPr algn="just"/>
            <a:r>
              <a:rPr lang="ru-RU" altLang="ru-RU" sz="2000" dirty="0"/>
              <a:t>1) </a:t>
            </a:r>
            <a:r>
              <a:rPr lang="ru-RU" altLang="ru-RU" sz="2000" b="1" dirty="0"/>
              <a:t>Внешняя диффузия </a:t>
            </a:r>
            <a:r>
              <a:rPr lang="ru-RU" altLang="ru-RU" sz="2000" dirty="0"/>
              <a:t>- перенос исходных веществ из ядра газового или жидкого потока к слою потока в пространстве между гранулами к внешней поверхности катализатора.</a:t>
            </a:r>
          </a:p>
          <a:p>
            <a:pPr algn="just"/>
            <a:r>
              <a:rPr lang="ru-RU" altLang="ru-RU" sz="2000" dirty="0"/>
              <a:t>2) </a:t>
            </a:r>
            <a:r>
              <a:rPr lang="ru-RU" altLang="ru-RU" sz="2000" b="1" dirty="0"/>
              <a:t>Внутренняя диффузия </a:t>
            </a:r>
            <a:r>
              <a:rPr lang="ru-RU" altLang="ru-RU" sz="2000" dirty="0"/>
              <a:t>- перенос исходных веществ от внешней поверхности зерна катализатора к его центру. </a:t>
            </a:r>
          </a:p>
          <a:p>
            <a:pPr lvl="1" algn="just"/>
            <a:r>
              <a:rPr lang="ru-RU" altLang="ru-RU" sz="2000" dirty="0"/>
              <a:t>+ </a:t>
            </a:r>
            <a:r>
              <a:rPr lang="ru-RU" altLang="ru-RU" sz="2000" b="1" i="1" dirty="0"/>
              <a:t>Внешняя и внутренняя диффузии в обратном направлении </a:t>
            </a:r>
            <a:r>
              <a:rPr lang="ru-RU" altLang="ru-RU" sz="2000" dirty="0"/>
              <a:t>- перенос продуктов реакции от центра катализаторов к внешней поверхности зерна и от внешней поверхности зерна катализатора в пространство между ними и затем в ядро потока.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26958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356344" y="377047"/>
            <a:ext cx="883565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Строение пористых тел: основные термины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01418" y="1344471"/>
            <a:ext cx="9389164" cy="342370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t" anchorCtr="0">
            <a:noAutofit/>
          </a:bodyPr>
          <a:lstStyle/>
          <a:p>
            <a:pPr indent="536575" algn="just">
              <a:defRPr/>
            </a:pPr>
            <a:r>
              <a:rPr lang="ru-RU" sz="2000" dirty="0"/>
              <a:t>Поры малого размера замедляют диффузию реагентов, поэтому оптимизация катализатора включает в себя не только подбор </a:t>
            </a:r>
            <a:r>
              <a:rPr lang="ru-RU" sz="2000" b="1" i="1" dirty="0"/>
              <a:t>молекулярной структуры</a:t>
            </a:r>
            <a:r>
              <a:rPr lang="ru-RU" sz="2000" dirty="0"/>
              <a:t> катализатора (химического и фазового состава), но и подбор </a:t>
            </a:r>
            <a:r>
              <a:rPr lang="ru-RU" sz="2000" b="1" i="1" dirty="0"/>
              <a:t>текстуры</a:t>
            </a:r>
            <a:r>
              <a:rPr lang="ru-RU" sz="2000" dirty="0"/>
              <a:t> катализатора (внутренней морфологии, удельную поверхность, пористость, размеры частиц, пор, распределение активных компонентов и т.д.).</a:t>
            </a:r>
          </a:p>
          <a:p>
            <a:pPr indent="536575" algn="just">
              <a:defRPr/>
            </a:pPr>
            <a:r>
              <a:rPr lang="ru-RU" sz="2000" dirty="0"/>
              <a:t>Атомы или молекулы, примыкающие к поверхности, ограничивающей </a:t>
            </a:r>
            <a:r>
              <a:rPr lang="ru-RU" sz="2000" b="1" i="1" dirty="0"/>
              <a:t>конденсированную фазу</a:t>
            </a:r>
            <a:r>
              <a:rPr lang="ru-RU" sz="2000" dirty="0"/>
              <a:t>, отличаются от расположенных в объеме той же фазы отсутствием части соседей и, соответственно, не полной </a:t>
            </a:r>
            <a:r>
              <a:rPr lang="ru-RU" sz="2000" dirty="0" err="1"/>
              <a:t>скомпенсированностью</a:t>
            </a:r>
            <a:r>
              <a:rPr lang="ru-RU" sz="2000" dirty="0"/>
              <a:t> межатомных и межмолекулярных связей. Такое особое состояние характеризуется величиной избыточной поверхностной энергии, которая проявляется во многих явлениях, выделяемых в особый класс </a:t>
            </a:r>
            <a:r>
              <a:rPr lang="ru-RU" sz="2000" b="1" i="1" dirty="0"/>
              <a:t>поверхностных явлений</a:t>
            </a:r>
            <a:r>
              <a:rPr lang="ru-RU" sz="2000" dirty="0"/>
              <a:t>.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486263" y="633701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32" y="194485"/>
            <a:ext cx="1569217" cy="365124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321461"/>
              </p:ext>
            </p:extLst>
          </p:nvPr>
        </p:nvGraphicFramePr>
        <p:xfrm>
          <a:off x="2539206" y="5075754"/>
          <a:ext cx="7113587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1" name="Equation" r:id="rId4" imgW="5194080" imgH="838080" progId="Equation.DSMT4">
                  <p:embed/>
                </p:oleObj>
              </mc:Choice>
              <mc:Fallback>
                <p:oleObj name="Equation" r:id="rId4" imgW="519408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9206" y="5075754"/>
                        <a:ext cx="7113587" cy="1147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659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830" y="2970797"/>
            <a:ext cx="5089252" cy="1179650"/>
          </a:xfrm>
        </p:spPr>
        <p:txBody>
          <a:bodyPr rtlCol="0">
            <a:normAutofit fontScale="85000" lnSpcReduction="20000"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где </a:t>
            </a:r>
            <a:r>
              <a:rPr lang="en-US" altLang="ru-RU" sz="2000" i="1" dirty="0">
                <a:solidFill>
                  <a:prstClr val="black"/>
                </a:solidFill>
              </a:rPr>
              <a:t>k</a:t>
            </a:r>
            <a:r>
              <a:rPr lang="en-US" altLang="ru-RU" sz="2000" baseline="-25000" dirty="0">
                <a:solidFill>
                  <a:prstClr val="black"/>
                </a:solidFill>
              </a:rPr>
              <a:t>V</a:t>
            </a:r>
            <a:r>
              <a:rPr lang="en-US" altLang="ru-RU" sz="2000" dirty="0">
                <a:solidFill>
                  <a:prstClr val="black"/>
                </a:solidFill>
              </a:rPr>
              <a:t> </a:t>
            </a:r>
            <a:r>
              <a:rPr lang="ru-RU" altLang="ru-RU" sz="2000" dirty="0">
                <a:solidFill>
                  <a:prstClr val="black"/>
                </a:solidFill>
              </a:rPr>
              <a:t>и </a:t>
            </a:r>
            <a:r>
              <a:rPr lang="en-US" altLang="ru-RU" sz="2000" i="1" dirty="0">
                <a:solidFill>
                  <a:prstClr val="black"/>
                </a:solidFill>
              </a:rPr>
              <a:t>k</a:t>
            </a:r>
            <a:r>
              <a:rPr lang="en-US" altLang="ru-RU" sz="2000" baseline="-25000" dirty="0">
                <a:solidFill>
                  <a:prstClr val="black"/>
                </a:solidFill>
              </a:rPr>
              <a:t>A</a:t>
            </a:r>
            <a:r>
              <a:rPr lang="en-US" altLang="ru-RU" sz="2000" dirty="0">
                <a:solidFill>
                  <a:prstClr val="black"/>
                </a:solidFill>
              </a:rPr>
              <a:t> – </a:t>
            </a:r>
            <a:r>
              <a:rPr lang="ru-RU" altLang="ru-RU" sz="2000" dirty="0">
                <a:solidFill>
                  <a:prstClr val="black"/>
                </a:solidFill>
              </a:rPr>
              <a:t>коэффициенты формы, определяющие объем и поверхность через один и тот же характерный размер частицы </a:t>
            </a:r>
            <a:r>
              <a:rPr lang="en-US" altLang="ru-RU" sz="2000" i="1" dirty="0">
                <a:solidFill>
                  <a:prstClr val="black"/>
                </a:solidFill>
              </a:rPr>
              <a:t>D</a:t>
            </a:r>
            <a:r>
              <a:rPr lang="ru-RU" altLang="ru-RU" sz="2000" dirty="0">
                <a:solidFill>
                  <a:prstClr val="black"/>
                </a:solidFill>
              </a:rPr>
              <a:t>. </a:t>
            </a:r>
            <a:r>
              <a:rPr lang="en-US" altLang="ru-RU" sz="2000" i="1" dirty="0">
                <a:solidFill>
                  <a:prstClr val="black"/>
                </a:solidFill>
              </a:rPr>
              <a:t>k</a:t>
            </a:r>
            <a:r>
              <a:rPr lang="ru-RU" altLang="ru-RU" sz="2000" baseline="-25000" dirty="0">
                <a:solidFill>
                  <a:prstClr val="black"/>
                </a:solidFill>
              </a:rPr>
              <a:t>А</a:t>
            </a:r>
            <a:r>
              <a:rPr lang="en-US" altLang="ru-RU" sz="2000" baseline="-25000" dirty="0">
                <a:solidFill>
                  <a:prstClr val="black"/>
                </a:solidFill>
              </a:rPr>
              <a:t>V</a:t>
            </a:r>
            <a:r>
              <a:rPr lang="en-US" altLang="ru-RU" sz="2000" dirty="0">
                <a:solidFill>
                  <a:prstClr val="black"/>
                </a:solidFill>
              </a:rPr>
              <a:t> </a:t>
            </a:r>
            <a:r>
              <a:rPr lang="ru-RU" altLang="ru-RU" sz="2000" dirty="0">
                <a:solidFill>
                  <a:prstClr val="black"/>
                </a:solidFill>
              </a:rPr>
              <a:t>– поверхностно-объемный коэффициент формы. </a:t>
            </a:r>
            <a:endParaRPr lang="en-US" altLang="ru-RU" sz="2000" dirty="0">
              <a:solidFill>
                <a:prstClr val="black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06F519B-5706-804A-8C82-1D9EDAA81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07391" y="1984781"/>
            <a:ext cx="4639736" cy="703135"/>
          </a:xfrm>
        </p:spPr>
        <p:txBody>
          <a:bodyPr rtlCol="0"/>
          <a:lstStyle/>
          <a:p>
            <a:pPr rtl="0"/>
            <a:r>
              <a:rPr lang="ru-RU" dirty="0"/>
              <a:t>Заголовок для X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A2F4C6-F233-E149-AA45-4C25835FC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551" y="400081"/>
            <a:ext cx="10205573" cy="910492"/>
          </a:xfrm>
        </p:spPr>
        <p:txBody>
          <a:bodyPr rtlCol="0">
            <a:normAutofit/>
          </a:bodyPr>
          <a:lstStyle/>
          <a:p>
            <a:pPr algn="r" rtl="0"/>
            <a:r>
              <a:rPr lang="ru-RU" sz="4000" dirty="0">
                <a:solidFill>
                  <a:schemeClr val="tx1"/>
                </a:solidFill>
              </a:rPr>
              <a:t>Дисперсность</a:t>
            </a:r>
            <a:endParaRPr lang="ru-RU" sz="4000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B747E68-16CD-407E-BFB4-8AE2CA3763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455297"/>
              </p:ext>
            </p:extLst>
          </p:nvPr>
        </p:nvGraphicFramePr>
        <p:xfrm>
          <a:off x="1870650" y="1965141"/>
          <a:ext cx="2339147" cy="74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5" name="Equation" r:id="rId4" imgW="1320480" imgH="419040" progId="Equation.DSMT4">
                  <p:embed/>
                </p:oleObj>
              </mc:Choice>
              <mc:Fallback>
                <p:oleObj name="Equation" r:id="rId4" imgW="13204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70650" y="1965141"/>
                        <a:ext cx="2339147" cy="74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xmlns="" id="{2ADB3271-192C-4ADB-92A0-AF42066276ED}"/>
              </a:ext>
            </a:extLst>
          </p:cNvPr>
          <p:cNvSpPr txBox="1">
            <a:spLocks/>
          </p:cNvSpPr>
          <p:nvPr/>
        </p:nvSpPr>
        <p:spPr>
          <a:xfrm>
            <a:off x="11510363" y="639800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24BD9500-8EC9-4473-A87F-4B118667D0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3" y="61880"/>
            <a:ext cx="1569217" cy="365124"/>
          </a:xfrm>
          <a:prstGeom prst="rect">
            <a:avLst/>
          </a:prstGeom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90" y="1383126"/>
            <a:ext cx="4880473" cy="317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274638"/>
              </p:ext>
            </p:extLst>
          </p:nvPr>
        </p:nvGraphicFramePr>
        <p:xfrm>
          <a:off x="455830" y="4257673"/>
          <a:ext cx="5089253" cy="168703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557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48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61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25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Форма тела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Поверхность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ψ</a:t>
                      </a:r>
                      <a:r>
                        <a:rPr lang="en-US" sz="1100" baseline="-250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A/V</a:t>
                      </a:r>
                      <a:endParaRPr lang="ru-RU" sz="1100" baseline="-25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Шар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/ 6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 / D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Цилиндр (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H=D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 / 2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 / 4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 / D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Куб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6 / D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Кольцо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(D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)H</a:t>
                      </a:r>
                      <a:endParaRPr lang="ru-RU" sz="1100" i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(D</a:t>
                      </a:r>
                      <a:r>
                        <a:rPr lang="ru-RU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-d</a:t>
                      </a:r>
                      <a:r>
                        <a:rPr lang="en-US" sz="1100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100" baseline="0" dirty="0">
                          <a:latin typeface="Arial" pitchFamily="34" charset="0"/>
                          <a:cs typeface="Arial" pitchFamily="34" charset="0"/>
                        </a:rPr>
                        <a:t>)H / 4</a:t>
                      </a:r>
                      <a:endParaRPr lang="ru-RU" sz="1100" i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itchFamily="34" charset="0"/>
                          <a:cs typeface="Arial" pitchFamily="34" charset="0"/>
                        </a:rPr>
                        <a:t>4 / (D-d)</a:t>
                      </a:r>
                      <a:endParaRPr lang="ru-RU" sz="11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9389" y="4631020"/>
            <a:ext cx="4880473" cy="1390651"/>
          </a:xfrm>
        </p:spPr>
        <p:txBody>
          <a:bodyPr rtlCol="0"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Рисунок – Зависимость дисперсности от числа атомов </a:t>
            </a:r>
            <a:r>
              <a:rPr lang="en-US" altLang="ru-RU" sz="22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кристаллических частицах разной формы, а также рассчитанная как</a:t>
            </a:r>
            <a:r>
              <a:rPr lang="ru-RU" alt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ψ</a:t>
            </a:r>
            <a:r>
              <a:rPr lang="en-US" sz="22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2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– 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кубооктаэдр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–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куб, простая кубическая; 3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октаэдр,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4 – октаэдр,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5 – тетраэдр,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6 – куб,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7</a:t>
            </a:r>
            <a:r>
              <a:rPr lang="el-G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ψ</a:t>
            </a:r>
            <a:r>
              <a:rPr lang="en-US" sz="20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endParaRPr lang="en-US" alt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5062B62-C86B-4E4E-9CE7-CFEFBD3C1D68}"/>
              </a:ext>
            </a:extLst>
          </p:cNvPr>
          <p:cNvSpPr txBox="1"/>
          <p:nvPr/>
        </p:nvSpPr>
        <p:spPr>
          <a:xfrm>
            <a:off x="653741" y="662703"/>
            <a:ext cx="48804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Дисперсность</a:t>
            </a:r>
            <a:r>
              <a:rPr kumimoji="0" lang="ru-RU" alt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– величина, обратная размеру частиц </a:t>
            </a:r>
            <a:r>
              <a:rPr kumimoji="0" lang="en-US" alt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  <a:r>
              <a:rPr lang="ru-RU" altLang="ru-RU" dirty="0">
                <a:solidFill>
                  <a:prstClr val="black"/>
                </a:solidFill>
              </a:rPr>
              <a:t>. Численно </a:t>
            </a:r>
            <a:r>
              <a:rPr lang="ru-RU" altLang="ru-RU" dirty="0" err="1">
                <a:solidFill>
                  <a:prstClr val="black"/>
                </a:solidFill>
              </a:rPr>
              <a:t>дисперность</a:t>
            </a:r>
            <a:r>
              <a:rPr lang="ru-RU" altLang="ru-RU" dirty="0">
                <a:solidFill>
                  <a:prstClr val="black"/>
                </a:solidFill>
              </a:rPr>
              <a:t> выражается как отношение поверхности </a:t>
            </a:r>
            <a:r>
              <a:rPr lang="ru-RU" altLang="ru-RU" i="1" dirty="0">
                <a:solidFill>
                  <a:prstClr val="black"/>
                </a:solidFill>
              </a:rPr>
              <a:t>А</a:t>
            </a:r>
            <a:r>
              <a:rPr lang="ru-RU" altLang="ru-RU" dirty="0">
                <a:solidFill>
                  <a:prstClr val="black"/>
                </a:solidFill>
              </a:rPr>
              <a:t> индивидуальной частицы к ее объему </a:t>
            </a:r>
            <a:r>
              <a:rPr lang="en-US" altLang="ru-RU" i="1" dirty="0">
                <a:solidFill>
                  <a:prstClr val="black"/>
                </a:solidFill>
              </a:rPr>
              <a:t>V</a:t>
            </a:r>
            <a:r>
              <a:rPr lang="en-US" altLang="ru-RU" dirty="0">
                <a:solidFill>
                  <a:prstClr val="black"/>
                </a:solidFill>
              </a:rPr>
              <a:t> </a:t>
            </a:r>
            <a:r>
              <a:rPr lang="ru-RU" altLang="ru-RU" dirty="0">
                <a:solidFill>
                  <a:prstClr val="black"/>
                </a:solidFill>
              </a:rPr>
              <a:t>в виде: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54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06F519B-5706-804A-8C82-1D9EDAA81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07391" y="1984781"/>
            <a:ext cx="4639736" cy="703135"/>
          </a:xfrm>
        </p:spPr>
        <p:txBody>
          <a:bodyPr rtlCol="0"/>
          <a:lstStyle/>
          <a:p>
            <a:pPr rtl="0"/>
            <a:r>
              <a:rPr lang="ru-RU" dirty="0"/>
              <a:t>Заголовок для X</a:t>
            </a:r>
          </a:p>
        </p:txBody>
      </p:sp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xmlns="" id="{2ADB3271-192C-4ADB-92A0-AF42066276ED}"/>
              </a:ext>
            </a:extLst>
          </p:cNvPr>
          <p:cNvSpPr txBox="1">
            <a:spLocks/>
          </p:cNvSpPr>
          <p:nvPr/>
        </p:nvSpPr>
        <p:spPr>
          <a:xfrm>
            <a:off x="11642188" y="63722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24BD9500-8EC9-4473-A87F-4B118667D0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7" y="53955"/>
            <a:ext cx="1569217" cy="365124"/>
          </a:xfrm>
          <a:prstGeom prst="rect">
            <a:avLst/>
          </a:prstGeom>
        </p:spPr>
      </p:pic>
      <p:sp>
        <p:nvSpPr>
          <p:cNvPr id="13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050" y="817262"/>
            <a:ext cx="5163561" cy="773908"/>
          </a:xfrm>
        </p:spPr>
        <p:txBody>
          <a:bodyPr rtlCol="0">
            <a:noAutofit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700" dirty="0">
                <a:solidFill>
                  <a:prstClr val="black"/>
                </a:solidFill>
              </a:rPr>
              <a:t>Также можно количественно выразить </a:t>
            </a:r>
            <a:r>
              <a:rPr lang="ru-RU" altLang="ru-RU" sz="1700" b="1" i="1" dirty="0">
                <a:solidFill>
                  <a:prstClr val="black"/>
                </a:solidFill>
              </a:rPr>
              <a:t>дисперсность</a:t>
            </a:r>
            <a:r>
              <a:rPr lang="ru-RU" altLang="ru-RU" sz="1700" dirty="0">
                <a:solidFill>
                  <a:prstClr val="black"/>
                </a:solidFill>
              </a:rPr>
              <a:t> и как отношение числа поверхностных атомов </a:t>
            </a:r>
            <a:r>
              <a:rPr lang="en-US" altLang="ru-RU" sz="1700" i="1" dirty="0">
                <a:solidFill>
                  <a:prstClr val="black"/>
                </a:solidFill>
              </a:rPr>
              <a:t>N</a:t>
            </a:r>
            <a:r>
              <a:rPr lang="en-US" altLang="ru-RU" sz="1700" baseline="-25000" dirty="0">
                <a:solidFill>
                  <a:prstClr val="black"/>
                </a:solidFill>
              </a:rPr>
              <a:t>S</a:t>
            </a:r>
            <a:r>
              <a:rPr lang="en-US" altLang="ru-RU" sz="1700" dirty="0">
                <a:solidFill>
                  <a:prstClr val="black"/>
                </a:solidFill>
              </a:rPr>
              <a:t> </a:t>
            </a:r>
            <a:r>
              <a:rPr lang="ru-RU" altLang="ru-RU" sz="1700" dirty="0">
                <a:solidFill>
                  <a:prstClr val="black"/>
                </a:solidFill>
              </a:rPr>
              <a:t>к общему числу атомов </a:t>
            </a:r>
            <a:r>
              <a:rPr lang="en-US" altLang="ru-RU" sz="1700" i="1" dirty="0">
                <a:solidFill>
                  <a:prstClr val="black"/>
                </a:solidFill>
              </a:rPr>
              <a:t>N</a:t>
            </a:r>
            <a:r>
              <a:rPr lang="ru-RU" altLang="ru-RU" sz="1700" dirty="0">
                <a:solidFill>
                  <a:prstClr val="black"/>
                </a:solidFill>
              </a:rPr>
              <a:t>:</a:t>
            </a:r>
            <a:endParaRPr lang="ru-RU" sz="1700" dirty="0"/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962" y="3940967"/>
            <a:ext cx="5307649" cy="2221707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ru-RU" sz="1600" b="1" i="1" dirty="0">
                <a:solidFill>
                  <a:schemeClr val="tx1"/>
                </a:solidFill>
              </a:rPr>
              <a:t>П</a:t>
            </a:r>
            <a:r>
              <a:rPr lang="ru-RU" sz="1600" b="1" i="1" dirty="0" smtClean="0">
                <a:solidFill>
                  <a:schemeClr val="tx1"/>
                </a:solidFill>
              </a:rPr>
              <a:t>римеры</a:t>
            </a:r>
            <a:r>
              <a:rPr lang="ru-RU" sz="1600" b="1" i="1" dirty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 коллоидной частице платины 10</a:t>
            </a:r>
            <a:r>
              <a:rPr lang="ru-RU" sz="1600" baseline="30000" dirty="0">
                <a:solidFill>
                  <a:schemeClr val="tx1"/>
                </a:solidFill>
              </a:rPr>
              <a:t>6</a:t>
            </a:r>
            <a:r>
              <a:rPr lang="ru-RU" sz="1600" dirty="0">
                <a:solidFill>
                  <a:schemeClr val="tx1"/>
                </a:solidFill>
              </a:rPr>
              <a:t>-10</a:t>
            </a:r>
            <a:r>
              <a:rPr lang="ru-RU" sz="1600" baseline="30000" dirty="0">
                <a:solidFill>
                  <a:schemeClr val="tx1"/>
                </a:solidFill>
              </a:rPr>
              <a:t>8</a:t>
            </a:r>
            <a:r>
              <a:rPr lang="ru-RU" sz="1600" dirty="0">
                <a:solidFill>
                  <a:schemeClr val="tx1"/>
                </a:solidFill>
              </a:rPr>
              <a:t> атомов, из них менее 1 % находится на поверхности частицы;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 скелетном никеле в частице радиусом 50 мкм число атомов 10</a:t>
            </a:r>
            <a:r>
              <a:rPr lang="ru-RU" sz="1600" baseline="30000" dirty="0">
                <a:solidFill>
                  <a:schemeClr val="tx1"/>
                </a:solidFill>
              </a:rPr>
              <a:t>16</a:t>
            </a:r>
            <a:r>
              <a:rPr lang="ru-RU" sz="1600" dirty="0">
                <a:solidFill>
                  <a:schemeClr val="tx1"/>
                </a:solidFill>
              </a:rPr>
              <a:t>, из них на поверхности раздела фаз находится только 3-5 %.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tx1"/>
                </a:solidFill>
              </a:rPr>
              <a:t>Использование </a:t>
            </a:r>
            <a:r>
              <a:rPr lang="ru-RU" sz="1600" b="1" i="1" dirty="0">
                <a:solidFill>
                  <a:schemeClr val="tx1"/>
                </a:solidFill>
              </a:rPr>
              <a:t>носителя</a:t>
            </a:r>
            <a:r>
              <a:rPr lang="ru-RU" sz="1600" dirty="0">
                <a:solidFill>
                  <a:schemeClr val="tx1"/>
                </a:solidFill>
              </a:rPr>
              <a:t> для активных центров позволяет довести дисперсность до 100 %.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4A6DA95-B27C-4057-ABE0-80D75939A5C9}"/>
              </a:ext>
            </a:extLst>
          </p:cNvPr>
          <p:cNvSpPr txBox="1">
            <a:spLocks/>
          </p:cNvSpPr>
          <p:nvPr/>
        </p:nvSpPr>
        <p:spPr>
          <a:xfrm>
            <a:off x="1026551" y="400081"/>
            <a:ext cx="10205573" cy="910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ru-RU" sz="4000" dirty="0">
                <a:solidFill>
                  <a:schemeClr val="tx1"/>
                </a:solidFill>
              </a:rPr>
              <a:t>Дисперсность</a:t>
            </a:r>
            <a:endParaRPr lang="ru-RU" sz="4000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6E3B81F6-83C6-4A0C-B07F-4F6D42334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90" y="1383126"/>
            <a:ext cx="4880473" cy="317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64EEBC68-69A3-4B87-B5A8-C70E04667D78}"/>
              </a:ext>
            </a:extLst>
          </p:cNvPr>
          <p:cNvSpPr txBox="1">
            <a:spLocks/>
          </p:cNvSpPr>
          <p:nvPr/>
        </p:nvSpPr>
        <p:spPr>
          <a:xfrm>
            <a:off x="6439389" y="4631020"/>
            <a:ext cx="4880473" cy="139065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Рисунок – Зависимость дисперсности от числа атомов </a:t>
            </a:r>
            <a:r>
              <a:rPr lang="en-US" altLang="ru-RU" sz="22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кристаллических частицах разной формы, а также рассчитанная как</a:t>
            </a:r>
            <a:r>
              <a:rPr lang="ru-RU" alt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ψ</a:t>
            </a:r>
            <a:r>
              <a:rPr lang="en-US" sz="22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2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– 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кубооктаэдр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–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куб, простая кубическая; 3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октаэдр, 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4 – октаэдр,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5 – тетраэдр,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6 – куб, </a:t>
            </a:r>
            <a:r>
              <a:rPr lang="en-US" alt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fcc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7</a:t>
            </a:r>
            <a:r>
              <a:rPr lang="el-G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ψ</a:t>
            </a:r>
            <a:r>
              <a:rPr lang="en-US" sz="200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6/</a:t>
            </a:r>
            <a:r>
              <a:rPr lang="en-US" sz="2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1/3</a:t>
            </a:r>
            <a:endParaRPr lang="en-US" alt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0BF31E1-E4C5-4FA3-A79B-1CEDBA0413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7399"/>
          <a:stretch/>
        </p:blipFill>
        <p:spPr>
          <a:xfrm>
            <a:off x="589050" y="2008351"/>
            <a:ext cx="4881372" cy="7031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6D8FA12-1F82-4C9A-BCAB-E66809559CE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1552"/>
          <a:stretch/>
        </p:blipFill>
        <p:spPr>
          <a:xfrm>
            <a:off x="864416" y="3001081"/>
            <a:ext cx="4330640" cy="85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10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69725" y="1308357"/>
            <a:ext cx="4250634" cy="634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3314" r="4916" b="2183"/>
          <a:stretch/>
        </p:blipFill>
        <p:spPr bwMode="auto">
          <a:xfrm>
            <a:off x="7343689" y="2057576"/>
            <a:ext cx="4102707" cy="4355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975956"/>
              </p:ext>
            </p:extLst>
          </p:nvPr>
        </p:nvGraphicFramePr>
        <p:xfrm>
          <a:off x="546771" y="918552"/>
          <a:ext cx="6482678" cy="33321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377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4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9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511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2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Тип частиц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i="1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ψ</a:t>
                      </a:r>
                      <a:r>
                        <a:rPr lang="en-US" sz="1400" baseline="-2500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1400" baseline="-25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Размеры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Примечание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8178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Ультрадисперсные</a:t>
                      </a:r>
                    </a:p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400" b="0" baseline="0" dirty="0">
                          <a:latin typeface="Arial" pitchFamily="34" charset="0"/>
                          <a:cs typeface="Arial" pitchFamily="34" charset="0"/>
                        </a:rPr>
                        <a:t>кластеры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&gt; 0,5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до ~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400" i="1" baseline="0" dirty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</a:p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&lt; 1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нм)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По свойствам находятся между молекулярными системами и объемными фазами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3761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Высокодисперсные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~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-2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1-100 нм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Обладают особыми поверхностно-избыточными свойствами и, одновременно, свойствами объемной фазы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8178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Грубодисперсные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&lt;&lt;10</a:t>
                      </a:r>
                      <a:r>
                        <a:rPr lang="ru-RU" sz="1400" baseline="30000" dirty="0">
                          <a:latin typeface="Arial" pitchFamily="34" charset="0"/>
                          <a:cs typeface="Arial" pitchFamily="34" charset="0"/>
                        </a:rPr>
                        <a:t>-2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&gt; 100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нм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Вклад избыточной поверхностной энергии мал, но еще возможно проявление особых свойств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903966"/>
              </p:ext>
            </p:extLst>
          </p:nvPr>
        </p:nvGraphicFramePr>
        <p:xfrm>
          <a:off x="1137179" y="5129209"/>
          <a:ext cx="4972050" cy="8000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359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87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87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8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682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ysClr val="windowText" lastClr="000000"/>
                          </a:solidFill>
                        </a:rPr>
                        <a:t>Адсорбат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r>
                        <a:rPr lang="en-US" sz="1400" b="1" baseline="-250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</a:rPr>
                        <a:t>Ar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</a:rPr>
                        <a:t>Kr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327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S</a:t>
                      </a:r>
                      <a:r>
                        <a:rPr lang="en-US" sz="1400" b="1" baseline="-25000" dirty="0"/>
                        <a:t>0</a:t>
                      </a:r>
                      <a:r>
                        <a:rPr lang="ru-RU" sz="1400" b="1" baseline="0" dirty="0"/>
                        <a:t>, нм</a:t>
                      </a:r>
                      <a:r>
                        <a:rPr lang="ru-RU" sz="1400" b="1" baseline="30000" dirty="0"/>
                        <a:t>2</a:t>
                      </a:r>
                      <a:endParaRPr lang="ru-RU" sz="1400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0,162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0,195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97649" y="4312851"/>
            <a:ext cx="36511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i="1" dirty="0"/>
              <a:t>Пример</a:t>
            </a:r>
          </a:p>
          <a:p>
            <a:pPr algn="ctr"/>
            <a:r>
              <a:rPr lang="ru-RU" altLang="ru-RU" sz="1400" b="1" dirty="0"/>
              <a:t>Площади, занимаемые молекулами газов-</a:t>
            </a:r>
            <a:r>
              <a:rPr lang="ru-RU" altLang="ru-RU" sz="1400" b="1" dirty="0" err="1"/>
              <a:t>адсорбатов</a:t>
            </a:r>
            <a:r>
              <a:rPr lang="ru-RU" altLang="ru-RU" sz="1400" b="1" dirty="0"/>
              <a:t> при адсорбции в </a:t>
            </a:r>
            <a:r>
              <a:rPr lang="ru-RU" altLang="ru-RU" sz="1400" b="1" dirty="0" err="1"/>
              <a:t>монослое</a:t>
            </a:r>
            <a:endParaRPr lang="ru-RU" altLang="ru-RU" sz="1400" b="1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B2C952EA-B7EA-4326-91BD-99D032517860}"/>
              </a:ext>
            </a:extLst>
          </p:cNvPr>
          <p:cNvSpPr txBox="1">
            <a:spLocks/>
          </p:cNvSpPr>
          <p:nvPr/>
        </p:nvSpPr>
        <p:spPr>
          <a:xfrm>
            <a:off x="11642188" y="637222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993BEA7-8015-4A95-AD3D-620E9DF3EE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7" y="217519"/>
            <a:ext cx="1569217" cy="365124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EB2FDC9-234E-4470-83FB-4EB1888A51A9}"/>
              </a:ext>
            </a:extLst>
          </p:cNvPr>
          <p:cNvSpPr txBox="1">
            <a:spLocks/>
          </p:cNvSpPr>
          <p:nvPr/>
        </p:nvSpPr>
        <p:spPr>
          <a:xfrm>
            <a:off x="1314786" y="91708"/>
            <a:ext cx="10205573" cy="910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ru-RU" sz="4000" dirty="0">
                <a:solidFill>
                  <a:schemeClr val="tx1"/>
                </a:solidFill>
              </a:rPr>
              <a:t>Дисперсность</a:t>
            </a:r>
            <a:endParaRPr lang="ru-RU" sz="4000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BE35557-00C9-47FF-8EB1-079F24D2D25C}"/>
              </a:ext>
            </a:extLst>
          </p:cNvPr>
          <p:cNvCxnSpPr>
            <a:cxnSpLocks/>
          </p:cNvCxnSpPr>
          <p:nvPr/>
        </p:nvCxnSpPr>
        <p:spPr>
          <a:xfrm>
            <a:off x="8145249" y="855144"/>
            <a:ext cx="3375110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143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796248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Снижение избыточной поверхностной энергии</a:t>
            </a:r>
            <a:endParaRPr lang="ru-RU" altLang="ru-RU" sz="24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29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467138" y="3656005"/>
            <a:ext cx="10985038" cy="77390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prstClr val="black"/>
                </a:solidFill>
              </a:rPr>
              <a:t>Отношение поверхности многогранников к поверхности сферы такого же объема: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sz="2000" b="1" dirty="0" smtClean="0">
                <a:solidFill>
                  <a:prstClr val="black"/>
                </a:solidFill>
              </a:rPr>
              <a:t>		      1,49              1,24                 1,18                        1,09                          1,06</a:t>
            </a:r>
            <a:endParaRPr lang="ru-RU" sz="1600" b="1" dirty="0"/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467138" y="934122"/>
            <a:ext cx="10985038" cy="77390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prstClr val="black"/>
                </a:solidFill>
              </a:rPr>
              <a:t>Сокращение поверхности частиц при их постоянном объеме может осуществляться путем изменений их формы, приводящих к снижению </a:t>
            </a:r>
            <a:r>
              <a:rPr lang="ru-RU" altLang="ru-RU" sz="2000" i="1" dirty="0" smtClean="0">
                <a:solidFill>
                  <a:prstClr val="black"/>
                </a:solidFill>
              </a:rPr>
              <a:t>А</a:t>
            </a:r>
            <a:r>
              <a:rPr lang="ru-RU" altLang="ru-RU" sz="2000" dirty="0" smtClean="0">
                <a:solidFill>
                  <a:prstClr val="black"/>
                </a:solidFill>
              </a:rPr>
              <a:t>/</a:t>
            </a:r>
            <a:r>
              <a:rPr lang="en-US" altLang="ru-RU" sz="2000" i="1" dirty="0" smtClean="0">
                <a:solidFill>
                  <a:prstClr val="black"/>
                </a:solidFill>
              </a:rPr>
              <a:t>V</a:t>
            </a:r>
            <a:r>
              <a:rPr lang="en-US" altLang="ru-RU" sz="2000" dirty="0" smtClean="0">
                <a:solidFill>
                  <a:prstClr val="black"/>
                </a:solidFill>
              </a:rPr>
              <a:t>.</a:t>
            </a:r>
            <a:r>
              <a:rPr lang="ru-RU" altLang="ru-RU" sz="2000" dirty="0" smtClean="0">
                <a:solidFill>
                  <a:prstClr val="black"/>
                </a:solidFill>
              </a:rPr>
              <a:t> Изолированные частицы мобильных некристаллизующихся фаз стремятся приобрести сферическую форму. При ограниченной мобильности возникают другие промежуточные формы, характерные для кристаллизации, </a:t>
            </a:r>
            <a:r>
              <a:rPr lang="ru-RU" altLang="ru-RU" sz="2000" i="1" dirty="0" smtClean="0">
                <a:solidFill>
                  <a:prstClr val="black"/>
                </a:solidFill>
              </a:rPr>
              <a:t>спекания</a:t>
            </a:r>
            <a:r>
              <a:rPr lang="ru-RU" altLang="ru-RU" sz="2000" dirty="0" smtClean="0">
                <a:solidFill>
                  <a:prstClr val="black"/>
                </a:solidFill>
              </a:rPr>
              <a:t>, срастания и других вариантов частичного слияния частиц, приводящие к снижению значений параметра </a:t>
            </a:r>
            <a:r>
              <a:rPr lang="en-US" altLang="ru-RU" sz="2000" i="1" dirty="0" smtClean="0">
                <a:solidFill>
                  <a:prstClr val="black"/>
                </a:solidFill>
              </a:rPr>
              <a:t>A</a:t>
            </a:r>
            <a:r>
              <a:rPr lang="en-US" altLang="ru-RU" sz="2000" dirty="0" smtClean="0">
                <a:solidFill>
                  <a:prstClr val="black"/>
                </a:solidFill>
              </a:rPr>
              <a:t>/</a:t>
            </a:r>
            <a:r>
              <a:rPr lang="en-US" altLang="ru-RU" sz="2000" i="1" dirty="0" smtClean="0">
                <a:solidFill>
                  <a:prstClr val="black"/>
                </a:solidFill>
              </a:rPr>
              <a:t>V</a:t>
            </a:r>
            <a:r>
              <a:rPr lang="en-US" altLang="ru-RU" sz="2000" dirty="0" smtClean="0">
                <a:solidFill>
                  <a:prstClr val="black"/>
                </a:solidFill>
              </a:rPr>
              <a:t>.</a:t>
            </a:r>
            <a:endParaRPr lang="ru-RU" altLang="ru-RU" sz="2000" dirty="0" smtClean="0">
              <a:solidFill>
                <a:prstClr val="black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en-US" altLang="ru-RU" sz="2000" dirty="0" smtClean="0">
              <a:solidFill>
                <a:prstClr val="black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ru-RU" sz="1600" dirty="0"/>
          </a:p>
        </p:txBody>
      </p:sp>
      <p:sp>
        <p:nvSpPr>
          <p:cNvPr id="2" name="AutoShape 2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data:image/jpeg;base64,/9j/4AAQSkZJRgABAQAAAQABAAD/2wCEAAoHCBMVFBcUFRQXGBcZGBgXGBkZGRcYGBcYGR0aHRkYGRodISwjGh0pHhcaJDYkKi4vMzMzGiI4PjgwPiwyMy8BCwsLDg4OHQ0OHS8cFRwvLy8vLy8vLy8vLy8vLy8vLy8vLy8vLy8vLy8vLy8vLy8vLy8vLy8vLy8vLy8vLy8vL//AABEIAH0BkwMBIgACEQEDEQH/xAAcAAEAAgMBAQEAAAAAAAAAAAAABQYDBAcBAgj/xABMEAACAQIDBQQFCQMICAcAAAABAgMAEQQSIQUGMUFREyJhcTJSgZGhBxQjQmJysbLBQ4KiFjNTY3ODktEkJUSjs8Lh8BU1VHST0vH/xAAUAQEAAAAAAAAAAAAAAAAAAAAA/8QAFBEBAAAAAAAAAAAAAAAAAAAAAP/aAAwDAQACEQMRAD8A7NSlKBSlKBSlKBSlKBSlKBSlKBSlKBSlKBSlKBSlKBSlKBSlKBSlKBSlKBSlKBSlKBStDam0ocPGZJZFRRzPEnoo4sfAa1SZvlHbOezwmaLkXl7ORvHJkIA8zfrag6LSqLh/lHiOj4Wdfu9k4+Dg/Ct/D7+YFuLyJ9+GVR7wpHxoLXSonAbwYOZskWIidjrlVhm01Pd41LUClKUClKUClKUClKUClKUClKUClKUClKUClKUCvCa9qnb5bxtGfmkDfTut3YfsYzcZ/vnXKPAngKC4A17VD3Z3lEWIfZ+IkJKtlw8jm7SKQGWORjxksdD9YeI1vYoPaUpQKUqL2ttiLDqDI3ebRI1GaSQ9EQanz4DmaCRdgNSbCqPt7f8ARH7PCIuIYHvuXKQi3FVcA52v0BA5nlWjtjEYrGXWS8UOloUbVx/XOPS8UHd65q0l2LbgAAOAAFgOgHCgkYflJewz4JvHs5Ub3ZgtbkPykYc+nhsUn7kbj+BzUMNkfZt/35UOySOVBZ4N/sA3GSROvaQzJb2lbVux737OY2+eQA9GkVD7mIqnJs09PfWV9nIqtJIUREF3d7BVHievhxN6C/4faMMluzlje/DK6tf3GtuuCTbYhlxcC4aFEiXEQ3lMarNL9IouWAuia6KOPOu9Cg9pSlAry9e1SN/d9VwSGOKz4llJC8ViXX6R9fcvO3QGguoYV9VznY5xGFiixCs8zSRJJioWJLSM4zmWIE92QZgMvBgABYgVetn42OZFkjYMjDQj4gjkQdCDqCKDcpSlApSlB5eqdvNvkkMwwkTRCcrctK2WKO/oqxHpOeIW4HUi4vIb4bwDBQFwA0r9yJOresfsqNT/ANa4nLhWcs8hLu7F3Y6lmbiT+HlpQXHG7NmeTtJzJLL6z/VB5RqBlRPu8bC5Nar7L8DWtuxtGeLtELdpFHFLKI5LuqsoAQIeKXZlFgQLVmk3mxbeisKfdiUn3vmoM0WzTfQE/GpCLY0p1Eb+eVvxqDO18a+hxMg8EIjH8AFeFJn9OSR/vyO34mg+d88VJg/mnZkLL2rz5tDbswEVCRyOd7i/AiuubtbajxmHTEJoGFmU8UddGQ+IN/ZauRbT2V2uEkS15IiZ4uuXQTKPNbPb+rr35ONv/NJ+zc2gmIVzfSOXgknQA+if3TyoO50rwV7QKUrT2hjo4EMkrqiDizG3kB1PgNTQbZNVHa29qdqMPhcskhdUeTjFESbG5HpuNe6OFtSKrm2t5Z8YTHEHigOh4rLKL8yD9GhH1R3jztwrNsDZgSSLu2CslgBoLEcLUGXd75SELmDG5YnV2QTDSF7MVGf+iJtz08RwrocbggEEEHUEagjqDzrgmM2ZeSXT9rL+dqkNgbaxeBOWM9pFcXhkJygc+yb9medvR04c6Dt9Kgd3t5sPi1+jbLIBd4nssqea31H2hcHrU9QKUpQKUpQKUpQKV5UJvRvBHgoTK+rHuxxj0pJDwUfqeQoNPfLedcHGFQBsRJcRJ06yP0RefU2FUHZOHa7O5LyOxeRzxZm4+zkByAAqKjllnlbETHNJIQT0RQdI06Kt9PfxNWPAp+lqCD3witi9RpJDC/MEELluDxBBS9xwNXncjeoyZcLiG+l4RyGw7ZRfQ/1gA1HO1xztTflAUhsLJfikkZ/ccEfnNRmDfMouSNQQQbMpHBlPIgjjQfoClVDdHeYzWw85AnC3VrWWdBxdRyYfWXl5GrcKCB3y2s2Ewkk6WupQXIzZQ7qpYLcZiM17XF7VSNk73bIUl2mlaVrZ5Zo3Lt4XFwi/ZWwFWn5T0vsvE+UZ90iVwJIqDuUO82y34YyIfezJ+YVJYfE4ST+bxEL/AHZEP61wNYRW7hsIDyoO+rg1PCxHgQa+X2fyy/CuNYeLLbKSD4EiprCYudeE0o/vG/zoLZvDtHD4KPtJmKjXKgsZJT6qA/idBXItvbyz45xm7kSn6OJb5V+03rv4n2Vj+UCd32jMXYtYRhbknKDGhsL8NSa0tnQ3oJjZMFpIjzE+H/4sdfo+uBYWK2QjlLB/xY677QKV5VQ3u3oMN4ICGnI7xOqwqeDN6zdE9p0oPN9N7Pmy9jDZsQwvrqsSn67jmeic/Aa1xmeB5pcjMzvJIAzsbs7O2UsT7fLpU06k5iSWZiWdmN2dj6TMeZPw4cq2t1sBnxsHRZBIfJAW/FRQdHxIytYAd2yjyXuj4Co0O+Fdp4AWDaywaWlt9eLksvwbgdbGt/EMbm+vHwqNlksf86C5bM2lFiI1licMjX16EaFSOTA6EHhW/XMosVJh5DPhxmLW7aG+VZgBYMpOiSDkfraA8iL5sracWIjWWJsynThZlYaFWB1VgRYg0EjWrj8ZHFG8sjBURSzE8gP1raqO23gBiMPLC3CRGXyJHdPsNj7KDj21toyYudp5Ba/ciQ69lFfRemY8W8bDkK+UwprNs+ElQzDvcGHqspIcexgRUgITQYsFhcsM7c27KIeRYyN8IxWsmFHMVPrFbDoLenI7+wAIPwatfsB0oNKPD9BWymHHjWdUArKlr+FB9YRCjBwL24jkQdCD4EXHtqnbY2KsUrxgXjOqE8431X3A281q+3H/AErV21hFkiDW70Xxjc/o/wCagtG4+0GmwMLubyKvZydc8ZKMfblv7asBNc/+TbE5XxGHJ0ukyeTDI4H7yA/vVbN5J3TCYiRCVdIZXUjiGVGII91Bo7x70xYb6MDtJyAViUi4B4O54Imh46m2gNULEpPi5BJiHLkG6ItxFF0CKef2zqeoGla7bQjiKvHhY3jlRJUkaSUvIHAuZGLauGDKfKt3D71lf9ki9jyUEtgNmWPCrHgcHYqehFVjD74n/wBKn/yN/wDWt9N8wqPI8AVY1LuQ5JtwAAy6szWAHjQR02yiZJeX0jn3sax4nZIt+FQG8O/0kMxVMLGyOBLHI8kjB0fUMFXLY3uCORBFRP8AL3Hv6PYRj7MIJ97lqC2JsO7ArmV1N0eM5ZFPVWGo8uB4EGrRgNt4mAWxkbNGP9oRCMo5dsg4ffXTqBXOMLt7aEnp4mW3RcqD+ACpTHYp4cLNO7szKmSPMzG8st0Q6nldm/doOuwyq6q6kMrAFSDcEHUEEcRas1V/cRr7Nwf/ALeIe5AP0qwUClKUClK18ViUjRpJGCooLMx0AA4k0GrtnasWGheaVsqILnmSeSqObE6AVwja22pcdiTPJoBdYo+IjjvwvzY8zz9lZd896H2hMCt1gjP0SHQsf6Vh6xHAchWjgEseFBP7PH4CrFguRFV7Arrf2VO4N+FBH/KLHfCRSD9niLE/ZkQ/8yrVP2fiOFX7fKLPs/EfYEUnlkkAJ9zVy3BycKC+4UCQAZ2RlIZHX043HB1PX4EEg8a6Purt9pwYZgFxEYBcD0ZFPCWP7J5j6p06E8j2dimBUIrO7EKiLq7seCqPjfgBqa6zuru60F5pyHxDLlNtUiS9+zj8ObNxY+AAoHyji+y8V/Zg+5lP6VwhE5Cu+fKAt9mYz+wkPuF/0rg6NQZ8NFUpEgtWthk4VIRJfSg28JHcXreSM184ePlUlGl6DnG/kdtoy+Kwn/dJXuyohW1v/H/rBvGKA/7sD9K+tlQ6DxoJkplizdHib3SJau4E1xfaKZcLIfBfzrXZ2FBUN6t5zGxw2GIMxHfewKwKRoxHBnPJPadKpKYUWtqSSWZjqzseLseZNSW8eCfZ7M7QibCOxIkBZJoXc3IlcAiRSTo7A9CedaeC2rg5DlSfs3PBJx2fsWTVG94oNR8GOVSe6GHKzSv6kLWNuBcqo+BNe4vDuh7yEX4H6p8Qw0PsNbewxaOVhxZ409ihmP5hQTT1GY1Rxr7LtfhpfzNZZsM5W+Ww9ZrKPe1gKCHaS2l69wk0sEvzjD6s1hLESAk6jQXJ9GQDg3sNxw1MftDCR37TFwKeisZW/wAMYOtRc2+2Aj0Xt5T9mNY197sT8KDsOxtrRYmMSRtcEkEEZXRhxR14hhUka5p8nwnxUoxyw/NYCrIVzmRsVyUtcABUN7MBc6i9q6ZQcy2thRFjJ47d1yMQnlJcSAf3isf36+I4yxygXJ/7PkPE1OfKDAqCDFkhRG5jkY3ssUtrsbcg6Ia5NvLvU8waDDho4To7HSWYfa9SM+p76Do8WIjlQdjIkixKI5CjZsjgkvmHG1z6XA8jX0sA561xXATSwyLJE7RyL6LKbEeHQjwOldM3e32iltHigIpeAlUHsnPVx+yPj6PlQWBsOKGEctD+FSToR5HUEagjkQeBHlWPJc5QNTy/HyFBoJE5I4libADUnwqp7z74GKTsMGytIDaWWwdNOMSA3Djkzewda1d898x38Jg3vfuyzqeI5xxHkvItz+NVrYezmJUKhZ2ZURRxZibAeXMnkLmg6NuBiZJ8YkghWMxxuJnRmEbLIBkURtfK5ZA2htYHQXFdG3gjzYTEL60Mo96MK1t1thrg4FiFi570jgWzueJ8gAFHgoqR2j/NS/2b/lNBxTcthLhmw51eL6WL+yfL2iD7rkN+8anE2aenwqt7Bc4Z4J1GiqgYetGygOvtUn4V1tMAh7w1UgFT1Ui4+FBTE2cehqA3zxAXLhE+qRJL4ykd1PJFPD1m8K6BtvEJhIWmNiw7sSn60h9H2D0j5Vy1oi5LMczMSzE8SxNyT5kk+2gww4P5zEcPb6VSXw54d86yRE9HA06MB1qP2ThwbXH6VYcHhCWFtLWN+nS3jW5trZpVxiVAAkNpQOCy+sByEnpfeDdRQbey8GNDatPfh8zYfCLwAM8n3m7sQPkgY/vVO7GTMVHC51PQcSfYLn2VV+27fEy4kjSSS6g8kACoP8IFB1f5Pv8Ay3CDpEF9xI/SrJVZ+T8/6BEOhlX3SOKs1ApSlArQ2tsuHExtDMgeNrXUkgGxuOHQgGt+lBzjHfJTh75sPPLF9lrSp8bN/FUDidydoQ3IjjnXrE2Vz/dvb8xrsteWoOGJIIzllV4mva0qNFc9AWADewmpzBG+o1uR5V1HEYdJFyuiup4qyhgfYaruK3HwbaxK+HbjfDt2Yv4x2MZ9q0EHtKDtMNiIubwSqPPISv8AEoriuzkeR0SNGZ3ICIouzE8h+PsNd3fd3HRfzU0U6WtlmUxSEcDaRLre32B7K8+T/cVMAnaSBXxLCzNxWNf6OMkXt1bnQZtxtzlwadrLZ8SwszDVYwf2cfh1bi3lYVc68tXtBBb7LfZ+LH9RL+U1+f8AD8jX6H3pW+CxI/qJfyNX5/2clwPIH4UElhR4VL4SPT4+VaUEethUtAlBtYdOfsqTw0el+dYMNEdOlS8Uf/5Qc3+UCL/WA8YIPwYfpW1seC1jyrPv7CPnsbHQfN4rnloX49Km91d1nxKh5lKYbjkN1ef73NYtOHFvAcQ2NmbLfGjILphbjtJLd6bLY5Irj0LgZn8wOo6UKxxRqoCqoAAsABYADgAOVZaDDPArqUZQysCGVhcEHiCK4jv5uW2EJkjUvhWOnMwk8Eb+r6Ny0BrulYZ4EdSjqGVgQysAQwPEEHiKD8v4fauLwn8xK6rzTRo280a6/CrfsrfKeTCEpDh+0Sa0ncbKA6DJJkDWFyjKeXDrX1v5uO2EYyxgvhmJ11LQk3srfY5BuWgPWq3uiRHi+xfSPEKYCTwDsQY29jqo/eNBIYzb+0pLjt2jX1YlSIe9QD8ar+Lw8shvI7yHq7O5/iNXmfAgeBGh8+flUXiIPCgqDYS2lquvydbhnGOJ5lIwynyMzD6q/YBGp58OtbW6O5xxsmZwRhkNpHGhkYcY4z0HBm5aga8O3QQJGqoihVUBVVRYKBwAA4Cg9hiVVCqAFAsABYADgAOVZaUoNXHYRJY3ikUMjqVdTwKkWNcB21uu2FxDwNqB342/pIie63iRbKfEA86/RFVzfDYXzmIMgHbREvETpm070TH1WGngQp5UHEF2YRX0uzjVlV4GGskanmjsqOh5qyk3VgdCK9SGM8Cp8iD+tBqbD2xicIMgPaRc4nvlHih4ofLTwr5+UXe5x/ocAMZZEadr9/6RQ4iBHBQCLnnwqWwuCR3RSBYsATyC8z7qoy7OxO0sZNLBE8meRzmAtGq3smZzovdA01PhQRWysEWNrV2j5NN3gFGMdRqCuH+4dGl824D7Ov1qxbt/JgkYDYuTOeccZKx+TvbNJ5d0HW4NdIjQKAAAABYAaAAcAKD7ArBjB9G/3GHwNbFfDLcWoON4HCXw8N+cUX5Fq+7n4jNB2belEbDxjPo+7UewVBby7p4+JS+zcVIFGvzaRlkQL6sJcHKOQQ6dCOFUHC/KDj8NKUnhj07kqmLs5Mp9IDKRY9Da1Bad7sY2JxFl1ijuidGa/ff2kWB6CtCDBjmLmtLG7fxS5ZIYsG8L6xyCF9QOKOC5yuvBl8uRFag3rx3q4YeWHT9b0FvwWEFTSYVChjcXRgVYeHUeIOo8q5ud7dpDhJGv3YYh/wAtZsNvBtOUnNjGiRRmkkKxqkaesxC666ADUkgCgtj4CSKOVVVncgRRlQWzCS+Zxbl2d9erVAZIYGCySxiS4CxRntZiTwURR3sfMioV9obR2rKMLhHmMKXF3dluDxlxLrpcngo0A0A5nqu5G4OG2eofSWcjvSMPR6iMfVHjxNBJ7mYSSLCKkiFGLyOFa2ZVd2ZQ1iQGsdQCbGrDXgFe0ClKUClKUCla2LhZ0Kh2jJ4MmXMvlmBHvFUrCbfniSMl5MTLK09lcWVUgZlJAhiLZj3RqLa30oL9Sqd/KnEWkb5ulkhgnCtKwe05YIjdwhWBU5jcjpevMfvdJEsgMKGWNpA6CSRwRHHHJdMkRaxEqgsygKeJ4UFypVRxO9rRuM8QEbpIyMGZjdI2ks5CZFuEYZc2YWBI1r7/AJQYrOIRh4+1MvZ27ZggHYdtmzdncn6treNBa6VobIx4nhjmAKiRFaxIJF+VxofMVv0GKWNWUqwBUgggi4IPEEHiKgpNytmt/scAPVUCn+G1WKlBVJNwMAfRSVPuTSr8M1qxHcKEehiMSh++j/nQ1cKUFPTdCVPQxr9e/FE35QtP/A9oKdJ8LIOjQyxn3rIR8KuFKClxbpvNiFxGNEZEaqscURZo2IJOeXOAWsTovAWvrVyAtX1SgUpSgUpSgwYiFXVkdQysCrKRcMDoQRzFq4jv9uW2DbtormAsCrfWge/dBPqXtZuXA9a7rWGeFXVkdQysCGUi4IOhBHOg5OJO2jjmH7VA7DpKO7Kv+ME/vV7sfYDYyQot1hQ2lkGhJ5wxn1urfVHjU1/IqZJDBE+XCPIZQ+b6WEEWkiQH0g1ls31deOlXfZ+BjhRY41CoosoHL/MniTzoPvB4RIo1jjUIiAKqqLAAcgK2aUoFKUoFeGva0do7SigVWlcIGbKuhJZrFrAAEk2Un2GgyyYONvSjRvvKp/EVpTbt4JvSwkB/uo/8q3MDi0lRZI3Do2qsL2I4c/EVtUFfbc7Z97jCxj7oK/lIqYwuFjjUJGioiiwVFCqB4AaVnvSg9pSvKD2lKUHhFV7efdHCY5LTR98CySpYSJ5NzHgbirFSg4Jj93MXspn7RDiMDIfpCt9Oj2P83IB9b0TqCbGvptnrlV42EkTi8cg+sBoQR9V14FeRrurICCCAQdCORqnY7c1ULvhAFVzmeAm0TtbR4z+xk8RdTqCNbgOfYfZpYn0QoBZnY2VEHF2PID9RWxs3dmXaZCR54dno1+0YWkxTDjIFPH7N9FB0uSbXbZm6ZkA+crljuG7G4JkYE2M5U2KjlGCRzJJ0F0jQAAAAACwAtYeVBH7D2Lh8JEIoIwijjbVmPrM3Fj4mpSlKBSlKBSlKBSlKDwio3EbEw0iLG8MbIrMyqVFlZr5iOhOY363NSdKCI2hsKGWN4iiqJESNiFXVI2zKh6qLkW+0aNu7hCgQ4eIqM1lyi3ftnv62awvfjYVL0oIHGbq4OS+aBBfLmKgAsq5e6fAhFU9QLVgk3NwZcP2Qy5gzR2ujMEdAxB+tZ+P2QKstKDFDEqgKoAUAAACwAHAAdKy0pQV3EbcmWaZFhi7GDJ2srzshVWUOzBBEwOVSeLC9uVZU3pwhXMZCouwsySIwyqX1RlDC6Akaa8r194nYSSDFK7MVxSqrjQZQEyd08+F9ah/5DRFQGfvK4kVo4oosrqhSNwFHpKTnub68raUEw28mFDOhkIKAs145MvdtmUNlszi4ugJYX4VibezBhQ5dgMzKwMUwZMls7SIUzRouZbuwCjMNdawPuy5WRBi5FjdnfIqqtpJGDOSw1ZC2Y5NPTOvC2k+5KmGWHtyElaRpEEUYTvrGpMa/UZchytc2zte5sQExPvNhUd0aRgY1dnPZy5AI07R7PlysQhDWBJtyrYwG14ZkZ42OVPTzo8bLpmuVdQ1ipuDaxHCqptDdPFth3QTo7suJuhQKM08UkYAk52JQC4Ggqy4DZLIsnaSGR5VVXbKqWVVyqqqunMm/UnlYAMEG9EGVWkPZsypIEszv2cnaNG1lXUlInYgXy5TfqcO3N7I4Qixr2sjlcq3kVbMrSAlkR2JKISFVWOouADesOB3bKtHiXuMRHFHBZchV44e1BW5+rIHBIPAqvSvjZO67xwx2kMUyyvKGsJAqspjWJgTZwsORL34pfzCV2VtrtWRSEHaQrMjI5kRxe0gViq3ylo9bC+fgLVM1XtmbD7KaM6mOCF40YkZneZ1eZmCgAaxpyGpNgAKsNB7SleE0HtKgsHvLhpXRVZwJLiN2SRY5StyRHIwCtoCR6wBIuBUq2LjHF0Gl9WUadePCg2KVg+cJcjOt1F2FxcDqegrw4qMAMXQA8DmFj5G+tBsUrEJlJIDAkcQCLj2VloFKUoFVfeOeUYnCCPDSTZGknbI0S2shiAvI6i95ibX5GrRXlqDmOH2Zi5Yx/o8gYRvDGe0RPmeJWaUtORn7ykPGbpmJEZXg2qTC4uTvph5onnXFgS54xmEhDwqcrloz2aMuZgMpbka6dalqDm67vY3KuRJEjDyM0LPEpaMrEDCvZvli7Qo2oZrG5Ns2mVtj4w4iSQ4dsjDEq6rMqdsjspiUSdoXvlXmECE2GlyOh2pQctfZmLIkhOElkVUneKMNCgiabKkVj2uUWMUz2Vmy514E2qT3fhlknEqxSplmDPM8gsYvm6AwmMtmBzsNMtrjNe9X+lqAK9pSgUpVU3h2nNHi4ooiS8sEqxpqUEnaRDtXHqxoXY9RoNSKC1V7XOdmb0YiNY4X+lKw9o0r3zSEPigYxY/zjjDgKOHpcbAHdj3onLpEWw5aUQssy5jFGJllbI4zd4jsrKcwzZxoOYXmlUf+V8naRqDC6F4o5DHnK5pFuWWRiNBcEAK2nEivjDb2TtIYC2HDsYDHILmNllEjPYZ7vlWIkNdcwPAWoL3SqHFvbOVDkwWVInZLsHlMkskRWLvaEZARxuSBzvV7FB7SlKBSlKBSlKBSlKBSlKBSlKBSlKBSlKBSlKBSlKDyvaUoFKUoFYcRGGRkPBlKm3GxFtPfWalBT4NjYsx4bDOIRHh8v0iu5eXskKRAJkAjvcFtTaxAve419j7pPFDDFIsMjRyxSNJbMzKsaoyHuC+UgKvC6Kt7EG93pQUBN1sUJXkKYdgRiBkLWR+0kR0BVYgwBCalmexPAjStCXdjGdnND2ETgxYnsy0gtG+Kt6GWIAlezzHKF1kNutdOpQUfYmyZXxAnMEcQXESytISwncPHk7JlyAZQWBvmI+jXS/C8Ur2gUpSgUpSgUpSgUpSgUpSgUpSgVi7Jb5rDNa17C4B5X6aD3VlpQa/zVPUXkeA5Eke4kn2msY2dCFZBFHlY3Zci5WPUi1ia3KUGn8whzBuzjzAABsq3AXgAbaAVrybDwrMrGCI5c5AyLlu+XMStrE90a1KUoIbAbvYaFy8cSgnhoCEOeRyU07t2lbh4dKmAK9pQKUpQKUpQf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https://works.doklad.ru/images/1SxrxyeGZoA/m5b759221.p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9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244" y="4429912"/>
            <a:ext cx="7966153" cy="218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Строение пористых тел: основные термины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20073" y="1619430"/>
            <a:ext cx="7538102" cy="47877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indent="536575" algn="just">
              <a:spcAft>
                <a:spcPts val="1200"/>
              </a:spcAft>
              <a:defRPr/>
            </a:pPr>
            <a:r>
              <a:rPr lang="ru-RU" b="1" i="1" dirty="0"/>
              <a:t>Типы пористых систем (пористых твердых тел):</a:t>
            </a:r>
          </a:p>
          <a:p>
            <a:pPr indent="536575" algn="just">
              <a:defRPr/>
            </a:pPr>
            <a:r>
              <a:rPr lang="ru-RU" sz="1730" dirty="0"/>
              <a:t>1. </a:t>
            </a:r>
            <a:r>
              <a:rPr lang="ru-RU" sz="1730" b="1" dirty="0"/>
              <a:t>Корпускулярные системы. </a:t>
            </a:r>
            <a:r>
              <a:rPr lang="ru-RU" sz="1730" dirty="0"/>
              <a:t>Обычно частицы высокодисперсного порошка (</a:t>
            </a:r>
            <a:r>
              <a:rPr lang="ru-RU" sz="1730" i="1" dirty="0"/>
              <a:t>первичные частицы</a:t>
            </a:r>
            <a:r>
              <a:rPr lang="ru-RU" sz="1730" dirty="0"/>
              <a:t>) – под действием поверхностных сил слипаются в более или менее плотные </a:t>
            </a:r>
            <a:r>
              <a:rPr lang="ru-RU" sz="1730" i="1" dirty="0"/>
              <a:t>вторичные частицы</a:t>
            </a:r>
            <a:r>
              <a:rPr lang="ru-RU" sz="1730" dirty="0"/>
              <a:t>. Если контакты между соседними частицами слабые эти ансамбли, называемые </a:t>
            </a:r>
            <a:r>
              <a:rPr lang="ru-RU" sz="1730" i="1" dirty="0"/>
              <a:t>агрегатами</a:t>
            </a:r>
            <a:r>
              <a:rPr lang="ru-RU" sz="1730" dirty="0"/>
              <a:t>, могут снова разрушаться. </a:t>
            </a:r>
          </a:p>
          <a:p>
            <a:pPr indent="536575" algn="just">
              <a:defRPr/>
            </a:pPr>
            <a:r>
              <a:rPr lang="ru-RU" sz="1730" dirty="0"/>
              <a:t>При повышенных температурах или при прессовании под давлением первичные частицы соединяются в более прочные вторичные частицы – т.н. </a:t>
            </a:r>
            <a:r>
              <a:rPr lang="ru-RU" sz="1730" i="1" dirty="0"/>
              <a:t>агломераты</a:t>
            </a:r>
            <a:r>
              <a:rPr lang="ru-RU" sz="1730" dirty="0"/>
              <a:t>.</a:t>
            </a:r>
          </a:p>
          <a:p>
            <a:pPr indent="536575" algn="just">
              <a:defRPr/>
            </a:pPr>
            <a:r>
              <a:rPr lang="ru-RU" sz="1730" dirty="0"/>
              <a:t>Промежутки между первичными частицами внутри вторичных частиц и промежутки между вторичными частицами образуют пористую систему (см. рис.), в которой форма и размер индивидуальных пор зависят от формы и размеров первичных и вторичных частиц. Чаще всего первичные частицы представляют собой глобулы и пластинки.</a:t>
            </a:r>
          </a:p>
          <a:p>
            <a:pPr indent="536575" algn="just">
              <a:defRPr/>
            </a:pPr>
            <a:r>
              <a:rPr lang="ru-RU" sz="1730" dirty="0"/>
              <a:t>2. </a:t>
            </a:r>
            <a:r>
              <a:rPr lang="ru-RU" sz="1730" b="1" dirty="0"/>
              <a:t>Губчатые системы. </a:t>
            </a:r>
            <a:r>
              <a:rPr lang="ru-RU" sz="1730" dirty="0"/>
              <a:t>Пористые тела могут образовываться в результате удаления части вещества исходного твердого тела (</a:t>
            </a:r>
            <a:r>
              <a:rPr lang="ru-RU" sz="1730" i="1" dirty="0"/>
              <a:t>например, никель </a:t>
            </a:r>
            <a:r>
              <a:rPr lang="ru-RU" sz="1730" i="1" dirty="0" err="1"/>
              <a:t>Ренея</a:t>
            </a:r>
            <a:r>
              <a:rPr lang="ru-RU" sz="1730" dirty="0"/>
              <a:t>).</a:t>
            </a: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7" t="52264" r="47847" b="26590"/>
          <a:stretch/>
        </p:blipFill>
        <p:spPr bwMode="auto">
          <a:xfrm>
            <a:off x="8948947" y="1691975"/>
            <a:ext cx="2355298" cy="16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8326371" y="3377118"/>
            <a:ext cx="3600449" cy="8448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algn="ctr">
              <a:defRPr/>
            </a:pPr>
            <a:r>
              <a:rPr lang="ru-RU" sz="1730" dirty="0"/>
              <a:t>Рисунок – Глобулярная модель </a:t>
            </a:r>
            <a:r>
              <a:rPr lang="ru-RU" sz="1730" dirty="0" err="1"/>
              <a:t>бидисперсной</a:t>
            </a:r>
            <a:r>
              <a:rPr lang="ru-RU" sz="1730" dirty="0"/>
              <a:t> пористой структуры зерна катализатора</a:t>
            </a:r>
          </a:p>
        </p:txBody>
      </p:sp>
      <p:pic>
        <p:nvPicPr>
          <p:cNvPr id="17" name="Рисунок 16"/>
          <p:cNvPicPr/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585" y="4238720"/>
            <a:ext cx="2576020" cy="196051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xmlns="" id="{E02E0EBE-174C-4F89-BAF6-4A5ACF342E9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BC39E93-9A01-41AE-901B-788ED2153C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753900FC-6F0B-4712-AB53-B7ED4E77C3BE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12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DF0E6E2-58C1-47BE-8EDC-223A06C152EF}"/>
              </a:ext>
            </a:extLst>
          </p:cNvPr>
          <p:cNvSpPr/>
          <p:nvPr/>
        </p:nvSpPr>
        <p:spPr>
          <a:xfrm>
            <a:off x="7732644" y="2833889"/>
            <a:ext cx="4459356" cy="4024111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84752" y="1533977"/>
            <a:ext cx="11022495" cy="46978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 anchorCtr="0">
            <a:no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Открытая пора: </a:t>
            </a:r>
            <a:r>
              <a:rPr lang="ru-RU" dirty="0"/>
              <a:t>полость или канал, связанные с внешней поверхностью твердого тела.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Закрытая пора: </a:t>
            </a:r>
            <a:r>
              <a:rPr lang="ru-RU" dirty="0"/>
              <a:t>полость, не связанная с внешней поверхностью.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Пустоты: </a:t>
            </a:r>
            <a:r>
              <a:rPr lang="ru-RU" dirty="0"/>
              <a:t>пустое пространство (промежутки между частицами).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Истинная плотность пористого тела </a:t>
            </a:r>
            <a:r>
              <a:rPr lang="ru-RU" dirty="0"/>
              <a:t>(плотность материала пористого тела), кг/м</a:t>
            </a:r>
            <a:r>
              <a:rPr lang="ru-RU" baseline="30000" dirty="0"/>
              <a:t>3</a:t>
            </a:r>
            <a:r>
              <a:rPr lang="ru-RU" b="1" dirty="0"/>
              <a:t>: </a:t>
            </a:r>
            <a:r>
              <a:rPr lang="ru-RU" dirty="0"/>
              <a:t>частное от деления массы твердого тела на его объем за вычетом открытых и закрытых пор.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Кажущаяся плотность пористого тела, </a:t>
            </a:r>
            <a:r>
              <a:rPr lang="ru-RU" dirty="0"/>
              <a:t>кг/м</a:t>
            </a:r>
            <a:r>
              <a:rPr lang="ru-RU" baseline="30000" dirty="0"/>
              <a:t>3</a:t>
            </a:r>
            <a:r>
              <a:rPr lang="ru-RU" b="1" dirty="0"/>
              <a:t>: </a:t>
            </a:r>
            <a:r>
              <a:rPr lang="ru-RU" dirty="0"/>
              <a:t>плотность твердого тела, измеренная с помощью </a:t>
            </a:r>
            <a:r>
              <a:rPr lang="ru-RU" dirty="0" err="1"/>
              <a:t>несмачивающей</a:t>
            </a:r>
            <a:r>
              <a:rPr lang="ru-RU" dirty="0"/>
              <a:t> жидкости, т.е. жидкости, непроникающей в поры твердого тела (например, пикнометрический способ с использованием ртути).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Насыпная плотность слоя пористого тела</a:t>
            </a:r>
            <a:r>
              <a:rPr lang="ru-RU" dirty="0"/>
              <a:t>, кг/м</a:t>
            </a:r>
            <a:r>
              <a:rPr lang="ru-RU" baseline="30000" dirty="0"/>
              <a:t>3</a:t>
            </a:r>
            <a:r>
              <a:rPr lang="ru-RU" dirty="0"/>
              <a:t>: плотность слоя, состоящего из макроскопических частиц и из окружающей среды, то есть масса единицы объёма материала в насыпном состоянии вместе с внутренними порами каждой частицы и пустотами.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/>
              <a:t>Пористость </a:t>
            </a:r>
            <a:r>
              <a:rPr lang="ru-RU" dirty="0"/>
              <a:t>(гранулы, зерна): отношение объема открытых пор к общему объему пористого твердого тела.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 err="1"/>
              <a:t>Порозность</a:t>
            </a:r>
            <a:r>
              <a:rPr lang="ru-RU" b="1" dirty="0"/>
              <a:t> слоя сыпучего материала</a:t>
            </a:r>
            <a:r>
              <a:rPr lang="ru-RU" dirty="0"/>
              <a:t> (доля свободного объема): это отношение объема свободного пространства между частицами, составляющими слой, к объему слоя.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xmlns="" id="{84D5C033-1098-4B7E-9DC7-7C6D7F214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7784" y="315061"/>
            <a:ext cx="883565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j-lt"/>
              </a:rPr>
              <a:t>Строение пористых тел: основные термины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202D6AAA-BC03-496D-8249-65B89BB4ACC5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31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66B185B-6F4C-4BEA-8EDB-C97AF1F2F9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5" y="201437"/>
            <a:ext cx="1569217" cy="36512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0366948-1E03-4B37-85F2-EC06B77B9C2A}"/>
              </a:ext>
            </a:extLst>
          </p:cNvPr>
          <p:cNvSpPr/>
          <p:nvPr/>
        </p:nvSpPr>
        <p:spPr>
          <a:xfrm>
            <a:off x="0" y="926800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23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60158" y="520989"/>
            <a:ext cx="883565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Строение пористых тел: основные термины</a:t>
            </a:r>
            <a:endParaRPr lang="ru-RU" altLang="ru-RU" sz="2000" b="1" dirty="0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22128" y="1103838"/>
            <a:ext cx="85477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E249BE-61A5-4821-B419-74B56216B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clrChange>
              <a:clrFrom>
                <a:srgbClr val="138A86"/>
              </a:clrFrom>
              <a:clrTo>
                <a:srgbClr val="138A86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608B7EBF-A315-4A1D-824E-36D91BA9EB4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32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E6EC0C-07A6-426D-BD17-123B2DACF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597" y="31891"/>
            <a:ext cx="1569217" cy="365124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663748"/>
              </p:ext>
            </p:extLst>
          </p:nvPr>
        </p:nvGraphicFramePr>
        <p:xfrm>
          <a:off x="3020615" y="1273111"/>
          <a:ext cx="7980759" cy="47963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91395"/>
                <a:gridCol w="2589364"/>
              </a:tblGrid>
              <a:tr h="4320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Типичные</a:t>
                      </a:r>
                      <a:r>
                        <a:rPr lang="ru-RU" sz="1400" baseline="0" dirty="0" smtClean="0"/>
                        <a:t> значения основных характеристик пористой структуры катализаторов нефтепереработки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Площадь удельной поверхности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25-80 м</a:t>
                      </a:r>
                      <a:r>
                        <a:rPr lang="ru-RU" sz="1400" baseline="30000" dirty="0" smtClean="0"/>
                        <a:t>2</a:t>
                      </a:r>
                      <a:r>
                        <a:rPr lang="ru-RU" sz="1400" dirty="0" smtClean="0"/>
                        <a:t>/г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Пористость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0,3-0,6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Удельный объем пор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0,5-3</a:t>
                      </a:r>
                      <a:r>
                        <a:rPr lang="ru-RU" sz="1400" baseline="0" dirty="0" smtClean="0"/>
                        <a:t> см</a:t>
                      </a:r>
                      <a:r>
                        <a:rPr lang="ru-RU" sz="1400" baseline="30000" dirty="0" smtClean="0"/>
                        <a:t>3</a:t>
                      </a:r>
                      <a:r>
                        <a:rPr lang="ru-RU" sz="1400" baseline="0" dirty="0" smtClean="0"/>
                        <a:t>/г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Диаметр</a:t>
                      </a:r>
                      <a:r>
                        <a:rPr lang="ru-RU" sz="1400" baseline="0" dirty="0" smtClean="0"/>
                        <a:t> пор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2-10 нм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Распределение пор по размерам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 smtClean="0"/>
                        <a:t>см. следующие лекции</a:t>
                      </a:r>
                      <a:endParaRPr lang="ru-RU" sz="1400" i="1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Истинная плотность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1900-2300 кг/м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baseline="300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Кажущаяся плотность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750-1400 кг/м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</a:tr>
              <a:tr h="42735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Типичные значения основных характеристик насыпных слоев катализаторов нефтепереработки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Насыпная плотность слоя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/>
                        <a:t>зависит от способа загрузки и материала катализатора</a:t>
                      </a:r>
                      <a:endParaRPr lang="ru-RU" sz="1400" i="1" dirty="0"/>
                    </a:p>
                  </a:txBody>
                  <a:tcPr anchor="ctr"/>
                </a:tc>
              </a:tr>
              <a:tr h="427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Порозность</a:t>
                      </a:r>
                      <a:r>
                        <a:rPr lang="ru-RU" sz="1400" dirty="0" smtClean="0"/>
                        <a:t> слоя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0,35-0,55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5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3953648" y="258574"/>
            <a:ext cx="79624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Основные термины</a:t>
            </a:r>
            <a:endParaRPr lang="ru-RU" altLang="ru-RU" dirty="0">
              <a:latin typeface="+mj-lt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522201" y="1327077"/>
            <a:ext cx="5329959" cy="527234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b="1" i="1" dirty="0">
                <a:solidFill>
                  <a:prstClr val="black"/>
                </a:solidFill>
              </a:rPr>
              <a:t>Адсорбция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Поглощение каких-либо компонентов из объема гомогенных сопредельных фаз на поверхности раздела этих фаз.</a:t>
            </a:r>
          </a:p>
          <a:p>
            <a:pPr marL="0" indent="44767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Количество вещества </a:t>
            </a:r>
            <a:r>
              <a:rPr lang="ru-RU" altLang="ru-RU" sz="2000" i="1" dirty="0">
                <a:solidFill>
                  <a:prstClr val="black"/>
                </a:solidFill>
              </a:rPr>
              <a:t>А</a:t>
            </a:r>
            <a:r>
              <a:rPr lang="ru-RU" altLang="ru-RU" sz="2000" dirty="0">
                <a:solidFill>
                  <a:prstClr val="black"/>
                </a:solidFill>
              </a:rPr>
              <a:t>, адсорбируемого единицей массы или единицей площади поверхности адсорбента/катализатора, т.е. количественная мера процесса адсорбции.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prstClr val="black"/>
                </a:solidFill>
              </a:rPr>
              <a:t>Адсорбированные молекулы взаимодействуют с молекулами или атомами поверхности и снижают как свободную поверхностную энергию конденсированной фазы, так и суммарную энергию системы. Адсорбция происходит с выделением тепла.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206554"/>
              </p:ext>
            </p:extLst>
          </p:nvPr>
        </p:nvGraphicFramePr>
        <p:xfrm>
          <a:off x="7275600" y="1575411"/>
          <a:ext cx="33401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25" name="Equation" r:id="rId3" imgW="3340080" imgH="696960" progId="Equation.DSMT4">
                  <p:embed/>
                </p:oleObj>
              </mc:Choice>
              <mc:Fallback>
                <p:oleObj name="Equation" r:id="rId3" imgW="3340080" imgH="696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75600" y="1575411"/>
                        <a:ext cx="3340100" cy="696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59276FBC-AEA9-4194-9D2B-47A84AFC680A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33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91A7B8-0839-4014-B994-E2ECA86183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" y="155060"/>
            <a:ext cx="1569217" cy="36512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7B8B80A-2B42-4FA9-91E8-AD5F640D677A}"/>
              </a:ext>
            </a:extLst>
          </p:cNvPr>
          <p:cNvSpPr/>
          <p:nvPr/>
        </p:nvSpPr>
        <p:spPr>
          <a:xfrm>
            <a:off x="0" y="873918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D54408D-DA7E-4128-B47E-08111A603D64}"/>
              </a:ext>
            </a:extLst>
          </p:cNvPr>
          <p:cNvSpPr txBox="1"/>
          <p:nvPr/>
        </p:nvSpPr>
        <p:spPr>
          <a:xfrm>
            <a:off x="6221501" y="2635264"/>
            <a:ext cx="5448298" cy="396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>
                <a:solidFill>
                  <a:prstClr val="black"/>
                </a:solidFill>
              </a:rPr>
              <a:t>Десорбция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prstClr val="black"/>
                </a:solidFill>
              </a:rPr>
              <a:t>Процесс, обратный адсорбции.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1050" dirty="0">
              <a:solidFill>
                <a:prstClr val="black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>
                <a:solidFill>
                  <a:prstClr val="black"/>
                </a:solidFill>
              </a:rPr>
              <a:t>Абсорбция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Поглощение каких-либо компонентов из объема гомогенных сопредельных фаз в объеме конденсированной фазы.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В ситуациях, когда различия между адсорбцией и абсорбцией неуловимо малы или механизм поглощения неясен, используют более общий термин </a:t>
            </a:r>
            <a:r>
              <a:rPr lang="ru-RU" altLang="ru-RU" sz="2000" b="1" i="1" dirty="0">
                <a:solidFill>
                  <a:prstClr val="black"/>
                </a:solidFill>
              </a:rPr>
              <a:t>сорбция</a:t>
            </a:r>
            <a:r>
              <a:rPr lang="ru-RU" altLang="ru-RU" sz="2000" dirty="0">
                <a:solidFill>
                  <a:prstClr val="black"/>
                </a:solidFill>
              </a:rPr>
              <a:t>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D43A2D6E-EF21-473F-8F61-BC26197A42C8}"/>
              </a:ext>
            </a:extLst>
          </p:cNvPr>
          <p:cNvCxnSpPr>
            <a:cxnSpLocks/>
          </p:cNvCxnSpPr>
          <p:nvPr/>
        </p:nvCxnSpPr>
        <p:spPr>
          <a:xfrm>
            <a:off x="5983357" y="2635264"/>
            <a:ext cx="5615608" cy="0"/>
          </a:xfrm>
          <a:prstGeom prst="lin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F1D2AD85-BD60-4912-BDF1-67787D7FF769}"/>
              </a:ext>
            </a:extLst>
          </p:cNvPr>
          <p:cNvCxnSpPr>
            <a:cxnSpLocks/>
          </p:cNvCxnSpPr>
          <p:nvPr/>
        </p:nvCxnSpPr>
        <p:spPr>
          <a:xfrm>
            <a:off x="6096000" y="2494722"/>
            <a:ext cx="0" cy="4021569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994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528320" y="1340959"/>
            <a:ext cx="6725920" cy="212432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b="1" i="1" dirty="0">
                <a:solidFill>
                  <a:prstClr val="black"/>
                </a:solidFill>
              </a:rPr>
              <a:t>Адсорбент </a:t>
            </a:r>
            <a:r>
              <a:rPr lang="ru-RU" altLang="ru-RU" sz="2000" dirty="0">
                <a:solidFill>
                  <a:prstClr val="black"/>
                </a:solidFill>
              </a:rPr>
              <a:t>– в</a:t>
            </a:r>
            <a:r>
              <a:rPr lang="ru-RU" sz="2000" dirty="0">
                <a:solidFill>
                  <a:prstClr val="black"/>
                </a:solidFill>
              </a:rPr>
              <a:t>ещество, на котором происходит адсорбция.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>
                <a:solidFill>
                  <a:prstClr val="black"/>
                </a:solidFill>
              </a:rPr>
              <a:t>Адсорбат </a:t>
            </a:r>
            <a:r>
              <a:rPr lang="ru-RU" sz="2000" dirty="0">
                <a:solidFill>
                  <a:prstClr val="black"/>
                </a:solidFill>
              </a:rPr>
              <a:t>– адсорбированное вещество, уже находящееся на поверхности или в объеме пор адсорбента.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b="1" i="1" dirty="0" err="1">
                <a:solidFill>
                  <a:prstClr val="black"/>
                </a:solidFill>
              </a:rPr>
              <a:t>Адсорбтив</a:t>
            </a:r>
            <a:r>
              <a:rPr lang="ru-RU" sz="2000" b="1" i="1" dirty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– в</a:t>
            </a:r>
            <a:r>
              <a:rPr lang="ru-RU" altLang="ru-RU" sz="2000" dirty="0">
                <a:solidFill>
                  <a:prstClr val="black"/>
                </a:solidFill>
              </a:rPr>
              <a:t>ещество, способное адсорбироваться, но еще не адсорбированное.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F5CFB8C-1253-4AEC-B3E4-C608ACF263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240" y="1647287"/>
            <a:ext cx="4810125" cy="1884954"/>
          </a:xfrm>
          <a:prstGeom prst="rect">
            <a:avLst/>
          </a:prstGeom>
        </p:spPr>
      </p:pic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xmlns="" id="{C37CA341-A647-4750-9F85-E931DF4F3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580" y="232025"/>
            <a:ext cx="79624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Основные термины</a:t>
            </a:r>
            <a:endParaRPr lang="ru-RU" altLang="ru-RU" dirty="0">
              <a:latin typeface="+mj-lt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01574D97-80FB-40CB-8CFA-405FF0F9692C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28B0B2B-1C4F-4458-B3F7-84C1DA6DC6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" y="155060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670F81F-A2C4-422F-9C33-5B5519D58A18}"/>
              </a:ext>
            </a:extLst>
          </p:cNvPr>
          <p:cNvSpPr/>
          <p:nvPr/>
        </p:nvSpPr>
        <p:spPr>
          <a:xfrm>
            <a:off x="0" y="860054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2B2817B-B3D7-4EB1-986A-4B0E5118B489}"/>
              </a:ext>
            </a:extLst>
          </p:cNvPr>
          <p:cNvSpPr txBox="1"/>
          <p:nvPr/>
        </p:nvSpPr>
        <p:spPr>
          <a:xfrm>
            <a:off x="528320" y="4108130"/>
            <a:ext cx="112227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000" b="1" dirty="0">
                <a:solidFill>
                  <a:prstClr val="black"/>
                </a:solidFill>
              </a:rPr>
              <a:t>Различают два предельных случая адсорбции: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ru-RU" altLang="ru-RU" sz="2000" b="1" i="1" dirty="0" smtClean="0">
                <a:solidFill>
                  <a:prstClr val="black"/>
                </a:solidFill>
              </a:rPr>
              <a:t> хемосорбция</a:t>
            </a:r>
            <a:r>
              <a:rPr lang="ru-RU" altLang="ru-RU" sz="2000" dirty="0">
                <a:solidFill>
                  <a:prstClr val="black"/>
                </a:solidFill>
              </a:rPr>
              <a:t>: химическую реакцию между адсорбатом и поверхностными атомами адсорбента, при которой молекула адсорбата отдает или получает от поверхности электрон или электронную пару;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ru-RU" altLang="ru-RU" sz="2000" b="1" i="1" dirty="0" smtClean="0">
                <a:solidFill>
                  <a:prstClr val="black"/>
                </a:solidFill>
              </a:rPr>
              <a:t> физическая </a:t>
            </a:r>
            <a:r>
              <a:rPr lang="ru-RU" altLang="ru-RU" sz="2000" b="1" i="1" dirty="0">
                <a:solidFill>
                  <a:prstClr val="black"/>
                </a:solidFill>
              </a:rPr>
              <a:t>адсорбция</a:t>
            </a:r>
            <a:r>
              <a:rPr lang="ru-RU" altLang="ru-RU" sz="2000" dirty="0">
                <a:solidFill>
                  <a:prstClr val="black"/>
                </a:solidFill>
              </a:rPr>
              <a:t>, осуществляющаяся только за счет сил межмолекулярного взаимодействия без переноса или обобществления электронов.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8C12F40-864A-44EA-9BAC-02885E1BB4F7}"/>
              </a:ext>
            </a:extLst>
          </p:cNvPr>
          <p:cNvSpPr txBox="1"/>
          <p:nvPr/>
        </p:nvSpPr>
        <p:spPr>
          <a:xfrm>
            <a:off x="528320" y="3243651"/>
            <a:ext cx="6725920" cy="80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1200"/>
              </a:spcBef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</a:rPr>
              <a:t>Вместо терминов «</a:t>
            </a:r>
            <a:r>
              <a:rPr lang="ru-RU" altLang="ru-RU" sz="2000" i="1" dirty="0">
                <a:solidFill>
                  <a:prstClr val="black"/>
                </a:solidFill>
              </a:rPr>
              <a:t>адсорбат/адсорбент</a:t>
            </a:r>
            <a:r>
              <a:rPr lang="ru-RU" altLang="ru-RU" sz="2000" dirty="0">
                <a:solidFill>
                  <a:prstClr val="black"/>
                </a:solidFill>
              </a:rPr>
              <a:t>» иногда употребляют термины «</a:t>
            </a:r>
            <a:r>
              <a:rPr lang="ru-RU" altLang="ru-RU" sz="2000" i="1" dirty="0">
                <a:solidFill>
                  <a:prstClr val="black"/>
                </a:solidFill>
              </a:rPr>
              <a:t>гость/хозяин</a:t>
            </a:r>
            <a:r>
              <a:rPr lang="ru-RU" altLang="ru-RU" sz="2000" dirty="0">
                <a:solidFill>
                  <a:prstClr val="black"/>
                </a:solidFill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934611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3918"/>
            <a:ext cx="79624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/>
              <a:t>Различия между физической адсорбцией и хемосорбцией</a:t>
            </a:r>
            <a:endParaRPr lang="ru-RU" altLang="ru-RU" sz="20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35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734644"/>
              </p:ext>
            </p:extLst>
          </p:nvPr>
        </p:nvGraphicFramePr>
        <p:xfrm>
          <a:off x="467138" y="1112838"/>
          <a:ext cx="1116716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80762"/>
                <a:gridCol w="4693199"/>
                <a:gridCol w="4693199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Критерий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Физическая адсорбция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Хемосорбция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Теплота адсорбции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По порядку величины близка к теплоте конденсации паров в жидкость, обычно 10-50 кДж/моль.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Близка к теплоте химических реакций, обычно превышает 80-100 кДж/моль.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Зависимость адсорбции от температуры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400" i="1" baseline="0" dirty="0" smtClean="0">
                          <a:latin typeface="Arial" pitchFamily="34" charset="0"/>
                          <a:cs typeface="Arial" pitchFamily="34" charset="0"/>
                        </a:rPr>
                        <a:t>изобары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Обычно происходит при сравнительно низких температурах.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Повышение температуры, как правило, снижает величины адсорбции.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Характерны более высокие температуры.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Характерна более сложная зависимость от температуры.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Специфичность адсорбции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Может быть полностью неспецифична только при соответствующем подборе адсорбента и адсорбтива.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Практически всегда специфична.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Форма изотерм адсорбции</a:t>
                      </a:r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Характерен богатый ассортимент форм изотерм.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Обычно завершается </a:t>
                      </a:r>
                      <a:r>
                        <a:rPr lang="ru-RU" sz="140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монослойным</a:t>
                      </a: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 заполнением.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Изотермы </a:t>
                      </a:r>
                      <a:r>
                        <a:rPr lang="en-US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400" i="0" baseline="0" dirty="0" smtClean="0">
                          <a:latin typeface="Arial" pitchFamily="34" charset="0"/>
                          <a:cs typeface="Arial" pitchFamily="34" charset="0"/>
                        </a:rPr>
                        <a:t> типа.</a:t>
                      </a:r>
                      <a:endParaRPr lang="ru-RU" sz="1400" i="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915" y="3933823"/>
            <a:ext cx="6017132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Объект 3">
            <a:extLst>
              <a:ext uri="{FF2B5EF4-FFF2-40B4-BE49-F238E27FC236}">
                <a16:creationId xmlns="" xmlns:a16="http://schemas.microsoft.com/office/drawing/2014/main" id="{8F06D68A-A600-9C45-B10C-2A39080E9E2D}"/>
              </a:ext>
            </a:extLst>
          </p:cNvPr>
          <p:cNvSpPr txBox="1">
            <a:spLocks/>
          </p:cNvSpPr>
          <p:nvPr/>
        </p:nvSpPr>
        <p:spPr>
          <a:xfrm>
            <a:off x="8045889" y="4676774"/>
            <a:ext cx="4071338" cy="6953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Рисунок – Типовые изобары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хемосорбции; б - </a:t>
            </a:r>
            <a:r>
              <a:rPr lang="ru-RU" altLang="ru-RU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физадсорбции</a:t>
            </a:r>
            <a:endParaRPr lang="en-US" altLang="ru-RU" sz="1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A5685E34-A92E-4801-B217-B1C0B254B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 b="65492"/>
          <a:stretch/>
        </p:blipFill>
        <p:spPr bwMode="auto">
          <a:xfrm>
            <a:off x="494886" y="4393387"/>
            <a:ext cx="2102690" cy="210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5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3B8CDE64-9A0D-463C-8DDD-62DFE28B8C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5551" y="1670310"/>
            <a:ext cx="10975797" cy="4587072"/>
          </a:xfrm>
        </p:spPr>
        <p:txBody>
          <a:bodyPr lIns="72000" rIns="72000" anchor="t" anchorCtr="0">
            <a:noAutofit/>
          </a:bodyPr>
          <a:lstStyle/>
          <a:p>
            <a:pPr marL="0" indent="536575" algn="just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Термическое уравнение адсорбции </a:t>
            </a:r>
            <a:r>
              <a:rPr lang="ru-RU" sz="2000" i="1" dirty="0">
                <a:solidFill>
                  <a:schemeClr val="tx1"/>
                </a:solidFill>
              </a:rPr>
              <a:t>(однокомпонентной)</a:t>
            </a:r>
            <a:r>
              <a:rPr lang="ru-RU" sz="2000" dirty="0">
                <a:solidFill>
                  <a:schemeClr val="tx1"/>
                </a:solidFill>
              </a:rPr>
              <a:t>, описывающее равновесие в адсорбционной системе, гласит: </a:t>
            </a:r>
            <a:r>
              <a:rPr lang="ru-RU" sz="2000" i="1" dirty="0">
                <a:solidFill>
                  <a:schemeClr val="tx1"/>
                </a:solidFill>
              </a:rPr>
              <a:t>при установившемся равновесии количество адсорбированного вещества является функцией двух переменных: равновесного давления и температуры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0" indent="536575" algn="just">
              <a:buNone/>
            </a:pPr>
            <a:r>
              <a:rPr lang="en-US" sz="2000" i="1" dirty="0" smtClean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= </a:t>
            </a:r>
            <a:r>
              <a:rPr lang="en-US" sz="2000" i="1" dirty="0" smtClean="0">
                <a:solidFill>
                  <a:schemeClr val="tx1"/>
                </a:solidFill>
              </a:rPr>
              <a:t>f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</a:rPr>
              <a:t>p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i="1" dirty="0" smtClean="0">
                <a:solidFill>
                  <a:schemeClr val="tx1"/>
                </a:solidFill>
              </a:rPr>
              <a:t>T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2000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Изобара </a:t>
            </a:r>
            <a:r>
              <a:rPr lang="ru-RU" sz="2000" b="1" i="1" dirty="0" smtClean="0">
                <a:solidFill>
                  <a:schemeClr val="tx1"/>
                </a:solidFill>
              </a:rPr>
              <a:t>адсорбции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 = </a:t>
            </a:r>
            <a:r>
              <a:rPr lang="en-US" sz="2000" i="1" dirty="0">
                <a:solidFill>
                  <a:schemeClr val="tx1"/>
                </a:solidFill>
              </a:rPr>
              <a:t>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</a:rPr>
              <a:t>T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i="1" baseline="-25000" dirty="0" smtClean="0">
                <a:solidFill>
                  <a:schemeClr val="tx1"/>
                </a:solidFill>
              </a:rPr>
              <a:t>p</a:t>
            </a:r>
            <a:endParaRPr lang="ru-RU" sz="2000" b="1" i="1" baseline="-25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i="1" dirty="0" err="1">
                <a:solidFill>
                  <a:schemeClr val="tx1"/>
                </a:solidFill>
              </a:rPr>
              <a:t>Изостера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</a:rPr>
              <a:t>адсорбции</a:t>
            </a:r>
            <a:r>
              <a:rPr lang="en-US" sz="2000" i="1" dirty="0">
                <a:solidFill>
                  <a:schemeClr val="tx1"/>
                </a:solidFill>
              </a:rPr>
              <a:t> </a:t>
            </a:r>
            <a:r>
              <a:rPr lang="en-US" sz="2000" i="1" dirty="0" smtClean="0">
                <a:solidFill>
                  <a:schemeClr val="tx1"/>
                </a:solidFill>
              </a:rPr>
              <a:t>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i="1" dirty="0">
                <a:solidFill>
                  <a:schemeClr val="tx1"/>
                </a:solidFill>
              </a:rPr>
              <a:t>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</a:t>
            </a:r>
            <a:r>
              <a:rPr lang="en-US" sz="2000" i="1" dirty="0">
                <a:solidFill>
                  <a:schemeClr val="tx1"/>
                </a:solidFill>
              </a:rPr>
              <a:t>T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i="1" baseline="-25000" dirty="0" smtClean="0">
                <a:solidFill>
                  <a:schemeClr val="tx1"/>
                </a:solidFill>
              </a:rPr>
              <a:t>A</a:t>
            </a:r>
            <a:endParaRPr lang="ru-RU" sz="2000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Изотерма </a:t>
            </a:r>
            <a:r>
              <a:rPr lang="ru-RU" sz="2000" b="1" i="1" dirty="0" smtClean="0">
                <a:solidFill>
                  <a:schemeClr val="tx1"/>
                </a:solidFill>
              </a:rPr>
              <a:t>адсорбции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 = </a:t>
            </a:r>
            <a:r>
              <a:rPr lang="en-US" sz="2000" i="1" dirty="0">
                <a:solidFill>
                  <a:schemeClr val="tx1"/>
                </a:solidFill>
              </a:rPr>
              <a:t>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</a:rPr>
              <a:t>p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i="1" baseline="-25000" dirty="0" smtClean="0">
                <a:solidFill>
                  <a:schemeClr val="tx1"/>
                </a:solidFill>
              </a:rPr>
              <a:t>T</a:t>
            </a:r>
            <a:endParaRPr lang="ru-RU" sz="2000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536575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Давление часто выражают в относительных единицах, как долю от давления насыщенного пара адсорбата </a:t>
            </a:r>
            <a:r>
              <a:rPr lang="ru-RU" sz="2000" i="1" dirty="0" err="1">
                <a:solidFill>
                  <a:schemeClr val="tx1"/>
                </a:solidFill>
              </a:rPr>
              <a:t>p</a:t>
            </a:r>
            <a:r>
              <a:rPr lang="ru-RU" sz="2000" baseline="-25000" dirty="0" err="1">
                <a:solidFill>
                  <a:schemeClr val="tx1"/>
                </a:solidFill>
              </a:rPr>
              <a:t>s</a:t>
            </a:r>
            <a:r>
              <a:rPr lang="ru-RU" sz="2000" dirty="0">
                <a:solidFill>
                  <a:schemeClr val="tx1"/>
                </a:solidFill>
              </a:rPr>
              <a:t>. Такая величина называется </a:t>
            </a:r>
            <a:r>
              <a:rPr lang="ru-RU" sz="2000" b="1" i="1" dirty="0">
                <a:solidFill>
                  <a:schemeClr val="tx1"/>
                </a:solidFill>
              </a:rPr>
              <a:t>относительным давлением</a:t>
            </a:r>
            <a:r>
              <a:rPr lang="ru-RU" sz="2000" i="1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и обозначается </a:t>
            </a:r>
            <a:r>
              <a:rPr lang="en-US" sz="2000" i="1" dirty="0">
                <a:solidFill>
                  <a:schemeClr val="tx1"/>
                </a:solidFill>
              </a:rPr>
              <a:t>p</a:t>
            </a:r>
            <a:r>
              <a:rPr lang="en-US" sz="2000" dirty="0">
                <a:solidFill>
                  <a:schemeClr val="tx1"/>
                </a:solidFill>
              </a:rPr>
              <a:t>/</a:t>
            </a:r>
            <a:r>
              <a:rPr lang="en-US" sz="2000" i="1" dirty="0" err="1">
                <a:solidFill>
                  <a:schemeClr val="tx1"/>
                </a:solidFill>
              </a:rPr>
              <a:t>p</a:t>
            </a:r>
            <a:r>
              <a:rPr lang="en-US" sz="2000" baseline="-25000" dirty="0" err="1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ru-RU" sz="2000" dirty="0">
                <a:solidFill>
                  <a:schemeClr val="tx1"/>
                </a:solidFill>
              </a:rPr>
              <a:t>индекс 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означает «</a:t>
            </a:r>
            <a:r>
              <a:rPr lang="en-US" sz="2000" i="1" dirty="0">
                <a:solidFill>
                  <a:schemeClr val="tx1"/>
                </a:solidFill>
              </a:rPr>
              <a:t>saturation</a:t>
            </a:r>
            <a:r>
              <a:rPr lang="ru-RU" sz="2000" dirty="0">
                <a:solidFill>
                  <a:schemeClr val="tx1"/>
                </a:solidFill>
              </a:rPr>
              <a:t>»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ru-RU" sz="2000" i="1" dirty="0">
                <a:solidFill>
                  <a:schemeClr val="tx1"/>
                </a:solidFill>
              </a:rPr>
              <a:t>насыщение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14653" r="51162" b="67571"/>
          <a:stretch/>
        </p:blipFill>
        <p:spPr bwMode="auto">
          <a:xfrm>
            <a:off x="8693743" y="2667435"/>
            <a:ext cx="2831224" cy="240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043480" y="4045448"/>
            <a:ext cx="28576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indent="12700" algn="r">
              <a:defRPr/>
            </a:pPr>
            <a:r>
              <a:rPr lang="ru-RU" altLang="ru-RU" sz="1400" dirty="0"/>
              <a:t>Рисунок – К определению </a:t>
            </a:r>
            <a:r>
              <a:rPr lang="ru-RU" altLang="ru-RU" sz="1400" dirty="0" err="1"/>
              <a:t>изостерической</a:t>
            </a:r>
            <a:r>
              <a:rPr lang="ru-RU" altLang="ru-RU" sz="1400" dirty="0"/>
              <a:t> теплоты адсорбции этана на поверхности </a:t>
            </a:r>
            <a:r>
              <a:rPr lang="ru-RU" altLang="ru-RU" sz="1400" dirty="0" err="1"/>
              <a:t>графитированной</a:t>
            </a:r>
            <a:r>
              <a:rPr lang="ru-RU" altLang="ru-RU" sz="1400" dirty="0"/>
              <a:t> сажи</a:t>
            </a:r>
            <a:endParaRPr lang="ru-RU" altLang="ru-RU" sz="1200" baseline="-250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:a16="http://schemas.microsoft.com/office/drawing/2014/main" xmlns="" id="{DE82D083-3AB3-40F1-9561-882D4BB00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580" y="232025"/>
            <a:ext cx="79624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j-lt"/>
              </a:rPr>
              <a:t>Основные термины</a:t>
            </a:r>
            <a:endParaRPr lang="ru-RU" altLang="ru-RU" dirty="0">
              <a:latin typeface="+mj-lt"/>
            </a:endParaRP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0BEFAF2C-BAFD-4434-BD22-E37813C00A24}"/>
              </a:ext>
            </a:extLst>
          </p:cNvPr>
          <p:cNvSpPr txBox="1">
            <a:spLocks/>
          </p:cNvSpPr>
          <p:nvPr/>
        </p:nvSpPr>
        <p:spPr>
          <a:xfrm>
            <a:off x="11524967" y="63337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36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8DC77C7-6A21-4E3A-A431-5BF3243D7F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" y="155060"/>
            <a:ext cx="1569217" cy="365124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AC4FE245-5A16-4C33-9832-9A100ADF4020}"/>
              </a:ext>
            </a:extLst>
          </p:cNvPr>
          <p:cNvSpPr/>
          <p:nvPr/>
        </p:nvSpPr>
        <p:spPr>
          <a:xfrm>
            <a:off x="0" y="860054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13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80705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Классификация пор по размерам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37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670971"/>
              </p:ext>
            </p:extLst>
          </p:nvPr>
        </p:nvGraphicFramePr>
        <p:xfrm>
          <a:off x="4019550" y="1755676"/>
          <a:ext cx="8007163" cy="4419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/>
                <a:gridCol w="1619250"/>
                <a:gridCol w="2499657"/>
                <a:gridCol w="2304256"/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Класс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Эффективный размер, нм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Характерный признак (механизм), позволяющий</a:t>
                      </a:r>
                      <a:r>
                        <a:rPr lang="ru-RU" sz="1400" b="1" i="0" baseline="0" dirty="0" smtClean="0"/>
                        <a:t> отделить класс пор от других 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Примечание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Ультрамикропоры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0,13 – (1,2-1,4)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i="0" dirty="0" smtClean="0"/>
                        <a:t>Усиленное взаимодействие адсорбат-адсорбент</a:t>
                      </a:r>
                      <a:endParaRPr lang="ru-RU" sz="1400" i="0" dirty="0" smtClean="0"/>
                    </a:p>
                    <a:p>
                      <a:pPr algn="ctr"/>
                      <a:r>
                        <a:rPr lang="ru-RU" altLang="ru-RU" sz="1400" i="0" dirty="0" smtClean="0"/>
                        <a:t>из-за близости стенок пор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Заполнение микропор не зависит от величины межмолекулярного взаимодействия</a:t>
                      </a:r>
                      <a:endParaRPr lang="ru-RU" sz="12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Супермикропоры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(1,2-1,4) – (3,0-3,2)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-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Не более 2,5 диаметров молекулы адсорбтива</a:t>
                      </a:r>
                      <a:endParaRPr lang="ru-RU" sz="12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/>
                        <a:t>(3,0-3,2) – (100-200)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Можно применить уравнение капиллярной конденсации Кельвина</a:t>
                      </a:r>
                      <a:r>
                        <a:rPr lang="ru-RU" sz="1400" i="0" baseline="0" dirty="0" smtClean="0"/>
                        <a:t>-Томсона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В начале мономолекулярная, а затем полимолекулярная адсорбция, завершаемая заполнением пор по механизму капиллярной конденсации,</a:t>
                      </a:r>
                      <a:r>
                        <a:rPr lang="ru-RU" sz="1200" i="0" baseline="0" dirty="0" smtClean="0"/>
                        <a:t> которая практически ничем не отличается от конденсации в объемной фазе</a:t>
                      </a:r>
                      <a:endParaRPr lang="ru-RU" sz="1200" i="0" dirty="0" smtClean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Макропоры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(100-200) - …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Можно пренебречь кривизной поверхности по сравнению с размерами молекул адсорбатов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Вклад от всей полимолекулярной адсорбцией мал по сравнению с величиной заполнения в центральной части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937945" y="1245542"/>
            <a:ext cx="4183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Уточненное представление классов пор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754329"/>
              </p:ext>
            </p:extLst>
          </p:nvPr>
        </p:nvGraphicFramePr>
        <p:xfrm>
          <a:off x="218661" y="1755676"/>
          <a:ext cx="3203250" cy="17624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/>
                <a:gridCol w="1619250"/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Класс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Эффективный размер, нм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&lt;</a:t>
                      </a:r>
                      <a:r>
                        <a:rPr lang="en-US" sz="1400" i="0" baseline="0" dirty="0" smtClean="0"/>
                        <a:t> </a:t>
                      </a:r>
                      <a:r>
                        <a:rPr lang="ru-RU" sz="1400" i="0" dirty="0" smtClean="0"/>
                        <a:t>2</a:t>
                      </a:r>
                      <a:endParaRPr lang="ru-RU" sz="14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 smtClean="0"/>
                        <a:t>2-50</a:t>
                      </a:r>
                      <a:endParaRPr lang="ru-RU" sz="1400" i="0" dirty="0" smtClean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Макропоры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&gt;</a:t>
                      </a:r>
                      <a:r>
                        <a:rPr lang="en-US" sz="1400" i="0" baseline="0" dirty="0" smtClean="0"/>
                        <a:t> </a:t>
                      </a:r>
                      <a:r>
                        <a:rPr lang="en-US" sz="1400" i="0" dirty="0" smtClean="0"/>
                        <a:t>50</a:t>
                      </a:r>
                      <a:endParaRPr lang="ru-RU" sz="1400" i="0" dirty="0" smtClean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8661" y="1107043"/>
            <a:ext cx="31912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Классификация </a:t>
            </a:r>
            <a:r>
              <a:rPr lang="en-US" b="1" dirty="0" smtClean="0"/>
              <a:t>IUPAC</a:t>
            </a:r>
          </a:p>
          <a:p>
            <a:pPr algn="ctr"/>
            <a:r>
              <a:rPr lang="en-US" b="1" dirty="0" smtClean="0"/>
              <a:t>(</a:t>
            </a:r>
            <a:r>
              <a:rPr lang="ru-RU" b="1" i="1" dirty="0" smtClean="0"/>
              <a:t>Дубинин И.М., 1972 г.</a:t>
            </a:r>
            <a:r>
              <a:rPr lang="en-US" b="1" dirty="0" smtClean="0"/>
              <a:t>)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8661" y="3783568"/>
            <a:ext cx="35151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Эффективный размер </a:t>
            </a:r>
            <a:r>
              <a:rPr lang="ru-RU" sz="1600" dirty="0" smtClean="0"/>
              <a:t>– диаметр наибольшей окружности, которая может быть вписана в плоское сечение поры произвольной формы.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2983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8289</TotalTime>
  <Words>4816</Words>
  <Application>Microsoft Office PowerPoint</Application>
  <PresentationFormat>Произвольный</PresentationFormat>
  <Paragraphs>523</Paragraphs>
  <Slides>37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Equation</vt:lpstr>
      <vt:lpstr>Макрокинетика химических процессов</vt:lpstr>
      <vt:lpstr>Распределение нагрузки</vt:lpstr>
      <vt:lpstr>Распределение нагрузки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Дисперсность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270</cp:revision>
  <dcterms:created xsi:type="dcterms:W3CDTF">2020-11-19T09:51:55Z</dcterms:created>
  <dcterms:modified xsi:type="dcterms:W3CDTF">2023-01-24T07:23:31Z</dcterms:modified>
</cp:coreProperties>
</file>