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98" r:id="rId2"/>
    <p:sldId id="297" r:id="rId3"/>
    <p:sldId id="257" r:id="rId4"/>
    <p:sldId id="270" r:id="rId5"/>
    <p:sldId id="309" r:id="rId6"/>
    <p:sldId id="299" r:id="rId7"/>
    <p:sldId id="310" r:id="rId8"/>
    <p:sldId id="300" r:id="rId9"/>
    <p:sldId id="258" r:id="rId10"/>
    <p:sldId id="259" r:id="rId11"/>
    <p:sldId id="271" r:id="rId12"/>
    <p:sldId id="260" r:id="rId13"/>
    <p:sldId id="273" r:id="rId14"/>
    <p:sldId id="279" r:id="rId15"/>
    <p:sldId id="264" r:id="rId16"/>
    <p:sldId id="274" r:id="rId17"/>
    <p:sldId id="265" r:id="rId18"/>
    <p:sldId id="280" r:id="rId19"/>
    <p:sldId id="281" r:id="rId20"/>
    <p:sldId id="282" r:id="rId21"/>
    <p:sldId id="283" r:id="rId22"/>
    <p:sldId id="296" r:id="rId23"/>
    <p:sldId id="311" r:id="rId24"/>
    <p:sldId id="286" r:id="rId25"/>
    <p:sldId id="287" r:id="rId26"/>
    <p:sldId id="301" r:id="rId27"/>
    <p:sldId id="291" r:id="rId28"/>
    <p:sldId id="285" r:id="rId29"/>
    <p:sldId id="312" r:id="rId30"/>
    <p:sldId id="302" r:id="rId31"/>
    <p:sldId id="304" r:id="rId32"/>
    <p:sldId id="288" r:id="rId33"/>
    <p:sldId id="289" r:id="rId34"/>
    <p:sldId id="306" r:id="rId35"/>
    <p:sldId id="307" r:id="rId36"/>
    <p:sldId id="308" r:id="rId37"/>
    <p:sldId id="305" r:id="rId38"/>
    <p:sldId id="266" r:id="rId39"/>
    <p:sldId id="268" r:id="rId40"/>
    <p:sldId id="267" r:id="rId41"/>
    <p:sldId id="263" r:id="rId42"/>
    <p:sldId id="276" r:id="rId43"/>
    <p:sldId id="277" r:id="rId4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290" autoAdjust="0"/>
  </p:normalViewPr>
  <p:slideViewPr>
    <p:cSldViewPr>
      <p:cViewPr varScale="1">
        <p:scale>
          <a:sx n="98" d="100"/>
          <a:sy n="98" d="100"/>
        </p:scale>
        <p:origin x="189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10" Type="http://schemas.openxmlformats.org/officeDocument/2006/relationships/image" Target="../media/image15.wmf"/><Relationship Id="rId4" Type="http://schemas.openxmlformats.org/officeDocument/2006/relationships/image" Target="../media/image9.wmf"/><Relationship Id="rId9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2F61004-1B70-4CFA-BFCC-80672F4D863F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161A0A3-C6AA-4168-AD83-EFE46DD3EC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9571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Смесь С</a:t>
            </a:r>
            <a:r>
              <a:rPr lang="ru-RU" baseline="-25000"/>
              <a:t>4</a:t>
            </a:r>
            <a:r>
              <a:rPr lang="ru-RU"/>
              <a:t> с установки каталитического крекинга смешивается со свежим и рециркулирующим метанолом и подается в реактор с неподвижным слоем катализатора </a:t>
            </a:r>
            <a:r>
              <a:rPr lang="ru-RU" b="1" i="1"/>
              <a:t>1</a:t>
            </a:r>
            <a:r>
              <a:rPr lang="ru-RU"/>
              <a:t>. После реактора продукты реакции поступают в колонну каталитической дистилляции </a:t>
            </a:r>
            <a:r>
              <a:rPr lang="ru-RU" b="1" i="1"/>
              <a:t>2</a:t>
            </a:r>
            <a:r>
              <a:rPr lang="ru-RU"/>
              <a:t>, где происходит выделение МТБЭ с низа колонны. Сверху колонны </a:t>
            </a:r>
            <a:r>
              <a:rPr lang="ru-RU" b="1" i="1"/>
              <a:t>2</a:t>
            </a:r>
            <a:r>
              <a:rPr lang="ru-RU"/>
              <a:t> выводится смесь метанола и бутан-бутиленовой фракции, которая в колоннах </a:t>
            </a:r>
            <a:r>
              <a:rPr lang="ru-RU" b="1" i="1"/>
              <a:t>3</a:t>
            </a:r>
            <a:r>
              <a:rPr lang="ru-RU"/>
              <a:t>, </a:t>
            </a:r>
            <a:r>
              <a:rPr lang="ru-RU" b="1" i="1"/>
              <a:t>4</a:t>
            </a:r>
            <a:r>
              <a:rPr lang="ru-RU"/>
              <a:t> разделяется, метанол возвращается на рециркуляцию в реактор</a:t>
            </a:r>
            <a:r>
              <a:rPr lang="ru-RU" b="1" i="1"/>
              <a:t> 1</a:t>
            </a:r>
            <a:r>
              <a:rPr lang="ru-RU"/>
              <a:t>, а фракция С</a:t>
            </a:r>
            <a:r>
              <a:rPr lang="ru-RU" baseline="-25000"/>
              <a:t>4 </a:t>
            </a:r>
            <a:r>
              <a:rPr lang="ru-RU"/>
              <a:t>выводится с установки.</a:t>
            </a: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7D621C-E702-4751-9282-E50D81D94C8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322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Смесь С</a:t>
            </a:r>
            <a:r>
              <a:rPr lang="ru-RU" baseline="-25000"/>
              <a:t>4</a:t>
            </a:r>
            <a:r>
              <a:rPr lang="ru-RU"/>
              <a:t> с установки каталитического крекинга смешивается со свежим и рециркулирующим метанолом и подается в реактор с неподвижным слоем катализатора </a:t>
            </a:r>
            <a:r>
              <a:rPr lang="ru-RU" b="1" i="1"/>
              <a:t>1</a:t>
            </a:r>
            <a:r>
              <a:rPr lang="ru-RU"/>
              <a:t>. После реактора продукты реакции поступают в колонну каталитической дистилляции </a:t>
            </a:r>
            <a:r>
              <a:rPr lang="ru-RU" b="1" i="1"/>
              <a:t>2</a:t>
            </a:r>
            <a:r>
              <a:rPr lang="ru-RU"/>
              <a:t>, где происходит выделение МТБЭ с низа колонны. Сверху колонны </a:t>
            </a:r>
            <a:r>
              <a:rPr lang="ru-RU" b="1" i="1"/>
              <a:t>2</a:t>
            </a:r>
            <a:r>
              <a:rPr lang="ru-RU"/>
              <a:t> выводится смесь метанола и бутан-бутиленовой фракции, которая в колоннах </a:t>
            </a:r>
            <a:r>
              <a:rPr lang="ru-RU" b="1" i="1"/>
              <a:t>3</a:t>
            </a:r>
            <a:r>
              <a:rPr lang="ru-RU"/>
              <a:t>, </a:t>
            </a:r>
            <a:r>
              <a:rPr lang="ru-RU" b="1" i="1"/>
              <a:t>4</a:t>
            </a:r>
            <a:r>
              <a:rPr lang="ru-RU"/>
              <a:t> разделяется, метанол возвращается на рециркуляцию в реактор</a:t>
            </a:r>
            <a:r>
              <a:rPr lang="ru-RU" b="1" i="1"/>
              <a:t> 1</a:t>
            </a:r>
            <a:r>
              <a:rPr lang="ru-RU"/>
              <a:t>, а фракция С</a:t>
            </a:r>
            <a:r>
              <a:rPr lang="ru-RU" baseline="-25000"/>
              <a:t>4 </a:t>
            </a:r>
            <a:r>
              <a:rPr lang="ru-RU"/>
              <a:t>выводится с установки.</a:t>
            </a: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7D621C-E702-4751-9282-E50D81D94C8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062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Смесь С</a:t>
            </a:r>
            <a:r>
              <a:rPr lang="ru-RU" baseline="-25000"/>
              <a:t>4</a:t>
            </a:r>
            <a:r>
              <a:rPr lang="ru-RU"/>
              <a:t> с установки каталитического крекинга смешивается со свежим и рециркулирующим метанолом и подается в реактор с неподвижным слоем катализатора </a:t>
            </a:r>
            <a:r>
              <a:rPr lang="ru-RU" b="1" i="1"/>
              <a:t>1</a:t>
            </a:r>
            <a:r>
              <a:rPr lang="ru-RU"/>
              <a:t>. После реактора продукты реакции поступают в колонну каталитической дистилляции </a:t>
            </a:r>
            <a:r>
              <a:rPr lang="ru-RU" b="1" i="1"/>
              <a:t>2</a:t>
            </a:r>
            <a:r>
              <a:rPr lang="ru-RU"/>
              <a:t>, где происходит выделение МТБЭ с низа колонны. Сверху колонны </a:t>
            </a:r>
            <a:r>
              <a:rPr lang="ru-RU" b="1" i="1"/>
              <a:t>2</a:t>
            </a:r>
            <a:r>
              <a:rPr lang="ru-RU"/>
              <a:t> выводится смесь метанола и бутан-бутиленовой фракции, которая в колоннах </a:t>
            </a:r>
            <a:r>
              <a:rPr lang="ru-RU" b="1" i="1"/>
              <a:t>3</a:t>
            </a:r>
            <a:r>
              <a:rPr lang="ru-RU"/>
              <a:t>, </a:t>
            </a:r>
            <a:r>
              <a:rPr lang="ru-RU" b="1" i="1"/>
              <a:t>4</a:t>
            </a:r>
            <a:r>
              <a:rPr lang="ru-RU"/>
              <a:t> разделяется, метанол возвращается на рециркуляцию в реактор</a:t>
            </a:r>
            <a:r>
              <a:rPr lang="ru-RU" b="1" i="1"/>
              <a:t> 1</a:t>
            </a:r>
            <a:r>
              <a:rPr lang="ru-RU"/>
              <a:t>, а фракция С</a:t>
            </a:r>
            <a:r>
              <a:rPr lang="ru-RU" baseline="-25000"/>
              <a:t>4 </a:t>
            </a:r>
            <a:r>
              <a:rPr lang="ru-RU"/>
              <a:t>выводится с установки.</a:t>
            </a: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7D621C-E702-4751-9282-E50D81D94C8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847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Смесь С</a:t>
            </a:r>
            <a:r>
              <a:rPr lang="ru-RU" baseline="-25000"/>
              <a:t>4</a:t>
            </a:r>
            <a:r>
              <a:rPr lang="ru-RU"/>
              <a:t> с установки каталитического крекинга смешивается со свежим и рециркулирующим метанолом и подается в реактор с неподвижным слоем катализатора </a:t>
            </a:r>
            <a:r>
              <a:rPr lang="ru-RU" b="1" i="1"/>
              <a:t>1</a:t>
            </a:r>
            <a:r>
              <a:rPr lang="ru-RU"/>
              <a:t>. После реактора продукты реакции поступают в колонну каталитической дистилляции </a:t>
            </a:r>
            <a:r>
              <a:rPr lang="ru-RU" b="1" i="1"/>
              <a:t>2</a:t>
            </a:r>
            <a:r>
              <a:rPr lang="ru-RU"/>
              <a:t>, где происходит выделение МТБЭ с низа колонны. Сверху колонны </a:t>
            </a:r>
            <a:r>
              <a:rPr lang="ru-RU" b="1" i="1"/>
              <a:t>2</a:t>
            </a:r>
            <a:r>
              <a:rPr lang="ru-RU"/>
              <a:t> выводится смесь метанола и бутан-бутиленовой фракции, которая в колоннах </a:t>
            </a:r>
            <a:r>
              <a:rPr lang="ru-RU" b="1" i="1"/>
              <a:t>3</a:t>
            </a:r>
            <a:r>
              <a:rPr lang="ru-RU"/>
              <a:t>, </a:t>
            </a:r>
            <a:r>
              <a:rPr lang="ru-RU" b="1" i="1"/>
              <a:t>4</a:t>
            </a:r>
            <a:r>
              <a:rPr lang="ru-RU"/>
              <a:t> разделяется, метанол возвращается на рециркуляцию в реактор</a:t>
            </a:r>
            <a:r>
              <a:rPr lang="ru-RU" b="1" i="1"/>
              <a:t> 1</a:t>
            </a:r>
            <a:r>
              <a:rPr lang="ru-RU"/>
              <a:t>, а фракция С</a:t>
            </a:r>
            <a:r>
              <a:rPr lang="ru-RU" baseline="-25000"/>
              <a:t>4 </a:t>
            </a:r>
            <a:r>
              <a:rPr lang="ru-RU"/>
              <a:t>выводится с установки.</a:t>
            </a: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7D621C-E702-4751-9282-E50D81D94C8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4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Смесь С</a:t>
            </a:r>
            <a:r>
              <a:rPr lang="ru-RU" baseline="-25000"/>
              <a:t>4</a:t>
            </a:r>
            <a:r>
              <a:rPr lang="ru-RU"/>
              <a:t> с установки каталитического крекинга смешивается со свежим и рециркулирующим метанолом и подается в реактор с неподвижным слоем катализатора </a:t>
            </a:r>
            <a:r>
              <a:rPr lang="ru-RU" b="1" i="1"/>
              <a:t>1</a:t>
            </a:r>
            <a:r>
              <a:rPr lang="ru-RU"/>
              <a:t>. После реактора продукты реакции поступают в колонну каталитической дистилляции </a:t>
            </a:r>
            <a:r>
              <a:rPr lang="ru-RU" b="1" i="1"/>
              <a:t>2</a:t>
            </a:r>
            <a:r>
              <a:rPr lang="ru-RU"/>
              <a:t>, где происходит выделение МТБЭ с низа колонны. Сверху колонны </a:t>
            </a:r>
            <a:r>
              <a:rPr lang="ru-RU" b="1" i="1"/>
              <a:t>2</a:t>
            </a:r>
            <a:r>
              <a:rPr lang="ru-RU"/>
              <a:t> выводится смесь метанола и бутан-бутиленовой фракции, которая в колоннах </a:t>
            </a:r>
            <a:r>
              <a:rPr lang="ru-RU" b="1" i="1"/>
              <a:t>3</a:t>
            </a:r>
            <a:r>
              <a:rPr lang="ru-RU"/>
              <a:t>, </a:t>
            </a:r>
            <a:r>
              <a:rPr lang="ru-RU" b="1" i="1"/>
              <a:t>4</a:t>
            </a:r>
            <a:r>
              <a:rPr lang="ru-RU"/>
              <a:t> разделяется, метанол возвращается на рециркуляцию в реактор</a:t>
            </a:r>
            <a:r>
              <a:rPr lang="ru-RU" b="1" i="1"/>
              <a:t> 1</a:t>
            </a:r>
            <a:r>
              <a:rPr lang="ru-RU"/>
              <a:t>, а фракция С</a:t>
            </a:r>
            <a:r>
              <a:rPr lang="ru-RU" baseline="-25000"/>
              <a:t>4 </a:t>
            </a:r>
            <a:r>
              <a:rPr lang="ru-RU"/>
              <a:t>выводится с установки.</a:t>
            </a: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7D621C-E702-4751-9282-E50D81D94C8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555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Бутиленовая фракция, рециркулирующий и свежий метанол после нагрева до 85-100 °С подаются в первую половину реакторного блока, где основная часть изобутилена превращается в МТБЭ. Остаток изобутилена превращается в МТБЭ при более низкой температуре во втором реакторе типа шахтной печи. Чистый МТБЭ выделяют перегонкой. Первая ректификационная колонна предназначена для выделения непревращенной бутиленовой фракции (бутен-1 и бутен-2), а вторая - для рецикла метанола и получения товарного МТБЭ.</a:t>
            </a:r>
          </a:p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77FE65-0056-4291-B3DF-652C15D3135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052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Смесь С</a:t>
            </a:r>
            <a:r>
              <a:rPr lang="ru-RU" baseline="-25000"/>
              <a:t>4</a:t>
            </a:r>
            <a:r>
              <a:rPr lang="ru-RU"/>
              <a:t> с установки каталитического крекинга смешивается со свежим и рециркулирующим метанолом и подается в реактор с неподвижным слоем катализатора </a:t>
            </a:r>
            <a:r>
              <a:rPr lang="ru-RU" b="1" i="1"/>
              <a:t>1</a:t>
            </a:r>
            <a:r>
              <a:rPr lang="ru-RU"/>
              <a:t>. После реактора продукты реакции поступают в колонну каталитической дистилляции </a:t>
            </a:r>
            <a:r>
              <a:rPr lang="ru-RU" b="1" i="1"/>
              <a:t>2</a:t>
            </a:r>
            <a:r>
              <a:rPr lang="ru-RU"/>
              <a:t>, где происходит выделение МТБЭ с низа колонны. Сверху колонны </a:t>
            </a:r>
            <a:r>
              <a:rPr lang="ru-RU" b="1" i="1"/>
              <a:t>2</a:t>
            </a:r>
            <a:r>
              <a:rPr lang="ru-RU"/>
              <a:t> выводится смесь метанола и бутан-бутиленовой фракции, которая в колоннах </a:t>
            </a:r>
            <a:r>
              <a:rPr lang="ru-RU" b="1" i="1"/>
              <a:t>3</a:t>
            </a:r>
            <a:r>
              <a:rPr lang="ru-RU"/>
              <a:t>, </a:t>
            </a:r>
            <a:r>
              <a:rPr lang="ru-RU" b="1" i="1"/>
              <a:t>4</a:t>
            </a:r>
            <a:r>
              <a:rPr lang="ru-RU"/>
              <a:t> разделяется, метанол возвращается на рециркуляцию в реактор</a:t>
            </a:r>
            <a:r>
              <a:rPr lang="ru-RU" b="1" i="1"/>
              <a:t> 1</a:t>
            </a:r>
            <a:r>
              <a:rPr lang="ru-RU"/>
              <a:t>, а фракция С</a:t>
            </a:r>
            <a:r>
              <a:rPr lang="ru-RU" baseline="-25000"/>
              <a:t>4 </a:t>
            </a:r>
            <a:r>
              <a:rPr lang="ru-RU"/>
              <a:t>выводится с установки.</a:t>
            </a: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7D621C-E702-4751-9282-E50D81D94C8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270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14A83E-E819-4CEB-9383-276F4C90A3D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176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2950F-6CB2-430B-903B-AECFE8ED8273}" type="datetime1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F6761-E650-4678-9AB9-79E53D8C86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55A45-7316-43C3-8D0F-3F7B06E415CD}" type="datetime1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03338-9870-4502-94BC-CCACB549C7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B6076-5278-40E2-B002-B09AE136EB8C}" type="datetime1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553D-1845-456D-A85D-012B43C16E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832D2-5454-45A9-B49A-E41ED3CFF0D0}" type="datetime1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DDB61-FC25-4679-95AE-53C2807F50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6B91C-B011-4368-8DE8-9A90D0A82DE8}" type="datetime1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507E3-81EA-4519-B111-589462F322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8AE09-FD18-4932-AF5A-D55950A5B138}" type="datetime1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2F429-F31B-4A42-BA48-9F93C5739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79CD3-E055-4D09-8001-EF6AF12A960E}" type="datetime1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BED82-C74D-4828-AB3E-35ED3907E3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3481C-FA5D-4F6A-A58C-BDFD6539837C}" type="datetime1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CB070-9039-49A7-8C74-43F3F3378D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FD826-CB6A-4721-96DE-EC8B76C75482}" type="datetime1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A4422-19B3-4776-BAB7-9CBDED25EB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0D2A5-D2F4-4117-82B8-F266630BCE34}" type="datetime1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C1C40-0836-4A30-BE69-AB76A0630A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D8C68-EC82-4353-B8D0-58516E9C846A}" type="datetime1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1CC75-6D96-47C9-B594-EE3846A0C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7C5BC2-B18F-4573-8972-B95096B15161}" type="datetime1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75AEE5-93D8-4DEA-9D57-E7F9115360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3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0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.wmf"/><Relationship Id="rId20" Type="http://schemas.openxmlformats.org/officeDocument/2006/relationships/image" Target="../media/image14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9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6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1.wmf"/><Relationship Id="rId22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Лекция </a:t>
            </a:r>
            <a:r>
              <a:rPr lang="ru-RU" altLang="ru-RU" sz="2600" b="1"/>
              <a:t>№ 16</a:t>
            </a:r>
            <a:endParaRPr lang="ru-RU" altLang="ru-RU" sz="2600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b="1" dirty="0"/>
              <a:t>Лектор – к.т.н., доцент</a:t>
            </a:r>
            <a:r>
              <a:rPr lang="en-US" altLang="ru-RU" b="1" dirty="0"/>
              <a:t> </a:t>
            </a:r>
            <a:r>
              <a:rPr lang="ru-RU" altLang="ru-RU" b="1" dirty="0"/>
              <a:t>отделения </a:t>
            </a:r>
            <a:br>
              <a:rPr lang="ru-RU" altLang="ru-RU" b="1" dirty="0"/>
            </a:br>
            <a:r>
              <a:rPr lang="ru-RU" altLang="ru-RU" b="1" dirty="0"/>
              <a:t>химической инженерии ИШПР Юрьев Е.М.</a:t>
            </a:r>
            <a:r>
              <a:rPr lang="ru-RU" altLang="ru-RU" dirty="0"/>
              <a:t> </a:t>
            </a: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57150" y="3992563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b="1" dirty="0"/>
              <a:t>Синтез метил-</a:t>
            </a:r>
            <a:r>
              <a:rPr lang="ru-RU" altLang="ru-RU" b="1" i="1" dirty="0"/>
              <a:t>трет</a:t>
            </a:r>
            <a:r>
              <a:rPr lang="ru-RU" altLang="ru-RU" b="1" dirty="0"/>
              <a:t>-бутилового эфира</a:t>
            </a:r>
            <a:endParaRPr lang="ru-RU" altLang="ru-RU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49313" y="1881515"/>
            <a:ext cx="7394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/>
              <a:t>Технология переработки нефти</a:t>
            </a:r>
          </a:p>
        </p:txBody>
      </p:sp>
    </p:spTree>
    <p:extLst>
      <p:ext uri="{BB962C8B-B14F-4D97-AF65-F5344CB8AC3E}">
        <p14:creationId xmlns:p14="http://schemas.microsoft.com/office/powerpoint/2010/main" val="2427963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700" b="1" dirty="0">
                <a:solidFill>
                  <a:schemeClr val="tx2"/>
                </a:solidFill>
              </a:rPr>
              <a:t>Дополнительная литература</a:t>
            </a:r>
            <a:endParaRPr lang="ru-RU" altLang="ru-RU" sz="2700" b="1" dirty="0"/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323850" y="1268413"/>
            <a:ext cx="8497888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ru-RU" altLang="ru-RU" sz="2100" b="1" dirty="0"/>
              <a:t>Лапидус, Альберт Львович</a:t>
            </a:r>
            <a:r>
              <a:rPr lang="ru-RU" altLang="ru-RU" sz="2100" dirty="0"/>
              <a:t>. </a:t>
            </a:r>
            <a:r>
              <a:rPr lang="ru-RU" altLang="ru-RU" sz="2100" b="1" dirty="0"/>
              <a:t>Альтернативные моторные топлива</a:t>
            </a:r>
            <a:r>
              <a:rPr lang="ru-RU" altLang="ru-RU" sz="2100" dirty="0"/>
              <a:t>: учебное пособие</a:t>
            </a:r>
            <a:r>
              <a:rPr lang="en-US" altLang="ru-RU" sz="2100" dirty="0"/>
              <a:t> </a:t>
            </a:r>
            <a:r>
              <a:rPr lang="ru-RU" altLang="ru-RU" sz="2100" dirty="0"/>
              <a:t>/ А. Л. Лапидус [и др.]; Российский государственный университет нефти и газа им. И. М. Губкина (РГУ Нефти и Газа). — Москва: ЦентрЛитНефтеГаз, 2008. — 287 с.</a:t>
            </a:r>
          </a:p>
        </p:txBody>
      </p:sp>
    </p:spTree>
    <p:extLst>
      <p:ext uri="{BB962C8B-B14F-4D97-AF65-F5344CB8AC3E}">
        <p14:creationId xmlns:p14="http://schemas.microsoft.com/office/powerpoint/2010/main" val="2240376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213100"/>
            <a:ext cx="2376488" cy="32543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3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138" y="1268413"/>
            <a:ext cx="2362200" cy="17287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5124" name="Группа 8"/>
          <p:cNvGrpSpPr>
            <a:grpSpLocks/>
          </p:cNvGrpSpPr>
          <p:nvPr/>
        </p:nvGrpSpPr>
        <p:grpSpPr bwMode="auto">
          <a:xfrm>
            <a:off x="179388" y="44450"/>
            <a:ext cx="8785225" cy="981075"/>
            <a:chOff x="179512" y="0"/>
            <a:chExt cx="8784976" cy="980728"/>
          </a:xfrm>
        </p:grpSpPr>
        <p:grpSp>
          <p:nvGrpSpPr>
            <p:cNvPr id="5134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13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439642" y="0"/>
              <a:ext cx="7732758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Термины и определения</a:t>
              </a:r>
            </a:p>
          </p:txBody>
        </p:sp>
        <p:sp>
          <p:nvSpPr>
            <p:cNvPr id="12" name="Ромб 11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5125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2CB8C0A-059F-4507-9E69-D10544C14084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16238" y="3500438"/>
            <a:ext cx="6048375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defRPr/>
            </a:pPr>
            <a:r>
              <a:rPr lang="ru-RU" sz="200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ОЧИ</a:t>
            </a:r>
            <a:r>
              <a:rPr lang="ru-RU" sz="20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– октановое число, определенное исследовательским методом;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defRPr/>
            </a:pPr>
            <a:endParaRPr lang="ru-RU" sz="800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defRPr/>
            </a:pPr>
            <a:r>
              <a:rPr lang="ru-RU" sz="200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ОЧМ</a:t>
            </a:r>
            <a:r>
              <a:rPr lang="ru-RU" sz="20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- октановое число, определенное исследовательским методом;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defRPr/>
            </a:pPr>
            <a:endParaRPr lang="ru-RU" sz="800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defRPr/>
            </a:pPr>
            <a:r>
              <a:rPr lang="ru-RU" sz="200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ДНП</a:t>
            </a:r>
            <a:r>
              <a:rPr lang="ru-RU" sz="20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– давление насыщенных паров;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defRPr/>
            </a:pPr>
            <a:endParaRPr lang="ru-RU" sz="800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defRPr/>
            </a:pPr>
            <a:r>
              <a:rPr lang="ru-RU" sz="200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ББФ фракция</a:t>
            </a:r>
            <a:r>
              <a:rPr lang="ru-RU" sz="20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– бутан-бутиленовая фракция.</a:t>
            </a:r>
          </a:p>
        </p:txBody>
      </p:sp>
      <p:grpSp>
        <p:nvGrpSpPr>
          <p:cNvPr id="5127" name="Группа 19"/>
          <p:cNvGrpSpPr>
            <a:grpSpLocks/>
          </p:cNvGrpSpPr>
          <p:nvPr/>
        </p:nvGrpSpPr>
        <p:grpSpPr bwMode="auto">
          <a:xfrm>
            <a:off x="2843213" y="1700213"/>
            <a:ext cx="6049962" cy="1222375"/>
            <a:chOff x="2843213" y="1196975"/>
            <a:chExt cx="6049962" cy="1222375"/>
          </a:xfrm>
        </p:grpSpPr>
        <p:grpSp>
          <p:nvGrpSpPr>
            <p:cNvPr id="5128" name="Группа 4"/>
            <p:cNvGrpSpPr>
              <a:grpSpLocks/>
            </p:cNvGrpSpPr>
            <p:nvPr/>
          </p:nvGrpSpPr>
          <p:grpSpPr bwMode="auto">
            <a:xfrm>
              <a:off x="2843213" y="1196975"/>
              <a:ext cx="6049962" cy="646113"/>
              <a:chOff x="2771800" y="1325666"/>
              <a:chExt cx="6048672" cy="646331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2771800" y="1325666"/>
                <a:ext cx="1498872" cy="646331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600" b="1" i="1" dirty="0">
                    <a:ln w="11430"/>
                    <a:solidFill>
                      <a:srgbClr val="FF0000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cs typeface="Arial" pitchFamily="34" charset="0"/>
                  </a:rPr>
                  <a:t>МТБЭ</a:t>
                </a: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2771800" y="1455885"/>
                <a:ext cx="6048672" cy="42718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000" spc="50" dirty="0">
                    <a:ln w="19050">
                      <a:noFill/>
                      <a:prstDash val="solid"/>
                    </a:ln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                  – </a:t>
                </a:r>
                <a:r>
                  <a:rPr lang="ru-RU" sz="2000" b="1" spc="50" dirty="0">
                    <a:ln w="19050">
                      <a:noFill/>
                      <a:prstDash val="solid"/>
                    </a:ln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метил-</a:t>
                </a:r>
                <a:r>
                  <a:rPr lang="ru-RU" sz="2000" b="1" i="1" spc="50" dirty="0">
                    <a:ln w="19050">
                      <a:noFill/>
                      <a:prstDash val="solid"/>
                    </a:ln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трет</a:t>
                </a:r>
                <a:r>
                  <a:rPr lang="ru-RU" sz="2000" b="1" spc="50" dirty="0">
                    <a:ln w="19050">
                      <a:noFill/>
                      <a:prstDash val="solid"/>
                    </a:ln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-бутиловый эфир</a:t>
                </a:r>
              </a:p>
            </p:txBody>
          </p:sp>
        </p:grpSp>
        <p:grpSp>
          <p:nvGrpSpPr>
            <p:cNvPr id="5129" name="Группа 14"/>
            <p:cNvGrpSpPr>
              <a:grpSpLocks/>
            </p:cNvGrpSpPr>
            <p:nvPr/>
          </p:nvGrpSpPr>
          <p:grpSpPr bwMode="auto">
            <a:xfrm>
              <a:off x="2843213" y="1773238"/>
              <a:ext cx="6049962" cy="646112"/>
              <a:chOff x="2771640" y="1325666"/>
              <a:chExt cx="6048832" cy="646331"/>
            </a:xfrm>
          </p:grpSpPr>
          <p:sp>
            <p:nvSpPr>
              <p:cNvPr id="18" name="Прямоугольник 17"/>
              <p:cNvSpPr/>
              <p:nvPr/>
            </p:nvSpPr>
            <p:spPr>
              <a:xfrm>
                <a:off x="2771640" y="1325666"/>
                <a:ext cx="1499193" cy="646331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600" b="1" i="1" dirty="0">
                    <a:ln w="11430"/>
                    <a:solidFill>
                      <a:srgbClr val="FF0000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cs typeface="Arial" pitchFamily="34" charset="0"/>
                  </a:rPr>
                  <a:t>ТАМЭ</a:t>
                </a:r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2771640" y="1455884"/>
                <a:ext cx="6048832" cy="42718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000" spc="50" dirty="0">
                    <a:ln w="19050">
                      <a:noFill/>
                      <a:prstDash val="solid"/>
                    </a:ln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               - </a:t>
                </a:r>
                <a:r>
                  <a:rPr lang="ru-RU" sz="2000" b="1" i="1" spc="50" dirty="0">
                    <a:ln w="19050">
                      <a:noFill/>
                      <a:prstDash val="solid"/>
                    </a:ln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трет</a:t>
                </a:r>
                <a:r>
                  <a:rPr lang="ru-RU" sz="2000" b="1" spc="50" dirty="0">
                    <a:ln w="19050">
                      <a:noFill/>
                      <a:prstDash val="solid"/>
                    </a:ln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-амил-метиловый эфир</a:t>
                </a: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6149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8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6" name="Прямоугольник 5"/>
            <p:cNvSpPr/>
            <p:nvPr/>
          </p:nvSpPr>
          <p:spPr>
            <a:xfrm>
              <a:off x="467544" y="0"/>
              <a:ext cx="5355825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Общие сведения</a:t>
              </a:r>
            </a:p>
          </p:txBody>
        </p:sp>
        <p:sp>
          <p:nvSpPr>
            <p:cNvPr id="7" name="Ромб 6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6147" name="Номер слайда 15"/>
          <p:cNvSpPr txBox="1">
            <a:spLocks/>
          </p:cNvSpPr>
          <p:nvPr/>
        </p:nvSpPr>
        <p:spPr bwMode="auto">
          <a:xfrm>
            <a:off x="6875463" y="63817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659F0C3-0136-402F-A822-901AC2DA2CE1}" type="slidenum">
              <a:rPr lang="ru-RU" b="1" i="1">
                <a:cs typeface="Arial" pitchFamily="34" charset="0"/>
              </a:rPr>
              <a:pPr algn="r"/>
              <a:t>4</a:t>
            </a:fld>
            <a:endParaRPr lang="ru-RU" b="1" i="1" dirty="0"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0825" y="1052736"/>
            <a:ext cx="8569325" cy="54784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МТБЭ и ТАМЭ 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применяются в качестве кислородосодержащих высокооктановых компонентов при получении неэтилированных, экологически чистых автомобильных бензинов.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spc="50" dirty="0">
              <a:ln w="19050">
                <a:noFill/>
                <a:prstDash val="solid"/>
              </a:ln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Преимущества добавления МТБЭ и ТАМЭ к моторным топливам: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не требуется изменений в конструкции двигателя;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повышается температура горения топлива и в то же время тепловой эффект горения топлива снижается, но  без снижения мощности двигателя;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значительно снижается содержание окиси углерода и углеводородов (в </a:t>
            </a:r>
            <a:r>
              <a:rPr lang="ru-RU" spc="50" dirty="0" err="1">
                <a:ln w="19050">
                  <a:noFill/>
                  <a:prstDash val="solid"/>
                </a:ln>
                <a:cs typeface="Arial" pitchFamily="34" charset="0"/>
              </a:rPr>
              <a:t>т.ч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. бензола и бутадиена) в выхлопных газах, потенциально снижается выброс озона (???);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улучшается запуск двигателя при низких температурах;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обеспечивается более полное сгорание моторного топлива;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повышается октановое число преимущественно головных фракций базового бензина и </a:t>
            </a:r>
            <a:r>
              <a:rPr lang="ru-RU" spc="50" dirty="0" err="1">
                <a:ln w="19050">
                  <a:noFill/>
                  <a:prstDash val="solid"/>
                </a:ln>
                <a:cs typeface="Arial" pitchFamily="34" charset="0"/>
              </a:rPr>
              <a:t>вцелом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снижается температура выкипания 50 %-ной фракции бензина;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сокращается расход нефти на производство бензина;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снижается температура холодного запуска двигателя на 8-15 °С, предотвращается обледенение карбюратора;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965627"/>
            <a:ext cx="4175125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b="1" u="sng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МТБЭ: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ru-RU" sz="400" b="1" u="sng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  растворяется в бензине 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    любых соотношениях;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ru-RU" sz="400" b="1" spc="50" dirty="0">
              <a:ln w="19050">
                <a:noFill/>
                <a:prstDash val="solid"/>
              </a:ln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  практически не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    растворяется в воде;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ru-RU" sz="400" b="1" spc="50" dirty="0">
              <a:ln w="19050">
                <a:noFill/>
                <a:prstDash val="solid"/>
              </a:ln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  не ядовит;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  не застывает при низких </a:t>
            </a:r>
            <a:r>
              <a:rPr lang="en-US" sz="1600" b="1" i="1" spc="50" dirty="0">
                <a:ln w="19050">
                  <a:noFill/>
                  <a:prstDash val="solid"/>
                </a:ln>
                <a:cs typeface="Arial" pitchFamily="34" charset="0"/>
              </a:rPr>
              <a:t>t</a:t>
            </a:r>
            <a:r>
              <a:rPr lang="en-US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°.</a:t>
            </a:r>
            <a:endParaRPr lang="ru-RU" sz="1600" b="1" spc="50" dirty="0">
              <a:ln w="19050">
                <a:noFill/>
                <a:prstDash val="solid"/>
              </a:ln>
              <a:cs typeface="Arial" pitchFamily="34" charset="0"/>
            </a:endParaRPr>
          </a:p>
        </p:txBody>
      </p:sp>
      <p:grpSp>
        <p:nvGrpSpPr>
          <p:cNvPr id="7171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7178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8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6" name="Прямоугольник 5"/>
            <p:cNvSpPr/>
            <p:nvPr/>
          </p:nvSpPr>
          <p:spPr>
            <a:xfrm>
              <a:off x="467544" y="0"/>
              <a:ext cx="5355825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Общие сведения</a:t>
              </a:r>
            </a:p>
          </p:txBody>
        </p:sp>
        <p:sp>
          <p:nvSpPr>
            <p:cNvPr id="7" name="Ромб 6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7172" name="Номер слайда 15"/>
          <p:cNvSpPr txBox="1">
            <a:spLocks/>
          </p:cNvSpPr>
          <p:nvPr/>
        </p:nvSpPr>
        <p:spPr bwMode="auto">
          <a:xfrm>
            <a:off x="6875463" y="63817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CAED20ED-8381-4E1D-9C96-09E8D98EABA3}" type="slidenum">
              <a:rPr lang="ru-RU" b="1" i="1">
                <a:cs typeface="Arial" pitchFamily="34" charset="0"/>
              </a:rPr>
              <a:pPr algn="r"/>
              <a:t>5</a:t>
            </a:fld>
            <a:endParaRPr lang="ru-RU" b="1" i="1" dirty="0"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51920" y="996404"/>
            <a:ext cx="4176713" cy="20005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b="1" u="sng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ТАМЭ: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ru-RU" sz="400" b="1" u="sng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  растворим в этаноле,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    диэтиловом эфире,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    плохо – в воде;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ru-RU" sz="400" b="1" spc="50" dirty="0">
              <a:ln w="19050">
                <a:noFill/>
                <a:prstDash val="solid"/>
              </a:ln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   легко воспламеняется 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    образует взрывоопасные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    смеси с воздухом.</a:t>
            </a:r>
          </a:p>
        </p:txBody>
      </p:sp>
      <p:pic>
        <p:nvPicPr>
          <p:cNvPr id="717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5825" y="1196975"/>
            <a:ext cx="1657350" cy="1165225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5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221163"/>
            <a:ext cx="1871662" cy="25638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8108" y="2924944"/>
            <a:ext cx="89165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ТАМЭ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отличается от </a:t>
            </a: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МТБЭ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, главным образом, более низкими октановыми числами и давлением насыщенных паров, а также большей теплотой сгорания.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954865"/>
              </p:ext>
            </p:extLst>
          </p:nvPr>
        </p:nvGraphicFramePr>
        <p:xfrm>
          <a:off x="2699792" y="3645024"/>
          <a:ext cx="5739460" cy="31089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45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4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8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" pitchFamily="34" charset="0"/>
                          <a:cs typeface="Arial" pitchFamily="34" charset="0"/>
                        </a:rPr>
                        <a:t>Параметр</a:t>
                      </a:r>
                    </a:p>
                  </a:txBody>
                  <a:tcPr marL="45720" marR="45720"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latin typeface="Arial" pitchFamily="34" charset="0"/>
                          <a:cs typeface="Arial" pitchFamily="34" charset="0"/>
                        </a:rPr>
                        <a:t>Значение</a:t>
                      </a: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" pitchFamily="34" charset="0"/>
                          <a:cs typeface="Arial" pitchFamily="34" charset="0"/>
                        </a:rPr>
                        <a:t>МТБЭ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" pitchFamily="34" charset="0"/>
                          <a:cs typeface="Arial" pitchFamily="34" charset="0"/>
                        </a:rPr>
                        <a:t>ТАМЭ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Химическая формула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q-AL" sz="1100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sq-AL" sz="800" dirty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sq-AL" sz="11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r>
                        <a:rPr lang="sq-AL" sz="800" dirty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r>
                        <a:rPr lang="sq-AL" sz="1100" dirty="0">
                          <a:latin typeface="Arial" pitchFamily="34" charset="0"/>
                          <a:cs typeface="Arial" pitchFamily="34" charset="0"/>
                        </a:rPr>
                        <a:t>O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q-AL" sz="1100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ru-RU" sz="8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sq-AL" sz="11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r>
                        <a:rPr lang="sq-AL" sz="80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800" dirty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sq-AL" sz="1100" dirty="0">
                          <a:latin typeface="Arial" pitchFamily="34" charset="0"/>
                          <a:cs typeface="Arial" pitchFamily="34" charset="0"/>
                        </a:rPr>
                        <a:t>O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Молярная масса, г/моль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88,15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102,17 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Плотность при 20 °С, г/см³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0,74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0,764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Температура кипения, °С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55,2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86,3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Температура плавления, °С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-108,6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-80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ОЧИ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115-135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98-112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ОЧМ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100-101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94-100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ДНП при </a:t>
                      </a:r>
                      <a:r>
                        <a:rPr lang="ru-RU" sz="1100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20 °C, кПа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27,1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Теплота</a:t>
                      </a:r>
                      <a:r>
                        <a:rPr lang="ru-RU" sz="1100" baseline="0" dirty="0">
                          <a:latin typeface="Arial" pitchFamily="34" charset="0"/>
                          <a:cs typeface="Arial" pitchFamily="34" charset="0"/>
                        </a:rPr>
                        <a:t> сгорания, МДж/кг</a:t>
                      </a:r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35,1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Максимальное содержание в бензине, % об.</a:t>
                      </a:r>
                    </a:p>
                  </a:txBody>
                  <a:tcPr marL="45720" marR="4572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626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8252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8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6" name="Прямоугольник 5"/>
            <p:cNvSpPr/>
            <p:nvPr/>
          </p:nvSpPr>
          <p:spPr>
            <a:xfrm>
              <a:off x="467544" y="0"/>
              <a:ext cx="5355825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Общие сведения</a:t>
              </a:r>
            </a:p>
          </p:txBody>
        </p:sp>
        <p:sp>
          <p:nvSpPr>
            <p:cNvPr id="7" name="Ромб 6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77801" y="1043444"/>
            <a:ext cx="87868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Основные свойства спиртов и эфиров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492891"/>
              </p:ext>
            </p:extLst>
          </p:nvPr>
        </p:nvGraphicFramePr>
        <p:xfrm>
          <a:off x="271007" y="1499592"/>
          <a:ext cx="842021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0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00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00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00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00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МТБЭ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ЭТБЭ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ТАМЭ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Метанол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Этанол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ДНП при 38 °С, кПа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</a:t>
                      </a:r>
                      <a:r>
                        <a:rPr lang="ru-RU" baseline="-25000" dirty="0"/>
                        <a:t>кип</a:t>
                      </a:r>
                      <a:r>
                        <a:rPr lang="ru-RU" dirty="0"/>
                        <a:t>,</a:t>
                      </a:r>
                      <a:r>
                        <a:rPr lang="ru-RU" baseline="0" dirty="0"/>
                        <a:t> °С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86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78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Молекулярная</a:t>
                      </a:r>
                      <a:r>
                        <a:rPr lang="ru-RU" baseline="0" dirty="0"/>
                        <a:t> масса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88,15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102,18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102,18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32,04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46,07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Содержание О</a:t>
                      </a:r>
                      <a:r>
                        <a:rPr lang="ru-RU" baseline="-25000" dirty="0"/>
                        <a:t>2</a:t>
                      </a:r>
                      <a:r>
                        <a:rPr lang="ru-RU" dirty="0"/>
                        <a:t>, % мас.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18,2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15,7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15,7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50,0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33,7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Отн.</a:t>
                      </a:r>
                      <a:r>
                        <a:rPr lang="ru-RU" baseline="0" dirty="0"/>
                        <a:t> п</a:t>
                      </a:r>
                      <a:r>
                        <a:rPr lang="ru-RU" dirty="0"/>
                        <a:t>лотность при</a:t>
                      </a:r>
                      <a:r>
                        <a:rPr lang="ru-RU" baseline="0" dirty="0"/>
                        <a:t> 15,56 °С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0,74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0,77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0,77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0,79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0,79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ПДК* в воздухе рабочей зоны, мг/м</a:t>
                      </a:r>
                      <a:r>
                        <a:rPr lang="ru-RU" baseline="30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499285" y="4985634"/>
            <a:ext cx="311816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50" b="0" i="1" u="none" strike="noStrike" cap="none" normalizeH="0" baseline="0" dirty="0">
                <a:ln>
                  <a:noFill/>
                </a:ln>
                <a:solidFill>
                  <a:srgbClr val="545454"/>
                </a:solidFill>
                <a:effectLst/>
                <a:latin typeface="Arial" pitchFamily="34" charset="0"/>
                <a:cs typeface="Arial" pitchFamily="34" charset="0"/>
              </a:rPr>
              <a:t>*Гигиенические нормативы ГН 2.2.5.1313-03 </a:t>
            </a:r>
            <a:r>
              <a:rPr kumimoji="0" lang="ru-RU" sz="105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7801" y="5099700"/>
            <a:ext cx="87868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Преимущества эфиров над спиртами: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spc="50" dirty="0">
                <a:ln w="19050">
                  <a:noFill/>
                  <a:prstDash val="solid"/>
                </a:ln>
                <a:cs typeface="Arial" pitchFamily="34" charset="0"/>
              </a:rPr>
              <a:t>более полное смешение с УВ;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spc="50" dirty="0">
                <a:ln w="19050">
                  <a:noFill/>
                  <a:prstDash val="solid"/>
                </a:ln>
                <a:cs typeface="Arial" pitchFamily="34" charset="0"/>
              </a:rPr>
              <a:t>слабо растворимы в воде по сравнению со спиртами;</a:t>
            </a:r>
            <a:endParaRPr lang="en-US" sz="1600" spc="50" dirty="0">
              <a:ln w="19050">
                <a:noFill/>
                <a:prstDash val="solid"/>
              </a:ln>
              <a:cs typeface="Arial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spc="50" dirty="0">
                <a:ln w="19050">
                  <a:noFill/>
                  <a:prstDash val="solid"/>
                </a:ln>
                <a:cs typeface="Arial" pitchFamily="34" charset="0"/>
              </a:rPr>
              <a:t>низкое ДНП в смеси с компонентами бензина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cs typeface="Arial" pitchFamily="34" charset="0"/>
              </a:rPr>
              <a:t>Однако,</a:t>
            </a:r>
            <a:r>
              <a:rPr lang="ru-RU" sz="1600" spc="50" dirty="0">
                <a:ln w="19050">
                  <a:noFill/>
                  <a:prstDash val="solid"/>
                </a:ln>
                <a:cs typeface="Arial" pitchFamily="34" charset="0"/>
              </a:rPr>
              <a:t> затраты на производство МТБЭ выше в 1,2-1,5 раза, чем производство алкилата из аналогичного количества бутилена. </a:t>
            </a:r>
          </a:p>
        </p:txBody>
      </p:sp>
    </p:spTree>
    <p:extLst>
      <p:ext uri="{BB962C8B-B14F-4D97-AF65-F5344CB8AC3E}">
        <p14:creationId xmlns:p14="http://schemas.microsoft.com/office/powerpoint/2010/main" val="1396288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8252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8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6" name="Прямоугольник 5"/>
            <p:cNvSpPr/>
            <p:nvPr/>
          </p:nvSpPr>
          <p:spPr>
            <a:xfrm>
              <a:off x="467544" y="0"/>
              <a:ext cx="5355825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Общие сведения</a:t>
              </a:r>
            </a:p>
          </p:txBody>
        </p:sp>
        <p:sp>
          <p:nvSpPr>
            <p:cNvPr id="7" name="Ромб 6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651189" y="-274851"/>
            <a:ext cx="5913703" cy="842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027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Группа 3"/>
          <p:cNvGrpSpPr>
            <a:grpSpLocks/>
          </p:cNvGrpSpPr>
          <p:nvPr/>
        </p:nvGrpSpPr>
        <p:grpSpPr bwMode="auto">
          <a:xfrm>
            <a:off x="20464" y="-347"/>
            <a:ext cx="9631166" cy="981075"/>
            <a:chOff x="-666406" y="0"/>
            <a:chExt cx="9630894" cy="980728"/>
          </a:xfrm>
        </p:grpSpPr>
        <p:grpSp>
          <p:nvGrpSpPr>
            <p:cNvPr id="8252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8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6" name="Прямоугольник 5"/>
            <p:cNvSpPr/>
            <p:nvPr/>
          </p:nvSpPr>
          <p:spPr>
            <a:xfrm>
              <a:off x="-666406" y="0"/>
              <a:ext cx="7623732" cy="830703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Ограничение кислорода</a:t>
              </a:r>
            </a:p>
          </p:txBody>
        </p:sp>
      </p:grpSp>
      <p:sp>
        <p:nvSpPr>
          <p:cNvPr id="8251" name="Номер слайда 15"/>
          <p:cNvSpPr txBox="1">
            <a:spLocks/>
          </p:cNvSpPr>
          <p:nvPr/>
        </p:nvSpPr>
        <p:spPr bwMode="auto">
          <a:xfrm>
            <a:off x="6875463" y="63817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25CD3D2-0966-4C46-9FE3-497877B8D9CA}" type="slidenum">
              <a:rPr lang="ru-RU" b="1" i="1">
                <a:cs typeface="Arial" pitchFamily="34" charset="0"/>
              </a:rPr>
              <a:pPr algn="r"/>
              <a:t>8</a:t>
            </a:fld>
            <a:endParaRPr lang="ru-RU" b="1" i="1" dirty="0"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5958" y="1011446"/>
            <a:ext cx="821049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spc="50" dirty="0">
                <a:ln w="19050">
                  <a:noFill/>
                  <a:prstDash val="solid"/>
                </a:ln>
                <a:cs typeface="Arial" pitchFamily="34" charset="0"/>
              </a:rPr>
              <a:t>Почему ограничивают содержание оксигенатов?!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Очень высокая токсичность и быстрое распространение в окружающей среде;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Повышение выбросов альдегидов;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Повышение выбросов оксида углерода;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Повышение выбросов оксидов азота </a:t>
            </a:r>
            <a:r>
              <a:rPr lang="en-US" spc="50" dirty="0">
                <a:ln w="19050">
                  <a:noFill/>
                  <a:prstDash val="solid"/>
                </a:ln>
                <a:cs typeface="Arial" pitchFamily="34" charset="0"/>
              </a:rPr>
              <a:t>NO</a:t>
            </a:r>
            <a:r>
              <a:rPr lang="en-US" spc="50" baseline="-25000" dirty="0">
                <a:ln w="19050">
                  <a:noFill/>
                  <a:prstDash val="solid"/>
                </a:ln>
                <a:cs typeface="Arial" pitchFamily="34" charset="0"/>
              </a:rPr>
              <a:t>x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;</a:t>
            </a:r>
            <a:endParaRPr lang="en-US" spc="50" dirty="0">
              <a:ln w="19050">
                <a:noFill/>
                <a:prstDash val="solid"/>
              </a:ln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pc="50" dirty="0">
              <a:ln w="19050">
                <a:noFill/>
                <a:prstDash val="solid"/>
              </a:ln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МТБЭ запрещен к применению в США с 2006 г.</a:t>
            </a:r>
            <a:endParaRPr lang="ru-RU" b="1" spc="50" dirty="0">
              <a:ln w="19050">
                <a:noFill/>
                <a:prstDash val="solid"/>
              </a:ln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ГОСТ 32513-2013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2" t="17885" r="6979" b="33734"/>
          <a:stretch/>
        </p:blipFill>
        <p:spPr bwMode="auto">
          <a:xfrm>
            <a:off x="0" y="3861048"/>
            <a:ext cx="9152754" cy="2925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126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7178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8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6" name="Прямоугольник 5"/>
            <p:cNvSpPr/>
            <p:nvPr/>
          </p:nvSpPr>
          <p:spPr>
            <a:xfrm>
              <a:off x="467544" y="0"/>
              <a:ext cx="5355825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Общие сведения</a:t>
              </a:r>
            </a:p>
          </p:txBody>
        </p:sp>
        <p:sp>
          <p:nvSpPr>
            <p:cNvPr id="7" name="Ромб 6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7172" name="Номер слайда 15"/>
          <p:cNvSpPr txBox="1">
            <a:spLocks/>
          </p:cNvSpPr>
          <p:nvPr/>
        </p:nvSpPr>
        <p:spPr bwMode="auto">
          <a:xfrm>
            <a:off x="6875463" y="63817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CAED20ED-8381-4E1D-9C96-09E8D98EABA3}" type="slidenum">
              <a:rPr lang="ru-RU" b="1" i="1">
                <a:cs typeface="Arial" pitchFamily="34" charset="0"/>
              </a:rPr>
              <a:pPr algn="r"/>
              <a:t>9</a:t>
            </a:fld>
            <a:endParaRPr lang="ru-RU" b="1" i="1" dirty="0">
              <a:cs typeface="Arial" pitchFamily="34" charset="0"/>
            </a:endParaRPr>
          </a:p>
        </p:txBody>
      </p:sp>
      <p:pic>
        <p:nvPicPr>
          <p:cNvPr id="717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5825" y="1196975"/>
            <a:ext cx="1657350" cy="1165225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5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186271"/>
            <a:ext cx="1871662" cy="25638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179389" y="1124744"/>
            <a:ext cx="6984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Первая промышленная установка производства </a:t>
            </a:r>
            <a:r>
              <a:rPr lang="ru-RU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МТБЭ 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(производительность 100 тыс. т/год) была пущена в </a:t>
            </a:r>
            <a:r>
              <a:rPr lang="ru-RU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1973</a:t>
            </a:r>
            <a:r>
              <a:rPr lang="en-US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ru-RU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г.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в Италии; производство </a:t>
            </a:r>
            <a:r>
              <a:rPr lang="ru-RU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ТАМЭ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- в </a:t>
            </a:r>
            <a:r>
              <a:rPr lang="ru-RU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1989</a:t>
            </a:r>
            <a:r>
              <a:rPr lang="en-US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ru-RU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г.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в Италии; производство МТБЭ в России – в 1987 г.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66951" y="2760017"/>
            <a:ext cx="6697662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МТБЭ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по объему применения является основным оксигенатом в нашей стране и за рубежом. </a:t>
            </a: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ТАМЭ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в настоящее время за рубежом становится вторым по значению после </a:t>
            </a: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МТБЭ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высокооктановым компонентом бензина.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В настоящее время во всем мире вырабатывается около </a:t>
            </a:r>
            <a:r>
              <a:rPr lang="ru-RU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25 млн. тонн </a:t>
            </a:r>
            <a:r>
              <a:rPr lang="ru-RU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МТБЭ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в год, более чем на </a:t>
            </a:r>
            <a:r>
              <a:rPr lang="ru-RU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100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установках.</a:t>
            </a:r>
            <a:endParaRPr lang="en-US" spc="50" dirty="0">
              <a:ln w="19050">
                <a:noFill/>
                <a:prstDash val="solid"/>
              </a:ln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В России – порядка 500 тыс. т в год (</a:t>
            </a:r>
            <a:r>
              <a:rPr lang="en-US" spc="50" dirty="0">
                <a:ln w="19050">
                  <a:noFill/>
                  <a:prstDash val="solid"/>
                </a:ln>
                <a:cs typeface="Arial" pitchFamily="34" charset="0"/>
              </a:rPr>
              <a:t>max 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мощность – 1 млн.т в год)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Наибольший эффект дает добавка 11</a:t>
            </a:r>
            <a:r>
              <a:rPr lang="en-US" spc="50" dirty="0">
                <a:ln w="19050">
                  <a:noFill/>
                  <a:prstDash val="solid"/>
                </a:ln>
                <a:cs typeface="Arial" pitchFamily="34" charset="0"/>
              </a:rPr>
              <a:t>% 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смеси </a:t>
            </a:r>
            <a:r>
              <a:rPr lang="ru-RU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МТБЭ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с </a:t>
            </a:r>
            <a:r>
              <a:rPr lang="ru-RU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ТАМЭ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(</a:t>
            </a:r>
            <a:r>
              <a:rPr lang="ru-RU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 : 1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) к </a:t>
            </a:r>
            <a:r>
              <a:rPr lang="ru-RU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89-90%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базового бензина с ОЧИ = </a:t>
            </a:r>
            <a:r>
              <a:rPr lang="ru-RU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85-91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, после чего получается бензин с ОЧИ = </a:t>
            </a:r>
            <a:r>
              <a:rPr lang="ru-RU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93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E6ADF76-E884-4409-AC89-0884E562FEEE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219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9249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39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37" name="Прямоугольник 36"/>
            <p:cNvSpPr/>
            <p:nvPr/>
          </p:nvSpPr>
          <p:spPr>
            <a:xfrm>
              <a:off x="460215" y="0"/>
              <a:ext cx="7136121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Технология получения</a:t>
              </a:r>
            </a:p>
          </p:txBody>
        </p:sp>
        <p:sp>
          <p:nvSpPr>
            <p:cNvPr id="38" name="Ромб 37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179387" y="864493"/>
            <a:ext cx="878522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МТБЭ 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получают в одну стадию за счет присоединения к изобутилену метилового спирта. Реакция происходит на специальном катализаторе с высокой селективностью и практически полной конверсией за проход.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Источником изобутилена могут быть С</a:t>
            </a:r>
            <a:r>
              <a:rPr lang="ru-RU" b="1" spc="50" baseline="-25000" dirty="0">
                <a:ln w="19050">
                  <a:noFill/>
                  <a:prstDash val="solid"/>
                </a:ln>
                <a:cs typeface="Arial" pitchFamily="34" charset="0"/>
              </a:rPr>
              <a:t>4</a:t>
            </a: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-фракции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: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каталитического крекинга;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пиролиза;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процесса дегидрирования изобутана;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процесса дегидратации трет-бутилового спирта;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процесса коксования.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spc="50" dirty="0">
              <a:ln w="19050">
                <a:noFill/>
                <a:prstDash val="solid"/>
              </a:ln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ТАМЭ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получают на базе продуктов каталитического крекинга.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                   Во фракции С</a:t>
            </a:r>
            <a:r>
              <a:rPr lang="ru-RU" spc="50" baseline="-25000" dirty="0">
                <a:ln w="19050">
                  <a:noFill/>
                  <a:prstDash val="solid"/>
                </a:ln>
                <a:cs typeface="Arial" pitchFamily="34" charset="0"/>
              </a:rPr>
              <a:t>5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КК содержится 20-30% изоамиленов. </a:t>
            </a:r>
          </a:p>
        </p:txBody>
      </p:sp>
      <p:grpSp>
        <p:nvGrpSpPr>
          <p:cNvPr id="9221" name="Группа 82"/>
          <p:cNvGrpSpPr>
            <a:grpSpLocks/>
          </p:cNvGrpSpPr>
          <p:nvPr/>
        </p:nvGrpSpPr>
        <p:grpSpPr bwMode="auto">
          <a:xfrm>
            <a:off x="1619672" y="4221088"/>
            <a:ext cx="5943504" cy="2525683"/>
            <a:chOff x="251520" y="2132856"/>
            <a:chExt cx="6948264" cy="2953101"/>
          </a:xfrm>
        </p:grpSpPr>
        <p:grpSp>
          <p:nvGrpSpPr>
            <p:cNvPr id="9222" name="Группа 58"/>
            <p:cNvGrpSpPr>
              <a:grpSpLocks/>
            </p:cNvGrpSpPr>
            <p:nvPr/>
          </p:nvGrpSpPr>
          <p:grpSpPr bwMode="auto">
            <a:xfrm>
              <a:off x="3923290" y="2132856"/>
              <a:ext cx="3276494" cy="1079628"/>
              <a:chOff x="5579474" y="5157192"/>
              <a:chExt cx="3276494" cy="1079628"/>
            </a:xfrm>
          </p:grpSpPr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5614398" y="5157192"/>
                <a:ext cx="3205058" cy="1079628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4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579474" y="5157192"/>
                <a:ext cx="3276494" cy="83109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b="1" dirty="0">
                    <a:effectLst>
                      <a:glow rad="63500">
                        <a:schemeClr val="bg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ББФ фракция каталитического крекинга или пиролиза</a:t>
                </a:r>
              </a:p>
            </p:txBody>
          </p:sp>
        </p:grpSp>
        <p:grpSp>
          <p:nvGrpSpPr>
            <p:cNvPr id="9223" name="Группа 23"/>
            <p:cNvGrpSpPr>
              <a:grpSpLocks/>
            </p:cNvGrpSpPr>
            <p:nvPr/>
          </p:nvGrpSpPr>
          <p:grpSpPr bwMode="auto">
            <a:xfrm>
              <a:off x="2843824" y="3860261"/>
              <a:ext cx="1512838" cy="504885"/>
              <a:chOff x="1835712" y="1988053"/>
              <a:chExt cx="1512838" cy="504885"/>
            </a:xfrm>
          </p:grpSpPr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1835712" y="1988053"/>
                <a:ext cx="1512838" cy="504885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400" dirty="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1835712" y="1988053"/>
                <a:ext cx="1512838" cy="3693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effectLst>
                      <a:glow rad="63500">
                        <a:schemeClr val="bg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Метанол</a:t>
                </a:r>
              </a:p>
            </p:txBody>
          </p:sp>
        </p:grpSp>
        <p:grpSp>
          <p:nvGrpSpPr>
            <p:cNvPr id="9224" name="Группа 38"/>
            <p:cNvGrpSpPr>
              <a:grpSpLocks/>
            </p:cNvGrpSpPr>
            <p:nvPr/>
          </p:nvGrpSpPr>
          <p:grpSpPr bwMode="auto">
            <a:xfrm>
              <a:off x="251520" y="2132856"/>
              <a:ext cx="2520869" cy="1079628"/>
              <a:chOff x="5904656" y="2708920"/>
              <a:chExt cx="2520869" cy="1079628"/>
            </a:xfrm>
          </p:grpSpPr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5939580" y="2708920"/>
                <a:ext cx="2485945" cy="1079628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4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904656" y="2708920"/>
                <a:ext cx="2449434" cy="83109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b="1" dirty="0">
                    <a:effectLst>
                      <a:glow rad="63500">
                        <a:schemeClr val="bg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С</a:t>
                </a:r>
                <a:r>
                  <a:rPr lang="ru-RU" sz="1050" b="1" dirty="0">
                    <a:effectLst>
                      <a:glow rad="63500">
                        <a:schemeClr val="bg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5</a:t>
                </a:r>
                <a:r>
                  <a:rPr lang="ru-RU" sz="1600" b="1" dirty="0">
                    <a:effectLst>
                      <a:glow rad="63500">
                        <a:schemeClr val="bg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 фракция каталитического крекинга</a:t>
                </a:r>
              </a:p>
            </p:txBody>
          </p:sp>
        </p:grpSp>
        <p:cxnSp>
          <p:nvCxnSpPr>
            <p:cNvPr id="63" name="Прямая со стрелкой 62"/>
            <p:cNvCxnSpPr/>
            <p:nvPr/>
          </p:nvCxnSpPr>
          <p:spPr>
            <a:xfrm>
              <a:off x="1546878" y="3212484"/>
              <a:ext cx="0" cy="36040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Прямая со стрелкой 64"/>
            <p:cNvCxnSpPr/>
            <p:nvPr/>
          </p:nvCxnSpPr>
          <p:spPr>
            <a:xfrm>
              <a:off x="5580586" y="3212484"/>
              <a:ext cx="0" cy="36040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9227" name="Группа 23"/>
            <p:cNvGrpSpPr>
              <a:grpSpLocks/>
            </p:cNvGrpSpPr>
            <p:nvPr/>
          </p:nvGrpSpPr>
          <p:grpSpPr bwMode="auto">
            <a:xfrm>
              <a:off x="4931319" y="4509625"/>
              <a:ext cx="1368381" cy="576332"/>
              <a:chOff x="1834975" y="1989345"/>
              <a:chExt cx="1368381" cy="576332"/>
            </a:xfrm>
          </p:grpSpPr>
          <p:sp>
            <p:nvSpPr>
              <p:cNvPr id="67" name="Скругленный прямоугольник 66"/>
              <p:cNvSpPr/>
              <p:nvPr/>
            </p:nvSpPr>
            <p:spPr>
              <a:xfrm>
                <a:off x="1834975" y="1989345"/>
                <a:ext cx="1368381" cy="576332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400" dirty="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834975" y="1989345"/>
                <a:ext cx="1368381" cy="4617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400" b="1" dirty="0">
                    <a:effectLst>
                      <a:glow rad="63500">
                        <a:schemeClr val="bg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МТБЭ</a:t>
                </a:r>
              </a:p>
            </p:txBody>
          </p:sp>
        </p:grpSp>
        <p:grpSp>
          <p:nvGrpSpPr>
            <p:cNvPr id="9228" name="Группа 23"/>
            <p:cNvGrpSpPr>
              <a:grpSpLocks/>
            </p:cNvGrpSpPr>
            <p:nvPr/>
          </p:nvGrpSpPr>
          <p:grpSpPr bwMode="auto">
            <a:xfrm>
              <a:off x="972222" y="4509625"/>
              <a:ext cx="1366794" cy="576332"/>
              <a:chOff x="1836318" y="1989345"/>
              <a:chExt cx="1366794" cy="576332"/>
            </a:xfrm>
          </p:grpSpPr>
          <p:sp>
            <p:nvSpPr>
              <p:cNvPr id="70" name="Скругленный прямоугольник 69"/>
              <p:cNvSpPr/>
              <p:nvPr/>
            </p:nvSpPr>
            <p:spPr>
              <a:xfrm>
                <a:off x="1836318" y="1989345"/>
                <a:ext cx="1366794" cy="576332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400" dirty="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1836318" y="1989345"/>
                <a:ext cx="1366794" cy="4617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400" b="1" dirty="0">
                    <a:effectLst>
                      <a:glow rad="63500">
                        <a:schemeClr val="bg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ТАМЭ</a:t>
                </a:r>
              </a:p>
            </p:txBody>
          </p:sp>
        </p:grpSp>
        <p:cxnSp>
          <p:nvCxnSpPr>
            <p:cNvPr id="72" name="Прямая со стрелкой 71"/>
            <p:cNvCxnSpPr/>
            <p:nvPr/>
          </p:nvCxnSpPr>
          <p:spPr>
            <a:xfrm>
              <a:off x="5580586" y="4004741"/>
              <a:ext cx="0" cy="50488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9230" name="Группа 26"/>
            <p:cNvGrpSpPr>
              <a:grpSpLocks/>
            </p:cNvGrpSpPr>
            <p:nvPr/>
          </p:nvGrpSpPr>
          <p:grpSpPr bwMode="auto">
            <a:xfrm>
              <a:off x="4643990" y="3572889"/>
              <a:ext cx="2087495" cy="504885"/>
              <a:chOff x="1835683" y="1988713"/>
              <a:chExt cx="1461247" cy="504885"/>
            </a:xfrm>
          </p:grpSpPr>
          <p:sp>
            <p:nvSpPr>
              <p:cNvPr id="25" name="Скругленный прямоугольник 24"/>
              <p:cNvSpPr/>
              <p:nvPr/>
            </p:nvSpPr>
            <p:spPr>
              <a:xfrm>
                <a:off x="1835683" y="1988713"/>
                <a:ext cx="1411243" cy="504885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4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835683" y="1988713"/>
                <a:ext cx="1461247" cy="3693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effectLst>
                      <a:glow rad="63500">
                        <a:schemeClr val="bg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Изобутилен</a:t>
                </a:r>
              </a:p>
            </p:txBody>
          </p:sp>
        </p:grpSp>
        <p:cxnSp>
          <p:nvCxnSpPr>
            <p:cNvPr id="75" name="Прямая со стрелкой 74"/>
            <p:cNvCxnSpPr/>
            <p:nvPr/>
          </p:nvCxnSpPr>
          <p:spPr>
            <a:xfrm>
              <a:off x="1546878" y="4004741"/>
              <a:ext cx="0" cy="50488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9232" name="Группа 26"/>
            <p:cNvGrpSpPr>
              <a:grpSpLocks/>
            </p:cNvGrpSpPr>
            <p:nvPr/>
          </p:nvGrpSpPr>
          <p:grpSpPr bwMode="auto">
            <a:xfrm>
              <a:off x="575361" y="3572889"/>
              <a:ext cx="2197028" cy="504885"/>
              <a:chOff x="1835203" y="1988713"/>
              <a:chExt cx="1537920" cy="504885"/>
            </a:xfrm>
          </p:grpSpPr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1835203" y="1988713"/>
                <a:ext cx="1412354" cy="504885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400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910765" y="1988713"/>
                <a:ext cx="1462358" cy="3693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effectLst>
                      <a:glow rad="63500">
                        <a:schemeClr val="bg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Изоамилен</a:t>
                </a:r>
              </a:p>
            </p:txBody>
          </p:sp>
        </p:grpSp>
        <p:cxnSp>
          <p:nvCxnSpPr>
            <p:cNvPr id="16" name="Прямая со стрелкой 15"/>
            <p:cNvCxnSpPr>
              <a:stCxn id="56" idx="1"/>
            </p:cNvCxnSpPr>
            <p:nvPr/>
          </p:nvCxnSpPr>
          <p:spPr>
            <a:xfrm flipH="1">
              <a:off x="2339017" y="4044949"/>
              <a:ext cx="504808" cy="46467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8" name="Прямая со стрелкой 77"/>
            <p:cNvCxnSpPr/>
            <p:nvPr/>
          </p:nvCxnSpPr>
          <p:spPr>
            <a:xfrm>
              <a:off x="4356663" y="4149221"/>
              <a:ext cx="574656" cy="36040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CAA0FA-1C28-438E-B05F-9C7B9A6ADDD0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709398"/>
              </p:ext>
            </p:extLst>
          </p:nvPr>
        </p:nvGraphicFramePr>
        <p:xfrm>
          <a:off x="1476375" y="1938536"/>
          <a:ext cx="6554915" cy="27254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672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3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8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spc="50" dirty="0">
                          <a:ln w="19050">
                            <a:noFill/>
                            <a:prstDash val="solid"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Arial" pitchFamily="34" charset="0"/>
                        </a:rPr>
                        <a:t>Таблица 2. Примерный состав сырья, % мас.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itchFamily="34" charset="0"/>
                          <a:cs typeface="Arial" pitchFamily="34" charset="0"/>
                        </a:rPr>
                        <a:t>Компонент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itchFamily="34" charset="0"/>
                          <a:cs typeface="Arial" pitchFamily="34" charset="0"/>
                        </a:rPr>
                        <a:t>ББФ каталитического</a:t>
                      </a:r>
                    </a:p>
                    <a:p>
                      <a:pPr algn="ctr"/>
                      <a:r>
                        <a:rPr lang="ru-RU" sz="1400" b="1" dirty="0">
                          <a:latin typeface="Arial" pitchFamily="34" charset="0"/>
                          <a:cs typeface="Arial" pitchFamily="34" charset="0"/>
                        </a:rPr>
                        <a:t>крекинга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Arial" pitchFamily="34" charset="0"/>
                          <a:cs typeface="Arial" pitchFamily="34" charset="0"/>
                        </a:rPr>
                        <a:t>ББФ пиролиза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Arial" pitchFamily="34" charset="0"/>
                          <a:cs typeface="Arial" pitchFamily="34" charset="0"/>
                        </a:rPr>
                        <a:t>(после очистки от бутилена)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22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∑С</a:t>
                      </a:r>
                      <a:r>
                        <a:rPr lang="ru-RU" sz="1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1,9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&lt; 1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6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изобутан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40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н-бутан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бутен-1 + бутан-2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44,4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264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изобутилен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4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∑С</a:t>
                      </a:r>
                      <a:r>
                        <a:rPr lang="ru-RU" sz="1000" dirty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1,7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&lt; 0,1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6" name="Прямоугольник 35"/>
          <p:cNvSpPr/>
          <p:nvPr/>
        </p:nvSpPr>
        <p:spPr>
          <a:xfrm>
            <a:off x="755650" y="6075188"/>
            <a:ext cx="76327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Вторым сырьевым компонентом синтеза </a:t>
            </a:r>
            <a:r>
              <a:rPr lang="ru-RU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МТБЭ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и </a:t>
            </a:r>
            <a:r>
              <a:rPr lang="ru-RU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ТАМЭ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 является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b="1" i="1" spc="50" dirty="0">
                <a:ln w="19050">
                  <a:noFill/>
                  <a:prstDash val="solid"/>
                </a:ln>
                <a:cs typeface="Arial" pitchFamily="34" charset="0"/>
              </a:rPr>
              <a:t>                Метанол</a:t>
            </a: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 марки А по ГОСТ 2222-78.</a:t>
            </a:r>
          </a:p>
        </p:txBody>
      </p:sp>
      <p:grpSp>
        <p:nvGrpSpPr>
          <p:cNvPr id="10279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0281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39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37" name="Прямоугольник 36"/>
            <p:cNvSpPr/>
            <p:nvPr/>
          </p:nvSpPr>
          <p:spPr>
            <a:xfrm>
              <a:off x="460215" y="0"/>
              <a:ext cx="7136121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Технология получения</a:t>
              </a:r>
            </a:p>
          </p:txBody>
        </p:sp>
        <p:sp>
          <p:nvSpPr>
            <p:cNvPr id="38" name="Ромб 37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323850" y="4625841"/>
            <a:ext cx="8569325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ББФ каталитического крекинга необходимо очищать от сернистых соединений (в основном, метил- и этилмеркаптаны) с помощью щелочной экстракции и последующим окислением тиолятов с применением гомогенных или гетерогенных катализаторов в присутствии кислорода воздуха с получением дисульфидного масла (процесс </a:t>
            </a:r>
            <a:r>
              <a:rPr lang="ru-RU" i="1" spc="50" dirty="0">
                <a:ln w="19050">
                  <a:noFill/>
                  <a:prstDash val="solid"/>
                </a:ln>
                <a:cs typeface="Arial" pitchFamily="34" charset="0"/>
              </a:rPr>
              <a:t>Мерокс</a:t>
            </a:r>
            <a:r>
              <a:rPr lang="ru-RU" spc="50" dirty="0">
                <a:ln w="19050">
                  <a:noFill/>
                  <a:prstDash val="solid"/>
                </a:ln>
                <a:cs typeface="Arial" pitchFamily="34" charset="0"/>
              </a:rPr>
              <a:t>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6173" y="993854"/>
            <a:ext cx="856932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Вклад олефинового сырья в стоимость МТБЭ наибольший, поэтому содержание </a:t>
            </a:r>
            <a:r>
              <a:rPr lang="ru-RU" b="1" u="sng" spc="50" dirty="0">
                <a:ln w="19050">
                  <a:noFill/>
                  <a:prstDash val="solid"/>
                </a:ln>
                <a:cs typeface="Arial" pitchFamily="34" charset="0"/>
              </a:rPr>
              <a:t>изобутилена в олефиновом сырье </a:t>
            </a: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должно быть максимальным!!!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6" name="Группа 2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048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539552" y="0"/>
              <a:ext cx="2553007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Химизм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51520" y="961564"/>
            <a:ext cx="424847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Основная реакция:</a:t>
            </a:r>
            <a:endParaRPr lang="ru-RU" sz="2800" b="1" u="sng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1038" name="Группа 9"/>
          <p:cNvGrpSpPr>
            <a:grpSpLocks/>
          </p:cNvGrpSpPr>
          <p:nvPr/>
        </p:nvGrpSpPr>
        <p:grpSpPr bwMode="auto">
          <a:xfrm>
            <a:off x="1979712" y="2132707"/>
            <a:ext cx="5268813" cy="1584325"/>
            <a:chOff x="1260283" y="3068960"/>
            <a:chExt cx="5270223" cy="1584176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331640" y="3068960"/>
              <a:ext cx="5113119" cy="15841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grpSp>
          <p:nvGrpSpPr>
            <p:cNvPr id="1047" name="Группа 15"/>
            <p:cNvGrpSpPr>
              <a:grpSpLocks/>
            </p:cNvGrpSpPr>
            <p:nvPr/>
          </p:nvGrpSpPr>
          <p:grpSpPr bwMode="auto">
            <a:xfrm>
              <a:off x="1260283" y="3068960"/>
              <a:ext cx="5270223" cy="1542906"/>
              <a:chOff x="2119197" y="2114549"/>
              <a:chExt cx="5652878" cy="1831040"/>
            </a:xfrm>
          </p:grpSpPr>
          <p:graphicFrame>
            <p:nvGraphicFramePr>
              <p:cNvPr id="1031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29555555"/>
                  </p:ext>
                </p:extLst>
              </p:nvPr>
            </p:nvGraphicFramePr>
            <p:xfrm>
              <a:off x="2335399" y="2114549"/>
              <a:ext cx="4874614" cy="5180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36" name="Equation" r:id="rId3" imgW="1942920" imgH="228600" progId="Equation.DSMT4">
                      <p:embed/>
                    </p:oleObj>
                  </mc:Choice>
                  <mc:Fallback>
                    <p:oleObj name="Equation" r:id="rId3" imgW="1942920" imgH="228600" progId="Equation.DSMT4">
                      <p:embed/>
                      <p:pic>
                        <p:nvPicPr>
                          <p:cNvPr id="0" name="Picture 55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35399" y="2114549"/>
                            <a:ext cx="4874614" cy="5180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2" name="Object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67791419"/>
                  </p:ext>
                </p:extLst>
              </p:nvPr>
            </p:nvGraphicFramePr>
            <p:xfrm>
              <a:off x="2267270" y="2457398"/>
              <a:ext cx="4813298" cy="4295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37" name="Equation" r:id="rId5" imgW="1917360" imgH="190440" progId="Equation.DSMT4">
                      <p:embed/>
                    </p:oleObj>
                  </mc:Choice>
                  <mc:Fallback>
                    <p:oleObj name="Equation" r:id="rId5" imgW="1917360" imgH="190440" progId="Equation.DSMT4">
                      <p:embed/>
                      <p:pic>
                        <p:nvPicPr>
                          <p:cNvPr id="0" name="Picture 55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67270" y="2457398"/>
                            <a:ext cx="4813298" cy="42950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3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31154749"/>
                  </p:ext>
                </p:extLst>
              </p:nvPr>
            </p:nvGraphicFramePr>
            <p:xfrm>
              <a:off x="2259341" y="3122376"/>
              <a:ext cx="4649789" cy="43138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38" name="Equation" r:id="rId7" imgW="1854000" imgH="190440" progId="Equation.DSMT4">
                      <p:embed/>
                    </p:oleObj>
                  </mc:Choice>
                  <mc:Fallback>
                    <p:oleObj name="Equation" r:id="rId7" imgW="1854000" imgH="190440" progId="Equation.DSMT4">
                      <p:embed/>
                      <p:pic>
                        <p:nvPicPr>
                          <p:cNvPr id="0" name="Picture 55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59341" y="3122376"/>
                            <a:ext cx="4649789" cy="43138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4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08479783"/>
                  </p:ext>
                </p:extLst>
              </p:nvPr>
            </p:nvGraphicFramePr>
            <p:xfrm>
              <a:off x="2119197" y="3429432"/>
              <a:ext cx="5257838" cy="51615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39" name="Equation" r:id="rId9" imgW="2095200" imgH="228600" progId="Equation.DSMT4">
                      <p:embed/>
                    </p:oleObj>
                  </mc:Choice>
                  <mc:Fallback>
                    <p:oleObj name="Equation" r:id="rId9" imgW="2095200" imgH="228600" progId="Equation.DSMT4">
                      <p:embed/>
                      <p:pic>
                        <p:nvPicPr>
                          <p:cNvPr id="0" name="Picture 55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19197" y="3429432"/>
                            <a:ext cx="5257838" cy="51615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54266207"/>
                  </p:ext>
                </p:extLst>
              </p:nvPr>
            </p:nvGraphicFramePr>
            <p:xfrm>
              <a:off x="2129310" y="2754212"/>
              <a:ext cx="5642765" cy="51615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40" name="Equation" r:id="rId11" imgW="2247840" imgH="228600" progId="Equation.DSMT4">
                      <p:embed/>
                    </p:oleObj>
                  </mc:Choice>
                  <mc:Fallback>
                    <p:oleObj name="Equation" r:id="rId11" imgW="2247840" imgH="228600" progId="Equation.DSMT4">
                      <p:embed/>
                      <p:pic>
                        <p:nvPicPr>
                          <p:cNvPr id="0" name="Picture 55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29310" y="2754212"/>
                            <a:ext cx="5642765" cy="51615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8" name="Прямоугольник 17"/>
          <p:cNvSpPr/>
          <p:nvPr/>
        </p:nvSpPr>
        <p:spPr>
          <a:xfrm>
            <a:off x="468313" y="1412875"/>
            <a:ext cx="63373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конденсация метанола и изобутилена в МТБЭ (</a:t>
            </a:r>
            <a:r>
              <a:rPr lang="ru-RU" b="1" spc="50" dirty="0" err="1">
                <a:ln w="19050">
                  <a:noFill/>
                  <a:prstDash val="solid"/>
                </a:ln>
                <a:cs typeface="Arial" pitchFamily="34" charset="0"/>
              </a:rPr>
              <a:t>электрофильное</a:t>
            </a: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 присоединение)</a:t>
            </a:r>
          </a:p>
        </p:txBody>
      </p:sp>
      <p:sp>
        <p:nvSpPr>
          <p:cNvPr id="1040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C8C2DC-E79C-49C6-971C-250C16257F8D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05036" y="3645024"/>
            <a:ext cx="424847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Основная реакция:</a:t>
            </a:r>
            <a:endParaRPr lang="ru-RU" sz="2800" b="1" u="sng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1042" name="Группа 34"/>
          <p:cNvGrpSpPr>
            <a:grpSpLocks/>
          </p:cNvGrpSpPr>
          <p:nvPr/>
        </p:nvGrpSpPr>
        <p:grpSpPr bwMode="auto">
          <a:xfrm>
            <a:off x="846137" y="4581079"/>
            <a:ext cx="7045326" cy="1655762"/>
            <a:chOff x="269649" y="2996952"/>
            <a:chExt cx="7046030" cy="1656755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539552" y="2996952"/>
              <a:ext cx="6696744" cy="16567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grpSp>
          <p:nvGrpSpPr>
            <p:cNvPr id="1045" name="Группа 15"/>
            <p:cNvGrpSpPr>
              <a:grpSpLocks/>
            </p:cNvGrpSpPr>
            <p:nvPr/>
          </p:nvGrpSpPr>
          <p:grpSpPr bwMode="auto">
            <a:xfrm>
              <a:off x="269649" y="3070020"/>
              <a:ext cx="7046030" cy="1583687"/>
              <a:chOff x="1056637" y="2115809"/>
              <a:chExt cx="7557619" cy="1879438"/>
            </a:xfrm>
          </p:grpSpPr>
          <p:graphicFrame>
            <p:nvGraphicFramePr>
              <p:cNvPr id="1026" name="Object 1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89794574"/>
                  </p:ext>
                </p:extLst>
              </p:nvPr>
            </p:nvGraphicFramePr>
            <p:xfrm>
              <a:off x="1768464" y="2115809"/>
              <a:ext cx="5571998" cy="5146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41" name="Equation" r:id="rId13" imgW="2222280" imgH="228600" progId="Equation.DSMT4">
                      <p:embed/>
                    </p:oleObj>
                  </mc:Choice>
                  <mc:Fallback>
                    <p:oleObj name="Equation" r:id="rId13" imgW="2222280" imgH="228600" progId="Equation.DSMT4">
                      <p:embed/>
                      <p:pic>
                        <p:nvPicPr>
                          <p:cNvPr id="0" name="Picture 55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68464" y="2115809"/>
                            <a:ext cx="5571998" cy="51463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7" name="Object 1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3231707"/>
                  </p:ext>
                </p:extLst>
              </p:nvPr>
            </p:nvGraphicFramePr>
            <p:xfrm>
              <a:off x="1500200" y="2456687"/>
              <a:ext cx="5636709" cy="4316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42" name="Equation" r:id="rId15" imgW="2247840" imgH="190440" progId="Equation.DSMT4">
                      <p:embed/>
                    </p:oleObj>
                  </mc:Choice>
                  <mc:Fallback>
                    <p:oleObj name="Equation" r:id="rId15" imgW="2247840" imgH="190440" progId="Equation.DSMT4">
                      <p:embed/>
                      <p:pic>
                        <p:nvPicPr>
                          <p:cNvPr id="0" name="Picture 55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00200" y="2456687"/>
                            <a:ext cx="5636709" cy="43168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8" name="Object 1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97168613"/>
                  </p:ext>
                </p:extLst>
              </p:nvPr>
            </p:nvGraphicFramePr>
            <p:xfrm>
              <a:off x="1056637" y="3140740"/>
              <a:ext cx="5829141" cy="4298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43" name="Equation" r:id="rId17" imgW="2323800" imgH="190440" progId="Equation.DSMT4">
                      <p:embed/>
                    </p:oleObj>
                  </mc:Choice>
                  <mc:Fallback>
                    <p:oleObj name="Equation" r:id="rId17" imgW="2323800" imgH="190440" progId="Equation.DSMT4">
                      <p:embed/>
                      <p:pic>
                        <p:nvPicPr>
                          <p:cNvPr id="0" name="Picture 55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6637" y="3140740"/>
                            <a:ext cx="5829141" cy="42980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9" name="Object 1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89917883"/>
                  </p:ext>
                </p:extLst>
              </p:nvPr>
            </p:nvGraphicFramePr>
            <p:xfrm>
              <a:off x="1346137" y="3478732"/>
              <a:ext cx="5859794" cy="5165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44" name="Equation" r:id="rId19" imgW="2336760" imgH="228600" progId="Equation.DSMT4">
                      <p:embed/>
                    </p:oleObj>
                  </mc:Choice>
                  <mc:Fallback>
                    <p:oleObj name="Equation" r:id="rId19" imgW="2336760" imgH="228600" progId="Equation.DSMT4">
                      <p:embed/>
                      <p:pic>
                        <p:nvPicPr>
                          <p:cNvPr id="0" name="Picture 56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46137" y="3478732"/>
                            <a:ext cx="5859794" cy="5165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0" name="Object 1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51364485"/>
                  </p:ext>
                </p:extLst>
              </p:nvPr>
            </p:nvGraphicFramePr>
            <p:xfrm>
              <a:off x="1283128" y="2753501"/>
              <a:ext cx="7331128" cy="5184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45" name="Equation" r:id="rId21" imgW="2920680" imgH="228600" progId="Equation.DSMT4">
                      <p:embed/>
                    </p:oleObj>
                  </mc:Choice>
                  <mc:Fallback>
                    <p:oleObj name="Equation" r:id="rId21" imgW="2920680" imgH="228600" progId="Equation.DSMT4">
                      <p:embed/>
                      <p:pic>
                        <p:nvPicPr>
                          <p:cNvPr id="0" name="Picture 56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83128" y="2753501"/>
                            <a:ext cx="7331128" cy="51840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43" name="Прямоугольник 42"/>
          <p:cNvSpPr/>
          <p:nvPr/>
        </p:nvSpPr>
        <p:spPr>
          <a:xfrm>
            <a:off x="395288" y="4141341"/>
            <a:ext cx="633571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9050">
                  <a:noFill/>
                  <a:prstDash val="solid"/>
                </a:ln>
                <a:cs typeface="Arial" pitchFamily="34" charset="0"/>
              </a:rPr>
              <a:t>конденсация метанола и изоамилена в ТАМЭ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/>
          <p:cNvSpPr/>
          <p:nvPr/>
        </p:nvSpPr>
        <p:spPr>
          <a:xfrm>
            <a:off x="250825" y="1501775"/>
            <a:ext cx="8496300" cy="4786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Tx/>
              <a:buChar char="•"/>
              <a:defRPr/>
            </a:pP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Димеризация изобутилена с образованием изооктилена:</a:t>
            </a:r>
          </a:p>
          <a:p>
            <a:pPr algn="just">
              <a:buFontTx/>
              <a:buChar char="•"/>
              <a:defRPr/>
            </a:pPr>
            <a:endParaRPr lang="ru-RU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just">
              <a:buFontTx/>
              <a:buChar char="•"/>
              <a:defRPr/>
            </a:pPr>
            <a:endParaRPr lang="ru-RU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just">
              <a:buFontTx/>
              <a:buChar char="•"/>
              <a:defRPr/>
            </a:pPr>
            <a:endParaRPr lang="ru-RU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just">
              <a:buFontTx/>
              <a:buChar char="•"/>
              <a:defRPr/>
            </a:pPr>
            <a:endParaRPr lang="ru-RU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just">
              <a:buFontTx/>
              <a:buChar char="•"/>
              <a:defRPr/>
            </a:pPr>
            <a:endParaRPr lang="ru-RU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just">
              <a:buFontTx/>
              <a:buChar char="•"/>
              <a:defRPr/>
            </a:pPr>
            <a:endParaRPr lang="ru-RU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just">
              <a:buFontTx/>
              <a:buChar char="•"/>
              <a:defRPr/>
            </a:pP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Гидратация изобутилена водой, содержащейся в исходном сырье</a:t>
            </a:r>
          </a:p>
          <a:p>
            <a:pPr algn="just">
              <a:defRPr/>
            </a:pP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</a:t>
            </a: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 образованием изобутилового спирта</a:t>
            </a:r>
            <a:r>
              <a:rPr lang="ru-RU" sz="2000" dirty="0">
                <a:latin typeface="Arial" charset="0"/>
              </a:rPr>
              <a:t>;</a:t>
            </a:r>
          </a:p>
          <a:p>
            <a:pPr algn="just">
              <a:defRPr/>
            </a:pPr>
            <a:endParaRPr lang="ru-RU" sz="800" dirty="0">
              <a:latin typeface="Arial" charset="0"/>
            </a:endParaRPr>
          </a:p>
          <a:p>
            <a:pPr algn="just">
              <a:buFontTx/>
              <a:buChar char="•"/>
              <a:defRPr/>
            </a:pP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Дегидроконденсация метанола с образованием диметилового</a:t>
            </a:r>
          </a:p>
          <a:p>
            <a:pPr algn="just">
              <a:defRPr/>
            </a:pP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эфира:</a:t>
            </a:r>
          </a:p>
          <a:p>
            <a:pPr algn="just">
              <a:buFontTx/>
              <a:buChar char="•"/>
              <a:defRPr/>
            </a:pPr>
            <a:endParaRPr lang="ru-RU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just">
              <a:buFontTx/>
              <a:buChar char="•"/>
              <a:defRPr/>
            </a:pPr>
            <a:endParaRPr lang="ru-RU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just">
              <a:buFontTx/>
              <a:buChar char="•"/>
              <a:defRPr/>
            </a:pP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Если в метаноле содержится этанол, то образуется</a:t>
            </a:r>
          </a:p>
          <a:p>
            <a:pPr algn="just">
              <a:defRPr/>
            </a:pP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                                                      этил-трет-бутиловый эфир (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ЭТБЭ</a:t>
            </a: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);</a:t>
            </a:r>
          </a:p>
        </p:txBody>
      </p:sp>
      <p:grpSp>
        <p:nvGrpSpPr>
          <p:cNvPr id="2057" name="Группа 2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2065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539552" y="0"/>
              <a:ext cx="2553007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Химизм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243583" y="945009"/>
            <a:ext cx="4392488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Побочные реакции:</a:t>
            </a:r>
            <a:endParaRPr lang="ru-RU" sz="2800" b="1" u="sng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2059" name="Группа 19"/>
          <p:cNvGrpSpPr>
            <a:grpSpLocks/>
          </p:cNvGrpSpPr>
          <p:nvPr/>
        </p:nvGrpSpPr>
        <p:grpSpPr bwMode="auto">
          <a:xfrm>
            <a:off x="2411413" y="1989138"/>
            <a:ext cx="4176712" cy="1439862"/>
            <a:chOff x="2267744" y="4139083"/>
            <a:chExt cx="4392860" cy="1666181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2267744" y="4148268"/>
              <a:ext cx="4392860" cy="16569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grpSp>
          <p:nvGrpSpPr>
            <p:cNvPr id="2064" name="Группа 33"/>
            <p:cNvGrpSpPr>
              <a:grpSpLocks/>
            </p:cNvGrpSpPr>
            <p:nvPr/>
          </p:nvGrpSpPr>
          <p:grpSpPr bwMode="auto">
            <a:xfrm>
              <a:off x="2267744" y="4139083"/>
              <a:ext cx="4392860" cy="1666181"/>
              <a:chOff x="611188" y="3489325"/>
              <a:chExt cx="5197475" cy="1893888"/>
            </a:xfrm>
          </p:grpSpPr>
          <p:graphicFrame>
            <p:nvGraphicFramePr>
              <p:cNvPr id="2051" name="Object 7"/>
              <p:cNvGraphicFramePr>
                <a:graphicFrameLocks noChangeAspect="1"/>
              </p:cNvGraphicFramePr>
              <p:nvPr/>
            </p:nvGraphicFramePr>
            <p:xfrm>
              <a:off x="684213" y="3489325"/>
              <a:ext cx="3284537" cy="5159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616" name="Equation" r:id="rId3" imgW="1308100" imgH="228600" progId="Equation.DSMT4">
                      <p:embed/>
                    </p:oleObj>
                  </mc:Choice>
                  <mc:Fallback>
                    <p:oleObj name="Equation" r:id="rId3" imgW="1308100" imgH="228600" progId="Equation.DSMT4">
                      <p:embed/>
                      <p:pic>
                        <p:nvPicPr>
                          <p:cNvPr id="0" name="Picture 3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4213" y="3489325"/>
                            <a:ext cx="3284537" cy="51593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2" name="Object 10"/>
              <p:cNvGraphicFramePr>
                <a:graphicFrameLocks noChangeAspect="1"/>
              </p:cNvGraphicFramePr>
              <p:nvPr/>
            </p:nvGraphicFramePr>
            <p:xfrm>
              <a:off x="671513" y="3860800"/>
              <a:ext cx="3252787" cy="4302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617" name="Equation" r:id="rId5" imgW="1295400" imgH="190500" progId="Equation.DSMT4">
                      <p:embed/>
                    </p:oleObj>
                  </mc:Choice>
                  <mc:Fallback>
                    <p:oleObj name="Equation" r:id="rId5" imgW="1295400" imgH="190500" progId="Equation.DSMT4">
                      <p:embed/>
                      <p:pic>
                        <p:nvPicPr>
                          <p:cNvPr id="0" name="Picture 3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1513" y="3860800"/>
                            <a:ext cx="3252787" cy="43021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3" name="Object 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33223256"/>
                  </p:ext>
                </p:extLst>
              </p:nvPr>
            </p:nvGraphicFramePr>
            <p:xfrm>
              <a:off x="611188" y="4221163"/>
              <a:ext cx="5197475" cy="5159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618" name="Equation" r:id="rId7" imgW="2070000" imgH="228600" progId="Equation.DSMT4">
                      <p:embed/>
                    </p:oleObj>
                  </mc:Choice>
                  <mc:Fallback>
                    <p:oleObj name="Equation" r:id="rId7" imgW="2070000" imgH="228600" progId="Equation.DSMT4">
                      <p:embed/>
                      <p:pic>
                        <p:nvPicPr>
                          <p:cNvPr id="0" name="Picture 33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1188" y="4221163"/>
                            <a:ext cx="5197475" cy="5159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4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8404626"/>
                  </p:ext>
                </p:extLst>
              </p:nvPr>
            </p:nvGraphicFramePr>
            <p:xfrm>
              <a:off x="611188" y="4581525"/>
              <a:ext cx="4210050" cy="4286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619" name="Equation" r:id="rId9" imgW="1676400" imgH="190500" progId="Equation.DSMT4">
                      <p:embed/>
                    </p:oleObj>
                  </mc:Choice>
                  <mc:Fallback>
                    <p:oleObj name="Equation" r:id="rId9" imgW="1676400" imgH="190500" progId="Equation.DSMT4">
                      <p:embed/>
                      <p:pic>
                        <p:nvPicPr>
                          <p:cNvPr id="0" name="Picture 33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1188" y="4581525"/>
                            <a:ext cx="4210050" cy="42862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5" name="Object 11"/>
              <p:cNvGraphicFramePr>
                <a:graphicFrameLocks noChangeAspect="1"/>
              </p:cNvGraphicFramePr>
              <p:nvPr/>
            </p:nvGraphicFramePr>
            <p:xfrm>
              <a:off x="684213" y="4868863"/>
              <a:ext cx="4529137" cy="5143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620" name="Equation" r:id="rId11" imgW="1803400" imgH="228600" progId="Equation.DSMT4">
                      <p:embed/>
                    </p:oleObj>
                  </mc:Choice>
                  <mc:Fallback>
                    <p:oleObj name="Equation" r:id="rId11" imgW="1803400" imgH="228600" progId="Equation.DSMT4">
                      <p:embed/>
                      <p:pic>
                        <p:nvPicPr>
                          <p:cNvPr id="0" name="Picture 33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4213" y="4868863"/>
                            <a:ext cx="4529137" cy="5143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2060" name="Group 27"/>
          <p:cNvGrpSpPr>
            <a:grpSpLocks/>
          </p:cNvGrpSpPr>
          <p:nvPr/>
        </p:nvGrpSpPr>
        <p:grpSpPr bwMode="auto">
          <a:xfrm>
            <a:off x="2195513" y="4940300"/>
            <a:ext cx="5040312" cy="576263"/>
            <a:chOff x="1429" y="2976"/>
            <a:chExt cx="3175" cy="363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1429" y="2976"/>
              <a:ext cx="3175" cy="3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graphicFrame>
          <p:nvGraphicFramePr>
            <p:cNvPr id="2050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48157667"/>
                </p:ext>
              </p:extLst>
            </p:nvPr>
          </p:nvGraphicFramePr>
          <p:xfrm>
            <a:off x="1549" y="3014"/>
            <a:ext cx="2974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21" name="Equation" r:id="rId13" imgW="1879560" imgH="228600" progId="Equation.DSMT4">
                    <p:embed/>
                  </p:oleObj>
                </mc:Choice>
                <mc:Fallback>
                  <p:oleObj name="Equation" r:id="rId13" imgW="1879560" imgH="228600" progId="Equation.DSMT4">
                    <p:embed/>
                    <p:pic>
                      <p:nvPicPr>
                        <p:cNvPr id="0" name="Picture 3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9" y="3014"/>
                          <a:ext cx="2974" cy="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61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561C405-4071-44B1-9018-2CE4316F03A3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/>
          <p:cNvSpPr/>
          <p:nvPr/>
        </p:nvSpPr>
        <p:spPr>
          <a:xfrm>
            <a:off x="250825" y="1501775"/>
            <a:ext cx="84963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</a:t>
            </a:r>
            <a:r>
              <a:rPr lang="ru-RU" dirty="0"/>
              <a:t>Побочные реакции с образованием димеров изобутилена и трет-бутанола, являются вредными составляющими основного продукта – МТБЭ, и поэтому их содержание в МТБЭ нормируется</a:t>
            </a:r>
            <a:endParaRPr lang="ru-RU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grpSp>
        <p:nvGrpSpPr>
          <p:cNvPr id="2057" name="Группа 2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2065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539552" y="0"/>
              <a:ext cx="2553007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Химизм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243583" y="945009"/>
            <a:ext cx="4392488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Побочные реакции:</a:t>
            </a:r>
            <a:endParaRPr lang="ru-RU" sz="2800" b="1" u="sng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061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561C405-4071-44B1-9018-2CE4316F03A3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449744"/>
              </p:ext>
            </p:extLst>
          </p:nvPr>
        </p:nvGraphicFramePr>
        <p:xfrm>
          <a:off x="374848" y="2420888"/>
          <a:ext cx="8229600" cy="43042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6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4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91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93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2706">
                <a:tc row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14.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row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Эфир метил- трет- бутиловый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(МТБЭ)</a:t>
                      </a:r>
                      <a:endParaRPr lang="ru-RU" sz="1800" b="1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row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Емкость на складе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1. Внешний вид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ТУ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Прозрачная жидкость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По треб.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2. Массовая доля метил-трет-бутилового эфира, % 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ТУ или ASTMD 5441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Не менее 96,0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По треб.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3. Массовая доля спиртов, % 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ТУ или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ASTMD 5441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Не более 2,5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По треб.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4. Массовая доля углеводородов С</a:t>
                      </a:r>
                      <a:r>
                        <a:rPr lang="ru-RU" sz="1300" baseline="-25000" dirty="0">
                          <a:effectLst/>
                        </a:rPr>
                        <a:t>4</a:t>
                      </a:r>
                      <a:r>
                        <a:rPr lang="ru-RU" sz="1300" dirty="0">
                          <a:effectLst/>
                        </a:rPr>
                        <a:t> и С</a:t>
                      </a:r>
                      <a:r>
                        <a:rPr lang="ru-RU" sz="1300" baseline="-25000" dirty="0">
                          <a:effectLst/>
                        </a:rPr>
                        <a:t>8</a:t>
                      </a:r>
                      <a:r>
                        <a:rPr lang="ru-RU" sz="1300" dirty="0">
                          <a:effectLst/>
                        </a:rPr>
                        <a:t>, % 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ТУ или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ASTMD 5441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Не более 1,5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По треб.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4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5. Массовая доля влаги, % 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п. 2 ГОСТ 14870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Не более 0,1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По треб.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7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6. Механические примеси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ТУ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Отсутствие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По треб.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4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7. Плотность при 20 °С, г/см</a:t>
                      </a:r>
                      <a:r>
                        <a:rPr lang="ru-RU" sz="1300" baseline="30000" dirty="0">
                          <a:effectLst/>
                        </a:rPr>
                        <a:t>3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ГОСТ 18995.1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Не норм.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По треб.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231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7F06C1-BA9C-4F68-A4B0-B70901CA53A5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267" name="Группа 13"/>
          <p:cNvGrpSpPr>
            <a:grpSpLocks/>
          </p:cNvGrpSpPr>
          <p:nvPr/>
        </p:nvGrpSpPr>
        <p:grpSpPr bwMode="auto">
          <a:xfrm>
            <a:off x="179388" y="71438"/>
            <a:ext cx="8785225" cy="981075"/>
            <a:chOff x="179512" y="0"/>
            <a:chExt cx="8784976" cy="980728"/>
          </a:xfrm>
        </p:grpSpPr>
        <p:grpSp>
          <p:nvGrpSpPr>
            <p:cNvPr id="11271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9" name="Прямоугольник 2"/>
              <p:cNvSpPr/>
              <p:nvPr/>
            </p:nvSpPr>
            <p:spPr>
              <a:xfrm>
                <a:off x="466841" y="836316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79512" y="909315"/>
                <a:ext cx="8424623" cy="71413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67544" y="0"/>
              <a:ext cx="4537652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Катализаторы</a:t>
              </a:r>
            </a:p>
          </p:txBody>
        </p:sp>
        <p:sp>
          <p:nvSpPr>
            <p:cNvPr id="8" name="Ромб 7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395288" y="1125538"/>
            <a:ext cx="8353425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ru-RU" sz="2000" dirty="0">
                <a:latin typeface="Arial" charset="0"/>
              </a:rPr>
              <a:t>В промышленных процессах синтеза 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МТБЭ</a:t>
            </a:r>
            <a:r>
              <a:rPr lang="ru-RU" sz="2000" dirty="0">
                <a:latin typeface="Arial" charset="0"/>
              </a:rPr>
              <a:t> и 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ТАМЭ</a:t>
            </a:r>
            <a:r>
              <a:rPr lang="ru-RU" sz="2000" dirty="0">
                <a:latin typeface="Arial" charset="0"/>
              </a:rPr>
              <a:t>  в качестве катализаторов наибольшее распространение получили сульфированные ионообменные смолы. Такие катализаторы можно регенерировать. Срок службы – до 3 лет.</a:t>
            </a:r>
            <a:endParaRPr lang="ru-RU" sz="1000" dirty="0">
              <a:latin typeface="Arial" charset="0"/>
            </a:endParaRPr>
          </a:p>
          <a:p>
            <a:pPr algn="just">
              <a:lnSpc>
                <a:spcPct val="110000"/>
              </a:lnSpc>
              <a:defRPr/>
            </a:pPr>
            <a:r>
              <a:rPr lang="ru-RU" sz="2000" dirty="0">
                <a:latin typeface="Arial" charset="0"/>
              </a:rPr>
              <a:t>В качестве полимерной матрицы </a:t>
            </a:r>
            <a:r>
              <a:rPr lang="ru-RU" sz="2000" dirty="0" err="1">
                <a:latin typeface="Arial" charset="0"/>
              </a:rPr>
              <a:t>сульфокатионитов</a:t>
            </a:r>
            <a:r>
              <a:rPr lang="ru-RU" sz="2000" dirty="0">
                <a:latin typeface="Arial" charset="0"/>
              </a:rPr>
              <a:t> используются полимеры различного типа:</a:t>
            </a:r>
          </a:p>
          <a:p>
            <a:pPr marL="738000" lvl="1" indent="-288000" algn="just">
              <a:buFontTx/>
              <a:buChar char="•"/>
              <a:defRPr/>
            </a:pPr>
            <a:r>
              <a:rPr lang="ru-RU" dirty="0">
                <a:latin typeface="Arial" charset="0"/>
              </a:rPr>
              <a:t>поликонденсационные (фенолформальдегидные);</a:t>
            </a:r>
          </a:p>
          <a:p>
            <a:pPr marL="738000" lvl="1" indent="-288000" algn="just">
              <a:buFontTx/>
              <a:buChar char="•"/>
              <a:defRPr/>
            </a:pPr>
            <a:r>
              <a:rPr lang="ru-RU" b="1" dirty="0" err="1">
                <a:latin typeface="Arial" charset="0"/>
              </a:rPr>
              <a:t>полимеризационные</a:t>
            </a:r>
            <a:r>
              <a:rPr lang="ru-RU" b="1" dirty="0">
                <a:latin typeface="Arial" charset="0"/>
              </a:rPr>
              <a:t> (сополимер стирола</a:t>
            </a:r>
          </a:p>
          <a:p>
            <a:pPr marL="450000" lvl="1" algn="just">
              <a:defRPr/>
            </a:pPr>
            <a:r>
              <a:rPr lang="ru-RU" b="1" dirty="0">
                <a:latin typeface="Arial" charset="0"/>
              </a:rPr>
              <a:t>с дивинилбензолом, КУ-23, </a:t>
            </a:r>
            <a:r>
              <a:rPr lang="ru-RU" b="1" dirty="0" err="1">
                <a:latin typeface="Arial" charset="0"/>
              </a:rPr>
              <a:t>Пьюролайт</a:t>
            </a:r>
            <a:r>
              <a:rPr lang="ru-RU" b="1" dirty="0">
                <a:latin typeface="Arial" charset="0"/>
              </a:rPr>
              <a:t> СТ175, КИФ);</a:t>
            </a:r>
          </a:p>
          <a:p>
            <a:pPr marL="738000" lvl="1" indent="-288000" algn="just">
              <a:buFontTx/>
              <a:buChar char="•"/>
              <a:defRPr/>
            </a:pPr>
            <a:r>
              <a:rPr lang="ru-RU" dirty="0" err="1">
                <a:latin typeface="Arial" charset="0"/>
              </a:rPr>
              <a:t>фторированный</a:t>
            </a:r>
            <a:r>
              <a:rPr lang="ru-RU" dirty="0">
                <a:latin typeface="Arial" charset="0"/>
              </a:rPr>
              <a:t> полиэтилен;</a:t>
            </a:r>
          </a:p>
          <a:p>
            <a:pPr marL="738000" lvl="1" indent="-288000" algn="just">
              <a:buFontTx/>
              <a:buChar char="•"/>
              <a:defRPr/>
            </a:pPr>
            <a:r>
              <a:rPr lang="ru-RU" dirty="0">
                <a:latin typeface="Arial" charset="0"/>
              </a:rPr>
              <a:t>активированное стекловолокно и некоторые другие.</a:t>
            </a:r>
          </a:p>
          <a:p>
            <a:pPr marL="0" lvl="1" algn="just">
              <a:lnSpc>
                <a:spcPct val="110000"/>
              </a:lnSpc>
              <a:defRPr/>
            </a:pPr>
            <a:endParaRPr lang="ru-RU" sz="1000" dirty="0">
              <a:latin typeface="Arial" charset="0"/>
            </a:endParaRPr>
          </a:p>
          <a:p>
            <a:pPr marL="0" lvl="1" algn="just">
              <a:lnSpc>
                <a:spcPct val="110000"/>
              </a:lnSpc>
              <a:defRPr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Самыми распространенными </a:t>
            </a:r>
            <a:r>
              <a:rPr lang="ru-RU" sz="2000" dirty="0">
                <a:latin typeface="Arial" charset="0"/>
              </a:rPr>
              <a:t>являются </a:t>
            </a:r>
            <a:r>
              <a:rPr lang="ru-RU" sz="2000" dirty="0" err="1">
                <a:latin typeface="Arial" charset="0"/>
              </a:rPr>
              <a:t>сульфокатиониты</a:t>
            </a:r>
            <a:r>
              <a:rPr lang="ru-RU" sz="2000" dirty="0">
                <a:latin typeface="Arial" charset="0"/>
              </a:rPr>
              <a:t> со </a:t>
            </a:r>
            <a:r>
              <a:rPr lang="ru-RU" sz="2000" dirty="0" err="1">
                <a:latin typeface="Arial" charset="0"/>
              </a:rPr>
              <a:t>стиролдивинилбензольной</a:t>
            </a:r>
            <a:r>
              <a:rPr lang="ru-RU" sz="2000" dirty="0">
                <a:latin typeface="Arial" charset="0"/>
              </a:rPr>
              <a:t> матрицей двух типов:</a:t>
            </a:r>
          </a:p>
          <a:p>
            <a:pPr marL="738000" lvl="1" indent="-288000" algn="just">
              <a:buFont typeface="Arial" pitchFamily="34" charset="0"/>
              <a:buChar char="•"/>
              <a:defRPr/>
            </a:pPr>
            <a:r>
              <a:rPr lang="ru-RU" dirty="0">
                <a:latin typeface="Arial" charset="0"/>
              </a:rPr>
              <a:t>с невысокой удельной поверхностью около 1 м</a:t>
            </a:r>
            <a:r>
              <a:rPr lang="ru-RU" baseline="30000" dirty="0">
                <a:latin typeface="Arial" charset="0"/>
              </a:rPr>
              <a:t>2</a:t>
            </a:r>
            <a:r>
              <a:rPr lang="ru-RU" dirty="0">
                <a:latin typeface="Arial" charset="0"/>
              </a:rPr>
              <a:t>/г</a:t>
            </a:r>
          </a:p>
          <a:p>
            <a:pPr marL="738000" lvl="1" indent="-288000" algn="just">
              <a:defRPr/>
            </a:pPr>
            <a:r>
              <a:rPr lang="ru-RU" dirty="0">
                <a:latin typeface="Arial" charset="0"/>
              </a:rPr>
              <a:t>    (</a:t>
            </a:r>
            <a:r>
              <a:rPr lang="ru-RU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дауэкс-50, КУ-2</a:t>
            </a:r>
            <a:r>
              <a:rPr lang="ru-RU" dirty="0">
                <a:latin typeface="Arial" charset="0"/>
              </a:rPr>
              <a:t>);</a:t>
            </a:r>
          </a:p>
          <a:p>
            <a:pPr marL="738000" lvl="1" indent="-288000" algn="just">
              <a:buFont typeface="Arial" pitchFamily="34" charset="0"/>
              <a:buChar char="•"/>
              <a:defRPr/>
            </a:pPr>
            <a:r>
              <a:rPr lang="ru-RU" dirty="0">
                <a:latin typeface="Arial" charset="0"/>
              </a:rPr>
              <a:t>макропористые с развитой удельной</a:t>
            </a:r>
          </a:p>
          <a:p>
            <a:pPr marL="738000" lvl="1" indent="-288000" algn="just">
              <a:defRPr/>
            </a:pPr>
            <a:r>
              <a:rPr lang="ru-RU" dirty="0">
                <a:latin typeface="Arial" charset="0"/>
              </a:rPr>
              <a:t>    поверхностью 20 - 400 м</a:t>
            </a:r>
            <a:r>
              <a:rPr lang="ru-RU" baseline="30000" dirty="0">
                <a:latin typeface="Arial" charset="0"/>
              </a:rPr>
              <a:t>2</a:t>
            </a:r>
            <a:r>
              <a:rPr lang="ru-RU" dirty="0">
                <a:latin typeface="Arial" charset="0"/>
              </a:rPr>
              <a:t>/г</a:t>
            </a:r>
          </a:p>
          <a:p>
            <a:pPr marL="738000" lvl="1" indent="-288000" algn="just">
              <a:defRPr/>
            </a:pPr>
            <a:r>
              <a:rPr lang="ru-RU" dirty="0">
                <a:latin typeface="Arial" charset="0"/>
              </a:rPr>
              <a:t>    (</a:t>
            </a:r>
            <a:r>
              <a:rPr lang="ru-RU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амберлист-15, КУ-23</a:t>
            </a:r>
            <a:r>
              <a:rPr lang="ru-RU" dirty="0">
                <a:latin typeface="Arial" charset="0"/>
              </a:rPr>
              <a:t>). </a:t>
            </a:r>
          </a:p>
        </p:txBody>
      </p:sp>
      <p:pic>
        <p:nvPicPr>
          <p:cNvPr id="11269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6238" y="5157788"/>
            <a:ext cx="1878012" cy="14112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270" name="Picture 17"/>
          <p:cNvPicPr>
            <a:picLocks noChangeAspect="1" noChangeArrowheads="1"/>
          </p:cNvPicPr>
          <p:nvPr/>
        </p:nvPicPr>
        <p:blipFill>
          <a:blip r:embed="rId3" cstate="print"/>
          <a:srcRect b="8063"/>
          <a:stretch>
            <a:fillRect/>
          </a:stretch>
        </p:blipFill>
        <p:spPr bwMode="auto">
          <a:xfrm>
            <a:off x="6986017" y="2852738"/>
            <a:ext cx="2122487" cy="14620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51520" y="1124744"/>
            <a:ext cx="8568952" cy="44935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180000" indent="-180000" algn="just" fontAlgn="auto"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</a:t>
            </a:r>
            <a:r>
              <a:rPr lang="ru-RU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Основная трудность использования</a:t>
            </a:r>
            <a:r>
              <a:rPr lang="ru-RU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– </a:t>
            </a:r>
          </a:p>
          <a:p>
            <a:pPr marL="180000" algn="just"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       большое гидродинамическое сопротивление катализаторного слоя;</a:t>
            </a:r>
          </a:p>
          <a:p>
            <a:pPr marL="180000" algn="just"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ru-RU" sz="800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  <a:p>
            <a:pPr marL="180000" indent="-180000" algn="just" fontAlgn="auto"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</a:t>
            </a:r>
            <a:r>
              <a:rPr lang="ru-RU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Отечественный формованный </a:t>
            </a:r>
            <a:r>
              <a:rPr lang="ru-RU" b="1" u="sng" spc="50" dirty="0" err="1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ионитный</a:t>
            </a:r>
            <a:r>
              <a:rPr lang="ru-RU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катализатор </a:t>
            </a:r>
            <a:r>
              <a:rPr lang="ru-RU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КИФ-2</a:t>
            </a:r>
            <a:r>
              <a:rPr lang="ru-RU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:</a:t>
            </a:r>
          </a:p>
          <a:p>
            <a:pPr marL="738000" lvl="1" indent="-2880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ru-RU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большие размеры гранул,</a:t>
            </a:r>
          </a:p>
          <a:p>
            <a:pPr marL="738000" lvl="1" indent="-2880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ru-RU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высокая механическая прочность,</a:t>
            </a:r>
          </a:p>
          <a:p>
            <a:pPr marL="738000" lvl="1" indent="-2880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ru-RU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высокая активность,</a:t>
            </a:r>
          </a:p>
          <a:p>
            <a:pPr marL="738000" lvl="1" indent="-2880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ru-RU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продолжительный срок службы,</a:t>
            </a:r>
          </a:p>
          <a:p>
            <a:pPr marL="738000" lvl="1" indent="-2880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ru-RU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используется одновременно как</a:t>
            </a:r>
          </a:p>
          <a:p>
            <a:pPr marL="738000" lvl="1" indent="-288000" algn="just" fontAlgn="auto"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ru-RU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   ректификационная насадка.</a:t>
            </a:r>
          </a:p>
          <a:p>
            <a:pPr marL="180000" algn="just" fontAlgn="auto"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ru-RU" sz="800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  <a:p>
            <a:pPr lvl="0"/>
            <a:r>
              <a:rPr lang="ru-RU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</a:t>
            </a:r>
          </a:p>
          <a:p>
            <a:pPr lvl="0"/>
            <a:endParaRPr lang="ru-RU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  <a:p>
            <a:pPr lvl="0"/>
            <a:r>
              <a:rPr lang="ru-RU" b="1" dirty="0"/>
              <a:t>Катализатор КУ2-ФПП (г. Омск)</a:t>
            </a:r>
          </a:p>
          <a:p>
            <a:pPr lvl="0"/>
            <a:r>
              <a:rPr lang="ru-RU" i="1" dirty="0"/>
              <a:t>Недостатки</a:t>
            </a:r>
            <a:r>
              <a:rPr lang="ru-RU" dirty="0"/>
              <a:t>: </a:t>
            </a:r>
            <a:r>
              <a:rPr lang="ru-RU" dirty="0" err="1"/>
              <a:t>набухаемость</a:t>
            </a:r>
            <a:r>
              <a:rPr lang="ru-RU" dirty="0"/>
              <a:t>, низкую термическую стабильность, характерные для всех </a:t>
            </a:r>
            <a:r>
              <a:rPr lang="ru-RU" dirty="0" err="1"/>
              <a:t>сульфокатионитов</a:t>
            </a:r>
            <a:r>
              <a:rPr lang="ru-RU" dirty="0"/>
              <a:t>, и недостаточную селективность.</a:t>
            </a:r>
            <a:endParaRPr lang="ru-RU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  <a:p>
            <a:pPr marL="180000" indent="-180000" algn="just" fontAlgn="auto"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endParaRPr lang="ru-RU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</p:txBody>
      </p:sp>
      <p:sp>
        <p:nvSpPr>
          <p:cNvPr id="12291" name="Номер слайда 15"/>
          <p:cNvSpPr txBox="1">
            <a:spLocks noGrp="1"/>
          </p:cNvSpPr>
          <p:nvPr/>
        </p:nvSpPr>
        <p:spPr bwMode="auto">
          <a:xfrm>
            <a:off x="6875463" y="63817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1E8D878-BEB4-4F52-B99E-6AF84B327A57}" type="slidenum">
              <a:rPr lang="ru-RU" b="1" i="1">
                <a:cs typeface="Arial" pitchFamily="34" charset="0"/>
              </a:rPr>
              <a:pPr algn="r"/>
              <a:t>16</a:t>
            </a:fld>
            <a:endParaRPr lang="ru-RU" b="1" i="1">
              <a:cs typeface="Arial" pitchFamily="34" charset="0"/>
            </a:endParaRPr>
          </a:p>
        </p:txBody>
      </p:sp>
      <p:grpSp>
        <p:nvGrpSpPr>
          <p:cNvPr id="12292" name="Группа 13"/>
          <p:cNvGrpSpPr>
            <a:grpSpLocks/>
          </p:cNvGrpSpPr>
          <p:nvPr/>
        </p:nvGrpSpPr>
        <p:grpSpPr bwMode="auto">
          <a:xfrm>
            <a:off x="179388" y="71438"/>
            <a:ext cx="8785225" cy="981075"/>
            <a:chOff x="179512" y="0"/>
            <a:chExt cx="8784976" cy="980728"/>
          </a:xfrm>
        </p:grpSpPr>
        <p:grpSp>
          <p:nvGrpSpPr>
            <p:cNvPr id="12294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9" name="Прямоугольник 2"/>
              <p:cNvSpPr/>
              <p:nvPr/>
            </p:nvSpPr>
            <p:spPr>
              <a:xfrm>
                <a:off x="466841" y="836316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79512" y="909315"/>
                <a:ext cx="8424623" cy="71413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67544" y="0"/>
              <a:ext cx="4537652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Катализаторы</a:t>
              </a:r>
            </a:p>
          </p:txBody>
        </p:sp>
        <p:sp>
          <p:nvSpPr>
            <p:cNvPr id="8" name="Ромб 7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pic>
        <p:nvPicPr>
          <p:cNvPr id="1229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3275" y="2205038"/>
            <a:ext cx="1712913" cy="16271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388" y="908050"/>
            <a:ext cx="8424862" cy="73025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5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CB6ACF-BACB-45C8-A935-9BA0BDEA3CB0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316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3339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15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539552" y="0"/>
              <a:ext cx="3695499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Технология</a:t>
              </a:r>
            </a:p>
          </p:txBody>
        </p:sp>
        <p:sp>
          <p:nvSpPr>
            <p:cNvPr id="14" name="Ромб 13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107504" y="959934"/>
            <a:ext cx="8892480" cy="3065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Синтез МТБЭ (ТАМЭ):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u="sng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протекает в жидкой фазе с выделением тепла (≈7-44 кДж/моль);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endParaRPr lang="ru-RU" sz="500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по цепному </a:t>
            </a:r>
            <a:r>
              <a:rPr lang="ru-RU" sz="2000" spc="50" dirty="0" err="1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карбений-ионному</a:t>
            </a: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механизму;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endParaRPr lang="ru-RU" sz="500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равновесие реакции смешается в сторону образования 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  продуктов при    </a:t>
            </a:r>
            <a:r>
              <a:rPr lang="ru-RU" sz="3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↑</a:t>
            </a: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давления и   </a:t>
            </a:r>
            <a:r>
              <a:rPr lang="ru-RU" sz="3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↓</a:t>
            </a: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температуры;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ru-RU" sz="500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конверсия изобутилена (изоамилена) - 99,5%.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455915"/>
              </p:ext>
            </p:extLst>
          </p:nvPr>
        </p:nvGraphicFramePr>
        <p:xfrm>
          <a:off x="755650" y="4454525"/>
          <a:ext cx="7489571" cy="21234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769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Arial" pitchFamily="34" charset="0"/>
                          <a:cs typeface="Arial" pitchFamily="34" charset="0"/>
                        </a:rPr>
                        <a:t>Параметр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Arial" pitchFamily="34" charset="0"/>
                          <a:cs typeface="Arial" pitchFamily="34" charset="0"/>
                        </a:rPr>
                        <a:t>Пределы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Температура в зоне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реакции, °С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70-90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Давление,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0,7-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Объемная скорость</a:t>
                      </a:r>
                      <a:r>
                        <a:rPr lang="ru-RU" sz="1800" baseline="0" dirty="0">
                          <a:latin typeface="Arial" pitchFamily="34" charset="0"/>
                          <a:cs typeface="Arial" pitchFamily="34" charset="0"/>
                        </a:rPr>
                        <a:t> подачи ББФ,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</a:t>
                      </a:r>
                      <a:r>
                        <a:rPr lang="ru-RU" sz="1800" kern="1200" baseline="300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1,5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Мольное соотношение метанол : изобутилен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2 : 1 (до 4 : 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1042988" y="4025900"/>
            <a:ext cx="6913562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Таблица 3. Оптимальные пределы режимных параметров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388" y="908050"/>
            <a:ext cx="8424862" cy="73025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5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CB6ACF-BACB-45C8-A935-9BA0BDEA3CB0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316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3339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15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539552" y="0"/>
              <a:ext cx="3695499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Технология</a:t>
              </a:r>
            </a:p>
          </p:txBody>
        </p:sp>
        <p:sp>
          <p:nvSpPr>
            <p:cNvPr id="14" name="Ромб 13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251520" y="959934"/>
            <a:ext cx="8568952" cy="47089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Синтез МТБЭ (ТАМЭ):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u="sng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</a:t>
            </a:r>
            <a:r>
              <a:rPr lang="ru-RU" sz="20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Температура: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2000" b="1" dirty="0"/>
              <a:t>При снижении температуры ниже 60 °С </a:t>
            </a:r>
            <a:r>
              <a:rPr lang="ru-RU" sz="2000" dirty="0"/>
              <a:t>скорость реакции образования МТБЭ падает. </a:t>
            </a:r>
            <a:endParaRPr lang="en-US" sz="2000" dirty="0"/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ru-RU" sz="2000" dirty="0"/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2000" b="1" dirty="0"/>
              <a:t>Повышение температуры более 80 °С </a:t>
            </a:r>
            <a:r>
              <a:rPr lang="ru-RU" sz="2000" dirty="0"/>
              <a:t>приводит к увеличению скорости протекания побочных реакций с образованием повышенного количества третбутанола, а при нехватке в системе метанола - к образования димеров изобутилена. </a:t>
            </a:r>
            <a:endParaRPr lang="en-US" sz="2000" dirty="0"/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ru-RU" sz="2000" dirty="0"/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2000" dirty="0"/>
              <a:t>Дальнейшее </a:t>
            </a:r>
            <a:r>
              <a:rPr lang="ru-RU" sz="2000" b="1" dirty="0"/>
              <a:t>повышение температуры в слоях катализатора  выше 110 °С</a:t>
            </a:r>
            <a:r>
              <a:rPr lang="ru-RU" sz="2000" dirty="0"/>
              <a:t> приводит к спеканию катализатора.</a:t>
            </a:r>
            <a:endParaRPr lang="ru-RU" sz="2000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486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388" y="908050"/>
            <a:ext cx="8424862" cy="73025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5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CB6ACF-BACB-45C8-A935-9BA0BDEA3CB0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316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3339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15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539552" y="0"/>
              <a:ext cx="3695499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Технология</a:t>
              </a:r>
            </a:p>
          </p:txBody>
        </p:sp>
        <p:sp>
          <p:nvSpPr>
            <p:cNvPr id="14" name="Ромб 13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251520" y="959934"/>
            <a:ext cx="8568952" cy="58169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Синтез МТБЭ (ТАМЭ):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u="sng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</a:t>
            </a:r>
            <a:r>
              <a:rPr lang="ru-RU" sz="20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Давление: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2000" b="1" dirty="0"/>
              <a:t>С повышением давления </a:t>
            </a:r>
            <a:r>
              <a:rPr lang="ru-RU" sz="2000" dirty="0"/>
              <a:t>в реакторе растет доля жидкой фазы в реакционной смеси, при этом химическое равновесие реакции смещается в сторону образования МТБЭ. 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2000" b="1" dirty="0"/>
              <a:t>При понижении давления </a:t>
            </a:r>
            <a:r>
              <a:rPr lang="ru-RU" sz="2000" dirty="0"/>
              <a:t>ниже 0,4 МПа фракция С</a:t>
            </a:r>
            <a:r>
              <a:rPr lang="ru-RU" sz="2000" baseline="-25000" dirty="0"/>
              <a:t>4</a:t>
            </a:r>
            <a:r>
              <a:rPr lang="ru-RU" sz="2000" dirty="0"/>
              <a:t> начинает интенсивно испаряться – скорость реакции заметно падает;</a:t>
            </a:r>
            <a:endParaRPr lang="en-US" sz="2000" dirty="0"/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2000" b="1" dirty="0"/>
              <a:t>Оптимальным давлением </a:t>
            </a:r>
            <a:r>
              <a:rPr lang="ru-RU" sz="2000" dirty="0"/>
              <a:t>для процесса синтеза МТБЭ считается 1,0 МПа.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en-US" sz="2000" dirty="0"/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2000" dirty="0"/>
              <a:t>Существующий в типовых реакторах </a:t>
            </a:r>
            <a:r>
              <a:rPr lang="ru-RU" sz="2000" b="1" dirty="0"/>
              <a:t>противоток жидкой и газовой фаз, способствует быстрому выведению образовавшегося МТБЭ </a:t>
            </a:r>
            <a:r>
              <a:rPr lang="ru-RU" sz="2000" dirty="0"/>
              <a:t>из зоны реакции (со слоев катализатора) для предотвращения обратной реакции, реакции распада МТБЭ на исходные продукты.</a:t>
            </a:r>
            <a:endParaRPr lang="ru-RU" sz="2000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912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388" y="908050"/>
            <a:ext cx="8424862" cy="73025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5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CB6ACF-BACB-45C8-A935-9BA0BDEA3CB0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316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3339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15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539552" y="0"/>
              <a:ext cx="3695499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Технология</a:t>
              </a:r>
            </a:p>
          </p:txBody>
        </p:sp>
        <p:sp>
          <p:nvSpPr>
            <p:cNvPr id="14" name="Ромб 13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251520" y="959934"/>
            <a:ext cx="8568952" cy="55553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Синтез МТБЭ (ТАМЭ):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b="1" u="sng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</a:t>
            </a:r>
            <a:r>
              <a:rPr lang="ru-RU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Расход сырья / соотношение сырьевых компонентов: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b="1" dirty="0"/>
              <a:t>Низкий расход сырья </a:t>
            </a:r>
            <a:r>
              <a:rPr lang="ru-RU" dirty="0"/>
              <a:t>(ББФ и метанола) увеличивает время контакта, приводит к увеличению выхода МТБЭ и снижению содержания остаточного изобутилена в отработанной ББФ, однако селективность процесса падает.</a:t>
            </a:r>
            <a:endParaRPr lang="en-US" dirty="0"/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ru-RU" dirty="0"/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b="1" dirty="0"/>
              <a:t>Избыток метанола </a:t>
            </a:r>
            <a:r>
              <a:rPr lang="ru-RU" dirty="0"/>
              <a:t>по отношению к изобутилену ведет к повышению скорости целевой реакции относительно скоростей побочных реакций, способствует стабилизации температурного режима. Избыток метанола также способствует повышению степени извлечения из ББФ изобутилена и замедлению его </a:t>
            </a:r>
            <a:r>
              <a:rPr lang="ru-RU" dirty="0" err="1"/>
              <a:t>димеризации</a:t>
            </a:r>
            <a:r>
              <a:rPr lang="ru-RU" dirty="0"/>
              <a:t>.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endParaRPr lang="en-US" dirty="0"/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b="1" dirty="0"/>
              <a:t>Повышение содержания метанола </a:t>
            </a:r>
            <a:r>
              <a:rPr lang="ru-RU" dirty="0"/>
              <a:t>увеличивает долю жидкой фазы в слое катализатора</a:t>
            </a:r>
            <a:r>
              <a:rPr lang="en-US" dirty="0"/>
              <a:t>. </a:t>
            </a:r>
            <a:r>
              <a:rPr lang="ru-RU" dirty="0"/>
              <a:t>При ректификации реакционной смеси избыточный метанол образует азеотропное соединение с отработанной ББФ. Температура кипения азеотропного соединения ниже, чем у МТБЭ</a:t>
            </a:r>
            <a:endParaRPr lang="ru-RU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807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388" y="908050"/>
            <a:ext cx="8424862" cy="73025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5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CB6ACF-BACB-45C8-A935-9BA0BDEA3CB0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316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3339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15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539552" y="0"/>
              <a:ext cx="3695499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Технология</a:t>
              </a:r>
            </a:p>
          </p:txBody>
        </p:sp>
        <p:sp>
          <p:nvSpPr>
            <p:cNvPr id="14" name="Ромб 13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251520" y="959934"/>
            <a:ext cx="8568952" cy="62478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Синтез МТБЭ (ТАМЭ):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u="sng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Arial" pitchFamily="34" charset="0"/>
              <a:buChar char="•"/>
              <a:defRPr/>
            </a:pP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</a:t>
            </a:r>
            <a:r>
              <a:rPr lang="ru-RU" sz="20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Качество сырья: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2000" b="1" dirty="0"/>
              <a:t>Присутствие в сырье воды, продуктов коррозии оборудования, щелочи, азотистых и сернистых соединений </a:t>
            </a:r>
            <a:r>
              <a:rPr lang="ru-RU" sz="2000" dirty="0"/>
              <a:t>приводит к образованию побочных продуктов в синтезе и к значительному снижению активности катализатора.</a:t>
            </a:r>
            <a:endParaRPr lang="en-US" sz="2000" dirty="0"/>
          </a:p>
          <a:p>
            <a:r>
              <a:rPr lang="ru-RU" sz="2000" dirty="0"/>
              <a:t>Для снижения содержания примесей, схемой предусмотрена </a:t>
            </a:r>
            <a:r>
              <a:rPr lang="ru-RU" sz="2000" b="1" dirty="0"/>
              <a:t>предварительная очистка сырья в фильтрах</a:t>
            </a:r>
            <a:r>
              <a:rPr lang="ru-RU" sz="2000" dirty="0"/>
              <a:t>:</a:t>
            </a:r>
          </a:p>
          <a:p>
            <a:r>
              <a:rPr lang="ru-RU" sz="2000" dirty="0"/>
              <a:t>- </a:t>
            </a:r>
            <a:r>
              <a:rPr lang="ru-RU" sz="2000" b="1" dirty="0"/>
              <a:t>ББФ</a:t>
            </a:r>
            <a:r>
              <a:rPr lang="ru-RU" sz="2000" dirty="0"/>
              <a:t> перед подачей в реактор </a:t>
            </a:r>
            <a:r>
              <a:rPr lang="ru-RU" sz="2000" dirty="0" err="1"/>
              <a:t>форконтактной</a:t>
            </a:r>
            <a:r>
              <a:rPr lang="ru-RU" sz="2000" dirty="0"/>
              <a:t> очистки сырья;</a:t>
            </a:r>
          </a:p>
          <a:p>
            <a:r>
              <a:rPr lang="ru-RU" sz="2000" dirty="0"/>
              <a:t>- </a:t>
            </a:r>
            <a:r>
              <a:rPr lang="ru-RU" sz="2000" b="1" dirty="0"/>
              <a:t>метанола</a:t>
            </a:r>
            <a:r>
              <a:rPr lang="ru-RU" sz="2000" dirty="0"/>
              <a:t> перед подачей в реактор </a:t>
            </a:r>
            <a:r>
              <a:rPr lang="ru-RU" sz="2000" dirty="0" err="1"/>
              <a:t>форконтактной</a:t>
            </a:r>
            <a:r>
              <a:rPr lang="ru-RU" sz="2000" dirty="0"/>
              <a:t> очистки сырья и в реактор синтеза.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2000" u="sng" dirty="0"/>
              <a:t>В качестве фильтрующего агента используется отработанный катализатор (КУ-2ФПП)</a:t>
            </a:r>
          </a:p>
          <a:p>
            <a:pPr marL="1800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defRPr/>
            </a:pPr>
            <a:r>
              <a:rPr lang="ru-RU" sz="20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Также схемой предусмотрены фильтры между реакторами:</a:t>
            </a:r>
          </a:p>
          <a:p>
            <a:pPr marL="52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Tx/>
              <a:buChar char="-"/>
              <a:defRPr/>
            </a:pP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Защищают от частиц катализатора (более 75 мкм);</a:t>
            </a:r>
          </a:p>
          <a:p>
            <a:pPr marL="52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Tx/>
              <a:buChar char="-"/>
              <a:defRPr/>
            </a:pPr>
            <a:r>
              <a:rPr lang="ru-RU" sz="20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Наполнитель – акриловая вата;</a:t>
            </a:r>
          </a:p>
          <a:p>
            <a:pPr marL="52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0000"/>
              <a:buFontTx/>
              <a:buChar char="-"/>
              <a:defRPr/>
            </a:pPr>
            <a:endParaRPr lang="ru-RU" sz="2000" b="1" u="sng" dirty="0"/>
          </a:p>
        </p:txBody>
      </p:sp>
    </p:spTree>
    <p:extLst>
      <p:ext uri="{BB962C8B-B14F-4D97-AF65-F5344CB8AC3E}">
        <p14:creationId xmlns:p14="http://schemas.microsoft.com/office/powerpoint/2010/main" val="1666222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Группа 2"/>
          <p:cNvGrpSpPr>
            <a:grpSpLocks/>
          </p:cNvGrpSpPr>
          <p:nvPr/>
        </p:nvGrpSpPr>
        <p:grpSpPr bwMode="auto">
          <a:xfrm>
            <a:off x="179388" y="0"/>
            <a:ext cx="8869362" cy="981075"/>
            <a:chOff x="179512" y="0"/>
            <a:chExt cx="8869740" cy="980728"/>
          </a:xfrm>
        </p:grpSpPr>
        <p:grpSp>
          <p:nvGrpSpPr>
            <p:cNvPr id="17413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61" y="836317"/>
                <a:ext cx="8498250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5221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395536" y="0"/>
              <a:ext cx="8653716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Аппаратурное оформление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7411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1FB8F5-07B1-4086-91B6-52BE3B2479A6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0825" y="1015100"/>
            <a:ext cx="8497888" cy="36379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ru-RU" sz="1600" b="1" dirty="0">
                <a:latin typeface="Arial" charset="0"/>
              </a:rPr>
              <a:t>Технологические схемы различаются:</a:t>
            </a:r>
          </a:p>
          <a:p>
            <a:pPr marL="342900" indent="-342900" algn="just">
              <a:lnSpc>
                <a:spcPct val="120000"/>
              </a:lnSpc>
              <a:buAutoNum type="arabicPeriod"/>
              <a:defRPr/>
            </a:pPr>
            <a:r>
              <a:rPr lang="ru-RU" sz="1600" b="1" dirty="0">
                <a:latin typeface="Arial" charset="0"/>
              </a:rPr>
              <a:t>Наличие/отсутствие рециркуляции отработанной </a:t>
            </a:r>
            <a:r>
              <a:rPr lang="ru-RU" sz="1600" b="1" dirty="0" err="1">
                <a:latin typeface="Arial" charset="0"/>
              </a:rPr>
              <a:t>изобутиленсодержащей</a:t>
            </a:r>
            <a:r>
              <a:rPr lang="ru-RU" sz="1600" b="1" dirty="0">
                <a:latin typeface="Arial" charset="0"/>
              </a:rPr>
              <a:t> фракции.</a:t>
            </a:r>
          </a:p>
          <a:p>
            <a:pPr algn="just">
              <a:lnSpc>
                <a:spcPct val="120000"/>
              </a:lnSpc>
              <a:defRPr/>
            </a:pPr>
            <a:r>
              <a:rPr lang="ru-RU" sz="1600" b="1" dirty="0">
                <a:latin typeface="Arial" charset="0"/>
              </a:rPr>
              <a:t>2. Типом реакторов - 4 основных типа:</a:t>
            </a:r>
          </a:p>
          <a:p>
            <a:pPr marL="342900" indent="-342900" algn="just">
              <a:lnSpc>
                <a:spcPct val="120000"/>
              </a:lnSpc>
              <a:buAutoNum type="arabicPeriod"/>
              <a:defRPr/>
            </a:pPr>
            <a:r>
              <a:rPr lang="ru-RU" sz="1600" dirty="0">
                <a:latin typeface="Arial" charset="0"/>
              </a:rPr>
              <a:t>Реакторы с неподвижным слоем (с охлаждением рецикла или с частичным испарением продукта);</a:t>
            </a:r>
          </a:p>
          <a:p>
            <a:pPr marL="342900" indent="-342900" algn="just">
              <a:lnSpc>
                <a:spcPct val="120000"/>
              </a:lnSpc>
              <a:buAutoNum type="arabicPeriod"/>
              <a:defRPr/>
            </a:pPr>
            <a:r>
              <a:rPr lang="ru-RU" sz="1600" b="1" u="sng" dirty="0">
                <a:latin typeface="Arial" charset="0"/>
              </a:rPr>
              <a:t>Реактор с неподвижным слоем + Реакционно-ректификационный аппарат </a:t>
            </a:r>
            <a:r>
              <a:rPr lang="ru-RU" sz="1600" u="sng" dirty="0">
                <a:latin typeface="Arial" charset="0"/>
              </a:rPr>
              <a:t>(</a:t>
            </a:r>
            <a:r>
              <a:rPr lang="ru-RU" sz="1600" i="1" u="sng" dirty="0">
                <a:latin typeface="Arial" charset="0"/>
              </a:rPr>
              <a:t>каталитическая перегонка</a:t>
            </a:r>
            <a:r>
              <a:rPr lang="ru-RU" sz="1600" u="sng" dirty="0">
                <a:latin typeface="Arial" charset="0"/>
              </a:rPr>
              <a:t>)</a:t>
            </a:r>
            <a:r>
              <a:rPr lang="ru-RU" sz="1600" b="1" u="sng" dirty="0">
                <a:latin typeface="Arial" charset="0"/>
              </a:rPr>
              <a:t>;</a:t>
            </a:r>
          </a:p>
          <a:p>
            <a:pPr marL="342900" indent="-342900" algn="just">
              <a:lnSpc>
                <a:spcPct val="120000"/>
              </a:lnSpc>
              <a:buAutoNum type="arabicPeriod"/>
              <a:defRPr/>
            </a:pPr>
            <a:r>
              <a:rPr lang="ru-RU" sz="1600" dirty="0">
                <a:latin typeface="Arial" charset="0"/>
              </a:rPr>
              <a:t>Трубчатые реактора;</a:t>
            </a:r>
          </a:p>
          <a:p>
            <a:pPr marL="342900" indent="-342900" algn="just">
              <a:lnSpc>
                <a:spcPct val="120000"/>
              </a:lnSpc>
              <a:buAutoNum type="arabicPeriod"/>
              <a:defRPr/>
            </a:pPr>
            <a:r>
              <a:rPr lang="ru-RU" sz="1600" dirty="0">
                <a:latin typeface="Arial" charset="0"/>
              </a:rPr>
              <a:t>Реактор кипящего слоя (жидкофазный с внешним контуром охлаждения);</a:t>
            </a:r>
          </a:p>
          <a:p>
            <a:pPr marL="342900" indent="-342900" algn="just">
              <a:lnSpc>
                <a:spcPct val="120000"/>
              </a:lnSpc>
              <a:buAutoNum type="arabicPeriod"/>
              <a:defRPr/>
            </a:pPr>
            <a:endParaRPr lang="ru-RU" sz="1600" dirty="0">
              <a:latin typeface="Arial" charset="0"/>
            </a:endParaRPr>
          </a:p>
          <a:p>
            <a:pPr algn="just">
              <a:lnSpc>
                <a:spcPct val="120000"/>
              </a:lnSpc>
              <a:defRPr/>
            </a:pPr>
            <a:endParaRPr lang="ru-RU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557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Группа 2"/>
          <p:cNvGrpSpPr>
            <a:grpSpLocks/>
          </p:cNvGrpSpPr>
          <p:nvPr/>
        </p:nvGrpSpPr>
        <p:grpSpPr bwMode="auto">
          <a:xfrm>
            <a:off x="179388" y="0"/>
            <a:ext cx="8869362" cy="981075"/>
            <a:chOff x="179512" y="0"/>
            <a:chExt cx="8869740" cy="980728"/>
          </a:xfrm>
        </p:grpSpPr>
        <p:grpSp>
          <p:nvGrpSpPr>
            <p:cNvPr id="17413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61" y="836317"/>
                <a:ext cx="8498250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5221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395536" y="0"/>
              <a:ext cx="8653716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Аппаратурное оформление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7411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1FB8F5-07B1-4086-91B6-52BE3B2479A6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0825" y="1015100"/>
            <a:ext cx="8497888" cy="50136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ru-RU" sz="1600" b="1" dirty="0">
                <a:latin typeface="Arial" charset="0"/>
              </a:rPr>
              <a:t>Двухреакторная схема</a:t>
            </a:r>
          </a:p>
          <a:p>
            <a:pPr algn="just">
              <a:lnSpc>
                <a:spcPct val="120000"/>
              </a:lnSpc>
              <a:defRPr/>
            </a:pPr>
            <a:r>
              <a:rPr lang="ru-RU" sz="1600" b="1" dirty="0">
                <a:latin typeface="Arial" charset="0"/>
              </a:rPr>
              <a:t>(реактор с неподвижным слоем + реакционно-ректификационный аппарат):</a:t>
            </a:r>
          </a:p>
          <a:p>
            <a:pPr algn="just">
              <a:lnSpc>
                <a:spcPct val="120000"/>
              </a:lnSpc>
              <a:defRPr/>
            </a:pPr>
            <a:r>
              <a:rPr lang="ru-RU" sz="1600" dirty="0">
                <a:latin typeface="Arial" charset="0"/>
              </a:rPr>
              <a:t>На установке имеются </a:t>
            </a:r>
            <a:r>
              <a:rPr lang="ru-RU" sz="1600" b="1" dirty="0">
                <a:latin typeface="Arial" charset="0"/>
              </a:rPr>
              <a:t>два</a:t>
            </a:r>
            <a:r>
              <a:rPr lang="ru-RU" sz="1600" dirty="0">
                <a:latin typeface="Arial" charset="0"/>
              </a:rPr>
              <a:t> аппарата: реакционный + реакционно-ректификационный. Иногда они делаются одинаковой конструкции. Бывают случаи использования двух подряд стоящих первых реакционных аппаратов.</a:t>
            </a:r>
          </a:p>
          <a:p>
            <a:pPr algn="just">
              <a:lnSpc>
                <a:spcPct val="120000"/>
              </a:lnSpc>
              <a:defRPr/>
            </a:pPr>
            <a:endParaRPr lang="ru-RU" sz="1600" dirty="0">
              <a:latin typeface="Arial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dirty="0">
                <a:latin typeface="Arial" charset="0"/>
              </a:rPr>
              <a:t>В одном из них, называемом </a:t>
            </a:r>
            <a:r>
              <a:rPr lang="ru-RU" sz="1600" i="1" dirty="0" err="1">
                <a:latin typeface="Arial" charset="0"/>
              </a:rPr>
              <a:t>форконтактным</a:t>
            </a:r>
            <a:r>
              <a:rPr lang="ru-RU" sz="1600" i="1" dirty="0">
                <a:latin typeface="Arial" charset="0"/>
              </a:rPr>
              <a:t> аппаратом </a:t>
            </a:r>
            <a:r>
              <a:rPr lang="ru-RU" sz="1600" dirty="0">
                <a:latin typeface="Arial" charset="0"/>
              </a:rPr>
              <a:t>(</a:t>
            </a:r>
            <a:r>
              <a:rPr lang="ru-RU" sz="1600" i="1" dirty="0" err="1">
                <a:latin typeface="Arial" charset="0"/>
              </a:rPr>
              <a:t>форреактором</a:t>
            </a:r>
            <a:r>
              <a:rPr lang="ru-RU" sz="1600" dirty="0">
                <a:latin typeface="Arial" charset="0"/>
              </a:rPr>
              <a:t>), </a:t>
            </a:r>
            <a:r>
              <a:rPr lang="ru-RU" sz="1600" b="1" dirty="0">
                <a:latin typeface="Arial" charset="0"/>
              </a:rPr>
              <a:t>после потери активности катализатора (через 4000 ч работы)</a:t>
            </a:r>
            <a:r>
              <a:rPr lang="ru-RU" sz="1600" dirty="0">
                <a:latin typeface="Arial" charset="0"/>
              </a:rPr>
              <a:t> осуществляется предварительная очистка исходной сырьевой смеси от серо- и азотсодержащих примесей, а также поглощение катионов железа, присутствующих в </a:t>
            </a:r>
            <a:r>
              <a:rPr lang="ru-RU" sz="1600" dirty="0" err="1">
                <a:latin typeface="Arial" charset="0"/>
              </a:rPr>
              <a:t>рециркулирующем</a:t>
            </a:r>
            <a:r>
              <a:rPr lang="ru-RU" sz="1600" dirty="0">
                <a:latin typeface="Arial" charset="0"/>
              </a:rPr>
              <a:t> метаноле вследствие коррозии оборудования.</a:t>
            </a:r>
          </a:p>
          <a:p>
            <a:pPr algn="just">
              <a:lnSpc>
                <a:spcPct val="120000"/>
              </a:lnSpc>
              <a:defRPr/>
            </a:pPr>
            <a:r>
              <a:rPr lang="ru-RU" sz="1600" dirty="0">
                <a:latin typeface="Arial" charset="0"/>
              </a:rPr>
              <a:t>Таким образом, поочередно первый аппарат работает в режиме </a:t>
            </a:r>
            <a:r>
              <a:rPr lang="ru-RU" sz="1600" dirty="0" err="1">
                <a:latin typeface="Arial" charset="0"/>
              </a:rPr>
              <a:t>форконтактной</a:t>
            </a:r>
            <a:r>
              <a:rPr lang="ru-RU" sz="1600" dirty="0">
                <a:latin typeface="Arial" charset="0"/>
              </a:rPr>
              <a:t> очистки сырья на отработанном катализаторе, а другой - в режиме синтеза </a:t>
            </a:r>
            <a:r>
              <a:rPr lang="ru-RU" sz="1600" b="1" dirty="0">
                <a:latin typeface="Arial" charset="0"/>
                <a:cs typeface="Arial" charset="0"/>
              </a:rPr>
              <a:t>МТБЭ (ТАМЭ) </a:t>
            </a:r>
            <a:r>
              <a:rPr lang="ru-RU" sz="1600" dirty="0">
                <a:latin typeface="Arial" charset="0"/>
              </a:rPr>
              <a:t>на свежем катализаторе. </a:t>
            </a:r>
          </a:p>
          <a:p>
            <a:pPr algn="just">
              <a:lnSpc>
                <a:spcPct val="120000"/>
              </a:lnSpc>
              <a:defRPr/>
            </a:pPr>
            <a:endParaRPr lang="ru-RU" sz="1050" dirty="0">
              <a:latin typeface="Arial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dirty="0">
                <a:latin typeface="Arial" charset="0"/>
              </a:rPr>
              <a:t>Катализатор после выгрузки из </a:t>
            </a:r>
            <a:r>
              <a:rPr lang="ru-RU" sz="1600" dirty="0" err="1">
                <a:latin typeface="Arial" charset="0"/>
              </a:rPr>
              <a:t>форконтактного</a:t>
            </a:r>
            <a:r>
              <a:rPr lang="ru-RU" sz="1600" dirty="0">
                <a:latin typeface="Arial" charset="0"/>
              </a:rPr>
              <a:t> аппарата не подвергают регенерации (направляют на захоронение).</a:t>
            </a:r>
          </a:p>
        </p:txBody>
      </p:sp>
    </p:spTree>
    <p:extLst>
      <p:ext uri="{BB962C8B-B14F-4D97-AF65-F5344CB8AC3E}">
        <p14:creationId xmlns:p14="http://schemas.microsoft.com/office/powerpoint/2010/main" val="2269937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388" y="908050"/>
            <a:ext cx="8424862" cy="73025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5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CB6ACF-BACB-45C8-A935-9BA0BDEA3CB0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316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3339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15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539552" y="0"/>
              <a:ext cx="3695499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Технология</a:t>
              </a:r>
            </a:p>
          </p:txBody>
        </p:sp>
        <p:sp>
          <p:nvSpPr>
            <p:cNvPr id="14" name="Ромб 13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251520" y="959934"/>
            <a:ext cx="8568952" cy="54476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2000" i="1" dirty="0"/>
              <a:t>Схемой предусмотрено переключение сырьевых потоков таким образом, что</a:t>
            </a:r>
            <a:r>
              <a:rPr lang="en-US" sz="2000" i="1" dirty="0"/>
              <a:t>:</a:t>
            </a:r>
          </a:p>
          <a:p>
            <a:pPr marL="342900" indent="-342900">
              <a:buFontTx/>
              <a:buChar char="-"/>
            </a:pPr>
            <a:r>
              <a:rPr lang="ru-RU" sz="2000" i="1" dirty="0"/>
              <a:t>один из реакторов (Р-350 или Р-351) работает в режиме </a:t>
            </a:r>
            <a:r>
              <a:rPr lang="ru-RU" sz="2000" i="1" dirty="0" err="1"/>
              <a:t>форконтактной</a:t>
            </a:r>
            <a:r>
              <a:rPr lang="ru-RU" sz="2000" i="1" dirty="0"/>
              <a:t> очистки сырья на отработанном катализаторе</a:t>
            </a:r>
            <a:r>
              <a:rPr lang="en-US" sz="2000" i="1" dirty="0"/>
              <a:t>;</a:t>
            </a:r>
          </a:p>
          <a:p>
            <a:pPr marL="342900" indent="-342900">
              <a:buFontTx/>
              <a:buChar char="-"/>
            </a:pPr>
            <a:r>
              <a:rPr lang="ru-RU" sz="2000" i="1" dirty="0"/>
              <a:t>другой – в режиме синтеза МТБЭ на свежем катализаторе.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u="sng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ru-RU" sz="2000" dirty="0"/>
              <a:t>Также </a:t>
            </a:r>
            <a:r>
              <a:rPr lang="ru-RU" sz="2000" b="1" dirty="0"/>
              <a:t>реактор </a:t>
            </a:r>
            <a:r>
              <a:rPr lang="ru-RU" sz="2000" b="1" dirty="0" err="1"/>
              <a:t>форконтактной</a:t>
            </a:r>
            <a:r>
              <a:rPr lang="ru-RU" sz="2000" b="1" dirty="0"/>
              <a:t> очистки сырья может использоваться в режиме легкого синтеза</a:t>
            </a:r>
            <a:r>
              <a:rPr lang="ru-RU" sz="2000" dirty="0"/>
              <a:t>, для увеличения срока службы катализатора и более глубокого извлечения изобутилена из ББФ. При данной схеме работы реактора </a:t>
            </a:r>
            <a:r>
              <a:rPr lang="ru-RU" sz="2000" dirty="0" err="1"/>
              <a:t>форконтактной</a:t>
            </a:r>
            <a:r>
              <a:rPr lang="ru-RU" sz="2000" dirty="0"/>
              <a:t> очистки сырья, очистка сырьевых потоков происходит в фильтрах .</a:t>
            </a:r>
          </a:p>
          <a:p>
            <a:endParaRPr lang="ru-RU" sz="2000" b="1" dirty="0"/>
          </a:p>
          <a:p>
            <a:r>
              <a:rPr lang="ru-RU" sz="2000" b="1" dirty="0"/>
              <a:t>Продукты процесса синтеза МТБЭ: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отработанная ББФ;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МТБЭ.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Непрореагировавший метанол;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75366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388" y="908050"/>
            <a:ext cx="8424862" cy="73025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5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CB6ACF-BACB-45C8-A935-9BA0BDEA3CB0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316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3339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15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539552" y="0"/>
              <a:ext cx="3695499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Технология</a:t>
              </a:r>
            </a:p>
          </p:txBody>
        </p:sp>
        <p:sp>
          <p:nvSpPr>
            <p:cNvPr id="14" name="Ромб 13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251520" y="959934"/>
            <a:ext cx="8568952" cy="5940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2000" b="1" dirty="0"/>
              <a:t>1. Реактор </a:t>
            </a:r>
            <a:r>
              <a:rPr lang="ru-RU" sz="2000" b="1" dirty="0" err="1"/>
              <a:t>форконтактной</a:t>
            </a:r>
            <a:r>
              <a:rPr lang="ru-RU" sz="2000" b="1" dirty="0"/>
              <a:t> очистки сырья находится полностью под продуктом в жидкой фазе</a:t>
            </a:r>
            <a:r>
              <a:rPr lang="ru-RU" sz="2000" dirty="0"/>
              <a:t>, в нем происходит процесс синтеза МТБЭ в легкой форме.</a:t>
            </a:r>
          </a:p>
          <a:p>
            <a:r>
              <a:rPr lang="ru-RU" sz="2000" b="1" dirty="0"/>
              <a:t>2. В основном реакторе синтеза организован противоток </a:t>
            </a:r>
            <a:r>
              <a:rPr lang="ru-RU" sz="2000" b="1" dirty="0" err="1"/>
              <a:t>эфиро-метанольной</a:t>
            </a:r>
            <a:r>
              <a:rPr lang="ru-RU" sz="2000" b="1" dirty="0"/>
              <a:t> смеси и конденсата непрореагировавшего сырья </a:t>
            </a:r>
            <a:r>
              <a:rPr lang="ru-RU" sz="2000" dirty="0"/>
              <a:t>(высота 28,73 м; диаметр 4 м, количество тарелок - 39).</a:t>
            </a:r>
          </a:p>
          <a:p>
            <a:endParaRPr lang="ru-RU" sz="2000" dirty="0"/>
          </a:p>
          <a:p>
            <a:r>
              <a:rPr lang="ru-RU" sz="2000" dirty="0"/>
              <a:t>Конверсия: в первых реакторах – до 80 %; в РРА – до 99,5 %.</a:t>
            </a:r>
          </a:p>
          <a:p>
            <a:endParaRPr lang="ru-RU" sz="2000" dirty="0"/>
          </a:p>
          <a:p>
            <a:r>
              <a:rPr lang="ru-RU" sz="2000" dirty="0"/>
              <a:t>Реактора синтеза имеют по 28-33 распределительных решеток (тарелок), разделенных на 3 секции (РЕКТ+РЕАК+РЕКТ).</a:t>
            </a:r>
          </a:p>
          <a:p>
            <a:r>
              <a:rPr lang="ru-RU" sz="2000" dirty="0"/>
              <a:t>В реакционную секцию загружается катализатор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с кольцами «</a:t>
            </a:r>
            <a:r>
              <a:rPr lang="ru-RU" sz="2000" dirty="0" err="1"/>
              <a:t>Рашига</a:t>
            </a:r>
            <a:r>
              <a:rPr lang="ru-RU" sz="2000" dirty="0"/>
              <a:t>» или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со структурированной насадкой из волнистых сетчатых пластин.</a:t>
            </a:r>
          </a:p>
          <a:p>
            <a:endParaRPr lang="ru-RU" sz="2000" b="1" dirty="0"/>
          </a:p>
          <a:p>
            <a:r>
              <a:rPr lang="ru-RU" sz="2000" b="1" dirty="0"/>
              <a:t>Каждый слой катализатора размещается между слоями насадки</a:t>
            </a:r>
            <a:r>
              <a:rPr lang="ru-RU" sz="2000" dirty="0"/>
              <a:t>, для равномерного распределения газо-жидкостных потоков, удержания катализатора в равномерно распределенном состоянии и для исключения уноса катализатора потоком сырья. </a:t>
            </a:r>
            <a:endParaRPr lang="ru-RU" sz="2000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9533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6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3339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15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539552" y="0"/>
              <a:ext cx="3695499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Технология</a:t>
              </a:r>
            </a:p>
          </p:txBody>
        </p:sp>
        <p:sp>
          <p:nvSpPr>
            <p:cNvPr id="14" name="Ромб 13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" r="4365"/>
          <a:stretch/>
        </p:blipFill>
        <p:spPr bwMode="auto">
          <a:xfrm rot="5400000">
            <a:off x="2217481" y="-1173130"/>
            <a:ext cx="4724400" cy="9088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389" y="5818038"/>
            <a:ext cx="85890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RWD – </a:t>
            </a:r>
            <a:r>
              <a:rPr lang="ru-RU" dirty="0"/>
              <a:t>колонна реакционной дистилляции. Каталитическая секция расположена выше</a:t>
            </a:r>
            <a:r>
              <a:rPr lang="en-US" dirty="0"/>
              <a:t> </a:t>
            </a:r>
            <a:r>
              <a:rPr lang="ru-RU" dirty="0"/>
              <a:t>точки ввода сырья и состоит из слоев структурированной насадки вперемежку с простым катализатором синтеза МТБЭ. </a:t>
            </a:r>
          </a:p>
        </p:txBody>
      </p:sp>
    </p:spTree>
    <p:extLst>
      <p:ext uri="{BB962C8B-B14F-4D97-AF65-F5344CB8AC3E}">
        <p14:creationId xmlns:p14="http://schemas.microsoft.com/office/powerpoint/2010/main" val="1530309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6" name="Группа 3"/>
          <p:cNvGrpSpPr>
            <a:grpSpLocks/>
          </p:cNvGrpSpPr>
          <p:nvPr/>
        </p:nvGrpSpPr>
        <p:grpSpPr bwMode="auto">
          <a:xfrm>
            <a:off x="-20402" y="0"/>
            <a:ext cx="8733459" cy="965394"/>
            <a:chOff x="-1892305" y="0"/>
            <a:chExt cx="8733213" cy="965053"/>
          </a:xfrm>
        </p:grpSpPr>
        <p:grpSp>
          <p:nvGrpSpPr>
            <p:cNvPr id="13339" name="Группа 5"/>
            <p:cNvGrpSpPr>
              <a:grpSpLocks/>
            </p:cNvGrpSpPr>
            <p:nvPr/>
          </p:nvGrpSpPr>
          <p:grpSpPr bwMode="auto">
            <a:xfrm>
              <a:off x="-1656739" y="809355"/>
              <a:ext cx="8497647" cy="155698"/>
              <a:chOff x="-1656739" y="809355"/>
              <a:chExt cx="8497647" cy="155698"/>
            </a:xfrm>
          </p:grpSpPr>
          <p:sp>
            <p:nvSpPr>
              <p:cNvPr id="15" name="Прямоугольник 2"/>
              <p:cNvSpPr/>
              <p:nvPr/>
            </p:nvSpPr>
            <p:spPr>
              <a:xfrm>
                <a:off x="-1656739" y="809355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600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-1584509" y="893641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600" dirty="0"/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-1892305" y="0"/>
              <a:ext cx="8559218" cy="769169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4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Технология (НИИ «</a:t>
              </a:r>
              <a:r>
                <a:rPr lang="ru-RU" sz="4400" b="1" dirty="0" err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Ярсинтез</a:t>
              </a:r>
              <a:r>
                <a:rPr lang="ru-RU" sz="44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»)</a:t>
              </a: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48" y="980728"/>
            <a:ext cx="7307944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87403" y="5949280"/>
            <a:ext cx="8353425" cy="6340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en-US" sz="1600" dirty="0">
                <a:latin typeface="Arial" charset="0"/>
              </a:rPr>
              <a:t>1 – </a:t>
            </a:r>
            <a:r>
              <a:rPr lang="ru-RU" sz="1600" dirty="0">
                <a:latin typeface="Arial" charset="0"/>
              </a:rPr>
              <a:t>фор-реактор; 2 – основной реактор (</a:t>
            </a:r>
            <a:r>
              <a:rPr lang="ru-RU" sz="1600" b="1" u="sng" dirty="0">
                <a:latin typeface="Arial" charset="0"/>
              </a:rPr>
              <a:t>колонна каталитической дистилляции</a:t>
            </a:r>
            <a:r>
              <a:rPr lang="ru-RU" sz="1600" dirty="0">
                <a:latin typeface="Arial" charset="0"/>
              </a:rPr>
              <a:t>); 3 – колонна водной отмывки; 4 – колонна выделения (регенерации) спирта;</a:t>
            </a:r>
          </a:p>
        </p:txBody>
      </p:sp>
    </p:spTree>
    <p:extLst>
      <p:ext uri="{BB962C8B-B14F-4D97-AF65-F5344CB8AC3E}">
        <p14:creationId xmlns:p14="http://schemas.microsoft.com/office/powerpoint/2010/main" val="25605158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Группа 2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5366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343643" y="0"/>
              <a:ext cx="7588722" cy="830703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Технологический режим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07065" y="1086991"/>
            <a:ext cx="88575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Расход свежей ББФ – 20-</a:t>
            </a:r>
            <a:r>
              <a:rPr lang="en-US" sz="1600" dirty="0"/>
              <a:t>4</a:t>
            </a:r>
            <a:r>
              <a:rPr lang="ru-RU" sz="1600" dirty="0"/>
              <a:t>5 м</a:t>
            </a:r>
            <a:r>
              <a:rPr lang="ru-RU" sz="1600" baseline="30000" dirty="0"/>
              <a:t>3</a:t>
            </a:r>
            <a:r>
              <a:rPr lang="ru-RU" sz="1600" dirty="0"/>
              <a:t>/ч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Температура свежей ББФ - не более 40°С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Расход свежего метанола в схему – 7-15 м</a:t>
            </a:r>
            <a:r>
              <a:rPr lang="ru-RU" sz="1600" baseline="30000" dirty="0"/>
              <a:t>3</a:t>
            </a:r>
            <a:r>
              <a:rPr lang="ru-RU" sz="1600" dirty="0"/>
              <a:t>/ч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Температура продукта реактора </a:t>
            </a:r>
            <a:r>
              <a:rPr lang="ru-RU" sz="1600" dirty="0" err="1"/>
              <a:t>форконтактной</a:t>
            </a:r>
            <a:r>
              <a:rPr lang="ru-RU" sz="1600" dirty="0"/>
              <a:t> очистки сырья - не более 70</a:t>
            </a:r>
            <a:r>
              <a:rPr lang="en-US" sz="1600" dirty="0"/>
              <a:t> °C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Температура смеси ББФ и метанола на входе в основной реактор – 55-70 °С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Температура продукта в основном реакторе – 60-80 °С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(</a:t>
            </a:r>
            <a:r>
              <a:rPr lang="ru-RU" sz="1600" i="1" dirty="0"/>
              <a:t>опционально, схема НПЗ</a:t>
            </a:r>
            <a:r>
              <a:rPr lang="ru-RU" sz="1600" dirty="0"/>
              <a:t>) Отношение расходов метанола в </a:t>
            </a:r>
            <a:r>
              <a:rPr lang="ru-RU" sz="1600" dirty="0" err="1"/>
              <a:t>форконтактный</a:t>
            </a:r>
            <a:r>
              <a:rPr lang="ru-RU" sz="1600" dirty="0"/>
              <a:t> реактор и основной реактор (1-1,5):1.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Температура в колонне разделения ББФ и метанола – 80-135 °С.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Конверсия изобутилена – до 99 %;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Чистота МТБЭ – 97-99 % (с доп. </a:t>
            </a:r>
            <a:r>
              <a:rPr lang="ru-RU" sz="1600" dirty="0" err="1"/>
              <a:t>ректиф</a:t>
            </a:r>
            <a:r>
              <a:rPr lang="ru-RU" sz="1600" dirty="0"/>
              <a:t>. колонной – до 99,5 %);</a:t>
            </a:r>
          </a:p>
          <a:p>
            <a:pPr>
              <a:lnSpc>
                <a:spcPct val="150000"/>
              </a:lnSpc>
            </a:pPr>
            <a:r>
              <a:rPr lang="ru-RU" sz="1600" b="1" dirty="0"/>
              <a:t>Объемные выходы: </a:t>
            </a:r>
          </a:p>
          <a:p>
            <a:pPr lvl="1">
              <a:lnSpc>
                <a:spcPct val="150000"/>
              </a:lnSpc>
            </a:pPr>
            <a:r>
              <a:rPr lang="ru-RU" sz="1600" dirty="0"/>
              <a:t>1 об. Изобутилена + 0,43 об. Метанола = 1,26 об. МТБЭ</a:t>
            </a:r>
          </a:p>
        </p:txBody>
      </p:sp>
    </p:spTree>
    <p:extLst>
      <p:ext uri="{BB962C8B-B14F-4D97-AF65-F5344CB8AC3E}">
        <p14:creationId xmlns:p14="http://schemas.microsoft.com/office/powerpoint/2010/main" val="33879187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Группа 2"/>
          <p:cNvGrpSpPr>
            <a:grpSpLocks/>
          </p:cNvGrpSpPr>
          <p:nvPr/>
        </p:nvGrpSpPr>
        <p:grpSpPr bwMode="auto">
          <a:xfrm>
            <a:off x="179388" y="0"/>
            <a:ext cx="8869362" cy="981075"/>
            <a:chOff x="179512" y="0"/>
            <a:chExt cx="8869740" cy="980728"/>
          </a:xfrm>
        </p:grpSpPr>
        <p:grpSp>
          <p:nvGrpSpPr>
            <p:cNvPr id="16391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61" y="836317"/>
                <a:ext cx="8498250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5221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395536" y="0"/>
              <a:ext cx="8653716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Аппаратурное оформление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6387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F99BDA2-92E6-4EDD-A7D8-3A1284D645ED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288" y="1052736"/>
            <a:ext cx="8353425" cy="46966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ru-RU" sz="1600" b="1" u="sng" dirty="0">
                <a:latin typeface="Arial" charset="0"/>
              </a:rPr>
              <a:t>Вторая</a:t>
            </a:r>
            <a:r>
              <a:rPr lang="ru-RU" sz="1600" dirty="0">
                <a:latin typeface="Arial" charset="0"/>
              </a:rPr>
              <a:t> стадия процесса синтеза </a:t>
            </a:r>
            <a:r>
              <a:rPr lang="ru-RU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МТБЭ</a:t>
            </a:r>
            <a:r>
              <a:rPr lang="ru-RU" sz="1600" dirty="0">
                <a:latin typeface="Arial" charset="0"/>
              </a:rPr>
              <a:t> и </a:t>
            </a:r>
            <a:r>
              <a:rPr lang="ru-RU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ТАМЭ</a:t>
            </a:r>
            <a:r>
              <a:rPr lang="ru-RU" sz="1600" dirty="0">
                <a:latin typeface="Arial" charset="0"/>
              </a:rPr>
              <a:t> осуществляется в реакционно-ректификационном аппарате, состоящем из:</a:t>
            </a:r>
          </a:p>
          <a:p>
            <a:pPr marL="0" lvl="8" indent="14288" algn="just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1600" dirty="0">
                <a:latin typeface="Arial" charset="0"/>
              </a:rPr>
              <a:t>средней реакторной зоны, разделенной на три слоя катализатора,</a:t>
            </a:r>
          </a:p>
          <a:p>
            <a:pPr marL="0" lvl="8" indent="14288" algn="just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1600" dirty="0">
                <a:latin typeface="Arial" charset="0"/>
              </a:rPr>
              <a:t>верхней и нижней ректификационных зон с двумя тарелками в каждой. </a:t>
            </a:r>
          </a:p>
          <a:p>
            <a:pPr marL="2601913" lvl="8" indent="14288" algn="just">
              <a:lnSpc>
                <a:spcPct val="110000"/>
              </a:lnSpc>
              <a:defRPr/>
            </a:pPr>
            <a:endParaRPr lang="ru-RU" sz="1600" dirty="0">
              <a:latin typeface="Arial" charset="0"/>
            </a:endParaRPr>
          </a:p>
          <a:p>
            <a:pPr marL="2601913" lvl="8" indent="14288" algn="just">
              <a:lnSpc>
                <a:spcPct val="110000"/>
              </a:lnSpc>
              <a:defRPr/>
            </a:pPr>
            <a:r>
              <a:rPr lang="ru-RU" sz="1600" b="1" dirty="0">
                <a:latin typeface="Arial" charset="0"/>
              </a:rPr>
              <a:t>Сочетание реактора с ректификацией в одном реакционно-ректификационном аппарате позволяет:</a:t>
            </a:r>
          </a:p>
          <a:p>
            <a:pPr marL="2601913" lvl="8" indent="14288" algn="just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1600" dirty="0">
                <a:latin typeface="Arial" charset="0"/>
              </a:rPr>
              <a:t>обеспечить практически полную конверсию за счет исключения термодинамических ограничений путем непрерывного вывода целевого продукта из зоны реакции;</a:t>
            </a:r>
          </a:p>
          <a:p>
            <a:pPr marL="2601913" lvl="8" indent="14288" algn="just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1600" dirty="0">
                <a:latin typeface="Arial" charset="0"/>
              </a:rPr>
              <a:t>проводить процесс при более низком давлении и более эффективно использовать тепло реакции для проведения процессов ректификации непосредственно в реакторе, снижая энергоемкость процесса;</a:t>
            </a:r>
          </a:p>
          <a:p>
            <a:pPr marL="2601913" lvl="8" indent="14288" algn="just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1600" dirty="0">
                <a:latin typeface="Arial" charset="0"/>
              </a:rPr>
              <a:t>упростить аппаратурное оформление и значительно сократить металлоемкость процесса и др.</a:t>
            </a:r>
          </a:p>
        </p:txBody>
      </p:sp>
      <p:pic>
        <p:nvPicPr>
          <p:cNvPr id="16389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95" y="2709515"/>
            <a:ext cx="2663705" cy="295173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87736" y="5661248"/>
            <a:ext cx="379972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i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Рисунок - </a:t>
            </a:r>
            <a:r>
              <a:rPr lang="ru-RU" sz="105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Колонна реакционной ректификации: </a:t>
            </a:r>
          </a:p>
          <a:p>
            <a:pPr>
              <a:defRPr/>
            </a:pPr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 </a:t>
            </a:r>
            <a:r>
              <a:rPr lang="ru-RU" sz="1050" dirty="0">
                <a:latin typeface="Arial" charset="0"/>
              </a:rPr>
              <a:t>– изобутилен, </a:t>
            </a:r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II</a:t>
            </a:r>
            <a:r>
              <a:rPr lang="ru-RU" sz="1050" dirty="0">
                <a:latin typeface="Arial" charset="0"/>
              </a:rPr>
              <a:t> – </a:t>
            </a:r>
            <a:r>
              <a:rPr lang="ru-RU" sz="1050" dirty="0" err="1">
                <a:latin typeface="Arial" charset="0"/>
              </a:rPr>
              <a:t>н-бутен</a:t>
            </a:r>
            <a:r>
              <a:rPr lang="ru-RU" sz="1050" dirty="0">
                <a:latin typeface="Arial" charset="0"/>
              </a:rPr>
              <a:t>, </a:t>
            </a:r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III</a:t>
            </a:r>
            <a:r>
              <a:rPr lang="ru-RU" sz="1050" dirty="0">
                <a:latin typeface="Arial" charset="0"/>
              </a:rPr>
              <a:t> – метанол,</a:t>
            </a:r>
          </a:p>
          <a:p>
            <a:pPr>
              <a:defRPr/>
            </a:pPr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IV</a:t>
            </a:r>
            <a:r>
              <a:rPr lang="ru-RU" sz="1050" dirty="0">
                <a:latin typeface="Arial" charset="0"/>
              </a:rPr>
              <a:t> – МТБЭ; </a:t>
            </a:r>
          </a:p>
          <a:p>
            <a:pPr>
              <a:defRPr/>
            </a:pPr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</a:t>
            </a:r>
            <a:r>
              <a:rPr lang="ru-RU" sz="1050" dirty="0">
                <a:latin typeface="Arial" charset="0"/>
              </a:rPr>
              <a:t> – реакционно-ректификационная колонна; </a:t>
            </a:r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</a:t>
            </a:r>
            <a:r>
              <a:rPr lang="ru-RU" sz="1050" dirty="0">
                <a:latin typeface="Arial" charset="0"/>
              </a:rPr>
              <a:t> – полный конденсатор;</a:t>
            </a:r>
          </a:p>
          <a:p>
            <a:pPr>
              <a:defRPr/>
            </a:pPr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r>
              <a:rPr lang="ru-RU" sz="1050" dirty="0">
                <a:latin typeface="Arial" charset="0"/>
              </a:rPr>
              <a:t> – </a:t>
            </a:r>
            <a:r>
              <a:rPr lang="ru-RU" sz="1050" dirty="0" err="1">
                <a:latin typeface="Arial" charset="0"/>
              </a:rPr>
              <a:t>рибойлер</a:t>
            </a:r>
            <a:r>
              <a:rPr lang="ru-RU" sz="1050" dirty="0">
                <a:latin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344947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Группа 2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5366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343643" y="0"/>
              <a:ext cx="7588722" cy="830703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Технологический режим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73445"/>
              </p:ext>
            </p:extLst>
          </p:nvPr>
        </p:nvGraphicFramePr>
        <p:xfrm>
          <a:off x="251520" y="1466056"/>
          <a:ext cx="86400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Аппарат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Давление, МПа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Температура,</a:t>
                      </a:r>
                      <a:r>
                        <a:rPr lang="ru-RU" sz="2000" b="1" baseline="0" dirty="0"/>
                        <a:t> °С</a:t>
                      </a:r>
                      <a:endParaRPr lang="ru-RU" sz="2000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Кол-во тарелок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err="1"/>
                        <a:t>Реак</a:t>
                      </a:r>
                      <a:r>
                        <a:rPr lang="ru-RU" sz="2000" b="1" dirty="0"/>
                        <a:t>.-</a:t>
                      </a:r>
                      <a:r>
                        <a:rPr lang="ru-RU" sz="2000" b="1" dirty="0" err="1"/>
                        <a:t>рект</a:t>
                      </a:r>
                      <a:r>
                        <a:rPr lang="ru-RU" sz="2000" b="1" dirty="0"/>
                        <a:t>.</a:t>
                      </a:r>
                      <a:r>
                        <a:rPr lang="ru-RU" sz="2000" b="1" baseline="0" dirty="0"/>
                        <a:t> колонна</a:t>
                      </a:r>
                      <a:endParaRPr lang="ru-RU" sz="20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/>
                        <a:t>Верх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0,89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62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11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r"/>
                      <a:r>
                        <a:rPr lang="ru-RU" sz="2000" b="0" dirty="0"/>
                        <a:t>Низ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0,99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124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28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Колонна водной отмывки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30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/>
                        <a:t>Верх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1,49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40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r"/>
                      <a:r>
                        <a:rPr lang="ru-RU" sz="2000" b="0" dirty="0"/>
                        <a:t>Низ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1,59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40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Колонна регенерации метанола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/>
                        <a:t>Верх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0,35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99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r"/>
                      <a:r>
                        <a:rPr lang="ru-RU" sz="2000" b="0" dirty="0"/>
                        <a:t>Низ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0,38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131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79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Группа 2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5366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548282" y="0"/>
              <a:ext cx="7179455" cy="830703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Материальный баланс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902209"/>
              </p:ext>
            </p:extLst>
          </p:nvPr>
        </p:nvGraphicFramePr>
        <p:xfrm>
          <a:off x="5004048" y="1124744"/>
          <a:ext cx="3460205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0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Состав</a:t>
                      </a:r>
                      <a:r>
                        <a:rPr lang="ru-RU" baseline="0" dirty="0"/>
                        <a:t> ББФ на входе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/>
                        <a:t>Мол. 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Пропилен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Пропан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Бутилены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47,73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Бутаны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Пентаны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1,59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Диолефины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223925"/>
              </p:ext>
            </p:extLst>
          </p:nvPr>
        </p:nvGraphicFramePr>
        <p:xfrm>
          <a:off x="179388" y="4437112"/>
          <a:ext cx="346020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0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Состав</a:t>
                      </a:r>
                      <a:r>
                        <a:rPr lang="ru-RU" baseline="0" dirty="0"/>
                        <a:t> МТБЭ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/>
                        <a:t>Мас. 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МТБЭ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98,9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Метанол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Октаны</a:t>
                      </a:r>
                      <a:r>
                        <a:rPr lang="ru-RU" baseline="0" dirty="0"/>
                        <a:t> (</a:t>
                      </a:r>
                      <a:r>
                        <a:rPr lang="ru-RU" baseline="0" dirty="0" err="1"/>
                        <a:t>д</a:t>
                      </a:r>
                      <a:r>
                        <a:rPr lang="ru-RU" dirty="0" err="1"/>
                        <a:t>имеры</a:t>
                      </a:r>
                      <a:r>
                        <a:rPr lang="ru-RU" dirty="0"/>
                        <a:t> С</a:t>
                      </a:r>
                      <a:r>
                        <a:rPr lang="ru-RU" baseline="-25000" dirty="0"/>
                        <a:t>4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Трет-бутанол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186815"/>
              </p:ext>
            </p:extLst>
          </p:nvPr>
        </p:nvGraphicFramePr>
        <p:xfrm>
          <a:off x="756064" y="1124744"/>
          <a:ext cx="338388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Потоки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% мас.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/>
                        <a:t>Взято</a:t>
                      </a:r>
                      <a:endParaRPr lang="ru-RU" sz="18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/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/>
                        <a:t>Фракция С</a:t>
                      </a:r>
                      <a:r>
                        <a:rPr lang="ru-RU" sz="1800" b="0" baseline="-25000" dirty="0"/>
                        <a:t>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0" dirty="0"/>
                        <a:t>100,0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r"/>
                      <a:r>
                        <a:rPr lang="ru-RU" sz="1800" b="0" dirty="0"/>
                        <a:t>Метанол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0" dirty="0"/>
                        <a:t>7,3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Получено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endParaRPr lang="ru-RU" sz="1800" dirty="0"/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/>
                        <a:t>МТБЭ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/>
                        <a:t>23,3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r"/>
                      <a:r>
                        <a:rPr lang="ru-RU" sz="1800" b="0" dirty="0" err="1"/>
                        <a:t>Рафинат</a:t>
                      </a:r>
                      <a:r>
                        <a:rPr lang="ru-RU" sz="1800" b="0" dirty="0"/>
                        <a:t> С</a:t>
                      </a:r>
                      <a:r>
                        <a:rPr lang="ru-RU" sz="1800" b="0" baseline="-25000" dirty="0"/>
                        <a:t>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/>
                        <a:t>84,0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769908"/>
              </p:ext>
            </p:extLst>
          </p:nvPr>
        </p:nvGraphicFramePr>
        <p:xfrm>
          <a:off x="3824418" y="4437112"/>
          <a:ext cx="5112000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/>
                        <a:t>ББФ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Метанол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МТБЭ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err="1"/>
                        <a:t>Рафинат</a:t>
                      </a:r>
                      <a:r>
                        <a:rPr lang="ru-RU" sz="1400" b="1" dirty="0"/>
                        <a:t> С</a:t>
                      </a:r>
                      <a:r>
                        <a:rPr lang="ru-RU" sz="1400" b="1" baseline="-25000" dirty="0"/>
                        <a:t>4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Относительная</a:t>
                      </a:r>
                      <a:r>
                        <a:rPr lang="ru-RU" sz="1400" baseline="0" dirty="0"/>
                        <a:t> плотность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ДНП при 38 °С,</a:t>
                      </a:r>
                      <a:r>
                        <a:rPr lang="ru-RU" sz="1400" baseline="0" dirty="0"/>
                        <a:t> кПа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34,7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Содержание серы, </a:t>
                      </a:r>
                      <a:r>
                        <a:rPr lang="en-US" sz="1400" dirty="0"/>
                        <a:t>ppm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73133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Группа 2"/>
          <p:cNvGrpSpPr>
            <a:grpSpLocks/>
          </p:cNvGrpSpPr>
          <p:nvPr/>
        </p:nvGrpSpPr>
        <p:grpSpPr bwMode="auto">
          <a:xfrm>
            <a:off x="179390" y="0"/>
            <a:ext cx="8785224" cy="981075"/>
            <a:chOff x="179512" y="0"/>
            <a:chExt cx="8784976" cy="980728"/>
          </a:xfrm>
        </p:grpSpPr>
        <p:grpSp>
          <p:nvGrpSpPr>
            <p:cNvPr id="15366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1500504" y="0"/>
              <a:ext cx="5275013" cy="830703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Нормы аналитического контроля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(ОАО «….НПЗ»)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207822"/>
              </p:ext>
            </p:extLst>
          </p:nvPr>
        </p:nvGraphicFramePr>
        <p:xfrm>
          <a:off x="437763" y="1556792"/>
          <a:ext cx="8229600" cy="27348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1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6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6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4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0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89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65412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2.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Реакционная смесь после реактора </a:t>
                      </a:r>
                      <a:r>
                        <a:rPr lang="ru-RU" sz="1800" b="1" dirty="0" err="1">
                          <a:effectLst/>
                        </a:rPr>
                        <a:t>форконтакта</a:t>
                      </a:r>
                      <a:endParaRPr lang="ru-RU" sz="1800" b="1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Линия выхода реакционной смеси из Т‑352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1. Сумма азотистых соединений (в пересчете на азот), массовая доля, %,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Методика … (гидролизная)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более 0,00050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По треб. 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2. Углеводородный состав, массовая доля, %, 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методика STRATCO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норм.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 раз в сутки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4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3. Массовая доля МТБЭ, %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методика STRATCO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норм.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 раз в сутки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4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4. Массовая доля метанола, %, 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Методика STRATCO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норм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 раз в сутки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877875"/>
              </p:ext>
            </p:extLst>
          </p:nvPr>
        </p:nvGraphicFramePr>
        <p:xfrm>
          <a:off x="483666" y="4797152"/>
          <a:ext cx="8229600" cy="178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9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7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6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4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91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93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71176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5.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Метанол циркулирующий</a:t>
                      </a:r>
                      <a:endParaRPr lang="ru-RU" sz="1800" b="1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Трубопровод нагнетания насоса Н‑352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1. Массовая доля свободных кислот в пересчете на муравьиную кислоту, %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ГОСТ 25742.2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более 0,0015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По треб. 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4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2. Массовая доля воды, %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п. 2 ГОСТ 14870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более 0,05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 раз в сутки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4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3. Плотность при 20 °С, г/см</a:t>
                      </a:r>
                      <a:r>
                        <a:rPr lang="ru-RU" sz="1300" baseline="30000">
                          <a:effectLst/>
                        </a:rPr>
                        <a:t>3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п. 3.3ГОСТ 2222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норм.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 раз в сутки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215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017879"/>
              </p:ext>
            </p:extLst>
          </p:nvPr>
        </p:nvGraphicFramePr>
        <p:xfrm>
          <a:off x="245028" y="1052736"/>
          <a:ext cx="8575444" cy="118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8.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Бутан-бутиленовая фракция отработанная </a:t>
                      </a:r>
                      <a:r>
                        <a:rPr lang="ru-RU" sz="1300" dirty="0">
                          <a:effectLst/>
                        </a:rPr>
                        <a:t>(Е‑353)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Трубопровод нагнетания насоса Н‑353 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Компонентный состав, массовая доля, %: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Методика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STRATCO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- МТБЭ, 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Не более 0,01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 раза в сутки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- метанол, 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Не более 5,0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2 раза в сутки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- сумма УВ,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норм.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2раза в сутки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- изобутилен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Не норм.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2 раза в сутки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9" name="Группа 2"/>
          <p:cNvGrpSpPr>
            <a:grpSpLocks/>
          </p:cNvGrpSpPr>
          <p:nvPr/>
        </p:nvGrpSpPr>
        <p:grpSpPr bwMode="auto">
          <a:xfrm>
            <a:off x="179390" y="0"/>
            <a:ext cx="8785224" cy="981075"/>
            <a:chOff x="179512" y="0"/>
            <a:chExt cx="8784976" cy="980728"/>
          </a:xfrm>
        </p:grpSpPr>
        <p:grpSp>
          <p:nvGrpSpPr>
            <p:cNvPr id="10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13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1500504" y="0"/>
              <a:ext cx="5275013" cy="830703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Нормы аналитического контроля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(ОАО «….НПЗ»)</a:t>
              </a:r>
            </a:p>
          </p:txBody>
        </p:sp>
        <p:sp>
          <p:nvSpPr>
            <p:cNvPr id="12" name="Ромб 11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229800"/>
              </p:ext>
            </p:extLst>
          </p:nvPr>
        </p:nvGraphicFramePr>
        <p:xfrm>
          <a:off x="179512" y="2348880"/>
          <a:ext cx="8785251" cy="42887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6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91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93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2706">
                <a:tc row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10.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row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Эфир метил- трет- бутиловый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(МТБЭ)</a:t>
                      </a:r>
                      <a:endParaRPr lang="ru-RU" sz="1800" b="1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 row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Емкость на складе (Е‑8</a:t>
                      </a:r>
                      <a:r>
                        <a:rPr lang="ru-RU" sz="1300" baseline="0" dirty="0">
                          <a:effectLst/>
                          <a:sym typeface="Technic"/>
                        </a:rPr>
                        <a:t> - </a:t>
                      </a:r>
                      <a:r>
                        <a:rPr lang="ru-RU" sz="1300" dirty="0">
                          <a:effectLst/>
                        </a:rPr>
                        <a:t>Е‑10 парк тит.8212)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1. Внешний вид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ТУ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Прозрачная жидкость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По треб.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2. Массовая доля </a:t>
                      </a:r>
                      <a:r>
                        <a:rPr lang="ru-RU" sz="1300" dirty="0" err="1">
                          <a:effectLst/>
                        </a:rPr>
                        <a:t>метилтрет</a:t>
                      </a:r>
                      <a:r>
                        <a:rPr lang="ru-RU" sz="1300" dirty="0">
                          <a:effectLst/>
                        </a:rPr>
                        <a:t> - бутилового эфира, % 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ТУ ... или ASTMD 5441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менее 96,0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По треб.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3. Массовая доля спиртов, % 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ТУ … или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ASTMD 5441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более 2,5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По треб.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4. Массовая доля углеводородов С</a:t>
                      </a:r>
                      <a:r>
                        <a:rPr lang="ru-RU" sz="1300" baseline="-25000">
                          <a:effectLst/>
                        </a:rPr>
                        <a:t>4</a:t>
                      </a:r>
                      <a:r>
                        <a:rPr lang="ru-RU" sz="1300">
                          <a:effectLst/>
                        </a:rPr>
                        <a:t> и С</a:t>
                      </a:r>
                      <a:r>
                        <a:rPr lang="ru-RU" sz="1300" baseline="-25000">
                          <a:effectLst/>
                        </a:rPr>
                        <a:t>8</a:t>
                      </a:r>
                      <a:r>
                        <a:rPr lang="ru-RU" sz="1300">
                          <a:effectLst/>
                        </a:rPr>
                        <a:t>, % 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ТУ</a:t>
                      </a:r>
                      <a:r>
                        <a:rPr lang="ru-RU" sz="1300" baseline="0" dirty="0">
                          <a:effectLst/>
                        </a:rPr>
                        <a:t> … </a:t>
                      </a:r>
                      <a:r>
                        <a:rPr lang="ru-RU" sz="1300" dirty="0">
                          <a:effectLst/>
                        </a:rPr>
                        <a:t>п.5,3 или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ASTMD 5441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более 1,5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По треб.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4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5. Массовая доля влаги, % 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п. 2 ГОСТ 14870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более 0,1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По треб.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7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6. Механические примеси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ТУ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Отсутствие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По треб.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4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7. Плотность при 20 °С, г/см</a:t>
                      </a:r>
                      <a:r>
                        <a:rPr lang="ru-RU" sz="1300" baseline="30000">
                          <a:effectLst/>
                        </a:rPr>
                        <a:t>3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ГОСТ 18995.1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 норм.</a:t>
                      </a:r>
                      <a:endParaRPr lang="ru-RU" sz="130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По треб.</a:t>
                      </a:r>
                      <a:endParaRPr lang="ru-RU" sz="1300" dirty="0">
                        <a:effectLst/>
                        <a:latin typeface="FreeSetCTT"/>
                        <a:ea typeface="Times New Roman"/>
                        <a:cs typeface="Arial"/>
                      </a:endParaRPr>
                    </a:p>
                  </a:txBody>
                  <a:tcPr marL="67235" marR="6723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6062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388" y="908050"/>
            <a:ext cx="8424862" cy="73025"/>
          </a:xfrm>
          <a:prstGeom prst="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5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CB6ACF-BACB-45C8-A935-9BA0BDEA3CB0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316" name="Группа 3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3339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15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1417801" y="0"/>
              <a:ext cx="1939002" cy="830703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МТБЭ</a:t>
              </a:r>
            </a:p>
          </p:txBody>
        </p:sp>
        <p:sp>
          <p:nvSpPr>
            <p:cNvPr id="14" name="Ромб 13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251520" y="959934"/>
            <a:ext cx="8568952" cy="55707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Преимущества: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- 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Прирост октанового числа </a:t>
            </a:r>
            <a:r>
              <a:rPr lang="ru-RU" sz="16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5-9 пунктов 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(для эталонной смеси с ОЧМ </a:t>
            </a:r>
            <a:r>
              <a:rPr lang="en-US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70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);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Снижается содержание токсичных веществ в выхлопных газах 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(2 % кислорода в топливе дают снижение </a:t>
            </a:r>
            <a:r>
              <a:rPr lang="en-US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CO 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и УВ в отработанных газах до 7-10 %);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Можно производить </a:t>
            </a:r>
            <a:r>
              <a:rPr lang="ru-RU" sz="16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высокооктановые добавки на основе МТБЭ 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(например, </a:t>
            </a:r>
            <a:r>
              <a:rPr lang="ru-RU" sz="1600" i="1" spc="50" dirty="0" err="1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Фэтерол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: МТБЭ + </a:t>
            </a:r>
            <a:r>
              <a:rPr lang="ru-RU" sz="1600" i="1" spc="50" dirty="0" err="1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трет</a:t>
            </a:r>
            <a:r>
              <a:rPr lang="ru-RU" sz="1600" spc="50" dirty="0" err="1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бутиловый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спирт – такой же эффективный по ОЧ, но более дешевый);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Облегчает фракционный состав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, что позволяет вовлекать в приготовление товарного бензина тяжелые фракции, например, </a:t>
            </a:r>
            <a:r>
              <a:rPr lang="ru-RU" sz="1600" spc="50" dirty="0" err="1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кат.крекинга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);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Меньше, чем спирты, вымывается водой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, не выделяется из бензина при низких температурах;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Выше объем получаемого топлива 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(по сравнению с этанолом как оксигенатом);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Недостатки: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Производственные мощности по МТБЭ загружены </a:t>
            </a:r>
            <a:r>
              <a:rPr lang="ru-RU" sz="1600" b="1" u="sng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на 50-60 % </a:t>
            </a:r>
            <a:r>
              <a:rPr lang="ru-RU" sz="16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из-за нехватки изобутилена</a:t>
            </a:r>
            <a:r>
              <a:rPr lang="en-US" sz="16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</a:t>
            </a:r>
            <a:r>
              <a:rPr lang="en-US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(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в России</a:t>
            </a:r>
            <a:r>
              <a:rPr lang="en-US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)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;</a:t>
            </a:r>
            <a:r>
              <a:rPr lang="en-US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 </a:t>
            </a:r>
            <a:endParaRPr lang="ru-RU" sz="1600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</a:effectLst>
              <a:cs typeface="Arial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Колебание цен на природный газ и н-бутан 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(в США);</a:t>
            </a:r>
            <a:endParaRPr lang="ru-RU" sz="800" b="1" u="sng" spc="50" dirty="0">
              <a:ln w="19050">
                <a:solidFill>
                  <a:schemeClr val="bg1">
                    <a:lumMod val="85000"/>
                    <a:alpha val="65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b="1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Высокая экологическая опасность МТБЭ </a:t>
            </a:r>
            <a:r>
              <a:rPr lang="ru-RU" sz="1600" spc="50" dirty="0">
                <a:ln w="19050">
                  <a:solidFill>
                    <a:schemeClr val="bg1">
                      <a:lumMod val="85000"/>
                      <a:alpha val="65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cs typeface="Arial" pitchFamily="34" charset="0"/>
              </a:rPr>
              <a:t>(при попадании в окружающую среду из-за утечек, высокой испаряемости, низкой биоразлагаемости, низкой сорбции частицами грунта);</a:t>
            </a:r>
          </a:p>
        </p:txBody>
      </p:sp>
    </p:spTree>
    <p:extLst>
      <p:ext uri="{BB962C8B-B14F-4D97-AF65-F5344CB8AC3E}">
        <p14:creationId xmlns:p14="http://schemas.microsoft.com/office/powerpoint/2010/main" val="41366631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Группа 2"/>
          <p:cNvGrpSpPr>
            <a:grpSpLocks/>
          </p:cNvGrpSpPr>
          <p:nvPr/>
        </p:nvGrpSpPr>
        <p:grpSpPr bwMode="auto">
          <a:xfrm>
            <a:off x="179388" y="0"/>
            <a:ext cx="8869362" cy="981075"/>
            <a:chOff x="179512" y="0"/>
            <a:chExt cx="8869740" cy="980728"/>
          </a:xfrm>
        </p:grpSpPr>
        <p:grpSp>
          <p:nvGrpSpPr>
            <p:cNvPr id="18438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61" y="836317"/>
                <a:ext cx="8498250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5221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395536" y="0"/>
              <a:ext cx="8653716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Аппаратурное оформление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125538"/>
            <a:ext cx="7343775" cy="4895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23850" y="6165850"/>
            <a:ext cx="82804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Рисунок 4. Технологическая Комбинированная установка по производству МТБЭ ОАО «ГАЗПРОМНЕФТЬ-МНПЗ»</a:t>
            </a:r>
          </a:p>
        </p:txBody>
      </p:sp>
      <p:sp>
        <p:nvSpPr>
          <p:cNvPr id="18437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4322AD-9C06-4EE3-B834-F9A8613CE564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6251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Группа 2"/>
          <p:cNvGrpSpPr>
            <a:grpSpLocks/>
          </p:cNvGrpSpPr>
          <p:nvPr/>
        </p:nvGrpSpPr>
        <p:grpSpPr bwMode="auto">
          <a:xfrm>
            <a:off x="179388" y="0"/>
            <a:ext cx="8869362" cy="981075"/>
            <a:chOff x="179512" y="0"/>
            <a:chExt cx="8869740" cy="980728"/>
          </a:xfrm>
        </p:grpSpPr>
        <p:grpSp>
          <p:nvGrpSpPr>
            <p:cNvPr id="19462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61" y="836317"/>
                <a:ext cx="8498250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5221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395536" y="0"/>
              <a:ext cx="8653716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Аппаратурное оформление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23850" y="6165850"/>
            <a:ext cx="82804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Рисунок 5. Технологическая Комбинированная установка по производству ТАМЭ ОАО «ГАЗПРОМНЕФТЬ-МНПЗ»</a:t>
            </a:r>
          </a:p>
        </p:txBody>
      </p:sp>
      <p:sp>
        <p:nvSpPr>
          <p:cNvPr id="19460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7AD48B-E4FC-4DAC-9909-67932E627AF0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076325"/>
            <a:ext cx="7632700" cy="50895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12696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Дополнительные и черновые материалы</a:t>
            </a:r>
            <a:endParaRPr lang="ru-RU" altLang="ru-RU" sz="2600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b="1" dirty="0"/>
              <a:t>Лектор – к.т.н., доцент</a:t>
            </a:r>
            <a:r>
              <a:rPr lang="en-US" altLang="ru-RU" b="1" dirty="0"/>
              <a:t> </a:t>
            </a:r>
            <a:r>
              <a:rPr lang="ru-RU" altLang="ru-RU" b="1" dirty="0"/>
              <a:t>отделения </a:t>
            </a:r>
            <a:br>
              <a:rPr lang="ru-RU" altLang="ru-RU" b="1" dirty="0"/>
            </a:br>
            <a:r>
              <a:rPr lang="ru-RU" altLang="ru-RU" b="1" dirty="0"/>
              <a:t>химической инженерии ИШПР Юрьев Е.М.</a:t>
            </a:r>
            <a:r>
              <a:rPr lang="ru-RU" altLang="ru-RU" dirty="0"/>
              <a:t> </a:t>
            </a: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57150" y="3992563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b="1" dirty="0"/>
              <a:t>Синтез метил-</a:t>
            </a:r>
            <a:r>
              <a:rPr lang="ru-RU" altLang="ru-RU" b="1" i="1" dirty="0"/>
              <a:t>трет</a:t>
            </a:r>
            <a:r>
              <a:rPr lang="ru-RU" altLang="ru-RU" b="1" dirty="0"/>
              <a:t>-бутилового эфира</a:t>
            </a:r>
            <a:endParaRPr lang="ru-RU" altLang="ru-RU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49313" y="1650683"/>
            <a:ext cx="7394575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/>
              <a:t>Технология переработки углеводородного сырья</a:t>
            </a:r>
          </a:p>
        </p:txBody>
      </p:sp>
    </p:spTree>
    <p:extLst>
      <p:ext uri="{BB962C8B-B14F-4D97-AF65-F5344CB8AC3E}">
        <p14:creationId xmlns:p14="http://schemas.microsoft.com/office/powerpoint/2010/main" val="25529364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Группа 2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4342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467544" y="0"/>
              <a:ext cx="7340920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Технологическая схема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-179388" y="5157788"/>
            <a:ext cx="9144001" cy="1292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Рисунок 1.</a:t>
            </a:r>
            <a:r>
              <a:rPr lang="ru-RU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Технологическая схема получения МТБЭ (ТАМЭ)</a:t>
            </a:r>
            <a:endParaRPr lang="en-US" b="1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       (</a:t>
            </a:r>
            <a:r>
              <a:rPr lang="ru-RU" sz="160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фирмы </a:t>
            </a:r>
            <a:r>
              <a:rPr lang="en-US" sz="1600" b="1" i="1" spc="50" dirty="0" err="1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Chemische</a:t>
            </a:r>
            <a:r>
              <a:rPr lang="en-US" sz="1600" b="1" i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600" b="1" i="1" spc="50" dirty="0" err="1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Werke</a:t>
            </a:r>
            <a:r>
              <a:rPr lang="en-US" sz="1600" b="1" i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600" b="1" i="1" spc="50" dirty="0" err="1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Huls</a:t>
            </a:r>
            <a:r>
              <a:rPr lang="en-US" sz="160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</a:t>
            </a:r>
            <a:r>
              <a:rPr lang="ru-RU" sz="1600" b="1" i="1" spc="50" dirty="0">
                <a:ln w="19050">
                  <a:noFill/>
                  <a:prstDash val="solid"/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– подогреватель, </a:t>
            </a:r>
            <a:r>
              <a:rPr lang="ru-RU" sz="1600" b="1" i="1" spc="50" dirty="0">
                <a:ln w="19050">
                  <a:noFill/>
                  <a:prstDash val="solid"/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– реакторный блок, </a:t>
            </a:r>
            <a:r>
              <a:rPr lang="ru-RU" sz="1600" b="1" i="1" spc="50" dirty="0">
                <a:ln w="19050">
                  <a:noFill/>
                  <a:prstDash val="solid"/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– бутиленовая колонна,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</a:t>
            </a:r>
            <a:r>
              <a:rPr lang="ru-RU" sz="1600" b="1" i="1" spc="50" dirty="0">
                <a:ln w="19050">
                  <a:noFill/>
                  <a:prstDash val="solid"/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– </a:t>
            </a:r>
            <a:r>
              <a:rPr lang="ru-RU" sz="1600" spc="50" dirty="0" err="1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метанольная</a:t>
            </a: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колонна; </a:t>
            </a:r>
            <a:r>
              <a:rPr lang="ru-RU" sz="2000" b="1" i="1" spc="50" dirty="0">
                <a:ln w="19050">
                  <a:noFill/>
                  <a:prstDash val="solid"/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*</a:t>
            </a: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– получены при более низкой конверсии изобутилена.</a:t>
            </a:r>
          </a:p>
        </p:txBody>
      </p:sp>
      <p:sp>
        <p:nvSpPr>
          <p:cNvPr id="14340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D5FFA7-C776-4A54-BA4E-C6DEE5D8FAEC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" y="1268413"/>
            <a:ext cx="8850313" cy="365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Группа 2"/>
          <p:cNvGrpSpPr>
            <a:grpSpLocks/>
          </p:cNvGrpSpPr>
          <p:nvPr/>
        </p:nvGrpSpPr>
        <p:grpSpPr bwMode="auto">
          <a:xfrm>
            <a:off x="179388" y="0"/>
            <a:ext cx="8785225" cy="981075"/>
            <a:chOff x="179512" y="0"/>
            <a:chExt cx="8784976" cy="980728"/>
          </a:xfrm>
        </p:grpSpPr>
        <p:grpSp>
          <p:nvGrpSpPr>
            <p:cNvPr id="15366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41" y="836317"/>
                <a:ext cx="8497647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4623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467544" y="0"/>
              <a:ext cx="7340920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Технологическая схема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-541338" y="5291138"/>
            <a:ext cx="9001126" cy="1231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Рисунок </a:t>
            </a:r>
            <a:r>
              <a:rPr lang="en-US" b="1" i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r>
              <a:rPr lang="ru-RU" b="1" i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  <a:r>
              <a:rPr lang="ru-RU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Технологическая схема получения МТБЭ (ТАМЭ)</a:t>
            </a:r>
            <a:endParaRPr lang="en-US" b="1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                        (</a:t>
            </a:r>
            <a:r>
              <a:rPr lang="ru-RU" sz="160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фирмы </a:t>
            </a:r>
            <a:r>
              <a:rPr lang="en-US" sz="1600" b="1" i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CD Tech</a:t>
            </a:r>
            <a:r>
              <a:rPr lang="en-US" sz="160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</a:t>
            </a:r>
            <a:r>
              <a:rPr lang="ru-RU" sz="1600" b="1" i="1" spc="50" dirty="0">
                <a:ln w="19050">
                  <a:noFill/>
                  <a:prstDash val="solid"/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– реактор, </a:t>
            </a:r>
            <a:r>
              <a:rPr lang="ru-RU" sz="1600" b="1" i="1" spc="50" dirty="0">
                <a:ln w="19050">
                  <a:noFill/>
                  <a:prstDash val="solid"/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– колонна с каталитической дистилляцией,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</a:t>
            </a:r>
            <a:r>
              <a:rPr lang="ru-RU" sz="1600" b="1" i="1" spc="50" dirty="0">
                <a:ln w="19050">
                  <a:noFill/>
                  <a:prstDash val="solid"/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– экстракционная колонна, </a:t>
            </a:r>
            <a:r>
              <a:rPr lang="ru-RU" sz="1600" b="1" i="1" spc="50" dirty="0">
                <a:ln w="19050">
                  <a:noFill/>
                  <a:prstDash val="solid"/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– </a:t>
            </a:r>
            <a:r>
              <a:rPr lang="ru-RU" sz="1600" spc="50" dirty="0" err="1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метанольная</a:t>
            </a:r>
            <a:r>
              <a:rPr lang="ru-RU" sz="16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колонна.</a:t>
            </a:r>
          </a:p>
        </p:txBody>
      </p:sp>
      <p:sp>
        <p:nvSpPr>
          <p:cNvPr id="15364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636D4A-8A5D-4DA5-84FC-983D5677242C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1068388"/>
            <a:ext cx="5616575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Группа 2"/>
          <p:cNvGrpSpPr>
            <a:grpSpLocks/>
          </p:cNvGrpSpPr>
          <p:nvPr/>
        </p:nvGrpSpPr>
        <p:grpSpPr bwMode="auto">
          <a:xfrm>
            <a:off x="179388" y="0"/>
            <a:ext cx="8869362" cy="981075"/>
            <a:chOff x="179512" y="0"/>
            <a:chExt cx="8869740" cy="980728"/>
          </a:xfrm>
        </p:grpSpPr>
        <p:grpSp>
          <p:nvGrpSpPr>
            <p:cNvPr id="16391" name="Группа 5"/>
            <p:cNvGrpSpPr>
              <a:grpSpLocks/>
            </p:cNvGrpSpPr>
            <p:nvPr/>
          </p:nvGrpSpPr>
          <p:grpSpPr bwMode="auto">
            <a:xfrm>
              <a:off x="179512" y="836712"/>
              <a:ext cx="8784976" cy="144016"/>
              <a:chOff x="179512" y="836712"/>
              <a:chExt cx="8784976" cy="144016"/>
            </a:xfrm>
          </p:grpSpPr>
          <p:sp>
            <p:nvSpPr>
              <p:cNvPr id="7" name="Прямоугольник 2"/>
              <p:cNvSpPr/>
              <p:nvPr/>
            </p:nvSpPr>
            <p:spPr>
              <a:xfrm>
                <a:off x="466861" y="836317"/>
                <a:ext cx="8498250" cy="72999"/>
              </a:xfrm>
              <a:prstGeom prst="rect">
                <a:avLst/>
              </a:prstGeom>
              <a:solidFill>
                <a:srgbClr val="E6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79512" y="909316"/>
                <a:ext cx="8425221" cy="71412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395536" y="0"/>
              <a:ext cx="8653716" cy="830997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itchFamily="34" charset="0"/>
                </a:rPr>
                <a:t>Аппаратурное оформление</a:t>
              </a:r>
            </a:p>
          </p:txBody>
        </p:sp>
        <p:sp>
          <p:nvSpPr>
            <p:cNvPr id="6" name="Ромб 5"/>
            <p:cNvSpPr/>
            <p:nvPr/>
          </p:nvSpPr>
          <p:spPr>
            <a:xfrm>
              <a:off x="179512" y="332656"/>
              <a:ext cx="216024" cy="216024"/>
            </a:xfrm>
            <a:prstGeom prst="diamond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6387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F99BDA2-92E6-4EDD-A7D8-3A1284D645ED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288" y="1125538"/>
            <a:ext cx="8353425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ru-RU" sz="2000" dirty="0">
                <a:latin typeface="Arial" charset="0"/>
              </a:rPr>
              <a:t>Процесс синтеза 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МТБЭ</a:t>
            </a:r>
            <a:r>
              <a:rPr lang="ru-RU" sz="2000" dirty="0">
                <a:latin typeface="Arial" charset="0"/>
              </a:rPr>
              <a:t> и 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ТАМЭ</a:t>
            </a:r>
            <a:r>
              <a:rPr lang="ru-RU" sz="2000" dirty="0">
                <a:latin typeface="Arial" charset="0"/>
              </a:rPr>
              <a:t> осуществляется в реакционно-ректификационном аппарате, состоящем из:</a:t>
            </a:r>
          </a:p>
          <a:p>
            <a:pPr marL="4114800" lvl="8" indent="-457200" algn="just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2000" dirty="0">
                <a:latin typeface="Arial" charset="0"/>
              </a:rPr>
              <a:t>средней реакторной зоны, разделенной на три слоя катализатора,</a:t>
            </a:r>
          </a:p>
          <a:p>
            <a:pPr marL="4114800" lvl="8" indent="-457200" algn="just">
              <a:lnSpc>
                <a:spcPct val="110000"/>
              </a:lnSpc>
              <a:buFont typeface="+mj-lt"/>
              <a:buAutoNum type="arabicPeriod"/>
              <a:defRPr/>
            </a:pPr>
            <a:r>
              <a:rPr lang="ru-RU" sz="2000" dirty="0">
                <a:latin typeface="Arial" charset="0"/>
              </a:rPr>
              <a:t>верхней и нижней ректификационных зон с двумя тарелками в каждой. </a:t>
            </a:r>
          </a:p>
        </p:txBody>
      </p:sp>
      <p:pic>
        <p:nvPicPr>
          <p:cNvPr id="16389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046288"/>
            <a:ext cx="3846512" cy="42624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067175" y="4133850"/>
            <a:ext cx="5076825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Рисунок 3.</a:t>
            </a:r>
            <a:r>
              <a:rPr lang="ru-RU" b="1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Колонна реакционной ректификации: </a:t>
            </a:r>
          </a:p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 </a:t>
            </a:r>
            <a:r>
              <a:rPr lang="ru-RU" dirty="0">
                <a:latin typeface="Arial" charset="0"/>
              </a:rPr>
              <a:t>– изобутилен,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II</a:t>
            </a:r>
            <a:r>
              <a:rPr lang="ru-RU" dirty="0">
                <a:latin typeface="Arial" charset="0"/>
              </a:rPr>
              <a:t> – </a:t>
            </a:r>
            <a:r>
              <a:rPr lang="ru-RU" dirty="0" err="1">
                <a:latin typeface="Arial" charset="0"/>
              </a:rPr>
              <a:t>н-бутен</a:t>
            </a:r>
            <a:r>
              <a:rPr lang="ru-RU" dirty="0">
                <a:latin typeface="Arial" charset="0"/>
              </a:rPr>
              <a:t>,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III</a:t>
            </a:r>
            <a:r>
              <a:rPr lang="ru-RU" dirty="0">
                <a:latin typeface="Arial" charset="0"/>
              </a:rPr>
              <a:t> – метанол,</a:t>
            </a:r>
          </a:p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IV</a:t>
            </a:r>
            <a:r>
              <a:rPr lang="ru-RU" dirty="0">
                <a:latin typeface="Arial" charset="0"/>
              </a:rPr>
              <a:t> – МТБЭ; </a:t>
            </a:r>
          </a:p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</a:t>
            </a:r>
            <a:r>
              <a:rPr lang="ru-RU" dirty="0">
                <a:latin typeface="Arial" charset="0"/>
              </a:rPr>
              <a:t> – реакционно-ректификационная колонна;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</a:t>
            </a:r>
            <a:r>
              <a:rPr lang="ru-RU" dirty="0">
                <a:latin typeface="Arial" charset="0"/>
              </a:rPr>
              <a:t> – полный конденсатор;</a:t>
            </a:r>
          </a:p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r>
              <a:rPr lang="ru-RU" dirty="0">
                <a:latin typeface="Arial" charset="0"/>
              </a:rPr>
              <a:t> – </a:t>
            </a:r>
            <a:r>
              <a:rPr lang="ru-RU" dirty="0" err="1">
                <a:latin typeface="Arial" charset="0"/>
              </a:rPr>
              <a:t>рибойлер</a:t>
            </a:r>
            <a:r>
              <a:rPr lang="ru-RU" dirty="0">
                <a:latin typeface="Arial" charset="0"/>
              </a:rPr>
              <a:t>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41518" y="149731"/>
            <a:ext cx="3729675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rial" pitchFamily="34" charset="0"/>
              </a:rPr>
              <a:t>Литература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95288" y="1049338"/>
            <a:ext cx="8353425" cy="51165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60000" indent="-360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Справочник </a:t>
            </a:r>
            <a:r>
              <a:rPr lang="ru-RU" sz="1700" spc="50" dirty="0" err="1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нефтепереработчика</a:t>
            </a: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/ Под ред. Г. А. </a:t>
            </a:r>
            <a:r>
              <a:rPr lang="ru-RU" sz="1700" spc="50" dirty="0" err="1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Ластовкина</a:t>
            </a: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Е. Д. Радченко, М. Г. Рудина. — Л. : Химия, 1986. — 648 с.</a:t>
            </a:r>
          </a:p>
          <a:p>
            <a:pPr marL="360000" indent="-360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Данилов А. М. Введение в </a:t>
            </a:r>
            <a:r>
              <a:rPr lang="ru-RU" sz="1700" spc="50" dirty="0" err="1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химмотологию</a:t>
            </a: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 — М. : Техника, 2003. - 464 с.</a:t>
            </a:r>
          </a:p>
          <a:p>
            <a:pPr marL="360000" indent="-360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Технология и оборудование процессов переработки нефти и газа: учебное пособие / С. А. Ахметов [и др.]. — СПб. : Недра, 2006. — 868 с.</a:t>
            </a:r>
          </a:p>
          <a:p>
            <a:pPr marL="360000" indent="-360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Технология переработки природных энергоносителей : учебное пособие / А. К. </a:t>
            </a:r>
            <a:r>
              <a:rPr lang="ru-RU" sz="1700" spc="50" dirty="0" err="1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Мановян</a:t>
            </a: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 — М. : Химия : </a:t>
            </a:r>
            <a:r>
              <a:rPr lang="ru-RU" sz="1700" spc="50" dirty="0" err="1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КолосС</a:t>
            </a: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2004. — 455 с.</a:t>
            </a:r>
          </a:p>
          <a:p>
            <a:pPr marL="360000" indent="-360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Интернет ресурс: </a:t>
            </a:r>
            <a:r>
              <a:rPr lang="en-US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www.</a:t>
            </a:r>
            <a:r>
              <a:rPr lang="sq-AL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mtbe.ru</a:t>
            </a:r>
            <a:r>
              <a:rPr lang="en-US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  <a:endParaRPr lang="ru-RU" sz="1700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360000" indent="-360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Интернет ресурс: </a:t>
            </a:r>
            <a:r>
              <a:rPr lang="en-US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www.</a:t>
            </a:r>
            <a:r>
              <a:rPr lang="sq-AL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ru.wikipedia.org</a:t>
            </a: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</a:p>
          <a:p>
            <a:pPr marL="360000" indent="-360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Интернет ресурс: </a:t>
            </a:r>
            <a:r>
              <a:rPr lang="sq-AL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www.newchemistry.ru</a:t>
            </a:r>
            <a:r>
              <a:rPr lang="en-US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  <a:endParaRPr lang="ru-RU" sz="1700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360000" indent="-360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Интернет ресурс: </a:t>
            </a:r>
            <a:r>
              <a:rPr lang="sq-AL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www.xumuk.ru</a:t>
            </a:r>
            <a:r>
              <a:rPr lang="en-US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  <a:endParaRPr lang="ru-RU" sz="1700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360000" indent="-360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Интернет ресурс: </a:t>
            </a:r>
            <a:r>
              <a:rPr lang="en-US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www.chemicalland21.com</a:t>
            </a: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</a:p>
          <a:p>
            <a:pPr marL="360000" indent="-360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Интернет ресурс: </a:t>
            </a:r>
            <a:r>
              <a:rPr lang="en-US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www.e-him.ru</a:t>
            </a: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</a:p>
          <a:p>
            <a:pPr marL="360000" indent="-360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Интернет ресурс: </a:t>
            </a:r>
            <a:r>
              <a:rPr lang="sq-AL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www.en.wikipedia.org</a:t>
            </a:r>
            <a:r>
              <a:rPr lang="en-US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  <a:endParaRPr lang="ru-RU" sz="1700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360000" indent="-360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r>
              <a:rPr lang="ru-RU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Интернет ресурс: </a:t>
            </a:r>
            <a:r>
              <a:rPr lang="sq-AL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www.chemindustry.ru</a:t>
            </a:r>
            <a:r>
              <a:rPr lang="en-US" sz="1700" spc="50" dirty="0">
                <a:ln w="1905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  <a:endParaRPr lang="ru-RU" sz="1700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342900" indent="-3429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+mj-lt"/>
              <a:buAutoNum type="arabicPeriod"/>
              <a:defRPr/>
            </a:pPr>
            <a:endParaRPr lang="ru-RU" sz="1700" spc="50" dirty="0">
              <a:ln w="1905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0484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120F01-14A2-4FF4-BF60-3C37A7AC6A0F}" type="slidenum">
              <a:rPr lang="ru-RU" sz="1800" b="1" i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ru-RU" sz="1800" b="1" i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644900"/>
            <a:ext cx="2520950" cy="2943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Вопросы</a:t>
            </a:r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>
          <a:xfrm>
            <a:off x="395288" y="1600200"/>
            <a:ext cx="8291512" cy="5141913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/>
              <a:t>Для какой цели применяется данный процесс?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/>
              <a:t>Какие целевые реакции протекают в данном процессе?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/>
              <a:t>Какие катализаторы применяются в данном процессе?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/>
              <a:t>Перечислите основные технологические параметры процесса?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/>
              <a:t>Требования к сырью процесса?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/>
              <a:t>Требования к получаемому продукту?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106" name="Group 1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734698"/>
              </p:ext>
            </p:extLst>
          </p:nvPr>
        </p:nvGraphicFramePr>
        <p:xfrm>
          <a:off x="179512" y="476672"/>
          <a:ext cx="8856985" cy="5616624"/>
        </p:xfrm>
        <a:graphic>
          <a:graphicData uri="http://schemas.openxmlformats.org/drawingml/2006/table">
            <a:tbl>
              <a:tblPr/>
              <a:tblGrid>
                <a:gridCol w="20743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45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45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74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6083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Вопрос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Правильный ответ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Неправильные ответы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2229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МТБЭ - это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метил-трет-бутиловый эфир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материальный, тепловой баланс и энтальпия 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метод транспортировки безопасный экологичный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метанол, толуол, бензол, этилен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Какова токсичность МТБЭ?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не токсичен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среднетоксичен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очень токсичен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малотоксичен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8192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Какое влияние оказывает добавление МТБЭ, ТАМЭ на бензины?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повышает детонационную стойкость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увеличивает токсичность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понижает токсичность</a:t>
                      </a:r>
                      <a:endParaRPr kumimoji="0" lang="ru-RU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понижает детонационную стойкость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4385</Words>
  <Application>Microsoft Office PowerPoint</Application>
  <PresentationFormat>Экран (4:3)</PresentationFormat>
  <Paragraphs>735</Paragraphs>
  <Slides>43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0" baseType="lpstr">
      <vt:lpstr>Arial</vt:lpstr>
      <vt:lpstr>Calibri</vt:lpstr>
      <vt:lpstr>FreeSetCTT</vt:lpstr>
      <vt:lpstr>Technic</vt:lpstr>
      <vt:lpstr>Times New Roman</vt:lpstr>
      <vt:lpstr>Тема Office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intantmaster</dc:creator>
  <cp:lastModifiedBy>Юрьев Егор Михайлович</cp:lastModifiedBy>
  <cp:revision>293</cp:revision>
  <dcterms:modified xsi:type="dcterms:W3CDTF">2025-04-10T12:27:30Z</dcterms:modified>
</cp:coreProperties>
</file>