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9"/>
  </p:notesMasterIdLst>
  <p:handoutMasterIdLst>
    <p:handoutMasterId r:id="rId80"/>
  </p:handoutMasterIdLst>
  <p:sldIdLst>
    <p:sldId id="256" r:id="rId2"/>
    <p:sldId id="453" r:id="rId3"/>
    <p:sldId id="2653" r:id="rId4"/>
    <p:sldId id="2695" r:id="rId5"/>
    <p:sldId id="2759" r:id="rId6"/>
    <p:sldId id="2752" r:id="rId7"/>
    <p:sldId id="2758" r:id="rId8"/>
    <p:sldId id="2754" r:id="rId9"/>
    <p:sldId id="2760" r:id="rId10"/>
    <p:sldId id="2756" r:id="rId11"/>
    <p:sldId id="2757" r:id="rId12"/>
    <p:sldId id="2699" r:id="rId13"/>
    <p:sldId id="2742" r:id="rId14"/>
    <p:sldId id="2761" r:id="rId15"/>
    <p:sldId id="2743" r:id="rId16"/>
    <p:sldId id="2745" r:id="rId17"/>
    <p:sldId id="2701" r:id="rId18"/>
    <p:sldId id="2702" r:id="rId19"/>
    <p:sldId id="2704" r:id="rId20"/>
    <p:sldId id="2705" r:id="rId21"/>
    <p:sldId id="2709" r:id="rId22"/>
    <p:sldId id="2710" r:id="rId23"/>
    <p:sldId id="2708" r:id="rId24"/>
    <p:sldId id="2711" r:id="rId25"/>
    <p:sldId id="2661" r:id="rId26"/>
    <p:sldId id="2733" r:id="rId27"/>
    <p:sldId id="2662" r:id="rId28"/>
    <p:sldId id="2734" r:id="rId29"/>
    <p:sldId id="2716" r:id="rId30"/>
    <p:sldId id="2720" r:id="rId31"/>
    <p:sldId id="2719" r:id="rId32"/>
    <p:sldId id="2721" r:id="rId33"/>
    <p:sldId id="2723" r:id="rId34"/>
    <p:sldId id="2725" r:id="rId35"/>
    <p:sldId id="2726" r:id="rId36"/>
    <p:sldId id="2728" r:id="rId37"/>
    <p:sldId id="2729" r:id="rId38"/>
    <p:sldId id="2715" r:id="rId39"/>
    <p:sldId id="2731" r:id="rId40"/>
    <p:sldId id="2732" r:id="rId41"/>
    <p:sldId id="2666" r:id="rId42"/>
    <p:sldId id="2667" r:id="rId43"/>
    <p:sldId id="2669" r:id="rId44"/>
    <p:sldId id="2670" r:id="rId45"/>
    <p:sldId id="2671" r:id="rId46"/>
    <p:sldId id="2765" r:id="rId47"/>
    <p:sldId id="2673" r:id="rId48"/>
    <p:sldId id="2766" r:id="rId49"/>
    <p:sldId id="2674" r:id="rId50"/>
    <p:sldId id="2676" r:id="rId51"/>
    <p:sldId id="2735" r:id="rId52"/>
    <p:sldId id="2677" r:id="rId53"/>
    <p:sldId id="2767" r:id="rId54"/>
    <p:sldId id="2679" r:id="rId55"/>
    <p:sldId id="2680" r:id="rId56"/>
    <p:sldId id="2690" r:id="rId57"/>
    <p:sldId id="2682" r:id="rId58"/>
    <p:sldId id="2683" r:id="rId59"/>
    <p:sldId id="2684" r:id="rId60"/>
    <p:sldId id="2685" r:id="rId61"/>
    <p:sldId id="2736" r:id="rId62"/>
    <p:sldId id="2686" r:id="rId63"/>
    <p:sldId id="2687" r:id="rId64"/>
    <p:sldId id="2688" r:id="rId65"/>
    <p:sldId id="2689" r:id="rId66"/>
    <p:sldId id="2691" r:id="rId67"/>
    <p:sldId id="2692" r:id="rId68"/>
    <p:sldId id="2693" r:id="rId69"/>
    <p:sldId id="2694" r:id="rId70"/>
    <p:sldId id="2712" r:id="rId71"/>
    <p:sldId id="2746" r:id="rId72"/>
    <p:sldId id="2747" r:id="rId73"/>
    <p:sldId id="2748" r:id="rId74"/>
    <p:sldId id="2762" r:id="rId75"/>
    <p:sldId id="2763" r:id="rId76"/>
    <p:sldId id="2764" r:id="rId77"/>
    <p:sldId id="2768" r:id="rId78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939"/>
    <a:srgbClr val="71AF27"/>
    <a:srgbClr val="ECF3E8"/>
    <a:srgbClr val="D6E6CD"/>
    <a:srgbClr val="D4D4D4"/>
    <a:srgbClr val="EBEBEB"/>
    <a:srgbClr val="28BE46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415" autoAdjust="0"/>
  </p:normalViewPr>
  <p:slideViewPr>
    <p:cSldViewPr snapToGrid="0" showGuides="1">
      <p:cViewPr varScale="1">
        <p:scale>
          <a:sx n="101" d="100"/>
          <a:sy n="101" d="100"/>
        </p:scale>
        <p:origin x="9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368EBFE-8FEC-4403-987A-BA5B4CC5E5E3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711542D-EC6B-4383-BA08-8CFF504C7C1E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1F6F374-DB98-40B5-B4BE-1872F4898372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8F57C62-449C-4EF9-A3A8-BB2E128953B4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2529EA02-9FF9-46D4-9518-C1C10574A11E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907257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90725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16377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792" y="146471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08A28B1-51DF-4DFA-AA1A-AC0E7D48946D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25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DF8E0247-CB11-417D-BBD8-2010FD3247FA}" type="datetime1">
              <a:rPr lang="ru-RU" smtClean="0"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6A452A2-B648-444A-9B52-ACE931076536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218A0AD9-B36D-4505-B23A-FDDDCE96055F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3798ACB-1C9B-4C7C-AF7A-AA82D83CE367}" type="datetime1">
              <a:rPr lang="ru-RU" smtClean="0"/>
              <a:t>10.04.2025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E103818-CAB2-4D2C-A874-8E2C91E5C046}" type="datetime1">
              <a:rPr lang="ru-RU" smtClean="0"/>
              <a:t>10.04.2025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72947F32-362F-462D-906D-F39A5DE98804}" type="datetime1">
              <a:rPr lang="ru-RU" smtClean="0"/>
              <a:t>10.04.2025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D3BF66BB-FF86-4DC7-8DAF-F3CDAF2259C0}" type="datetime1">
              <a:rPr lang="ru-RU" smtClean="0"/>
              <a:t>10.04.2025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192000" y="-25400"/>
            <a:ext cx="2777067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Располагайте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объекты в рамках модульной сетки,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заданной направляющими.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отображения/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скрытия направляющих используйте Alt+F9.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уровней текста используйте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выделение+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строку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 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нажмите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19" y="1268414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371063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8CABF-4B6B-4123-9AE5-8A3D4D262A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4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9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70" r:id="rId15"/>
    <p:sldLayoutId id="2147483671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tpu.ru/SHARED/e/EMY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7138" y="2594716"/>
            <a:ext cx="5427662" cy="707886"/>
          </a:xfrm>
        </p:spPr>
        <p:txBody>
          <a:bodyPr>
            <a:noAutofit/>
          </a:bodyPr>
          <a:lstStyle/>
          <a:p>
            <a:pPr algn="just"/>
            <a:r>
              <a:rPr lang="ru-RU" altLang="ru-RU" sz="2000" dirty="0"/>
              <a:t>Технология переработки нефти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7138" y="3630956"/>
            <a:ext cx="6251856" cy="1180688"/>
          </a:xfrm>
        </p:spPr>
        <p:txBody>
          <a:bodyPr>
            <a:noAutofit/>
          </a:bodyPr>
          <a:lstStyle/>
          <a:p>
            <a:r>
              <a:rPr lang="ru-RU" sz="2000" dirty="0"/>
              <a:t>Лекция 15</a:t>
            </a:r>
          </a:p>
          <a:p>
            <a:r>
              <a:rPr lang="ru-RU" sz="2000" b="1" dirty="0"/>
              <a:t>Производство водорода на нефтеперерабатывающем заводе</a:t>
            </a:r>
          </a:p>
          <a:p>
            <a:endParaRPr lang="ru-RU" sz="20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/>
              <a:t>11.04.2025</a:t>
            </a:r>
            <a:r>
              <a:rPr lang="en-US"/>
              <a:t> </a:t>
            </a:r>
            <a:r>
              <a:rPr lang="ru-RU" dirty="0"/>
              <a:t>г.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8" y="4979008"/>
            <a:ext cx="5040678" cy="1044720"/>
          </a:xfrm>
        </p:spPr>
        <p:txBody>
          <a:bodyPr>
            <a:noAutofit/>
          </a:bodyPr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/>
              <a:t>Лектор – к.т.н., доцент отделения химической инженерии ИШПР ТПУ Юрьев Е.М.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1400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https://portal.tpu.ru/SHARED/e/EMYU</a:t>
            </a:r>
            <a:r>
              <a:rPr lang="ru-RU" altLang="ru-RU" sz="1400" dirty="0">
                <a:solidFill>
                  <a:schemeClr val="tx2"/>
                </a:solidFill>
              </a:rPr>
              <a:t> </a:t>
            </a:r>
          </a:p>
          <a:p>
            <a:pPr algn="just"/>
            <a:r>
              <a:rPr lang="ru-RU" altLang="ru-RU" sz="1400" dirty="0"/>
              <a:t>emyu@tpu.ru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DACF5D-3D8D-C977-DAE3-187E596FF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Список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7A9CB6-6358-689D-A5A5-A0512CADA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83290"/>
            <a:ext cx="10162879" cy="4547202"/>
          </a:xfrm>
        </p:spPr>
        <p:txBody>
          <a:bodyPr>
            <a:noAutofit/>
          </a:bodyPr>
          <a:lstStyle/>
          <a:p>
            <a:pPr marL="0" indent="358775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b="1" i="1" dirty="0"/>
              <a:t>Технология и оборудование производства водорода</a:t>
            </a:r>
            <a:endParaRPr lang="en-US" sz="1600" b="1" i="1" dirty="0"/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600" dirty="0"/>
              <a:t>Производство водорода в нефтеперерабатывающей промышленности / М. К. Письмен. — Москва: Химия, 1976. — 208 с.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600" dirty="0"/>
              <a:t>Капустин, Владимир Михайлович. Технология переработки нефти учебное пособие для вузов: в 4 ч.: / РГУ Нефти и Газа им. И. М. Губкина. — Москва: Химия, 2012-2017. - Ч. 2: Физико-химические процессы. — 2015. — 400 с.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600" dirty="0"/>
              <a:t>Капустин, Владимир Михайлович. Технология переработки нефти учебное пособие для вузов: в 4 ч.: / РГУ Нефти и Газа им. И. М. Губкина. — Москва: Химия, 2012-2017. - Ч. 4: Общезаводское хозяйство. — 2017. — 320 с.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600" dirty="0"/>
              <a:t>Дж. Х. Гэри, Г. Е. Хэндверк, М. Дж. Кайзер. Технологии и экономика нефтепереработки. – СПб.: ЦОП «Профессия», 2013. – 440 с.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600" dirty="0"/>
              <a:t>Производство метанола / М. М. Караваев, А. П. Мастеров. — М.: Химия, 1973.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257865-141A-3E77-3587-820CA0608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54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9115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Производство водорода на нефтеперерабатывающем заводе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5" y="1929727"/>
            <a:ext cx="8272420" cy="3566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b="1" dirty="0"/>
              <a:t>Распространение гидропроцессов в нефтепереработке обусловлено следующими причинами:</a:t>
            </a:r>
          </a:p>
          <a:p>
            <a:pPr algn="just">
              <a:lnSpc>
                <a:spcPct val="114000"/>
              </a:lnSpc>
            </a:pPr>
            <a:r>
              <a:rPr lang="ru-RU" dirty="0"/>
              <a:t>— непрерывным увеличением в общем балансе доли сернистых и высокосернистых нефтей;</a:t>
            </a:r>
          </a:p>
          <a:p>
            <a:pPr algn="just">
              <a:lnSpc>
                <a:spcPct val="114000"/>
              </a:lnSpc>
            </a:pPr>
            <a:r>
              <a:rPr lang="ru-RU" dirty="0"/>
              <a:t>— ужесточением требований по охране природы и к качеству товарных нефтепродуктов;</a:t>
            </a:r>
          </a:p>
          <a:p>
            <a:pPr algn="just">
              <a:lnSpc>
                <a:spcPct val="114000"/>
              </a:lnSpc>
            </a:pPr>
            <a:r>
              <a:rPr lang="ru-RU" dirty="0"/>
              <a:t>— развитием каталитических процессов с применением активных и селективных катализаторов и предварительным глубоким </a:t>
            </a:r>
            <a:r>
              <a:rPr lang="ru-RU" dirty="0" err="1"/>
              <a:t>гидрооблагораживанием</a:t>
            </a:r>
            <a:r>
              <a:rPr lang="ru-RU" dirty="0"/>
              <a:t> сырья (например, для процессов каталитического </a:t>
            </a:r>
            <a:r>
              <a:rPr lang="ru-RU" dirty="0" err="1"/>
              <a:t>риформинга</a:t>
            </a:r>
            <a:r>
              <a:rPr lang="ru-RU" dirty="0"/>
              <a:t> и крекинга);</a:t>
            </a:r>
          </a:p>
          <a:p>
            <a:pPr algn="just">
              <a:lnSpc>
                <a:spcPct val="114000"/>
              </a:lnSpc>
            </a:pPr>
            <a:r>
              <a:rPr lang="ru-RU" dirty="0"/>
              <a:t>— необходимостью дальнейшего углубления переработки нефти.</a:t>
            </a:r>
          </a:p>
        </p:txBody>
      </p:sp>
      <p:sp>
        <p:nvSpPr>
          <p:cNvPr id="2" name="AutoShape 2" descr="https://im.kommersant.ru/ISSUES.PHOTO/TEMA/2015/103/nddyidti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892" y="1504950"/>
            <a:ext cx="234739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891" y="4186719"/>
            <a:ext cx="2347394" cy="2469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43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Способы получения водорода на НПЗ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133062"/>
              </p:ext>
            </p:extLst>
          </p:nvPr>
        </p:nvGraphicFramePr>
        <p:xfrm>
          <a:off x="930000" y="1736254"/>
          <a:ext cx="10332000" cy="487680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Способы получения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Исходное сырье + реагенты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Сопутствующие продукты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Выделение</a:t>
                      </a:r>
                      <a:r>
                        <a:rPr lang="ru-RU" sz="1600" baseline="0" dirty="0"/>
                        <a:t> Н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baseline="0" dirty="0"/>
                        <a:t> из смеси газов</a:t>
                      </a:r>
                      <a:endParaRPr lang="ru-RU" sz="1600" b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Сухие газы НПЗ, содержащие 30-80 % (об.)</a:t>
                      </a:r>
                      <a:r>
                        <a:rPr lang="ru-RU" sz="1600" baseline="0" dirty="0"/>
                        <a:t> Н</a:t>
                      </a:r>
                      <a:r>
                        <a:rPr lang="ru-RU" sz="1600" baseline="-25000" dirty="0"/>
                        <a:t>2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УВ газы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Дегидрирование УВ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Прямогонный бензин,</a:t>
                      </a:r>
                      <a:r>
                        <a:rPr lang="ru-RU" sz="1600" baseline="0" dirty="0"/>
                        <a:t> газообразные УВ С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baseline="0" dirty="0"/>
                        <a:t>-С</a:t>
                      </a:r>
                      <a:r>
                        <a:rPr lang="ru-RU" sz="1600" baseline="-25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УВ с более низким</a:t>
                      </a:r>
                      <a:r>
                        <a:rPr lang="ru-RU" sz="1600" baseline="0" dirty="0"/>
                        <a:t> содержанием Н</a:t>
                      </a:r>
                      <a:r>
                        <a:rPr lang="ru-RU" sz="1600" baseline="-250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Расщепление УВ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Природный газ, сухие газы НПЗ, жидкие УВ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Углерод</a:t>
                      </a:r>
                      <a:r>
                        <a:rPr lang="ru-RU" sz="1600" baseline="0" dirty="0"/>
                        <a:t> или его оксиды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Паровая каталитическая конверсия УВ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(Природный газ, сухие газы НПЗ, бензин)</a:t>
                      </a:r>
                      <a:r>
                        <a:rPr lang="ru-RU" sz="1600" b="1" baseline="0" dirty="0"/>
                        <a:t> + (водяной пар)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Диоксид углерода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Парокислородная газификация УВ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(Сухие газы НПЗ, мазут, нефтяные остатки) + (водяной пар, О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Сажа, диоксид углерода, сероводород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Металлопаровой</a:t>
                      </a:r>
                      <a:r>
                        <a:rPr lang="ru-RU" sz="1600" baseline="0" dirty="0"/>
                        <a:t> метод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(Природный газ, сухие газы НПЗ)</a:t>
                      </a:r>
                      <a:r>
                        <a:rPr lang="ru-RU" sz="1600" baseline="0" dirty="0"/>
                        <a:t> + (водяной пар)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Электролиз воды, термохимические методы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Вода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Кислород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458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Роль водорода на НПЗ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095999" y="1929727"/>
            <a:ext cx="5500644" cy="3735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b="1" dirty="0"/>
              <a:t>Производство водорода – важнейший вспомогательный процесс на НПЗ,</a:t>
            </a:r>
            <a:r>
              <a:rPr lang="ru-RU" sz="1600" dirty="0"/>
              <a:t> он обеспечивает сырье для гидроочистки и гидрокрекинга.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/>
              <a:t>На НПЗ без гидрокрекинга, как правило, достаточно водорода каталитического </a:t>
            </a:r>
            <a:r>
              <a:rPr lang="ru-RU" sz="1600" dirty="0" err="1"/>
              <a:t>риформинга</a:t>
            </a:r>
            <a:r>
              <a:rPr lang="ru-RU" sz="1600" dirty="0"/>
              <a:t>.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/>
              <a:t>На НПЗ с гидрокрекингом потребность в водороде в несколько раз выше производительности риформинга.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190775"/>
              </p:ext>
            </p:extLst>
          </p:nvPr>
        </p:nvGraphicFramePr>
        <p:xfrm>
          <a:off x="304615" y="2095856"/>
          <a:ext cx="5515071" cy="420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48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Процессы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Расход / выход водорода (в % от массы сырья)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/>
                        <a:t>ПОТРЕБЛЯЮЩИЕ ВОДОРОД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Гидроочистка прямогонных бензинов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0,1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Глубока гидроочистка вторичных бензинов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1,2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Гидроочистка керосиновых фракций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/>
                        <a:t>0,3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Гидроочистка прямогонных дизельных фракций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0,4-0,5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Одноступенчатый гидрокрекинг вакуум-дистиллята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/>
                        <a:t>0,8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Двухступенчатый гидрокрекинг вакуум-дистиллята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/>
                        <a:t>2,4-4,0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Гидроочистка масел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0,3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Гидродеалкилирование толуола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2,5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/>
                        <a:t>ПРОИЗВОДЯЩИЕ ВОДОРОД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Каталитический риформинг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1,1-1,5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706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Роль водорода на НПЗ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095999" y="1929727"/>
            <a:ext cx="5500644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/>
              <a:t>Для глубокой переработки нефти </a:t>
            </a:r>
            <a:r>
              <a:rPr lang="ru-RU" sz="1400" dirty="0"/>
              <a:t>в расчете на 10-15-миллионный завод в СССР/России требуется не менее 125-200 тыс. т. Н</a:t>
            </a:r>
            <a:r>
              <a:rPr lang="ru-RU" sz="1400" baseline="-25000" dirty="0"/>
              <a:t>2</a:t>
            </a:r>
            <a:r>
              <a:rPr lang="ru-RU" sz="1400" dirty="0"/>
              <a:t> в год. </a:t>
            </a:r>
          </a:p>
          <a:p>
            <a:pPr indent="396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Оценки расхода сырья на получение Н</a:t>
            </a:r>
            <a:r>
              <a:rPr lang="ru-RU" sz="1400" baseline="-25000" dirty="0"/>
              <a:t>2</a:t>
            </a:r>
            <a:r>
              <a:rPr lang="ru-RU" sz="1400" dirty="0"/>
              <a:t> – 600 тыс. т/год, что составляет (% </a:t>
            </a:r>
            <a:r>
              <a:rPr lang="ru-RU" sz="1400" dirty="0" err="1"/>
              <a:t>мас</a:t>
            </a:r>
            <a:r>
              <a:rPr lang="ru-RU" sz="1400" dirty="0"/>
              <a:t>. от нефти):</a:t>
            </a:r>
          </a:p>
          <a:p>
            <a:pPr marL="171450" indent="9525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(топливный профиль) 0,6-1,0 %;</a:t>
            </a:r>
          </a:p>
          <a:p>
            <a:pPr marL="171450" indent="9525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(глубокая переработка высокосернистой нефти) 1,5-5,5 %.</a:t>
            </a:r>
          </a:p>
          <a:p>
            <a:pPr indent="396000" algn="just">
              <a:lnSpc>
                <a:spcPct val="150000"/>
              </a:lnSpc>
            </a:pPr>
            <a:r>
              <a:rPr lang="ru-RU" sz="1400" dirty="0"/>
              <a:t>Такое количество нефтезаводских газов вряд ли может быть получено на НПЗ, поэтому в качестве сырья необходимо использовать природный газ, бензин (для парового риформинга) или мазут (для парокислородной газификации).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608016"/>
              </p:ext>
            </p:extLst>
          </p:nvPr>
        </p:nvGraphicFramePr>
        <p:xfrm>
          <a:off x="304615" y="2095856"/>
          <a:ext cx="5515071" cy="420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48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Процессы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Расход / выход водорода (в % от массы сырья)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/>
                        <a:t>ПОТРЕБЛЯЮЩИЕ ВОДОРОД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Гидроочистка прямогонных бензинов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0,1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Глубока гидроочистка вторичных бензинов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1,2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Гидроочистка керосиновых фракций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/>
                        <a:t>0,3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Гидроочистка прямогонных дизельных фракций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0,4-0,5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Одноступенчатый гидрокрекинг вакуум-дистиллята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/>
                        <a:t>0,8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Двухступенчатый гидрокрекинг вакуум-дистиллята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/>
                        <a:t>2,4-4,0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Гидроочистка масел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0,3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Гидродеалкилирование толуола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2,5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/>
                        <a:t>ПРОИЗВОДЯЩИЕ ВОДОРОД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baseline="0" dirty="0"/>
                        <a:t>Каталитический риформинг</a:t>
                      </a:r>
                      <a:endParaRPr lang="ru-RU" sz="1200" b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1,1-1,5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413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Влияние глубины переработки нефти на набор процессов на НПЗ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424244" y="1598064"/>
            <a:ext cx="4954457" cy="5143304"/>
            <a:chOff x="90241" y="526954"/>
            <a:chExt cx="5986239" cy="6214414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40"/>
            <a:stretch/>
          </p:blipFill>
          <p:spPr bwMode="auto">
            <a:xfrm>
              <a:off x="90241" y="526954"/>
              <a:ext cx="5986239" cy="62144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323528" y="1806991"/>
              <a:ext cx="2016224" cy="145825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23528" y="1952816"/>
              <a:ext cx="2448272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23528" y="4329120"/>
              <a:ext cx="1872208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23528" y="4653136"/>
              <a:ext cx="1872208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23528" y="5926265"/>
              <a:ext cx="1656184" cy="18000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851920" y="1736832"/>
              <a:ext cx="432048" cy="4356464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5004048" y="1736832"/>
              <a:ext cx="432048" cy="4356464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508104" y="1736832"/>
              <a:ext cx="432048" cy="4356464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569010" y="1537647"/>
            <a:ext cx="50192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Таблица - Оптимальный набор деструктивных процессов при разной глубине переработки нефти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03678"/>
            <a:ext cx="5383704" cy="303248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460475" y="5736158"/>
            <a:ext cx="5019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Рисунок - Зависимость потребности в водороде на НПЗ в зависимости от глубины переработки нефти</a:t>
            </a:r>
            <a:endParaRPr lang="en-US" sz="1400" dirty="0"/>
          </a:p>
          <a:p>
            <a:pPr algn="ctr"/>
            <a:r>
              <a:rPr lang="en-US" sz="1100" dirty="0"/>
              <a:t>(</a:t>
            </a:r>
            <a:r>
              <a:rPr lang="ru-RU" sz="1100" i="1" dirty="0"/>
              <a:t>плотность Н</a:t>
            </a:r>
            <a:r>
              <a:rPr lang="ru-RU" sz="1100" i="1" baseline="-25000" dirty="0"/>
              <a:t>2</a:t>
            </a:r>
            <a:r>
              <a:rPr lang="ru-RU" sz="1100" i="1" dirty="0"/>
              <a:t> (</a:t>
            </a:r>
            <a:r>
              <a:rPr lang="ru-RU" sz="1100" i="1" dirty="0" err="1"/>
              <a:t>н.у</a:t>
            </a:r>
            <a:r>
              <a:rPr lang="ru-RU" sz="1100" i="1" dirty="0"/>
              <a:t>.): 89 т/млн м</a:t>
            </a:r>
            <a:r>
              <a:rPr lang="ru-RU" sz="1100" i="1" baseline="30000" dirty="0"/>
              <a:t>3</a:t>
            </a:r>
            <a:r>
              <a:rPr lang="en-US" sz="1100" dirty="0"/>
              <a:t>)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927434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Снабжение НПЗ водородом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306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Снабжение НПЗ водородом.</a:t>
            </a:r>
            <a:br>
              <a:rPr lang="ru-RU" altLang="ru-RU" sz="2800" dirty="0"/>
            </a:br>
            <a:r>
              <a:rPr lang="ru-RU" altLang="ru-RU" sz="2800" dirty="0"/>
              <a:t>Неглубокая переработка нефти 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5" y="1929727"/>
            <a:ext cx="10567945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b="1" dirty="0"/>
              <a:t>1) Неглубокая переработка нефти (только </a:t>
            </a:r>
            <a:r>
              <a:rPr lang="ru-RU" b="1" dirty="0" err="1"/>
              <a:t>катриформинг</a:t>
            </a:r>
            <a:r>
              <a:rPr lang="ru-RU" b="1" dirty="0"/>
              <a:t>):</a:t>
            </a:r>
          </a:p>
          <a:p>
            <a:pPr algn="just">
              <a:lnSpc>
                <a:spcPct val="125000"/>
              </a:lnSpc>
            </a:pPr>
            <a:r>
              <a:rPr lang="ru-RU" dirty="0"/>
              <a:t>	- установки электролиза 30 %-</a:t>
            </a:r>
            <a:r>
              <a:rPr lang="ru-RU" dirty="0" err="1"/>
              <a:t>го</a:t>
            </a:r>
            <a:r>
              <a:rPr lang="ru-RU" dirty="0"/>
              <a:t> раствора КОН в электролизере, состоящем из 50-100 ячеек (12-24 м</a:t>
            </a:r>
            <a:r>
              <a:rPr lang="ru-RU" baseline="30000" dirty="0"/>
              <a:t>3</a:t>
            </a:r>
            <a:r>
              <a:rPr lang="ru-RU" dirty="0"/>
              <a:t>/ч водорода);</a:t>
            </a:r>
          </a:p>
          <a:p>
            <a:pPr algn="just">
              <a:lnSpc>
                <a:spcPct val="125000"/>
              </a:lnSpc>
            </a:pPr>
            <a:r>
              <a:rPr lang="ru-RU" dirty="0"/>
              <a:t>	- </a:t>
            </a:r>
            <a:r>
              <a:rPr lang="ru-RU" i="1" strike="sngStrike" dirty="0"/>
              <a:t>прием водорода из баллонов</a:t>
            </a:r>
            <a:r>
              <a:rPr lang="ru-RU" strike="sngStrike" dirty="0"/>
              <a:t>;</a:t>
            </a:r>
          </a:p>
          <a:p>
            <a:pPr algn="just">
              <a:lnSpc>
                <a:spcPct val="125000"/>
              </a:lnSpc>
            </a:pPr>
            <a:r>
              <a:rPr lang="ru-RU" dirty="0"/>
              <a:t>	- пусковой водород накапливают в мокрых или сухих газгольдерах с давлением до 6 МПа;</a:t>
            </a:r>
          </a:p>
          <a:p>
            <a:pPr algn="just">
              <a:lnSpc>
                <a:spcPct val="125000"/>
              </a:lnSpc>
            </a:pPr>
            <a:r>
              <a:rPr lang="ru-RU" dirty="0"/>
              <a:t>	- объем </a:t>
            </a:r>
            <a:r>
              <a:rPr lang="ru-RU" dirty="0" err="1"/>
              <a:t>газгольдерного</a:t>
            </a:r>
            <a:r>
              <a:rPr lang="ru-RU" dirty="0"/>
              <a:t> парка должен обеспечивать первоначальный пуск и последующие пуски одной установки риформинга, например, риформинг-«</a:t>
            </a:r>
            <a:r>
              <a:rPr lang="ru-RU" dirty="0" err="1"/>
              <a:t>миллионка</a:t>
            </a:r>
            <a:r>
              <a:rPr lang="ru-RU" dirty="0"/>
              <a:t>» требует </a:t>
            </a:r>
            <a:r>
              <a:rPr lang="ru-RU" dirty="0" err="1"/>
              <a:t>ок</a:t>
            </a:r>
            <a:r>
              <a:rPr lang="ru-RU" dirty="0"/>
              <a:t>. 25-40 тыс. м</a:t>
            </a:r>
            <a:r>
              <a:rPr lang="ru-RU" baseline="30000" dirty="0"/>
              <a:t>3</a:t>
            </a:r>
            <a:r>
              <a:rPr lang="ru-RU" dirty="0"/>
              <a:t> водорода;</a:t>
            </a:r>
          </a:p>
          <a:p>
            <a:pPr algn="just">
              <a:lnSpc>
                <a:spcPct val="125000"/>
              </a:lnSpc>
            </a:pPr>
            <a:r>
              <a:rPr lang="ru-RU" dirty="0"/>
              <a:t>	- для работы установки </a:t>
            </a:r>
            <a:r>
              <a:rPr lang="ru-RU" dirty="0" err="1"/>
              <a:t>риформинга</a:t>
            </a:r>
            <a:r>
              <a:rPr lang="ru-RU" dirty="0"/>
              <a:t> требуется специальная компрессорная, обеспечивающая давление водорода не менее 4,0 МПа.</a:t>
            </a:r>
          </a:p>
        </p:txBody>
      </p:sp>
    </p:spTree>
    <p:extLst>
      <p:ext uri="{BB962C8B-B14F-4D97-AF65-F5344CB8AC3E}">
        <p14:creationId xmlns:p14="http://schemas.microsoft.com/office/powerpoint/2010/main" val="1433001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Снабжение НПЗ водородом.</a:t>
            </a:r>
            <a:br>
              <a:rPr lang="ru-RU" altLang="ru-RU" sz="2800" dirty="0"/>
            </a:br>
            <a:r>
              <a:rPr lang="ru-RU" altLang="ru-RU" sz="2800" dirty="0"/>
              <a:t>глубокая переработка нефти 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04800" y="1929727"/>
            <a:ext cx="596265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b="1" dirty="0"/>
              <a:t>2) Глубокая переработка нефти (есть и </a:t>
            </a:r>
            <a:r>
              <a:rPr lang="ru-RU" b="1" dirty="0" err="1"/>
              <a:t>риформинг</a:t>
            </a:r>
            <a:r>
              <a:rPr lang="ru-RU" b="1" dirty="0"/>
              <a:t>, и ГО, и ГК):</a:t>
            </a:r>
            <a:r>
              <a:rPr lang="ru-RU" dirty="0"/>
              <a:t> только специальное производство водорода;</a:t>
            </a:r>
            <a:endParaRPr lang="en-US" dirty="0"/>
          </a:p>
          <a:p>
            <a:pPr lvl="1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Паровая конверсия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i="1" dirty="0">
                <a:ea typeface="Calibri" pitchFamily="34" charset="0"/>
                <a:cs typeface="Calibri" pitchFamily="34" charset="0"/>
              </a:rPr>
              <a:t>риформинг, англ. «</a:t>
            </a:r>
            <a:r>
              <a:rPr lang="en-US" altLang="ru-RU" i="1" dirty="0">
                <a:ea typeface="Calibri" pitchFamily="34" charset="0"/>
                <a:cs typeface="Calibri" pitchFamily="34" charset="0"/>
              </a:rPr>
              <a:t>reforming</a:t>
            </a:r>
            <a:r>
              <a:rPr lang="ru-RU" altLang="ru-RU" i="1" dirty="0">
                <a:ea typeface="Calibri" pitchFamily="34" charset="0"/>
                <a:cs typeface="Calibri" pitchFamily="34" charset="0"/>
              </a:rPr>
              <a:t>»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) легких алканов;</a:t>
            </a:r>
          </a:p>
          <a:p>
            <a:pPr lvl="1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Частичное (</a:t>
            </a:r>
            <a:r>
              <a:rPr lang="ru-RU" altLang="ru-RU" b="1" i="1" dirty="0">
                <a:ea typeface="Calibri" pitchFamily="34" charset="0"/>
                <a:cs typeface="Calibri" pitchFamily="34" charset="0"/>
              </a:rPr>
              <a:t>парциальное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) окисление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легких нефтяных фракций (парокислородная газификация)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 – </a:t>
            </a:r>
            <a:r>
              <a:rPr lang="ru-RU" altLang="ru-RU" i="1" dirty="0">
                <a:ea typeface="Calibri" pitchFamily="34" charset="0"/>
                <a:cs typeface="Calibri" pitchFamily="34" charset="0"/>
              </a:rPr>
              <a:t>то же окисление, только кислород окисляет жидкие УВ без катализатора.</a:t>
            </a:r>
          </a:p>
        </p:txBody>
      </p:sp>
      <p:pic>
        <p:nvPicPr>
          <p:cNvPr id="7" name="Picture 2" descr="https://www.gazprom.ru/f/posts/73/499081/pure-hydrogen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000" y="1622943"/>
            <a:ext cx="4461450" cy="255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59000" y="4175515"/>
            <a:ext cx="4760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- Затраты на производство водорода, по данным МЭА за 2018 г., </a:t>
            </a:r>
            <a:r>
              <a:rPr lang="en-US" sz="1200" dirty="0"/>
              <a:t>$</a:t>
            </a:r>
            <a:r>
              <a:rPr lang="ru-RU" sz="1200" dirty="0"/>
              <a:t>/кг</a:t>
            </a:r>
            <a:endParaRPr lang="en-US" sz="1200" dirty="0"/>
          </a:p>
          <a:p>
            <a:pPr algn="ctr"/>
            <a:r>
              <a:rPr lang="ru-RU" sz="800" i="1" dirty="0"/>
              <a:t>Источник: </a:t>
            </a:r>
            <a:r>
              <a:rPr lang="en-US" sz="800" i="1" dirty="0"/>
              <a:t>Jose M Bermudez. IEA: The Future of Hydrogen // IEA Webinar “The Swiss Army knife of the Circular Carbon Economy: hydrogen has the potential to Reduce, Reuse, Recycle and Remove carbon emissions”, 3 June 2020</a:t>
            </a:r>
            <a:endParaRPr lang="ru-RU" sz="8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05748" y="5059526"/>
            <a:ext cx="54765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Себестоимость Н</a:t>
            </a:r>
            <a:r>
              <a:rPr lang="ru-RU" altLang="ru-RU" sz="16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 зависит от стоимости сырья</a:t>
            </a: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 (2008 </a:t>
            </a: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г.</a:t>
            </a: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)</a:t>
            </a: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:</a:t>
            </a:r>
            <a:endParaRPr lang="en-US" altLang="ru-RU" sz="1600" b="1" dirty="0">
              <a:ea typeface="Calibri" pitchFamily="34" charset="0"/>
              <a:cs typeface="Calibri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паровой </a:t>
            </a:r>
            <a:r>
              <a:rPr lang="ru-RU" altLang="ru-RU" sz="1600" dirty="0" err="1">
                <a:ea typeface="Calibri" pitchFamily="34" charset="0"/>
                <a:cs typeface="Calibri" pitchFamily="34" charset="0"/>
              </a:rPr>
              <a:t>риформинг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– 2-5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$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за 1 кг Н</a:t>
            </a:r>
            <a:r>
              <a:rPr lang="ru-RU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при газификации угля – 2-2,5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$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за 1 кг Н</a:t>
            </a:r>
            <a:r>
              <a:rPr lang="ru-RU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при окислении жидких нефтяных фракций - 4-7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$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за 1 кг Н</a:t>
            </a:r>
            <a:r>
              <a:rPr lang="ru-RU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31342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Концентрация водорода в водородсодержащем газе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414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Кратность циркуляции ВСГ для гидропроцессов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04801" y="1929727"/>
            <a:ext cx="5057774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4572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В гидропроцессах кратность подачи (циркуляции) водородсодержащего газа поддерживают (при 25 °С и 0,1 МПа) на уровне от 100 до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000 м</a:t>
            </a:r>
            <a:r>
              <a:rPr lang="ru-RU" altLang="ru-RU" baseline="30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/м</a:t>
            </a:r>
            <a:r>
              <a:rPr lang="ru-RU" altLang="ru-RU" baseline="30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сырья. </a:t>
            </a:r>
            <a:endParaRPr lang="en-US" altLang="ru-RU" dirty="0">
              <a:ea typeface="Calibri" pitchFamily="34" charset="0"/>
              <a:cs typeface="Calibri" pitchFamily="34" charset="0"/>
            </a:endParaRPr>
          </a:p>
          <a:p>
            <a:pPr marL="0" lvl="1" indent="4572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Гидропереработка дистиллятов с высоким содержанием непредельных компонентов или смолистых веществ требует максимального соотношения «</a:t>
            </a:r>
            <a:r>
              <a:rPr lang="ru-RU" altLang="ru-RU" i="1" dirty="0">
                <a:ea typeface="Calibri" pitchFamily="34" charset="0"/>
                <a:cs typeface="Calibri" pitchFamily="34" charset="0"/>
              </a:rPr>
              <a:t>циркулирующий ВСГ : сырье»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. Повышение чистоты ВСГ позволяет уменьшать его расход.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767018"/>
              </p:ext>
            </p:extLst>
          </p:nvPr>
        </p:nvGraphicFramePr>
        <p:xfrm>
          <a:off x="5505450" y="1605877"/>
          <a:ext cx="6345675" cy="444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Гидропроцесс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Кратность</a:t>
                      </a:r>
                      <a:r>
                        <a:rPr lang="ru-RU" sz="1200" baseline="0" dirty="0"/>
                        <a:t> циркуляции ВСГ</a:t>
                      </a:r>
                      <a:r>
                        <a:rPr lang="ru-RU" sz="1200" dirty="0"/>
                        <a:t>, н</a:t>
                      </a:r>
                      <a:r>
                        <a:rPr lang="ru-RU" altLang="ru-RU" sz="1200" dirty="0">
                          <a:ea typeface="Calibri" pitchFamily="34" charset="0"/>
                          <a:cs typeface="Calibri" pitchFamily="34" charset="0"/>
                        </a:rPr>
                        <a:t>м</a:t>
                      </a:r>
                      <a:r>
                        <a:rPr lang="ru-RU" altLang="ru-RU" sz="1200" baseline="30000" dirty="0">
                          <a:ea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ru-RU" altLang="ru-RU" sz="1200" dirty="0">
                          <a:ea typeface="Calibri" pitchFamily="34" charset="0"/>
                          <a:cs typeface="Calibri" pitchFamily="34" charset="0"/>
                        </a:rPr>
                        <a:t>/м</a:t>
                      </a:r>
                      <a:r>
                        <a:rPr lang="ru-RU" altLang="ru-RU" sz="1200" baseline="30000" dirty="0">
                          <a:ea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ru-RU" altLang="ru-RU" sz="1200" dirty="0">
                          <a:ea typeface="Calibri" pitchFamily="34" charset="0"/>
                          <a:cs typeface="Calibri" pitchFamily="34" charset="0"/>
                        </a:rPr>
                        <a:t> сырья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Давление, МПа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Гидроочистка бензина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800-200</a:t>
                      </a:r>
                    </a:p>
                    <a:p>
                      <a:pPr algn="ctr"/>
                      <a:r>
                        <a:rPr lang="ru-RU" sz="1200" dirty="0"/>
                        <a:t>(чистый </a:t>
                      </a:r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2</a:t>
                      </a:r>
                      <a:r>
                        <a:rPr lang="ru-RU" sz="12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2,5-4,0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Гидрирование вторичных бензинов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Гидрирование пиробензина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2,2-2,5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Гидроочистка керосиновой фр.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200-300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Катриформинг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900-1500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1,5-2,0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Катриформинг с </a:t>
                      </a:r>
                      <a:r>
                        <a:rPr lang="ru-RU" sz="1200" dirty="0" err="1"/>
                        <a:t>движ</a:t>
                      </a:r>
                      <a:r>
                        <a:rPr lang="ru-RU" sz="1200" dirty="0"/>
                        <a:t>. слоем кат-</a:t>
                      </a:r>
                      <a:r>
                        <a:rPr lang="ru-RU" sz="1200" dirty="0" err="1"/>
                        <a:t>ра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800-900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0,9-1,2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Гидроочистка</a:t>
                      </a:r>
                      <a:r>
                        <a:rPr lang="ru-RU" sz="1200" baseline="0" dirty="0"/>
                        <a:t> диз.топлива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3,0-4,0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Гидроочистка ВГ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4,0-5,0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Легкий гидрокрекинг</a:t>
                      </a:r>
                      <a:r>
                        <a:rPr lang="ru-RU" sz="1200" baseline="0" dirty="0"/>
                        <a:t> ВГ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800-1200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10,0-15,0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Глубокий гидрокрекинг ВГ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1000-2000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13,0-20,0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0172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Водородсодержащий газ.</a:t>
            </a:r>
            <a:br>
              <a:rPr lang="ru-RU" altLang="ru-RU" sz="2800" dirty="0"/>
            </a:br>
            <a:r>
              <a:rPr lang="ru-RU" altLang="ru-RU" sz="2800" dirty="0"/>
              <a:t>Концентрация водорода в ВСГ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511738" cy="4208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Выражение для скорости реакции гидрообессеривания:</a:t>
            </a:r>
          </a:p>
          <a:p>
            <a:pPr algn="ctr">
              <a:lnSpc>
                <a:spcPct val="125000"/>
              </a:lnSpc>
            </a:pPr>
            <a:r>
              <a:rPr lang="en-US" altLang="ru-RU" b="1" i="1" dirty="0">
                <a:ea typeface="Calibri" pitchFamily="34" charset="0"/>
                <a:cs typeface="Calibri" pitchFamily="34" charset="0"/>
              </a:rPr>
              <a:t>W</a:t>
            </a:r>
            <a:r>
              <a:rPr lang="ru-RU" altLang="ru-RU" b="1" baseline="-25000" dirty="0">
                <a:ea typeface="Calibri" pitchFamily="34" charset="0"/>
                <a:cs typeface="Calibri" pitchFamily="34" charset="0"/>
              </a:rPr>
              <a:t>ГОС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= </a:t>
            </a:r>
            <a:r>
              <a:rPr lang="en-US" altLang="ru-RU" b="1" i="1" dirty="0">
                <a:ea typeface="Calibri" pitchFamily="34" charset="0"/>
                <a:cs typeface="Calibri" pitchFamily="34" charset="0"/>
              </a:rPr>
              <a:t>k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· </a:t>
            </a:r>
            <a:r>
              <a:rPr lang="en-US" altLang="ru-RU" b="1" i="1" dirty="0" err="1">
                <a:ea typeface="Calibri" pitchFamily="34" charset="0"/>
                <a:cs typeface="Calibri" pitchFamily="34" charset="0"/>
              </a:rPr>
              <a:t>p</a:t>
            </a:r>
            <a:r>
              <a:rPr lang="en-US" altLang="ru-RU" b="1" baseline="-25000" dirty="0" err="1">
                <a:ea typeface="Calibri" pitchFamily="34" charset="0"/>
                <a:cs typeface="Calibri" pitchFamily="34" charset="0"/>
              </a:rPr>
              <a:t>S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· </a:t>
            </a:r>
            <a:r>
              <a:rPr lang="en-US" altLang="ru-RU" b="1" i="1" dirty="0">
                <a:ea typeface="Calibri" pitchFamily="34" charset="0"/>
                <a:cs typeface="Calibri" pitchFamily="34" charset="0"/>
              </a:rPr>
              <a:t>p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H2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;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   </a:t>
            </a:r>
            <a:r>
              <a:rPr lang="en-US" altLang="ru-RU" b="1" i="1" dirty="0">
                <a:ea typeface="Calibri" pitchFamily="34" charset="0"/>
                <a:cs typeface="Calibri" pitchFamily="34" charset="0"/>
              </a:rPr>
              <a:t>p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H2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= </a:t>
            </a:r>
            <a:r>
              <a:rPr lang="en-US" altLang="ru-RU" b="1" i="1" dirty="0">
                <a:ea typeface="Calibri" pitchFamily="34" charset="0"/>
                <a:cs typeface="Calibri" pitchFamily="34" charset="0"/>
              </a:rPr>
              <a:t>p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· </a:t>
            </a:r>
            <a:r>
              <a:rPr lang="en-US" altLang="ru-RU" b="1" i="1" dirty="0">
                <a:ea typeface="Calibri" pitchFamily="34" charset="0"/>
                <a:cs typeface="Calibri" pitchFamily="34" charset="0"/>
              </a:rPr>
              <a:t>y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H2</a:t>
            </a:r>
            <a:endParaRPr lang="ru-RU" altLang="ru-RU" b="1" dirty="0">
              <a:ea typeface="Calibri" pitchFamily="34" charset="0"/>
              <a:cs typeface="Calibri" pitchFamily="34" charset="0"/>
            </a:endParaRPr>
          </a:p>
          <a:p>
            <a:pPr marL="342900" indent="-342900" algn="just">
              <a:lnSpc>
                <a:spcPct val="125000"/>
              </a:lnSpc>
              <a:buFont typeface="+mj-lt"/>
              <a:buAutoNum type="arabicPeriod"/>
            </a:pPr>
            <a:r>
              <a:rPr lang="ru-RU" altLang="ru-RU" dirty="0" err="1">
                <a:ea typeface="Calibri" pitchFamily="34" charset="0"/>
                <a:cs typeface="Calibri" pitchFamily="34" charset="0"/>
              </a:rPr>
              <a:t>Гидропроцесс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ведется при заданном парциальном давлении водорода: чем выше концентрация Н</a:t>
            </a:r>
            <a:r>
              <a:rPr lang="ru-RU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в циркулирующем ВСГ, тем ниже может быть общее давление в системе.</a:t>
            </a:r>
          </a:p>
          <a:p>
            <a:pPr marL="342900" indent="-342900" algn="just">
              <a:lnSpc>
                <a:spcPct val="125000"/>
              </a:lnSpc>
              <a:buFont typeface="+mj-lt"/>
              <a:buAutoNum type="arabicPeriod" startAt="2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Чем больше побочных газов образуется в гидропроцессе (из-за гидрокрекинга), тем выше должна быть концентрация Н</a:t>
            </a:r>
            <a:r>
              <a:rPr lang="ru-RU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в ВСГ.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6362700" y="2042195"/>
          <a:ext cx="5482997" cy="1645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17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5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Способ получения водорода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Концентрация 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 </a:t>
                      </a:r>
                      <a:r>
                        <a:rPr lang="ru-RU" sz="1400" dirty="0"/>
                        <a:t>в</a:t>
                      </a:r>
                      <a:r>
                        <a:rPr lang="ru-RU" sz="1400" baseline="0" dirty="0"/>
                        <a:t> ВСГ</a:t>
                      </a:r>
                      <a:r>
                        <a:rPr lang="ru-RU" sz="1400" dirty="0"/>
                        <a:t>, % об.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Каталитический риформинг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70-92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Паровая</a:t>
                      </a:r>
                      <a:r>
                        <a:rPr lang="ru-RU" sz="1400" baseline="0" dirty="0"/>
                        <a:t> конверсия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95-96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Частичное</a:t>
                      </a:r>
                      <a:r>
                        <a:rPr lang="ru-RU" sz="1400" baseline="0" dirty="0"/>
                        <a:t> окисление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97-98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6362700" y="3919364"/>
          <a:ext cx="5482997" cy="1859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17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5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Гидропроцесс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Требуемая</a:t>
                      </a:r>
                      <a:r>
                        <a:rPr lang="ru-RU" sz="1400" baseline="0" dirty="0"/>
                        <a:t> к</a:t>
                      </a:r>
                      <a:r>
                        <a:rPr lang="ru-RU" sz="1400" dirty="0"/>
                        <a:t>онцентрация 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 </a:t>
                      </a:r>
                      <a:r>
                        <a:rPr lang="ru-RU" sz="1400" dirty="0"/>
                        <a:t>в</a:t>
                      </a:r>
                      <a:r>
                        <a:rPr lang="ru-RU" sz="1400" baseline="0" dirty="0"/>
                        <a:t> ВСГ</a:t>
                      </a:r>
                      <a:r>
                        <a:rPr lang="ru-RU" sz="1400" dirty="0"/>
                        <a:t>, % об.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Гидроочистка бензина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60-70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Гидроочистка</a:t>
                      </a:r>
                      <a:r>
                        <a:rPr lang="ru-RU" sz="1400" baseline="0" dirty="0"/>
                        <a:t> диз.топлива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75-90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Гидрокрекинг</a:t>
                      </a:r>
                      <a:r>
                        <a:rPr lang="ru-RU" sz="1400" baseline="0" dirty="0"/>
                        <a:t> ВГ (10-15 МПа)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95</a:t>
                      </a:r>
                      <a:r>
                        <a:rPr lang="ru-RU" sz="1400" baseline="-25000" dirty="0"/>
                        <a:t>+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23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Концентрация водорода в ВСГ для гидропроцессов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138694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4572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В процессе гидроочистки используют не чистый водород, а газ (ВСГ), в котором объемное содержание водорода составляет 50-95 %. Остальную часть составляют метан, этан, пропан и бутан.</a:t>
            </a:r>
            <a:endParaRPr lang="en-US" altLang="ru-RU" dirty="0">
              <a:ea typeface="Calibri" pitchFamily="34" charset="0"/>
              <a:cs typeface="Calibri" pitchFamily="34" charset="0"/>
            </a:endParaRPr>
          </a:p>
          <a:p>
            <a:pPr marL="0" lvl="1" indent="4572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В результате реакций гидроочистки происходит поглощение водорода, образование углеводородных газов,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S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и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O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, поэтому содержание водорода в ВСГ на входе в реактор выше, чем на выходе.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954794"/>
              </p:ext>
            </p:extLst>
          </p:nvPr>
        </p:nvGraphicFramePr>
        <p:xfrm>
          <a:off x="6324600" y="2194105"/>
          <a:ext cx="5482997" cy="2316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4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9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Гидропроцесс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Требуемая</a:t>
                      </a:r>
                      <a:r>
                        <a:rPr lang="ru-RU" sz="1600" baseline="0" dirty="0"/>
                        <a:t> к</a:t>
                      </a:r>
                      <a:r>
                        <a:rPr lang="ru-RU" sz="1600" dirty="0"/>
                        <a:t>онцентрация </a:t>
                      </a:r>
                      <a:r>
                        <a:rPr lang="en-US" sz="1600" dirty="0"/>
                        <a:t>H</a:t>
                      </a:r>
                      <a:r>
                        <a:rPr lang="en-US" sz="1600" baseline="-25000" dirty="0"/>
                        <a:t>2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/>
                        <a:t>в</a:t>
                      </a:r>
                      <a:r>
                        <a:rPr lang="ru-RU" sz="1600" baseline="0" dirty="0"/>
                        <a:t> ВСГ</a:t>
                      </a:r>
                      <a:r>
                        <a:rPr lang="ru-RU" sz="1600" dirty="0"/>
                        <a:t>, % об.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Гидроочистка бензина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60-70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Гидроочистка</a:t>
                      </a:r>
                      <a:r>
                        <a:rPr lang="ru-RU" sz="1600" baseline="0" dirty="0"/>
                        <a:t> диз.топлива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75-90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Гидрокрекинг</a:t>
                      </a:r>
                      <a:r>
                        <a:rPr lang="ru-RU" sz="1600" baseline="0" dirty="0"/>
                        <a:t> ВГ</a:t>
                      </a:r>
                    </a:p>
                    <a:p>
                      <a:pPr algn="ctr"/>
                      <a:r>
                        <a:rPr lang="ru-RU" sz="1600" baseline="0" dirty="0"/>
                        <a:t> (10-15 МПа)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95</a:t>
                      </a:r>
                      <a:r>
                        <a:rPr lang="ru-RU" sz="1600" baseline="-25000" dirty="0"/>
                        <a:t>+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992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Концентрация водорода в ВСГ для гидропроцессов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138694" cy="455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4572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В процессе гидроочистки затраты на водород составляют от 6 до 30 % от общей суммы затрат на переработку. Общий расход водорода складывается из:</a:t>
            </a:r>
          </a:p>
          <a:p>
            <a:pPr marL="2857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расхода на реакцию;</a:t>
            </a:r>
          </a:p>
          <a:p>
            <a:pPr marL="2857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отдув циркуляционного ВСГ для поддержания заданной концентрации водорода;</a:t>
            </a:r>
          </a:p>
          <a:p>
            <a:pPr marL="2857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потери ВСГ, растворенного в гидрогенизате;</a:t>
            </a:r>
          </a:p>
          <a:p>
            <a:pPr marL="2857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потери из-за негерметичности оборудования установок.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381749" y="4314739"/>
            <a:ext cx="5429251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3960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Расход водорода "на отдув" обусловлен тем, что для поддержания оптимального парциального давления следует непрерывно выводить (отдувать) из системы небольшую часть циркулирующего ВСГ и заменять её "свежим".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961405"/>
              </p:ext>
            </p:extLst>
          </p:nvPr>
        </p:nvGraphicFramePr>
        <p:xfrm>
          <a:off x="6324600" y="1994080"/>
          <a:ext cx="5482997" cy="2316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4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9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Гидропроцесс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Требуемая</a:t>
                      </a:r>
                      <a:r>
                        <a:rPr lang="ru-RU" sz="1600" baseline="0" dirty="0"/>
                        <a:t> к</a:t>
                      </a:r>
                      <a:r>
                        <a:rPr lang="ru-RU" sz="1600" dirty="0"/>
                        <a:t>онцентрация </a:t>
                      </a:r>
                      <a:r>
                        <a:rPr lang="en-US" sz="1600" dirty="0"/>
                        <a:t>H</a:t>
                      </a:r>
                      <a:r>
                        <a:rPr lang="en-US" sz="1600" baseline="-25000" dirty="0"/>
                        <a:t>2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/>
                        <a:t>в</a:t>
                      </a:r>
                      <a:r>
                        <a:rPr lang="ru-RU" sz="1600" baseline="0" dirty="0"/>
                        <a:t> ВСГ</a:t>
                      </a:r>
                      <a:r>
                        <a:rPr lang="ru-RU" sz="1600" dirty="0"/>
                        <a:t>, % об.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Гидроочистка бензина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60-70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Гидроочистка</a:t>
                      </a:r>
                      <a:r>
                        <a:rPr lang="ru-RU" sz="1600" baseline="0" dirty="0"/>
                        <a:t> диз.топлива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75-90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Гидрокрекинг</a:t>
                      </a:r>
                      <a:r>
                        <a:rPr lang="ru-RU" sz="1600" baseline="0" dirty="0"/>
                        <a:t> ВГ</a:t>
                      </a:r>
                    </a:p>
                    <a:p>
                      <a:pPr algn="ctr"/>
                      <a:r>
                        <a:rPr lang="ru-RU" sz="1600" baseline="0" dirty="0"/>
                        <a:t> (10-15 МПа)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95</a:t>
                      </a:r>
                      <a:r>
                        <a:rPr lang="ru-RU" sz="1600" baseline="-25000" dirty="0"/>
                        <a:t>+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865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Примеси в </a:t>
            </a:r>
            <a:r>
              <a:rPr lang="ru-RU" dirty="0" err="1"/>
              <a:t>всг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97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Метан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05904" y="1929727"/>
            <a:ext cx="1137634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/>
              <a:t>Метан — основная примесь. 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К метану, поступившему с техническим водородом, можно добавить и метан, образовавшийся при гидрогенизации. 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Метан частично поглощают </a:t>
            </a:r>
            <a:r>
              <a:rPr lang="ru-RU" dirty="0" err="1"/>
              <a:t>гидрогенизатом</a:t>
            </a:r>
            <a:r>
              <a:rPr lang="ru-RU" dirty="0"/>
              <a:t>, остальное же количество его следует выводить из системы для поддержания заданного парциального давления Н</a:t>
            </a:r>
            <a:r>
              <a:rPr lang="ru-RU" baseline="-25000" dirty="0"/>
              <a:t>2</a:t>
            </a:r>
            <a:r>
              <a:rPr lang="ru-RU" dirty="0"/>
              <a:t>. 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Если в процессе гидрогенизации метана образовалось больше, чем растворилось в </a:t>
            </a:r>
            <a:r>
              <a:rPr lang="ru-RU" dirty="0" err="1"/>
              <a:t>гидрогенизате</a:t>
            </a:r>
            <a:r>
              <a:rPr lang="ru-RU" dirty="0"/>
              <a:t>, необходимо осуществить его отдув. Даже в том случае, когда на подпитку подают чистый водород. Вместе с метаном выводят и часть водорода. 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/>
              <a:t>Отношение количества водорода к сбрасываемому объему метана определяют из отношений парциальных давлений Н</a:t>
            </a:r>
            <a:r>
              <a:rPr lang="ru-RU" b="1" baseline="-25000" dirty="0"/>
              <a:t>2</a:t>
            </a:r>
            <a:r>
              <a:rPr lang="ru-RU" b="1" dirty="0"/>
              <a:t> и СН</a:t>
            </a:r>
            <a:r>
              <a:rPr lang="ru-RU" b="1" baseline="-25000" dirty="0"/>
              <a:t>4</a:t>
            </a:r>
            <a:r>
              <a:rPr lang="ru-RU" b="1" dirty="0"/>
              <a:t> в циркулирующем ВСГ. </a:t>
            </a:r>
          </a:p>
        </p:txBody>
      </p:sp>
    </p:spTree>
    <p:extLst>
      <p:ext uri="{BB962C8B-B14F-4D97-AF65-F5344CB8AC3E}">
        <p14:creationId xmlns:p14="http://schemas.microsoft.com/office/powerpoint/2010/main" val="2216634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Растворение водорода в </a:t>
            </a:r>
            <a:r>
              <a:rPr lang="ru-RU" sz="2800" dirty="0" err="1"/>
              <a:t>гидрогенизате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05904" y="1929727"/>
            <a:ext cx="113763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/>
              <a:t>В гидрогенизате растворяется не только метан, но и водород. 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Коэффициент растворимости водорода в 6-8 раз ниже, чем метана, но в то же время парциальное давление Н</a:t>
            </a:r>
            <a:r>
              <a:rPr lang="ru-RU" baseline="-25000" dirty="0"/>
              <a:t>2</a:t>
            </a:r>
            <a:r>
              <a:rPr lang="ru-RU" dirty="0"/>
              <a:t> в 2,5-3,5 раза больше парциального давления СН</a:t>
            </a:r>
            <a:r>
              <a:rPr lang="ru-RU" baseline="-25000" dirty="0"/>
              <a:t>4</a:t>
            </a:r>
            <a:r>
              <a:rPr lang="ru-RU" dirty="0"/>
              <a:t>. </a:t>
            </a:r>
            <a:r>
              <a:rPr lang="ru-RU" b="1" dirty="0"/>
              <a:t>Таким образом, в гидрогенизате растворяется в 2-3 раза меньше водорода (по объему), чем в метане.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 Абсолютная величина потерь водорода с </a:t>
            </a:r>
            <a:r>
              <a:rPr lang="ru-RU" dirty="0" err="1"/>
              <a:t>отдувом</a:t>
            </a:r>
            <a:r>
              <a:rPr lang="ru-RU" dirty="0"/>
              <a:t> зависит от концентрации его в техническом водороде, в циркулирующем ВСГ, от его расхода на реакцию, а также от количества метана, образующегося в процессе гидрогенизации.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44608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Растворение водорода в </a:t>
            </a:r>
            <a:r>
              <a:rPr lang="ru-RU" sz="2800" dirty="0" err="1"/>
              <a:t>гидрогенизате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05904" y="1929727"/>
            <a:ext cx="11376348" cy="2113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При гидрокрекинге вакуумного газойля расход водорода на реакцию в 9-10 раз больше, чем при гидроочистке, в 3-4 раза выше парциальное давление и </a:t>
            </a:r>
            <a:r>
              <a:rPr lang="ru-RU" dirty="0" err="1"/>
              <a:t>метанообразование</a:t>
            </a:r>
            <a:r>
              <a:rPr lang="ru-RU" dirty="0"/>
              <a:t>. Поэтому следует снижать отношение парциальных давлений СН</a:t>
            </a:r>
            <a:r>
              <a:rPr lang="ru-RU" baseline="-25000" dirty="0"/>
              <a:t>4</a:t>
            </a:r>
            <a:r>
              <a:rPr lang="ru-RU" dirty="0"/>
              <a:t> и Н</a:t>
            </a:r>
            <a:r>
              <a:rPr lang="ru-RU" baseline="-25000" dirty="0"/>
              <a:t>2</a:t>
            </a:r>
            <a:r>
              <a:rPr lang="ru-RU" dirty="0"/>
              <a:t> с тем, чтобы чрезмерно не повышать общее давление. В таких условиях качество водорода приобретает большое значение.</a:t>
            </a:r>
          </a:p>
        </p:txBody>
      </p:sp>
    </p:spTree>
    <p:extLst>
      <p:ext uri="{BB962C8B-B14F-4D97-AF65-F5344CB8AC3E}">
        <p14:creationId xmlns:p14="http://schemas.microsoft.com/office/powerpoint/2010/main" val="2712879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 err="1"/>
              <a:t>диОксид</a:t>
            </a:r>
            <a:r>
              <a:rPr lang="ru-RU" sz="2800" dirty="0"/>
              <a:t> углерода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05904" y="1929727"/>
            <a:ext cx="11376348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Диоксид углерода растворим в </a:t>
            </a:r>
            <a:r>
              <a:rPr lang="ru-RU" dirty="0" err="1"/>
              <a:t>гидрогенизате</a:t>
            </a:r>
            <a:r>
              <a:rPr lang="ru-RU" dirty="0"/>
              <a:t> в 15-25 раз лучше, чем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ru-RU" dirty="0"/>
              <a:t>. Наличие СО</a:t>
            </a:r>
            <a:r>
              <a:rPr lang="ru-RU" baseline="-25000" dirty="0"/>
              <a:t>2</a:t>
            </a:r>
            <a:r>
              <a:rPr lang="ru-RU" dirty="0"/>
              <a:t> в ВСГ понижает парциальное давление Н</a:t>
            </a:r>
            <a:r>
              <a:rPr lang="ru-RU" baseline="-25000" dirty="0"/>
              <a:t>2</a:t>
            </a:r>
            <a:r>
              <a:rPr lang="ru-RU" dirty="0"/>
              <a:t>, способствует протеканию реакций гидрирования, сопровождающихся выделением тепла, а также усложняет ведение процесса и его аппаратурное оформление. В связи с этим при использовании ВСГ содержание диоксида углерода не должно превышать 0,1</a:t>
            </a:r>
            <a:r>
              <a:rPr lang="en-US" dirty="0"/>
              <a:t>-</a:t>
            </a:r>
            <a:r>
              <a:rPr lang="ru-RU" dirty="0"/>
              <a:t>0,2 % (об.).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859845"/>
              </p:ext>
            </p:extLst>
          </p:nvPr>
        </p:nvGraphicFramePr>
        <p:xfrm>
          <a:off x="505904" y="4212779"/>
          <a:ext cx="11376348" cy="1963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85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6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0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Содержание в ВСГ,</a:t>
                      </a:r>
                      <a:r>
                        <a:rPr lang="ru-RU" sz="1600" baseline="0" dirty="0"/>
                        <a:t> мол.%, не более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Гидроочистка НП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Гидрокрекинг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Гидрогенизация (нефтехимия)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</a:t>
                      </a:r>
                      <a:r>
                        <a:rPr lang="en-US" sz="1600" baseline="-25000" dirty="0"/>
                        <a:t>2</a:t>
                      </a:r>
                      <a:endParaRPr lang="ru-RU" sz="1600" baseline="-250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1,0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0,1-0,2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0,001-0,01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0,5-1,0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(CO+CO</a:t>
                      </a:r>
                      <a:r>
                        <a:rPr lang="en-US" sz="1600" baseline="-25000" dirty="0"/>
                        <a:t>2</a:t>
                      </a:r>
                      <a:r>
                        <a:rPr lang="en-US" sz="1600" dirty="0"/>
                        <a:t>)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0,4-0,5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0,2-0,3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Состав</a:t>
                      </a:r>
                      <a:r>
                        <a:rPr lang="ru-RU" sz="1600" baseline="0" dirty="0"/>
                        <a:t> активного центра катализатора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Сульфиды</a:t>
                      </a:r>
                      <a:r>
                        <a:rPr lang="ru-RU" sz="1600" baseline="0" dirty="0"/>
                        <a:t> Ме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Чистые Ме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Ni(</a:t>
                      </a:r>
                      <a:r>
                        <a:rPr lang="ru-RU" sz="1600" dirty="0"/>
                        <a:t>метал.</a:t>
                      </a:r>
                      <a:r>
                        <a:rPr lang="en-US" sz="1600" dirty="0"/>
                        <a:t>)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149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Оксид углерода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22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05904" y="1929727"/>
            <a:ext cx="11376348" cy="2529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Оксид углерода растворим в </a:t>
            </a:r>
            <a:r>
              <a:rPr lang="ru-RU" dirty="0" err="1"/>
              <a:t>гидрогенизате</a:t>
            </a:r>
            <a:r>
              <a:rPr lang="ru-RU" dirty="0"/>
              <a:t> несколько лучше азота, но все же растворимость его лишь в 1,5</a:t>
            </a:r>
            <a:r>
              <a:rPr lang="en-US" dirty="0"/>
              <a:t>-</a:t>
            </a:r>
            <a:r>
              <a:rPr lang="ru-RU" dirty="0"/>
              <a:t>2,5 раза выше растворимости водорода. Происходит его накопление в циркулирующем ВСГ, что требует удаления СО с </a:t>
            </a:r>
            <a:r>
              <a:rPr lang="ru-RU" dirty="0" err="1"/>
              <a:t>отдувом</a:t>
            </a:r>
            <a:r>
              <a:rPr lang="ru-RU" dirty="0"/>
              <a:t>. </a:t>
            </a:r>
            <a:endParaRPr lang="en-US" dirty="0"/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Содержание СО в ВСГ ограничивают 0,5 % (об.). В некоторых </a:t>
            </a:r>
            <a:r>
              <a:rPr lang="ru-RU" dirty="0" err="1"/>
              <a:t>термогидрокаталитических</a:t>
            </a:r>
            <a:r>
              <a:rPr lang="ru-RU" dirty="0"/>
              <a:t> процессах необходим ВСГ, содержащий менее тысячных долей объемного процента оксида углерода.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72724"/>
              </p:ext>
            </p:extLst>
          </p:nvPr>
        </p:nvGraphicFramePr>
        <p:xfrm>
          <a:off x="505904" y="4466779"/>
          <a:ext cx="11376348" cy="1963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85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6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0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Содержание в ВСГ,</a:t>
                      </a:r>
                      <a:r>
                        <a:rPr lang="ru-RU" sz="1600" baseline="0" dirty="0"/>
                        <a:t> мол.%, не более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Гидроочистка НП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Гидрокрекинг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Гидрогенизация (нефтехимия)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</a:t>
                      </a:r>
                      <a:r>
                        <a:rPr lang="en-US" sz="1600" baseline="-25000" dirty="0"/>
                        <a:t>2</a:t>
                      </a:r>
                      <a:endParaRPr lang="ru-RU" sz="1600" baseline="-250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1,0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0,1-0,2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0,001-0,01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0,5-1,0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(CO+CO</a:t>
                      </a:r>
                      <a:r>
                        <a:rPr lang="en-US" sz="1600" baseline="-25000" dirty="0"/>
                        <a:t>2</a:t>
                      </a:r>
                      <a:r>
                        <a:rPr lang="en-US" sz="1600" dirty="0"/>
                        <a:t>)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0,4-0,5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0,2-0,3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Состав</a:t>
                      </a:r>
                      <a:r>
                        <a:rPr lang="ru-RU" sz="1600" baseline="0" dirty="0"/>
                        <a:t> активного центра катализатора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Сульфиды</a:t>
                      </a:r>
                      <a:r>
                        <a:rPr lang="ru-RU" sz="1600" baseline="0" dirty="0"/>
                        <a:t> Ме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Чистые Ме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Ni(</a:t>
                      </a:r>
                      <a:r>
                        <a:rPr lang="ru-RU" sz="1600" dirty="0"/>
                        <a:t>метал.</a:t>
                      </a:r>
                      <a:r>
                        <a:rPr lang="en-US" sz="1600" dirty="0"/>
                        <a:t>)</a:t>
                      </a:r>
                      <a:endParaRPr lang="ru-RU" sz="1600" dirty="0"/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237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Водяные пары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23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05904" y="1929727"/>
            <a:ext cx="11376348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/>
              <a:t>В ВСГ присутствуют водяные пары в количестве, отвечающем условиям насыщения после компрессии</a:t>
            </a:r>
            <a:r>
              <a:rPr lang="ru-RU" dirty="0"/>
              <a:t>. </a:t>
            </a:r>
          </a:p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Водород при 35 °С и 6 МПа содержит 0,7 г/м</a:t>
            </a:r>
            <a:r>
              <a:rPr lang="ru-RU" baseline="30000" dirty="0"/>
              <a:t>3</a:t>
            </a:r>
            <a:r>
              <a:rPr lang="ru-RU" dirty="0"/>
              <a:t> водяных паров, а при той же температуре и давлении 15 МПа — 0,3 г/м</a:t>
            </a:r>
            <a:r>
              <a:rPr lang="ru-RU" baseline="30000" dirty="0"/>
              <a:t>3</a:t>
            </a:r>
            <a:r>
              <a:rPr lang="ru-RU" dirty="0"/>
              <a:t>. Такое содержание водяных паров не оказывает отрицательного влияния на процессы гидроочистки и гидрокрекинга, использующих </a:t>
            </a:r>
            <a:r>
              <a:rPr lang="ru-RU" dirty="0" err="1"/>
              <a:t>алю-мокобальтмолибденовый</a:t>
            </a:r>
            <a:r>
              <a:rPr lang="ru-RU" dirty="0"/>
              <a:t> или </a:t>
            </a:r>
            <a:r>
              <a:rPr lang="ru-RU" dirty="0" err="1"/>
              <a:t>алюмоникельмолибденовый</a:t>
            </a:r>
            <a:r>
              <a:rPr lang="ru-RU" dirty="0"/>
              <a:t> катализаторы. Если же применяют катализаторы, взаимодействующие с водяным паром (например, катализаторы, содержащие фтор) или отравляющиеся под его действием, то необходима осушка ВСГ до тысячных долей процента.</a:t>
            </a:r>
          </a:p>
        </p:txBody>
      </p:sp>
    </p:spTree>
    <p:extLst>
      <p:ext uri="{BB962C8B-B14F-4D97-AF65-F5344CB8AC3E}">
        <p14:creationId xmlns:p14="http://schemas.microsoft.com/office/powerpoint/2010/main" val="3858200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Кислород и азот</a:t>
            </a:r>
            <a:endParaRPr lang="ru-RU" altLang="ru-RU" sz="28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24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05904" y="1929727"/>
            <a:ext cx="1137634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/>
              <a:t>Кислород: </a:t>
            </a:r>
            <a:r>
              <a:rPr lang="ru-RU" dirty="0"/>
              <a:t>ВСГ может содержать и кислород, который поступает из водяного пара, используемого в процессе, или из промывной воды. В водороде, полученном на типовых установках паровой конверсии углеводородов при низком давлении, может быть до 0,3-0,4 % (об.) О</a:t>
            </a:r>
            <a:r>
              <a:rPr lang="ru-RU" baseline="-25000" dirty="0"/>
              <a:t>2</a:t>
            </a:r>
            <a:r>
              <a:rPr lang="ru-RU" dirty="0"/>
              <a:t>. В процессах гидроочистки и гидрокрекинга нефтепродуктов, а также в большинстве гидрогенизационных нефтехимических процессов кислород не влияет на протекание реакции или взаимодействует с водородом с образованием воды. Для таких процессов содержание О</a:t>
            </a:r>
            <a:r>
              <a:rPr lang="ru-RU" baseline="-25000" dirty="0"/>
              <a:t>2</a:t>
            </a:r>
            <a:r>
              <a:rPr lang="ru-RU" dirty="0"/>
              <a:t> в ВСГ должно быть не более 0,2-0,3 % (об.).</a:t>
            </a:r>
          </a:p>
          <a:p>
            <a:pPr indent="265113" algn="just">
              <a:lnSpc>
                <a:spcPct val="150000"/>
              </a:lnSpc>
            </a:pPr>
            <a:r>
              <a:rPr lang="ru-RU" b="1" dirty="0"/>
              <a:t>Азот: </a:t>
            </a:r>
            <a:r>
              <a:rPr lang="ru-RU" dirty="0"/>
              <a:t>Растворимость азота лишь в 1,5-1,7 раза выше растворимости водорода, и удаление азота из циркулирующего ВСГ сопряжено с большими потерями Н</a:t>
            </a:r>
            <a:r>
              <a:rPr lang="ru-RU" baseline="-25000" dirty="0"/>
              <a:t>2</a:t>
            </a:r>
            <a:r>
              <a:rPr lang="ru-RU" dirty="0"/>
              <a:t>. Поэтому содержание азота в ВСГ ограничивают.</a:t>
            </a:r>
          </a:p>
        </p:txBody>
      </p:sp>
    </p:spTree>
    <p:extLst>
      <p:ext uri="{BB962C8B-B14F-4D97-AF65-F5344CB8AC3E}">
        <p14:creationId xmlns:p14="http://schemas.microsoft.com/office/powerpoint/2010/main" val="2609933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 производства ВСГ паровой конверсией легких алканов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002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Перечень стадий производства ВСГ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11196594" cy="4482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2000" algn="just">
              <a:lnSpc>
                <a:spcPct val="114000"/>
              </a:lnSpc>
            </a:pPr>
            <a:r>
              <a:rPr lang="ru-RU" altLang="ru-RU" b="1" dirty="0">
                <a:ea typeface="Calibri" pitchFamily="34" charset="0"/>
                <a:cs typeface="Calibri" pitchFamily="34" charset="0"/>
              </a:rPr>
              <a:t>Схемы всех современных установок для производства водорода по технологии паровой каталитической конверсии углеводородов включают стадии: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Подготовка сырья (предварительное обессеривание).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Паровая конверсия углеводородов.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Конверсия оксида углерода.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Очистка полученного водорода.</a:t>
            </a:r>
          </a:p>
          <a:p>
            <a:pPr algn="just">
              <a:lnSpc>
                <a:spcPct val="114000"/>
              </a:lnSpc>
            </a:pPr>
            <a:r>
              <a:rPr lang="ru-RU" altLang="ru-RU" i="1" dirty="0">
                <a:ea typeface="Calibri" pitchFamily="34" charset="0"/>
                <a:cs typeface="Calibri" pitchFamily="34" charset="0"/>
              </a:rPr>
              <a:t>а также: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Узлы получения и использования пара и теплоты. 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Компрессоры для сжатия сырья и водорода (</a:t>
            </a:r>
            <a:r>
              <a:rPr lang="ru-RU" altLang="ru-RU" i="1" dirty="0">
                <a:ea typeface="Calibri" pitchFamily="34" charset="0"/>
                <a:cs typeface="Calibri" pitchFamily="34" charset="0"/>
              </a:rPr>
              <a:t>опционально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):</a:t>
            </a:r>
          </a:p>
          <a:p>
            <a:pPr lvl="1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-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примерное давление перед реактором конверсии УВ - 2,3-2,5 МПа, на выходе из последнего аппарата схемы - 1,6-1,8 МПа. </a:t>
            </a:r>
            <a:r>
              <a:rPr lang="ru-RU" altLang="ru-RU" sz="1600" dirty="0" err="1">
                <a:ea typeface="Calibri" pitchFamily="34" charset="0"/>
                <a:cs typeface="Calibri" pitchFamily="34" charset="0"/>
              </a:rPr>
              <a:t>Гидропроцессы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 на НПЗ осуществляют при давлении 4-15 МПа, поэтому на установке производства водорода имеются компрессоры, сжимающие водород до давления, требуемого установкой-потребителем.</a:t>
            </a:r>
          </a:p>
          <a:p>
            <a:pPr algn="just">
              <a:lnSpc>
                <a:spcPct val="114000"/>
              </a:lnSpc>
            </a:pPr>
            <a:r>
              <a:rPr lang="ru-RU" altLang="ru-RU" b="1" dirty="0">
                <a:ea typeface="Calibri" pitchFamily="34" charset="0"/>
                <a:cs typeface="Calibri" pitchFamily="34" charset="0"/>
              </a:rPr>
              <a:t>Основные лицензиары: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«</a:t>
            </a:r>
            <a:r>
              <a:rPr lang="en-US" altLang="ru-RU" i="1" dirty="0" err="1">
                <a:ea typeface="Calibri" pitchFamily="34" charset="0"/>
                <a:cs typeface="Calibri" pitchFamily="34" charset="0"/>
              </a:rPr>
              <a:t>Haldor</a:t>
            </a:r>
            <a:r>
              <a:rPr lang="en-US" altLang="ru-RU" i="1" dirty="0"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i="1" dirty="0" err="1">
                <a:ea typeface="Calibri" pitchFamily="34" charset="0"/>
                <a:cs typeface="Calibri" pitchFamily="34" charset="0"/>
              </a:rPr>
              <a:t>Topsoe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», «</a:t>
            </a:r>
            <a:r>
              <a:rPr lang="en-US" altLang="ru-RU" i="1" dirty="0">
                <a:ea typeface="Calibri" pitchFamily="34" charset="0"/>
                <a:cs typeface="Calibri" pitchFamily="34" charset="0"/>
              </a:rPr>
              <a:t>UOP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».</a:t>
            </a:r>
            <a:endParaRPr lang="ru-RU" altLang="ru-RU" sz="1400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80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Предварительное </a:t>
            </a:r>
            <a:r>
              <a:rPr lang="ru-RU" altLang="ru-RU" sz="2800" dirty="0" err="1"/>
              <a:t>обессеривание</a:t>
            </a:r>
            <a:r>
              <a:rPr lang="ru-RU" altLang="ru-RU" sz="2800" dirty="0"/>
              <a:t> сырья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10677"/>
            <a:ext cx="11196594" cy="413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  <a:buAutoNum type="arabicPeriod"/>
            </a:pPr>
            <a:r>
              <a:rPr lang="ru-RU" altLang="ru-RU" b="1" dirty="0">
                <a:ea typeface="Calibri" pitchFamily="34" charset="0"/>
                <a:cs typeface="Calibri" pitchFamily="34" charset="0"/>
              </a:rPr>
              <a:t>Абсорбционная очистка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:</a:t>
            </a:r>
          </a:p>
          <a:p>
            <a:pPr marL="342900" indent="-342900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МЭА-, ДЭА-процессы;</a:t>
            </a:r>
          </a:p>
          <a:p>
            <a:pPr marL="342900" indent="-342900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i="1" dirty="0" err="1">
                <a:ea typeface="Calibri" pitchFamily="34" charset="0"/>
                <a:cs typeface="Calibri" pitchFamily="34" charset="0"/>
              </a:rPr>
              <a:t>зарубежом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) процесс «</a:t>
            </a:r>
            <a:r>
              <a:rPr lang="ru-RU" altLang="ru-RU" i="1" dirty="0" err="1">
                <a:ea typeface="Calibri" pitchFamily="34" charset="0"/>
                <a:cs typeface="Calibri" pitchFamily="34" charset="0"/>
              </a:rPr>
              <a:t>Сульфинол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» </a:t>
            </a:r>
            <a:endParaRPr lang="en-US" altLang="ru-RU" dirty="0">
              <a:ea typeface="Calibri" pitchFamily="34" charset="0"/>
              <a:cs typeface="Calibri" pitchFamily="34" charset="0"/>
            </a:endParaRPr>
          </a:p>
          <a:p>
            <a:pPr marL="1085850" lvl="1" indent="-342900" algn="just">
              <a:lnSpc>
                <a:spcPct val="125000"/>
              </a:lnSpc>
              <a:buFontTx/>
              <a:buChar char="-"/>
            </a:pPr>
            <a:r>
              <a:rPr lang="ru-RU" altLang="ru-RU" sz="1600" dirty="0" err="1">
                <a:ea typeface="Calibri" pitchFamily="34" charset="0"/>
                <a:cs typeface="Calibri" pitchFamily="34" charset="0"/>
              </a:rPr>
              <a:t>сульфолан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 (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C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8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SO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) – 64 %;</a:t>
            </a:r>
            <a:endParaRPr lang="en-US" altLang="ru-RU" sz="1600" dirty="0">
              <a:ea typeface="Calibri" pitchFamily="34" charset="0"/>
              <a:cs typeface="Calibri" pitchFamily="34" charset="0"/>
            </a:endParaRPr>
          </a:p>
          <a:p>
            <a:pPr marL="1085850" lvl="1" indent="-342900" algn="just">
              <a:lnSpc>
                <a:spcPct val="125000"/>
              </a:lnSpc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ДИПА (</a:t>
            </a:r>
            <a:r>
              <a:rPr lang="ru-RU" altLang="ru-RU" sz="1600" i="1" dirty="0" err="1">
                <a:ea typeface="Calibri" pitchFamily="34" charset="0"/>
                <a:cs typeface="Calibri" pitchFamily="34" charset="0"/>
              </a:rPr>
              <a:t>диизопропаноламин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) – 30 %;</a:t>
            </a:r>
          </a:p>
          <a:p>
            <a:pPr marL="1085850" lvl="1" indent="-342900" algn="just">
              <a:lnSpc>
                <a:spcPct val="125000"/>
              </a:lnSpc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вода – 6 %;</a:t>
            </a:r>
          </a:p>
          <a:p>
            <a:pPr marL="342900" indent="-34290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Остаточное содержание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S – 0,0001 %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;</a:t>
            </a:r>
          </a:p>
          <a:p>
            <a:pPr marL="342900" indent="-34290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Степень извлечения меркаптанов – 95 %;</a:t>
            </a:r>
          </a:p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2.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Двухстадийное поглощение меркаптанов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из сырья (300-400 °С) применяется при высоком содержании меркаптанов. Требуется добавка ВСГ. Реакции: </a:t>
            </a:r>
          </a:p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	(1) 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R-SH + H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= R-H + H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S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(Ni(Co)-Mo-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катализатор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)</a:t>
            </a:r>
            <a:endParaRPr lang="ru-RU" altLang="ru-RU" dirty="0"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	(2)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S + </a:t>
            </a:r>
            <a:r>
              <a:rPr lang="en-US" altLang="ru-RU" b="1" dirty="0" err="1">
                <a:ea typeface="Calibri" pitchFamily="34" charset="0"/>
                <a:cs typeface="Calibri" pitchFamily="34" charset="0"/>
              </a:rPr>
              <a:t>ZnO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= </a:t>
            </a:r>
            <a:r>
              <a:rPr lang="en-US" altLang="ru-RU" b="1" dirty="0" err="1">
                <a:ea typeface="Calibri" pitchFamily="34" charset="0"/>
                <a:cs typeface="Calibri" pitchFamily="34" charset="0"/>
              </a:rPr>
              <a:t>ZnS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+ H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O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хемосорбция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)</a:t>
            </a:r>
            <a:endParaRPr lang="ru-RU" altLang="ru-RU" sz="1400" dirty="0">
              <a:ea typeface="Calibri" pitchFamily="34" charset="0"/>
              <a:cs typeface="Calibri" pitchFamily="34" charset="0"/>
            </a:endParaRPr>
          </a:p>
        </p:txBody>
      </p:sp>
      <p:pic>
        <p:nvPicPr>
          <p:cNvPr id="8" name="Picture 2" descr="Sulfolane structure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474" y="2469024"/>
            <a:ext cx="792088" cy="123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266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60" y="1802903"/>
            <a:ext cx="5621639" cy="4924466"/>
          </a:xfrm>
          <a:prstGeom prst="rect">
            <a:avLst/>
          </a:prstGeom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Технологическая схема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486400" y="1756757"/>
            <a:ext cx="6096000" cy="3565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400" b="1" dirty="0">
                <a:ea typeface="Calibri" pitchFamily="34" charset="0"/>
                <a:cs typeface="Calibri" pitchFamily="34" charset="0"/>
              </a:rPr>
              <a:t>Рисунок - Схема установки для производства водорода паровой каталитической конверсией нефтезаводского газа:</a:t>
            </a:r>
          </a:p>
          <a:p>
            <a:pPr algn="ctr">
              <a:lnSpc>
                <a:spcPct val="114000"/>
              </a:lnSpc>
            </a:pPr>
            <a:r>
              <a:rPr lang="ru-RU" sz="1200" dirty="0">
                <a:ea typeface="Calibri" pitchFamily="34" charset="0"/>
                <a:cs typeface="Calibri" pitchFamily="34" charset="0"/>
              </a:rPr>
              <a:t>1 — дымовая труба; 2 — реактор поглощения Н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sz="1200" dirty="0">
                <a:ea typeface="Calibri" pitchFamily="34" charset="0"/>
                <a:cs typeface="Calibri" pitchFamily="34" charset="0"/>
              </a:rPr>
              <a:t>S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3 — реактор гидрирования; 4 — воздуходувка; 5 — дымосос; 6—теплообменник; 7— подогреватель сырья; 8 — котел-утилизатор; 9 — пароподогреватель; 10 — компрессор; 11 — смеситель; 12 — печь паровой конверсии; 13 — теплообменник; 14 — реактор среднетемпературной конверсии СО; 15 — подогреватели воды; 16 — реактор низкотемпературной конверсии СО; 17 — теплообменник для нагрева раствора К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СО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18 — абсорбер для очистки от СО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19 — турбина; 20 — насос; 21 — регенератор; 22 — реактор </a:t>
            </a:r>
            <a:r>
              <a:rPr lang="ru-RU" sz="1200" dirty="0" err="1">
                <a:ea typeface="Calibri" pitchFamily="34" charset="0"/>
                <a:cs typeface="Calibri" pitchFamily="34" charset="0"/>
              </a:rPr>
              <a:t>метанирования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23 — холодильник; 24 — компрессор для сжатия Н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25 — теплообменник; </a:t>
            </a:r>
          </a:p>
          <a:p>
            <a:pPr algn="ctr">
              <a:lnSpc>
                <a:spcPct val="114000"/>
              </a:lnSpc>
            </a:pPr>
            <a:r>
              <a:rPr lang="ru-RU" sz="1200" dirty="0">
                <a:ea typeface="Calibri" pitchFamily="34" charset="0"/>
                <a:cs typeface="Calibri" pitchFamily="34" charset="0"/>
              </a:rPr>
              <a:t>I — сырье; II — отопительный газ; III — вода; IV — водород; V — пар; VI — углекислый газ; VII — дымовые газы; VIII — воздух; IX — химически очищенная вода</a:t>
            </a:r>
          </a:p>
        </p:txBody>
      </p:sp>
    </p:spTree>
    <p:extLst>
      <p:ext uri="{BB962C8B-B14F-4D97-AF65-F5344CB8AC3E}">
        <p14:creationId xmlns:p14="http://schemas.microsoft.com/office/powerpoint/2010/main" val="4098076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29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4670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Объемное соотношение пар : газ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:</a:t>
            </a:r>
          </a:p>
          <a:p>
            <a:pPr marL="285750" indent="-285750" algn="just">
              <a:lnSpc>
                <a:spcPct val="125000"/>
              </a:lnSpc>
              <a:buFontTx/>
              <a:buChar char="-"/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стехиометрический расход пара на конверсию метана (2 : 1) не используют, т.к. тогда пар необходимо добавлять на последующей стадии паровой конверсии оксида углерода;</a:t>
            </a:r>
          </a:p>
          <a:p>
            <a:pPr marL="285750" indent="-285750" algn="just">
              <a:lnSpc>
                <a:spcPct val="125000"/>
              </a:lnSpc>
              <a:buFontTx/>
              <a:buChar char="-"/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Типовые значения (для газов с углеродным числом порядка 1-2 ): </a:t>
            </a:r>
          </a:p>
          <a:p>
            <a:pPr marL="7429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до 2 МПа: не менее 3,0 к 1;</a:t>
            </a:r>
          </a:p>
          <a:p>
            <a:pPr marL="7429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sz="2000" dirty="0" err="1">
                <a:ea typeface="Calibri" pitchFamily="34" charset="0"/>
                <a:cs typeface="Calibri" pitchFamily="34" charset="0"/>
              </a:rPr>
              <a:t>ок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. 2 МПа: (4,0-5,0) к 1;</a:t>
            </a:r>
          </a:p>
          <a:p>
            <a:pPr marL="742950" lvl="1" indent="-285750" algn="just">
              <a:lnSpc>
                <a:spcPct val="125000"/>
              </a:lnSpc>
              <a:buFontTx/>
              <a:buChar char="-"/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при 2,0-2,5 МПа: (4,5-8,0) к 1.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3178930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30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Объемное соотношение пар : газ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:</a:t>
            </a:r>
          </a:p>
          <a:p>
            <a:pPr algn="just">
              <a:lnSpc>
                <a:spcPct val="125000"/>
              </a:lnSpc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При недостатке пара возможно осаждение углерода и </a:t>
            </a:r>
            <a:r>
              <a:rPr lang="ru-RU" altLang="ru-RU" sz="2000" dirty="0" err="1">
                <a:ea typeface="Calibri" pitchFamily="34" charset="0"/>
                <a:cs typeface="Calibri" pitchFamily="34" charset="0"/>
              </a:rPr>
              <a:t>закоксовывание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 катализатора. Поэтому в пусковой период на свежем катализаторе, когда такая опасность велика, это соотношение поддерживается равным 10:1.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1684218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31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Объемное соотношение пар : газ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:</a:t>
            </a:r>
          </a:p>
          <a:p>
            <a:pPr algn="just">
              <a:lnSpc>
                <a:spcPct val="125000"/>
              </a:lnSpc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В реакторе паровой конверсии на подачу избыточного пара расходуют дополнительную теплоту, но ее возвращают в котле-утилизаторе. При подаче избыточного пара улучшается теплопередача.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3387861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32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Температура:</a:t>
            </a:r>
          </a:p>
          <a:p>
            <a:pPr algn="just">
              <a:lnSpc>
                <a:spcPct val="125000"/>
              </a:lnSpc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Максимально достижимая температура процесса зависит от качества стали, диаметра реактора, допустимых </a:t>
            </a:r>
            <a:r>
              <a:rPr lang="ru-RU" altLang="ru-RU" sz="2000" dirty="0" err="1">
                <a:ea typeface="Calibri" pitchFamily="34" charset="0"/>
                <a:cs typeface="Calibri" pitchFamily="34" charset="0"/>
              </a:rPr>
              <a:t>теплонапряжений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 поверхности реакционных труб и, особенно, от давления процесса. На большинстве современных установок температуру процесса поддерживают в пределах 830-880 °С.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20817968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33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Давление:</a:t>
            </a:r>
          </a:p>
          <a:p>
            <a:pPr algn="just">
              <a:lnSpc>
                <a:spcPct val="125000"/>
              </a:lnSpc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Выбор давления обусловлен, прежде всего, возможностью использовать теплоту конденсации непрореагировавшего водяного пара для регенерации раствора в системе очистки газа от СО</a:t>
            </a:r>
            <a:r>
              <a:rPr lang="ru-RU" altLang="ru-RU" sz="20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. При давлении ниже 0,7-1,0 МПа использовать эту теплоту практически невозможно.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3608908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34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Давление:</a:t>
            </a:r>
          </a:p>
          <a:p>
            <a:pPr algn="just">
              <a:lnSpc>
                <a:spcPct val="125000"/>
              </a:lnSpc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Сжатие сырья по сравнению с </a:t>
            </a:r>
            <a:r>
              <a:rPr lang="ru-RU" altLang="ru-RU" sz="2000" dirty="0" err="1">
                <a:ea typeface="Calibri" pitchFamily="34" charset="0"/>
                <a:cs typeface="Calibri" pitchFamily="34" charset="0"/>
              </a:rPr>
              <a:t>компримированием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 водорода позволяет сократить расход энергии пропорционально увеличению объема газа в процессе паровой конверсии.</a:t>
            </a:r>
          </a:p>
          <a:p>
            <a:pPr algn="just">
              <a:lnSpc>
                <a:spcPct val="125000"/>
              </a:lnSpc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Повышение давления интенсифицирует </a:t>
            </a:r>
            <a:r>
              <a:rPr lang="ru-RU" altLang="ru-RU" sz="2000" dirty="0" err="1">
                <a:ea typeface="Calibri" pitchFamily="34" charset="0"/>
                <a:cs typeface="Calibri" pitchFamily="34" charset="0"/>
              </a:rPr>
              <a:t>массообмен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 и теплопередачу в реакторах и теплообменниках установки производства водорода.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34257546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35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4978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b="1" dirty="0">
                <a:ea typeface="Calibri" pitchFamily="34" charset="0"/>
                <a:cs typeface="Calibri" pitchFamily="34" charset="0"/>
              </a:rPr>
              <a:t>Давление:</a:t>
            </a:r>
          </a:p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Обычно паровую конверсию метана проводят при давлении 1,2-3,0 МПа. Снижение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давления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процесса ведет к увеличению степени конверсии;</a:t>
            </a:r>
          </a:p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Повышение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давления:</a:t>
            </a:r>
          </a:p>
          <a:p>
            <a:pPr marL="285750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смещает равновесие реакции паровой конверсии метана в неблагоприятную сторону;</a:t>
            </a:r>
          </a:p>
          <a:p>
            <a:pPr marL="285750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способствует снижению энергетических затрат на компрессию газов;</a:t>
            </a:r>
          </a:p>
          <a:p>
            <a:pPr marL="285750" indent="-285750" algn="just">
              <a:lnSpc>
                <a:spcPct val="125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требует превышения допустимой температуры реакционных труб, что значительно снижает срок их службы.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1720978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36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Давление:</a:t>
            </a:r>
          </a:p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Для достижения требуемой концентрации водорода при увеличении давления повышают температуру процесса и расход пара (особенно если стремятся получить 98%-</a:t>
            </a:r>
            <a:r>
              <a:rPr lang="ru-RU" altLang="ru-RU" dirty="0" err="1">
                <a:ea typeface="Calibri" pitchFamily="34" charset="0"/>
                <a:cs typeface="Calibri" pitchFamily="34" charset="0"/>
              </a:rPr>
              <a:t>ный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Н</a:t>
            </a:r>
            <a:r>
              <a:rPr lang="ru-RU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), но это приводит к необходимости применения реакционных труб из высоколегированной стали. </a:t>
            </a:r>
          </a:p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В связи с этим производство водорода в настоящее время ведут при давлении не выше 2,5 МПа.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18997893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344077" cy="110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Основные реакции: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000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+ 43,5 кДж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2" y="3429000"/>
            <a:ext cx="5723731" cy="205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1184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95%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166" y="4454100"/>
            <a:ext cx="125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itchFamily="34" charset="0"/>
              </a:rPr>
              <a:t>98% ВСГ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37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467013" y="1929727"/>
            <a:ext cx="5344077" cy="2208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altLang="ru-RU" sz="2000" b="1" dirty="0">
                <a:ea typeface="Calibri" pitchFamily="34" charset="0"/>
                <a:cs typeface="Calibri" pitchFamily="34" charset="0"/>
              </a:rPr>
              <a:t>Давление:</a:t>
            </a:r>
          </a:p>
          <a:p>
            <a:pPr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Ограничения по содержанию Н</a:t>
            </a:r>
            <a:r>
              <a:rPr lang="ru-RU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, температуре и давлению процесса при выборе режима паровой конверсии метана справедливы и при конверсии нефтезаводских газов и бензина.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702" y="5525366"/>
            <a:ext cx="572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a typeface="Calibri" pitchFamily="34" charset="0"/>
                <a:cs typeface="Calibri" pitchFamily="34" charset="0"/>
              </a:rPr>
              <a:t>Рисунок - Параметры технологического режима процесса производства ВСГ на современных установках (заштрихована область принятых режимов)</a:t>
            </a:r>
          </a:p>
        </p:txBody>
      </p:sp>
    </p:spTree>
    <p:extLst>
      <p:ext uri="{BB962C8B-B14F-4D97-AF65-F5344CB8AC3E}">
        <p14:creationId xmlns:p14="http://schemas.microsoft.com/office/powerpoint/2010/main" val="1147609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Паровая конверсия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14" y="4067418"/>
            <a:ext cx="2051173" cy="2377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2680444" y="4067418"/>
            <a:ext cx="375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i="1" dirty="0"/>
              <a:t>Рис - Применяемое давление газа </a:t>
            </a:r>
            <a:r>
              <a:rPr lang="ru-RU" altLang="ru-RU" sz="1200" b="1" i="1" dirty="0"/>
              <a:t>Р</a:t>
            </a:r>
            <a:r>
              <a:rPr lang="ru-RU" altLang="ru-RU" sz="1200" i="1" dirty="0"/>
              <a:t> на выходе из трубчатого реактора конверсии природного газа в различные периоды времени </a:t>
            </a:r>
            <a:r>
              <a:rPr lang="ru-RU" altLang="ru-RU" sz="1200" b="1" i="1" dirty="0"/>
              <a:t>t</a:t>
            </a:r>
            <a:endParaRPr lang="ru-RU" altLang="ru-RU" sz="120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86651" y="4067418"/>
            <a:ext cx="2576513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"/>
          <p:cNvSpPr>
            <a:spLocks noChangeArrowheads="1"/>
          </p:cNvSpPr>
          <p:nvPr/>
        </p:nvSpPr>
        <p:spPr bwMode="auto">
          <a:xfrm>
            <a:off x="5820296" y="5148505"/>
            <a:ext cx="30876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i="1" dirty="0"/>
              <a:t>Рис - Ограничения по температуре</a:t>
            </a:r>
            <a:r>
              <a:rPr lang="en-US" altLang="ru-RU" sz="1200" i="1" dirty="0"/>
              <a:t> </a:t>
            </a:r>
            <a:r>
              <a:rPr lang="ru-RU" altLang="ru-RU" sz="1200" i="1" dirty="0"/>
              <a:t> </a:t>
            </a:r>
            <a:r>
              <a:rPr lang="en-US" altLang="ru-RU" sz="1200" i="1" dirty="0"/>
              <a:t>t</a:t>
            </a:r>
            <a:r>
              <a:rPr lang="ru-RU" altLang="ru-RU" sz="1200" i="1" dirty="0"/>
              <a:t> и давлению Р процесса паровой конверсии, обусловленные материалом труб (отношение </a:t>
            </a:r>
            <a:r>
              <a:rPr lang="ru-RU" altLang="ru-RU" sz="1200" b="1" i="1" dirty="0"/>
              <a:t>пар : углерод = 3,5</a:t>
            </a:r>
            <a:r>
              <a:rPr lang="ru-RU" altLang="ru-RU" sz="1200" i="1" dirty="0"/>
              <a:t>; </a:t>
            </a:r>
            <a:r>
              <a:rPr lang="ru-RU" altLang="ru-RU" sz="1200" b="1" i="1" dirty="0"/>
              <a:t>А</a:t>
            </a:r>
            <a:r>
              <a:rPr lang="ru-RU" altLang="ru-RU" sz="1200" i="1" dirty="0"/>
              <a:t> – расчетные границы для работ труб)</a:t>
            </a:r>
            <a:endParaRPr lang="ru-RU" altLang="ru-RU" sz="1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38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6076" y="1282585"/>
            <a:ext cx="2915874" cy="206216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900976" y="1452673"/>
            <a:ext cx="3975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ea typeface="Calibri" pitchFamily="34" charset="0"/>
                <a:cs typeface="Calibri" pitchFamily="34" charset="0"/>
              </a:rPr>
              <a:t>Рисунок - Зависимость остаточного содержании метана в конвертированном газе от температуры и давления.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232475" y="2331013"/>
            <a:ext cx="54032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Например: </a:t>
            </a:r>
          </a:p>
          <a:p>
            <a:pPr algn="just"/>
            <a:r>
              <a:rPr lang="ru-RU" altLang="ru-RU" sz="1600" dirty="0">
                <a:ea typeface="Calibri" pitchFamily="34" charset="0"/>
                <a:cs typeface="Calibri" pitchFamily="34" charset="0"/>
              </a:rPr>
              <a:t>для получения 95%-го ВСГ конверсия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CH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должна составлять 0,9, а содержание метана в сухом конвертированном газе не более 2,5 %.</a:t>
            </a:r>
            <a:endParaRPr lang="ru-RU" altLang="ru-RU" sz="1600" b="1" dirty="0"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318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Катализаторы конверсии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95926" y="1929726"/>
            <a:ext cx="5542961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/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Катализаторы должны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:</a:t>
            </a:r>
          </a:p>
          <a:p>
            <a:pPr marL="457200" indent="-45720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предотвращать расщепление УВ в углерод на катализаторе;</a:t>
            </a:r>
          </a:p>
          <a:p>
            <a:pPr marL="457200" indent="-45720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ускорять реакции газификации углерода водяным паром.</a:t>
            </a:r>
          </a:p>
          <a:p>
            <a:pPr algn="just"/>
            <a:r>
              <a:rPr lang="ru-RU" altLang="ru-RU" sz="1600" dirty="0">
                <a:ea typeface="Calibri" pitchFamily="34" charset="0"/>
                <a:cs typeface="Calibri" pitchFamily="34" charset="0"/>
              </a:rPr>
              <a:t>Современные катализаторы проявляют высокую активность, поэтому:</a:t>
            </a:r>
          </a:p>
          <a:p>
            <a:pPr marL="571500" indent="-285750" algn="just">
              <a:buFont typeface="Arial" panose="020B0604020202020204" pitchFamily="34" charset="0"/>
              <a:buChar char="•"/>
            </a:pPr>
            <a:r>
              <a:rPr lang="ru-RU" altLang="ru-RU" sz="1600" b="1" i="1" dirty="0">
                <a:ea typeface="Calibri" pitchFamily="34" charset="0"/>
                <a:cs typeface="Calibri" pitchFamily="34" charset="0"/>
              </a:rPr>
              <a:t>ранее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лимитирующим фактором ведения процесса был подвод теплоты, </a:t>
            </a:r>
          </a:p>
          <a:p>
            <a:pPr marL="571500" indent="-285750" algn="just">
              <a:buFont typeface="Arial" panose="020B0604020202020204" pitchFamily="34" charset="0"/>
              <a:buChar char="•"/>
            </a:pPr>
            <a:r>
              <a:rPr lang="ru-RU" altLang="ru-RU" sz="1600" b="1" i="1" dirty="0">
                <a:ea typeface="Calibri" pitchFamily="34" charset="0"/>
                <a:cs typeface="Calibri" pitchFamily="34" charset="0"/>
              </a:rPr>
              <a:t>сегодня</a:t>
            </a:r>
            <a:r>
              <a:rPr lang="ru-RU" altLang="ru-RU" sz="1600" i="1" dirty="0">
                <a:ea typeface="Calibri" pitchFamily="34" charset="0"/>
                <a:cs typeface="Calibri" pitchFamily="34" charset="0"/>
              </a:rPr>
              <a:t> же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– гидравлическое сопротивление слоя катализатора;</a:t>
            </a:r>
          </a:p>
          <a:p>
            <a:pPr algn="just"/>
            <a:endParaRPr lang="en-US" altLang="ru-RU" sz="1600" b="1" dirty="0"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Основные эксплуатационные свойства:</a:t>
            </a:r>
          </a:p>
          <a:p>
            <a:pPr marL="342900" indent="-34290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активность;</a:t>
            </a:r>
          </a:p>
          <a:p>
            <a:pPr marL="342900" indent="-34290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селективность;</a:t>
            </a:r>
          </a:p>
          <a:p>
            <a:pPr marL="342900" indent="-34290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стабильность (сохранение активности и селективности при длительной эксплуатации);</a:t>
            </a:r>
          </a:p>
          <a:p>
            <a:pPr marL="342900" indent="-34290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гидравлическое сопротивление;</a:t>
            </a:r>
          </a:p>
          <a:p>
            <a:pPr marL="342900" indent="-342900" algn="just"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прочность.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39</a:t>
            </a:fld>
            <a:endParaRPr lang="ru-RU"/>
          </a:p>
        </p:txBody>
      </p:sp>
      <p:pic>
        <p:nvPicPr>
          <p:cNvPr id="1026" name="Picture 2" descr="https://matthey.com/documents/161599/171455/Catalysts-product-LM.jpg/3135a592-c9c9-0cbd-eece-8b6f0e04cf89?t=16509685536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093" y="1672161"/>
            <a:ext cx="3487917" cy="414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096256" y="6035304"/>
            <a:ext cx="4074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a typeface="Calibri" pitchFamily="34" charset="0"/>
                <a:cs typeface="Calibri" pitchFamily="34" charset="0"/>
              </a:rPr>
              <a:t>Рисунок – Катализаторы парового </a:t>
            </a:r>
            <a:r>
              <a:rPr lang="ru-RU" sz="1200" dirty="0" err="1">
                <a:ea typeface="Calibri" pitchFamily="34" charset="0"/>
                <a:cs typeface="Calibri" pitchFamily="34" charset="0"/>
              </a:rPr>
              <a:t>риформинга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 серии </a:t>
            </a:r>
            <a:r>
              <a:rPr lang="en-US" sz="1200" dirty="0">
                <a:ea typeface="Calibri" pitchFamily="34" charset="0"/>
                <a:cs typeface="Calibri" pitchFamily="34" charset="0"/>
              </a:rPr>
              <a:t>KATALCO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 компании </a:t>
            </a:r>
            <a:r>
              <a:rPr lang="en-US" sz="1200" dirty="0">
                <a:ea typeface="Calibri" pitchFamily="34" charset="0"/>
                <a:cs typeface="Calibri" pitchFamily="34" charset="0"/>
              </a:rPr>
              <a:t>Johnson Matthey</a:t>
            </a:r>
            <a:endParaRPr lang="ru-RU" sz="1200" dirty="0"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4366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Катализаторы конверсии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95926" y="1929726"/>
            <a:ext cx="5542961" cy="2827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2000" algn="just">
              <a:lnSpc>
                <a:spcPct val="125000"/>
              </a:lnSpc>
            </a:pP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Основной активный компонент – </a:t>
            </a: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Ni.</a:t>
            </a:r>
            <a:endParaRPr lang="ru-RU" altLang="ru-RU" sz="1600" b="1" dirty="0">
              <a:ea typeface="Calibri" pitchFamily="34" charset="0"/>
              <a:cs typeface="Calibri" pitchFamily="34" charset="0"/>
            </a:endParaRPr>
          </a:p>
          <a:p>
            <a:pPr indent="432000" algn="just">
              <a:lnSpc>
                <a:spcPct val="125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Другие металлы-катализаторы дегидрирования-гидрирования: </a:t>
            </a:r>
            <a:r>
              <a:rPr lang="en-US" altLang="ru-RU" sz="1600" dirty="0" err="1">
                <a:ea typeface="Calibri" pitchFamily="34" charset="0"/>
                <a:cs typeface="Calibri" pitchFamily="34" charset="0"/>
              </a:rPr>
              <a:t>Pd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, Pt, Rh, Ru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-более активны, чем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Ni,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но гораздо дороже.</a:t>
            </a:r>
            <a:endParaRPr lang="en-US" altLang="ru-RU" sz="1600" dirty="0">
              <a:ea typeface="Calibri" pitchFamily="34" charset="0"/>
              <a:cs typeface="Calibri" pitchFamily="34" charset="0"/>
            </a:endParaRPr>
          </a:p>
          <a:p>
            <a:pPr indent="432000" algn="just">
              <a:lnSpc>
                <a:spcPct val="125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Готовый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Ni-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катализатор (независимо от способа его приготовления) прокаливают при температуре 400-500 °С для перевода солей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Ni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в форму оксидов, и в таком виде катализатор поступает на установку производства водорода.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40</a:t>
            </a:fld>
            <a:endParaRPr lang="ru-RU"/>
          </a:p>
        </p:txBody>
      </p:sp>
      <p:pic>
        <p:nvPicPr>
          <p:cNvPr id="1026" name="Picture 2" descr="https://matthey.com/documents/161599/171455/Catalysts-product-LM.jpg/3135a592-c9c9-0cbd-eece-8b6f0e04cf89?t=16509685536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093" y="1672161"/>
            <a:ext cx="3487917" cy="414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096256" y="6035304"/>
            <a:ext cx="4074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a typeface="Calibri" pitchFamily="34" charset="0"/>
                <a:cs typeface="Calibri" pitchFamily="34" charset="0"/>
              </a:rPr>
              <a:t>Рисунок – Катализаторы парового </a:t>
            </a:r>
            <a:r>
              <a:rPr lang="ru-RU" sz="1200" dirty="0" err="1">
                <a:ea typeface="Calibri" pitchFamily="34" charset="0"/>
                <a:cs typeface="Calibri" pitchFamily="34" charset="0"/>
              </a:rPr>
              <a:t>риформинга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 серии </a:t>
            </a:r>
            <a:r>
              <a:rPr lang="en-US" sz="1200" dirty="0">
                <a:ea typeface="Calibri" pitchFamily="34" charset="0"/>
                <a:cs typeface="Calibri" pitchFamily="34" charset="0"/>
              </a:rPr>
              <a:t>KATALCO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 компании </a:t>
            </a:r>
            <a:r>
              <a:rPr lang="en-US" sz="1200" dirty="0">
                <a:ea typeface="Calibri" pitchFamily="34" charset="0"/>
                <a:cs typeface="Calibri" pitchFamily="34" charset="0"/>
              </a:rPr>
              <a:t>Johnson Matthey</a:t>
            </a:r>
            <a:endParaRPr lang="ru-RU" sz="1200" dirty="0"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8525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Катализаторы конверсии легких </a:t>
            </a:r>
            <a:r>
              <a:rPr lang="ru-RU" altLang="ru-RU" sz="2800" dirty="0" err="1"/>
              <a:t>алканов</a:t>
            </a:r>
            <a:endParaRPr lang="ru-RU" alt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95926" y="1929726"/>
            <a:ext cx="7656763" cy="4583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2000" algn="just">
              <a:lnSpc>
                <a:spcPct val="114000"/>
              </a:lnSpc>
            </a:pP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Отечественные катализаторы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(например, ГИАП) представляют собой цилиндры, кольца, параллелепипеды или кубы размером от 11х11х7 до 20х20х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11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 мм. </a:t>
            </a:r>
          </a:p>
          <a:p>
            <a:pPr indent="432000" algn="just">
              <a:lnSpc>
                <a:spcPct val="114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Кажущаяся плотность – 1100-1122 кг/м</a:t>
            </a:r>
            <a:r>
              <a:rPr lang="ru-RU" altLang="ru-RU" sz="1600" baseline="30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; пористость – 33 %; удельная поверхность 1,5-44 м</a:t>
            </a:r>
            <a:r>
              <a:rPr lang="ru-RU" altLang="ru-RU" sz="1600" baseline="30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/г; удельный объем пор – 0,1-0,2 см</a:t>
            </a:r>
            <a:r>
              <a:rPr lang="ru-RU" altLang="ru-RU" sz="1600" baseline="30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/г.</a:t>
            </a:r>
          </a:p>
          <a:p>
            <a:pPr indent="432000" algn="just">
              <a:lnSpc>
                <a:spcPct val="114000"/>
              </a:lnSpc>
            </a:pP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Состав: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 4-30 % </a:t>
            </a:r>
            <a:r>
              <a:rPr lang="en-US" altLang="ru-RU" sz="1600" dirty="0" err="1">
                <a:ea typeface="Calibri" pitchFamily="34" charset="0"/>
                <a:cs typeface="Calibri" pitchFamily="34" charset="0"/>
              </a:rPr>
              <a:t>NiO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на 7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0-8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6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 % Al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,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промоторы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:</a:t>
            </a:r>
          </a:p>
          <a:p>
            <a:pPr indent="432000" algn="just">
              <a:lnSpc>
                <a:spcPct val="114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1. </a:t>
            </a:r>
            <a:r>
              <a:rPr lang="ru-RU" altLang="ru-RU" sz="1600" i="1" dirty="0">
                <a:ea typeface="Calibri" pitchFamily="34" charset="0"/>
                <a:cs typeface="Calibri" pitchFamily="34" charset="0"/>
              </a:rPr>
              <a:t>Структурные, термостойкие -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 TiO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, ZrO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; </a:t>
            </a:r>
          </a:p>
          <a:p>
            <a:pPr indent="432000" algn="just">
              <a:lnSpc>
                <a:spcPct val="114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2. </a:t>
            </a:r>
            <a:r>
              <a:rPr lang="ru-RU" altLang="ru-RU" sz="1600" i="1" dirty="0">
                <a:ea typeface="Calibri" pitchFamily="34" charset="0"/>
                <a:cs typeface="Calibri" pitchFamily="34" charset="0"/>
              </a:rPr>
              <a:t>Химические -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sz="1600" dirty="0" err="1">
                <a:ea typeface="Calibri" pitchFamily="34" charset="0"/>
                <a:cs typeface="Calibri" pitchFamily="34" charset="0"/>
              </a:rPr>
              <a:t>MgO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, Cr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, </a:t>
            </a:r>
            <a:r>
              <a:rPr lang="en-US" altLang="ru-RU" sz="1600" dirty="0" err="1">
                <a:ea typeface="Calibri" pitchFamily="34" charset="0"/>
                <a:cs typeface="Calibri" pitchFamily="34" charset="0"/>
              </a:rPr>
              <a:t>CaO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.</a:t>
            </a:r>
          </a:p>
          <a:p>
            <a:pPr indent="432000" algn="just">
              <a:lnSpc>
                <a:spcPct val="114000"/>
              </a:lnSpc>
            </a:pP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Чувствительны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 к Н</a:t>
            </a:r>
            <a:r>
              <a:rPr lang="ru-RU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S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, </a:t>
            </a:r>
            <a:r>
              <a:rPr lang="ru-RU" altLang="ru-RU" sz="1600" dirty="0" err="1">
                <a:ea typeface="Calibri" pitchFamily="34" charset="0"/>
                <a:cs typeface="Calibri" pitchFamily="34" charset="0"/>
              </a:rPr>
              <a:t>сероорганике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, галогенам, а также к раздельной подаче сырья и водяного пара.</a:t>
            </a:r>
          </a:p>
          <a:p>
            <a:pPr indent="432000" algn="just">
              <a:lnSpc>
                <a:spcPct val="114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Достигаемая степень превращения – 99,5 %, гарантируемый срок службы – до 2 лет .</a:t>
            </a:r>
          </a:p>
          <a:p>
            <a:pPr indent="432000" algn="just">
              <a:lnSpc>
                <a:spcPct val="114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Рекомендованные условия для таких марок катализаторов: до 1030 °С, давление до 1,2-2,5 МПа, ОСП метана до 700 ч</a:t>
            </a:r>
            <a:r>
              <a:rPr lang="en-US" altLang="ru-RU" sz="1600" baseline="30000" dirty="0"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, мольное соотношение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O:CH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 –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не менее 2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:1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41</a:t>
            </a:fld>
            <a:endParaRPr lang="ru-RU"/>
          </a:p>
        </p:txBody>
      </p:sp>
      <p:pic>
        <p:nvPicPr>
          <p:cNvPr id="7" name="Picture 2" descr="http://www.ctkeuro.ru/userfiles/img/keramika/Catalyst_GIAP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683" y="1929726"/>
            <a:ext cx="249627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tkeuro.ru/userfiles/img/keramika/Catalyst_GIAP-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051" y="4314994"/>
            <a:ext cx="239554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052689" y="3921567"/>
            <a:ext cx="28164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Рисунок - Катализатор ГИАП</a:t>
            </a:r>
            <a:r>
              <a:rPr lang="en-US" altLang="ru-RU" sz="1200" dirty="0">
                <a:latin typeface="+mn-lt"/>
                <a:ea typeface="Calibri" pitchFamily="34" charset="0"/>
                <a:cs typeface="Calibri" pitchFamily="34" charset="0"/>
              </a:rPr>
              <a:t>-8</a:t>
            </a:r>
            <a:endParaRPr lang="ru-RU" altLang="ru-RU" sz="1200" dirty="0">
              <a:latin typeface="+mn-lt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8052689" y="6257463"/>
            <a:ext cx="28164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Рисунок - Катализатор ГИАП</a:t>
            </a:r>
            <a:r>
              <a:rPr lang="en-US" altLang="ru-RU" sz="1200" dirty="0">
                <a:latin typeface="+mn-lt"/>
                <a:ea typeface="Calibri" pitchFamily="34" charset="0"/>
                <a:cs typeface="Calibri" pitchFamily="34" charset="0"/>
              </a:rPr>
              <a:t>-</a:t>
            </a: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9571369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Конструкция трубчатой печи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6"/>
            <a:ext cx="7405644" cy="4482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defRPr/>
            </a:pPr>
            <a:r>
              <a:rPr lang="ru-RU" b="1" dirty="0"/>
              <a:t>Трубчатая печь </a:t>
            </a:r>
          </a:p>
          <a:p>
            <a:pPr marL="285750" indent="-285750" algn="just">
              <a:lnSpc>
                <a:spcPct val="114000"/>
              </a:lnSpc>
              <a:buFontTx/>
              <a:buChar char="-"/>
              <a:defRPr/>
            </a:pPr>
            <a:r>
              <a:rPr lang="ru-RU" dirty="0"/>
              <a:t>Наружная температура реакционных труб – 900-980 °С;</a:t>
            </a:r>
          </a:p>
          <a:p>
            <a:pPr marL="285750" indent="-285750" algn="just">
              <a:lnSpc>
                <a:spcPct val="114000"/>
              </a:lnSpc>
              <a:buFontTx/>
              <a:buChar char="-"/>
              <a:defRPr/>
            </a:pPr>
            <a:r>
              <a:rPr lang="ru-RU" dirty="0"/>
              <a:t>Температура дымовых газов – 900-1100 °С;</a:t>
            </a:r>
          </a:p>
          <a:p>
            <a:pPr algn="just">
              <a:lnSpc>
                <a:spcPct val="114000"/>
              </a:lnSpc>
              <a:defRPr/>
            </a:pPr>
            <a:endParaRPr lang="ru-RU" i="1" dirty="0"/>
          </a:p>
          <a:p>
            <a:pPr algn="just">
              <a:lnSpc>
                <a:spcPct val="114000"/>
              </a:lnSpc>
              <a:defRPr/>
            </a:pPr>
            <a:r>
              <a:rPr lang="ru-RU" b="1" i="1" dirty="0" err="1"/>
              <a:t>Радиантная</a:t>
            </a:r>
            <a:r>
              <a:rPr lang="ru-RU" b="1" i="1" dirty="0"/>
              <a:t> зона:</a:t>
            </a:r>
          </a:p>
          <a:p>
            <a:pPr marL="285750" indent="-285750" algn="just">
              <a:lnSpc>
                <a:spcPct val="114000"/>
              </a:lnSpc>
              <a:buFontTx/>
              <a:buChar char="-"/>
              <a:defRPr/>
            </a:pPr>
            <a:r>
              <a:rPr lang="ru-RU" dirty="0"/>
              <a:t>496 реакционных труб по 102 мм внутреннего диаметра </a:t>
            </a:r>
            <a:br>
              <a:rPr lang="ru-RU" dirty="0"/>
            </a:br>
            <a:r>
              <a:rPr lang="ru-RU" dirty="0"/>
              <a:t>(толщина стенки 16-20 мм, материал – жаропрочная хром-никелевая сталь);</a:t>
            </a:r>
          </a:p>
          <a:p>
            <a:pPr marL="285750" indent="-285750" algn="just">
              <a:lnSpc>
                <a:spcPct val="114000"/>
              </a:lnSpc>
              <a:buFontTx/>
              <a:buChar char="-"/>
              <a:defRPr/>
            </a:pPr>
            <a:r>
              <a:rPr lang="ru-RU" dirty="0"/>
              <a:t>Высота 10-14 м;</a:t>
            </a:r>
          </a:p>
          <a:p>
            <a:pPr marL="285750" indent="-285750" algn="just">
              <a:lnSpc>
                <a:spcPct val="114000"/>
              </a:lnSpc>
              <a:buFontTx/>
              <a:buChar char="-"/>
              <a:defRPr/>
            </a:pPr>
            <a:r>
              <a:rPr lang="ru-RU" dirty="0"/>
              <a:t>Общий объем катализатора – 49 м</a:t>
            </a:r>
            <a:r>
              <a:rPr lang="ru-RU" baseline="30000" dirty="0"/>
              <a:t>3</a:t>
            </a:r>
            <a:r>
              <a:rPr lang="ru-RU" dirty="0"/>
              <a:t>;</a:t>
            </a:r>
          </a:p>
          <a:p>
            <a:pPr marL="285750" indent="-285750" algn="just">
              <a:lnSpc>
                <a:spcPct val="114000"/>
              </a:lnSpc>
              <a:buFontTx/>
              <a:buChar char="-"/>
              <a:defRPr/>
            </a:pPr>
            <a:r>
              <a:rPr lang="ru-RU" dirty="0"/>
              <a:t>2 печи работают параллельно;</a:t>
            </a:r>
          </a:p>
          <a:p>
            <a:pPr marL="285750" indent="-285750" algn="just">
              <a:lnSpc>
                <a:spcPct val="114000"/>
              </a:lnSpc>
              <a:buFontTx/>
              <a:buChar char="-"/>
              <a:defRPr/>
            </a:pPr>
            <a:r>
              <a:rPr lang="ru-RU" dirty="0"/>
              <a:t>153 горелки;</a:t>
            </a:r>
          </a:p>
          <a:p>
            <a:pPr algn="just">
              <a:lnSpc>
                <a:spcPct val="114000"/>
              </a:lnSpc>
              <a:defRPr/>
            </a:pPr>
            <a:r>
              <a:rPr lang="ru-RU" b="1" i="1" dirty="0"/>
              <a:t>Конвективная зона:</a:t>
            </a:r>
          </a:p>
          <a:p>
            <a:pPr marL="285750" indent="-285750" algn="just">
              <a:lnSpc>
                <a:spcPct val="114000"/>
              </a:lnSpc>
              <a:buFontTx/>
              <a:buChar char="-"/>
              <a:defRPr/>
            </a:pPr>
            <a:r>
              <a:rPr lang="ru-RU" dirty="0"/>
              <a:t>Теплообменная аппаратура; 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r="16439" b="11651"/>
          <a:stretch/>
        </p:blipFill>
        <p:spPr bwMode="auto">
          <a:xfrm>
            <a:off x="8237666" y="1587500"/>
            <a:ext cx="3482846" cy="445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8237666" y="5930821"/>
            <a:ext cx="3482846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1100" dirty="0"/>
              <a:t>Рисунок - Трубчатая печь </a:t>
            </a:r>
          </a:p>
          <a:p>
            <a:pPr algn="ctr">
              <a:defRPr/>
            </a:pPr>
            <a:r>
              <a:rPr lang="ru-RU" sz="1100" dirty="0"/>
              <a:t>1, 2 – коллекторы конвертированного и исходного газов; 3 – реакционная труба; 4</a:t>
            </a:r>
            <a:r>
              <a:rPr lang="en-US" sz="1100" dirty="0"/>
              <a:t> </a:t>
            </a:r>
            <a:r>
              <a:rPr lang="ru-RU" sz="1100" dirty="0"/>
              <a:t>- футеровка; 5</a:t>
            </a:r>
            <a:r>
              <a:rPr lang="en-US" sz="1100" dirty="0"/>
              <a:t> </a:t>
            </a:r>
            <a:r>
              <a:rPr lang="ru-RU" sz="1100" dirty="0"/>
              <a:t>- горелка; 6 – дымоход.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0520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Конструкция трубчатой печи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6"/>
            <a:ext cx="740564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dirty="0"/>
              <a:t>Температура входа в </a:t>
            </a:r>
            <a:r>
              <a:rPr lang="ru-RU" b="1" dirty="0" err="1"/>
              <a:t>радиантную</a:t>
            </a:r>
            <a:r>
              <a:rPr lang="ru-RU" b="1" dirty="0"/>
              <a:t> секцию </a:t>
            </a:r>
            <a:r>
              <a:rPr lang="ru-RU" dirty="0"/>
              <a:t>– 510 °С;</a:t>
            </a:r>
          </a:p>
          <a:p>
            <a:pPr algn="just">
              <a:defRPr/>
            </a:pPr>
            <a:endParaRPr lang="ru-RU" dirty="0"/>
          </a:p>
          <a:p>
            <a:pPr algn="just">
              <a:defRPr/>
            </a:pPr>
            <a:r>
              <a:rPr lang="ru-RU" b="1" dirty="0"/>
              <a:t>Температура на выходе </a:t>
            </a:r>
            <a:r>
              <a:rPr lang="ru-RU" dirty="0"/>
              <a:t>– не выше 880 °С, давление процесса – 1,8-1,9 МПа;</a:t>
            </a:r>
          </a:p>
          <a:p>
            <a:pPr algn="just">
              <a:defRPr/>
            </a:pPr>
            <a:endParaRPr lang="ru-RU" dirty="0"/>
          </a:p>
          <a:p>
            <a:pPr algn="just">
              <a:defRPr/>
            </a:pPr>
            <a:r>
              <a:rPr lang="ru-RU" b="1" dirty="0"/>
              <a:t>Тепло дымовых газов используется для:</a:t>
            </a:r>
          </a:p>
          <a:p>
            <a:pPr algn="just">
              <a:defRPr/>
            </a:pPr>
            <a:r>
              <a:rPr lang="ru-RU" dirty="0"/>
              <a:t>- для получения насыщенного пара 11,3 МПа в котлах-утилизаторах;</a:t>
            </a:r>
          </a:p>
          <a:p>
            <a:pPr algn="just">
              <a:defRPr/>
            </a:pPr>
            <a:r>
              <a:rPr lang="ru-RU" dirty="0"/>
              <a:t>- подогрева до 510 °С парогазовой смеси, поступающей в реакционные трубы;</a:t>
            </a:r>
          </a:p>
          <a:p>
            <a:pPr algn="just">
              <a:defRPr/>
            </a:pPr>
            <a:r>
              <a:rPr lang="ru-RU" dirty="0"/>
              <a:t>- перегрева от 320 до 490 °С насыщенного пара, подаваемого в агрегат конверсии;</a:t>
            </a:r>
          </a:p>
          <a:p>
            <a:pPr algn="just">
              <a:defRPr/>
            </a:pPr>
            <a:r>
              <a:rPr lang="ru-RU" dirty="0"/>
              <a:t>- нагрева до 350 °С воздуха, подаваемого в горелки трубчатой печи для сжигания.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r="16439" b="11651"/>
          <a:stretch/>
        </p:blipFill>
        <p:spPr bwMode="auto">
          <a:xfrm>
            <a:off x="8237666" y="1587500"/>
            <a:ext cx="3482846" cy="445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8237666" y="5930821"/>
            <a:ext cx="3482846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1100" dirty="0"/>
              <a:t>Рисунок - Трубчатая печь </a:t>
            </a:r>
          </a:p>
          <a:p>
            <a:pPr algn="ctr">
              <a:defRPr/>
            </a:pPr>
            <a:r>
              <a:rPr lang="ru-RU" sz="1100" dirty="0"/>
              <a:t>1, 2 – коллекторы конвертированного и исходного газов; 3 – реакционная труба; 4</a:t>
            </a:r>
            <a:r>
              <a:rPr lang="en-US" sz="1100" dirty="0"/>
              <a:t> </a:t>
            </a:r>
            <a:r>
              <a:rPr lang="ru-RU" sz="1100" dirty="0"/>
              <a:t>- футеровка; 5</a:t>
            </a:r>
            <a:r>
              <a:rPr lang="en-US" sz="1100" dirty="0"/>
              <a:t> </a:t>
            </a:r>
            <a:r>
              <a:rPr lang="ru-RU" sz="1100" dirty="0"/>
              <a:t>- горелка; 6 – дымоход.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4573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Рабочие условия паровой конверсии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919541"/>
              </p:ext>
            </p:extLst>
          </p:nvPr>
        </p:nvGraphicFramePr>
        <p:xfrm>
          <a:off x="2154000" y="1497679"/>
          <a:ext cx="7884000" cy="518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Рабочие 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входе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выходе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Температура</a:t>
                      </a:r>
                      <a:r>
                        <a:rPr lang="ru-RU" sz="1400" baseline="0" dirty="0"/>
                        <a:t> газа, °С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857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Давление</a:t>
                      </a:r>
                      <a:r>
                        <a:rPr lang="ru-RU" sz="1400" baseline="0" dirty="0"/>
                        <a:t> газа, МПа изб.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63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Оценочное количество</a:t>
                      </a:r>
                      <a:r>
                        <a:rPr lang="ru-RU" sz="1400" baseline="0" dirty="0"/>
                        <a:t> передаваемого тепла, кВт/м</a:t>
                      </a:r>
                      <a:r>
                        <a:rPr lang="ru-RU" sz="1400" baseline="30000" dirty="0"/>
                        <a:t>2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73,565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Теоретическая объемная скорость водорода,</a:t>
                      </a:r>
                      <a:r>
                        <a:rPr lang="ru-RU" sz="1400" baseline="0" dirty="0"/>
                        <a:t> ч</a:t>
                      </a:r>
                      <a:r>
                        <a:rPr lang="en-US" sz="1400" baseline="30000" dirty="0"/>
                        <a:t>-</a:t>
                      </a:r>
                      <a:r>
                        <a:rPr lang="ru-RU" sz="1400" baseline="30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2627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Типичный состав сырья и продукта, мол.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4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79,10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2,6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6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1,49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3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8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4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10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5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12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7,882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12,324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73,703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12,9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Ar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Мольное</a:t>
                      </a:r>
                      <a:r>
                        <a:rPr lang="ru-RU" sz="1400" baseline="0" dirty="0"/>
                        <a:t> отношение «пар/газ»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7413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Рабочие условия паровой конверсии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178212"/>
              </p:ext>
            </p:extLst>
          </p:nvPr>
        </p:nvGraphicFramePr>
        <p:xfrm>
          <a:off x="1033023" y="2207713"/>
          <a:ext cx="4788000" cy="3688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Типичный состав сырья и продукта, об.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входе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выходе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4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97,9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6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3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8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4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10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14,2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8,0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73,7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Ar</a:t>
                      </a:r>
                      <a:r>
                        <a:rPr lang="ru-RU" sz="1400" dirty="0"/>
                        <a:t> + </a:t>
                      </a:r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Расход (балансовый),</a:t>
                      </a:r>
                      <a:r>
                        <a:rPr lang="ru-RU" sz="1400" baseline="0" dirty="0"/>
                        <a:t> м</a:t>
                      </a:r>
                      <a:r>
                        <a:rPr lang="ru-RU" sz="1400" baseline="30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3854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45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426851"/>
              </p:ext>
            </p:extLst>
          </p:nvPr>
        </p:nvGraphicFramePr>
        <p:xfrm>
          <a:off x="6438261" y="2413819"/>
          <a:ext cx="5328000" cy="2651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Рабочие 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входе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Давление,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1,2-3,0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Температура,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830-880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Соотношение пар : метан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2:1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 нагрева </a:t>
                      </a:r>
                      <a:r>
                        <a:rPr lang="ru-RU" sz="14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парометановой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смеси, °С.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Степень конверсии СН</a:t>
                      </a:r>
                      <a:r>
                        <a:rPr lang="ru-RU" sz="140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Выход, м</a:t>
                      </a:r>
                      <a:r>
                        <a:rPr lang="ru-RU" sz="14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/м</a:t>
                      </a:r>
                      <a:r>
                        <a:rPr lang="ru-RU" sz="14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водород (100%-</a:t>
                      </a:r>
                      <a:r>
                        <a:rPr lang="ru-RU" sz="14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ный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3,23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3445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60" y="1802903"/>
            <a:ext cx="5621639" cy="4924466"/>
          </a:xfrm>
          <a:prstGeom prst="rect">
            <a:avLst/>
          </a:prstGeom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Технологическая схема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46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486400" y="1756757"/>
            <a:ext cx="6096000" cy="3565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400" b="1" dirty="0">
                <a:ea typeface="Calibri" pitchFamily="34" charset="0"/>
                <a:cs typeface="Calibri" pitchFamily="34" charset="0"/>
              </a:rPr>
              <a:t>Рисунок - Схема установки для производства водорода паровой каталитической конверсией нефтезаводского газа:</a:t>
            </a:r>
          </a:p>
          <a:p>
            <a:pPr algn="ctr">
              <a:lnSpc>
                <a:spcPct val="114000"/>
              </a:lnSpc>
            </a:pPr>
            <a:r>
              <a:rPr lang="ru-RU" sz="1200" dirty="0">
                <a:ea typeface="Calibri" pitchFamily="34" charset="0"/>
                <a:cs typeface="Calibri" pitchFamily="34" charset="0"/>
              </a:rPr>
              <a:t>1 — дымовая труба; 2 — реактор поглощения Н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sz="1200" dirty="0">
                <a:ea typeface="Calibri" pitchFamily="34" charset="0"/>
                <a:cs typeface="Calibri" pitchFamily="34" charset="0"/>
              </a:rPr>
              <a:t>S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3 — реактор гидрирования; 4 — воздуходувка; 5 — дымосос; 6—теплообменник; 7— подогреватель сырья; 8 — котел-утилизатор; 9 — пароподогреватель; 10 — компрессор; 11 — смеситель; 12 — печь паровой конверсии; 13 — теплообменник; 14 — реактор среднетемпературной конверсии СО; 15 — подогреватели воды; 16 — реактор низкотемпературной конверсии СО; 17 — теплообменник для нагрева раствора К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СО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18 — абсорбер для очистки от СО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19 — турбина; 20 — насос; 21 — регенератор; 22 — реактор </a:t>
            </a:r>
            <a:r>
              <a:rPr lang="ru-RU" sz="1200" dirty="0" err="1">
                <a:ea typeface="Calibri" pitchFamily="34" charset="0"/>
                <a:cs typeface="Calibri" pitchFamily="34" charset="0"/>
              </a:rPr>
              <a:t>метанирования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23 — холодильник; 24 — компрессор для сжатия Н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25 — теплообменник; </a:t>
            </a:r>
          </a:p>
          <a:p>
            <a:pPr algn="ctr">
              <a:lnSpc>
                <a:spcPct val="114000"/>
              </a:lnSpc>
            </a:pPr>
            <a:r>
              <a:rPr lang="ru-RU" sz="1200" dirty="0">
                <a:ea typeface="Calibri" pitchFamily="34" charset="0"/>
                <a:cs typeface="Calibri" pitchFamily="34" charset="0"/>
              </a:rPr>
              <a:t>I — сырье; II — отопительный газ; III — вода; IV — водород; V — пар; VI — углекислый газ; VII — дымовые газы; VIII — воздух; IX — химически очищенная вода</a:t>
            </a:r>
          </a:p>
        </p:txBody>
      </p:sp>
    </p:spTree>
    <p:extLst>
      <p:ext uri="{BB962C8B-B14F-4D97-AF65-F5344CB8AC3E}">
        <p14:creationId xmlns:p14="http://schemas.microsoft.com/office/powerpoint/2010/main" val="232812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Удаление оксидов углерода из ВСГ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6"/>
            <a:ext cx="11075944" cy="4513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b="1" dirty="0">
                <a:ea typeface="Calibri" pitchFamily="34" charset="0"/>
                <a:cs typeface="Calibri" pitchFamily="34" charset="0"/>
              </a:rPr>
              <a:t>Конверсия оксида углерода</a:t>
            </a:r>
          </a:p>
          <a:p>
            <a:pPr marL="457200" indent="-457200" algn="ctr">
              <a:lnSpc>
                <a:spcPct val="114000"/>
              </a:lnSpc>
            </a:pPr>
            <a:r>
              <a:rPr lang="en-US" altLang="ru-RU" b="1" dirty="0">
                <a:ea typeface="Calibri" pitchFamily="34" charset="0"/>
                <a:cs typeface="Calibri" pitchFamily="34" charset="0"/>
              </a:rPr>
              <a:t>CO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+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Н</a:t>
            </a:r>
            <a:r>
              <a:rPr lang="ru-RU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b="1" baseline="-25000" dirty="0"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+ 40 кДж</a:t>
            </a:r>
          </a:p>
          <a:p>
            <a:pPr marL="457200" indent="-457200" algn="just">
              <a:lnSpc>
                <a:spcPct val="114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Экзотермическая реакция, приемлемая степень конверсии достигается, если температура не превышает 370 °С;</a:t>
            </a:r>
          </a:p>
          <a:p>
            <a:pPr marL="457200" indent="-457200" algn="just">
              <a:lnSpc>
                <a:spcPct val="114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Тип реактора – с неподвижным слоем катализатора, количество слоев – 2-4, с промежуточным охлаждением (внешним);</a:t>
            </a:r>
          </a:p>
          <a:p>
            <a:pPr marL="457200" indent="-457200" algn="just">
              <a:lnSpc>
                <a:spcPct val="114000"/>
              </a:lnSpc>
            </a:pPr>
            <a:endParaRPr lang="ru-RU" altLang="ru-RU" b="1" dirty="0">
              <a:ea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114000"/>
              </a:lnSpc>
            </a:pPr>
            <a:r>
              <a:rPr lang="ru-RU" altLang="ru-RU" b="1" dirty="0">
                <a:ea typeface="Calibri" pitchFamily="34" charset="0"/>
                <a:cs typeface="Calibri" pitchFamily="34" charset="0"/>
              </a:rPr>
              <a:t>Возможны две ступени, различающиеся по температуре:</a:t>
            </a:r>
          </a:p>
          <a:p>
            <a:pPr marL="457200" indent="-457200" algn="just">
              <a:lnSpc>
                <a:spcPct val="114000"/>
              </a:lnSpc>
              <a:buFontTx/>
              <a:buChar char="-"/>
            </a:pPr>
            <a:r>
              <a:rPr lang="ru-RU" altLang="ru-RU" i="1" dirty="0">
                <a:ea typeface="Calibri" pitchFamily="34" charset="0"/>
                <a:cs typeface="Calibri" pitchFamily="34" charset="0"/>
              </a:rPr>
              <a:t>Высокотемпературная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(340-370 °С, </a:t>
            </a:r>
            <a:r>
              <a:rPr lang="en-US" altLang="ru-RU" dirty="0" err="1">
                <a:ea typeface="Calibri" pitchFamily="34" charset="0"/>
                <a:cs typeface="Calibri" pitchFamily="34" charset="0"/>
              </a:rPr>
              <a:t>kat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. – смесь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Cr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+Fe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):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более высокая скорость реакции,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НО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конверсия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CO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не более 75 %; </a:t>
            </a:r>
            <a:endParaRPr lang="en-US" altLang="ru-RU" dirty="0">
              <a:ea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114000"/>
              </a:lnSpc>
              <a:buFontTx/>
              <a:buChar char="-"/>
            </a:pPr>
            <a:r>
              <a:rPr lang="ru-RU" altLang="ru-RU" i="1" dirty="0">
                <a:ea typeface="Calibri" pitchFamily="34" charset="0"/>
                <a:cs typeface="Calibri" pitchFamily="34" charset="0"/>
              </a:rPr>
              <a:t>Низкотемпературная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(230-260 °С, </a:t>
            </a:r>
            <a:r>
              <a:rPr lang="en-US" altLang="ru-RU" dirty="0" err="1">
                <a:ea typeface="Calibri" pitchFamily="34" charset="0"/>
                <a:cs typeface="Calibri" pitchFamily="34" charset="0"/>
              </a:rPr>
              <a:t>kat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.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 – </a:t>
            </a:r>
            <a:r>
              <a:rPr lang="en-US" altLang="ru-RU" dirty="0" err="1">
                <a:ea typeface="Calibri" pitchFamily="34" charset="0"/>
                <a:cs typeface="Calibri" pitchFamily="34" charset="0"/>
              </a:rPr>
              <a:t>ZnO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 + </a:t>
            </a:r>
            <a:r>
              <a:rPr lang="en-US" altLang="ru-RU" dirty="0" err="1">
                <a:ea typeface="Calibri" pitchFamily="34" charset="0"/>
                <a:cs typeface="Calibri" pitchFamily="34" charset="0"/>
              </a:rPr>
              <a:t>CuO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): большая глубина превращения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CO (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до 99 %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)</a:t>
            </a:r>
            <a:endParaRPr lang="ru-RU" altLang="ru-RU" dirty="0">
              <a:ea typeface="Calibri" pitchFamily="34" charset="0"/>
              <a:cs typeface="Calibri" pitchFamily="34" charset="0"/>
            </a:endParaRPr>
          </a:p>
          <a:p>
            <a:pPr marL="914400" lvl="1" indent="-457200" algn="just">
              <a:lnSpc>
                <a:spcPct val="114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на верхних полках на отработанном катализаторе (или специальном адсорбенте) производится контрольная очистка сырья от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S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-соединений;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4471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60" y="1802903"/>
            <a:ext cx="5621639" cy="4924466"/>
          </a:xfrm>
          <a:prstGeom prst="rect">
            <a:avLst/>
          </a:prstGeom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Технологическая схема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486400" y="1756757"/>
            <a:ext cx="6096000" cy="3565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400" b="1" dirty="0">
                <a:ea typeface="Calibri" pitchFamily="34" charset="0"/>
                <a:cs typeface="Calibri" pitchFamily="34" charset="0"/>
              </a:rPr>
              <a:t>Рисунок - Схема установки для производства водорода паровой каталитической конверсией нефтезаводского газа:</a:t>
            </a:r>
          </a:p>
          <a:p>
            <a:pPr algn="ctr">
              <a:lnSpc>
                <a:spcPct val="114000"/>
              </a:lnSpc>
            </a:pPr>
            <a:r>
              <a:rPr lang="ru-RU" sz="1200" dirty="0">
                <a:ea typeface="Calibri" pitchFamily="34" charset="0"/>
                <a:cs typeface="Calibri" pitchFamily="34" charset="0"/>
              </a:rPr>
              <a:t>1 — дымовая труба; 2 — реактор поглощения Н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sz="1200" dirty="0">
                <a:ea typeface="Calibri" pitchFamily="34" charset="0"/>
                <a:cs typeface="Calibri" pitchFamily="34" charset="0"/>
              </a:rPr>
              <a:t>S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3 — реактор гидрирования; 4 — воздуходувка; 5 — дымосос; 6—теплообменник; 7— подогреватель сырья; 8 — котел-утилизатор; 9 — пароподогреватель; 10 — компрессор; 11 — смеситель; 12 — печь паровой конверсии; 13 — теплообменник; 14 — реактор среднетемпературной конверсии СО; 15 — подогреватели воды; 16 — реактор низкотемпературной конверсии СО; 17 — теплообменник для нагрева раствора К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СО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18 — абсорбер для очистки от СО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19 — турбина; 20 — насос; 21 — регенератор; 22 — реактор </a:t>
            </a:r>
            <a:r>
              <a:rPr lang="ru-RU" sz="1200" dirty="0" err="1">
                <a:ea typeface="Calibri" pitchFamily="34" charset="0"/>
                <a:cs typeface="Calibri" pitchFamily="34" charset="0"/>
              </a:rPr>
              <a:t>метанирования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23 — холодильник; 24 — компрессор для сжатия Н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25 — теплообменник; </a:t>
            </a:r>
          </a:p>
          <a:p>
            <a:pPr algn="ctr">
              <a:lnSpc>
                <a:spcPct val="114000"/>
              </a:lnSpc>
            </a:pPr>
            <a:r>
              <a:rPr lang="ru-RU" sz="1200" dirty="0">
                <a:ea typeface="Calibri" pitchFamily="34" charset="0"/>
                <a:cs typeface="Calibri" pitchFamily="34" charset="0"/>
              </a:rPr>
              <a:t>I — сырье; II — отопительный газ; III — вода; IV — водород; V — пар; VI — углекислый газ; VII — дымовые газы; VIII — воздух; IX — химически очищенная вода</a:t>
            </a:r>
          </a:p>
        </p:txBody>
      </p:sp>
    </p:spTree>
    <p:extLst>
      <p:ext uri="{BB962C8B-B14F-4D97-AF65-F5344CB8AC3E}">
        <p14:creationId xmlns:p14="http://schemas.microsoft.com/office/powerpoint/2010/main" val="29363987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Рабочие условия конверсии оксида углерода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85457"/>
              </p:ext>
            </p:extLst>
          </p:nvPr>
        </p:nvGraphicFramePr>
        <p:xfrm>
          <a:off x="1021172" y="1779198"/>
          <a:ext cx="10149656" cy="4937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5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0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4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1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9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Высокотемпературная </a:t>
                      </a:r>
                    </a:p>
                    <a:p>
                      <a:pPr algn="ctr"/>
                      <a:r>
                        <a:rPr lang="ru-RU" sz="1400" dirty="0"/>
                        <a:t>конверсия СО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Низкотемпературная </a:t>
                      </a:r>
                    </a:p>
                    <a:p>
                      <a:pPr algn="ctr"/>
                      <a:r>
                        <a:rPr lang="ru-RU" sz="1400" dirty="0"/>
                        <a:t>конверсия СО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Рабочие 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входе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выходе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входе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выходе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Температура</a:t>
                      </a:r>
                      <a:r>
                        <a:rPr lang="ru-RU" sz="1400" baseline="0" dirty="0"/>
                        <a:t> газа, °С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218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Давление</a:t>
                      </a:r>
                      <a:r>
                        <a:rPr lang="ru-RU" sz="1400" baseline="0" dirty="0"/>
                        <a:t> газа, МПа изб.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2,01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2,0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Теоретическая объемная скорость сырья,</a:t>
                      </a:r>
                      <a:r>
                        <a:rPr lang="ru-RU" sz="1400" baseline="0" dirty="0"/>
                        <a:t> ч</a:t>
                      </a:r>
                      <a:r>
                        <a:rPr lang="en-US" sz="1400" baseline="30000" dirty="0"/>
                        <a:t>-</a:t>
                      </a:r>
                      <a:r>
                        <a:rPr lang="ru-RU" sz="1400" baseline="30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1638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2487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Типичный состав сырья и продукта, мол.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4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3,47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3,4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8,88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11,42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17,02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15,5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72,76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75,1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74,48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77,9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3,03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3,3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Ar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Вода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0,921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0,8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0,767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Катализатор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Fe</a:t>
                      </a:r>
                      <a:r>
                        <a:rPr lang="en-US" sz="1100" baseline="-25000" dirty="0"/>
                        <a:t>2</a:t>
                      </a:r>
                      <a:r>
                        <a:rPr lang="en-US" sz="1100" dirty="0"/>
                        <a:t>O</a:t>
                      </a:r>
                      <a:r>
                        <a:rPr lang="en-US" sz="1100" baseline="-25000" dirty="0"/>
                        <a:t>3</a:t>
                      </a:r>
                      <a:r>
                        <a:rPr lang="en-US" sz="1100" baseline="0" dirty="0"/>
                        <a:t> - 89-91 %</a:t>
                      </a:r>
                    </a:p>
                    <a:p>
                      <a:pPr algn="ctr"/>
                      <a:r>
                        <a:rPr lang="en-US" sz="1100" baseline="0" dirty="0"/>
                        <a:t>CuO - 2 %</a:t>
                      </a:r>
                    </a:p>
                    <a:p>
                      <a:pPr algn="ctr"/>
                      <a:r>
                        <a:rPr lang="en-US" sz="1100" baseline="0" dirty="0"/>
                        <a:t>Cr</a:t>
                      </a:r>
                      <a:r>
                        <a:rPr lang="en-US" sz="1100" baseline="-25000" dirty="0"/>
                        <a:t>2</a:t>
                      </a:r>
                      <a:r>
                        <a:rPr lang="en-US" sz="1100" baseline="0" dirty="0"/>
                        <a:t>O</a:t>
                      </a:r>
                      <a:r>
                        <a:rPr lang="en-US" sz="1100" baseline="-25000" dirty="0"/>
                        <a:t>3</a:t>
                      </a:r>
                      <a:r>
                        <a:rPr lang="en-US" sz="1100" baseline="0" dirty="0"/>
                        <a:t> - 8-10 %</a:t>
                      </a:r>
                      <a:endParaRPr lang="ru-RU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aseline="0" dirty="0"/>
                        <a:t>Таблетки 5,2х3,5 мм</a:t>
                      </a:r>
                    </a:p>
                    <a:p>
                      <a:pPr algn="ctr"/>
                      <a:r>
                        <a:rPr lang="en-US" sz="1100" baseline="0" dirty="0"/>
                        <a:t>CuO – 33 %</a:t>
                      </a:r>
                    </a:p>
                    <a:p>
                      <a:pPr algn="ctr"/>
                      <a:r>
                        <a:rPr lang="en-US" sz="1100" baseline="0" dirty="0"/>
                        <a:t>ZnO – 33 %</a:t>
                      </a:r>
                    </a:p>
                    <a:p>
                      <a:pPr algn="ctr"/>
                      <a:r>
                        <a:rPr lang="en-US" sz="1100" baseline="0" dirty="0"/>
                        <a:t>Al</a:t>
                      </a:r>
                      <a:r>
                        <a:rPr lang="en-US" sz="1100" baseline="-25000" dirty="0"/>
                        <a:t>2</a:t>
                      </a:r>
                      <a:r>
                        <a:rPr lang="en-US" sz="1100" baseline="0" dirty="0"/>
                        <a:t>O</a:t>
                      </a:r>
                      <a:r>
                        <a:rPr lang="en-US" sz="1100" baseline="-25000" dirty="0"/>
                        <a:t>3</a:t>
                      </a:r>
                      <a:r>
                        <a:rPr lang="en-US" sz="1100" baseline="0" dirty="0"/>
                        <a:t> – 33 %</a:t>
                      </a:r>
                      <a:endParaRPr lang="ru-RU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569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Удаление оксидов углерода из ВСГ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5" y="1929726"/>
            <a:ext cx="600344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25000"/>
              </a:lnSpc>
            </a:pP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Очистка от </a:t>
            </a: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CO</a:t>
            </a:r>
            <a:r>
              <a:rPr lang="en-US" altLang="ru-RU" sz="16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:</a:t>
            </a:r>
          </a:p>
          <a:p>
            <a:pPr algn="just">
              <a:lnSpc>
                <a:spcPct val="125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Применяемые технологии:</a:t>
            </a:r>
          </a:p>
          <a:p>
            <a:pPr marL="285750" algn="just">
              <a:lnSpc>
                <a:spcPct val="125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1) </a:t>
            </a:r>
            <a:r>
              <a:rPr lang="ru-RU" altLang="ru-RU" sz="1600" i="1" dirty="0">
                <a:ea typeface="Calibri" pitchFamily="34" charset="0"/>
                <a:cs typeface="Calibri" pitchFamily="34" charset="0"/>
              </a:rPr>
              <a:t>Поташная очистка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разветвлёнными потоками (105 °С – в середину абсорбера, 60-80 °С – в верх абсорбера):</a:t>
            </a:r>
          </a:p>
          <a:p>
            <a:pPr marL="266700" algn="ctr">
              <a:lnSpc>
                <a:spcPct val="125000"/>
              </a:lnSpc>
            </a:pP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K</a:t>
            </a:r>
            <a:r>
              <a:rPr lang="en-US" altLang="ru-RU" sz="16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CO</a:t>
            </a:r>
            <a:r>
              <a:rPr lang="en-US" altLang="ru-RU" sz="1600" b="1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 + CO</a:t>
            </a:r>
            <a:r>
              <a:rPr lang="en-US" altLang="ru-RU" sz="16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 + H</a:t>
            </a:r>
            <a:r>
              <a:rPr lang="en-US" altLang="ru-RU" sz="1600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b="1" dirty="0">
                <a:ea typeface="Calibri" pitchFamily="34" charset="0"/>
                <a:cs typeface="Calibri" pitchFamily="34" charset="0"/>
              </a:rPr>
              <a:t>O = 2KHCO</a:t>
            </a:r>
            <a:r>
              <a:rPr lang="en-US" altLang="ru-RU" sz="1600" b="1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600" b="1" baseline="-25000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600" b="1" dirty="0">
                <a:ea typeface="Calibri" pitchFamily="34" charset="0"/>
                <a:cs typeface="Calibri" pitchFamily="34" charset="0"/>
              </a:rPr>
              <a:t>+ 30 кДж/моль</a:t>
            </a:r>
            <a:endParaRPr lang="ru-RU" altLang="ru-RU" sz="1600" dirty="0">
              <a:ea typeface="Calibri" pitchFamily="34" charset="0"/>
              <a:cs typeface="Calibri" pitchFamily="34" charset="0"/>
            </a:endParaRPr>
          </a:p>
          <a:p>
            <a:pPr marL="285750" algn="just">
              <a:lnSpc>
                <a:spcPct val="125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2) </a:t>
            </a:r>
            <a:r>
              <a:rPr lang="ru-RU" altLang="ru-RU" sz="1600" i="1" dirty="0" err="1">
                <a:ea typeface="Calibri" pitchFamily="34" charset="0"/>
                <a:cs typeface="Calibri" pitchFamily="34" charset="0"/>
              </a:rPr>
              <a:t>Аминная</a:t>
            </a:r>
            <a:r>
              <a:rPr lang="ru-RU" altLang="ru-RU" sz="1600" i="1" dirty="0">
                <a:ea typeface="Calibri" pitchFamily="34" charset="0"/>
                <a:cs typeface="Calibri" pitchFamily="34" charset="0"/>
              </a:rPr>
              <a:t> очистка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 растворами ДЭА 15-30 % (МЭА): 1 л амина на 33 л газа;</a:t>
            </a:r>
          </a:p>
          <a:p>
            <a:pPr marL="285750" algn="just">
              <a:lnSpc>
                <a:spcPct val="125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3) </a:t>
            </a:r>
            <a:r>
              <a:rPr lang="ru-RU" altLang="ru-RU" sz="1600" i="1" dirty="0" err="1">
                <a:ea typeface="Calibri" pitchFamily="34" charset="0"/>
                <a:cs typeface="Calibri" pitchFamily="34" charset="0"/>
              </a:rPr>
              <a:t>Бенфилд</a:t>
            </a:r>
            <a:r>
              <a:rPr lang="ru-RU" altLang="ru-RU" sz="1600" i="1" dirty="0">
                <a:ea typeface="Calibri" pitchFamily="34" charset="0"/>
                <a:cs typeface="Calibri" pitchFamily="34" charset="0"/>
              </a:rPr>
              <a:t>-процесс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: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K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CO</a:t>
            </a:r>
            <a:r>
              <a:rPr lang="en-US" altLang="ru-RU" sz="1600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 + ДЭА + </a:t>
            </a:r>
            <a:r>
              <a:rPr lang="en-US" altLang="ru-RU" sz="1600" dirty="0">
                <a:ea typeface="Calibri" pitchFamily="34" charset="0"/>
                <a:cs typeface="Calibri" pitchFamily="34" charset="0"/>
              </a:rPr>
              <a:t>V-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ингибитор коррозии (5:1:0,0001);</a:t>
            </a:r>
          </a:p>
          <a:p>
            <a:pPr marL="285750" algn="just">
              <a:lnSpc>
                <a:spcPct val="125000"/>
              </a:lnSpc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4) </a:t>
            </a:r>
            <a:r>
              <a:rPr lang="ru-RU" altLang="ru-RU" sz="1600" i="1" dirty="0">
                <a:ea typeface="Calibri" pitchFamily="34" charset="0"/>
                <a:cs typeface="Calibri" pitchFamily="34" charset="0"/>
              </a:rPr>
              <a:t>Ректизол-процесс: 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абсорбент 60-%-</a:t>
            </a:r>
            <a:r>
              <a:rPr lang="ru-RU" altLang="ru-RU" sz="1600" dirty="0" err="1">
                <a:ea typeface="Calibri" pitchFamily="34" charset="0"/>
                <a:cs typeface="Calibri" pitchFamily="34" charset="0"/>
              </a:rPr>
              <a:t>ый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 раствор метанола.</a:t>
            </a:r>
            <a:endParaRPr lang="ru-RU" altLang="ru-RU" sz="1600" i="1" dirty="0">
              <a:ea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125000"/>
              </a:lnSpc>
              <a:buFontTx/>
              <a:buChar char="-"/>
            </a:pPr>
            <a:r>
              <a:rPr lang="ru-RU" altLang="ru-RU" sz="1600" dirty="0">
                <a:ea typeface="Calibri" pitchFamily="34" charset="0"/>
                <a:cs typeface="Calibri" pitchFamily="34" charset="0"/>
              </a:rPr>
              <a:t>Абсорбер содержит 20-30 тарелок (или эквивалентную насадку – </a:t>
            </a:r>
            <a:r>
              <a:rPr lang="ru-RU" altLang="ru-RU" sz="1600" i="1" dirty="0">
                <a:ea typeface="Calibri" pitchFamily="34" charset="0"/>
                <a:cs typeface="Calibri" pitchFamily="34" charset="0"/>
              </a:rPr>
              <a:t>кольца </a:t>
            </a:r>
            <a:r>
              <a:rPr lang="ru-RU" altLang="ru-RU" sz="1600" i="1" dirty="0" err="1">
                <a:ea typeface="Calibri" pitchFamily="34" charset="0"/>
                <a:cs typeface="Calibri" pitchFamily="34" charset="0"/>
              </a:rPr>
              <a:t>Палля</a:t>
            </a:r>
            <a:r>
              <a:rPr lang="ru-RU" altLang="ru-RU" sz="1600" dirty="0">
                <a:ea typeface="Calibri" pitchFamily="34" charset="0"/>
                <a:cs typeface="Calibri" pitchFamily="34" charset="0"/>
              </a:rPr>
              <a:t>);</a:t>
            </a:r>
          </a:p>
          <a:p>
            <a:pPr algn="just">
              <a:lnSpc>
                <a:spcPct val="125000"/>
              </a:lnSpc>
            </a:pPr>
            <a:endParaRPr lang="ru-RU" altLang="ru-RU" sz="1600" dirty="0">
              <a:ea typeface="Calibri" pitchFamily="34" charset="0"/>
              <a:cs typeface="Calibri" pitchFamily="34" charset="0"/>
            </a:endParaRPr>
          </a:p>
        </p:txBody>
      </p:sp>
      <p:pic>
        <p:nvPicPr>
          <p:cNvPr id="5" name="Picture 2" descr="http://megasklad.ru/data/photoes/21361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9719" y="1841170"/>
            <a:ext cx="1533922" cy="1751500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50</a:t>
            </a:fld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557" y="1512439"/>
            <a:ext cx="2983902" cy="4312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62950" y="5964882"/>
            <a:ext cx="3270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- Характер извлечения Н</a:t>
            </a:r>
            <a:r>
              <a:rPr lang="ru-RU" sz="1200" baseline="-25000" dirty="0"/>
              <a:t>2</a:t>
            </a:r>
            <a:r>
              <a:rPr lang="en-US" sz="1200" dirty="0"/>
              <a:t>S</a:t>
            </a:r>
            <a:r>
              <a:rPr lang="ru-RU" sz="1200" dirty="0"/>
              <a:t> и СО</a:t>
            </a:r>
            <a:r>
              <a:rPr lang="ru-RU" sz="1200" baseline="-25000" dirty="0"/>
              <a:t>2</a:t>
            </a:r>
            <a:r>
              <a:rPr lang="ru-RU" sz="1200" dirty="0"/>
              <a:t> в МЭА-процессе по высоте колонны </a:t>
            </a:r>
            <a:r>
              <a:rPr lang="en-US" sz="1200" dirty="0"/>
              <a:t>(</a:t>
            </a:r>
            <a:r>
              <a:rPr lang="ru-RU" sz="1200" i="1" dirty="0"/>
              <a:t>счет тарелок снизу</a:t>
            </a:r>
            <a:r>
              <a:rPr lang="en-US" sz="1200" dirty="0"/>
              <a:t>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367958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Удаление оксидов углерода из ВСГ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6"/>
            <a:ext cx="11304544" cy="3566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</a:pPr>
            <a:r>
              <a:rPr lang="ru-RU" altLang="ru-RU" b="1" dirty="0">
                <a:ea typeface="Calibri" pitchFamily="34" charset="0"/>
                <a:cs typeface="Calibri" pitchFamily="34" charset="0"/>
              </a:rPr>
              <a:t>Метанизация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dirty="0" err="1">
                <a:ea typeface="Calibri" pitchFamily="34" charset="0"/>
                <a:cs typeface="Calibri" pitchFamily="34" charset="0"/>
              </a:rPr>
              <a:t>метанирование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)</a:t>
            </a:r>
          </a:p>
          <a:p>
            <a:pPr marL="457200" indent="-457200" algn="ctr">
              <a:lnSpc>
                <a:spcPct val="114000"/>
              </a:lnSpc>
            </a:pPr>
            <a:r>
              <a:rPr lang="en-US" altLang="ru-RU" b="1" dirty="0">
                <a:ea typeface="Calibri" pitchFamily="34" charset="0"/>
                <a:cs typeface="Calibri" pitchFamily="34" charset="0"/>
              </a:rPr>
              <a:t>CO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+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3Н</a:t>
            </a:r>
            <a:r>
              <a:rPr lang="ru-RU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=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CH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+ Н</a:t>
            </a:r>
            <a:r>
              <a:rPr lang="ru-RU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O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+ 206 кДж/моль</a:t>
            </a:r>
            <a:endParaRPr lang="en-US" altLang="ru-RU" b="1" dirty="0">
              <a:ea typeface="Calibri" pitchFamily="34" charset="0"/>
              <a:cs typeface="Calibri" pitchFamily="34" charset="0"/>
            </a:endParaRPr>
          </a:p>
          <a:p>
            <a:pPr marL="457200" indent="-457200" algn="ctr">
              <a:lnSpc>
                <a:spcPct val="114000"/>
              </a:lnSpc>
            </a:pPr>
            <a:r>
              <a:rPr lang="en-US" altLang="ru-RU" b="1" dirty="0">
                <a:ea typeface="Calibri" pitchFamily="34" charset="0"/>
                <a:cs typeface="Calibri" pitchFamily="34" charset="0"/>
              </a:rPr>
              <a:t>CO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+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=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CH</a:t>
            </a:r>
            <a:r>
              <a:rPr lang="en-US" altLang="ru-RU" b="1" baseline="-25000" dirty="0">
                <a:ea typeface="Calibri" pitchFamily="34" charset="0"/>
                <a:cs typeface="Calibri" pitchFamily="34" charset="0"/>
              </a:rPr>
              <a:t>4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+ 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b="1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O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+ 165 кДж/моль</a:t>
            </a:r>
          </a:p>
          <a:p>
            <a:pPr marL="457200" indent="-457200" algn="ctr">
              <a:lnSpc>
                <a:spcPct val="114000"/>
              </a:lnSpc>
            </a:pPr>
            <a:r>
              <a:rPr lang="en-US" altLang="ru-RU" dirty="0"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+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2Н</a:t>
            </a:r>
            <a:r>
              <a:rPr lang="ru-RU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=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O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+ 484 кДж/моль</a:t>
            </a:r>
            <a:endParaRPr lang="en-US" altLang="ru-RU" dirty="0">
              <a:ea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114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Экзотермические реакции, основные реакции по сути обратны реакции паровой конверсии легких </a:t>
            </a:r>
            <a:r>
              <a:rPr lang="ru-RU" altLang="ru-RU" dirty="0" err="1">
                <a:ea typeface="Calibri" pitchFamily="34" charset="0"/>
                <a:cs typeface="Calibri" pitchFamily="34" charset="0"/>
              </a:rPr>
              <a:t>алканов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, поэтому выгодны низкие температуры в реакторе;</a:t>
            </a:r>
          </a:p>
          <a:p>
            <a:pPr marL="457200" indent="-457200" algn="just">
              <a:lnSpc>
                <a:spcPct val="114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Температура в реакторе – 300-35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0 °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С;</a:t>
            </a:r>
          </a:p>
          <a:p>
            <a:pPr marL="457200" indent="-457200" algn="just">
              <a:lnSpc>
                <a:spcPct val="114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Тип реактора – с неподвижным слоем катализатора,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при высоких содержаниях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CO 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и 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CO</a:t>
            </a:r>
            <a:r>
              <a:rPr lang="en-US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 (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выше 3 %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)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часть газа рециклом «острым» холодным </a:t>
            </a:r>
            <a:r>
              <a:rPr lang="ru-RU" altLang="ru-RU" dirty="0" err="1">
                <a:ea typeface="Calibri" pitchFamily="34" charset="0"/>
                <a:cs typeface="Calibri" pitchFamily="34" charset="0"/>
              </a:rPr>
              <a:t>квенчем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возвращают  в реактор; </a:t>
            </a:r>
          </a:p>
          <a:p>
            <a:pPr marL="457200" indent="-457200" algn="just">
              <a:lnSpc>
                <a:spcPct val="114000"/>
              </a:lnSpc>
              <a:buFontTx/>
              <a:buChar char="-"/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Катализатор – 10-</a:t>
            </a:r>
            <a:r>
              <a:rPr lang="en-US" altLang="ru-RU" dirty="0">
                <a:ea typeface="Calibri" pitchFamily="34" charset="0"/>
                <a:cs typeface="Calibri" pitchFamily="34" charset="0"/>
              </a:rPr>
              <a:t>40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% никеля на огнеупорном носителе;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3750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Рабочие условия </a:t>
            </a:r>
            <a:r>
              <a:rPr lang="ru-RU" altLang="ru-RU" sz="2800" dirty="0" err="1"/>
              <a:t>метанирования</a:t>
            </a:r>
            <a:endParaRPr lang="ru-RU" altLang="ru-RU" sz="2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924503"/>
              </p:ext>
            </p:extLst>
          </p:nvPr>
        </p:nvGraphicFramePr>
        <p:xfrm>
          <a:off x="1432744" y="1844328"/>
          <a:ext cx="9326512" cy="4663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79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8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8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Рабочие 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входе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выходе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Температура</a:t>
                      </a:r>
                      <a:r>
                        <a:rPr lang="ru-RU" sz="1400" baseline="0" dirty="0"/>
                        <a:t> газа, °С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Давление</a:t>
                      </a:r>
                      <a:r>
                        <a:rPr lang="ru-RU" sz="1400" baseline="0" dirty="0"/>
                        <a:t> газа, МПа изб.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1,891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1,89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Теоретическая объемная скорость сырья,</a:t>
                      </a:r>
                      <a:r>
                        <a:rPr lang="ru-RU" sz="1400" baseline="0" dirty="0"/>
                        <a:t> ч</a:t>
                      </a:r>
                      <a:r>
                        <a:rPr lang="en-US" sz="1400" baseline="30000" dirty="0"/>
                        <a:t>-</a:t>
                      </a:r>
                      <a:r>
                        <a:rPr lang="ru-RU" sz="1400" baseline="30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5927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Типичный состав сырья и продукта, мол.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4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4,17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4,5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0,18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0,45·10</a:t>
                      </a:r>
                      <a:r>
                        <a:rPr lang="en-US" sz="1400" baseline="30000" dirty="0"/>
                        <a:t>-6</a:t>
                      </a:r>
                      <a:endParaRPr lang="ru-RU" sz="1400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0,1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9,55·10</a:t>
                      </a:r>
                      <a:r>
                        <a:rPr lang="en-US" sz="1400" baseline="30000" dirty="0"/>
                        <a:t>-6</a:t>
                      </a:r>
                      <a:endParaRPr lang="ru-RU" sz="1400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91,9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91,82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</a:t>
                      </a:r>
                      <a:r>
                        <a:rPr lang="en-US" sz="1400" dirty="0"/>
                        <a:t>65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</a:t>
                      </a:r>
                      <a:r>
                        <a:rPr lang="en-US" sz="1400" dirty="0"/>
                        <a:t>69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Ar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Вода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</a:t>
                      </a:r>
                      <a:r>
                        <a:rPr lang="en-US" sz="1400" dirty="0"/>
                        <a:t>011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</a:t>
                      </a:r>
                      <a:r>
                        <a:rPr lang="en-US" sz="1400" dirty="0"/>
                        <a:t>015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Катализатор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Шарики диам. 4,8-7,9 мм; </a:t>
                      </a:r>
                    </a:p>
                    <a:p>
                      <a:pPr algn="ctr"/>
                      <a:r>
                        <a:rPr lang="ru-RU" sz="1200" baseline="0" dirty="0"/>
                        <a:t>срок службы 4-5 лет;</a:t>
                      </a:r>
                      <a:endParaRPr lang="en-US" sz="1200" baseline="0" dirty="0"/>
                    </a:p>
                    <a:p>
                      <a:pPr algn="ctr"/>
                      <a:r>
                        <a:rPr lang="en-US" sz="1200" baseline="0" dirty="0"/>
                        <a:t>Al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O</a:t>
                      </a:r>
                      <a:r>
                        <a:rPr lang="en-US" sz="1200" baseline="-25000" dirty="0"/>
                        <a:t>3</a:t>
                      </a:r>
                      <a:r>
                        <a:rPr lang="en-US" sz="1200" baseline="0" dirty="0"/>
                        <a:t> - 50-55 %</a:t>
                      </a:r>
                    </a:p>
                    <a:p>
                      <a:pPr algn="ctr"/>
                      <a:r>
                        <a:rPr lang="en-US" sz="1200" baseline="0" dirty="0"/>
                        <a:t>CaO – 5-7 %</a:t>
                      </a:r>
                    </a:p>
                    <a:p>
                      <a:pPr algn="ctr"/>
                      <a:r>
                        <a:rPr lang="en-US" sz="1200" baseline="0" dirty="0"/>
                        <a:t>Ni - 34 %</a:t>
                      </a:r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746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60" y="1802903"/>
            <a:ext cx="5621639" cy="4924466"/>
          </a:xfrm>
          <a:prstGeom prst="rect">
            <a:avLst/>
          </a:prstGeom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Технологическая схема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53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486400" y="1756757"/>
            <a:ext cx="6096000" cy="3565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400" b="1" dirty="0">
                <a:ea typeface="Calibri" pitchFamily="34" charset="0"/>
                <a:cs typeface="Calibri" pitchFamily="34" charset="0"/>
              </a:rPr>
              <a:t>Рисунок - Схема установки для производства водорода паровой каталитической конверсией нефтезаводского газа:</a:t>
            </a:r>
          </a:p>
          <a:p>
            <a:pPr algn="ctr">
              <a:lnSpc>
                <a:spcPct val="114000"/>
              </a:lnSpc>
            </a:pPr>
            <a:r>
              <a:rPr lang="ru-RU" sz="1200" dirty="0">
                <a:ea typeface="Calibri" pitchFamily="34" charset="0"/>
                <a:cs typeface="Calibri" pitchFamily="34" charset="0"/>
              </a:rPr>
              <a:t>1 — дымовая труба; 2 — реактор поглощения Н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en-US" sz="1200" dirty="0">
                <a:ea typeface="Calibri" pitchFamily="34" charset="0"/>
                <a:cs typeface="Calibri" pitchFamily="34" charset="0"/>
              </a:rPr>
              <a:t>S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3 — реактор гидрирования; 4 — воздуходувка; 5 — дымосос; 6—теплообменник; 7— подогреватель сырья; 8 — котел-утилизатор; 9 — пароподогреватель; 10 — компрессор; 11 — смеситель; 12 — печь паровой конверсии; 13 — теплообменник; 14 — реактор среднетемпературной конверсии СО; 15 — подогреватели воды; 16 — реактор низкотемпературной конверсии СО; 17 — теплообменник для нагрева раствора К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СО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3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18 — абсорбер для очистки от СО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19 — турбина; 20 — насос; 21 — регенератор; 22 — реактор </a:t>
            </a:r>
            <a:r>
              <a:rPr lang="ru-RU" sz="1200" dirty="0" err="1">
                <a:ea typeface="Calibri" pitchFamily="34" charset="0"/>
                <a:cs typeface="Calibri" pitchFamily="34" charset="0"/>
              </a:rPr>
              <a:t>метанирования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23 — холодильник; 24 — компрессор для сжатия Н</a:t>
            </a:r>
            <a:r>
              <a:rPr lang="ru-RU" sz="1200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sz="1200" dirty="0">
                <a:ea typeface="Calibri" pitchFamily="34" charset="0"/>
                <a:cs typeface="Calibri" pitchFamily="34" charset="0"/>
              </a:rPr>
              <a:t>; 25 — теплообменник; </a:t>
            </a:r>
          </a:p>
          <a:p>
            <a:pPr algn="ctr">
              <a:lnSpc>
                <a:spcPct val="114000"/>
              </a:lnSpc>
            </a:pPr>
            <a:r>
              <a:rPr lang="ru-RU" sz="1200" dirty="0">
                <a:ea typeface="Calibri" pitchFamily="34" charset="0"/>
                <a:cs typeface="Calibri" pitchFamily="34" charset="0"/>
              </a:rPr>
              <a:t>I — сырье; II — отопительный газ; III — вода; IV — водород; V — пар; VI — углекислый газ; VII — дымовые газы; VIII — воздух; IX — химически очищенная вода</a:t>
            </a:r>
          </a:p>
        </p:txBody>
      </p:sp>
    </p:spTree>
    <p:extLst>
      <p:ext uri="{BB962C8B-B14F-4D97-AF65-F5344CB8AC3E}">
        <p14:creationId xmlns:p14="http://schemas.microsoft.com/office/powerpoint/2010/main" val="4267359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Показатели процесса производства </a:t>
            </a:r>
            <a:r>
              <a:rPr lang="ru-RU" altLang="ru-RU" sz="2800" dirty="0" err="1"/>
              <a:t>всг</a:t>
            </a:r>
            <a:endParaRPr lang="ru-RU" alt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817116"/>
              </p:ext>
            </p:extLst>
          </p:nvPr>
        </p:nvGraphicFramePr>
        <p:xfrm>
          <a:off x="388020" y="2197596"/>
          <a:ext cx="5292000" cy="3870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Типичный состав, мол.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Сырье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Продукт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4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89,1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остальное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6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6,31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3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8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4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10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5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12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2,2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97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остальное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S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Меркаптаны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387243"/>
              </p:ext>
            </p:extLst>
          </p:nvPr>
        </p:nvGraphicFramePr>
        <p:xfrm>
          <a:off x="6134100" y="2204720"/>
          <a:ext cx="5577096" cy="2743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54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Технико-экономические показатели</a:t>
                      </a:r>
                      <a:r>
                        <a:rPr lang="ru-RU" sz="1200" baseline="0" dirty="0"/>
                        <a:t> процесса </a:t>
                      </a:r>
                      <a:endParaRPr lang="ru-RU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Значение </a:t>
                      </a:r>
                      <a:r>
                        <a:rPr lang="ru-RU" sz="1200" baseline="0" dirty="0"/>
                        <a:t>(на тонну сырья ≈ 250 кг Н</a:t>
                      </a:r>
                      <a:r>
                        <a:rPr lang="ru-RU" sz="1200" baseline="-25000" dirty="0"/>
                        <a:t>2</a:t>
                      </a:r>
                      <a:r>
                        <a:rPr lang="ru-RU" sz="1200" baseline="0" dirty="0"/>
                        <a:t>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Масса</a:t>
                      </a:r>
                      <a:r>
                        <a:rPr lang="ru-RU" sz="1200" baseline="0" dirty="0"/>
                        <a:t> водорода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564</a:t>
                      </a:r>
                      <a:r>
                        <a:rPr lang="ru-RU" sz="1200" baseline="0" dirty="0"/>
                        <a:t> кг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Электроэнергия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450,8 кВт</a:t>
                      </a:r>
                      <a:r>
                        <a:rPr lang="ru-RU" sz="1200" baseline="0" dirty="0"/>
                        <a:t> ч / 1,623 ГДж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Топливо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37,695 ГДж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Пар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1,785 ГДж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Техническая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dirty="0"/>
                        <a:t>вода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73 м</a:t>
                      </a:r>
                      <a:r>
                        <a:rPr lang="ru-RU" sz="1200" baseline="30000" dirty="0"/>
                        <a:t>3</a:t>
                      </a:r>
                      <a:endParaRPr lang="ru-RU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Работа компрессора для сжатия ВСГ</a:t>
                      </a:r>
                      <a:r>
                        <a:rPr lang="en-US" sz="1200" dirty="0"/>
                        <a:t> </a:t>
                      </a:r>
                      <a:r>
                        <a:rPr lang="ru-RU" sz="1200" dirty="0"/>
                        <a:t>на</a:t>
                      </a:r>
                      <a:r>
                        <a:rPr lang="ru-RU" sz="1200" baseline="0" dirty="0"/>
                        <a:t> выходе </a:t>
                      </a:r>
                      <a:r>
                        <a:rPr lang="ru-RU" sz="1200" dirty="0"/>
                        <a:t>(0,8</a:t>
                      </a:r>
                      <a:r>
                        <a:rPr lang="ru-RU" sz="1200" baseline="0" dirty="0"/>
                        <a:t> → 3,0 МПа</a:t>
                      </a:r>
                      <a:r>
                        <a:rPr lang="ru-RU" sz="1200" dirty="0"/>
                        <a:t>)</a:t>
                      </a:r>
                      <a:endParaRPr lang="ru-RU"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1,145 ГДж</a:t>
                      </a:r>
                      <a:endParaRPr lang="ru-RU" sz="1200" i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Работа компрессора для сжатия ВСГ на</a:t>
                      </a:r>
                      <a:r>
                        <a:rPr lang="ru-RU" sz="1200" baseline="0" dirty="0"/>
                        <a:t> выходе </a:t>
                      </a:r>
                      <a:r>
                        <a:rPr lang="ru-RU" sz="1200" dirty="0"/>
                        <a:t>(1,89</a:t>
                      </a:r>
                      <a:r>
                        <a:rPr lang="ru-RU" sz="1200" baseline="0" dirty="0"/>
                        <a:t> → 3,0 МПа</a:t>
                      </a:r>
                      <a:r>
                        <a:rPr lang="ru-RU" sz="1200" dirty="0"/>
                        <a:t>)</a:t>
                      </a:r>
                      <a:endParaRPr lang="ru-RU"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0,351 ГДж</a:t>
                      </a:r>
                      <a:endParaRPr lang="ru-RU" sz="1200" i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7487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Производство водорода из жидких нефтяных фракций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73099" y="2027525"/>
            <a:ext cx="10845802" cy="45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25000"/>
              </a:lnSpc>
            </a:pPr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Частичное окисление (газификация) легких нефтяных фракций</a:t>
            </a:r>
          </a:p>
          <a:p>
            <a:pPr indent="4572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Давление - 5,5-9,0 МПа;</a:t>
            </a:r>
          </a:p>
          <a:p>
            <a:pPr indent="4572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Температура – 1300-1600 °С;</a:t>
            </a:r>
          </a:p>
          <a:p>
            <a:pPr indent="4572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Реактор факельного типа;</a:t>
            </a:r>
          </a:p>
          <a:p>
            <a:pPr indent="4572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Окислители: кислород и водяной пар, расход кислорода – стехиометрический;</a:t>
            </a:r>
          </a:p>
          <a:p>
            <a:pPr indent="4572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Стадии 2)-4) аналогичные: конверсия 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CO, 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очистка от 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CO</a:t>
            </a:r>
            <a:r>
              <a:rPr lang="en-US" altLang="ru-RU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, метанизация;</a:t>
            </a:r>
          </a:p>
          <a:p>
            <a:pPr indent="4572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Выход сажи – 0,5-3 % (на углерод сырья);</a:t>
            </a:r>
          </a:p>
          <a:p>
            <a:pPr indent="457200" algn="ctr" eaLnBrk="1" hangingPunct="1">
              <a:lnSpc>
                <a:spcPct val="125000"/>
              </a:lnSpc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2С</a:t>
            </a:r>
            <a:r>
              <a:rPr lang="en-US" altLang="ru-RU" baseline="-25000" dirty="0">
                <a:latin typeface="+mn-lt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baseline="-25000" dirty="0">
                <a:latin typeface="+mn-lt"/>
                <a:ea typeface="Calibri" pitchFamily="34" charset="0"/>
                <a:cs typeface="Calibri" pitchFamily="34" charset="0"/>
              </a:rPr>
              <a:t>m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 + </a:t>
            </a:r>
            <a:r>
              <a:rPr lang="en-US" altLang="ru-RU" i="1" dirty="0">
                <a:latin typeface="+mn-lt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 = 2</a:t>
            </a:r>
            <a:r>
              <a:rPr lang="en-US" altLang="ru-RU" i="1" dirty="0">
                <a:latin typeface="+mn-lt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CO + </a:t>
            </a:r>
            <a:r>
              <a:rPr lang="en-US" altLang="ru-RU" i="1" dirty="0">
                <a:latin typeface="+mn-lt"/>
                <a:ea typeface="Calibri" pitchFamily="34" charset="0"/>
                <a:cs typeface="Calibri" pitchFamily="34" charset="0"/>
              </a:rPr>
              <a:t>m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endParaRPr lang="ru-RU" altLang="ru-RU" baseline="-25000" dirty="0">
              <a:latin typeface="+mn-lt"/>
              <a:ea typeface="Calibri" pitchFamily="34" charset="0"/>
              <a:cs typeface="Calibri" pitchFamily="34" charset="0"/>
            </a:endParaRPr>
          </a:p>
          <a:p>
            <a:pPr indent="457200" algn="ctr" eaLnBrk="1" hangingPunct="1">
              <a:lnSpc>
                <a:spcPct val="125000"/>
              </a:lnSpc>
            </a:pP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i="1" dirty="0">
                <a:latin typeface="+mn-lt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CO + 2</a:t>
            </a:r>
            <a:r>
              <a:rPr lang="en-US" altLang="ru-RU" i="1" dirty="0">
                <a:latin typeface="+mn-lt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O = 2</a:t>
            </a:r>
            <a:r>
              <a:rPr lang="en-US" altLang="ru-RU" i="1" dirty="0">
                <a:latin typeface="+mn-lt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CO</a:t>
            </a:r>
            <a:r>
              <a:rPr lang="en-US" altLang="ru-RU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 + 2</a:t>
            </a:r>
            <a:r>
              <a:rPr lang="en-US" altLang="ru-RU" i="1" dirty="0">
                <a:latin typeface="+mn-lt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dirty="0">
                <a:latin typeface="+mn-lt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endParaRPr lang="ru-RU" altLang="ru-RU" dirty="0">
              <a:latin typeface="+mn-lt"/>
              <a:ea typeface="Calibri" pitchFamily="34" charset="0"/>
              <a:cs typeface="Calibri" pitchFamily="34" charset="0"/>
            </a:endParaRPr>
          </a:p>
          <a:p>
            <a:pPr indent="457200" algn="just" eaLnBrk="1" hangingPunct="1">
              <a:lnSpc>
                <a:spcPct val="125000"/>
              </a:lnSpc>
            </a:pPr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Дополнительные источники водорода – газы, требующие концентрирования Н</a:t>
            </a:r>
            <a:r>
              <a:rPr lang="ru-RU" altLang="ru-RU" b="1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: 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УВ газы гидрокрекинга и гидроочистки - на НПЗ может существовать отдельное производство ВСГ и отдельная установка концентрирования водорода из вторичного ВСГ.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5836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Концентрирование водорода в ВСГ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14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Методы концентрирования H</a:t>
            </a:r>
            <a:r>
              <a:rPr lang="ru-RU" altLang="ru-RU" sz="2800" baseline="-25000" dirty="0"/>
              <a:t>2</a:t>
            </a:r>
            <a:r>
              <a:rPr lang="ru-RU" altLang="ru-RU" sz="2800" dirty="0"/>
              <a:t> из ВСГ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73099" y="1830885"/>
            <a:ext cx="5422901" cy="455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ru-RU" b="1" dirty="0">
                <a:latin typeface="+mn-lt"/>
              </a:rPr>
              <a:t>Методы концентрирования водорода из ВСГ:</a:t>
            </a:r>
          </a:p>
          <a:p>
            <a:pPr marL="342900" indent="-342900" algn="just">
              <a:lnSpc>
                <a:spcPct val="125000"/>
              </a:lnSpc>
              <a:buAutoNum type="arabicPeriod"/>
            </a:pPr>
            <a:r>
              <a:rPr lang="ru-RU" b="1" dirty="0">
                <a:latin typeface="+mn-lt"/>
              </a:rPr>
              <a:t>Криогенный </a:t>
            </a:r>
            <a:r>
              <a:rPr lang="ru-RU" dirty="0">
                <a:latin typeface="+mn-lt"/>
              </a:rPr>
              <a:t>(метод глубокого охлаждения)</a:t>
            </a:r>
            <a:r>
              <a:rPr lang="ru-RU" b="1" dirty="0">
                <a:latin typeface="+mn-lt"/>
              </a:rPr>
              <a:t>.</a:t>
            </a:r>
          </a:p>
          <a:p>
            <a:pPr marL="342900" indent="-342900" algn="just">
              <a:lnSpc>
                <a:spcPct val="125000"/>
              </a:lnSpc>
              <a:buAutoNum type="arabicPeriod"/>
            </a:pPr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Адсорбционный.</a:t>
            </a:r>
          </a:p>
          <a:p>
            <a:pPr marL="342900" indent="-342900" algn="just">
              <a:lnSpc>
                <a:spcPct val="125000"/>
              </a:lnSpc>
              <a:buAutoNum type="arabicPeriod"/>
            </a:pPr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Мембранный 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(диффузионный)</a:t>
            </a:r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.</a:t>
            </a:r>
            <a:endParaRPr lang="en-US" b="1" dirty="0">
              <a:latin typeface="+mn-lt"/>
            </a:endParaRPr>
          </a:p>
          <a:p>
            <a:pPr algn="just">
              <a:lnSpc>
                <a:spcPct val="125000"/>
              </a:lnSpc>
            </a:pPr>
            <a:endParaRPr lang="en-US" b="1" dirty="0">
              <a:latin typeface="+mn-lt"/>
            </a:endParaRPr>
          </a:p>
          <a:p>
            <a:pPr algn="just">
              <a:lnSpc>
                <a:spcPct val="125000"/>
              </a:lnSpc>
            </a:pPr>
            <a:r>
              <a:rPr lang="ru-RU" b="1" dirty="0">
                <a:latin typeface="+mn-lt"/>
              </a:rPr>
              <a:t>Ключевые показатели:</a:t>
            </a:r>
          </a:p>
          <a:p>
            <a:pPr marL="285750" indent="-285750" algn="just">
              <a:lnSpc>
                <a:spcPct val="125000"/>
              </a:lnSpc>
              <a:buFontTx/>
              <a:buChar char="-"/>
            </a:pPr>
            <a:r>
              <a:rPr lang="ru-RU" b="1" dirty="0">
                <a:latin typeface="+mn-lt"/>
              </a:rPr>
              <a:t>Полнота выделения водорода: </a:t>
            </a:r>
            <a:r>
              <a:rPr lang="ru-RU" dirty="0">
                <a:latin typeface="+mn-lt"/>
              </a:rPr>
              <a:t>какая часть водорода из сырья перешла в концентрированный ВСГ?</a:t>
            </a:r>
          </a:p>
          <a:p>
            <a:pPr marL="285750" indent="-285750" algn="just">
              <a:lnSpc>
                <a:spcPct val="125000"/>
              </a:lnSpc>
              <a:buFontTx/>
              <a:buChar char="-"/>
            </a:pPr>
            <a:r>
              <a:rPr lang="ru-RU" b="1" dirty="0">
                <a:latin typeface="+mn-lt"/>
              </a:rPr>
              <a:t>Чистота ВСГ: </a:t>
            </a:r>
            <a:r>
              <a:rPr lang="ru-RU" dirty="0">
                <a:latin typeface="+mn-lt"/>
              </a:rPr>
              <a:t>содержание водорода в концентрированном ВСГ.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296" y="1372026"/>
            <a:ext cx="5145129" cy="454473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57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13471" y="5966723"/>
            <a:ext cx="5368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>
                <a:ea typeface="Calibri" pitchFamily="34" charset="0"/>
                <a:cs typeface="Calibri" pitchFamily="34" charset="0"/>
              </a:rPr>
              <a:t>Рисунок – Диаграмма выбора способа концентрирования водорода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0053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Криогенный Метод концентрирования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5751" y="1847577"/>
            <a:ext cx="4638674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sz="16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 обладает высокой относительной летучестью по сравнению с УВ (ближайший - метан);</a:t>
            </a:r>
          </a:p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Давление – 2-6 МПа, температура – ниже (-153 °С);</a:t>
            </a:r>
          </a:p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Растворимость водорода в метане при этих условиях невелика – степень извлечения, как правило, всегда выше 92-95 %;</a:t>
            </a:r>
          </a:p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К.П.Д. криогенных установок концентрирования (холодильный коэффициент) – 14-20 %;</a:t>
            </a:r>
          </a:p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Основные потери энергии: разница температур на холодном конце теплообменника (3-4 °С); приток тепла из окружающей среды (835-1670 кДж/м</a:t>
            </a:r>
            <a:r>
              <a:rPr lang="ru-RU" altLang="ru-RU" sz="1600" baseline="30000" dirty="0">
                <a:latin typeface="+mn-lt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 исходного газа).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58</a:t>
            </a:fld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069358" y="1847577"/>
            <a:ext cx="3888432" cy="3312383"/>
            <a:chOff x="323528" y="3100562"/>
            <a:chExt cx="4320480" cy="3696754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3100562"/>
              <a:ext cx="4320480" cy="3696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2051720" y="3537012"/>
              <a:ext cx="1800200" cy="972108"/>
            </a:xfrm>
            <a:prstGeom prst="rect">
              <a:avLst/>
            </a:prstGeom>
            <a:noFill/>
            <a:ln w="57150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60000">
            <a:off x="8803297" y="2004022"/>
            <a:ext cx="3414708" cy="307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9300519" y="5159960"/>
            <a:ext cx="2774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200" dirty="0">
                <a:ea typeface="Calibri" pitchFamily="34" charset="0"/>
                <a:cs typeface="Calibri" pitchFamily="34" charset="0"/>
              </a:rPr>
              <a:t>Рисунок – Степень извлечение водорода из </a:t>
            </a:r>
            <a:r>
              <a:rPr lang="ru-RU" altLang="ru-RU" sz="1200" dirty="0" err="1">
                <a:ea typeface="Calibri" pitchFamily="34" charset="0"/>
                <a:cs typeface="Calibri" pitchFamily="34" charset="0"/>
              </a:rPr>
              <a:t>метано</a:t>
            </a:r>
            <a:r>
              <a:rPr lang="ru-RU" altLang="ru-RU" sz="1200" dirty="0">
                <a:ea typeface="Calibri" pitchFamily="34" charset="0"/>
                <a:cs typeface="Calibri" pitchFamily="34" charset="0"/>
              </a:rPr>
              <a:t>-водородной смеси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540103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Криогенный Метод концентрирования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9721" y="1867271"/>
            <a:ext cx="583627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Основной процесс - фракционированная конденсация, схема зависит от состава исходного газа и концентрации Н</a:t>
            </a:r>
            <a:r>
              <a:rPr lang="ru-RU" altLang="ru-RU" sz="16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 в нем;</a:t>
            </a:r>
          </a:p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Важное значение имеет стабильность расхода и состав сырья, от которых зависит выбор схемы охлаждения;</a:t>
            </a:r>
          </a:p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Используются сварные алюминиевые многоходовые теплообменники;</a:t>
            </a:r>
          </a:p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Полнота выделения водорода – 92-97 %;</a:t>
            </a:r>
          </a:p>
          <a:p>
            <a:pPr marL="363538" lvl="1" indent="-342900" algn="just" eaLnBrk="1" hangingPunct="1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Позволяет получить дополнительные фракции УВ (метан-</a:t>
            </a:r>
            <a:r>
              <a:rPr lang="ru-RU" altLang="ru-RU" sz="1600" dirty="0" err="1">
                <a:latin typeface="+mn-lt"/>
                <a:ea typeface="Calibri" pitchFamily="34" charset="0"/>
                <a:cs typeface="Calibri" pitchFamily="34" charset="0"/>
              </a:rPr>
              <a:t>этановая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, пропан-бутановая фракции);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59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587" y="4699054"/>
            <a:ext cx="2693177" cy="199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094" y="4699054"/>
            <a:ext cx="2720964" cy="202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064859"/>
              </p:ext>
            </p:extLst>
          </p:nvPr>
        </p:nvGraphicFramePr>
        <p:xfrm>
          <a:off x="648427" y="4997177"/>
          <a:ext cx="5058866" cy="1728000"/>
        </p:xfrm>
        <a:graphic>
          <a:graphicData uri="http://schemas.openxmlformats.org/drawingml/2006/table">
            <a:tbl>
              <a:tblPr firstRow="1" bandCol="1">
                <a:tableStyleId>{93296810-A885-4BE3-A3E7-6D5BEEA58F35}</a:tableStyleId>
              </a:tblPr>
              <a:tblGrid>
                <a:gridCol w="3409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/>
                        <a:t>Концентрация </a:t>
                      </a:r>
                      <a:r>
                        <a:rPr lang="en-US" sz="1200" kern="1200" dirty="0"/>
                        <a:t>H</a:t>
                      </a:r>
                      <a:r>
                        <a:rPr lang="en-US" sz="1200" kern="1200" baseline="-25000" dirty="0"/>
                        <a:t>2</a:t>
                      </a:r>
                      <a:r>
                        <a:rPr lang="en-US" sz="1200" kern="1200" baseline="0" dirty="0"/>
                        <a:t> </a:t>
                      </a:r>
                      <a:r>
                        <a:rPr lang="ru-RU" sz="1200" kern="1200" baseline="0" dirty="0"/>
                        <a:t>в </a:t>
                      </a:r>
                      <a:r>
                        <a:rPr lang="en-US" sz="1200" kern="1200" baseline="0" dirty="0"/>
                        <a:t>H</a:t>
                      </a:r>
                      <a:r>
                        <a:rPr lang="en-US" sz="1200" kern="1200" baseline="-25000" dirty="0"/>
                        <a:t>2</a:t>
                      </a:r>
                      <a:r>
                        <a:rPr lang="en-US" sz="1200" kern="1200" baseline="0" dirty="0"/>
                        <a:t>-CH</a:t>
                      </a:r>
                      <a:r>
                        <a:rPr lang="en-US" sz="1200" kern="1200" baseline="-25000" dirty="0"/>
                        <a:t>4</a:t>
                      </a:r>
                      <a:r>
                        <a:rPr lang="en-US" sz="1200" kern="1200" baseline="0" dirty="0"/>
                        <a:t>-</a:t>
                      </a:r>
                      <a:r>
                        <a:rPr lang="ru-RU" sz="1200" kern="1200" baseline="0" dirty="0"/>
                        <a:t>фракции</a:t>
                      </a:r>
                      <a:endParaRPr lang="ru-RU" sz="12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baseline="0" dirty="0"/>
                        <a:t>ХЦ</a:t>
                      </a:r>
                      <a:endParaRPr lang="ru-RU" sz="1200" b="0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/>
                        <a:t>50-60 %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/>
                        <a:t>Дросселирование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/>
                        <a:t>60-70 %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/>
                        <a:t>Аммиачный,</a:t>
                      </a:r>
                      <a:r>
                        <a:rPr lang="ru-RU" sz="1200" kern="1200" baseline="0" dirty="0"/>
                        <a:t> </a:t>
                      </a:r>
                      <a:r>
                        <a:rPr lang="ru-RU" sz="1200" kern="1200" dirty="0"/>
                        <a:t>пропиленовый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/>
                        <a:t>65+</a:t>
                      </a:r>
                      <a:r>
                        <a:rPr lang="ru-RU" sz="1200" kern="1200" baseline="0" dirty="0"/>
                        <a:t> %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/>
                        <a:t>Азотный, метановый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639217" y="3520996"/>
            <a:ext cx="4888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a typeface="Calibri" pitchFamily="34" charset="0"/>
                <a:cs typeface="Calibri" pitchFamily="34" charset="0"/>
              </a:rPr>
              <a:t>Рисунок - Схема установки для выделения водорода из его смеси с углеводородами методом фракционированной конденсации: 1 — адсорберы; 2 — теплообменники; з — сепараторы; 4 — дроссели.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580" y="1670446"/>
            <a:ext cx="4818184" cy="175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239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+mn-lt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>
                <a:latin typeface="+mn-lt"/>
              </a:rPr>
              <a:t>Адсорбционный Метод концентрирования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60</a:t>
            </a:fld>
            <a:endParaRPr lang="ru-RU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83792" y="1930400"/>
            <a:ext cx="5712208" cy="436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25000"/>
              </a:lnSpc>
            </a:pPr>
            <a:r>
              <a:rPr lang="ru-RU" altLang="ru-RU" sz="1600" b="1" dirty="0">
                <a:latin typeface="+mn-lt"/>
                <a:ea typeface="Calibri" pitchFamily="34" charset="0"/>
                <a:cs typeface="Calibri" pitchFamily="34" charset="0"/>
              </a:rPr>
              <a:t>2. Адсорбционный 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(короткоцикловая адсорбция, англ. </a:t>
            </a:r>
            <a:r>
              <a:rPr lang="en-US" altLang="ru-RU" sz="1600" i="1" dirty="0">
                <a:latin typeface="+mn-lt"/>
                <a:ea typeface="Calibri" pitchFamily="34" charset="0"/>
                <a:cs typeface="Calibri" pitchFamily="34" charset="0"/>
              </a:rPr>
              <a:t>Pressure Swing Adsorption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);</a:t>
            </a:r>
          </a:p>
          <a:p>
            <a:pPr algn="just" eaLnBrk="1" hangingPunct="1">
              <a:lnSpc>
                <a:spcPct val="125000"/>
              </a:lnSpc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Периодическое изменение общего давления (и парциального давления </a:t>
            </a:r>
            <a:r>
              <a:rPr lang="en-US" altLang="ru-RU" sz="1600" dirty="0">
                <a:latin typeface="+mn-lt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sz="16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) в системе без изменения температуры («</a:t>
            </a:r>
            <a:r>
              <a:rPr lang="ru-RU" altLang="ru-RU" sz="1600" i="1" dirty="0">
                <a:latin typeface="+mn-lt"/>
                <a:ea typeface="Calibri" pitchFamily="34" charset="0"/>
                <a:cs typeface="Calibri" pitchFamily="34" charset="0"/>
              </a:rPr>
              <a:t>адсорбция без затраты тепла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»):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b="1" dirty="0">
                <a:latin typeface="+mn-lt"/>
                <a:ea typeface="Calibri" pitchFamily="34" charset="0"/>
                <a:cs typeface="Arial"/>
              </a:rPr>
              <a:t>↑</a:t>
            </a:r>
            <a:r>
              <a:rPr lang="en-US" altLang="ru-RU" sz="1400" b="1" dirty="0">
                <a:latin typeface="+mn-lt"/>
                <a:ea typeface="Calibri" pitchFamily="34" charset="0"/>
                <a:cs typeface="Arial"/>
              </a:rPr>
              <a:t>P </a:t>
            </a:r>
            <a:r>
              <a:rPr lang="ru-RU" altLang="ru-RU" sz="1400" dirty="0">
                <a:latin typeface="+mn-lt"/>
                <a:ea typeface="Calibri" pitchFamily="34" charset="0"/>
                <a:cs typeface="Arial"/>
              </a:rPr>
              <a:t>- 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давление равно давлению сырья: (</a:t>
            </a:r>
            <a:r>
              <a:rPr lang="ru-RU" altLang="ru-RU" sz="1400" i="1" dirty="0">
                <a:latin typeface="+mn-lt"/>
                <a:ea typeface="Calibri" pitchFamily="34" charset="0"/>
                <a:cs typeface="Calibri" pitchFamily="34" charset="0"/>
              </a:rPr>
              <a:t>молекулы УВ + полярные не-УВ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) адсорбируются цеолитами (т.е. </a:t>
            </a:r>
            <a:r>
              <a:rPr lang="ru-RU" altLang="ru-RU" sz="1400" i="1" dirty="0">
                <a:latin typeface="+mn-lt"/>
                <a:ea typeface="Calibri" pitchFamily="34" charset="0"/>
                <a:cs typeface="Calibri" pitchFamily="34" charset="0"/>
              </a:rPr>
              <a:t>молекулярными ситами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), а неполярный </a:t>
            </a:r>
            <a:r>
              <a:rPr lang="en-US" altLang="ru-RU" sz="1400" dirty="0">
                <a:latin typeface="+mn-lt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sz="14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400" baseline="-25000" dirty="0">
                <a:latin typeface="+mn-lt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400" dirty="0">
                <a:latin typeface="+mn-lt"/>
                <a:ea typeface="Calibri" pitchFamily="34" charset="0"/>
                <a:cs typeface="Arial"/>
              </a:rPr>
              <a:t>и Не 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почти не адсорбируются;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b="1" dirty="0">
                <a:latin typeface="+mn-lt"/>
                <a:ea typeface="Calibri" pitchFamily="34" charset="0"/>
                <a:cs typeface="Arial"/>
              </a:rPr>
              <a:t>↓Р</a:t>
            </a:r>
            <a:r>
              <a:rPr lang="ru-RU" altLang="ru-RU" sz="1400" dirty="0">
                <a:latin typeface="+mn-lt"/>
                <a:ea typeface="Calibri" pitchFamily="34" charset="0"/>
                <a:cs typeface="Arial"/>
              </a:rPr>
              <a:t> - продувка приводит к десорбции сорбированных газов, в т.ч. и Н</a:t>
            </a:r>
            <a:r>
              <a:rPr lang="ru-RU" altLang="ru-RU" sz="1400" baseline="-25000" dirty="0">
                <a:latin typeface="+mn-lt"/>
                <a:ea typeface="Calibri" pitchFamily="34" charset="0"/>
                <a:cs typeface="Arial"/>
              </a:rPr>
              <a:t>2</a:t>
            </a:r>
            <a:r>
              <a:rPr lang="ru-RU" altLang="ru-RU" sz="1400" dirty="0">
                <a:latin typeface="+mn-lt"/>
                <a:ea typeface="Calibri" pitchFamily="34" charset="0"/>
                <a:cs typeface="Arial"/>
              </a:rPr>
              <a:t>;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продуктовый Н</a:t>
            </a:r>
            <a:r>
              <a:rPr lang="ru-RU" altLang="ru-RU" sz="14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 высокой чистоты - до 99,999%;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b="1" dirty="0">
                <a:latin typeface="+mn-lt"/>
                <a:ea typeface="Calibri" pitchFamily="34" charset="0"/>
                <a:cs typeface="Calibri" pitchFamily="34" charset="0"/>
              </a:rPr>
              <a:t>ОДНАКО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, 8-20 % водорода адсорбируется так, что не выделяется при продувке;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987" y="1942700"/>
            <a:ext cx="5610265" cy="376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73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Адсорбционный Метод концентрирования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61</a:t>
            </a:fld>
            <a:endParaRPr lang="ru-RU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83792" y="1930400"/>
            <a:ext cx="5712208" cy="490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25000"/>
              </a:lnSpc>
            </a:pPr>
            <a:r>
              <a:rPr lang="ru-RU" altLang="ru-RU" sz="1400" b="1" dirty="0">
                <a:latin typeface="+mn-lt"/>
                <a:ea typeface="Calibri" pitchFamily="34" charset="0"/>
                <a:cs typeface="Calibri" pitchFamily="34" charset="0"/>
              </a:rPr>
              <a:t>2. Адсорбционный 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(короткоцикловая адсорбция, англ. </a:t>
            </a:r>
            <a:r>
              <a:rPr lang="en-US" altLang="ru-RU" sz="1400" i="1" dirty="0">
                <a:latin typeface="+mn-lt"/>
                <a:ea typeface="Calibri" pitchFamily="34" charset="0"/>
                <a:cs typeface="Calibri" pitchFamily="34" charset="0"/>
              </a:rPr>
              <a:t>Pressure Swing Adsorption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)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Для проведения адсорбции очищаемый ВСГ проходит адсорбер снизу вверх, очищенный водород выходит из верхней части адсорбера, примеси концентрируются в нижней части адсорбера; 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Применяемые адсорбенты: молекулярные сита (</a:t>
            </a:r>
            <a:r>
              <a:rPr lang="ru-RU" altLang="ru-RU" sz="1400" i="1" dirty="0">
                <a:latin typeface="+mn-lt"/>
                <a:ea typeface="Calibri" pitchFamily="34" charset="0"/>
                <a:cs typeface="Calibri" pitchFamily="34" charset="0"/>
              </a:rPr>
              <a:t>чаще всего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), активированный уголь и активированный оксид алюминия; 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Адсорбент дезактивируется вследствие: 1) повышения температуры исходного газа; 2) высокого содержания в исходном газе СО</a:t>
            </a:r>
            <a:r>
              <a:rPr lang="ru-RU" altLang="ru-RU" sz="14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, H</a:t>
            </a:r>
            <a:r>
              <a:rPr lang="ru-RU" altLang="ru-RU" sz="14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S, С</a:t>
            </a:r>
            <a:r>
              <a:rPr lang="ru-RU" altLang="ru-RU" sz="1400" baseline="-25000" dirty="0">
                <a:latin typeface="+mn-lt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, С</a:t>
            </a:r>
            <a:r>
              <a:rPr lang="ru-RU" altLang="ru-RU" sz="1400" baseline="-25000" dirty="0">
                <a:latin typeface="+mn-lt"/>
                <a:ea typeface="Calibri" pitchFamily="34" charset="0"/>
                <a:cs typeface="Calibri" pitchFamily="34" charset="0"/>
              </a:rPr>
              <a:t>5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 и, в особенности, Н</a:t>
            </a:r>
            <a:r>
              <a:rPr lang="ru-RU" altLang="ru-RU" sz="14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О. Регенерацию адсорбента проводят при продувке адсорбентов чистым водородом.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Используется 4-12 адсорберов, работающих попеременно;</a:t>
            </a:r>
          </a:p>
          <a:p>
            <a:pPr marL="342900" indent="-342900" algn="just" eaLnBrk="1" hangingPunct="1">
              <a:lnSpc>
                <a:spcPct val="125000"/>
              </a:lnSpc>
              <a:buFontTx/>
              <a:buChar char="-"/>
            </a:pPr>
            <a:r>
              <a:rPr lang="ru-RU" altLang="ru-RU" sz="1400" dirty="0">
                <a:latin typeface="+mn-lt"/>
                <a:ea typeface="Calibri" pitchFamily="34" charset="0"/>
                <a:cs typeface="Calibri" pitchFamily="34" charset="0"/>
              </a:rPr>
              <a:t>Поташная абсорбция при наличии КЦА не применяется.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42" y="1499080"/>
            <a:ext cx="3168352" cy="210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273589" y="3755214"/>
            <a:ext cx="573092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200" b="1" dirty="0">
                <a:latin typeface="+mn-lt"/>
                <a:ea typeface="Calibri" pitchFamily="34" charset="0"/>
                <a:cs typeface="Calibri" pitchFamily="34" charset="0"/>
              </a:rPr>
              <a:t>Пример - установка КЦА НПЗ: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мощность, тыс. нм</a:t>
            </a:r>
            <a:r>
              <a:rPr lang="ru-RU" altLang="ru-RU" sz="1200" baseline="30000" dirty="0">
                <a:latin typeface="+mn-lt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/ч: по сырью – 36, по техническому Н</a:t>
            </a:r>
            <a:r>
              <a:rPr lang="ru-RU" altLang="ru-RU" sz="12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 – 27,59;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Рабочий диапазон по мощности: 30-110 %;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Чистота Н</a:t>
            </a:r>
            <a:r>
              <a:rPr lang="ru-RU" altLang="ru-RU" sz="12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 – 99,9 % об.;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Температура – 20-40 °С;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Давление адсорбции – 2,8-2,9 МПа;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200" u="sng" dirty="0">
                <a:latin typeface="+mn-lt"/>
                <a:ea typeface="Calibri" pitchFamily="34" charset="0"/>
                <a:cs typeface="Calibri" pitchFamily="34" charset="0"/>
              </a:rPr>
              <a:t>Критерий переключения режимов </a:t>
            </a:r>
            <a:r>
              <a:rPr lang="ru-RU" altLang="ru-RU" sz="1200" i="1" u="sng" dirty="0">
                <a:latin typeface="+mn-lt"/>
                <a:ea typeface="Calibri" pitchFamily="34" charset="0"/>
                <a:cs typeface="Calibri" pitchFamily="34" charset="0"/>
              </a:rPr>
              <a:t>адсорбция/десорбция</a:t>
            </a:r>
            <a:r>
              <a:rPr lang="ru-RU" altLang="ru-RU" sz="1200" u="sng" dirty="0">
                <a:latin typeface="+mn-lt"/>
                <a:ea typeface="Calibri" pitchFamily="34" charset="0"/>
                <a:cs typeface="Calibri" pitchFamily="34" charset="0"/>
              </a:rPr>
              <a:t> – содержание СН</a:t>
            </a:r>
            <a:r>
              <a:rPr lang="ru-RU" altLang="ru-RU" sz="1200" u="sng" baseline="-25000" dirty="0">
                <a:latin typeface="+mn-lt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1200" u="sng" dirty="0">
                <a:latin typeface="+mn-lt"/>
                <a:ea typeface="Calibri" pitchFamily="34" charset="0"/>
                <a:cs typeface="Calibri" pitchFamily="34" charset="0"/>
              </a:rPr>
              <a:t> в техническом Н</a:t>
            </a:r>
            <a:r>
              <a:rPr lang="ru-RU" altLang="ru-RU" sz="1200" u="sng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200" u="sng" dirty="0">
                <a:latin typeface="+mn-lt"/>
                <a:ea typeface="Calibri" pitchFamily="34" charset="0"/>
                <a:cs typeface="Calibri" pitchFamily="34" charset="0"/>
              </a:rPr>
              <a:t> выше нормы</a:t>
            </a:r>
            <a:r>
              <a:rPr lang="ru-RU" altLang="ru-RU" sz="1200" dirty="0">
                <a:latin typeface="+mn-lt"/>
                <a:ea typeface="Calibri" pitchFamily="34" charset="0"/>
                <a:cs typeface="Calibri" pitchFamily="34" charset="0"/>
              </a:rPr>
              <a:t>;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803172"/>
              </p:ext>
            </p:extLst>
          </p:nvPr>
        </p:nvGraphicFramePr>
        <p:xfrm>
          <a:off x="6626219" y="5571396"/>
          <a:ext cx="5025665" cy="1152000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2145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Количество адсорберов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Расход сырья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Выход водорода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6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100%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100%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100%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95%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4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100%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/>
                        <a:t>90%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469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Мембранный Метод концентрирования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62</a:t>
            </a:fld>
            <a:endParaRPr lang="ru-RU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83791" y="1930400"/>
            <a:ext cx="5712209" cy="427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14000"/>
              </a:lnSpc>
            </a:pPr>
            <a:r>
              <a:rPr lang="ru-RU" altLang="ru-RU" sz="1600" b="1" dirty="0">
                <a:latin typeface="+mn-lt"/>
                <a:ea typeface="Calibri" pitchFamily="34" charset="0"/>
                <a:cs typeface="Calibri" pitchFamily="34" charset="0"/>
              </a:rPr>
              <a:t>Мембранный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 (диффузионное, селективная фильтрация);</a:t>
            </a:r>
          </a:p>
          <a:p>
            <a:pPr marL="457200" lvl="1" indent="0" algn="just" eaLnBrk="1" hangingPunct="1">
              <a:lnSpc>
                <a:spcPct val="114000"/>
              </a:lnSpc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Через полупроницаемую мембрану, состоящую из мелких синтетических волокон (например, </a:t>
            </a:r>
            <a:r>
              <a:rPr lang="ru-RU" altLang="ru-RU" sz="1600" i="1" dirty="0" err="1">
                <a:latin typeface="+mn-lt"/>
                <a:ea typeface="Calibri" pitchFamily="34" charset="0"/>
                <a:cs typeface="Calibri" pitchFamily="34" charset="0"/>
              </a:rPr>
              <a:t>полидиметилсилоксан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):</a:t>
            </a:r>
          </a:p>
          <a:p>
            <a:pPr marL="800100" lvl="1" indent="-342900" algn="just" eaLnBrk="1" hangingPunct="1">
              <a:lnSpc>
                <a:spcPct val="114000"/>
              </a:lnSpc>
              <a:buFontTx/>
              <a:buChar char="-"/>
            </a:pPr>
            <a:r>
              <a:rPr lang="ru-RU" altLang="ru-RU" sz="1600" b="1" i="1" dirty="0">
                <a:latin typeface="+mn-lt"/>
                <a:ea typeface="Calibri" pitchFamily="34" charset="0"/>
                <a:cs typeface="Calibri" pitchFamily="34" charset="0"/>
              </a:rPr>
              <a:t>1 стадия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: растворение компонентов газовой фазы в мембране (растворимость зависит от химического состава мембраны);</a:t>
            </a:r>
          </a:p>
          <a:p>
            <a:pPr marL="800100" lvl="1" indent="-342900" algn="just" eaLnBrk="1" hangingPunct="1">
              <a:lnSpc>
                <a:spcPct val="114000"/>
              </a:lnSpc>
              <a:buFontTx/>
              <a:buChar char="-"/>
            </a:pPr>
            <a:r>
              <a:rPr lang="ru-RU" altLang="ru-RU" sz="1600" b="1" i="1" dirty="0">
                <a:latin typeface="+mn-lt"/>
                <a:ea typeface="Calibri" pitchFamily="34" charset="0"/>
                <a:cs typeface="Calibri" pitchFamily="34" charset="0"/>
              </a:rPr>
              <a:t>2 стадия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: </a:t>
            </a:r>
            <a:r>
              <a:rPr lang="ru-RU" altLang="ru-RU" sz="1600" dirty="0" err="1">
                <a:latin typeface="+mn-lt"/>
                <a:ea typeface="Calibri" pitchFamily="34" charset="0"/>
                <a:cs typeface="Calibri" pitchFamily="34" charset="0"/>
              </a:rPr>
              <a:t>диффундирование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 в сторону фильтрата по мембране (проницаемость зависит от структуры мембраны);</a:t>
            </a:r>
          </a:p>
          <a:p>
            <a:pPr marL="0" lvl="1" indent="0" algn="just" eaLnBrk="1" hangingPunct="1">
              <a:lnSpc>
                <a:spcPct val="114000"/>
              </a:lnSpc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Движущая сила процесса – разность между парциальными давлениями Н</a:t>
            </a:r>
            <a:r>
              <a:rPr lang="ru-RU" altLang="ru-RU" sz="1600" baseline="-25000" dirty="0">
                <a:latin typeface="+mn-lt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 по обе стороны мембраны – необходим значительный перепад давления.</a:t>
            </a:r>
          </a:p>
        </p:txBody>
      </p:sp>
      <p:pic>
        <p:nvPicPr>
          <p:cNvPr id="9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4294" y="4890630"/>
            <a:ext cx="1800200" cy="1694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00518" y="4879600"/>
            <a:ext cx="1944216" cy="170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721640"/>
              </p:ext>
            </p:extLst>
          </p:nvPr>
        </p:nvGraphicFramePr>
        <p:xfrm>
          <a:off x="6667711" y="3315508"/>
          <a:ext cx="4942681" cy="1432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01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Типичная</a:t>
                      </a:r>
                      <a:r>
                        <a:rPr lang="ru-RU" sz="1400" baseline="0" dirty="0"/>
                        <a:t> относительная п</a:t>
                      </a:r>
                      <a:r>
                        <a:rPr lang="ru-RU" sz="1400" dirty="0"/>
                        <a:t>роницаемость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Вещества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Высокая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</a:t>
                      </a:r>
                      <a:r>
                        <a:rPr lang="ru-RU" sz="1400" baseline="-25000" dirty="0"/>
                        <a:t>2</a:t>
                      </a:r>
                      <a:r>
                        <a:rPr lang="ru-RU" sz="1400" dirty="0"/>
                        <a:t>, Н</a:t>
                      </a:r>
                      <a:r>
                        <a:rPr lang="ru-RU" sz="1400" baseline="-25000" dirty="0"/>
                        <a:t>2</a:t>
                      </a:r>
                      <a:r>
                        <a:rPr lang="ru-RU" sz="1400" dirty="0"/>
                        <a:t>О, 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S,</a:t>
                      </a:r>
                      <a:r>
                        <a:rPr lang="en-US" sz="1400" baseline="0" dirty="0"/>
                        <a:t> CO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Средняя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4</a:t>
                      </a:r>
                      <a:r>
                        <a:rPr lang="en-US" sz="1400" dirty="0"/>
                        <a:t>,</a:t>
                      </a:r>
                      <a:r>
                        <a:rPr lang="en-US" sz="1400" baseline="0" dirty="0"/>
                        <a:t> O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Низкая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6</a:t>
                      </a:r>
                      <a:r>
                        <a:rPr lang="en-US" sz="1400" dirty="0"/>
                        <a:t>, N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Picture 2" descr="https://studfiles.net/html/2706/48/html_r8XezUEEHh.wRSv/img-3dg9O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213" y="1618951"/>
            <a:ext cx="351600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6289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Мембранный Метод концентрирования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63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3" t="36120" r="61747" b="56099"/>
          <a:stretch/>
        </p:blipFill>
        <p:spPr bwMode="auto">
          <a:xfrm>
            <a:off x="634060" y="2251381"/>
            <a:ext cx="4317383" cy="65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1" t="28640" r="18674" b="30018"/>
          <a:stretch/>
        </p:blipFill>
        <p:spPr bwMode="auto">
          <a:xfrm>
            <a:off x="1076739" y="2916691"/>
            <a:ext cx="3432023" cy="2490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414778" y="1817408"/>
            <a:ext cx="466626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200" dirty="0"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rPr>
              <a:t>Диаграмма -Проницаемость газов через «классические» мембраны</a:t>
            </a:r>
            <a:endParaRPr lang="ru-RU" sz="1200" kern="1200" dirty="0">
              <a:solidFill>
                <a:schemeClr val="tx1"/>
              </a:solidFill>
              <a:latin typeface="+mn-lt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2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088" y="5456865"/>
            <a:ext cx="3923928" cy="133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646656" y="2038092"/>
            <a:ext cx="5854045" cy="4303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>
              <a:lnSpc>
                <a:spcPct val="114000"/>
              </a:lnSpc>
            </a:pPr>
            <a:r>
              <a:rPr lang="ru-RU" sz="1600" dirty="0">
                <a:ea typeface="Calibri" pitchFamily="34" charset="0"/>
                <a:cs typeface="Calibri" pitchFamily="34" charset="0"/>
              </a:rPr>
              <a:t>Влияние чистоты водорода на полноту выделения в мембранных системах более заметно, чем при КЦА или в криогенных системах.</a:t>
            </a:r>
          </a:p>
          <a:p>
            <a:pPr indent="396000" algn="just">
              <a:lnSpc>
                <a:spcPct val="114000"/>
              </a:lnSpc>
            </a:pPr>
            <a:r>
              <a:rPr lang="ru-RU" sz="1600" b="1" dirty="0">
                <a:ea typeface="Calibri" pitchFamily="34" charset="0"/>
                <a:cs typeface="Calibri" pitchFamily="34" charset="0"/>
              </a:rPr>
              <a:t>В настоящее время в промышленности используют два типа мембран для улучшения качества водорода: </a:t>
            </a:r>
            <a:r>
              <a:rPr lang="ru-RU" sz="1600" dirty="0">
                <a:ea typeface="Calibri" pitchFamily="34" charset="0"/>
                <a:cs typeface="Calibri" pitchFamily="34" charset="0"/>
              </a:rPr>
              <a:t>асимметричные и составные.</a:t>
            </a:r>
          </a:p>
          <a:p>
            <a:pPr indent="396000" algn="just">
              <a:lnSpc>
                <a:spcPct val="114000"/>
              </a:lnSpc>
            </a:pPr>
            <a:r>
              <a:rPr lang="ru-RU" sz="1600" dirty="0">
                <a:ea typeface="Calibri" pitchFamily="34" charset="0"/>
                <a:cs typeface="Calibri" pitchFamily="34" charset="0"/>
              </a:rPr>
              <a:t>1) Асимметричные мембраны состоят из двух слоев одного полимера: </a:t>
            </a:r>
          </a:p>
          <a:p>
            <a:pPr indent="396000" algn="just">
              <a:lnSpc>
                <a:spcPct val="114000"/>
              </a:lnSpc>
            </a:pPr>
            <a:r>
              <a:rPr lang="ru-RU" sz="1600" dirty="0">
                <a:ea typeface="Calibri" pitchFamily="34" charset="0"/>
                <a:cs typeface="Calibri" pitchFamily="34" charset="0"/>
              </a:rPr>
              <a:t>1-ый слой — плотный, на котором происходит разделение</a:t>
            </a:r>
          </a:p>
          <a:p>
            <a:pPr indent="396000" algn="just">
              <a:lnSpc>
                <a:spcPct val="114000"/>
              </a:lnSpc>
            </a:pPr>
            <a:r>
              <a:rPr lang="ru-RU" sz="1600" dirty="0">
                <a:ea typeface="Calibri" pitchFamily="34" charset="0"/>
                <a:cs typeface="Calibri" pitchFamily="34" charset="0"/>
              </a:rPr>
              <a:t>2-ой слой — микропористый слой подложки для обеспечения механической прочности.</a:t>
            </a:r>
          </a:p>
          <a:p>
            <a:pPr indent="396000" algn="just">
              <a:lnSpc>
                <a:spcPct val="114000"/>
              </a:lnSpc>
            </a:pPr>
            <a:r>
              <a:rPr lang="ru-RU" sz="1600" dirty="0">
                <a:ea typeface="Calibri" pitchFamily="34" charset="0"/>
                <a:cs typeface="Calibri" pitchFamily="34" charset="0"/>
              </a:rPr>
              <a:t>2) Составные мембраны состоят из двух различных полимеров; фильтрующий полимер наносят как покрытие на полимер подложки.</a:t>
            </a:r>
          </a:p>
        </p:txBody>
      </p:sp>
    </p:spTree>
    <p:extLst>
      <p:ext uri="{BB962C8B-B14F-4D97-AF65-F5344CB8AC3E}">
        <p14:creationId xmlns:p14="http://schemas.microsoft.com/office/powerpoint/2010/main" val="40486912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dirty="0"/>
              <a:t>Преимущества и недостатки способов концентрирования H</a:t>
            </a:r>
            <a:r>
              <a:rPr lang="ru-RU" altLang="ru-RU" sz="2400" baseline="-25000" dirty="0"/>
              <a:t>2</a:t>
            </a:r>
            <a:r>
              <a:rPr lang="ru-RU" altLang="ru-RU" sz="2400" dirty="0"/>
              <a:t> из ВСГ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64</a:t>
            </a:fld>
            <a:endParaRPr lang="ru-RU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326297"/>
              </p:ext>
            </p:extLst>
          </p:nvPr>
        </p:nvGraphicFramePr>
        <p:xfrm>
          <a:off x="761998" y="2142961"/>
          <a:ext cx="10991852" cy="431292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065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2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8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5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Способ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использовать?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Криогенный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Дополнительные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продукты;</a:t>
                      </a:r>
                    </a:p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 полнота выделения водорода;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Низкая надежность (большое количество потоков, необходимость подготовки сырья);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При переработке больших объемов газа (свыше 500 тыс. нм</a:t>
                      </a:r>
                      <a:r>
                        <a:rPr lang="ru-RU" altLang="ru-RU" sz="1400" baseline="30000" dirty="0"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altLang="ru-RU" sz="1400" dirty="0"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 в сутки);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Адсорбционный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Наиболее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гибкий (легко приспособить к меняющимся составу и расходу ВСГ);</a:t>
                      </a:r>
                    </a:p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Минимум подготовки сырья;</a:t>
                      </a:r>
                    </a:p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Очень высокая чистота ВСГ;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Водород частично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поглощается адсорбентом;</a:t>
                      </a:r>
                    </a:p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полнота выделения водорода;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Когда нужен ВСГ чистотой выше 99 %;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Диффузионный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 надежность (непрерывный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процесс, мало управляющих факторов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  <a:p>
                      <a:pPr marL="171450" indent="-171450" algn="l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 полнота выделения водорода;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Качество продукта жестко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связано с составом сырья;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При переработке небольших объемов газа (до 100 тыс. нм</a:t>
                      </a:r>
                      <a:r>
                        <a:rPr lang="ru-RU" altLang="ru-RU" sz="1400" baseline="30000" dirty="0"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altLang="ru-RU" sz="1400" dirty="0"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 в сутки).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3711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dirty="0"/>
              <a:t>Пример.</a:t>
            </a:r>
            <a:br>
              <a:rPr lang="ru-RU" altLang="ru-RU" sz="2400" dirty="0"/>
            </a:br>
            <a:r>
              <a:rPr lang="ru-RU" altLang="ru-RU" sz="2400" dirty="0"/>
              <a:t>УПВ на российском НПЗ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65</a:t>
            </a:fld>
            <a:endParaRPr lang="ru-RU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61988" y="1801227"/>
            <a:ext cx="1122026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Мощность - 15 тыс. тонн/год в расчёте на 100% водород.</a:t>
            </a:r>
          </a:p>
          <a:p>
            <a:pPr algn="just"/>
            <a:r>
              <a:rPr lang="ru-RU" altLang="ru-RU" sz="1600" b="1" dirty="0">
                <a:latin typeface="+mn-lt"/>
                <a:ea typeface="Calibri" pitchFamily="34" charset="0"/>
                <a:cs typeface="Calibri" pitchFamily="34" charset="0"/>
              </a:rPr>
              <a:t>Основными технологическими стадиями являются: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1. Компримирование исходного газа;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2. Предварительная очистка исходного газа от сероводорода раствором моноэтаноламина;</a:t>
            </a:r>
          </a:p>
          <a:p>
            <a:pPr algn="just"/>
            <a:r>
              <a:rPr lang="ru-RU" altLang="ru-RU" sz="1600" b="1" dirty="0">
                <a:latin typeface="+mn-lt"/>
                <a:ea typeface="Calibri" pitchFamily="34" charset="0"/>
                <a:cs typeface="Calibri" pitchFamily="34" charset="0"/>
              </a:rPr>
              <a:t>3. Гидрирование сероорганических соединений и непредельных углеводородов с последующим поглощением сероводорода;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4. Паровая каталитическая конверсия углеводородных газов в трубчатой печи;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5. </a:t>
            </a:r>
            <a:r>
              <a:rPr lang="ru-RU" altLang="ru-RU" sz="1600" b="1" dirty="0">
                <a:latin typeface="+mn-lt"/>
                <a:ea typeface="Calibri" pitchFamily="34" charset="0"/>
                <a:cs typeface="Calibri" pitchFamily="34" charset="0"/>
              </a:rPr>
              <a:t>Двухступенчатая конверсия </a:t>
            </a: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окиси углерода;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6. Очистка конвертированного газа от углекислоты </a:t>
            </a:r>
            <a:r>
              <a:rPr lang="ru-RU" altLang="ru-RU" sz="1600" b="1" dirty="0">
                <a:latin typeface="+mn-lt"/>
                <a:ea typeface="Calibri" pitchFamily="34" charset="0"/>
                <a:cs typeface="Calibri" pitchFamily="34" charset="0"/>
              </a:rPr>
              <a:t>горячим раствором поташа;</a:t>
            </a:r>
          </a:p>
          <a:p>
            <a:pPr algn="just"/>
            <a:r>
              <a:rPr lang="ru-RU" altLang="ru-RU" sz="1600" strike="sngStrike" dirty="0">
                <a:latin typeface="+mn-lt"/>
                <a:ea typeface="Calibri" pitchFamily="34" charset="0"/>
                <a:cs typeface="Calibri" pitchFamily="34" charset="0"/>
              </a:rPr>
              <a:t>7. Метанизация;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7. Компримирование (дожатие) технического водорода;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8. Подготовка питательной воды;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9. Получение и перегрев водяного пара для процесса получения водорода;</a:t>
            </a:r>
          </a:p>
          <a:p>
            <a:pPr algn="just"/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10. Утилизация тепла дымовых и конвертированного газов.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565014"/>
              </p:ext>
            </p:extLst>
          </p:nvPr>
        </p:nvGraphicFramePr>
        <p:xfrm>
          <a:off x="1905372" y="5330825"/>
          <a:ext cx="8314798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9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0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25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Блок</a:t>
                      </a:r>
                      <a:r>
                        <a:rPr lang="ru-RU" sz="1200" baseline="0" dirty="0"/>
                        <a:t> дожатия ВСГ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Температура</a:t>
                      </a:r>
                      <a:r>
                        <a:rPr lang="ru-RU" sz="1200" baseline="0" dirty="0"/>
                        <a:t>, °С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Давление,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Расход, нм</a:t>
                      </a:r>
                      <a:r>
                        <a:rPr lang="ru-RU" sz="1200" baseline="30000" dirty="0"/>
                        <a:t>3</a:t>
                      </a:r>
                      <a:r>
                        <a:rPr lang="ru-RU" sz="1200" dirty="0"/>
                        <a:t>/ч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Содержание Н</a:t>
                      </a:r>
                      <a:r>
                        <a:rPr lang="ru-RU" sz="1200" baseline="-25000" dirty="0"/>
                        <a:t>2</a:t>
                      </a:r>
                      <a:r>
                        <a:rPr lang="ru-RU" sz="1200" dirty="0"/>
                        <a:t> в ВСГ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 входе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5-40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1,4-1,75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Не менее 85 %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 выходе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Не более 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Не более 4,7 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Не более 60000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2,4-3,1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5977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Приложение.</a:t>
            </a:r>
            <a:br>
              <a:rPr lang="ru-RU" dirty="0"/>
            </a:br>
            <a:r>
              <a:rPr lang="ru-RU" dirty="0"/>
              <a:t>Дополнительные материалы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2889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97204" y="-1249068"/>
            <a:ext cx="6120680" cy="8852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1508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40000">
            <a:off x="3108975" y="-1170036"/>
            <a:ext cx="5891660" cy="9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0684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2423592" y="6420"/>
            <a:ext cx="82444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000" b="1" dirty="0"/>
              <a:t>Технологическая схема пароуглекислотного риформинга</a:t>
            </a:r>
            <a:endParaRPr lang="ru-RU" altLang="ru-RU" sz="2000" dirty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4026" y="844551"/>
            <a:ext cx="6149975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689101" y="4303714"/>
            <a:ext cx="4551363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600" dirty="0"/>
              <a:t>Основной аппарат – трубчатая печь.</a:t>
            </a:r>
          </a:p>
          <a:p>
            <a:r>
              <a:rPr lang="ru-RU" altLang="ru-RU" sz="1600" dirty="0"/>
              <a:t>Катализатор – </a:t>
            </a:r>
            <a:r>
              <a:rPr lang="en-US" altLang="ru-RU" sz="1600" dirty="0"/>
              <a:t>Ni-</a:t>
            </a:r>
            <a:r>
              <a:rPr lang="ru-RU" altLang="ru-RU" sz="1600" dirty="0"/>
              <a:t>содержащий (</a:t>
            </a:r>
            <a:r>
              <a:rPr lang="en-US" altLang="ru-RU" sz="1600" dirty="0"/>
              <a:t>NiO – 17-18 </a:t>
            </a:r>
            <a:r>
              <a:rPr lang="ru-RU" altLang="ru-RU" sz="1600" dirty="0"/>
              <a:t>%, </a:t>
            </a:r>
            <a:r>
              <a:rPr lang="en-US" altLang="ru-RU" sz="1600" dirty="0"/>
              <a:t>Al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</a:t>
            </a:r>
            <a:r>
              <a:rPr lang="en-US" altLang="ru-RU" sz="1600" baseline="-25000" dirty="0"/>
              <a:t>3</a:t>
            </a:r>
            <a:r>
              <a:rPr lang="en-US" altLang="ru-RU" sz="1600" dirty="0"/>
              <a:t> – 82-83 %</a:t>
            </a:r>
            <a:r>
              <a:rPr lang="ru-RU" altLang="ru-RU" sz="1600" dirty="0"/>
              <a:t>);</a:t>
            </a:r>
          </a:p>
          <a:p>
            <a:r>
              <a:rPr lang="ru-RU" altLang="ru-RU" sz="1600" dirty="0"/>
              <a:t>Конверсия – не менее 96-97 %</a:t>
            </a:r>
          </a:p>
          <a:p>
            <a:r>
              <a:rPr lang="ru-RU" altLang="ru-RU" sz="1600" dirty="0"/>
              <a:t>состав продукта – (</a:t>
            </a:r>
            <a:r>
              <a:rPr lang="en-US" altLang="ru-RU" sz="1600" dirty="0"/>
              <a:t>H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-CO</a:t>
            </a:r>
            <a:r>
              <a:rPr lang="en-US" altLang="ru-RU" sz="1600" baseline="-25000" dirty="0"/>
              <a:t>2</a:t>
            </a:r>
            <a:r>
              <a:rPr lang="ru-RU" altLang="ru-RU" sz="1600" dirty="0"/>
              <a:t>)</a:t>
            </a:r>
            <a:r>
              <a:rPr lang="en-US" altLang="ru-RU" sz="1600" dirty="0"/>
              <a:t>/(CO+CO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) = </a:t>
            </a:r>
            <a:r>
              <a:rPr lang="ru-RU" altLang="ru-RU" sz="1600" dirty="0"/>
              <a:t>2,69 (желательно </a:t>
            </a:r>
            <a:r>
              <a:rPr lang="en-US" altLang="ru-RU" sz="1600" dirty="0"/>
              <a:t>2-</a:t>
            </a:r>
            <a:r>
              <a:rPr lang="ru-RU" altLang="ru-RU" sz="1600" dirty="0"/>
              <a:t>2,15).</a:t>
            </a:r>
            <a:endParaRPr lang="en-US" altLang="ru-RU" sz="1600" dirty="0"/>
          </a:p>
          <a:p>
            <a:r>
              <a:rPr lang="en-US" altLang="ru-RU" sz="1600" dirty="0"/>
              <a:t>H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O/CH</a:t>
            </a:r>
            <a:r>
              <a:rPr lang="en-US" altLang="ru-RU" sz="1600" baseline="-25000" dirty="0"/>
              <a:t>4</a:t>
            </a:r>
            <a:r>
              <a:rPr lang="en-US" altLang="ru-RU" sz="1600" dirty="0"/>
              <a:t> – </a:t>
            </a:r>
            <a:r>
              <a:rPr lang="ru-RU" altLang="ru-RU" sz="1600" dirty="0"/>
              <a:t>не менее 1,9 !!!</a:t>
            </a:r>
          </a:p>
          <a:p>
            <a:r>
              <a:rPr lang="ru-RU" altLang="ru-RU" sz="1600" dirty="0"/>
              <a:t>Расход пара в реакцию – 50-70 % от общего расхода пара в печь</a:t>
            </a:r>
          </a:p>
          <a:p>
            <a:r>
              <a:rPr lang="ru-RU" altLang="ru-RU" sz="1600" dirty="0"/>
              <a:t> </a:t>
            </a: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1" y="4581525"/>
            <a:ext cx="42576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879282" y="687760"/>
            <a:ext cx="3779912" cy="147732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Внимание! Этот вариант конверсии применяется для производства синтез-газа и метанола, а не для </a:t>
            </a:r>
            <a:r>
              <a:rPr lang="en-US" altLang="ru-RU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H</a:t>
            </a:r>
            <a:r>
              <a:rPr lang="en-US" altLang="ru-RU" b="1" baseline="-250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  <a:r>
              <a:rPr lang="en-US" altLang="ru-RU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.</a:t>
            </a:r>
            <a:endParaRPr lang="ru-RU" altLang="ru-RU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202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Пример приближенного расчета баланса НПЗ по Н</a:t>
            </a:r>
            <a:r>
              <a:rPr lang="ru-RU" altLang="ru-RU" sz="2800" baseline="-25000" dirty="0"/>
              <a:t>2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70</a:t>
            </a:fld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095999" y="1929727"/>
            <a:ext cx="550064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altLang="ru-RU" sz="1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Пример приближенного расчета баланса НПЗ по Н</a:t>
            </a:r>
            <a:r>
              <a:rPr lang="ru-RU" altLang="ru-RU" sz="1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algn="just">
              <a:buFontTx/>
              <a:buChar char="-"/>
            </a:pP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Потребление водорода (</a:t>
            </a:r>
            <a:r>
              <a:rPr lang="ru-RU" altLang="ru-RU" sz="14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гидроочистка, гидрокрекинг, изомеризация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): 1,7 млн. нм</a:t>
            </a:r>
            <a:r>
              <a:rPr lang="ru-RU" altLang="ru-RU" sz="1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в год;</a:t>
            </a:r>
          </a:p>
          <a:p>
            <a:pPr algn="just">
              <a:buFontTx/>
              <a:buChar char="-"/>
            </a:pP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Производство водорода на каталитическом </a:t>
            </a:r>
            <a:r>
              <a:rPr lang="ru-RU" altLang="ru-RU" sz="1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риформинге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: 620 тыс. нм</a:t>
            </a:r>
            <a:r>
              <a:rPr lang="ru-RU" altLang="ru-RU" sz="1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в год;</a:t>
            </a:r>
          </a:p>
          <a:p>
            <a:pPr algn="just"/>
            <a:endParaRPr lang="ru-RU" altLang="ru-RU" sz="1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Потребуется установка производительностью 1,42 млн. нм</a:t>
            </a:r>
            <a:r>
              <a:rPr lang="ru-RU" altLang="ru-RU" sz="1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в год:</a:t>
            </a:r>
          </a:p>
          <a:p>
            <a:pPr algn="just">
              <a:buFontTx/>
              <a:buChar char="-"/>
            </a:pP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20 % запас с учетом </a:t>
            </a:r>
            <a:r>
              <a:rPr lang="ru-RU" altLang="ru-RU" sz="1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ужесточений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требований по </a:t>
            </a:r>
            <a:r>
              <a:rPr lang="ru-RU" altLang="ru-RU" sz="1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ароматике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(уменьшение выхода Н</a:t>
            </a:r>
            <a:r>
              <a:rPr lang="ru-RU" altLang="ru-RU" sz="14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на </a:t>
            </a:r>
            <a:r>
              <a:rPr lang="ru-RU" altLang="ru-RU" sz="1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риформинге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</a:p>
          <a:p>
            <a:pPr algn="just">
              <a:buFontTx/>
              <a:buChar char="-"/>
            </a:pP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Производится ВСГ 95 % чистоты.</a:t>
            </a:r>
          </a:p>
          <a:p>
            <a:pPr algn="just">
              <a:buFontTx/>
              <a:buChar char="-"/>
            </a:pPr>
            <a:endParaRPr lang="ru-RU" altLang="ru-RU" sz="1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ru-RU" altLang="ru-RU" sz="1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Плотность Н</a:t>
            </a:r>
            <a:r>
              <a:rPr lang="ru-RU" altLang="ru-RU" sz="1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1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sz="1400" b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н.у</a:t>
            </a:r>
            <a:r>
              <a:rPr lang="ru-RU" altLang="ru-RU" sz="1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.):</a:t>
            </a:r>
            <a:r>
              <a:rPr lang="en-US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 89 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т/млн м</a:t>
            </a:r>
            <a:r>
              <a:rPr lang="ru-RU" altLang="ru-RU" sz="1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  <a:endParaRPr lang="ru-RU" altLang="ru-RU" sz="1400" b="1" baseline="-250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1361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Концентрация водорода в ВСГ для процесса гидроочистки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11286896" cy="874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3960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Требуемая степень очистки сырья определяет оптимальное парциальное давление водорода в процессах гидроочистки. Расход водорода "на отдув" обусловлен тем, что для поддержания оптимального парциального давления следует непрерывно выводить (отдувать) из системы небольшую часть циркулирующего ВСГ и заменять её "свежим".</a:t>
            </a:r>
          </a:p>
          <a:p>
            <a:pPr marL="0" lvl="1" indent="3960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Количество отдуваемого газа зависит от состава "свежего" ВСГ, оптимального парциального давления и режима процесса. В ВСГ </a:t>
            </a:r>
            <a:r>
              <a:rPr lang="ru-RU" altLang="ru-RU" dirty="0" err="1">
                <a:ea typeface="Calibri" pitchFamily="34" charset="0"/>
                <a:cs typeface="Calibri" pitchFamily="34" charset="0"/>
              </a:rPr>
              <a:t>риформинга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примеси углеводородов составляют от 60 до 80 % (мае.). При гидроочистке также получают углеводородные газы и сероводород (газы реакции). При гидроочистке бензиновых и керосиновых фракций выход газов разложения незначителен [0,65—0,75 % (мае.)], благодаря чему даже при колебании состава "свежего" газа парциальное давление поддерживают на достаточно высоком уровне.</a:t>
            </a:r>
          </a:p>
          <a:p>
            <a:pPr marL="0" lvl="1" indent="3960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В процессе гидроочистки дизельных топлив происходит выделение значительного количества газов разложения — до 2,8 % (мае.), поэтому при использовании ВСГ с содержанием водорода примерно 80,0 % (об.) следует организовать отдув газа. Парциальное давление газов разложения связано с составом ВСГ, который подают в реактор.</a:t>
            </a:r>
          </a:p>
          <a:p>
            <a:pPr marL="0" lvl="1" indent="3960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Помимо углеводородных газов в циркулирующем газе присутствует образующийся в процессе сероводород, который незначительно влияет на процесс </a:t>
            </a:r>
            <a:r>
              <a:rPr lang="ru-RU" altLang="ru-RU" dirty="0" err="1">
                <a:ea typeface="Calibri" pitchFamily="34" charset="0"/>
                <a:cs typeface="Calibri" pitchFamily="34" charset="0"/>
              </a:rPr>
              <a:t>обессеривания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. Однако повышение его концентрации увеличивает скорость коррозии трубопроводов и оборудования, а также способствует загазованности воздуха в компрессорной. Поэтому циркулирующий ВСГ очищают от сероводорода до остаточной концентрации не выше 0,1 % (об.).</a:t>
            </a:r>
          </a:p>
          <a:p>
            <a:pPr marL="0" lvl="1" indent="3960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Как показывает опыт эксплуатации установок гидроочистки, значительные объемы ВСГ теряются также из-за </a:t>
            </a:r>
            <a:r>
              <a:rPr lang="ru-RU" altLang="ru-RU" dirty="0" err="1">
                <a:ea typeface="Calibri" pitchFamily="34" charset="0"/>
                <a:cs typeface="Calibri" pitchFamily="34" charset="0"/>
              </a:rPr>
              <a:t>негерметичности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оборудования, а также через сальниковые уплотнения компрессоров циркулирующего газа.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4701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Концентрация водорода в ВСГ для процесса гидроочистки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11286896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457200" algn="just">
              <a:lnSpc>
                <a:spcPct val="125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Расход водорода восполняют подачей водорода с установок </a:t>
            </a:r>
            <a:r>
              <a:rPr lang="ru-RU" altLang="ru-RU" dirty="0" err="1">
                <a:ea typeface="Calibri" pitchFamily="34" charset="0"/>
                <a:cs typeface="Calibri" pitchFamily="34" charset="0"/>
              </a:rPr>
              <a:t>риформинга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, производства водорода методом паровой каталитической конверсии метана или из других источников.</a:t>
            </a:r>
          </a:p>
          <a:p>
            <a:pPr marL="0" lvl="1" indent="457200" algn="just">
              <a:lnSpc>
                <a:spcPct val="125000"/>
              </a:lnSpc>
            </a:pPr>
            <a:r>
              <a:rPr lang="ru-RU" altLang="ru-RU" b="1" dirty="0">
                <a:ea typeface="Calibri" pitchFamily="34" charset="0"/>
                <a:cs typeface="Calibri" pitchFamily="34" charset="0"/>
              </a:rPr>
              <a:t>Выход и состав избыточного водородсодержащего газа (ВСГ) с установок </a:t>
            </a:r>
            <a:r>
              <a:rPr lang="ru-RU" altLang="ru-RU" b="1" dirty="0" err="1">
                <a:ea typeface="Calibri" pitchFamily="34" charset="0"/>
                <a:cs typeface="Calibri" pitchFamily="34" charset="0"/>
              </a:rPr>
              <a:t>риформинга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зависит от вида перерабатываемого сырья, условий ведения процесса, применяемых катализаторов. Образующийся в процессе </a:t>
            </a:r>
            <a:r>
              <a:rPr lang="ru-RU" altLang="ru-RU" b="1" dirty="0" err="1">
                <a:ea typeface="Calibri" pitchFamily="34" charset="0"/>
                <a:cs typeface="Calibri" pitchFamily="34" charset="0"/>
              </a:rPr>
              <a:t>риформинга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 водородсодержащий газ, непосредственно используемый в процессах гидроочистки моторных топлив, имеет примерно в 10</a:t>
            </a:r>
            <a:r>
              <a:rPr lang="en-US" altLang="ru-RU" b="1" dirty="0">
                <a:ea typeface="Calibri" pitchFamily="34" charset="0"/>
                <a:cs typeface="Calibri" pitchFamily="34" charset="0"/>
              </a:rPr>
              <a:t>-</a:t>
            </a:r>
            <a:r>
              <a:rPr lang="ru-RU" altLang="ru-RU" b="1" dirty="0">
                <a:ea typeface="Calibri" pitchFamily="34" charset="0"/>
                <a:cs typeface="Calibri" pitchFamily="34" charset="0"/>
              </a:rPr>
              <a:t>15 раз более низкую себестоимость, чем водород специального производства.</a:t>
            </a:r>
          </a:p>
          <a:p>
            <a:pPr marL="0" lvl="1" indent="457200" algn="just">
              <a:lnSpc>
                <a:spcPct val="125000"/>
              </a:lnSpc>
            </a:pPr>
            <a:endParaRPr lang="ru-RU" altLang="ru-RU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6647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Концентрация водорода в ВСГ для процесса гидроочистки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73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052" y="2476111"/>
            <a:ext cx="5040000" cy="133154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043052" y="17059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ea typeface="Calibri" pitchFamily="34" charset="0"/>
                <a:cs typeface="Calibri" pitchFamily="34" charset="0"/>
              </a:rPr>
              <a:t>Таблица - Расход водорода на гидрирование при гидроочистке сернистых дистиллятов</a:t>
            </a:r>
          </a:p>
        </p:txBody>
      </p:sp>
    </p:spTree>
    <p:extLst>
      <p:ext uri="{BB962C8B-B14F-4D97-AF65-F5344CB8AC3E}">
        <p14:creationId xmlns:p14="http://schemas.microsoft.com/office/powerpoint/2010/main" val="23236210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Водородсодержащий газ.</a:t>
            </a:r>
            <a:br>
              <a:rPr lang="ru-RU" altLang="ru-RU" sz="2800" dirty="0"/>
            </a:br>
            <a:r>
              <a:rPr lang="ru-RU" altLang="ru-RU" sz="2800" dirty="0"/>
              <a:t>Концентрация водорода в ВСГ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595356" y="1929727"/>
            <a:ext cx="5511738" cy="2529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altLang="ru-RU" dirty="0">
                <a:ea typeface="Calibri" pitchFamily="34" charset="0"/>
                <a:cs typeface="Calibri" pitchFamily="34" charset="0"/>
              </a:rPr>
              <a:t>Экономическая оценка показывает: Для любого НПЗ экономически оправданно выделение/получение Н</a:t>
            </a:r>
            <a:r>
              <a:rPr lang="ru-RU" altLang="ru-RU" baseline="-25000" dirty="0"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dirty="0">
                <a:ea typeface="Calibri" pitchFamily="34" charset="0"/>
                <a:cs typeface="Calibri" pitchFamily="34" charset="0"/>
              </a:rPr>
              <a:t> из любых рефлюксных газовых потоков (которые иначе пошли бы на ГФУ, а затем в топливную сеть на сжигание)!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74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281913"/>
              </p:ext>
            </p:extLst>
          </p:nvPr>
        </p:nvGraphicFramePr>
        <p:xfrm>
          <a:off x="6566021" y="4348326"/>
          <a:ext cx="5107043" cy="1737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07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eaLnBrk="1" hangingPunct="1"/>
                      <a:r>
                        <a:rPr lang="ru-RU" altLang="ru-RU" sz="1800" b="0" dirty="0"/>
                        <a:t>Получают:</a:t>
                      </a:r>
                    </a:p>
                    <a:p>
                      <a:pPr algn="l" eaLnBrk="1" hangingPunct="1">
                        <a:buFontTx/>
                        <a:buChar char="-"/>
                      </a:pPr>
                      <a:r>
                        <a:rPr lang="ru-RU" altLang="ru-RU" sz="1800" b="0" dirty="0"/>
                        <a:t> Технический водород (70-92 % в зависимости от процессов);</a:t>
                      </a:r>
                    </a:p>
                    <a:p>
                      <a:pPr algn="just" eaLnBrk="1" hangingPunct="1">
                        <a:buFontTx/>
                        <a:buChar char="-"/>
                      </a:pPr>
                      <a:r>
                        <a:rPr lang="ru-RU" altLang="ru-RU" sz="1800" b="0" dirty="0"/>
                        <a:t> ВСГ (90-99 %);</a:t>
                      </a:r>
                      <a:endParaRPr lang="en-US" altLang="ru-RU" sz="1800" b="0" dirty="0"/>
                    </a:p>
                    <a:p>
                      <a:pPr algn="just" eaLnBrk="1" hangingPunct="1">
                        <a:buFontTx/>
                        <a:buChar char="-"/>
                      </a:pPr>
                      <a:r>
                        <a:rPr lang="ru-RU" altLang="ru-RU" sz="1800" b="0" dirty="0"/>
                        <a:t> Особо чистый водород;</a:t>
                      </a:r>
                    </a:p>
                    <a:p>
                      <a:pPr algn="just" eaLnBrk="1" hangingPunct="1"/>
                      <a:r>
                        <a:rPr lang="ru-RU" altLang="ru-RU" sz="1800" b="0" dirty="0"/>
                        <a:t>Давление ВСГ на выходе – 1,0-4,2 МПа.</a:t>
                      </a:r>
                      <a:endParaRPr lang="ru-RU" altLang="ru-RU" sz="1800" b="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28145"/>
              </p:ext>
            </p:extLst>
          </p:nvPr>
        </p:nvGraphicFramePr>
        <p:xfrm>
          <a:off x="7111961" y="2053825"/>
          <a:ext cx="3960115" cy="1737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60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eaLnBrk="1" hangingPunct="1"/>
                      <a:r>
                        <a:rPr lang="ru-RU" altLang="ru-RU" sz="1800" b="0" dirty="0"/>
                        <a:t>Примеси в ВСГ:</a:t>
                      </a:r>
                    </a:p>
                    <a:p>
                      <a:pPr marL="342900" indent="-342900" algn="just" eaLnBrk="1" hangingPunct="1">
                        <a:buFontTx/>
                        <a:buChar char="-"/>
                      </a:pPr>
                      <a:r>
                        <a:rPr lang="ru-RU" altLang="ru-RU" sz="1800" b="0" dirty="0"/>
                        <a:t>углеводородные: метан, этан, пропан;</a:t>
                      </a:r>
                    </a:p>
                    <a:p>
                      <a:pPr marL="342900" indent="-342900" algn="just" eaLnBrk="1" hangingPunct="1">
                        <a:buFontTx/>
                        <a:buChar char="-"/>
                      </a:pPr>
                      <a:r>
                        <a:rPr lang="ru-RU" altLang="ru-RU" sz="1800" b="0" dirty="0"/>
                        <a:t>неуглеводородные: моно- и диоксиды углерода, </a:t>
                      </a:r>
                      <a:r>
                        <a:rPr lang="en-US" altLang="ru-RU" sz="1800" b="0" dirty="0"/>
                        <a:t>N</a:t>
                      </a:r>
                      <a:r>
                        <a:rPr lang="en-US" altLang="ru-RU" sz="1800" b="0" baseline="-25000" dirty="0"/>
                        <a:t>2</a:t>
                      </a:r>
                      <a:r>
                        <a:rPr lang="ru-RU" altLang="ru-RU" sz="1800" b="0" dirty="0"/>
                        <a:t>, водяные пары, О</a:t>
                      </a:r>
                      <a:r>
                        <a:rPr lang="ru-RU" altLang="ru-RU" sz="1800" b="0" baseline="-25000" dirty="0"/>
                        <a:t>2</a:t>
                      </a:r>
                      <a:r>
                        <a:rPr lang="ru-RU" altLang="ru-RU" sz="1800" b="0" dirty="0"/>
                        <a:t>.</a:t>
                      </a:r>
                      <a:endParaRPr lang="en-US" altLang="ru-RU" sz="1800" b="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5741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Технологическая схема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273" y="1576771"/>
            <a:ext cx="6979453" cy="506225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0517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Рабочие условия паровой конверсии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488857"/>
              </p:ext>
            </p:extLst>
          </p:nvPr>
        </p:nvGraphicFramePr>
        <p:xfrm>
          <a:off x="-2865675" y="1367051"/>
          <a:ext cx="7884000" cy="518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Рабочие 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входе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выходе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Температура</a:t>
                      </a:r>
                      <a:r>
                        <a:rPr lang="ru-RU" sz="1400" baseline="0" dirty="0"/>
                        <a:t> газа, °С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857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Давление</a:t>
                      </a:r>
                      <a:r>
                        <a:rPr lang="ru-RU" sz="1400" baseline="0" dirty="0"/>
                        <a:t> газа, МПа изб.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Оценочное количество</a:t>
                      </a:r>
                      <a:r>
                        <a:rPr lang="ru-RU" sz="1400" baseline="0" dirty="0"/>
                        <a:t> передаваемого тепла, кВт/м</a:t>
                      </a:r>
                      <a:r>
                        <a:rPr lang="ru-RU" sz="1400" baseline="30000" dirty="0"/>
                        <a:t>2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73,565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Теоретическая объемная скорость водорода,</a:t>
                      </a:r>
                      <a:r>
                        <a:rPr lang="ru-RU" sz="1400" baseline="0" dirty="0"/>
                        <a:t> ч</a:t>
                      </a:r>
                      <a:r>
                        <a:rPr lang="en-US" sz="1400" baseline="30000" dirty="0"/>
                        <a:t>-</a:t>
                      </a:r>
                      <a:r>
                        <a:rPr lang="ru-RU" sz="1400" baseline="30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2627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Типичный состав сырья и продукта, мол.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4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79,10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2,6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6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1,49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3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8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4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10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5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12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7,882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12,324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73,703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12,9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3,49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Ar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Мольное</a:t>
                      </a:r>
                      <a:r>
                        <a:rPr lang="ru-RU" sz="1400" baseline="0" dirty="0"/>
                        <a:t> отношение «пар/газ»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76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287935"/>
              </p:ext>
            </p:extLst>
          </p:nvPr>
        </p:nvGraphicFramePr>
        <p:xfrm>
          <a:off x="3001725" y="1109876"/>
          <a:ext cx="6516000" cy="518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Рабочие 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входе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Давление,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1,2-3,0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Температура,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830-880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Соотношение пар : метан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2:1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Парциальное давление Н2 в остаточном газе,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 нагрева </a:t>
                      </a:r>
                      <a:r>
                        <a:rPr lang="ru-RU" sz="14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парометановой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смеси, ’С.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Состав остаточного газа, % (об.):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СН4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Н2О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24,2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Степень конверсии СН4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Степень извлечения Н2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Выход, м3/м3: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водород (100 % -</a:t>
                      </a:r>
                      <a:r>
                        <a:rPr lang="ru-RU" sz="14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ный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3,23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остаточный газ..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1,65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0440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800" dirty="0"/>
              <a:t>Компрессоры водородсодержащего газа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73099" y="2027525"/>
            <a:ext cx="10845802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Основные проблемы:</a:t>
            </a:r>
          </a:p>
          <a:p>
            <a:pPr marL="285750" indent="-285750" algn="just"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Высокие утечки газа при компрессии (вследствие высокой летучести и малой молекулярной массы);</a:t>
            </a:r>
          </a:p>
          <a:p>
            <a:pPr marL="285750" indent="-285750" algn="just"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Водородное </a:t>
            </a:r>
            <a:r>
              <a:rPr lang="ru-RU" altLang="ru-RU" dirty="0" err="1">
                <a:latin typeface="+mn-lt"/>
                <a:ea typeface="Calibri" pitchFamily="34" charset="0"/>
                <a:cs typeface="Calibri" pitchFamily="34" charset="0"/>
              </a:rPr>
              <a:t>охрупчивание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металлов (высокопрочных сталей, сплавов титана, ванадия, никеля, алюминия при высоких </a:t>
            </a:r>
            <a:r>
              <a:rPr lang="en-US" altLang="ru-RU" i="1" dirty="0">
                <a:latin typeface="+mn-lt"/>
                <a:ea typeface="Calibri" pitchFamily="34" charset="0"/>
                <a:cs typeface="Calibri" pitchFamily="34" charset="0"/>
              </a:rPr>
              <a:t>t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°);</a:t>
            </a:r>
          </a:p>
          <a:p>
            <a:pPr algn="just"/>
            <a:endParaRPr lang="ru-RU" altLang="ru-RU" dirty="0">
              <a:latin typeface="+mn-lt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Типы применяемых компрессоров: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</a:t>
            </a:r>
          </a:p>
          <a:p>
            <a:pPr marL="285750" indent="-285750" algn="just"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центробежные, осевые, винтовые сухие – пригодны только:</a:t>
            </a:r>
          </a:p>
          <a:p>
            <a:pPr lvl="1" algn="just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при низких степенях сжатия (например, для рециркуляции ВСГ на установках гидрокрекинга);</a:t>
            </a:r>
          </a:p>
          <a:p>
            <a:pPr lvl="1" algn="just">
              <a:buFontTx/>
              <a:buChar char="-"/>
            </a:pPr>
            <a:r>
              <a:rPr lang="ru-RU" altLang="ru-RU" sz="1600" dirty="0">
                <a:latin typeface="+mn-lt"/>
                <a:ea typeface="Calibri" pitchFamily="34" charset="0"/>
                <a:cs typeface="Calibri" pitchFamily="34" charset="0"/>
              </a:rPr>
              <a:t>до парциального давления водорода 1,3 МПа ;</a:t>
            </a:r>
          </a:p>
          <a:p>
            <a:pPr marL="285750" indent="-285750" algn="just"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мембранные - если требуется </a:t>
            </a:r>
            <a:r>
              <a:rPr lang="ru-RU" altLang="ru-RU" dirty="0" err="1">
                <a:latin typeface="+mn-lt"/>
                <a:ea typeface="Calibri" pitchFamily="34" charset="0"/>
                <a:cs typeface="Calibri" pitchFamily="34" charset="0"/>
              </a:rPr>
              <a:t>безмасляное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 герметичное сжатие газа без примесей;</a:t>
            </a:r>
          </a:p>
          <a:p>
            <a:pPr marL="285750" indent="-285750" algn="just"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винтовые компрессоры со смазкой – до 10 МПа;</a:t>
            </a:r>
          </a:p>
          <a:p>
            <a:pPr marL="285750" indent="-285750" algn="just">
              <a:buFontTx/>
              <a:buChar char="-"/>
            </a:pP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поршневые компрессоры – до 20 МПа;</a:t>
            </a:r>
          </a:p>
          <a:p>
            <a:pPr marL="285750" indent="-285750" algn="just">
              <a:buFontTx/>
              <a:buChar char="-"/>
            </a:pPr>
            <a:endParaRPr lang="ru-RU" altLang="ru-RU" dirty="0">
              <a:latin typeface="+mn-lt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ru-RU" altLang="ru-RU" b="1" dirty="0">
                <a:latin typeface="+mn-lt"/>
                <a:ea typeface="Calibri" pitchFamily="34" charset="0"/>
                <a:cs typeface="Calibri" pitchFamily="34" charset="0"/>
              </a:rPr>
              <a:t>Характеристики компрессоров: </a:t>
            </a:r>
            <a:r>
              <a:rPr lang="ru-RU" altLang="ru-RU" dirty="0">
                <a:latin typeface="+mn-lt"/>
                <a:ea typeface="Calibri" pitchFamily="34" charset="0"/>
                <a:cs typeface="Calibri" pitchFamily="34" charset="0"/>
              </a:rPr>
              <a:t>степень сжатия на ступень – до 2 (для малых производительностей – до 20);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5825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1570</TotalTime>
  <Words>7723</Words>
  <Application>Microsoft Office PowerPoint</Application>
  <PresentationFormat>Широкоэкранный</PresentationFormat>
  <Paragraphs>1104</Paragraphs>
  <Slides>77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82" baseType="lpstr">
      <vt:lpstr>Arial</vt:lpstr>
      <vt:lpstr>Calibri</vt:lpstr>
      <vt:lpstr>Verdana</vt:lpstr>
      <vt:lpstr>Wingdings</vt:lpstr>
      <vt:lpstr>Тема Office</vt:lpstr>
      <vt:lpstr>Технология переработки нефти</vt:lpstr>
      <vt:lpstr>Список литературы</vt:lpstr>
      <vt:lpstr>введение</vt:lpstr>
      <vt:lpstr>Производство водорода на нефтеперерабатывающем заводе</vt:lpstr>
      <vt:lpstr>Способы получения водорода на НПЗ</vt:lpstr>
      <vt:lpstr>Роль водорода на НПЗ</vt:lpstr>
      <vt:lpstr>Роль водорода на НПЗ</vt:lpstr>
      <vt:lpstr>Влияние глубины переработки нефти на набор процессов на НПЗ</vt:lpstr>
      <vt:lpstr>Снабжение НПЗ водородом</vt:lpstr>
      <vt:lpstr>Снабжение НПЗ водородом. Неглубокая переработка нефти </vt:lpstr>
      <vt:lpstr>Снабжение НПЗ водородом. глубокая переработка нефти </vt:lpstr>
      <vt:lpstr>Концентрация водорода в водородсодержащем газе</vt:lpstr>
      <vt:lpstr>Кратность циркуляции ВСГ для гидропроцессов</vt:lpstr>
      <vt:lpstr>Водородсодержащий газ. Концентрация водорода в ВСГ</vt:lpstr>
      <vt:lpstr>Концентрация водорода в ВСГ для гидропроцессов</vt:lpstr>
      <vt:lpstr>Концентрация водорода в ВСГ для гидропроцессов</vt:lpstr>
      <vt:lpstr>Примеси в всг</vt:lpstr>
      <vt:lpstr>Метан</vt:lpstr>
      <vt:lpstr>Растворение водорода в гидрогенизате</vt:lpstr>
      <vt:lpstr>Растворение водорода в гидрогенизате</vt:lpstr>
      <vt:lpstr>диОксид углерода</vt:lpstr>
      <vt:lpstr>Оксид углерода</vt:lpstr>
      <vt:lpstr>Водяные пары</vt:lpstr>
      <vt:lpstr>Кислород и азот</vt:lpstr>
      <vt:lpstr>Технология производства ВСГ паровой конверсией легких алканов</vt:lpstr>
      <vt:lpstr>Перечень стадий производства ВСГ</vt:lpstr>
      <vt:lpstr>Предварительное обессеривание сырья</vt:lpstr>
      <vt:lpstr>Технологическая схема</vt:lpstr>
      <vt:lpstr>Паровая конверсия легких алканов</vt:lpstr>
      <vt:lpstr>Паровая конверсия легких алканов</vt:lpstr>
      <vt:lpstr>Паровая конверсия легких алканов</vt:lpstr>
      <vt:lpstr>Паровая конверсия легких алканов</vt:lpstr>
      <vt:lpstr>Паровая конверсия легких алканов</vt:lpstr>
      <vt:lpstr>Паровая конверсия легких алканов</vt:lpstr>
      <vt:lpstr>Паровая конверсия легких алканов</vt:lpstr>
      <vt:lpstr>Паровая конверсия легких алканов</vt:lpstr>
      <vt:lpstr>Паровая конверсия легких алканов</vt:lpstr>
      <vt:lpstr>Паровая конверсия легких алканов</vt:lpstr>
      <vt:lpstr>Катализаторы конверсии легких алканов</vt:lpstr>
      <vt:lpstr>Катализаторы конверсии легких алканов</vt:lpstr>
      <vt:lpstr>Катализаторы конверсии легких алканов</vt:lpstr>
      <vt:lpstr>Конструкция трубчатой печи</vt:lpstr>
      <vt:lpstr>Конструкция трубчатой печи</vt:lpstr>
      <vt:lpstr>Рабочие условия паровой конверсии</vt:lpstr>
      <vt:lpstr>Рабочие условия паровой конверсии</vt:lpstr>
      <vt:lpstr>Технологическая схема</vt:lpstr>
      <vt:lpstr>Удаление оксидов углерода из ВСГ</vt:lpstr>
      <vt:lpstr>Технологическая схема</vt:lpstr>
      <vt:lpstr>Рабочие условия конверсии оксида углерода</vt:lpstr>
      <vt:lpstr>Удаление оксидов углерода из ВСГ</vt:lpstr>
      <vt:lpstr>Удаление оксидов углерода из ВСГ</vt:lpstr>
      <vt:lpstr>Рабочие условия метанирования</vt:lpstr>
      <vt:lpstr>Технологическая схема</vt:lpstr>
      <vt:lpstr>Показатели процесса производства всг</vt:lpstr>
      <vt:lpstr>Производство водорода из жидких нефтяных фракций</vt:lpstr>
      <vt:lpstr>Концентрирование водорода в ВСГ</vt:lpstr>
      <vt:lpstr>Методы концентрирования H2 из ВСГ</vt:lpstr>
      <vt:lpstr>Криогенный Метод концентрирования</vt:lpstr>
      <vt:lpstr>Криогенный Метод концентрирования</vt:lpstr>
      <vt:lpstr>Адсорбционный Метод концентрирования</vt:lpstr>
      <vt:lpstr>Адсорбционный Метод концентрирования</vt:lpstr>
      <vt:lpstr>Мембранный Метод концентрирования</vt:lpstr>
      <vt:lpstr>Мембранный Метод концентрирования</vt:lpstr>
      <vt:lpstr>Преимущества и недостатки способов концентрирования H2 из ВСГ </vt:lpstr>
      <vt:lpstr>Пример. УПВ на российском НПЗ</vt:lpstr>
      <vt:lpstr>Приложение. Дополнительные материалы</vt:lpstr>
      <vt:lpstr>Презентация PowerPoint</vt:lpstr>
      <vt:lpstr>Презентация PowerPoint</vt:lpstr>
      <vt:lpstr>Презентация PowerPoint</vt:lpstr>
      <vt:lpstr>Пример приближенного расчета баланса НПЗ по Н2</vt:lpstr>
      <vt:lpstr>Концентрация водорода в ВСГ для процесса гидроочистки</vt:lpstr>
      <vt:lpstr>Концентрация водорода в ВСГ для процесса гидроочистки</vt:lpstr>
      <vt:lpstr>Концентрация водорода в ВСГ для процесса гидроочистки</vt:lpstr>
      <vt:lpstr>Водородсодержащий газ. Концентрация водорода в ВСГ</vt:lpstr>
      <vt:lpstr>Технологическая схема</vt:lpstr>
      <vt:lpstr>Рабочие условия паровой конверсии</vt:lpstr>
      <vt:lpstr>Компрессоры водородсодержащего газа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Юрьев Егор Михайлович</cp:lastModifiedBy>
  <cp:revision>289</cp:revision>
  <cp:lastPrinted>2021-08-02T01:21:27Z</cp:lastPrinted>
  <dcterms:created xsi:type="dcterms:W3CDTF">2022-09-15T08:49:06Z</dcterms:created>
  <dcterms:modified xsi:type="dcterms:W3CDTF">2025-04-10T12:24:14Z</dcterms:modified>
</cp:coreProperties>
</file>