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394" r:id="rId3"/>
    <p:sldId id="408" r:id="rId4"/>
    <p:sldId id="409" r:id="rId5"/>
    <p:sldId id="380" r:id="rId6"/>
    <p:sldId id="377" r:id="rId7"/>
    <p:sldId id="378" r:id="rId8"/>
    <p:sldId id="379" r:id="rId9"/>
    <p:sldId id="407" r:id="rId10"/>
    <p:sldId id="381" r:id="rId11"/>
    <p:sldId id="398" r:id="rId12"/>
    <p:sldId id="399" r:id="rId13"/>
    <p:sldId id="400" r:id="rId14"/>
    <p:sldId id="382" r:id="rId15"/>
    <p:sldId id="383" r:id="rId16"/>
    <p:sldId id="386" r:id="rId17"/>
    <p:sldId id="387" r:id="rId18"/>
    <p:sldId id="388" r:id="rId19"/>
    <p:sldId id="405" r:id="rId20"/>
    <p:sldId id="389" r:id="rId21"/>
    <p:sldId id="390" r:id="rId22"/>
    <p:sldId id="410" r:id="rId23"/>
    <p:sldId id="391" r:id="rId24"/>
    <p:sldId id="392" r:id="rId25"/>
    <p:sldId id="404" r:id="rId26"/>
    <p:sldId id="401" r:id="rId27"/>
    <p:sldId id="402" r:id="rId28"/>
    <p:sldId id="403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815" autoAdjust="0"/>
    <p:restoredTop sz="96209" autoAdjust="0"/>
  </p:normalViewPr>
  <p:slideViewPr>
    <p:cSldViewPr>
      <p:cViewPr varScale="1">
        <p:scale>
          <a:sx n="114" d="100"/>
          <a:sy n="114" d="100"/>
        </p:scale>
        <p:origin x="-14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EC44D4C-CE1A-47A9-A5C4-3B863AD49AB6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9BEDB7A-C7D1-4190-8D12-CF4396279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716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E1C7503-DB13-4BF0-894A-B4964C3CA322}" type="slidenum">
              <a:rPr lang="ru-RU" altLang="ru-RU" smtClean="0"/>
              <a:pPr eaLnBrk="1" hangingPunct="1"/>
              <a:t>5</a:t>
            </a:fld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011584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BE6B3-2FE7-4A8F-96EB-2192F476ED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35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06E79-1903-4CEF-A75C-1F0B71F4C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796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5C052-7123-4333-9322-97E6B55E70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95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62133-DE19-45B4-8ACC-B5CDD813A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353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FDFEF-3DAB-4429-8028-7E72B6E225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176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E92E4-0528-47DB-8F8F-19CBBA9700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9773A-E833-4B7E-B8AB-74EC092CF2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32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2BD05-E2A9-4581-9691-1DFA7B814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33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E7F1E-AA94-4A3B-A4C1-A0669A6BF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46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E0815-2AC1-477B-8620-7835D3CC87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645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2FA30-9E76-4C72-9D16-B38E43AB2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293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22706-2399-403D-BDCF-73795B262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84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5F16F9A-1E88-4558-B2DA-13EF42841D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1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2924175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Лекция № </a:t>
            </a:r>
            <a:r>
              <a:rPr lang="en-US" altLang="ru-RU" sz="2600" b="1" dirty="0" smtClean="0"/>
              <a:t>13</a:t>
            </a:r>
            <a:endParaRPr lang="ru-RU" altLang="ru-RU" sz="2600" dirty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57150" y="3990975"/>
            <a:ext cx="8978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chemeClr val="tx2"/>
                </a:solidFill>
              </a:rPr>
              <a:t>Алкилирование изобутана бутиленом</a:t>
            </a:r>
            <a:endParaRPr lang="ru-RU" altLang="ru-RU" b="1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/>
              <a:t>Лектор – к.т.н., доцент</a:t>
            </a:r>
            <a:r>
              <a:rPr lang="en-US" altLang="ru-RU" b="1" dirty="0"/>
              <a:t> </a:t>
            </a:r>
            <a:r>
              <a:rPr lang="ru-RU" altLang="ru-RU" b="1" dirty="0"/>
              <a:t>отделения </a:t>
            </a:r>
            <a:br>
              <a:rPr lang="ru-RU" altLang="ru-RU" b="1" dirty="0"/>
            </a:br>
            <a:r>
              <a:rPr lang="ru-RU" altLang="ru-RU" b="1" dirty="0"/>
              <a:t>химической инженерии ИШПР Юрьев Е.М.</a:t>
            </a:r>
            <a:r>
              <a:rPr lang="ru-RU" altLang="ru-RU" dirty="0"/>
              <a:t>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49313" y="1881514"/>
            <a:ext cx="7394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/>
              <a:t>Технология переработки </a:t>
            </a:r>
            <a:r>
              <a:rPr lang="ru-RU" altLang="ru-RU" sz="2800" b="1" dirty="0" smtClean="0"/>
              <a:t>нефти</a:t>
            </a:r>
            <a:endParaRPr lang="ru-RU" alt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1054100" y="141288"/>
            <a:ext cx="80899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700" b="1" dirty="0">
                <a:solidFill>
                  <a:schemeClr val="tx2"/>
                </a:solidFill>
              </a:rPr>
              <a:t>Дополнительная литература</a:t>
            </a:r>
            <a:endParaRPr lang="ru-RU" altLang="ru-RU" sz="2700" b="1" dirty="0"/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323850" y="1268413"/>
            <a:ext cx="8497888" cy="257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ru-RU" altLang="ru-RU" sz="2000" dirty="0"/>
              <a:t>Теоретические основы химических процессов переработки нефти : учебное пособие для вузов / </a:t>
            </a:r>
            <a:r>
              <a:rPr lang="ru-RU" altLang="ru-RU" sz="2000" b="1" dirty="0"/>
              <a:t>Р. З. Магарил</a:t>
            </a:r>
            <a:r>
              <a:rPr lang="ru-RU" altLang="ru-RU" sz="2000" dirty="0"/>
              <a:t>. — Л. : Химия, 1985. — 280 с.</a:t>
            </a:r>
          </a:p>
          <a:p>
            <a:pPr eaLnBrk="1" hangingPunct="1">
              <a:buFontTx/>
              <a:buAutoNum type="arabicPeriod"/>
            </a:pPr>
            <a:r>
              <a:rPr lang="ru-RU" altLang="ru-RU" sz="2000" dirty="0"/>
              <a:t>Альтернативные моторные топлива: учебное пособие/ </a:t>
            </a:r>
            <a:r>
              <a:rPr lang="ru-RU" altLang="ru-RU" sz="2000" b="1" dirty="0"/>
              <a:t>А. Л. Лапидус </a:t>
            </a:r>
            <a:r>
              <a:rPr lang="ru-RU" altLang="ru-RU" sz="2000" dirty="0"/>
              <a:t>[и др.]; Российский государственный университет нефти и газа им. И. М. Губкина (РГУ Нефти и Газа). — М.: ЦентрЛитНефтеГаз, 2008. — 287 с.</a:t>
            </a:r>
          </a:p>
          <a:p>
            <a:pPr eaLnBrk="1" hangingPunct="1">
              <a:buFontTx/>
              <a:buAutoNum type="arabicPeriod"/>
            </a:pPr>
            <a:endParaRPr lang="ru-RU" alt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1550" y="0"/>
            <a:ext cx="8172450" cy="692150"/>
          </a:xfrm>
        </p:spPr>
        <p:txBody>
          <a:bodyPr/>
          <a:lstStyle/>
          <a:p>
            <a:pPr eaLnBrk="1" hangingPunct="1"/>
            <a:r>
              <a:rPr lang="ru-RU" altLang="ru-RU" sz="1800" b="1" dirty="0" smtClean="0"/>
              <a:t>Современный состав технологических процессов российской и зарубежной нефтепереработки (в % на перерабатываемую нефть)</a:t>
            </a:r>
          </a:p>
        </p:txBody>
      </p:sp>
      <p:graphicFrame>
        <p:nvGraphicFramePr>
          <p:cNvPr id="2048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19658"/>
              </p:ext>
            </p:extLst>
          </p:nvPr>
        </p:nvGraphicFramePr>
        <p:xfrm>
          <a:off x="504056" y="1052736"/>
          <a:ext cx="8316416" cy="5376422"/>
        </p:xfrm>
        <a:graphic>
          <a:graphicData uri="http://schemas.openxmlformats.org/drawingml/2006/table">
            <a:tbl>
              <a:tblPr firstRow="1">
                <a:tableStyleId>{00A15C55-8517-42AA-B614-E9B94910E393}</a:tableStyleId>
              </a:tblPr>
              <a:tblGrid>
                <a:gridCol w="4742956"/>
                <a:gridCol w="974580"/>
                <a:gridCol w="909608"/>
                <a:gridCol w="909608"/>
                <a:gridCol w="779664"/>
              </a:tblGrid>
              <a:tr h="402848"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Основные вторичные процессы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106363" marR="0" lvl="0" indent="0" algn="ctr" defTabSz="914400" rtl="0" eaLnBrk="1" fontAlgn="base" latinLnBrk="0" hangingPunct="1">
                        <a:lnSpc>
                          <a:spcPts val="13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Западная</a:t>
                      </a:r>
                      <a:b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Европа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1730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США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301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Россия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333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Япония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3052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Каталитический крекинг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15,8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35,8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83252">
                <a:tc>
                  <a:txBody>
                    <a:bodyPr/>
                    <a:lstStyle/>
                    <a:p>
                      <a:pPr marL="31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Гидрокрекинг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83252">
                <a:tc>
                  <a:txBody>
                    <a:bodyPr/>
                    <a:lstStyle/>
                    <a:p>
                      <a:pPr marL="31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Термокрекинг + висбрекинг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12440">
                <a:tc>
                  <a:txBody>
                    <a:bodyPr/>
                    <a:lstStyle/>
                    <a:p>
                      <a:pPr marL="31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Коксование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234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Риформинг, всего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11,9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13,9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305283">
                <a:tc>
                  <a:txBody>
                    <a:bodyPr/>
                    <a:lstStyle/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в т. ч. с непрерывной конфигурацией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4,1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6,1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6,6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701836">
                <a:tc>
                  <a:txBody>
                    <a:bodyPr/>
                    <a:lstStyle/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Гидроочистка и гидрооблагораживание топлив, всего</a:t>
                      </a:r>
                    </a:p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в том числе: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49,2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55,3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26,7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77,1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47059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         бензинов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58074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         дистиллятов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35,3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41,3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26,4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52,5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69090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         остатков тяжелого газойля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4,4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22,4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69090">
                <a:tc>
                  <a:txBody>
                    <a:bodyPr/>
                    <a:lstStyle/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Алкилирование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69090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Изомеризация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69090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Производство МТБЭ и других оксигенатов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0,06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69090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Производство ароматики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69090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Производство масел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69090">
                <a:tc>
                  <a:txBody>
                    <a:bodyPr/>
                    <a:lstStyle/>
                    <a:p>
                      <a:pPr marL="63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Производство кокса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269090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Производство битума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</a:tbl>
          </a:graphicData>
        </a:graphic>
      </p:graphicFrame>
      <p:sp>
        <p:nvSpPr>
          <p:cNvPr id="10359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017F9FAE-D026-4AE8-AF8F-090421823A2F}" type="slidenum">
              <a:rPr lang="ru-RU" altLang="ru-RU" sz="1400"/>
              <a:pPr algn="r" eaLnBrk="1" hangingPunct="1"/>
              <a:t>3</a:t>
            </a:fld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295907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004881"/>
              </p:ext>
            </p:extLst>
          </p:nvPr>
        </p:nvGraphicFramePr>
        <p:xfrm>
          <a:off x="251520" y="1269272"/>
          <a:ext cx="8672161" cy="4608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5609"/>
                <a:gridCol w="1902184"/>
                <a:gridCol w="1902184"/>
                <a:gridCol w="1902184"/>
              </a:tblGrid>
              <a:tr h="1008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Содержание,</a:t>
                      </a:r>
                      <a:r>
                        <a:rPr lang="ru-RU" sz="1400" baseline="0" dirty="0" smtClean="0"/>
                        <a:t> 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Россия </a:t>
                      </a:r>
                    </a:p>
                    <a:p>
                      <a:pPr algn="ctr"/>
                      <a:r>
                        <a:rPr lang="ru-RU" sz="1400" b="0" dirty="0" smtClean="0"/>
                        <a:t>(прогноз на 2010 г.)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Россия </a:t>
                      </a:r>
                      <a:r>
                        <a:rPr lang="ru-RU" sz="1400" b="0" dirty="0" smtClean="0"/>
                        <a:t>(среднее</a:t>
                      </a:r>
                      <a:r>
                        <a:rPr lang="ru-RU" sz="1400" b="0" baseline="0" dirty="0" smtClean="0"/>
                        <a:t> по НК «Роснефть» в Самарской области, 2011 г.</a:t>
                      </a:r>
                      <a:r>
                        <a:rPr lang="ru-RU" sz="1400" b="0" dirty="0" smtClean="0"/>
                        <a:t>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Евросоюз </a:t>
                      </a:r>
                      <a:r>
                        <a:rPr lang="ru-RU" sz="1400" b="0" dirty="0" smtClean="0"/>
                        <a:t>(стандарты </a:t>
                      </a:r>
                    </a:p>
                    <a:p>
                      <a:pPr algn="ctr"/>
                      <a:r>
                        <a:rPr lang="ru-RU" sz="1400" b="0" dirty="0" smtClean="0"/>
                        <a:t>Евро-4, 5)</a:t>
                      </a:r>
                      <a:endParaRPr lang="ru-RU" sz="1400" b="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Бутаны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3,5</a:t>
                      </a:r>
                      <a:endParaRPr lang="ru-RU" sz="14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Бензин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риформинга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35,3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27-35</a:t>
                      </a:r>
                      <a:endParaRPr lang="ru-RU" sz="14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Рафинат риформинга (АрУ)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Бензин каткрекинга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25-30</a:t>
                      </a:r>
                      <a:endParaRPr lang="ru-RU" sz="14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Алкилат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8-16</a:t>
                      </a:r>
                      <a:endParaRPr lang="ru-RU" sz="14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Изомеризат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7-11</a:t>
                      </a:r>
                      <a:endParaRPr lang="ru-RU" sz="14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Низкооктановые</a:t>
                      </a:r>
                      <a:r>
                        <a:rPr lang="ru-RU" sz="1400" baseline="0" dirty="0" smtClean="0"/>
                        <a:t> компоненты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3-4</a:t>
                      </a:r>
                      <a:endParaRPr lang="ru-RU" sz="14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Оксигенаты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8-10</a:t>
                      </a:r>
                      <a:endParaRPr lang="ru-RU" sz="14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ароматики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38,5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31,5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</a:t>
                      </a:r>
                      <a:r>
                        <a:rPr lang="en-US" sz="1400" baseline="0" dirty="0" smtClean="0"/>
                        <a:t> 25 %</a:t>
                      </a:r>
                      <a:endParaRPr lang="ru-RU" sz="1400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Среднее ИОЧ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92,3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95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58" name="Picture 2" descr="Tabl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3016" y="908720"/>
            <a:ext cx="4136976" cy="26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5100" y="53945"/>
            <a:ext cx="8978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Составы товарных автобензинов (2009 г.)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3660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165100" y="7143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Продукты газофракционирования</a:t>
            </a:r>
            <a:endParaRPr lang="ru-RU" altLang="ru-RU" sz="2600" dirty="0"/>
          </a:p>
        </p:txBody>
      </p:sp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1258888" y="908050"/>
            <a:ext cx="66436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b="1" dirty="0"/>
              <a:t>Режимы работы устройств подбираются таким образом, чтобы максимально четко разделить УВ-фракции друг от друга и получить товарные продукты заданного качества.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8625" y="1792288"/>
            <a:ext cx="1335088" cy="773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/>
              <a:t>Газ сухой углеводородный</a:t>
            </a:r>
          </a:p>
          <a:p>
            <a:pPr algn="ctr" eaLnBrk="0" hangingPunct="0">
              <a:defRPr/>
            </a:pPr>
            <a:r>
              <a:rPr lang="ru-RU" sz="1100" dirty="0">
                <a:solidFill>
                  <a:schemeClr val="bg1"/>
                </a:solidFill>
                <a:latin typeface="+mj-lt"/>
              </a:rPr>
              <a:t>(С</a:t>
            </a:r>
            <a:r>
              <a:rPr lang="ru-RU" sz="1100" baseline="-25000" dirty="0">
                <a:solidFill>
                  <a:schemeClr val="bg1"/>
                </a:solidFill>
                <a:latin typeface="+mj-lt"/>
              </a:rPr>
              <a:t>1</a:t>
            </a:r>
            <a:r>
              <a:rPr lang="ru-RU" sz="1100" dirty="0">
                <a:solidFill>
                  <a:schemeClr val="bg1"/>
                </a:solidFill>
                <a:latin typeface="+mj-lt"/>
              </a:rPr>
              <a:t>-С</a:t>
            </a:r>
            <a:r>
              <a:rPr lang="ru-RU" sz="1100" baseline="-25000" dirty="0">
                <a:solidFill>
                  <a:schemeClr val="bg1"/>
                </a:solidFill>
                <a:latin typeface="+mj-lt"/>
              </a:rPr>
              <a:t>4</a:t>
            </a:r>
            <a:r>
              <a:rPr lang="ru-RU" sz="1100" dirty="0">
                <a:solidFill>
                  <a:schemeClr val="bg1"/>
                </a:solidFill>
                <a:latin typeface="+mj-lt"/>
              </a:rPr>
              <a:t>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625" y="2786063"/>
            <a:ext cx="1335088" cy="6429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/>
              <a:t>Пропан-пропиленовая фракция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28625" y="3714750"/>
            <a:ext cx="1335088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/>
              <a:t>Сжиженные газы </a:t>
            </a:r>
            <a:r>
              <a:rPr lang="ru-RU" sz="1100" dirty="0">
                <a:solidFill>
                  <a:schemeClr val="bg1"/>
                </a:solidFill>
              </a:rPr>
              <a:t>С</a:t>
            </a:r>
            <a:r>
              <a:rPr lang="ru-RU" sz="1100" baseline="-25000" dirty="0">
                <a:solidFill>
                  <a:schemeClr val="bg1"/>
                </a:solidFill>
              </a:rPr>
              <a:t>3</a:t>
            </a:r>
            <a:r>
              <a:rPr lang="ru-RU" sz="1100" dirty="0">
                <a:solidFill>
                  <a:schemeClr val="bg1"/>
                </a:solidFill>
              </a:rPr>
              <a:t>-С</a:t>
            </a:r>
            <a:r>
              <a:rPr lang="ru-RU" sz="1100" baseline="-25000" dirty="0">
                <a:solidFill>
                  <a:schemeClr val="bg1"/>
                </a:solidFill>
              </a:rPr>
              <a:t>4</a:t>
            </a:r>
            <a:endParaRPr lang="ru-RU" sz="1100" dirty="0"/>
          </a:p>
          <a:p>
            <a:pPr algn="ctr" eaLnBrk="0" hangingPunct="0">
              <a:defRPr/>
            </a:pPr>
            <a:r>
              <a:rPr lang="ru-RU" sz="1100" dirty="0">
                <a:solidFill>
                  <a:schemeClr val="bg1"/>
                </a:solidFill>
                <a:latin typeface="+mj-lt"/>
              </a:rPr>
              <a:t>(ПТ, СПБТ, БТ)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8625" y="4643438"/>
            <a:ext cx="1335088" cy="7302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/>
              <a:t>Автомобильные сжиженные газы </a:t>
            </a:r>
            <a:r>
              <a:rPr lang="ru-RU" sz="1100" dirty="0">
                <a:solidFill>
                  <a:schemeClr val="bg1"/>
                </a:solidFill>
              </a:rPr>
              <a:t>С</a:t>
            </a:r>
            <a:r>
              <a:rPr lang="ru-RU" sz="1100" baseline="-25000" dirty="0">
                <a:solidFill>
                  <a:schemeClr val="bg1"/>
                </a:solidFill>
              </a:rPr>
              <a:t>3</a:t>
            </a:r>
            <a:r>
              <a:rPr lang="ru-RU" sz="1100" dirty="0">
                <a:solidFill>
                  <a:schemeClr val="bg1"/>
                </a:solidFill>
              </a:rPr>
              <a:t>-С</a:t>
            </a:r>
            <a:r>
              <a:rPr lang="ru-RU" sz="1100" baseline="-25000" dirty="0">
                <a:solidFill>
                  <a:schemeClr val="bg1"/>
                </a:solidFill>
              </a:rPr>
              <a:t>4</a:t>
            </a:r>
            <a:endParaRPr lang="ru-RU" sz="1100" dirty="0"/>
          </a:p>
          <a:p>
            <a:pPr algn="ctr" eaLnBrk="0" hangingPunct="0">
              <a:defRPr/>
            </a:pPr>
            <a:r>
              <a:rPr lang="ru-RU" sz="1100" dirty="0">
                <a:solidFill>
                  <a:schemeClr val="bg1"/>
                </a:solidFill>
                <a:latin typeface="+mj-lt"/>
              </a:rPr>
              <a:t>(ПА, ПБА)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429125" y="1857375"/>
            <a:ext cx="1214438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/>
              <a:t>Изобутановая фракция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429125" y="2786063"/>
            <a:ext cx="1214438" cy="6429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/>
              <a:t>Газовый бензин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54" name="Прямоугольник 23"/>
          <p:cNvSpPr>
            <a:spLocks noChangeArrowheads="1"/>
          </p:cNvSpPr>
          <p:nvPr/>
        </p:nvSpPr>
        <p:spPr bwMode="auto">
          <a:xfrm>
            <a:off x="1855788" y="1724025"/>
            <a:ext cx="24288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 dirty="0"/>
              <a:t>Используется в качестве топливного газа и сырья установки по производству инертного газа и двуокиси углерода</a:t>
            </a:r>
          </a:p>
        </p:txBody>
      </p:sp>
      <p:sp>
        <p:nvSpPr>
          <p:cNvPr id="6155" name="Прямоугольник 24"/>
          <p:cNvSpPr>
            <a:spLocks noChangeArrowheads="1"/>
          </p:cNvSpPr>
          <p:nvPr/>
        </p:nvSpPr>
        <p:spPr bwMode="auto">
          <a:xfrm>
            <a:off x="1857375" y="2636838"/>
            <a:ext cx="2354263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 dirty="0"/>
              <a:t>Используется в качестве растворителя на установках деасфальтизации гудрона, в качестве сырья для производства полимердистиллята </a:t>
            </a:r>
          </a:p>
        </p:txBody>
      </p:sp>
      <p:sp>
        <p:nvSpPr>
          <p:cNvPr id="6156" name="Прямоугольник 26"/>
          <p:cNvSpPr>
            <a:spLocks noChangeArrowheads="1"/>
          </p:cNvSpPr>
          <p:nvPr/>
        </p:nvSpPr>
        <p:spPr bwMode="auto">
          <a:xfrm>
            <a:off x="1857375" y="3786188"/>
            <a:ext cx="20716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 dirty="0"/>
              <a:t>Используется в качестве топливного газа для коммунально-бытовых нужд</a:t>
            </a:r>
          </a:p>
        </p:txBody>
      </p:sp>
      <p:sp>
        <p:nvSpPr>
          <p:cNvPr id="6157" name="Прямоугольник 27"/>
          <p:cNvSpPr>
            <a:spLocks noChangeArrowheads="1"/>
          </p:cNvSpPr>
          <p:nvPr/>
        </p:nvSpPr>
        <p:spPr bwMode="auto">
          <a:xfrm>
            <a:off x="1857375" y="4714875"/>
            <a:ext cx="20716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 dirty="0"/>
              <a:t>Используются в качестве моторного топлива для автомобильного транспорта</a:t>
            </a:r>
          </a:p>
        </p:txBody>
      </p:sp>
      <p:sp>
        <p:nvSpPr>
          <p:cNvPr id="6158" name="Прямоугольник 28"/>
          <p:cNvSpPr>
            <a:spLocks noChangeArrowheads="1"/>
          </p:cNvSpPr>
          <p:nvPr/>
        </p:nvSpPr>
        <p:spPr bwMode="auto">
          <a:xfrm>
            <a:off x="5888038" y="1844675"/>
            <a:ext cx="24288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 dirty="0"/>
              <a:t>Используется в качестве компонента сырья на установке алкилирования изобутана бутиленом</a:t>
            </a:r>
          </a:p>
        </p:txBody>
      </p:sp>
      <p:sp>
        <p:nvSpPr>
          <p:cNvPr id="6159" name="Прямоугольник 29"/>
          <p:cNvSpPr>
            <a:spLocks noChangeArrowheads="1"/>
          </p:cNvSpPr>
          <p:nvPr/>
        </p:nvSpPr>
        <p:spPr bwMode="auto">
          <a:xfrm>
            <a:off x="5857875" y="2786063"/>
            <a:ext cx="27463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 dirty="0"/>
              <a:t>Используется в качестве компонента при приготовлении товарных автомобильных бензинов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429125" y="3714750"/>
            <a:ext cx="1214438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/>
              <a:t>Бутан-бутиленовая фракция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61" name="Прямоугольник 31"/>
          <p:cNvSpPr>
            <a:spLocks noChangeArrowheads="1"/>
          </p:cNvSpPr>
          <p:nvPr/>
        </p:nvSpPr>
        <p:spPr bwMode="auto">
          <a:xfrm>
            <a:off x="5857875" y="3617913"/>
            <a:ext cx="30353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 dirty="0"/>
              <a:t>Применяется для получения бутадиена в производстве синтетического каучука, для пиролиза, на установке алкилирования изобутана бутиленом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429125" y="4643438"/>
            <a:ext cx="1214438" cy="6429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/>
              <a:t>Изопентановая фракция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63" name="Прямоугольник 33"/>
          <p:cNvSpPr>
            <a:spLocks noChangeArrowheads="1"/>
          </p:cNvSpPr>
          <p:nvPr/>
        </p:nvSpPr>
        <p:spPr bwMode="auto">
          <a:xfrm>
            <a:off x="5857875" y="4643438"/>
            <a:ext cx="20716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 dirty="0"/>
              <a:t>Используется в качестве компонента при приготовлении автобензина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429125" y="5572125"/>
            <a:ext cx="1214438" cy="64293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/>
              <a:t>Кислый газ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65" name="Прямоугольник 35"/>
          <p:cNvSpPr>
            <a:spLocks noChangeArrowheads="1"/>
          </p:cNvSpPr>
          <p:nvPr/>
        </p:nvSpPr>
        <p:spPr bwMode="auto">
          <a:xfrm>
            <a:off x="5857875" y="5500688"/>
            <a:ext cx="267493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 dirty="0"/>
              <a:t>Используется в качестве сырья для производства серной кислоты, а также на установке по производству элементарной серы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165100" y="53945"/>
            <a:ext cx="8978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Продукция </a:t>
            </a:r>
            <a:r>
              <a:rPr lang="ru-RU" altLang="ru-RU" sz="2000" b="1" dirty="0"/>
              <a:t>установки АГФУ </a:t>
            </a:r>
            <a:endParaRPr lang="ru-RU" altLang="ru-RU" sz="2000" dirty="0"/>
          </a:p>
        </p:txBody>
      </p:sp>
      <p:sp>
        <p:nvSpPr>
          <p:cNvPr id="7171" name="Rectangle 1"/>
          <p:cNvSpPr>
            <a:spLocks noChangeArrowheads="1"/>
          </p:cNvSpPr>
          <p:nvPr/>
        </p:nvSpPr>
        <p:spPr bwMode="auto">
          <a:xfrm>
            <a:off x="457200" y="2857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300" dirty="0">
                <a:ea typeface="Times New Roman" pitchFamily="18" charset="0"/>
                <a:cs typeface="Arial" charset="0"/>
              </a:rPr>
              <a:t/>
            </a:r>
            <a:br>
              <a:rPr lang="ru-RU" altLang="ru-RU" sz="1300" dirty="0">
                <a:ea typeface="Times New Roman" pitchFamily="18" charset="0"/>
                <a:cs typeface="Arial" charset="0"/>
              </a:rPr>
            </a:br>
            <a:endParaRPr lang="ru-RU" altLang="ru-RU" sz="600" dirty="0">
              <a:ea typeface="Times New Roman" pitchFamily="18" charset="0"/>
              <a:cs typeface="Arial" charset="0"/>
            </a:endParaRPr>
          </a:p>
          <a:p>
            <a:endParaRPr lang="ru-RU" altLang="ru-RU" dirty="0"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89048"/>
              </p:ext>
            </p:extLst>
          </p:nvPr>
        </p:nvGraphicFramePr>
        <p:xfrm>
          <a:off x="136525" y="852488"/>
          <a:ext cx="8756650" cy="58086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258"/>
                <a:gridCol w="1282127"/>
                <a:gridCol w="2495535"/>
                <a:gridCol w="1324899"/>
                <a:gridCol w="1771576"/>
                <a:gridCol w="1656255"/>
              </a:tblGrid>
              <a:tr h="580866">
                <a:tc rowSpan="2"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999490" algn="l"/>
                        </a:tabLs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Газ сухой углеводородный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Массовая доля углеводородов фракции С</a:t>
                      </a:r>
                      <a:r>
                        <a:rPr lang="ru-RU" sz="1200" baseline="-25000" dirty="0">
                          <a:effectLst/>
                        </a:rPr>
                        <a:t>5</a:t>
                      </a:r>
                      <a:r>
                        <a:rPr lang="ru-RU" sz="1200" dirty="0">
                          <a:effectLst/>
                        </a:rPr>
                        <a:t> и выше, %,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более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5,0 (не является браковочным)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Используется в ка­честве топливного газа на технологи­ческих установках, котлах-утилизато­рах и других объ­ектах предприятия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Содержание сероводорода, % об.,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 (до ввода в действие блока очистки сухого газа на установке 43-103)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622">
                <a:tc rowSpan="9"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999490" algn="l"/>
                        </a:tabLs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Газы углеводородные сжиженные топливные для коммунально-бытового потребления.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* На установке производятся компоненты газов ПТ (ППФ), СПБТ (смесь ППФ и ББФ)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Массовая доля компонентов, %</a:t>
                      </a:r>
                      <a:r>
                        <a:rPr lang="en-US" sz="1200" dirty="0">
                          <a:effectLst/>
                        </a:rPr>
                        <a:t>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СПБТ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Используется в качестве топлива для коммунально-бытового потребления и промышленных целей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-сумма метана, этана и этилена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нормируется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нормируется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-сумма пропана и пропилена, не менее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нормируется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-сумма бутанов и бутиленов,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нормируется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Объемная доля жидкого остатка при 20 °С, %,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8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 Давление насыщенных паров, избыточное, МПа, при температуре: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плюс 45 °С, не более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минус 20 °С, не менее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0,16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8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 Массовая доля сероводорода и меркаптановой серы, %, не более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том числе сероводорода,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 Содержание свободной воды и щелочи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6. Интенсивность запаха, баллы, не менее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165100" y="53945"/>
            <a:ext cx="8978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Продукция </a:t>
            </a:r>
            <a:r>
              <a:rPr lang="ru-RU" altLang="ru-RU" sz="2000" b="1" dirty="0"/>
              <a:t>установки АГФУ </a:t>
            </a:r>
            <a:endParaRPr lang="ru-RU" altLang="ru-RU" sz="2000" dirty="0"/>
          </a:p>
        </p:txBody>
      </p:sp>
      <p:sp>
        <p:nvSpPr>
          <p:cNvPr id="8195" name="Rectangle 1"/>
          <p:cNvSpPr>
            <a:spLocks noChangeArrowheads="1"/>
          </p:cNvSpPr>
          <p:nvPr/>
        </p:nvSpPr>
        <p:spPr bwMode="auto">
          <a:xfrm>
            <a:off x="457200" y="2857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300" dirty="0">
                <a:ea typeface="Times New Roman" pitchFamily="18" charset="0"/>
                <a:cs typeface="Arial" charset="0"/>
              </a:rPr>
              <a:t/>
            </a:r>
            <a:br>
              <a:rPr lang="ru-RU" altLang="ru-RU" sz="1300" dirty="0">
                <a:ea typeface="Times New Roman" pitchFamily="18" charset="0"/>
                <a:cs typeface="Arial" charset="0"/>
              </a:rPr>
            </a:br>
            <a:endParaRPr lang="ru-RU" altLang="ru-RU" sz="600" dirty="0">
              <a:ea typeface="Times New Roman" pitchFamily="18" charset="0"/>
              <a:cs typeface="Arial" charset="0"/>
            </a:endParaRPr>
          </a:p>
          <a:p>
            <a:endParaRPr lang="ru-RU" altLang="ru-RU" dirty="0"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15272"/>
              </p:ext>
            </p:extLst>
          </p:nvPr>
        </p:nvGraphicFramePr>
        <p:xfrm>
          <a:off x="165100" y="895350"/>
          <a:ext cx="8799513" cy="5669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251"/>
                <a:gridCol w="1282090"/>
                <a:gridCol w="2262512"/>
                <a:gridCol w="980422"/>
                <a:gridCol w="980422"/>
                <a:gridCol w="980422"/>
                <a:gridCol w="2087394"/>
              </a:tblGrid>
              <a:tr h="365740">
                <a:tc rowSpan="8"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999490" algn="l"/>
                        </a:tabLs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Фракция пропан-пропиленовая.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* На установке производится компонент фракции пропан-пропиленовой (ППФ)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Массовая доля компонентов, %: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Применяется в качестве сырья для производства полимердистиллята и установок концентрирования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сумма углеводородов С</a:t>
                      </a:r>
                      <a:r>
                        <a:rPr lang="ru-RU" sz="1200" baseline="-25000" dirty="0">
                          <a:effectLst/>
                        </a:rPr>
                        <a:t>2</a:t>
                      </a:r>
                      <a:r>
                        <a:rPr lang="ru-RU" sz="1200" dirty="0">
                          <a:effectLst/>
                        </a:rPr>
                        <a:t>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пропан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норм.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норм.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норм.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пропилен, не менее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сумма углеводородов С</a:t>
                      </a:r>
                      <a:r>
                        <a:rPr lang="ru-RU" sz="1200" baseline="-25000" dirty="0">
                          <a:effectLst/>
                        </a:rPr>
                        <a:t>4</a:t>
                      </a:r>
                      <a:r>
                        <a:rPr lang="ru-RU" sz="1200" dirty="0">
                          <a:effectLst/>
                        </a:rPr>
                        <a:t>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сумма углеводородов С</a:t>
                      </a:r>
                      <a:r>
                        <a:rPr lang="ru-RU" sz="1200" baseline="-25000" dirty="0">
                          <a:effectLst/>
                        </a:rPr>
                        <a:t>5</a:t>
                      </a:r>
                      <a:r>
                        <a:rPr lang="ru-RU" sz="1200" dirty="0">
                          <a:effectLst/>
                        </a:rPr>
                        <a:t>, и выше,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Массовая доля сероводорода, %,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 Содержание свободной воды и щелочи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1479">
                <a:tc rowSpan="4"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999490" algn="l"/>
                        </a:tabLs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Фракция бутан-бутиленовая установки АГФУ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Массовая доля компонентов, %: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сумма углеводородов фракции С</a:t>
                      </a:r>
                      <a:r>
                        <a:rPr lang="ru-RU" sz="1200" baseline="-25000" dirty="0">
                          <a:effectLst/>
                        </a:rPr>
                        <a:t>3</a:t>
                      </a:r>
                      <a:r>
                        <a:rPr lang="ru-RU" sz="1200" dirty="0">
                          <a:effectLst/>
                        </a:rPr>
                        <a:t>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Используется в качестве компонента сырья на установке сернокислотного алкилирования 25/12, а также в качестве компонента для приготовления газа углеводородного сжиженного бытового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сумма бутиленов, не менее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сумма углеводородов фракции С</a:t>
                      </a:r>
                      <a:r>
                        <a:rPr lang="ru-RU" sz="1200" baseline="-25000" dirty="0">
                          <a:effectLst/>
                        </a:rPr>
                        <a:t>5 </a:t>
                      </a:r>
                      <a:r>
                        <a:rPr lang="ru-RU" sz="1200" dirty="0">
                          <a:effectLst/>
                        </a:rPr>
                        <a:t>и выше,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14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Массовая доля сероводорода и меркаптановой серы, %,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740">
                <a:tc rowSpan="2"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999490" algn="l"/>
                        </a:tabLs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Газ кислый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Массовая доля Н</a:t>
                      </a:r>
                      <a:r>
                        <a:rPr lang="ru-RU" sz="1200" baseline="-25000" dirty="0">
                          <a:effectLst/>
                        </a:rPr>
                        <a:t>2</a:t>
                      </a:r>
                      <a:r>
                        <a:rPr lang="ru-RU" sz="1200" dirty="0">
                          <a:effectLst/>
                        </a:rPr>
                        <a:t>S + СО</a:t>
                      </a:r>
                      <a:r>
                        <a:rPr lang="ru-RU" sz="1200" baseline="-25000" dirty="0">
                          <a:effectLst/>
                        </a:rPr>
                        <a:t>2</a:t>
                      </a:r>
                      <a:r>
                        <a:rPr lang="ru-RU" sz="1200" dirty="0">
                          <a:effectLst/>
                        </a:rPr>
                        <a:t>, %, не менее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96,0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Используется в качестве сырья для производства серной кислоты методом расщепления, а также на установке по производству элементарной серы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4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Массовая доля углеводородов, %, не более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165100" y="53945"/>
            <a:ext cx="8978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Продукция </a:t>
            </a:r>
            <a:r>
              <a:rPr lang="ru-RU" altLang="ru-RU" sz="2000" b="1" dirty="0"/>
              <a:t>установки АГФУ </a:t>
            </a:r>
            <a:endParaRPr lang="ru-RU" altLang="ru-RU" sz="2000" dirty="0"/>
          </a:p>
        </p:txBody>
      </p:sp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457200" y="2857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300" dirty="0">
                <a:ea typeface="Times New Roman" pitchFamily="18" charset="0"/>
                <a:cs typeface="Arial" charset="0"/>
              </a:rPr>
              <a:t/>
            </a:r>
            <a:br>
              <a:rPr lang="ru-RU" altLang="ru-RU" sz="1300" dirty="0">
                <a:ea typeface="Times New Roman" pitchFamily="18" charset="0"/>
                <a:cs typeface="Arial" charset="0"/>
              </a:rPr>
            </a:br>
            <a:endParaRPr lang="ru-RU" altLang="ru-RU" sz="600" dirty="0">
              <a:ea typeface="Times New Roman" pitchFamily="18" charset="0"/>
              <a:cs typeface="Arial" charset="0"/>
            </a:endParaRPr>
          </a:p>
          <a:p>
            <a:endParaRPr lang="ru-RU" altLang="ru-RU" dirty="0"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176568"/>
              </p:ext>
            </p:extLst>
          </p:nvPr>
        </p:nvGraphicFramePr>
        <p:xfrm>
          <a:off x="165100" y="981075"/>
          <a:ext cx="8799513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251"/>
                <a:gridCol w="1282090"/>
                <a:gridCol w="2262512"/>
                <a:gridCol w="2941266"/>
                <a:gridCol w="2087394"/>
              </a:tblGrid>
              <a:tr h="548481">
                <a:tc rowSpan="4"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999490" algn="l"/>
                        </a:tabLs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Фракции бензиновые - компоненты товарных бензинов. Технические условия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(бензин газовый)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Внешний вид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бесцветная прозрачная жидкость, не содержащая воды и механических примесей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Используется в качестве компонента при приготовлении товарных автомобильных бензинов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Фракционный состав: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температура начала перегонки, °С, не ниже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- 90% перегоняется при температуре, °С, не выше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 нормируется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190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температура конца кипения, °С, не выше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215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 Испытание на медной пластине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выдерживает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588" marR="11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165100" y="53945"/>
            <a:ext cx="8978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Сырье алкилирования с установки каткрекинга</a:t>
            </a:r>
            <a:endParaRPr lang="ru-RU" altLang="ru-RU" sz="2000" dirty="0"/>
          </a:p>
        </p:txBody>
      </p:sp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457200" y="2857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300" dirty="0">
                <a:ea typeface="Times New Roman" pitchFamily="18" charset="0"/>
                <a:cs typeface="Arial" charset="0"/>
              </a:rPr>
              <a:t/>
            </a:r>
            <a:br>
              <a:rPr lang="ru-RU" altLang="ru-RU" sz="1300" dirty="0">
                <a:ea typeface="Times New Roman" pitchFamily="18" charset="0"/>
                <a:cs typeface="Arial" charset="0"/>
              </a:rPr>
            </a:br>
            <a:endParaRPr lang="ru-RU" altLang="ru-RU" sz="600" dirty="0">
              <a:ea typeface="Times New Roman" pitchFamily="18" charset="0"/>
              <a:cs typeface="Arial" charset="0"/>
            </a:endParaRPr>
          </a:p>
          <a:p>
            <a:endParaRPr lang="ru-RU" altLang="ru-RU" dirty="0">
              <a:ea typeface="Times New Roman" pitchFamily="18" charset="0"/>
              <a:cs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8" t="4130" r="13936" b="5443"/>
          <a:stretch/>
        </p:blipFill>
        <p:spPr bwMode="auto">
          <a:xfrm>
            <a:off x="2411759" y="1268760"/>
            <a:ext cx="4320482" cy="471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03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Общая информация</a:t>
            </a:r>
            <a:endParaRPr lang="ru-RU" altLang="ru-RU" sz="2600" dirty="0"/>
          </a:p>
        </p:txBody>
      </p:sp>
      <p:sp>
        <p:nvSpPr>
          <p:cNvPr id="12293" name="Прямоугольник 5"/>
          <p:cNvSpPr>
            <a:spLocks noChangeArrowheads="1"/>
          </p:cNvSpPr>
          <p:nvPr/>
        </p:nvSpPr>
        <p:spPr bwMode="auto">
          <a:xfrm>
            <a:off x="394966" y="859934"/>
            <a:ext cx="8425506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dirty="0"/>
              <a:t>Назначение процесса — </a:t>
            </a:r>
            <a:r>
              <a:rPr lang="ru-RU" altLang="ru-RU" b="1" dirty="0"/>
              <a:t>производство высокооктанового изокомпонента бензинов </a:t>
            </a:r>
            <a:r>
              <a:rPr lang="ru-RU" altLang="ru-RU" dirty="0"/>
              <a:t>алкилированием изобутана бутиленами и пропиленом. </a:t>
            </a:r>
          </a:p>
          <a:p>
            <a:pPr algn="just" eaLnBrk="1" hangingPunct="1"/>
            <a:endParaRPr lang="ru-RU" altLang="ru-RU" dirty="0"/>
          </a:p>
          <a:p>
            <a:pPr algn="just" eaLnBrk="1" hangingPunct="1"/>
            <a:r>
              <a:rPr lang="ru-RU" altLang="ru-RU" b="1" dirty="0"/>
              <a:t>Целевой продукт процесса — алкилат</a:t>
            </a:r>
            <a:r>
              <a:rPr lang="ru-RU" altLang="ru-RU" dirty="0"/>
              <a:t>, </a:t>
            </a:r>
            <a:endParaRPr lang="ru-RU" altLang="ru-RU" dirty="0" smtClean="0"/>
          </a:p>
          <a:p>
            <a:pPr marL="285750" indent="-285750" algn="just" eaLnBrk="1" hangingPunct="1">
              <a:buFontTx/>
              <a:buChar char="-"/>
            </a:pPr>
            <a:r>
              <a:rPr lang="ru-RU" altLang="ru-RU" dirty="0" smtClean="0"/>
              <a:t>состоящий практически нацело </a:t>
            </a:r>
            <a:r>
              <a:rPr lang="ru-RU" altLang="ru-RU" dirty="0"/>
              <a:t>из изопарафинов, </a:t>
            </a:r>
            <a:endParaRPr lang="ru-RU" altLang="ru-RU" dirty="0" smtClean="0"/>
          </a:p>
          <a:p>
            <a:pPr marL="285750" indent="-285750" algn="just" eaLnBrk="1" hangingPunct="1">
              <a:buFontTx/>
              <a:buChar char="-"/>
            </a:pPr>
            <a:r>
              <a:rPr lang="ru-RU" altLang="ru-RU" dirty="0" smtClean="0"/>
              <a:t>имеет </a:t>
            </a:r>
            <a:r>
              <a:rPr lang="ru-RU" altLang="ru-RU" dirty="0"/>
              <a:t>высокое октановое число (</a:t>
            </a:r>
            <a:r>
              <a:rPr lang="ru-RU" altLang="ru-RU" dirty="0" smtClean="0"/>
              <a:t>90-95 по моторному </a:t>
            </a:r>
            <a:r>
              <a:rPr lang="ru-RU" altLang="ru-RU" dirty="0"/>
              <a:t>методу</a:t>
            </a:r>
            <a:r>
              <a:rPr lang="ru-RU" altLang="ru-RU" dirty="0" smtClean="0"/>
              <a:t>), 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dirty="0" smtClean="0"/>
              <a:t>чувствительность бензина - 2-4 (всего !!!);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dirty="0" smtClean="0"/>
              <a:t>не содержит олефинов и ароматики;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dirty="0" smtClean="0"/>
              <a:t>низкое содержание серы;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altLang="ru-RU" dirty="0"/>
              <a:t>низкое ДНП;</a:t>
            </a:r>
            <a:endParaRPr lang="en-US" altLang="ru-RU" dirty="0" smtClean="0"/>
          </a:p>
          <a:p>
            <a:pPr marL="285750" indent="-285750" algn="just" eaLnBrk="1" hangingPunct="1">
              <a:buFontTx/>
              <a:buChar char="-"/>
            </a:pPr>
            <a:r>
              <a:rPr lang="ru-RU" altLang="ru-RU" dirty="0" smtClean="0"/>
              <a:t>получен из продуктов низкой ценности (для НПЗ);</a:t>
            </a:r>
            <a:endParaRPr lang="ru-RU" altLang="ru-RU" dirty="0"/>
          </a:p>
          <a:p>
            <a:pPr algn="just" eaLnBrk="1" hangingPunct="1"/>
            <a:endParaRPr lang="ru-RU" altLang="ru-RU" dirty="0"/>
          </a:p>
          <a:p>
            <a:pPr algn="just" eaLnBrk="1" hangingPunct="1"/>
            <a:r>
              <a:rPr lang="ru-RU" altLang="ru-RU" b="1" dirty="0" smtClean="0"/>
              <a:t>Октановое </a:t>
            </a:r>
            <a:r>
              <a:rPr lang="ru-RU" altLang="ru-RU" b="1" dirty="0"/>
              <a:t>число </a:t>
            </a:r>
            <a:r>
              <a:rPr lang="ru-RU" altLang="ru-RU" dirty="0"/>
              <a:t>основного компонента алкилата — </a:t>
            </a:r>
            <a:r>
              <a:rPr lang="ru-RU" altLang="ru-RU" b="1" dirty="0"/>
              <a:t>изооктана </a:t>
            </a:r>
            <a:r>
              <a:rPr lang="ru-RU" altLang="ru-RU" dirty="0"/>
              <a:t>(2,2,4-триметилпентана) — принято, как известно, за </a:t>
            </a:r>
            <a:r>
              <a:rPr lang="ru-RU" altLang="ru-RU" b="1" dirty="0"/>
              <a:t>100</a:t>
            </a:r>
            <a:r>
              <a:rPr lang="ru-RU" altLang="ru-RU" dirty="0"/>
              <a:t>.</a:t>
            </a:r>
          </a:p>
        </p:txBody>
      </p:sp>
      <p:sp>
        <p:nvSpPr>
          <p:cNvPr id="2" name="AutoShape 2" descr="2,2,4-триметилпентан, структурная формула, свойст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2,2,4-триметилпентан, структурная формула, свойств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301208"/>
            <a:ext cx="24669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Общая информация</a:t>
            </a:r>
            <a:endParaRPr lang="ru-RU" altLang="ru-RU" sz="2600" dirty="0"/>
          </a:p>
        </p:txBody>
      </p:sp>
      <p:sp>
        <p:nvSpPr>
          <p:cNvPr id="12293" name="Прямоугольник 5"/>
          <p:cNvSpPr>
            <a:spLocks noChangeArrowheads="1"/>
          </p:cNvSpPr>
          <p:nvPr/>
        </p:nvSpPr>
        <p:spPr bwMode="auto">
          <a:xfrm>
            <a:off x="394966" y="908720"/>
            <a:ext cx="8425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/>
              <a:t>Алкилат – т.н. «</a:t>
            </a:r>
            <a:r>
              <a:rPr lang="ru-RU" altLang="ru-RU" i="1" dirty="0"/>
              <a:t>безлимитный</a:t>
            </a:r>
            <a:r>
              <a:rPr lang="ru-RU" altLang="ru-RU" dirty="0"/>
              <a:t>» компонент.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53294"/>
              </p:ext>
            </p:extLst>
          </p:nvPr>
        </p:nvGraphicFramePr>
        <p:xfrm>
          <a:off x="108000" y="2141786"/>
          <a:ext cx="8928000" cy="3114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16000"/>
                <a:gridCol w="1152000"/>
                <a:gridCol w="1152000"/>
                <a:gridCol w="1152000"/>
                <a:gridCol w="1152000"/>
                <a:gridCol w="1152000"/>
                <a:gridCol w="115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Показатели</a:t>
                      </a:r>
                      <a:r>
                        <a:rPr lang="ru-RU" sz="1400" baseline="0" dirty="0" smtClean="0"/>
                        <a:t> состава / Свойства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Риформат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Катализат (ККФ)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Этанол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МТБЭ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Изомеризат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Алкилат</a:t>
                      </a:r>
                      <a:endParaRPr lang="ru-RU" sz="1400" dirty="0"/>
                    </a:p>
                  </a:txBody>
                  <a:tcPr marL="45720" marR="4572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Ароматика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Бензол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Сера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Олефины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Кислород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Упругость паров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 / -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r>
                        <a:rPr lang="ru-RU" sz="1400" baseline="0" dirty="0" smtClean="0"/>
                        <a:t> / -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Смешиваемость</a:t>
                      </a:r>
                      <a:endParaRPr lang="ru-RU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 marL="45720" marR="4572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401093" y="1476073"/>
            <a:ext cx="84255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dirty="0" smtClean="0"/>
              <a:t>Таблица – Состав бензиновых компонентов </a:t>
            </a:r>
            <a:br>
              <a:rPr lang="ru-RU" altLang="ru-RU" b="1" dirty="0" smtClean="0"/>
            </a:br>
            <a:r>
              <a:rPr lang="ru-RU" altLang="ru-RU" b="1" dirty="0" smtClean="0"/>
              <a:t>и его влияние на свойства суммарного бензина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296625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Реакции процесса</a:t>
            </a:r>
            <a:endParaRPr lang="ru-RU" altLang="ru-RU" sz="2600" dirty="0"/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5537" y="908720"/>
            <a:ext cx="84249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/>
              <a:t>Изобутан и </a:t>
            </a:r>
            <a:r>
              <a:rPr lang="ru-RU" b="1" dirty="0" smtClean="0"/>
              <a:t>бутилены </a:t>
            </a:r>
            <a:r>
              <a:rPr lang="ru-RU" dirty="0" smtClean="0"/>
              <a:t>дают 2,2,3-триметилпентан</a:t>
            </a:r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 smtClean="0"/>
          </a:p>
          <a:p>
            <a:endParaRPr lang="en-US" dirty="0" smtClean="0"/>
          </a:p>
          <a:p>
            <a:r>
              <a:rPr lang="ru-RU" b="1" dirty="0" smtClean="0"/>
              <a:t>Изобутан </a:t>
            </a:r>
            <a:r>
              <a:rPr lang="ru-RU" b="1" dirty="0"/>
              <a:t>и </a:t>
            </a:r>
            <a:r>
              <a:rPr lang="ru-RU" b="1" dirty="0" smtClean="0"/>
              <a:t>пропилен </a:t>
            </a:r>
            <a:r>
              <a:rPr lang="ru-RU" dirty="0" smtClean="0"/>
              <a:t>дают 2,2,3-триметилбутан </a:t>
            </a:r>
          </a:p>
          <a:p>
            <a:endParaRPr lang="ru-RU" dirty="0"/>
          </a:p>
          <a:p>
            <a:r>
              <a:rPr lang="ru-RU" dirty="0" smtClean="0"/>
              <a:t>или происходит перенос водорода, образуются изобутилен и пропан</a:t>
            </a:r>
            <a:endParaRPr lang="ru-RU" dirty="0"/>
          </a:p>
          <a:p>
            <a:pPr lvl="0"/>
            <a:endParaRPr lang="en-US" dirty="0" smtClean="0"/>
          </a:p>
          <a:p>
            <a:endParaRPr lang="ru-RU" b="1" dirty="0" smtClean="0"/>
          </a:p>
          <a:p>
            <a:r>
              <a:rPr lang="ru-RU" b="1" dirty="0" smtClean="0"/>
              <a:t>Изобутан </a:t>
            </a:r>
            <a:r>
              <a:rPr lang="ru-RU" b="1" dirty="0"/>
              <a:t>и </a:t>
            </a:r>
            <a:r>
              <a:rPr lang="ru-RU" b="1" dirty="0" smtClean="0"/>
              <a:t>изобутилен </a:t>
            </a:r>
            <a:r>
              <a:rPr lang="ru-RU" dirty="0" smtClean="0"/>
              <a:t>дают 2,2,4-триметилпентан (</a:t>
            </a:r>
            <a:r>
              <a:rPr lang="ru-RU" dirty="0"/>
              <a:t>изооктан</a:t>
            </a:r>
            <a:r>
              <a:rPr lang="ru-RU" dirty="0" smtClean="0"/>
              <a:t>)</a:t>
            </a:r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Изобутан </a:t>
            </a:r>
            <a:r>
              <a:rPr lang="ru-RU" b="1" dirty="0"/>
              <a:t>и </a:t>
            </a:r>
            <a:r>
              <a:rPr lang="ru-RU" b="1" dirty="0" smtClean="0"/>
              <a:t>пентилен</a:t>
            </a:r>
            <a:r>
              <a:rPr lang="ru-RU" dirty="0" smtClean="0"/>
              <a:t> </a:t>
            </a:r>
            <a:endParaRPr lang="ru-RU" dirty="0"/>
          </a:p>
          <a:p>
            <a:pPr lvl="0"/>
            <a:endParaRPr lang="en-US" dirty="0" smtClean="0"/>
          </a:p>
          <a:p>
            <a:endParaRPr lang="en-US" dirty="0" smtClean="0"/>
          </a:p>
          <a:p>
            <a:r>
              <a:rPr lang="ru-RU" b="1" dirty="0" smtClean="0"/>
              <a:t>Полимеризация </a:t>
            </a:r>
            <a:r>
              <a:rPr lang="ru-RU" b="1" dirty="0"/>
              <a:t>бутиленов и пропилена</a:t>
            </a:r>
          </a:p>
          <a:p>
            <a:pPr lvl="0"/>
            <a:endParaRPr lang="ru-RU" dirty="0"/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620038"/>
              </p:ext>
            </p:extLst>
          </p:nvPr>
        </p:nvGraphicFramePr>
        <p:xfrm>
          <a:off x="557213" y="1268413"/>
          <a:ext cx="735647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5" name="Equation" r:id="rId3" imgW="5841720" imgH="228600" progId="Equation.DSMT4">
                  <p:embed/>
                </p:oleObj>
              </mc:Choice>
              <mc:Fallback>
                <p:oleObj name="Equation" r:id="rId3" imgW="5841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1268413"/>
                        <a:ext cx="7356475" cy="288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958585"/>
              </p:ext>
            </p:extLst>
          </p:nvPr>
        </p:nvGraphicFramePr>
        <p:xfrm>
          <a:off x="569913" y="2349500"/>
          <a:ext cx="6316662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6" name="Equation" r:id="rId5" imgW="5016240" imgH="228600" progId="Equation.DSMT4">
                  <p:embed/>
                </p:oleObj>
              </mc:Choice>
              <mc:Fallback>
                <p:oleObj name="Equation" r:id="rId5" imgW="5016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2349500"/>
                        <a:ext cx="6316662" cy="2873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883861"/>
              </p:ext>
            </p:extLst>
          </p:nvPr>
        </p:nvGraphicFramePr>
        <p:xfrm>
          <a:off x="422275" y="5445125"/>
          <a:ext cx="47434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7" name="Equation" r:id="rId7" imgW="3771720" imgH="253800" progId="Equation.DSMT4">
                  <p:embed/>
                </p:oleObj>
              </mc:Choice>
              <mc:Fallback>
                <p:oleObj name="Equation" r:id="rId7" imgW="37717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275" y="5445125"/>
                        <a:ext cx="4743450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328467"/>
              </p:ext>
            </p:extLst>
          </p:nvPr>
        </p:nvGraphicFramePr>
        <p:xfrm>
          <a:off x="403225" y="5768975"/>
          <a:ext cx="37179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8" name="Equation" r:id="rId9" imgW="2946240" imgH="253800" progId="Equation.DSMT4">
                  <p:embed/>
                </p:oleObj>
              </mc:Choice>
              <mc:Fallback>
                <p:oleObj name="Equation" r:id="rId9" imgW="29462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5768975"/>
                        <a:ext cx="3717925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944647"/>
              </p:ext>
            </p:extLst>
          </p:nvPr>
        </p:nvGraphicFramePr>
        <p:xfrm>
          <a:off x="555625" y="4581525"/>
          <a:ext cx="83296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9" name="Equation" r:id="rId11" imgW="6616440" imgH="228600" progId="Equation.DSMT4">
                  <p:embed/>
                </p:oleObj>
              </mc:Choice>
              <mc:Fallback>
                <p:oleObj name="Equation" r:id="rId11" imgW="6616440" imgH="228600" progId="Equation.DSMT4">
                  <p:embed/>
                  <p:pic>
                    <p:nvPicPr>
                      <p:cNvPr id="0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4581525"/>
                        <a:ext cx="8329613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Выноска со стрелкой влево 16"/>
          <p:cNvSpPr/>
          <p:nvPr/>
        </p:nvSpPr>
        <p:spPr>
          <a:xfrm>
            <a:off x="7956376" y="1340768"/>
            <a:ext cx="864096" cy="504056"/>
          </a:xfrm>
          <a:prstGeom prst="leftArrowCallout">
            <a:avLst>
              <a:gd name="adj1" fmla="val 24950"/>
              <a:gd name="adj2" fmla="val 12708"/>
              <a:gd name="adj3" fmla="val 16093"/>
              <a:gd name="adj4" fmla="val 7535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altLang="ru-RU" sz="1600" b="1" dirty="0" smtClean="0"/>
              <a:t>ИОЧ 96</a:t>
            </a:r>
            <a:endParaRPr lang="ru-RU" sz="1600" b="1" dirty="0"/>
          </a:p>
        </p:txBody>
      </p:sp>
      <p:sp>
        <p:nvSpPr>
          <p:cNvPr id="18" name="Выноска со стрелкой влево 17"/>
          <p:cNvSpPr/>
          <p:nvPr/>
        </p:nvSpPr>
        <p:spPr>
          <a:xfrm>
            <a:off x="7668344" y="2780928"/>
            <a:ext cx="864096" cy="504056"/>
          </a:xfrm>
          <a:prstGeom prst="leftArrowCallout">
            <a:avLst>
              <a:gd name="adj1" fmla="val 24950"/>
              <a:gd name="adj2" fmla="val 12708"/>
              <a:gd name="adj3" fmla="val 16093"/>
              <a:gd name="adj4" fmla="val 7535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altLang="ru-RU" sz="1600" b="1" dirty="0" smtClean="0"/>
              <a:t>ИОЧ 88</a:t>
            </a:r>
            <a:endParaRPr lang="ru-RU" sz="1600" b="1" dirty="0"/>
          </a:p>
        </p:txBody>
      </p:sp>
      <p:sp>
        <p:nvSpPr>
          <p:cNvPr id="19" name="Выноска со стрелкой влево 18"/>
          <p:cNvSpPr/>
          <p:nvPr/>
        </p:nvSpPr>
        <p:spPr>
          <a:xfrm rot="2281914">
            <a:off x="7524328" y="4937816"/>
            <a:ext cx="864096" cy="504056"/>
          </a:xfrm>
          <a:prstGeom prst="leftArrowCallout">
            <a:avLst>
              <a:gd name="adj1" fmla="val 24950"/>
              <a:gd name="adj2" fmla="val 12708"/>
              <a:gd name="adj3" fmla="val 16093"/>
              <a:gd name="adj4" fmla="val 7535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altLang="ru-RU" sz="1600" b="1" dirty="0" smtClean="0"/>
              <a:t>ИОЧ 88</a:t>
            </a:r>
            <a:endParaRPr lang="ru-RU" sz="1600" b="1" dirty="0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061968"/>
              </p:ext>
            </p:extLst>
          </p:nvPr>
        </p:nvGraphicFramePr>
        <p:xfrm>
          <a:off x="608013" y="2924175"/>
          <a:ext cx="697230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00" name="Equation" r:id="rId13" imgW="5537160" imgH="228600" progId="Equation.DSMT4">
                  <p:embed/>
                </p:oleObj>
              </mc:Choice>
              <mc:Fallback>
                <p:oleObj name="Equation" r:id="rId13" imgW="5537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013" y="2924175"/>
                        <a:ext cx="6972300" cy="2873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158352"/>
              </p:ext>
            </p:extLst>
          </p:nvPr>
        </p:nvGraphicFramePr>
        <p:xfrm>
          <a:off x="555625" y="3789363"/>
          <a:ext cx="716915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01" name="Equation" r:id="rId15" imgW="5689440" imgH="228600" progId="Equation.DSMT4">
                  <p:embed/>
                </p:oleObj>
              </mc:Choice>
              <mc:Fallback>
                <p:oleObj name="Equation" r:id="rId15" imgW="5689440" imgH="228600" progId="Equation.DSMT4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3789363"/>
                        <a:ext cx="7169150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Выноска со стрелкой влево 22"/>
          <p:cNvSpPr/>
          <p:nvPr/>
        </p:nvSpPr>
        <p:spPr>
          <a:xfrm>
            <a:off x="7812360" y="3645024"/>
            <a:ext cx="864096" cy="504056"/>
          </a:xfrm>
          <a:prstGeom prst="leftArrowCallout">
            <a:avLst>
              <a:gd name="adj1" fmla="val 24950"/>
              <a:gd name="adj2" fmla="val 12708"/>
              <a:gd name="adj3" fmla="val 16093"/>
              <a:gd name="adj4" fmla="val 7535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altLang="ru-RU" sz="1600" b="1" dirty="0" smtClean="0"/>
              <a:t>ИОЧ 100</a:t>
            </a:r>
            <a:endParaRPr lang="ru-RU" sz="1600" b="1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298873"/>
              </p:ext>
            </p:extLst>
          </p:nvPr>
        </p:nvGraphicFramePr>
        <p:xfrm>
          <a:off x="547688" y="1627188"/>
          <a:ext cx="729615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02" name="Equation" r:id="rId17" imgW="5790960" imgH="228600" progId="Equation.DSMT4">
                  <p:embed/>
                </p:oleObj>
              </mc:Choice>
              <mc:Fallback>
                <p:oleObj name="Equation" r:id="rId17" imgW="5790960" imgH="228600" progId="Equation.DSMT4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8" y="1627188"/>
                        <a:ext cx="7296150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796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Реакции процесса</a:t>
            </a:r>
            <a:endParaRPr lang="ru-RU" altLang="ru-RU" sz="2600" dirty="0"/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34263" y="1180906"/>
            <a:ext cx="3280706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Полимеризация </a:t>
            </a:r>
            <a:r>
              <a:rPr lang="ru-RU" b="1" dirty="0" smtClean="0"/>
              <a:t>бутадиена</a:t>
            </a:r>
            <a:endParaRPr lang="en-US" b="1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ru-RU" b="1" dirty="0" smtClean="0"/>
              <a:t>Дегидратация олефинов</a:t>
            </a:r>
            <a:endParaRPr lang="en-US" b="1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/>
          </a:p>
          <a:p>
            <a:r>
              <a:rPr lang="ru-RU" b="1" dirty="0" smtClean="0"/>
              <a:t>Сульфооксосинтез</a:t>
            </a:r>
            <a:endParaRPr lang="ru-RU" b="1" dirty="0"/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614412"/>
              </p:ext>
            </p:extLst>
          </p:nvPr>
        </p:nvGraphicFramePr>
        <p:xfrm>
          <a:off x="442913" y="1700213"/>
          <a:ext cx="46037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1" name="Equation" r:id="rId3" imgW="3657600" imgH="253800" progId="Equation.DSMT4">
                  <p:embed/>
                </p:oleObj>
              </mc:Choice>
              <mc:Fallback>
                <p:oleObj name="Equation" r:id="rId3" imgW="36576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1700213"/>
                        <a:ext cx="4603750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701041"/>
              </p:ext>
            </p:extLst>
          </p:nvPr>
        </p:nvGraphicFramePr>
        <p:xfrm>
          <a:off x="557213" y="2708275"/>
          <a:ext cx="6605587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2" name="Equation" r:id="rId5" imgW="4647960" imgH="228600" progId="Equation.DSMT4">
                  <p:embed/>
                </p:oleObj>
              </mc:Choice>
              <mc:Fallback>
                <p:oleObj name="Equation" r:id="rId5" imgW="46479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2708275"/>
                        <a:ext cx="6605587" cy="3254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406142"/>
              </p:ext>
            </p:extLst>
          </p:nvPr>
        </p:nvGraphicFramePr>
        <p:xfrm>
          <a:off x="547688" y="3213100"/>
          <a:ext cx="76914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3" name="Equation" r:id="rId7" imgW="5422680" imgH="228600" progId="Equation.DSMT4">
                  <p:embed/>
                </p:oleObj>
              </mc:Choice>
              <mc:Fallback>
                <p:oleObj name="Equation" r:id="rId7" imgW="5422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8" y="3213100"/>
                        <a:ext cx="7691437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420954"/>
              </p:ext>
            </p:extLst>
          </p:nvPr>
        </p:nvGraphicFramePr>
        <p:xfrm>
          <a:off x="498475" y="3644900"/>
          <a:ext cx="53086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4" name="Equation" r:id="rId9" imgW="3746160" imgH="228600" progId="Equation.DSMT4">
                  <p:embed/>
                </p:oleObj>
              </mc:Choice>
              <mc:Fallback>
                <p:oleObj name="Equation" r:id="rId9" imgW="3746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" y="3644900"/>
                        <a:ext cx="5308600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32189"/>
              </p:ext>
            </p:extLst>
          </p:nvPr>
        </p:nvGraphicFramePr>
        <p:xfrm>
          <a:off x="465138" y="4797425"/>
          <a:ext cx="56483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5" name="Equation" r:id="rId11" imgW="3987720" imgH="228600" progId="Equation.DSMT4">
                  <p:embed/>
                </p:oleObj>
              </mc:Choice>
              <mc:Fallback>
                <p:oleObj name="Equation" r:id="rId11" imgW="3987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4797425"/>
                        <a:ext cx="5648325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63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Общая информация</a:t>
            </a:r>
            <a:endParaRPr lang="ru-RU" altLang="ru-RU" sz="2600" dirty="0"/>
          </a:p>
        </p:txBody>
      </p:sp>
      <p:sp>
        <p:nvSpPr>
          <p:cNvPr id="13317" name="Прямоугольник 5"/>
          <p:cNvSpPr>
            <a:spLocks noChangeArrowheads="1"/>
          </p:cNvSpPr>
          <p:nvPr/>
        </p:nvSpPr>
        <p:spPr bwMode="auto">
          <a:xfrm>
            <a:off x="394966" y="836712"/>
            <a:ext cx="8425506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b="1" dirty="0"/>
              <a:t>Типичные катализаторы – кислотные:</a:t>
            </a:r>
          </a:p>
          <a:p>
            <a:pPr algn="just" eaLnBrk="1" hangingPunct="1"/>
            <a:endParaRPr lang="ru-RU" altLang="ru-RU" b="1" dirty="0"/>
          </a:p>
          <a:p>
            <a:pPr algn="just" eaLnBrk="1" hangingPunct="1">
              <a:buFontTx/>
              <a:buAutoNum type="arabicParenR"/>
            </a:pPr>
            <a:r>
              <a:rPr lang="ru-RU" altLang="ru-RU" dirty="0" smtClean="0"/>
              <a:t> </a:t>
            </a:r>
            <a:r>
              <a:rPr lang="en-US" altLang="ru-RU" dirty="0" smtClean="0"/>
              <a:t>AlCl</a:t>
            </a:r>
            <a:r>
              <a:rPr lang="en-US" altLang="ru-RU" baseline="-25000" dirty="0" smtClean="0"/>
              <a:t>3 </a:t>
            </a:r>
            <a:r>
              <a:rPr lang="en-US" altLang="ru-RU" dirty="0"/>
              <a:t>(</a:t>
            </a:r>
            <a:r>
              <a:rPr lang="ru-RU" altLang="ru-RU" dirty="0"/>
              <a:t>самые первые процессы – </a:t>
            </a:r>
            <a:r>
              <a:rPr lang="ru-RU" altLang="ru-RU" dirty="0" smtClean="0"/>
              <a:t>1932 г.</a:t>
            </a:r>
            <a:r>
              <a:rPr lang="en-US" altLang="ru-RU" dirty="0" smtClean="0"/>
              <a:t>)</a:t>
            </a:r>
            <a:endParaRPr lang="en-US" altLang="ru-RU" dirty="0"/>
          </a:p>
          <a:p>
            <a:pPr algn="just" eaLnBrk="1" hangingPunct="1">
              <a:buFontTx/>
              <a:buAutoNum type="arabicParenR"/>
            </a:pPr>
            <a:r>
              <a:rPr lang="ru-RU" altLang="ru-RU" dirty="0" smtClean="0"/>
              <a:t> Серная кислота (с 1938 г.)</a:t>
            </a:r>
            <a:endParaRPr lang="ru-RU" altLang="ru-RU" dirty="0"/>
          </a:p>
          <a:p>
            <a:pPr algn="just" eaLnBrk="1" hangingPunct="1">
              <a:buFontTx/>
              <a:buAutoNum type="arabicParenR"/>
            </a:pPr>
            <a:r>
              <a:rPr lang="ru-RU" altLang="ru-RU" dirty="0" smtClean="0"/>
              <a:t> Фтористоводородная кислота (с 1942 г.)</a:t>
            </a:r>
          </a:p>
          <a:p>
            <a:pPr algn="just" eaLnBrk="1" hangingPunct="1">
              <a:buFontTx/>
              <a:buAutoNum type="arabicParenR"/>
            </a:pPr>
            <a:r>
              <a:rPr lang="ru-RU" altLang="ru-RU" dirty="0" smtClean="0"/>
              <a:t> Твердофазный процесс (например, </a:t>
            </a:r>
            <a:r>
              <a:rPr lang="en-US" altLang="ru-RU" i="1" dirty="0" err="1" smtClean="0"/>
              <a:t>Alk</a:t>
            </a:r>
            <a:r>
              <a:rPr lang="en-US" altLang="ru-RU" i="1" dirty="0" err="1"/>
              <a:t>y</a:t>
            </a:r>
            <a:r>
              <a:rPr lang="en-US" altLang="ru-RU" i="1" dirty="0" err="1" smtClean="0"/>
              <a:t>lene</a:t>
            </a:r>
            <a:r>
              <a:rPr lang="ru-RU" altLang="ru-RU" i="1" dirty="0" smtClean="0"/>
              <a:t> </a:t>
            </a:r>
            <a:r>
              <a:rPr lang="en-US" altLang="ru-RU" i="1" dirty="0" smtClean="0"/>
              <a:t>UOP</a:t>
            </a:r>
            <a:r>
              <a:rPr lang="ru-RU" altLang="ru-RU" dirty="0" smtClean="0"/>
              <a:t>)</a:t>
            </a:r>
            <a:endParaRPr lang="ru-RU" altLang="ru-RU" dirty="0"/>
          </a:p>
          <a:p>
            <a:pPr algn="just" eaLnBrk="1" hangingPunct="1">
              <a:buFontTx/>
              <a:buAutoNum type="arabicParenR"/>
            </a:pPr>
            <a:endParaRPr lang="ru-RU" altLang="ru-RU" dirty="0"/>
          </a:p>
          <a:p>
            <a:pPr algn="just" eaLnBrk="1" hangingPunct="1"/>
            <a:r>
              <a:rPr lang="ru-RU" altLang="ru-RU" b="1" dirty="0" smtClean="0"/>
              <a:t>Главные особенности:</a:t>
            </a:r>
          </a:p>
          <a:p>
            <a:pPr marL="342900" indent="-342900" algn="just" eaLnBrk="1" hangingPunct="1">
              <a:buAutoNum type="arabicPeriod"/>
            </a:pPr>
            <a:r>
              <a:rPr lang="ru-RU" altLang="ru-RU" b="1" dirty="0" smtClean="0"/>
              <a:t>Температурный режим:</a:t>
            </a:r>
          </a:p>
          <a:p>
            <a:pPr marL="628650" indent="-285750" algn="just" eaLnBrk="1" hangingPunct="1">
              <a:buFont typeface="Arial" panose="020B0604020202020204" pitchFamily="34" charset="0"/>
              <a:buChar char="•"/>
            </a:pPr>
            <a:r>
              <a:rPr lang="ru-RU" altLang="ru-RU" sz="1600" dirty="0" smtClean="0"/>
              <a:t>Процесс </a:t>
            </a:r>
            <a:r>
              <a:rPr lang="ru-RU" altLang="ru-RU" sz="1600" dirty="0" err="1" smtClean="0"/>
              <a:t>экзотермичный</a:t>
            </a:r>
            <a:r>
              <a:rPr lang="ru-RU" altLang="ru-RU" sz="1600" dirty="0" smtClean="0"/>
              <a:t>: 75-95 </a:t>
            </a:r>
            <a:r>
              <a:rPr lang="ru-RU" altLang="ru-RU" sz="1600" dirty="0"/>
              <a:t>кДж/моль </a:t>
            </a:r>
            <a:r>
              <a:rPr lang="ru-RU" altLang="ru-RU" sz="1600" dirty="0" smtClean="0"/>
              <a:t>сырьевого </a:t>
            </a:r>
            <a:r>
              <a:rPr lang="ru-RU" altLang="ru-RU" sz="1600" dirty="0" err="1" smtClean="0"/>
              <a:t>алкена</a:t>
            </a:r>
            <a:r>
              <a:rPr lang="ru-RU" altLang="ru-RU" sz="1600" dirty="0" smtClean="0"/>
              <a:t>, 960 кДж/кг алкилата. </a:t>
            </a:r>
          </a:p>
          <a:p>
            <a:pPr marL="628650" indent="-285750" algn="just" eaLnBrk="1" hangingPunct="1">
              <a:buFont typeface="Arial" panose="020B0604020202020204" pitchFamily="34" charset="0"/>
              <a:buChar char="•"/>
            </a:pPr>
            <a:r>
              <a:rPr lang="ru-RU" altLang="ru-RU" sz="1600" dirty="0" smtClean="0"/>
              <a:t>Термодинамически </a:t>
            </a:r>
            <a:r>
              <a:rPr lang="ru-RU" altLang="ru-RU" sz="1600" dirty="0"/>
              <a:t>выгодны низкие температуры (ниже 100 </a:t>
            </a:r>
            <a:r>
              <a:rPr lang="ru-RU" altLang="ru-RU" sz="1600" dirty="0" smtClean="0"/>
              <a:t>°С</a:t>
            </a:r>
            <a:r>
              <a:rPr lang="ru-RU" altLang="ru-RU" sz="1600" dirty="0"/>
              <a:t>), т.к. реакции обратимы (при высоких температурах выгодны реакции крекинга</a:t>
            </a:r>
            <a:r>
              <a:rPr lang="ru-RU" altLang="ru-RU" sz="1600" dirty="0" smtClean="0"/>
              <a:t>). </a:t>
            </a:r>
            <a:r>
              <a:rPr lang="ru-RU" altLang="ru-RU" sz="1600" i="1" dirty="0" smtClean="0"/>
              <a:t>Например, </a:t>
            </a:r>
            <a:r>
              <a:rPr lang="ru-RU" altLang="ru-RU" sz="1600" dirty="0"/>
              <a:t>для реакции (</a:t>
            </a:r>
            <a:r>
              <a:rPr lang="ru-RU" altLang="ru-RU" sz="1600" i="1" dirty="0"/>
              <a:t>бутан + </a:t>
            </a:r>
            <a:r>
              <a:rPr lang="ru-RU" altLang="ru-RU" sz="1600" i="1" dirty="0" smtClean="0"/>
              <a:t>бутилен</a:t>
            </a:r>
            <a:r>
              <a:rPr lang="ru-RU" altLang="ru-RU" sz="1600" dirty="0" smtClean="0"/>
              <a:t> ↔ </a:t>
            </a:r>
            <a:r>
              <a:rPr lang="ru-RU" altLang="ru-RU" sz="1600" i="1" dirty="0" smtClean="0"/>
              <a:t>изооктан</a:t>
            </a:r>
            <a:r>
              <a:rPr lang="ru-RU" altLang="ru-RU" sz="1600" dirty="0" smtClean="0"/>
              <a:t>)</a:t>
            </a:r>
            <a:r>
              <a:rPr lang="ru-RU" altLang="ru-RU" sz="1600" i="1" dirty="0" smtClean="0"/>
              <a:t> </a:t>
            </a:r>
            <a:r>
              <a:rPr lang="en-US" altLang="ru-RU" sz="1600" dirty="0" smtClean="0"/>
              <a:t>Δ</a:t>
            </a:r>
            <a:r>
              <a:rPr lang="en-US" altLang="ru-RU" sz="1600" i="1" dirty="0" smtClean="0"/>
              <a:t>G</a:t>
            </a:r>
            <a:r>
              <a:rPr lang="ru-RU" altLang="ru-RU" sz="1600" dirty="0" smtClean="0"/>
              <a:t> становится </a:t>
            </a:r>
            <a:r>
              <a:rPr lang="en-US" altLang="ru-RU" sz="1600" dirty="0" smtClean="0"/>
              <a:t>&gt;</a:t>
            </a:r>
            <a:r>
              <a:rPr lang="ru-RU" altLang="ru-RU" sz="1600" dirty="0" smtClean="0"/>
              <a:t> </a:t>
            </a:r>
            <a:r>
              <a:rPr lang="en-US" altLang="ru-RU" sz="1600" dirty="0" smtClean="0"/>
              <a:t>0 </a:t>
            </a:r>
            <a:r>
              <a:rPr lang="ru-RU" altLang="ru-RU" sz="1600" dirty="0"/>
              <a:t>при 142 °</a:t>
            </a:r>
            <a:r>
              <a:rPr lang="ru-RU" altLang="ru-RU" sz="1600" dirty="0" smtClean="0"/>
              <a:t>С. </a:t>
            </a:r>
            <a:endParaRPr lang="en-US" altLang="ru-RU" sz="1600" dirty="0" smtClean="0"/>
          </a:p>
          <a:p>
            <a:pPr marL="628650" indent="-285750" algn="just" eaLnBrk="1" hangingPunct="1">
              <a:buFont typeface="Arial" panose="020B0604020202020204" pitchFamily="34" charset="0"/>
              <a:buChar char="•"/>
            </a:pPr>
            <a:r>
              <a:rPr lang="ru-RU" altLang="ru-RU" sz="1600" dirty="0" smtClean="0"/>
              <a:t>Требуется </a:t>
            </a:r>
            <a:r>
              <a:rPr lang="ru-RU" altLang="ru-RU" sz="1600" dirty="0"/>
              <a:t>теплосъем и </a:t>
            </a:r>
            <a:r>
              <a:rPr lang="ru-RU" altLang="ru-RU" sz="1600" dirty="0" err="1"/>
              <a:t>изотермичный</a:t>
            </a:r>
            <a:r>
              <a:rPr lang="ru-RU" altLang="ru-RU" sz="1600" dirty="0"/>
              <a:t> </a:t>
            </a:r>
            <a:r>
              <a:rPr lang="ru-RU" altLang="ru-RU" sz="1600" dirty="0" smtClean="0"/>
              <a:t>режим.</a:t>
            </a:r>
          </a:p>
          <a:p>
            <a:pPr marL="342900" indent="-342900" algn="just" eaLnBrk="1" hangingPunct="1">
              <a:buFont typeface="+mj-lt"/>
              <a:buAutoNum type="arabicPeriod" startAt="2"/>
            </a:pPr>
            <a:r>
              <a:rPr lang="ru-RU" altLang="ru-RU" b="1" dirty="0" smtClean="0"/>
              <a:t>Процесс </a:t>
            </a:r>
            <a:r>
              <a:rPr lang="ru-RU" altLang="ru-RU" b="1" i="1" dirty="0" err="1" smtClean="0"/>
              <a:t>псевдогомогенный</a:t>
            </a:r>
            <a:r>
              <a:rPr lang="ru-RU" altLang="ru-RU" b="1" i="1" dirty="0" smtClean="0"/>
              <a:t>,</a:t>
            </a:r>
            <a:r>
              <a:rPr lang="ru-RU" altLang="ru-RU" b="1" dirty="0" smtClean="0"/>
              <a:t> </a:t>
            </a:r>
            <a:r>
              <a:rPr lang="ru-RU" altLang="ru-RU" dirty="0" smtClean="0"/>
              <a:t>протекает </a:t>
            </a:r>
            <a:r>
              <a:rPr lang="ru-RU" altLang="ru-RU" dirty="0"/>
              <a:t>в кислотной </a:t>
            </a:r>
            <a:r>
              <a:rPr lang="ru-RU" altLang="ru-RU" dirty="0" smtClean="0"/>
              <a:t>фазе. Лимитирующая стадия</a:t>
            </a:r>
            <a:r>
              <a:rPr lang="en-US" altLang="ru-RU" dirty="0" smtClean="0"/>
              <a:t> -</a:t>
            </a:r>
            <a:r>
              <a:rPr lang="ru-RU" altLang="ru-RU" dirty="0" smtClean="0"/>
              <a:t> </a:t>
            </a:r>
            <a:r>
              <a:rPr lang="ru-RU" altLang="ru-RU" dirty="0" err="1"/>
              <a:t>массопередача</a:t>
            </a:r>
            <a:r>
              <a:rPr lang="ru-RU" altLang="ru-RU" dirty="0"/>
              <a:t> реагентов и УВ-фазы в кислотную, </a:t>
            </a:r>
            <a:r>
              <a:rPr lang="ru-RU" altLang="ru-RU" dirty="0" smtClean="0"/>
              <a:t>поэтому скорость </a:t>
            </a:r>
            <a:r>
              <a:rPr lang="ru-RU" altLang="ru-RU" dirty="0"/>
              <a:t>пропорциональна поверхности раздела фаз</a:t>
            </a:r>
            <a:r>
              <a:rPr lang="ru-RU" altLang="ru-RU" dirty="0" smtClean="0"/>
              <a:t>.</a:t>
            </a:r>
            <a:r>
              <a:rPr lang="en-US" altLang="ru-RU" dirty="0" smtClean="0"/>
              <a:t> </a:t>
            </a:r>
            <a:r>
              <a:rPr lang="ru-RU" altLang="ru-RU" dirty="0" smtClean="0"/>
              <a:t>Требуется интенсивное перемешивание</a:t>
            </a:r>
            <a:endParaRPr lang="ru-RU" alt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/>
              <a:t>Общая информация</a:t>
            </a:r>
            <a:endParaRPr lang="ru-RU" altLang="ru-RU" sz="2600"/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165100" y="908050"/>
            <a:ext cx="9029700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b="1" dirty="0"/>
              <a:t>Сырье: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Газы крекинга, пиролиза, коксования;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Парафины </a:t>
            </a:r>
            <a:r>
              <a:rPr lang="ru-RU" altLang="ru-RU" b="1" u="sng" dirty="0"/>
              <a:t>только с третичным </a:t>
            </a:r>
            <a:r>
              <a:rPr lang="ru-RU" altLang="ru-RU" dirty="0"/>
              <a:t>атомом углерода;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Олефины </a:t>
            </a:r>
            <a:r>
              <a:rPr lang="ru-RU" altLang="ru-RU" dirty="0"/>
              <a:t>могут быть различные, но </a:t>
            </a:r>
            <a:r>
              <a:rPr lang="ru-RU" altLang="ru-RU" b="1" dirty="0"/>
              <a:t>алкилат с требуемой </a:t>
            </a:r>
            <a:r>
              <a:rPr lang="ru-RU" altLang="ru-RU" b="1" dirty="0" err="1"/>
              <a:t>Т</a:t>
            </a:r>
            <a:r>
              <a:rPr lang="ru-RU" altLang="ru-RU" b="1" baseline="-25000" dirty="0" err="1"/>
              <a:t>кип</a:t>
            </a:r>
            <a:r>
              <a:rPr lang="ru-RU" altLang="ru-RU" b="1" dirty="0"/>
              <a:t> дают только бутилены </a:t>
            </a:r>
            <a:r>
              <a:rPr lang="ru-RU" altLang="ru-RU" dirty="0" smtClean="0"/>
              <a:t>(</a:t>
            </a:r>
            <a:r>
              <a:rPr lang="ru-RU" altLang="ru-RU" i="1" dirty="0" smtClean="0"/>
              <a:t>также </a:t>
            </a:r>
            <a:r>
              <a:rPr lang="ru-RU" altLang="ru-RU" dirty="0" smtClean="0"/>
              <a:t>пропилен, но скорость процесса ниже)</a:t>
            </a:r>
            <a:r>
              <a:rPr lang="ru-RU" altLang="ru-RU" b="1" dirty="0" smtClean="0"/>
              <a:t>;</a:t>
            </a:r>
            <a:endParaRPr lang="ru-RU" altLang="ru-RU" b="1" dirty="0"/>
          </a:p>
          <a:p>
            <a:pPr algn="just" eaLnBrk="1" hangingPunct="1">
              <a:buFontTx/>
              <a:buChar char="-"/>
            </a:pPr>
            <a:r>
              <a:rPr lang="ru-RU" altLang="ru-RU" b="1" dirty="0" smtClean="0"/>
              <a:t> Чем </a:t>
            </a:r>
            <a:r>
              <a:rPr lang="ru-RU" altLang="ru-RU" b="1" dirty="0"/>
              <a:t>тяжелее сырье, тем ниже выход алкилата </a:t>
            </a:r>
            <a:r>
              <a:rPr lang="ru-RU" altLang="ru-RU" dirty="0"/>
              <a:t>(ниже константа равновесия целевой реакции);</a:t>
            </a:r>
          </a:p>
          <a:p>
            <a:pPr algn="just" eaLnBrk="1" hangingPunct="1">
              <a:buFontTx/>
              <a:buChar char="-"/>
            </a:pPr>
            <a:endParaRPr lang="ru-RU" altLang="ru-RU" b="1" dirty="0"/>
          </a:p>
          <a:p>
            <a:pPr algn="just" eaLnBrk="1" hangingPunct="1">
              <a:buFontTx/>
              <a:buChar char="-"/>
            </a:pPr>
            <a:endParaRPr lang="ru-RU" altLang="ru-RU" b="1" dirty="0"/>
          </a:p>
          <a:p>
            <a:pPr algn="just" eaLnBrk="1" hangingPunct="1">
              <a:buFontTx/>
              <a:buChar char="-"/>
            </a:pPr>
            <a:endParaRPr lang="ru-RU" altLang="ru-RU" b="1" dirty="0"/>
          </a:p>
          <a:p>
            <a:pPr algn="just" eaLnBrk="1" hangingPunct="1">
              <a:buFontTx/>
              <a:buChar char="-"/>
            </a:pPr>
            <a:endParaRPr lang="ru-RU" altLang="ru-RU" b="1" dirty="0"/>
          </a:p>
          <a:p>
            <a:pPr algn="just" eaLnBrk="1" hangingPunct="1">
              <a:buFontTx/>
              <a:buChar char="-"/>
            </a:pPr>
            <a:endParaRPr lang="ru-RU" altLang="ru-RU" b="1" dirty="0"/>
          </a:p>
          <a:p>
            <a:pPr algn="just" eaLnBrk="1" hangingPunct="1">
              <a:buFontTx/>
              <a:buChar char="-"/>
            </a:pPr>
            <a:endParaRPr lang="ru-RU" altLang="ru-RU" b="1" dirty="0"/>
          </a:p>
          <a:p>
            <a:pPr algn="just" eaLnBrk="1" hangingPunct="1"/>
            <a:endParaRPr lang="ru-RU" altLang="ru-RU" b="1" dirty="0"/>
          </a:p>
          <a:p>
            <a:pPr algn="just" eaLnBrk="1" hangingPunct="1"/>
            <a:endParaRPr lang="ru-RU" altLang="ru-RU" b="1" dirty="0"/>
          </a:p>
          <a:p>
            <a:pPr algn="just" eaLnBrk="1" hangingPunct="1"/>
            <a:r>
              <a:rPr lang="ru-RU" altLang="ru-RU" b="1" dirty="0"/>
              <a:t>Продукты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Изооктаны </a:t>
            </a:r>
            <a:r>
              <a:rPr lang="ru-RU" altLang="ru-RU" dirty="0"/>
              <a:t>(</a:t>
            </a:r>
            <a:r>
              <a:rPr lang="ru-RU" altLang="ru-RU" dirty="0" err="1"/>
              <a:t>триметилпентаны</a:t>
            </a:r>
            <a:r>
              <a:rPr lang="ru-RU" altLang="ru-RU" dirty="0"/>
              <a:t>, </a:t>
            </a:r>
            <a:r>
              <a:rPr lang="ru-RU" altLang="ru-RU" dirty="0" err="1"/>
              <a:t>диметилгексаны</a:t>
            </a:r>
            <a:r>
              <a:rPr lang="ru-RU" altLang="ru-RU" dirty="0"/>
              <a:t>, </a:t>
            </a:r>
            <a:r>
              <a:rPr lang="ru-RU" altLang="ru-RU" dirty="0" err="1"/>
              <a:t>метилгептаны</a:t>
            </a:r>
            <a:r>
              <a:rPr lang="ru-RU" altLang="ru-RU" dirty="0"/>
              <a:t>);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</a:t>
            </a:r>
            <a:r>
              <a:rPr lang="ru-RU" altLang="ru-RU" dirty="0" err="1" smtClean="0"/>
              <a:t>Изогептаны</a:t>
            </a:r>
            <a:r>
              <a:rPr lang="ru-RU" altLang="ru-RU" dirty="0" smtClean="0"/>
              <a:t> </a:t>
            </a:r>
            <a:r>
              <a:rPr lang="ru-RU" altLang="ru-RU" dirty="0"/>
              <a:t>и </a:t>
            </a:r>
            <a:r>
              <a:rPr lang="ru-RU" altLang="ru-RU" dirty="0" err="1"/>
              <a:t>изононаны</a:t>
            </a:r>
            <a:r>
              <a:rPr lang="ru-RU" altLang="ru-RU" dirty="0"/>
              <a:t>;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</a:t>
            </a:r>
            <a:r>
              <a:rPr lang="ru-RU" altLang="ru-RU" dirty="0" err="1" smtClean="0"/>
              <a:t>Алкадиены</a:t>
            </a:r>
            <a:r>
              <a:rPr lang="ru-RU" altLang="ru-RU" dirty="0"/>
              <a:t>;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Три-</a:t>
            </a:r>
            <a:r>
              <a:rPr lang="ru-RU" altLang="ru-RU" dirty="0"/>
              <a:t>, тетра- и </a:t>
            </a:r>
            <a:r>
              <a:rPr lang="ru-RU" altLang="ru-RU" dirty="0" err="1"/>
              <a:t>полиалкены</a:t>
            </a:r>
            <a:r>
              <a:rPr lang="ru-RU" altLang="ru-RU" dirty="0"/>
              <a:t>;</a:t>
            </a:r>
          </a:p>
          <a:p>
            <a:pPr algn="just" eaLnBrk="1" hangingPunct="1">
              <a:buFontTx/>
              <a:buChar char="-"/>
            </a:pPr>
            <a:r>
              <a:rPr lang="ru-RU" altLang="ru-RU" dirty="0" smtClean="0"/>
              <a:t> Сложные эфиры.</a:t>
            </a:r>
            <a:endParaRPr lang="ru-RU" altLang="ru-RU" dirty="0"/>
          </a:p>
        </p:txBody>
      </p:sp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996952"/>
            <a:ext cx="63150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971600" y="6419"/>
            <a:ext cx="8172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/>
              <a:t>Физико-химические свойства кислот-катализаторов </a:t>
            </a:r>
            <a:br>
              <a:rPr lang="ru-RU" altLang="ru-RU" sz="2000" b="1" dirty="0" smtClean="0"/>
            </a:br>
            <a:r>
              <a:rPr lang="ru-RU" altLang="ru-RU" sz="2000" b="1" dirty="0" smtClean="0"/>
              <a:t>процесса алкилирования</a:t>
            </a:r>
            <a:endParaRPr lang="ru-RU" altLang="ru-RU" sz="2000" dirty="0"/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25538"/>
            <a:ext cx="7954962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 smtClean="0"/>
              <a:t>Сравнение кислот-катализаторов</a:t>
            </a:r>
            <a:endParaRPr lang="ru-RU" altLang="ru-RU" sz="2600" dirty="0"/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2" name="Прямоугольник 6"/>
          <p:cNvSpPr>
            <a:spLocks noChangeArrowheads="1"/>
          </p:cNvSpPr>
          <p:nvPr/>
        </p:nvSpPr>
        <p:spPr bwMode="auto">
          <a:xfrm>
            <a:off x="323528" y="908051"/>
            <a:ext cx="8496944" cy="50783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b="1" dirty="0" smtClean="0"/>
              <a:t>Преимущества </a:t>
            </a:r>
            <a:r>
              <a:rPr lang="en-US" altLang="ru-RU" b="1" dirty="0"/>
              <a:t>HF </a:t>
            </a:r>
            <a:r>
              <a:rPr lang="ru-RU" altLang="ru-RU" b="1" dirty="0"/>
              <a:t>перед H</a:t>
            </a:r>
            <a:r>
              <a:rPr lang="ru-RU" altLang="ru-RU" b="1" baseline="-25000" dirty="0"/>
              <a:t>2</a:t>
            </a:r>
            <a:r>
              <a:rPr lang="ru-RU" altLang="ru-RU" b="1" dirty="0"/>
              <a:t>SO</a:t>
            </a:r>
            <a:r>
              <a:rPr lang="ru-RU" altLang="ru-RU" b="1" baseline="-25000" dirty="0"/>
              <a:t>4 </a:t>
            </a:r>
          </a:p>
          <a:p>
            <a:pPr algn="just" eaLnBrk="1" hangingPunct="1">
              <a:defRPr/>
            </a:pPr>
            <a:r>
              <a:rPr lang="ru-RU" altLang="ru-RU" sz="1600" dirty="0"/>
              <a:t>— значительно </a:t>
            </a:r>
            <a:r>
              <a:rPr lang="ru-RU" altLang="ru-RU" sz="1600" b="1" dirty="0"/>
              <a:t>меньший выход побочных продуктов</a:t>
            </a:r>
            <a:r>
              <a:rPr lang="ru-RU" altLang="ru-RU" sz="1600" dirty="0"/>
              <a:t>, следовательно,</a:t>
            </a:r>
          </a:p>
          <a:p>
            <a:pPr algn="just" eaLnBrk="1" hangingPunct="1">
              <a:defRPr/>
            </a:pPr>
            <a:r>
              <a:rPr lang="ru-RU" altLang="ru-RU" sz="1600" dirty="0"/>
              <a:t>более высокая селективность;</a:t>
            </a:r>
          </a:p>
          <a:p>
            <a:pPr algn="just" eaLnBrk="1" hangingPunct="1">
              <a:defRPr/>
            </a:pPr>
            <a:r>
              <a:rPr lang="ru-RU" altLang="ru-RU" sz="1600" dirty="0"/>
              <a:t>— </a:t>
            </a:r>
            <a:r>
              <a:rPr lang="ru-RU" altLang="ru-RU" sz="1600" b="1" dirty="0"/>
              <a:t>более высокие выход и качество </a:t>
            </a:r>
            <a:r>
              <a:rPr lang="ru-RU" altLang="ru-RU" sz="1600" b="1" dirty="0" err="1" smtClean="0"/>
              <a:t>алкилата</a:t>
            </a:r>
            <a:r>
              <a:rPr lang="ru-RU" altLang="ru-RU" sz="1600" b="1" dirty="0" smtClean="0"/>
              <a:t> </a:t>
            </a:r>
            <a:r>
              <a:rPr lang="ru-RU" altLang="ru-RU" sz="1600" dirty="0" smtClean="0">
                <a:latin typeface="Arial"/>
                <a:cs typeface="Arial"/>
              </a:rPr>
              <a:t>→ </a:t>
            </a:r>
            <a:r>
              <a:rPr lang="ru-RU" altLang="ru-RU" sz="1600" dirty="0" smtClean="0"/>
              <a:t>возможность использования пропилен-бутиленовой фракции;</a:t>
            </a:r>
            <a:endParaRPr lang="ru-RU" altLang="ru-RU" sz="1600" dirty="0"/>
          </a:p>
          <a:p>
            <a:pPr algn="just" eaLnBrk="1" hangingPunct="1">
              <a:defRPr/>
            </a:pPr>
            <a:r>
              <a:rPr lang="ru-RU" altLang="ru-RU" sz="1600" dirty="0" smtClean="0"/>
              <a:t>— </a:t>
            </a:r>
            <a:r>
              <a:rPr lang="ru-RU" altLang="ru-RU" sz="1600" b="1" dirty="0" smtClean="0"/>
              <a:t>меньший </a:t>
            </a:r>
            <a:r>
              <a:rPr lang="ru-RU" altLang="ru-RU" sz="1600" b="1" dirty="0"/>
              <a:t>расход кислоты </a:t>
            </a:r>
            <a:r>
              <a:rPr lang="ru-RU" altLang="ru-RU" sz="1600" dirty="0" smtClean="0"/>
              <a:t>(0,7 </a:t>
            </a:r>
            <a:r>
              <a:rPr lang="ru-RU" altLang="ru-RU" sz="1600" dirty="0"/>
              <a:t>кг вместо 100—160 </a:t>
            </a:r>
            <a:r>
              <a:rPr lang="ru-RU" altLang="ru-RU" sz="1600" dirty="0" smtClean="0"/>
              <a:t>кг H</a:t>
            </a:r>
            <a:r>
              <a:rPr lang="ru-RU" altLang="ru-RU" sz="1600" baseline="-25000" dirty="0" smtClean="0"/>
              <a:t>2</a:t>
            </a:r>
            <a:r>
              <a:rPr lang="ru-RU" altLang="ru-RU" sz="1600" dirty="0" smtClean="0"/>
              <a:t>SO</a:t>
            </a:r>
            <a:r>
              <a:rPr lang="ru-RU" altLang="ru-RU" sz="1600" baseline="-25000" dirty="0" smtClean="0"/>
              <a:t>4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на 1 т алкилата);</a:t>
            </a:r>
          </a:p>
          <a:p>
            <a:pPr algn="just" eaLnBrk="1" hangingPunct="1">
              <a:defRPr/>
            </a:pPr>
            <a:r>
              <a:rPr lang="ru-RU" altLang="ru-RU" sz="1600" dirty="0"/>
              <a:t>— возможность </a:t>
            </a:r>
            <a:r>
              <a:rPr lang="ru-RU" altLang="ru-RU" sz="1600" b="1" dirty="0"/>
              <a:t>проведения процесса при более высоких </a:t>
            </a:r>
            <a:r>
              <a:rPr lang="ru-RU" altLang="ru-RU" sz="1600" b="1" dirty="0" smtClean="0"/>
              <a:t>температурах </a:t>
            </a:r>
            <a:r>
              <a:rPr lang="ru-RU" altLang="ru-RU" sz="1600" dirty="0" smtClean="0"/>
              <a:t>(</a:t>
            </a:r>
            <a:r>
              <a:rPr lang="ru-RU" altLang="ru-RU" sz="1600" dirty="0"/>
              <a:t>25…40 °С вместо 7…10 °С при сернокислотном) с обычным </a:t>
            </a:r>
            <a:r>
              <a:rPr lang="ru-RU" altLang="ru-RU" sz="1600" dirty="0" smtClean="0"/>
              <a:t>водяным охлаждением</a:t>
            </a:r>
            <a:r>
              <a:rPr lang="ru-RU" altLang="ru-RU" sz="1600" dirty="0"/>
              <a:t>;</a:t>
            </a:r>
          </a:p>
          <a:p>
            <a:pPr algn="just" eaLnBrk="1" hangingPunct="1">
              <a:defRPr/>
            </a:pPr>
            <a:r>
              <a:rPr lang="ru-RU" altLang="ru-RU" sz="1600" dirty="0"/>
              <a:t>— возможность </a:t>
            </a:r>
            <a:r>
              <a:rPr lang="ru-RU" altLang="ru-RU" sz="1600" b="1" dirty="0"/>
              <a:t>применения простых реакторных устройств </a:t>
            </a:r>
            <a:r>
              <a:rPr lang="ru-RU" altLang="ru-RU" sz="1600" dirty="0"/>
              <a:t>без </a:t>
            </a:r>
            <a:r>
              <a:rPr lang="ru-RU" altLang="ru-RU" sz="1600" dirty="0" smtClean="0"/>
              <a:t>движущихся </a:t>
            </a:r>
            <a:r>
              <a:rPr lang="ru-RU" altLang="ru-RU" sz="1600" dirty="0"/>
              <a:t>и трущихся частей, обусловленная повышенной </a:t>
            </a:r>
            <a:r>
              <a:rPr lang="ru-RU" altLang="ru-RU" sz="1600" dirty="0" smtClean="0"/>
              <a:t>взаимной растворимостью </a:t>
            </a:r>
            <a:r>
              <a:rPr lang="ru-RU" altLang="ru-RU" sz="1600" dirty="0"/>
              <a:t>изобутана и </a:t>
            </a:r>
            <a:r>
              <a:rPr lang="en-US" altLang="ru-RU" sz="1600" dirty="0"/>
              <a:t>HF;</a:t>
            </a:r>
          </a:p>
          <a:p>
            <a:pPr algn="just" eaLnBrk="1" hangingPunct="1">
              <a:defRPr/>
            </a:pPr>
            <a:r>
              <a:rPr lang="ru-RU" altLang="ru-RU" sz="1600" dirty="0"/>
              <a:t>— </a:t>
            </a:r>
            <a:r>
              <a:rPr lang="ru-RU" altLang="ru-RU" sz="1600" b="1" dirty="0"/>
              <a:t>небольшая металлоемкость реактора </a:t>
            </a:r>
            <a:r>
              <a:rPr lang="ru-RU" altLang="ru-RU" sz="1600" dirty="0"/>
              <a:t>(в 10…15 раз меньше, чему </a:t>
            </a:r>
            <a:r>
              <a:rPr lang="ru-RU" altLang="ru-RU" sz="1600" dirty="0" smtClean="0"/>
              <a:t>сернокислотного </a:t>
            </a:r>
            <a:r>
              <a:rPr lang="ru-RU" altLang="ru-RU" sz="1600" dirty="0"/>
              <a:t>контактора, и в 25…35 раз меньше, чем у </a:t>
            </a:r>
            <a:r>
              <a:rPr lang="ru-RU" altLang="ru-RU" sz="1600" dirty="0" smtClean="0"/>
              <a:t>каскадного реактора</a:t>
            </a:r>
            <a:r>
              <a:rPr lang="ru-RU" altLang="ru-RU" sz="1600" dirty="0"/>
              <a:t>);</a:t>
            </a:r>
          </a:p>
          <a:p>
            <a:pPr algn="just" eaLnBrk="1" hangingPunct="1">
              <a:defRPr/>
            </a:pPr>
            <a:r>
              <a:rPr lang="ru-RU" altLang="ru-RU" sz="1600" dirty="0"/>
              <a:t>— </a:t>
            </a:r>
            <a:r>
              <a:rPr lang="ru-RU" altLang="ru-RU" sz="1600" b="1" dirty="0"/>
              <a:t>легкая </a:t>
            </a:r>
            <a:r>
              <a:rPr lang="ru-RU" altLang="ru-RU" sz="1600" b="1" dirty="0" err="1"/>
              <a:t>регенеруемость</a:t>
            </a:r>
            <a:r>
              <a:rPr lang="ru-RU" altLang="ru-RU" sz="1600" b="1" dirty="0"/>
              <a:t> катализатора</a:t>
            </a:r>
            <a:r>
              <a:rPr lang="ru-RU" altLang="ru-RU" sz="1600" dirty="0"/>
              <a:t>, что является одной из </a:t>
            </a:r>
            <a:r>
              <a:rPr lang="ru-RU" altLang="ru-RU" sz="1600" dirty="0" smtClean="0"/>
              <a:t>причин меньшего </a:t>
            </a:r>
            <a:r>
              <a:rPr lang="ru-RU" altLang="ru-RU" sz="1600" dirty="0"/>
              <a:t>его расхода, и др</a:t>
            </a:r>
            <a:r>
              <a:rPr lang="ru-RU" altLang="ru-RU" sz="1600" dirty="0" smtClean="0"/>
              <a:t>.</a:t>
            </a:r>
          </a:p>
          <a:p>
            <a:pPr algn="just" eaLnBrk="1" hangingPunct="1">
              <a:defRPr/>
            </a:pPr>
            <a:endParaRPr lang="ru-RU" altLang="ru-RU" sz="1600" dirty="0"/>
          </a:p>
          <a:p>
            <a:pPr algn="just" eaLnBrk="1" hangingPunct="1">
              <a:defRPr/>
            </a:pPr>
            <a:r>
              <a:rPr lang="ru-RU" altLang="ru-RU" b="1" dirty="0"/>
              <a:t>Недостатки </a:t>
            </a:r>
            <a:r>
              <a:rPr lang="en-US" altLang="ru-RU" b="1" dirty="0"/>
              <a:t>HF</a:t>
            </a:r>
          </a:p>
          <a:p>
            <a:pPr marL="285750" indent="-285750" algn="just" eaLnBrk="1" hangingPunct="1">
              <a:buFontTx/>
              <a:buChar char="-"/>
              <a:defRPr/>
            </a:pPr>
            <a:r>
              <a:rPr lang="ru-RU" altLang="ru-RU" sz="1600" dirty="0" smtClean="0"/>
              <a:t>Высокая токсичность кислоты, летучесть, коррозионная активность;</a:t>
            </a:r>
            <a:endParaRPr lang="ru-RU" altLang="ru-RU" sz="1600" dirty="0"/>
          </a:p>
          <a:p>
            <a:pPr algn="just" eaLnBrk="1" hangingPunct="1">
              <a:defRPr/>
            </a:pPr>
            <a:endParaRPr lang="ru-RU" altLang="ru-RU" sz="1600" dirty="0"/>
          </a:p>
          <a:p>
            <a:pPr algn="just" eaLnBrk="1" hangingPunct="1">
              <a:defRPr/>
            </a:pPr>
            <a:r>
              <a:rPr lang="ru-RU" altLang="ru-RU" sz="1600" b="1" dirty="0" smtClean="0"/>
              <a:t>Современные катализаторы </a:t>
            </a:r>
            <a:r>
              <a:rPr lang="ru-RU" altLang="ru-RU" sz="1600" dirty="0" smtClean="0"/>
              <a:t>– твердые цеолитсодержащие (</a:t>
            </a:r>
            <a:r>
              <a:rPr lang="en-US" altLang="ru-RU" sz="1600" i="1" dirty="0" err="1" smtClean="0"/>
              <a:t>Haldor</a:t>
            </a:r>
            <a:r>
              <a:rPr lang="en-US" altLang="ru-RU" sz="1600" i="1" dirty="0" smtClean="0"/>
              <a:t> </a:t>
            </a:r>
            <a:r>
              <a:rPr lang="en-US" altLang="ru-RU" sz="1600" i="1" dirty="0" err="1" smtClean="0"/>
              <a:t>Topsoe</a:t>
            </a:r>
            <a:r>
              <a:rPr lang="en-US" altLang="ru-RU" sz="1600" i="1" dirty="0" smtClean="0"/>
              <a:t>, UOP</a:t>
            </a:r>
            <a:r>
              <a:rPr lang="ru-RU" altLang="ru-RU" sz="1600" dirty="0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6"/>
          <p:cNvSpPr>
            <a:spLocks noChangeArrowheads="1"/>
          </p:cNvSpPr>
          <p:nvPr/>
        </p:nvSpPr>
        <p:spPr bwMode="auto">
          <a:xfrm>
            <a:off x="251520" y="555059"/>
            <a:ext cx="864096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b="1" dirty="0" smtClean="0"/>
          </a:p>
          <a:p>
            <a:pPr eaLnBrk="1" hangingPunct="1"/>
            <a:r>
              <a:rPr lang="ru-RU" altLang="ru-RU" b="1" dirty="0" smtClean="0"/>
              <a:t>Давление </a:t>
            </a:r>
            <a:r>
              <a:rPr lang="ru-RU" altLang="ru-RU" dirty="0"/>
              <a:t>– обеспечивает жидкофазный </a:t>
            </a:r>
            <a:r>
              <a:rPr lang="ru-RU" altLang="ru-RU" dirty="0" smtClean="0"/>
              <a:t>процесс: для </a:t>
            </a:r>
            <a:r>
              <a:rPr lang="ru-RU" altLang="ru-RU" dirty="0"/>
              <a:t>ББФ - 3,5-4 атм., при смешивании с ППФ – </a:t>
            </a:r>
            <a:r>
              <a:rPr lang="ru-RU" altLang="ru-RU" dirty="0" smtClean="0"/>
              <a:t>повышают</a:t>
            </a:r>
            <a:r>
              <a:rPr lang="en-US" altLang="ru-RU" dirty="0" smtClean="0"/>
              <a:t> </a:t>
            </a:r>
            <a:r>
              <a:rPr lang="ru-RU" altLang="ru-RU" dirty="0" smtClean="0"/>
              <a:t>до 1,2 МПа.</a:t>
            </a:r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r>
              <a:rPr lang="ru-RU" altLang="ru-RU" b="1" dirty="0" smtClean="0"/>
              <a:t>Температура:</a:t>
            </a:r>
          </a:p>
          <a:p>
            <a:pPr eaLnBrk="1" hangingPunct="1"/>
            <a:r>
              <a:rPr lang="en-US" altLang="ru-RU" dirty="0" smtClean="0"/>
              <a:t>H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SO</a:t>
            </a:r>
            <a:r>
              <a:rPr lang="en-US" altLang="ru-RU" baseline="-25000" dirty="0" smtClean="0"/>
              <a:t>4</a:t>
            </a:r>
            <a:r>
              <a:rPr lang="ru-RU" altLang="ru-RU" dirty="0" smtClean="0"/>
              <a:t> </a:t>
            </a:r>
            <a:r>
              <a:rPr lang="ru-RU" altLang="ru-RU" dirty="0"/>
              <a:t>– 5-13 </a:t>
            </a:r>
            <a:r>
              <a:rPr lang="en-US" altLang="ru-RU" dirty="0" smtClean="0"/>
              <a:t>°C</a:t>
            </a:r>
            <a:r>
              <a:rPr lang="ru-RU" altLang="ru-RU" dirty="0" smtClean="0"/>
              <a:t>, </a:t>
            </a:r>
            <a:r>
              <a:rPr lang="en-US" altLang="ru-RU" dirty="0" smtClean="0"/>
              <a:t>HF</a:t>
            </a:r>
            <a:r>
              <a:rPr lang="ru-RU" altLang="ru-RU" dirty="0"/>
              <a:t>-</a:t>
            </a:r>
            <a:r>
              <a:rPr lang="ru-RU" altLang="ru-RU" dirty="0" err="1"/>
              <a:t>алкилирование</a:t>
            </a:r>
            <a:r>
              <a:rPr lang="en-US" altLang="ru-RU" dirty="0"/>
              <a:t> – 25-40 °C</a:t>
            </a:r>
            <a:endParaRPr lang="ru-RU" altLang="ru-RU" dirty="0"/>
          </a:p>
          <a:p>
            <a:pPr eaLnBrk="1" hangingPunct="1"/>
            <a:endParaRPr lang="ru-RU" altLang="ru-RU" b="1" dirty="0" smtClean="0"/>
          </a:p>
          <a:p>
            <a:pPr eaLnBrk="1" hangingPunct="1"/>
            <a:r>
              <a:rPr lang="ru-RU" altLang="ru-RU" b="1" dirty="0" smtClean="0"/>
              <a:t>Концентрация кислоты: </a:t>
            </a:r>
          </a:p>
          <a:p>
            <a:pPr eaLnBrk="1" hangingPunct="1"/>
            <a:r>
              <a:rPr lang="en-US" altLang="ru-RU" dirty="0" smtClean="0"/>
              <a:t>H</a:t>
            </a:r>
            <a:r>
              <a:rPr lang="en-US" altLang="ru-RU" baseline="-25000" dirty="0" smtClean="0"/>
              <a:t>2</a:t>
            </a:r>
            <a:r>
              <a:rPr lang="en-US" altLang="ru-RU" dirty="0" smtClean="0"/>
              <a:t>SO</a:t>
            </a:r>
            <a:r>
              <a:rPr lang="en-US" altLang="ru-RU" baseline="-25000" dirty="0" smtClean="0"/>
              <a:t>4</a:t>
            </a:r>
            <a:r>
              <a:rPr lang="ru-RU" altLang="ru-RU" dirty="0" smtClean="0"/>
              <a:t> </a:t>
            </a:r>
            <a:r>
              <a:rPr lang="ru-RU" altLang="ru-RU" dirty="0"/>
              <a:t>– </a:t>
            </a:r>
            <a:r>
              <a:rPr lang="ru-RU" altLang="ru-RU" dirty="0" smtClean="0"/>
              <a:t>93-96 %, </a:t>
            </a:r>
            <a:r>
              <a:rPr lang="en-US" altLang="ru-RU" dirty="0" smtClean="0"/>
              <a:t>HF </a:t>
            </a:r>
            <a:r>
              <a:rPr lang="en-US" altLang="ru-RU" dirty="0"/>
              <a:t>– </a:t>
            </a:r>
            <a:r>
              <a:rPr lang="ru-RU" altLang="ru-RU" dirty="0" smtClean="0"/>
              <a:t>86-90 %</a:t>
            </a:r>
            <a:endParaRPr lang="ru-RU" altLang="ru-RU" dirty="0"/>
          </a:p>
          <a:p>
            <a:pPr eaLnBrk="1" hangingPunct="1"/>
            <a:endParaRPr lang="ru-RU" altLang="ru-RU" b="1" dirty="0"/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b="1" dirty="0" smtClean="0"/>
          </a:p>
          <a:p>
            <a:pPr eaLnBrk="1" hangingPunct="1"/>
            <a:r>
              <a:rPr lang="ru-RU" altLang="ru-RU" b="1" dirty="0" smtClean="0"/>
              <a:t>Мольное соотношение </a:t>
            </a:r>
            <a:r>
              <a:rPr lang="ru-RU" altLang="ru-RU" b="1" dirty="0"/>
              <a:t>«изобутан : олефин» </a:t>
            </a:r>
            <a:r>
              <a:rPr lang="ru-RU" altLang="ru-RU" dirty="0"/>
              <a:t>- </a:t>
            </a:r>
            <a:r>
              <a:rPr lang="ru-RU" altLang="ru-RU" dirty="0" smtClean="0"/>
              <a:t>(4-10):1 </a:t>
            </a:r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r>
              <a:rPr lang="ru-RU" altLang="ru-RU" b="1" dirty="0" smtClean="0"/>
              <a:t>Объемное соотношение «кислота </a:t>
            </a:r>
            <a:r>
              <a:rPr lang="ru-RU" altLang="ru-RU" b="1" dirty="0"/>
              <a:t>: </a:t>
            </a:r>
            <a:r>
              <a:rPr lang="ru-RU" altLang="ru-RU" b="1" dirty="0" smtClean="0"/>
              <a:t>сырье» </a:t>
            </a:r>
            <a:r>
              <a:rPr lang="ru-RU" altLang="ru-RU" dirty="0"/>
              <a:t>– </a:t>
            </a:r>
            <a:r>
              <a:rPr lang="ru-RU" altLang="ru-RU" dirty="0" smtClean="0"/>
              <a:t>(1-1,5):1.</a:t>
            </a:r>
            <a:endParaRPr lang="ru-RU" altLang="ru-RU" dirty="0"/>
          </a:p>
        </p:txBody>
      </p:sp>
      <p:pic>
        <p:nvPicPr>
          <p:cNvPr id="1741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r="6169"/>
          <a:stretch/>
        </p:blipFill>
        <p:spPr bwMode="auto">
          <a:xfrm>
            <a:off x="147364" y="3107035"/>
            <a:ext cx="5268686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/>
              <a:t>Параметры процесса</a:t>
            </a:r>
            <a:endParaRPr lang="ru-RU" altLang="ru-RU" sz="2600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74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3" r="8715"/>
          <a:stretch/>
        </p:blipFill>
        <p:spPr bwMode="auto">
          <a:xfrm>
            <a:off x="5508104" y="1340768"/>
            <a:ext cx="3528392" cy="275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597805"/>
              </p:ext>
            </p:extLst>
          </p:nvPr>
        </p:nvGraphicFramePr>
        <p:xfrm>
          <a:off x="165100" y="5322912"/>
          <a:ext cx="5724432" cy="914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88432"/>
                <a:gridCol w="612000"/>
                <a:gridCol w="612000"/>
                <a:gridCol w="612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Соотношение</a:t>
                      </a:r>
                      <a:r>
                        <a:rPr lang="ru-RU" sz="1400" baseline="0" dirty="0" smtClean="0"/>
                        <a:t> изобутан : олефин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 : 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 : 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 : 1</a:t>
                      </a:r>
                      <a:endParaRPr lang="ru-RU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Выход </a:t>
                      </a:r>
                      <a:r>
                        <a:rPr lang="ru-RU" sz="1400" dirty="0" err="1" smtClean="0"/>
                        <a:t>алкилата</a:t>
                      </a:r>
                      <a:r>
                        <a:rPr lang="ru-RU" sz="1400" baseline="0" dirty="0" smtClean="0"/>
                        <a:t> (н.к.-177 °С), % об.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156</a:t>
                      </a:r>
                      <a:endParaRPr lang="ru-RU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ОЧМ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алкилата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93,5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92,5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91,5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 smtClean="0"/>
              <a:t>Типы реакторов</a:t>
            </a:r>
            <a:endParaRPr lang="ru-RU" altLang="ru-RU" sz="26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55056"/>
            <a:ext cx="3548435" cy="362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42"/>
          <a:stretch/>
        </p:blipFill>
        <p:spPr bwMode="auto">
          <a:xfrm>
            <a:off x="-108520" y="908720"/>
            <a:ext cx="5520435" cy="36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www.researchgate.net/profile/Andreas-Feller-2/publication/36421799/figure/fig6/AS:669562097922072@1536647452902/11-Stratco-R-Contactor-reactor-used-in-sulfuric-acid-catalyzed-alkylati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71" y="4365104"/>
            <a:ext cx="4408165" cy="2375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68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 smtClean="0"/>
              <a:t>Горизонтальный каскадный реактор</a:t>
            </a:r>
            <a:endParaRPr lang="ru-RU" altLang="ru-RU" sz="2600" dirty="0"/>
          </a:p>
        </p:txBody>
      </p:sp>
      <p:sp>
        <p:nvSpPr>
          <p:cNvPr id="18438" name="Прямоугольник 6"/>
          <p:cNvSpPr>
            <a:spLocks noChangeArrowheads="1"/>
          </p:cNvSpPr>
          <p:nvPr/>
        </p:nvSpPr>
        <p:spPr bwMode="auto">
          <a:xfrm>
            <a:off x="567060" y="4997494"/>
            <a:ext cx="40049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 err="1"/>
              <a:t>Алкены</a:t>
            </a:r>
            <a:r>
              <a:rPr lang="ru-RU" altLang="ru-RU" sz="1600" dirty="0"/>
              <a:t> растворяются в кислотах практически без ограничений, поэтому важный этап – </a:t>
            </a:r>
            <a:r>
              <a:rPr lang="ru-RU" altLang="ru-RU" sz="1600" b="1" u="sng" dirty="0"/>
              <a:t>растворение </a:t>
            </a:r>
            <a:r>
              <a:rPr lang="ru-RU" altLang="ru-RU" sz="1600" b="1" u="sng" dirty="0" err="1" smtClean="0"/>
              <a:t>изоалкана</a:t>
            </a:r>
            <a:endParaRPr lang="ru-RU" altLang="ru-RU" sz="1600" b="1" u="sng" dirty="0" smtClean="0"/>
          </a:p>
          <a:p>
            <a:pPr eaLnBrk="1" hangingPunct="1"/>
            <a:r>
              <a:rPr lang="ru-RU" altLang="ru-RU" sz="1600" dirty="0" smtClean="0"/>
              <a:t>ОСПС олефинов – 0,1-0,6 ч</a:t>
            </a:r>
            <a:r>
              <a:rPr lang="en-US" altLang="ru-RU" sz="1600" baseline="30000" dirty="0" smtClean="0"/>
              <a:t>-</a:t>
            </a:r>
            <a:r>
              <a:rPr lang="ru-RU" altLang="ru-RU" sz="1600" baseline="30000" dirty="0" smtClean="0"/>
              <a:t>1</a:t>
            </a:r>
          </a:p>
          <a:p>
            <a:pPr eaLnBrk="1" hangingPunct="1"/>
            <a:r>
              <a:rPr lang="ru-RU" altLang="ru-RU" sz="1600" b="1" dirty="0" smtClean="0"/>
              <a:t>Время контакта: </a:t>
            </a:r>
          </a:p>
          <a:p>
            <a:pPr eaLnBrk="1" hangingPunct="1"/>
            <a:r>
              <a:rPr lang="ru-RU" altLang="ru-RU" sz="1600" dirty="0" smtClean="0"/>
              <a:t>5-10 мин (</a:t>
            </a:r>
            <a:r>
              <a:rPr lang="en-US" altLang="ru-RU" sz="1600" dirty="0" smtClean="0"/>
              <a:t>HF</a:t>
            </a:r>
            <a:r>
              <a:rPr lang="ru-RU" altLang="ru-RU" sz="1600" dirty="0" smtClean="0"/>
              <a:t>)</a:t>
            </a:r>
            <a:r>
              <a:rPr lang="en-US" altLang="ru-RU" sz="1600" dirty="0" smtClean="0"/>
              <a:t>,</a:t>
            </a:r>
            <a:r>
              <a:rPr lang="ru-RU" altLang="ru-RU" sz="1600" dirty="0" smtClean="0"/>
              <a:t> 20-30 мин (</a:t>
            </a:r>
            <a:r>
              <a:rPr lang="en-US" altLang="ru-RU" sz="1600" dirty="0"/>
              <a:t>H</a:t>
            </a:r>
            <a:r>
              <a:rPr lang="en-US" altLang="ru-RU" sz="1600" baseline="-25000" dirty="0"/>
              <a:t>2</a:t>
            </a:r>
            <a:r>
              <a:rPr lang="en-US" altLang="ru-RU" sz="1600" dirty="0"/>
              <a:t>SO</a:t>
            </a:r>
            <a:r>
              <a:rPr lang="en-US" altLang="ru-RU" sz="1600" baseline="-25000" dirty="0"/>
              <a:t>4</a:t>
            </a:r>
            <a:r>
              <a:rPr lang="ru-RU" altLang="ru-RU" sz="1600" dirty="0" smtClean="0"/>
              <a:t>);</a:t>
            </a:r>
          </a:p>
          <a:p>
            <a:pPr eaLnBrk="1" hangingPunct="1"/>
            <a:endParaRPr lang="ru-RU" altLang="ru-RU" sz="16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833168" y="928266"/>
            <a:ext cx="405931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 smtClean="0"/>
              <a:t>Алкилат высшего качества при минимуме расхода кислоты достигается при: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Максимальном увеличении соотношения изобутанов и олефинов в зоне реакции;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Быстром диспергировании олефинов в эмульсии </a:t>
            </a:r>
            <a:r>
              <a:rPr lang="ru-RU" altLang="ru-RU" sz="1600" i="1" dirty="0" smtClean="0"/>
              <a:t>кислота-углеводороды</a:t>
            </a:r>
            <a:r>
              <a:rPr lang="ru-RU" altLang="ru-RU" sz="1600" dirty="0" smtClean="0"/>
              <a:t>;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dirty="0" smtClean="0"/>
              <a:t>Интенсивном перемешивании;</a:t>
            </a:r>
          </a:p>
          <a:p>
            <a:pPr eaLnBrk="1" hangingPunct="1"/>
            <a:endParaRPr lang="ru-RU" altLang="ru-RU" sz="1600" dirty="0"/>
          </a:p>
          <a:p>
            <a:pPr eaLnBrk="1" hangingPunct="1"/>
            <a:r>
              <a:rPr lang="ru-RU" altLang="ru-RU" sz="1600" b="1" dirty="0"/>
              <a:t>ОСПС олефинов: </a:t>
            </a:r>
            <a:r>
              <a:rPr lang="ru-RU" altLang="ru-RU" sz="1600" dirty="0"/>
              <a:t>объемное количество олефинов, подаваемое в 1 ч на единицу объема катализатора, находящегося в секции </a:t>
            </a:r>
            <a:r>
              <a:rPr lang="ru-RU" altLang="ru-RU" sz="1600" dirty="0" smtClean="0"/>
              <a:t>(</a:t>
            </a:r>
            <a:r>
              <a:rPr lang="ru-RU" altLang="ru-RU" sz="1600" i="1" dirty="0" smtClean="0"/>
              <a:t>истинная </a:t>
            </a:r>
            <a:r>
              <a:rPr lang="ru-RU" altLang="ru-RU" sz="1600" i="1" dirty="0"/>
              <a:t>реакционная зона</a:t>
            </a:r>
            <a:r>
              <a:rPr lang="ru-RU" altLang="ru-RU" sz="1600" dirty="0" smtClean="0"/>
              <a:t>).</a:t>
            </a:r>
          </a:p>
          <a:p>
            <a:pPr eaLnBrk="1" hangingPunct="1"/>
            <a:endParaRPr lang="ru-RU" altLang="ru-RU" sz="1600" dirty="0"/>
          </a:p>
          <a:p>
            <a:pPr eaLnBrk="1" hangingPunct="1"/>
            <a:r>
              <a:rPr lang="ru-RU" altLang="ru-RU" sz="1600" b="1" dirty="0" smtClean="0"/>
              <a:t>Показатель корреляции (</a:t>
            </a:r>
            <a:r>
              <a:rPr lang="ru-RU" altLang="ru-RU" sz="1600" b="1" dirty="0" err="1" smtClean="0"/>
              <a:t>зарубеж</a:t>
            </a:r>
            <a:r>
              <a:rPr lang="ru-RU" altLang="ru-RU" sz="1600" b="1" dirty="0" smtClean="0"/>
              <a:t>.) </a:t>
            </a:r>
            <a:r>
              <a:rPr lang="en-US" altLang="ru-RU" sz="1600" b="1" dirty="0" smtClean="0"/>
              <a:t>F = 10-40 (</a:t>
            </a:r>
            <a:r>
              <a:rPr lang="ru-RU" altLang="ru-RU" sz="1600" b="1" dirty="0" smtClean="0"/>
              <a:t>чем выше, тем выше качество алкилата</a:t>
            </a:r>
            <a:r>
              <a:rPr lang="en-US" altLang="ru-RU" sz="1600" b="1" dirty="0" smtClean="0"/>
              <a:t>)</a:t>
            </a:r>
            <a:r>
              <a:rPr lang="ru-RU" altLang="ru-RU" sz="1600" b="1" dirty="0" smtClean="0"/>
              <a:t>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87"/>
          <a:stretch/>
        </p:blipFill>
        <p:spPr bwMode="auto">
          <a:xfrm>
            <a:off x="5030913" y="5748938"/>
            <a:ext cx="4059312" cy="93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9561" b="59556"/>
          <a:stretch/>
        </p:blipFill>
        <p:spPr bwMode="auto">
          <a:xfrm>
            <a:off x="6140915" y="5157192"/>
            <a:ext cx="1641561" cy="68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10" y="936625"/>
            <a:ext cx="4248698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348300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Рисунок 1 — Горизонтальный реактор </a:t>
            </a:r>
            <a:r>
              <a:rPr lang="ru-RU" sz="1400" dirty="0" smtClean="0"/>
              <a:t>алкилирования: 1 </a:t>
            </a:r>
            <a:r>
              <a:rPr lang="ru-RU" sz="1400" dirty="0"/>
              <a:t>— смеситель; 2 — насос; 3 — конденсатор; 4 — отстойник кислоты; </a:t>
            </a:r>
            <a:br>
              <a:rPr lang="ru-RU" sz="1400" dirty="0"/>
            </a:br>
            <a:r>
              <a:rPr lang="ru-RU" sz="1400" dirty="0"/>
              <a:t>5 — аккумулятор алкилата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Технологическая схема</a:t>
            </a:r>
            <a:endParaRPr lang="ru-RU" altLang="ru-RU" sz="2600" dirty="0"/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545512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4976008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altLang="ru-RU" b="1" dirty="0" smtClean="0"/>
              <a:t>В мире на </a:t>
            </a:r>
            <a:r>
              <a:rPr lang="ru-RU" altLang="ru-RU" b="1" dirty="0"/>
              <a:t>2002 г.</a:t>
            </a:r>
            <a:r>
              <a:rPr lang="ru-RU" altLang="ru-RU" dirty="0"/>
              <a:t>: </a:t>
            </a:r>
            <a:r>
              <a:rPr lang="en-US" altLang="ru-RU" dirty="0"/>
              <a:t>HF </a:t>
            </a:r>
            <a:r>
              <a:rPr lang="ru-RU" altLang="ru-RU" dirty="0"/>
              <a:t>– 123 установки; H</a:t>
            </a:r>
            <a:r>
              <a:rPr lang="ru-RU" altLang="ru-RU" baseline="-25000" dirty="0"/>
              <a:t>2</a:t>
            </a:r>
            <a:r>
              <a:rPr lang="ru-RU" altLang="ru-RU" dirty="0"/>
              <a:t>SO</a:t>
            </a:r>
            <a:r>
              <a:rPr lang="ru-RU" altLang="ru-RU" baseline="-25000" dirty="0"/>
              <a:t>4 </a:t>
            </a:r>
            <a:r>
              <a:rPr lang="ru-RU" altLang="ru-RU" dirty="0"/>
              <a:t>– 94 </a:t>
            </a:r>
            <a:r>
              <a:rPr lang="ru-RU" altLang="ru-RU" dirty="0" smtClean="0"/>
              <a:t>установки; в США строительство новых </a:t>
            </a:r>
            <a:r>
              <a:rPr lang="en-US" altLang="ru-RU" dirty="0" smtClean="0"/>
              <a:t>HF-</a:t>
            </a:r>
            <a:r>
              <a:rPr lang="ru-RU" altLang="ru-RU" dirty="0" smtClean="0"/>
              <a:t>установок временно запрещено;</a:t>
            </a:r>
            <a:endParaRPr lang="ru-RU" altLang="ru-RU" dirty="0"/>
          </a:p>
          <a:p>
            <a:pPr indent="449263" algn="just" eaLnBrk="1" hangingPunct="1"/>
            <a:r>
              <a:rPr lang="ru-RU" altLang="ru-RU" dirty="0" smtClean="0"/>
              <a:t>Производство </a:t>
            </a:r>
            <a:r>
              <a:rPr lang="ru-RU" altLang="ru-RU" dirty="0" err="1" smtClean="0"/>
              <a:t>алкилата</a:t>
            </a:r>
            <a:r>
              <a:rPr lang="ru-RU" altLang="ru-RU" dirty="0" smtClean="0"/>
              <a:t> в России (2009 г.) – </a:t>
            </a:r>
            <a:r>
              <a:rPr lang="ru-RU" altLang="ru-RU" dirty="0" err="1" smtClean="0"/>
              <a:t>ок</a:t>
            </a:r>
            <a:r>
              <a:rPr lang="ru-RU" altLang="ru-RU" dirty="0" smtClean="0"/>
              <a:t>. 1,5 млн. т/год, причем используются только сернокислотные установки. Основные производители (</a:t>
            </a:r>
            <a:r>
              <a:rPr lang="ru-RU" altLang="ru-RU" i="1" dirty="0" smtClean="0"/>
              <a:t>на собственные нужды</a:t>
            </a:r>
            <a:r>
              <a:rPr lang="ru-RU" altLang="ru-RU" dirty="0" smtClean="0"/>
              <a:t>) - ОНПЗ, Рязанский НПЗ, Уфа, Ярославль, Самара. Типовая мощность установки – 300 тыс. т сырья в год.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79"/>
          <a:stretch/>
        </p:blipFill>
        <p:spPr bwMode="auto">
          <a:xfrm>
            <a:off x="1205379" y="764704"/>
            <a:ext cx="6733242" cy="358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Технологическая схема</a:t>
            </a:r>
            <a:endParaRPr lang="ru-RU" altLang="ru-RU" sz="2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50094" y="4509120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Рисунок - Технологическая </a:t>
            </a:r>
            <a:r>
              <a:rPr lang="ru-RU" sz="1400" dirty="0"/>
              <a:t>схема алкилирования изобутана в </a:t>
            </a:r>
            <a:r>
              <a:rPr lang="ru-RU" sz="1400" dirty="0" err="1"/>
              <a:t>автоохлаждающемся</a:t>
            </a:r>
            <a:r>
              <a:rPr lang="ru-RU" sz="1400" dirty="0"/>
              <a:t> </a:t>
            </a:r>
            <a:r>
              <a:rPr lang="ru-RU" sz="1400" dirty="0" smtClean="0"/>
              <a:t>реакторе:</a:t>
            </a:r>
            <a:endParaRPr lang="ru-RU" sz="1400" dirty="0"/>
          </a:p>
          <a:p>
            <a:pPr algn="ctr"/>
            <a:r>
              <a:rPr lang="ru-RU" sz="1400" dirty="0" smtClean="0"/>
              <a:t>1 — емкость </a:t>
            </a:r>
            <a:r>
              <a:rPr lang="ru-RU" sz="1400" dirty="0"/>
              <a:t>для исходного сырья; 2 </a:t>
            </a:r>
            <a:r>
              <a:rPr lang="ru-RU" sz="1400" dirty="0" smtClean="0"/>
              <a:t>— насос </a:t>
            </a:r>
            <a:r>
              <a:rPr lang="ru-RU" sz="1400" dirty="0"/>
              <a:t>для подачи сырья; 3— </a:t>
            </a:r>
            <a:r>
              <a:rPr lang="ru-RU" sz="1400" dirty="0" err="1" smtClean="0"/>
              <a:t>переохладитель</a:t>
            </a:r>
            <a:r>
              <a:rPr lang="ru-RU" sz="1400" dirty="0" smtClean="0"/>
              <a:t> </a:t>
            </a:r>
            <a:r>
              <a:rPr lang="ru-RU" sz="1400" dirty="0"/>
              <a:t>ББФ; </a:t>
            </a:r>
            <a:r>
              <a:rPr lang="ru-RU" sz="1400" dirty="0" smtClean="0"/>
              <a:t>4 — самоохлаждающийся </a:t>
            </a:r>
            <a:r>
              <a:rPr lang="ru-RU" sz="1400" dirty="0"/>
              <a:t>реактор с мешалками; </a:t>
            </a:r>
            <a:r>
              <a:rPr lang="ru-RU" sz="1400" dirty="0" smtClean="0"/>
              <a:t>5 — насос </a:t>
            </a:r>
            <a:r>
              <a:rPr lang="ru-RU" sz="1400" dirty="0"/>
              <a:t>для подачи продуктов алкилирования </a:t>
            </a:r>
            <a:r>
              <a:rPr lang="ru-RU" sz="1400" dirty="0" smtClean="0"/>
              <a:t>на защелачивание</a:t>
            </a:r>
            <a:r>
              <a:rPr lang="ru-RU" sz="1400" dirty="0"/>
              <a:t>; </a:t>
            </a:r>
            <a:r>
              <a:rPr lang="ru-RU" sz="1400" dirty="0" smtClean="0"/>
              <a:t>6 — </a:t>
            </a:r>
            <a:r>
              <a:rPr lang="ru-RU" sz="1400" dirty="0"/>
              <a:t>насос для циркуляции серной кислоты; </a:t>
            </a:r>
            <a:r>
              <a:rPr lang="ru-RU" sz="1400" dirty="0" smtClean="0"/>
              <a:t>7 - емкость </a:t>
            </a:r>
            <a:r>
              <a:rPr lang="ru-RU" sz="1400" dirty="0"/>
              <a:t>для ППФ; </a:t>
            </a:r>
            <a:r>
              <a:rPr lang="ru-RU" sz="1400" dirty="0" smtClean="0"/>
              <a:t>8 — насос </a:t>
            </a:r>
            <a:r>
              <a:rPr lang="ru-RU" sz="1400" dirty="0"/>
              <a:t>для подачи ППФ </a:t>
            </a:r>
            <a:r>
              <a:rPr lang="ru-RU" sz="1400" dirty="0" smtClean="0"/>
              <a:t>в систему </a:t>
            </a:r>
            <a:r>
              <a:rPr lang="ru-RU" sz="1400" dirty="0"/>
              <a:t>холодильного блока; </a:t>
            </a:r>
            <a:r>
              <a:rPr lang="ru-RU" sz="1400" dirty="0" smtClean="0"/>
              <a:t>9 — </a:t>
            </a:r>
            <a:r>
              <a:rPr lang="ru-RU" sz="1400" dirty="0"/>
              <a:t>компрессор; </a:t>
            </a:r>
            <a:r>
              <a:rPr lang="ru-RU" sz="1400" dirty="0" smtClean="0"/>
              <a:t>10 — </a:t>
            </a:r>
            <a:r>
              <a:rPr lang="ru-RU" sz="1400" dirty="0"/>
              <a:t>конденсатор; 11 — </a:t>
            </a:r>
            <a:r>
              <a:rPr lang="ru-RU" sz="1400" dirty="0" err="1" smtClean="0"/>
              <a:t>газосепаратор</a:t>
            </a:r>
            <a:r>
              <a:rPr lang="ru-RU" sz="1400" dirty="0"/>
              <a:t>; </a:t>
            </a:r>
            <a:r>
              <a:rPr lang="ru-RU" sz="1400" dirty="0" smtClean="0"/>
              <a:t>12 — насос; </a:t>
            </a:r>
            <a:r>
              <a:rPr lang="ru-RU" sz="1400" dirty="0"/>
              <a:t>13 </a:t>
            </a:r>
            <a:r>
              <a:rPr lang="ru-RU" sz="1400" dirty="0" smtClean="0"/>
              <a:t>—теплообменник</a:t>
            </a:r>
            <a:r>
              <a:rPr lang="ru-RU" sz="1400" dirty="0"/>
              <a:t>; </a:t>
            </a:r>
            <a:r>
              <a:rPr lang="ru-RU" sz="1400" dirty="0" smtClean="0"/>
              <a:t>14 — пропановая </a:t>
            </a:r>
            <a:r>
              <a:rPr lang="ru-RU" sz="1400" dirty="0"/>
              <a:t>колонна; </a:t>
            </a:r>
            <a:r>
              <a:rPr lang="ru-RU" sz="1400" dirty="0" smtClean="0"/>
              <a:t>15 — </a:t>
            </a:r>
            <a:r>
              <a:rPr lang="ru-RU" sz="1400" dirty="0"/>
              <a:t>парциальный конденсатор; 16, 27, 32, </a:t>
            </a:r>
            <a:r>
              <a:rPr lang="ru-RU" sz="1400" dirty="0" smtClean="0"/>
              <a:t>17 — подогреватель-испаритель</a:t>
            </a:r>
            <a:r>
              <a:rPr lang="ru-RU" sz="1400" dirty="0"/>
              <a:t>; 17, </a:t>
            </a:r>
            <a:r>
              <a:rPr lang="ru-RU" sz="1400" dirty="0" smtClean="0"/>
              <a:t>20 — смеситель</a:t>
            </a:r>
            <a:r>
              <a:rPr lang="ru-RU" sz="1400" dirty="0"/>
              <a:t>; 18, 27 </a:t>
            </a:r>
            <a:r>
              <a:rPr lang="ru-RU" sz="1400" dirty="0" smtClean="0"/>
              <a:t>— отстойник</a:t>
            </a:r>
            <a:r>
              <a:rPr lang="ru-RU" sz="1400" dirty="0"/>
              <a:t>; </a:t>
            </a:r>
            <a:r>
              <a:rPr lang="ru-RU" sz="1400" dirty="0" smtClean="0"/>
              <a:t>19 — </a:t>
            </a:r>
            <a:r>
              <a:rPr lang="ru-RU" sz="1400" dirty="0"/>
              <a:t>циркуляционный насос; </a:t>
            </a:r>
            <a:r>
              <a:rPr lang="ru-RU" sz="1400" dirty="0" smtClean="0"/>
              <a:t>22 — насос; 23 - </a:t>
            </a:r>
            <a:r>
              <a:rPr lang="ru-RU" sz="1400" dirty="0" err="1" smtClean="0"/>
              <a:t>изобутановая</a:t>
            </a:r>
            <a:r>
              <a:rPr lang="ru-RU" sz="1400" dirty="0" smtClean="0"/>
              <a:t> </a:t>
            </a:r>
            <a:r>
              <a:rPr lang="ru-RU" sz="1400" dirty="0"/>
              <a:t>колонна; 24, 29, 34 — </a:t>
            </a:r>
            <a:r>
              <a:rPr lang="ru-RU" sz="1400" dirty="0" smtClean="0"/>
              <a:t>конденсатор</a:t>
            </a:r>
            <a:r>
              <a:rPr lang="ru-RU" sz="1400" dirty="0"/>
              <a:t>; 25, 30, </a:t>
            </a:r>
            <a:r>
              <a:rPr lang="ru-RU" sz="1400" dirty="0" smtClean="0"/>
              <a:t>35 — </a:t>
            </a:r>
            <a:r>
              <a:rPr lang="ru-RU" sz="1400" dirty="0"/>
              <a:t>емкость для орошения; 26, 31, </a:t>
            </a:r>
            <a:r>
              <a:rPr lang="ru-RU" sz="1400" dirty="0" smtClean="0"/>
              <a:t>56 — насос </a:t>
            </a:r>
            <a:r>
              <a:rPr lang="ru-RU" sz="1400" dirty="0"/>
              <a:t>для подачи орошения; </a:t>
            </a:r>
            <a:r>
              <a:rPr lang="ru-RU" sz="1400" dirty="0" smtClean="0"/>
              <a:t>28 — бутановая </a:t>
            </a:r>
            <a:r>
              <a:rPr lang="ru-RU" sz="1400" dirty="0"/>
              <a:t>колонна; 33— колонна вторичной перегонки алкилата:</a:t>
            </a:r>
          </a:p>
        </p:txBody>
      </p:sp>
    </p:spTree>
    <p:extLst>
      <p:ext uri="{BB962C8B-B14F-4D97-AF65-F5344CB8AC3E}">
        <p14:creationId xmlns:p14="http://schemas.microsoft.com/office/powerpoint/2010/main" val="6048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 smtClean="0"/>
              <a:t>Типовой материальный </a:t>
            </a:r>
            <a:r>
              <a:rPr lang="ru-RU" altLang="ru-RU" sz="2600" b="1" dirty="0"/>
              <a:t>баланс</a:t>
            </a:r>
            <a:endParaRPr lang="ru-RU" altLang="ru-RU" sz="2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873842"/>
              </p:ext>
            </p:extLst>
          </p:nvPr>
        </p:nvGraphicFramePr>
        <p:xfrm>
          <a:off x="1115616" y="1052736"/>
          <a:ext cx="6948000" cy="2493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76000"/>
                <a:gridCol w="1836000"/>
                <a:gridCol w="1836000"/>
              </a:tblGrid>
              <a:tr h="216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Взято, % </a:t>
                      </a:r>
                      <a:r>
                        <a:rPr lang="ru-RU" sz="1400" dirty="0" err="1" smtClean="0"/>
                        <a:t>мас</a:t>
                      </a:r>
                      <a:r>
                        <a:rPr lang="ru-RU" sz="1400" dirty="0" smtClean="0"/>
                        <a:t>.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Получено, % </a:t>
                      </a:r>
                      <a:r>
                        <a:rPr lang="ru-RU" sz="1400" dirty="0" err="1" smtClean="0"/>
                        <a:t>мас</a:t>
                      </a:r>
                      <a:r>
                        <a:rPr lang="ru-RU" sz="1400" dirty="0" smtClean="0"/>
                        <a:t>.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Пропан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6,8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6,3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1946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Пропилен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19,7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Изобутан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49,5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2,1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21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Бутилены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19,8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Н-Бутан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4,2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4,5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Легкий алкилат (н.к.-195 °С)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83,1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Тяжелый алкилат (</a:t>
                      </a:r>
                      <a:r>
                        <a:rPr lang="en-US" sz="1400" dirty="0" smtClean="0"/>
                        <a:t>&gt;195 °C</a:t>
                      </a:r>
                      <a:r>
                        <a:rPr lang="ru-RU" sz="1400" dirty="0" smtClean="0"/>
                        <a:t>)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Потери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004389"/>
              </p:ext>
            </p:extLst>
          </p:nvPr>
        </p:nvGraphicFramePr>
        <p:xfrm>
          <a:off x="888626" y="4389112"/>
          <a:ext cx="7366747" cy="2208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62747"/>
                <a:gridCol w="1368000"/>
                <a:gridCol w="1368000"/>
                <a:gridCol w="1368000"/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Исходное </a:t>
                      </a:r>
                      <a:r>
                        <a:rPr lang="ru-RU" sz="1400" dirty="0" err="1" smtClean="0"/>
                        <a:t>олефиновое</a:t>
                      </a:r>
                      <a:r>
                        <a:rPr lang="ru-RU" sz="1400" dirty="0" smtClean="0"/>
                        <a:t> сырье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18000" marR="18000" marT="18000" marB="1800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18000" marR="18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Пропилен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Бутилены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Амилены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Расход изобутана</a:t>
                      </a:r>
                      <a:r>
                        <a:rPr lang="ru-RU" sz="1400" baseline="0" dirty="0" smtClean="0"/>
                        <a:t> (% об.) на олефины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127-132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110-116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96-114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Теплота</a:t>
                      </a:r>
                      <a:r>
                        <a:rPr lang="ru-RU" sz="1400" baseline="0" dirty="0" smtClean="0"/>
                        <a:t> реакции, кДж / кг олефина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1950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1430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1160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Общий выход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алкилата</a:t>
                      </a:r>
                      <a:r>
                        <a:rPr lang="ru-RU" sz="1400" baseline="0" dirty="0" smtClean="0"/>
                        <a:t>, % на олефин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175-178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170-172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155-160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Удельный расход кислоты (98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smtClean="0">
                          <a:latin typeface="Arial"/>
                          <a:cs typeface="Arial"/>
                        </a:rPr>
                        <a:t>→ 90 %</a:t>
                      </a:r>
                      <a:r>
                        <a:rPr lang="ru-RU" sz="1400" dirty="0" smtClean="0"/>
                        <a:t>), кг/м</a:t>
                      </a:r>
                      <a:r>
                        <a:rPr lang="ru-RU" sz="1400" baseline="30000" dirty="0" smtClean="0"/>
                        <a:t>3</a:t>
                      </a:r>
                      <a:r>
                        <a:rPr lang="ru-RU" sz="1400" baseline="0" dirty="0" smtClean="0"/>
                        <a:t> суммарного </a:t>
                      </a:r>
                      <a:r>
                        <a:rPr lang="ru-RU" sz="1400" baseline="0" dirty="0" err="1" smtClean="0"/>
                        <a:t>алкилата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216-240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48-72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ИОЧ </a:t>
                      </a:r>
                      <a:r>
                        <a:rPr lang="ru-RU" sz="1400" dirty="0" err="1" smtClean="0"/>
                        <a:t>алкилата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89-92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94-97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92-93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МОЧ </a:t>
                      </a:r>
                      <a:r>
                        <a:rPr lang="ru-RU" sz="1400" dirty="0" err="1" smtClean="0"/>
                        <a:t>алкилата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88-90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92-94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91</a:t>
                      </a:r>
                      <a:endParaRPr lang="ru-RU" sz="1400" dirty="0"/>
                    </a:p>
                  </a:txBody>
                  <a:tcPr marL="18000" marR="18000" marT="18000" marB="1800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07013" y="3718773"/>
            <a:ext cx="6480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Типичные данные о выходах и качестве </a:t>
            </a:r>
            <a:r>
              <a:rPr lang="ru-RU" dirty="0" err="1" smtClean="0"/>
              <a:t>алкилатов</a:t>
            </a:r>
            <a:r>
              <a:rPr lang="ru-RU" dirty="0" smtClean="0"/>
              <a:t> сернокислотного </a:t>
            </a:r>
            <a:r>
              <a:rPr lang="ru-RU" dirty="0" err="1" smtClean="0"/>
              <a:t>алкилирования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 dirty="0" smtClean="0"/>
              <a:t>Компонентный состав продуктов</a:t>
            </a:r>
            <a:endParaRPr lang="ru-RU" altLang="ru-RU" sz="2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255979"/>
              </p:ext>
            </p:extLst>
          </p:nvPr>
        </p:nvGraphicFramePr>
        <p:xfrm>
          <a:off x="206018" y="980728"/>
          <a:ext cx="8758470" cy="5502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04000"/>
                <a:gridCol w="1872000"/>
                <a:gridCol w="725235"/>
                <a:gridCol w="725235"/>
                <a:gridCol w="1008000"/>
                <a:gridCol w="1548000"/>
                <a:gridCol w="1548000"/>
                <a:gridCol w="828000"/>
              </a:tblGrid>
              <a:tr h="3600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ОЧ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Углеводороды в </a:t>
                      </a:r>
                      <a:r>
                        <a:rPr lang="ru-RU" sz="1400" dirty="0" err="1" smtClean="0"/>
                        <a:t>алкилате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/>
                        <a:t>Реагирующий олефин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2-бутен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1-бутен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изобутилен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2-метил-1-бутен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2-метил-2-бутен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2-пентен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Изопентан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2,67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3,00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6,42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19,33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16,91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12,20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Изогексаны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3,52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3,42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4,01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5,28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4,29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1,40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83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2,4-диметилпентан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2,11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2,33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3,41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2,05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2,42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0,72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91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2,3-диметилпентан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1,23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1,29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2,29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1,48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1,53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0,48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2,2,4-триметилпентан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31,14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31,05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29,17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18,97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17,72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9,87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55,5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2,5-диметилгексан </a:t>
                      </a:r>
                    </a:p>
                    <a:p>
                      <a:pPr algn="ctr"/>
                      <a:r>
                        <a:rPr lang="ru-RU" sz="1400" dirty="0" smtClean="0"/>
                        <a:t>+ 2,4-диметилгексан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9,16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11,23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9,68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7,96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7,14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2,81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109,5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2,2,3-триметилпентан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42,24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23,49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102,7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2,3,4-триметилпентан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39,80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15,85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15,27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7,92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106,7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2,3,3-триметилпентан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71,3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2,3-диметилгексан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2,2,5-триметилгексан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2,14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2,02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5,57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11,82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14,84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52,41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Другие </a:t>
                      </a:r>
                      <a:r>
                        <a:rPr lang="ru-RU" sz="1400" dirty="0" err="1" smtClean="0"/>
                        <a:t>изононаны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0,6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0,79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1,93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3,48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4,18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9,12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Изодеканы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5,19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5,07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14,03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13,78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15,70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3,07</a:t>
                      </a:r>
                      <a:endParaRPr lang="ru-RU" sz="1400" dirty="0"/>
                    </a:p>
                  </a:txBody>
                  <a:tcPr marL="18000" marR="18000" marT="18000" marB="18000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3528" y="6536377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/>
              <a:t>Октановые числа приведены по </a:t>
            </a:r>
            <a:r>
              <a:rPr lang="en-US" sz="1200" i="1" dirty="0" smtClean="0"/>
              <a:t>http</a:t>
            </a:r>
            <a:r>
              <a:rPr lang="en-US" sz="1200" i="1" dirty="0"/>
              <a:t>://www.tehnoinfa.ru/pererabotkaneftiigaza/63.html</a:t>
            </a:r>
            <a:endParaRPr lang="ru-RU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849313" y="1635294"/>
            <a:ext cx="73945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b="1" dirty="0"/>
              <a:t>Т</a:t>
            </a:r>
            <a:r>
              <a:rPr lang="ru-RU" altLang="ru-RU" sz="3000" b="1" dirty="0" smtClean="0"/>
              <a:t>ехнология переработки углеводородного сырья</a:t>
            </a:r>
            <a:endParaRPr lang="ru-RU" altLang="ru-RU" sz="3000" b="1" dirty="0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57150" y="3992047"/>
            <a:ext cx="8978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>
                <a:solidFill>
                  <a:schemeClr val="tx2"/>
                </a:solidFill>
              </a:rPr>
              <a:t>Алкилирование изобутана бутиленом</a:t>
            </a:r>
            <a:endParaRPr lang="ru-RU" altLang="ru-RU" sz="1800" b="1" dirty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82550" y="5076716"/>
            <a:ext cx="8978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ru-RU" altLang="ru-RU" sz="1800" b="1" dirty="0"/>
              <a:t>Лектор – к.т.н., доцент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отделения </a:t>
            </a:r>
            <a:br>
              <a:rPr lang="ru-RU" altLang="ru-RU" sz="1800" b="1" dirty="0"/>
            </a:br>
            <a:r>
              <a:rPr lang="ru-RU" altLang="ru-RU" sz="1800" b="1" dirty="0"/>
              <a:t>химической инженерии ИШПР Юрьев Е.М.</a:t>
            </a:r>
            <a:r>
              <a:rPr lang="ru-RU" altLang="ru-RU" sz="1800" dirty="0"/>
              <a:t> 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7150" y="2924175"/>
            <a:ext cx="897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smtClean="0"/>
              <a:t>Черновые материалы</a:t>
            </a:r>
            <a:endParaRPr lang="ru-RU" alt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99978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/>
              <a:t>Продукты</a:t>
            </a:r>
            <a:r>
              <a:rPr lang="ru-RU" altLang="ru-RU" sz="2600"/>
              <a:t>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8988"/>
            <a:ext cx="6192688" cy="517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25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/>
              <a:t>Продукты</a:t>
            </a:r>
            <a:r>
              <a:rPr lang="ru-RU" altLang="ru-RU" sz="2600"/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34" y="1771229"/>
            <a:ext cx="7361734" cy="3313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97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65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4891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65100" y="115888"/>
            <a:ext cx="89789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600" b="1"/>
              <a:t>Продукты</a:t>
            </a:r>
            <a:r>
              <a:rPr lang="ru-RU" altLang="ru-RU" sz="2600"/>
              <a:t>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124744"/>
            <a:ext cx="4176464" cy="4138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42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2874</TotalTime>
  <Words>2337</Words>
  <Application>Microsoft Office PowerPoint</Application>
  <PresentationFormat>Экран (4:3)</PresentationFormat>
  <Paragraphs>726</Paragraphs>
  <Slides>28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Оформление по умолчанию</vt:lpstr>
      <vt:lpstr>Equation</vt:lpstr>
      <vt:lpstr>Презентация PowerPoint</vt:lpstr>
      <vt:lpstr>Презентация PowerPoint</vt:lpstr>
      <vt:lpstr>Современный состав технологических процессов российской и зарубежной нефтепереработки (в % на перерабатываемую нефть)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</dc:title>
  <dc:creator>Jager</dc:creator>
  <cp:lastModifiedBy>Egor M. Yurev</cp:lastModifiedBy>
  <cp:revision>798</cp:revision>
  <dcterms:created xsi:type="dcterms:W3CDTF">2007-06-17T17:17:26Z</dcterms:created>
  <dcterms:modified xsi:type="dcterms:W3CDTF">2024-03-29T06:32:45Z</dcterms:modified>
</cp:coreProperties>
</file>