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24" r:id="rId3"/>
    <p:sldId id="293" r:id="rId4"/>
    <p:sldId id="288" r:id="rId5"/>
    <p:sldId id="292" r:id="rId6"/>
    <p:sldId id="295" r:id="rId7"/>
    <p:sldId id="296" r:id="rId8"/>
    <p:sldId id="327" r:id="rId9"/>
    <p:sldId id="320" r:id="rId10"/>
    <p:sldId id="321" r:id="rId11"/>
    <p:sldId id="402" r:id="rId12"/>
    <p:sldId id="341" r:id="rId13"/>
    <p:sldId id="298" r:id="rId14"/>
    <p:sldId id="343" r:id="rId15"/>
    <p:sldId id="406" r:id="rId16"/>
    <p:sldId id="326" r:id="rId17"/>
    <p:sldId id="383" r:id="rId18"/>
    <p:sldId id="381" r:id="rId19"/>
    <p:sldId id="380" r:id="rId20"/>
    <p:sldId id="384" r:id="rId21"/>
    <p:sldId id="385" r:id="rId22"/>
    <p:sldId id="386" r:id="rId23"/>
    <p:sldId id="300" r:id="rId24"/>
    <p:sldId id="388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5" r:id="rId39"/>
    <p:sldId id="316" r:id="rId40"/>
    <p:sldId id="318" r:id="rId41"/>
    <p:sldId id="325" r:id="rId42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AF27"/>
    <a:srgbClr val="ECF3E8"/>
    <a:srgbClr val="D6E6CD"/>
    <a:srgbClr val="D4D4D4"/>
    <a:srgbClr val="EBEBEB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550" autoAdjust="0"/>
  </p:normalViewPr>
  <p:slideViewPr>
    <p:cSldViewPr snapToGrid="0" showGuides="1">
      <p:cViewPr varScale="1">
        <p:scale>
          <a:sx n="95" d="100"/>
          <a:sy n="95" d="100"/>
        </p:scale>
        <p:origin x="111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FC1F7F-57AB-49E7-91CB-523DEFA8B27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четкого разделения газообразных углеводородов требуется ректификация или сочетание ректификации с абсорбцией. Последнее необходимо, если в газе много «сухой» части, особенно метана, что свойственно, например, газам термического крекинга и коксования. В таких случаях парциальное давление метана настолько высоко, что в емкостях орошения первой по ходу движения сырья колонны-деэтанизатора не удается достигнуть даже частичной конденсации газа. Поэтому целесообразно вначале отделить «сухую» часть посредством абсорбции с последующим разделением остального газа ректификацией. В схему газофракционирования необходимо включать узел предварительного абсорбционного выделения метан-этановой фракции, т. е. разделять газ по абсорбционно-ректификационной схеме (АГФУ).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Применение обычной абсорбции недостаточно эффективно, т.к. только абсорбцией нельзя добиться четкого разделения: если сухой газ будет отобран на 100 % от потенциального содержания в газовой смеси, он неизбежно захватит с собой некоторое количество более тяжелых компонентов. Если же подобрать технологические параметры таким образом, чтобы в сухом газе совершенно отсутствовала фракция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часть сухого газа будет увлечена насыщенным абсорбентом. В этом случае при отпаривании насыщенного абсорбента компоненты сухого газа попадут во фракцию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что, например, повысит ДНП продуктовых СУГ.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верхней части фракционирующего абсорбера поглощается наиболее тяжелая часть газа. Двигаясь вниз, насыщенный абсорбент встречается со все более горячими парами, десорбированными из жидкости, стекающей в нижнюю часть колонны. В результате с верха фракционирующего абсорбера уходит сухой газ, содержащий преимущественно углеводороды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снизу вместе с тощим абсорбентом выходят углеводороды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3+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Давление во фракционирующем абсорбере поддерживают обычно 1,2–2,0 МПа, хотя в некоторых случаях оно достигает 3 МПа. При повышении давления поглощение газовых компонентов возрастает, однако в интервале 1,2–2 МПа константы фазового равновесия углеводородов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уменьшаются с ростом давления в большей степени, чем для углеводородов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 при таком повышении давления нежелательная абсорбция этана увеличивается значительно, поглощение пропана практически не растет.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118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четкого разделения газообразных углеводородов требуется ректификация или сочетание ректификации с абсорбцией. Последнее необходимо, если в газе много «сухой» части, особенно метана, что свойственно, например, газам термического крекинга и коксования. В таких случаях парциальное давление метана настолько высоко, что в емкостях орошения первой по ходу движения сырья колонны-деэтанизатора не удается достигнуть даже частичной конденсации газа. Поэтому целесообразно вначале отделить «сухую» часть посредством абсорбции с последующим разделением остального газа ректификацией. В схему газофракционирования необходимо включать узел предварительного абсорбционного выделения метан-этановой фракции, т. е. разделять газ по абсорбционно-ректификационной схеме (АГФУ).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Применение обычной абсорбции недостаточно эффективно, т.к. только абсорбцией нельзя добиться четкого разделения: если сухой газ будет отобран на 100 % от потенциального содержания в газовой смеси, он неизбежно захватит с собой некоторое количество более тяжелых компонентов. Если же подобрать технологические параметры таким образом, чтобы в сухом газе совершенно отсутствовала фракция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часть сухого газа будет увлечена насыщенным абсорбентом. В этом случае при отпаривании насыщенного абсорбента компоненты сухого газа попадут во фракцию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что, например, повысит ДНП продуктовых СУГ.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верхней части фракционирующего абсорбера поглощается наиболее тяжелая часть газа. Двигаясь вниз, насыщенный абсорбент встречается со все более горячими парами, десорбированными из жидкости, стекающей в нижнюю часть колонны. В результате с верха фракционирующего абсорбера уходит сухой газ, содержащий преимущественно углеводороды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снизу вместе с тощим абсорбентом выходят углеводороды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3+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Давление во фракционирующем абсорбере поддерживают обычно 1,2–2,0 МПа, хотя в некоторых случаях оно достигает 3 МПа. При повышении давления поглощение газовых компонентов возрастает, однако в интервале 1,2–2 МПа константы фазового равновесия углеводородов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уменьшаются с ростом давления в большей степени, чем для углеводородов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 при таком повышении давления нежелательная абсорбция этана увеличивается значительно, поглощение пропана практически не растет.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086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Обычно на блоке ректификации непредельных газов практикуется выделение фракций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С</a:t>
            </a:r>
            <a:r>
              <a:rPr lang="ru-RU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без их последующего разделения на алканы и алкены. Это связано с тем, что, например, при полимеризации пропилена, сопутствующий пропилену пропан не оказывает вредного влияния на этот процесс. Так как пропилен практически нацело вступает в реакцию, пропан легко выделить затем из продуктов.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Аналогичным образом извлекается и н-бутан, являющийся компонентом бутан-бутиленовой фракции — сырья алкилирования. Если на заводе существует установка каталитического крекинга, ей обычно сопутствует установка алкилирования изобутана олефинами. Балластный н-бутан после алкилирования выделяют из катализата.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DFBD91A-36D7-450E-9FC4-B6DCF5ECC49E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77DA23B9-C349-463F-9B02-549B0C5166EE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7F9C03D-0904-4FE2-AAA6-DED6795D3FC9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A8C28C0-A0EE-44B4-9866-27046281D8F9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1F19673-3A53-430D-A39B-F73E9A1AC36D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90725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90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16377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92" y="146471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38B1C64-3D8C-42BF-8F55-2856F6680773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5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22A652C-85D5-4628-A634-A3638DC96226}" type="datetime1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CF1E5A0-17D4-4AC6-A15F-F435A1A2B69A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0248CC4-17DB-40CC-8A66-A211C988011A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856F867-DC02-4F2C-8862-6BED8A7A1726}" type="datetime1">
              <a:rPr lang="ru-RU" smtClean="0"/>
              <a:t>07.04.2025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D8E1E1E-DB61-4C0F-B445-FE8EED50769B}" type="datetime1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9863204-8C42-4A92-AE5C-5D9CFBF08284}" type="datetime1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297F394-A1F5-4576-A904-83060017D709}" type="datetime1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E995F-51CA-412B-94FB-A3CE5EFA8128}" type="datetime1">
              <a:rPr lang="ru-RU" smtClean="0"/>
              <a:t>07.04.2025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279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0" y="-25400"/>
            <a:ext cx="2777067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Располагайте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объекты в рамках модульной сетки,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заданной направляющими.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отображения/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скрытия направляющих используйте Alt+F9.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уровней текста используйте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выделение+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строку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нажмите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19" y="1268414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710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9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8" r:id="rId15"/>
    <p:sldLayoutId id="2147483670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3" y="1894704"/>
            <a:ext cx="6087188" cy="2007994"/>
          </a:xfrm>
        </p:spPr>
        <p:txBody>
          <a:bodyPr>
            <a:noAutofit/>
          </a:bodyPr>
          <a:lstStyle/>
          <a:p>
            <a:r>
              <a:rPr lang="ru-RU" altLang="ru-RU" sz="2400" b="0" dirty="0"/>
              <a:t>Газофракционирующая Установка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№</a:t>
            </a:r>
            <a:r>
              <a:rPr lang="en-US" dirty="0"/>
              <a:t>13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08</a:t>
            </a:r>
            <a:r>
              <a:rPr lang="ru-RU" dirty="0"/>
              <a:t>.0</a:t>
            </a:r>
            <a:r>
              <a:rPr lang="en-US" dirty="0"/>
              <a:t>4</a:t>
            </a:r>
            <a:r>
              <a:rPr lang="ru-RU" dirty="0"/>
              <a:t>.2025</a:t>
            </a:r>
            <a:r>
              <a:rPr lang="en-US" dirty="0"/>
              <a:t> </a:t>
            </a:r>
            <a:r>
              <a:rPr lang="ru-RU" dirty="0"/>
              <a:t>г.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Газофракционирующие установки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49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302593"/>
              </p:ext>
            </p:extLst>
          </p:nvPr>
        </p:nvGraphicFramePr>
        <p:xfrm>
          <a:off x="854303" y="1427163"/>
          <a:ext cx="10483394" cy="5297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79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3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dirty="0">
                          <a:solidFill>
                            <a:schemeClr val="bg1"/>
                          </a:solidFill>
                        </a:rPr>
                        <a:t>Направление использования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Газ сухой углеводородный</a:t>
                      </a:r>
                    </a:p>
                    <a:p>
                      <a:pPr algn="ctr" eaLnBrk="0" hangingPunct="0"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(С</a:t>
                      </a:r>
                      <a:r>
                        <a:rPr lang="ru-RU" sz="1200" kern="12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kern="12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Топливный газ; сырье установок по производству синтез-газа или двуокиси углерода или водорода; сырье пиролиза; хладагент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Этановая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пиролиза; хладагент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Этан-этиленовая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фракция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Нефтехимическое сырье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Пропан-пропиленовая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Растворитель на установках деасфальтизации гудрона; Сырье для производства полимердистиллята или алкилата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Пропановая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пиролиза; хладагент; бытовой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сжиженный газ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Сжиженные газы 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eaLnBrk="0" hangingPunct="0"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(ПТ, СПБТ, БТ)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Топливный газ для коммунально-бытовых нужд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Автомобильные сжиженные газы 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(ПА, ПБА)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Моторное топливо для автомобильного транспорта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Бутановая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для получения бутадиена;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бытовой сжиженный газ; компонент автобензина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Изобутановая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сырья на установке алкилирования изобутана бутиленом; сырье для производства каучука, МТБЭ и ЭТБЭ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Бутан-бутиленовая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для получения бутадиена в производстве синтетического каучука; Сырье пиролиза; Сырье установки алкилирования изобутана бутиленом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Изопентановая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при приготовлении автобензина; сырье для изопренового</a:t>
                      </a:r>
                      <a:r>
                        <a:rPr lang="ru-RU" altLang="ru-RU" sz="1200" baseline="0" dirty="0">
                          <a:solidFill>
                            <a:schemeClr val="tx1"/>
                          </a:solidFill>
                        </a:rPr>
                        <a:t> каучука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Пентановая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фракция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для пиролиза, изомеризации; Нефрас (нефтяной растворитель)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Газовый бензин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при приготовлении товарных автомобильных бензинов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Кислый газ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для производства серной кислоты и элементарной серы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0BEBD73-538E-0318-AF3C-771544041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Продукты разделения и переработки углеводородных газов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053E86-2127-BE1E-EF48-66D30ED0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98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4730D9-3422-C43D-1264-00C66E3B69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7" r="33934" b="44096"/>
          <a:stretch/>
        </p:blipFill>
        <p:spPr>
          <a:xfrm>
            <a:off x="329804" y="2830854"/>
            <a:ext cx="5249729" cy="2581084"/>
          </a:xfrm>
          <a:prstGeom prst="rect">
            <a:avLst/>
          </a:prstGeom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Газофракционирующие установки</a:t>
            </a:r>
          </a:p>
        </p:txBody>
      </p:sp>
      <p:sp>
        <p:nvSpPr>
          <p:cNvPr id="4" name="Type1"/>
          <p:cNvSpPr>
            <a:spLocks noGrp="1"/>
          </p:cNvSpPr>
          <p:nvPr>
            <p:ph idx="1"/>
          </p:nvPr>
        </p:nvSpPr>
        <p:spPr>
          <a:xfrm>
            <a:off x="5842000" y="1617134"/>
            <a:ext cx="5930633" cy="4971360"/>
          </a:xfrm>
        </p:spPr>
        <p:txBody>
          <a:bodyPr>
            <a:normAutofit fontScale="85000" lnSpcReduction="10000"/>
          </a:bodyPr>
          <a:lstStyle/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dirty="0"/>
              <a:t>Основное назначение процессов </a:t>
            </a:r>
            <a:r>
              <a:rPr lang="ru-RU" altLang="ru-RU" sz="1400" b="1" i="1" dirty="0"/>
              <a:t>газофракционирования</a:t>
            </a:r>
            <a:r>
              <a:rPr lang="ru-RU" altLang="ru-RU" sz="1400" dirty="0"/>
              <a:t>: разделение газовых смесей, содержащих УВ С</a:t>
            </a:r>
            <a:r>
              <a:rPr lang="ru-RU" altLang="ru-RU" sz="1400" baseline="-25000" dirty="0"/>
              <a:t>1</a:t>
            </a:r>
            <a:r>
              <a:rPr lang="ru-RU" altLang="ru-RU" sz="1400" dirty="0"/>
              <a:t>-С</a:t>
            </a:r>
            <a:r>
              <a:rPr lang="ru-RU" altLang="ru-RU" sz="1400" baseline="-25000" dirty="0"/>
              <a:t>4+ </a:t>
            </a:r>
            <a:r>
              <a:rPr lang="ru-RU" altLang="ru-RU" sz="1400" dirty="0"/>
              <a:t>на фракции, близкие по составу, и/или  индивидуальные вещества.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Газофракционирующая установка (ГФУ) </a:t>
            </a:r>
            <a:r>
              <a:rPr lang="ru-RU" altLang="ru-RU" sz="1400" dirty="0"/>
              <a:t>включает в себя набор ректификационных колонн для разделения газообразной смеси. 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Абсорбционно-газофракционирующая установка (АГФУ) </a:t>
            </a:r>
            <a:r>
              <a:rPr lang="ru-RU" altLang="ru-RU" sz="1400" dirty="0"/>
              <a:t>также включает установку абсорбционного поглощения жирных газов (т.е. отделения метан-этановой фракции от прочих газов).</a:t>
            </a:r>
            <a:endParaRPr lang="ru-RU" altLang="ru-RU" sz="1400" baseline="-25000" dirty="0"/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Сырье</a:t>
            </a:r>
            <a:r>
              <a:rPr lang="ru-RU" altLang="ru-RU" sz="1400" dirty="0"/>
              <a:t> – ШФЛУ (при подготовке газа), газовые продукты установок первичной и вторичной переработки нефти - т.н. «</a:t>
            </a:r>
            <a:r>
              <a:rPr lang="ru-RU" altLang="ru-RU" sz="1400" b="1" i="1" dirty="0"/>
              <a:t>рефлюксы</a:t>
            </a:r>
            <a:r>
              <a:rPr lang="ru-RU" altLang="ru-RU" sz="1400" dirty="0"/>
              <a:t>» (на НПЗ). 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ГФУ: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altLang="ru-RU" sz="1400" b="0" i="1" dirty="0"/>
              <a:t>Одноколонные</a:t>
            </a:r>
            <a:r>
              <a:rPr lang="ru-RU" altLang="ru-RU" sz="1400" b="0" dirty="0"/>
              <a:t> (стабилизационные) – как правило, предназначены для стабилизации газового бензина и получения топливного сжиженного газа (смесь пропана и бутана);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altLang="ru-RU" sz="1400" b="0" i="1" dirty="0"/>
              <a:t>Многоколонные </a:t>
            </a:r>
            <a:r>
              <a:rPr lang="ru-RU" altLang="ru-RU" sz="1400" b="0" dirty="0"/>
              <a:t>– многоколонные ГФУ, позволяющие получать, кроме стабильного газового бензина, индивидуальные углеводороды, сырьем для ГФУ служит, как правило, </a:t>
            </a:r>
            <a:r>
              <a:rPr lang="ru-RU" altLang="ru-RU" sz="1400" b="0" dirty="0" err="1"/>
              <a:t>деэтанизированный</a:t>
            </a:r>
            <a:r>
              <a:rPr lang="ru-RU" altLang="ru-RU" sz="1400" b="0" dirty="0"/>
              <a:t> нестабильный газовый бензин.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CBB453-B61C-96E9-F3F9-920A6CF2CF69}"/>
              </a:ext>
            </a:extLst>
          </p:cNvPr>
          <p:cNvSpPr txBox="1"/>
          <p:nvPr/>
        </p:nvSpPr>
        <p:spPr>
          <a:xfrm>
            <a:off x="768058" y="2307634"/>
            <a:ext cx="4668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Блок-схема установки фракционирования </a:t>
            </a:r>
            <a:r>
              <a:rPr lang="ru-RU" sz="1400" b="1" dirty="0" err="1"/>
              <a:t>деметанизированного</a:t>
            </a:r>
            <a:r>
              <a:rPr lang="ru-RU" sz="1400" b="1" dirty="0"/>
              <a:t> конденсата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EEE86A-0CAB-A75C-7B02-9BF1481E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4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38199" y="6321811"/>
            <a:ext cx="10577661" cy="4843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+mn-lt"/>
              </a:rPr>
              <a:t>Выход газообразных продуктов во вторичных процессах – 5-20 %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27"/>
          <a:stretch/>
        </p:blipFill>
        <p:spPr bwMode="auto">
          <a:xfrm>
            <a:off x="1496840" y="2092365"/>
            <a:ext cx="5275212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07740"/>
              </p:ext>
            </p:extLst>
          </p:nvPr>
        </p:nvGraphicFramePr>
        <p:xfrm>
          <a:off x="7120739" y="1604685"/>
          <a:ext cx="4036625" cy="478536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62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Вещество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ru-RU" sz="1400" b="1" kern="1200" baseline="-25000" dirty="0">
                          <a:solidFill>
                            <a:schemeClr val="tx1"/>
                          </a:solidFill>
                        </a:rPr>
                        <a:t>кип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</a:rPr>
                        <a:t> = 1 атм), °С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Метан</a:t>
                      </a:r>
                      <a:endParaRPr lang="ru-RU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-161,5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-103,7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-88,6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-47,7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-42,1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-7,0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-6,3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-0,5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-11,7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Бутадиен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Н-Пентан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+36,07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302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Изопентан </a:t>
                      </a:r>
                      <a:br>
                        <a:rPr lang="ru-RU" sz="14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(2-метилбутан)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+27,9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Пентен-1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+30,1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</a:t>
                      </a:r>
                      <a:r>
                        <a:rPr lang="ru-RU" sz="14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-252,9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422661" y="1482472"/>
            <a:ext cx="542357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Состав газов различных процессов переработки ромашкинской нефти, % мас.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C5BE71E-1B6B-778B-76C0-AD9653F1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Нефтезаводские </a:t>
            </a:r>
            <a:r>
              <a:rPr lang="ru-RU" sz="2800" dirty="0" err="1"/>
              <a:t>газы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79EEC36-29CF-D95B-1C0B-6F7268DF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471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597455"/>
              </p:ext>
            </p:extLst>
          </p:nvPr>
        </p:nvGraphicFramePr>
        <p:xfrm>
          <a:off x="838199" y="1625726"/>
          <a:ext cx="10775624" cy="254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9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1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dirty="0">
                          <a:solidFill>
                            <a:schemeClr val="bg1"/>
                          </a:solidFill>
                        </a:rPr>
                        <a:t>Особенности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Вспомогательные реагенты, материалы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Осушка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Обычно используют,</a:t>
                      </a:r>
                      <a:r>
                        <a:rPr lang="ru-RU" altLang="ru-RU" sz="1200" baseline="0" dirty="0">
                          <a:solidFill>
                            <a:schemeClr val="tx1"/>
                          </a:solidFill>
                        </a:rPr>
                        <a:t> если в последующем есть низкотемпературные процессы (например, НТР)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Гликоли, цеолиты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Очистка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см. ниже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Амины, органические растворители, щелочи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Абсорбция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Используется при большом расходе метана и этана,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например, газ термопроцессов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Стабильный и нестабильный бензины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Компрессия,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конденсация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Низкая четкость разделения, расход холода, необходимость учитывать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критические параметры, 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</a:rPr>
                        <a:t>НО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относительная дешевизна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Хладагенты: вода, воздух,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аммиак, пропан, этан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Ректификация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Повышенное давление,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высокая чёткость ректификации и т.д. (см. ниже)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см. ниже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38199" y="4234326"/>
            <a:ext cx="7920235" cy="2378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3525" algn="just">
              <a:lnSpc>
                <a:spcPct val="130000"/>
              </a:lnSpc>
              <a:defRPr/>
            </a:pPr>
            <a:r>
              <a:rPr lang="ru-RU" sz="1200" b="1" dirty="0"/>
              <a:t>Сочетание процессов и последовательность зависит от: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Состава технологических газов;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Требуемого ассортимента продукции</a:t>
            </a:r>
          </a:p>
          <a:p>
            <a:pPr indent="263525" algn="just">
              <a:lnSpc>
                <a:spcPct val="130000"/>
              </a:lnSpc>
              <a:spcBef>
                <a:spcPts val="600"/>
              </a:spcBef>
              <a:defRPr/>
            </a:pPr>
            <a:r>
              <a:rPr lang="ru-RU" sz="1200" b="1" dirty="0"/>
              <a:t>Как правило:</a:t>
            </a:r>
          </a:p>
          <a:p>
            <a:pPr marL="171450" indent="-1714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абсорбция + ректификация;</a:t>
            </a:r>
          </a:p>
          <a:p>
            <a:pPr marL="171450" indent="-1714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ректификация;</a:t>
            </a:r>
          </a:p>
          <a:p>
            <a:pPr indent="263525" algn="just">
              <a:lnSpc>
                <a:spcPct val="130000"/>
              </a:lnSpc>
              <a:spcBef>
                <a:spcPts val="600"/>
              </a:spcBef>
              <a:defRPr/>
            </a:pPr>
            <a:r>
              <a:rPr lang="ru-RU" sz="1200" b="1" dirty="0"/>
              <a:t>Реже: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компрессия + конденсация + ректификация (</a:t>
            </a:r>
            <a:r>
              <a:rPr lang="ru-RU" sz="1200" i="1" dirty="0"/>
              <a:t>характерно для ГПЗ</a:t>
            </a:r>
            <a:r>
              <a:rPr lang="ru-RU" sz="1200" dirty="0"/>
              <a:t>);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компрессия + конденсация (</a:t>
            </a:r>
            <a:r>
              <a:rPr lang="ru-RU" sz="1200" i="1" dirty="0"/>
              <a:t>характерно для ГПЗ</a:t>
            </a:r>
            <a:r>
              <a:rPr lang="ru-RU" sz="1200" dirty="0"/>
              <a:t>);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9D74C44-0923-9B2D-EEB5-A8693D55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Процессы на установке газофракционирования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9C56D37-1365-ACCF-5649-65B3667A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118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53453" y="1939549"/>
            <a:ext cx="6270680" cy="48536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358775" algn="just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ru-RU" altLang="ru-RU" sz="1400" b="1" dirty="0">
                <a:latin typeface="+mn-lt"/>
              </a:rPr>
              <a:t>Схема ГФУ (последовательность колонн + температура, давление, число тарелок в колонне) выбирается исходя из: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состава исходной смеси;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требуемой чистоты продуктов;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заданного ассортимента продуктов.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endParaRPr lang="ru-RU" altLang="ru-RU" sz="1400" dirty="0">
              <a:latin typeface="+mn-lt"/>
            </a:endParaRPr>
          </a:p>
          <a:p>
            <a:pPr marL="0" lvl="1" indent="355600" algn="just" eaLnBrk="1" hangingPunct="1">
              <a:lnSpc>
                <a:spcPct val="130000"/>
              </a:lnSpc>
              <a:defRPr/>
            </a:pPr>
            <a:r>
              <a:rPr lang="ru-RU" altLang="ru-RU" sz="1400" b="1" dirty="0">
                <a:latin typeface="+mn-lt"/>
              </a:rPr>
              <a:t>Особенности фракционирования сырья на ГФУ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Необходимость разделения близких по температурам кипения компонентов/фракций (например, для С</a:t>
            </a:r>
            <a:r>
              <a:rPr lang="ru-RU" altLang="ru-RU" sz="1400" baseline="-25000" dirty="0">
                <a:latin typeface="+mn-lt"/>
              </a:rPr>
              <a:t>4</a:t>
            </a:r>
            <a:r>
              <a:rPr lang="ru-RU" altLang="ru-RU" sz="1400" dirty="0">
                <a:latin typeface="+mn-lt"/>
              </a:rPr>
              <a:t> разница Т</a:t>
            </a:r>
            <a:r>
              <a:rPr lang="ru-RU" altLang="ru-RU" sz="1400" baseline="-25000" dirty="0">
                <a:latin typeface="+mn-lt"/>
              </a:rPr>
              <a:t>кип</a:t>
            </a:r>
            <a:r>
              <a:rPr lang="ru-RU" altLang="ru-RU" sz="1400" dirty="0">
                <a:latin typeface="+mn-lt"/>
              </a:rPr>
              <a:t> равна </a:t>
            </a:r>
            <a:r>
              <a:rPr lang="ru-RU" altLang="ru-RU" sz="1400" dirty="0">
                <a:latin typeface="+mn-lt"/>
                <a:cs typeface="Times New Roman"/>
              </a:rPr>
              <a:t>±6°С</a:t>
            </a:r>
            <a:r>
              <a:rPr lang="ru-RU" altLang="ru-RU" sz="1400" dirty="0">
                <a:latin typeface="+mn-lt"/>
              </a:rPr>
              <a:t>);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Необходимость высокой четкости фракционирования;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Для создания жидкостного орошения требуется:</a:t>
            </a:r>
          </a:p>
          <a:p>
            <a:pPr marL="715963" lvl="1" indent="-179388" algn="just" eaLnBrk="1" hangingPunct="1">
              <a:lnSpc>
                <a:spcPct val="130000"/>
              </a:lnSpc>
              <a:buFont typeface="Symbol" panose="05050102010706020507" pitchFamily="18" charset="2"/>
              <a:buChar char="-"/>
              <a:defRPr/>
            </a:pPr>
            <a:r>
              <a:rPr lang="ru-RU" altLang="ru-RU" sz="1400" dirty="0">
                <a:latin typeface="+mn-lt"/>
              </a:rPr>
              <a:t>Вести процесс при повышенных давлениях</a:t>
            </a:r>
            <a:r>
              <a:rPr lang="en-US" altLang="ru-RU" sz="1400" dirty="0">
                <a:latin typeface="+mn-lt"/>
              </a:rPr>
              <a:t> (</a:t>
            </a:r>
            <a:r>
              <a:rPr lang="ru-RU" altLang="ru-RU" sz="1400" dirty="0">
                <a:latin typeface="+mn-lt"/>
              </a:rPr>
              <a:t>относительная летучесть при этом низкая</a:t>
            </a:r>
            <a:r>
              <a:rPr lang="en-US" altLang="ru-RU" sz="1400" dirty="0">
                <a:latin typeface="+mn-lt"/>
              </a:rPr>
              <a:t>)</a:t>
            </a:r>
            <a:r>
              <a:rPr lang="ru-RU" altLang="ru-RU" sz="1400" dirty="0">
                <a:latin typeface="+mn-lt"/>
              </a:rPr>
              <a:t>;</a:t>
            </a:r>
          </a:p>
          <a:p>
            <a:pPr marL="715963" lvl="1" indent="-179388" algn="just" eaLnBrk="1" hangingPunct="1">
              <a:lnSpc>
                <a:spcPct val="130000"/>
              </a:lnSpc>
              <a:buFont typeface="Symbol" panose="05050102010706020507" pitchFamily="18" charset="2"/>
              <a:buChar char="-"/>
              <a:defRPr/>
            </a:pPr>
            <a:r>
              <a:rPr lang="ru-RU" altLang="ru-RU" sz="1400" dirty="0">
                <a:latin typeface="+mn-lt"/>
              </a:rPr>
              <a:t>Использовать внешние холодильные циклы для конденсации флегмы.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/>
              <a:t>Практические основы фракционирования сырья на ГФУ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21" y="1580621"/>
            <a:ext cx="393382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286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838200" y="1939549"/>
            <a:ext cx="5985933" cy="3700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358775" algn="just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ru-RU" altLang="ru-RU" sz="1400" b="1" dirty="0">
                <a:latin typeface="+mn-lt"/>
              </a:rPr>
              <a:t>Правила:</a:t>
            </a: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Для высокой четкости разделения ректификата и остатка колонны предпочтительно, чтобы они были примерно равны по мольному расходу (</a:t>
            </a:r>
            <a:r>
              <a:rPr lang="ru-RU" altLang="ru-RU" sz="1400" i="1" dirty="0">
                <a:latin typeface="+mn-lt"/>
              </a:rPr>
              <a:t>правило деления сырья пополам</a:t>
            </a:r>
            <a:r>
              <a:rPr lang="ru-RU" altLang="ru-RU" sz="1400" dirty="0">
                <a:latin typeface="+mn-lt"/>
              </a:rPr>
              <a:t>);</a:t>
            </a: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Близкокипящие компоненты при требуемой высокой чистоте получаемых продуктов в технологической схеме разделяют последними;</a:t>
            </a:r>
            <a:endParaRPr lang="en-US" altLang="ru-RU" sz="1400" dirty="0">
              <a:latin typeface="+mn-lt"/>
            </a:endParaRP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Сырье колонны делится на такие фракции, для ректификации которых при заданном хладагенте и исходных термодинамических параметрах состояния требуются минимальные затраты на сжатие этого сырья до состояния ректификата.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/>
              <a:t>Практические основы фракционирования сырья на ГФУ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21" y="1580621"/>
            <a:ext cx="393382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877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19377" y="1443088"/>
            <a:ext cx="9055100" cy="4928794"/>
            <a:chOff x="1719377" y="1497406"/>
            <a:chExt cx="9055100" cy="4928794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33"/>
            <a:stretch/>
          </p:blipFill>
          <p:spPr bwMode="auto">
            <a:xfrm>
              <a:off x="1719377" y="1497406"/>
              <a:ext cx="9055100" cy="4928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2" name="Rectangle 6"/>
            <p:cNvSpPr>
              <a:spLocks noChangeArrowheads="1"/>
            </p:cNvSpPr>
            <p:nvPr/>
          </p:nvSpPr>
          <p:spPr bwMode="auto">
            <a:xfrm>
              <a:off x="2852852" y="4316807"/>
              <a:ext cx="144145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2,5-3,0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3" name="Rectangle 6"/>
            <p:cNvSpPr>
              <a:spLocks noChangeArrowheads="1"/>
            </p:cNvSpPr>
            <p:nvPr/>
          </p:nvSpPr>
          <p:spPr bwMode="auto">
            <a:xfrm>
              <a:off x="3571990" y="2243532"/>
              <a:ext cx="144145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>
                  <a:solidFill>
                    <a:srgbClr val="71AF27"/>
                  </a:solidFill>
                  <a:latin typeface="Arial" pitchFamily="34" charset="0"/>
                </a:rPr>
                <a:t>-10-(-5)°C</a:t>
              </a:r>
              <a:r>
                <a:rPr lang="ru-RU" altLang="ru-RU" sz="1100" b="1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endParaRPr lang="ru-RU" altLang="ru-RU" sz="110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924291" y="5201043"/>
              <a:ext cx="720725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>
                  <a:solidFill>
                    <a:srgbClr val="71AF27"/>
                  </a:solidFill>
                  <a:latin typeface="Arial" pitchFamily="34" charset="0"/>
                </a:rPr>
                <a:t>0,7 </a:t>
              </a:r>
              <a:r>
                <a:rPr lang="ru-RU" altLang="ru-RU" sz="1100" b="1">
                  <a:solidFill>
                    <a:srgbClr val="71AF27"/>
                  </a:solidFill>
                  <a:latin typeface="Arial" pitchFamily="34" charset="0"/>
                </a:rPr>
                <a:t>МПа </a:t>
              </a:r>
              <a:endParaRPr lang="ru-RU" altLang="ru-RU" sz="110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>
              <a:off x="4724515" y="4161231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1,6</a:t>
              </a: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82-92°С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6" name="Rectangle 6"/>
            <p:cNvSpPr>
              <a:spLocks noChangeArrowheads="1"/>
            </p:cNvSpPr>
            <p:nvPr/>
          </p:nvSpPr>
          <p:spPr bwMode="auto">
            <a:xfrm>
              <a:off x="6453302" y="4259656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0,6</a:t>
              </a: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70-130°С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7" name="Rectangle 6"/>
            <p:cNvSpPr>
              <a:spLocks noChangeArrowheads="1"/>
            </p:cNvSpPr>
            <p:nvPr/>
          </p:nvSpPr>
          <p:spPr bwMode="auto">
            <a:xfrm>
              <a:off x="8182090" y="4232669"/>
              <a:ext cx="1439862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0,5</a:t>
              </a: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100-130°С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6580476" y="2497878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7885314" y="5657537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9741275" y="5150207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8BAB693-0E1B-02ED-945C-3976642D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Газофракционирование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3548BC2-4839-DD46-F1B2-6E1D9029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003A0B84-9A72-49D0-A36E-4273911D4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17564"/>
            <a:ext cx="10445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Принципиальная технологическая схема газофракционирующей установки </a:t>
            </a:r>
            <a:r>
              <a:rPr lang="ru-RU" altLang="ru-RU" sz="1200" b="1" dirty="0" err="1">
                <a:latin typeface="+mn-lt"/>
              </a:rPr>
              <a:t>деметанизированного</a:t>
            </a:r>
            <a:r>
              <a:rPr lang="ru-RU" altLang="ru-RU" sz="1200" b="1" dirty="0">
                <a:latin typeface="+mn-lt"/>
              </a:rPr>
              <a:t> конденсата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(в режиме стабилизации работают только колонны К-1 и К-3)</a:t>
            </a:r>
            <a:endParaRPr lang="ru-RU" alt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374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3A0B84-9A72-49D0-A36E-4273911D4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757460"/>
            <a:ext cx="10445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Технологическая схема промышленной ГФУ:</a:t>
            </a:r>
            <a:endParaRPr lang="ru-RU" altLang="ru-RU" sz="12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+mn-lt"/>
              </a:rPr>
              <a:t>1 — пропановая колонна; 2 — бутановая колонна; 3 — </a:t>
            </a:r>
            <a:r>
              <a:rPr lang="ru-RU" altLang="ru-RU" sz="1200" dirty="0" err="1">
                <a:latin typeface="+mn-lt"/>
              </a:rPr>
              <a:t>изобутановая</a:t>
            </a:r>
            <a:r>
              <a:rPr lang="ru-RU" altLang="ru-RU" sz="1200" dirty="0">
                <a:latin typeface="+mn-lt"/>
              </a:rPr>
              <a:t> колонна; 4, 5, 6 — конденсаторы-холодильники; 7, 8, 9— емкости орошения; 10, 11, 12, 20— насосы; 13, 14, 15— кипятильники; 16, 17, 18— теплообменники;19— холодильник бензина. Потоки: </a:t>
            </a:r>
            <a:r>
              <a:rPr lang="en-US" altLang="ru-RU" sz="1200" dirty="0">
                <a:latin typeface="+mn-lt"/>
              </a:rPr>
              <a:t>I</a:t>
            </a:r>
            <a:r>
              <a:rPr lang="ru-RU" altLang="ru-RU" sz="1200" dirty="0">
                <a:latin typeface="+mn-lt"/>
              </a:rPr>
              <a:t> —нестабильный бензин; II — пропан; </a:t>
            </a:r>
            <a:r>
              <a:rPr lang="en-US" altLang="ru-RU" sz="1200" dirty="0">
                <a:latin typeface="+mn-lt"/>
              </a:rPr>
              <a:t>III</a:t>
            </a:r>
            <a:r>
              <a:rPr lang="ru-RU" altLang="ru-RU" sz="1200" dirty="0">
                <a:latin typeface="+mn-lt"/>
              </a:rPr>
              <a:t> — стабильный газовый бензин; IV — изобутан; V — н-бутан.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71C4B3C-EBBE-0037-C483-A164E7396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91" y="1098029"/>
            <a:ext cx="7702418" cy="459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02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127" y="963671"/>
            <a:ext cx="2764953" cy="468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85794" y="5597391"/>
            <a:ext cx="5165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>
              <a:defRPr/>
            </a:pPr>
            <a:r>
              <a:rPr lang="ru-RU" sz="1200" b="1" dirty="0"/>
              <a:t>Фракционирующий абсорбер (абсорбер-десорбер):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Верхняя часть – 25-30 тарелок – абсорбция фракции С</a:t>
            </a:r>
            <a:r>
              <a:rPr lang="ru-RU" sz="1200" baseline="-25000" dirty="0"/>
              <a:t>3+</a:t>
            </a:r>
            <a:r>
              <a:rPr lang="ru-RU" sz="1200" dirty="0"/>
              <a:t>;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Нижняя часть – 25-30 тарелок – частичная регенерация абсорбента;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Абсорбент – нестабильная бензиновая фракция;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" r="10398" b="20598"/>
          <a:stretch/>
        </p:blipFill>
        <p:spPr bwMode="auto">
          <a:xfrm>
            <a:off x="839137" y="963671"/>
            <a:ext cx="5863472" cy="273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DB36D58-6E34-CA9D-4C59-EDD5794FE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96" y="103695"/>
            <a:ext cx="8462319" cy="772650"/>
          </a:xfrm>
        </p:spPr>
        <p:txBody>
          <a:bodyPr>
            <a:noAutofit/>
          </a:bodyPr>
          <a:lstStyle/>
          <a:p>
            <a:r>
              <a:rPr lang="ru-RU" sz="2400" dirty="0"/>
              <a:t>Абсорбционно-газофракционирующая установка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2585976-7FCE-C0C4-46C3-62809FED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141F6-9623-A2CD-8799-9588E1ED8D8C}"/>
              </a:ext>
            </a:extLst>
          </p:cNvPr>
          <p:cNvSpPr txBox="1"/>
          <p:nvPr/>
        </p:nvSpPr>
        <p:spPr>
          <a:xfrm>
            <a:off x="32909" y="3698056"/>
            <a:ext cx="74759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Принципиальная схема абсорбционно-газофракционирующей установки (АГФУ):</a:t>
            </a:r>
          </a:p>
          <a:p>
            <a:pPr algn="ctr"/>
            <a:r>
              <a:rPr lang="ru-RU" sz="1100" dirty="0"/>
              <a:t>1 – фракционирующий абсорбер; 2 – стабилизационная колонна; 3 – пропановая колонна; 4 – бутановая колонна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27CC07-C86A-3368-84BB-EB336908B825}"/>
              </a:ext>
            </a:extLst>
          </p:cNvPr>
          <p:cNvSpPr txBox="1"/>
          <p:nvPr/>
        </p:nvSpPr>
        <p:spPr>
          <a:xfrm>
            <a:off x="6884894" y="1178866"/>
            <a:ext cx="29466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Фракционирующий абсорбер (деэтанизатор, абсорбер-десорбер):</a:t>
            </a:r>
          </a:p>
          <a:p>
            <a:pPr algn="ctr"/>
            <a:r>
              <a:rPr lang="ru-RU" sz="1100" dirty="0"/>
              <a:t>1 – колонна; 2,4 – холодильник абсорбента; 3 – насос; </a:t>
            </a:r>
          </a:p>
          <a:p>
            <a:pPr algn="ctr"/>
            <a:r>
              <a:rPr lang="ru-RU" sz="1100" dirty="0"/>
              <a:t>5 - кипятильник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243842" y="4601692"/>
          <a:ext cx="6241950" cy="152400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938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856">
                  <a:extLst>
                    <a:ext uri="{9D8B030D-6E8A-4147-A177-3AD203B41FA5}">
                      <a16:colId xmlns:a16="http://schemas.microsoft.com/office/drawing/2014/main" val="3255530005"/>
                    </a:ext>
                  </a:extLst>
                </a:gridCol>
                <a:gridCol w="1075856">
                  <a:extLst>
                    <a:ext uri="{9D8B030D-6E8A-4147-A177-3AD203B41FA5}">
                      <a16:colId xmlns:a16="http://schemas.microsoft.com/office/drawing/2014/main" val="3690188965"/>
                    </a:ext>
                  </a:extLst>
                </a:gridCol>
                <a:gridCol w="1075856">
                  <a:extLst>
                    <a:ext uri="{9D8B030D-6E8A-4147-A177-3AD203B41FA5}">
                      <a16:colId xmlns:a16="http://schemas.microsoft.com/office/drawing/2014/main" val="1417924314"/>
                    </a:ext>
                  </a:extLst>
                </a:gridCol>
              </a:tblGrid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Вещество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1,5 МПа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 МПа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 МПа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 МПа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Метан</a:t>
                      </a:r>
                      <a:endParaRPr lang="ru-RU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1,6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0,72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0,68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0,67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0,22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0,21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8BEAF0-90B6-E907-21CB-5F3F035DFA30}"/>
              </a:ext>
            </a:extLst>
          </p:cNvPr>
          <p:cNvSpPr/>
          <p:nvPr/>
        </p:nvSpPr>
        <p:spPr>
          <a:xfrm>
            <a:off x="839137" y="4296068"/>
            <a:ext cx="4918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lang="ru-RU" sz="1400" dirty="0"/>
              <a:t>Константа фазового равновесия при 40 °С</a:t>
            </a:r>
          </a:p>
        </p:txBody>
      </p:sp>
    </p:spTree>
    <p:extLst>
      <p:ext uri="{BB962C8B-B14F-4D97-AF65-F5344CB8AC3E}">
        <p14:creationId xmlns:p14="http://schemas.microsoft.com/office/powerpoint/2010/main" val="2182726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" r="10398" b="20598"/>
          <a:stretch/>
        </p:blipFill>
        <p:spPr bwMode="auto">
          <a:xfrm>
            <a:off x="839137" y="963671"/>
            <a:ext cx="5863472" cy="273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925550" y="4306098"/>
          <a:ext cx="5257015" cy="2446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7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9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Колонна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Диаметр, мм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Температура, 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Верха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Число тарелок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Флегмовое число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DB36D58-6E34-CA9D-4C59-EDD5794FE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96" y="103695"/>
            <a:ext cx="8462319" cy="772650"/>
          </a:xfrm>
        </p:spPr>
        <p:txBody>
          <a:bodyPr>
            <a:noAutofit/>
          </a:bodyPr>
          <a:lstStyle/>
          <a:p>
            <a:r>
              <a:rPr lang="ru-RU" sz="2400" dirty="0"/>
              <a:t>Абсорбционно-газофракционирующая установка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2585976-7FCE-C0C4-46C3-62809FED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141F6-9623-A2CD-8799-9588E1ED8D8C}"/>
              </a:ext>
            </a:extLst>
          </p:cNvPr>
          <p:cNvSpPr txBox="1"/>
          <p:nvPr/>
        </p:nvSpPr>
        <p:spPr>
          <a:xfrm>
            <a:off x="32909" y="3698056"/>
            <a:ext cx="74759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Принципиальная схема абсорбционно-газофракционирующей установки (АГФУ):</a:t>
            </a:r>
          </a:p>
          <a:p>
            <a:pPr algn="ctr"/>
            <a:r>
              <a:rPr lang="ru-RU" sz="1100" dirty="0"/>
              <a:t>1 – фракционирующий абсорбер; 2 – стабилизационная колонна; 3 – пропановая колонна; 4 – бутановая колонна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2C804AB6-071F-23E4-0AE3-A50C4702BDD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79731" y="4595536"/>
          <a:ext cx="4622276" cy="18676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64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4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Чистота,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Отбор от потенциала,</a:t>
                      </a:r>
                      <a:r>
                        <a:rPr lang="ru-RU" sz="1400" baseline="0" dirty="0">
                          <a:latin typeface="+mn-lt"/>
                        </a:rPr>
                        <a:t> %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Сухой</a:t>
                      </a:r>
                      <a:r>
                        <a:rPr lang="ru-RU" sz="1400" baseline="0" dirty="0">
                          <a:latin typeface="+mn-lt"/>
                        </a:rPr>
                        <a:t> газ (С</a:t>
                      </a:r>
                      <a:r>
                        <a:rPr lang="ru-RU" sz="1400" baseline="-25000" dirty="0">
                          <a:latin typeface="+mn-lt"/>
                        </a:rPr>
                        <a:t>2-</a:t>
                      </a:r>
                      <a:r>
                        <a:rPr lang="ru-RU" sz="1400" baseline="0" dirty="0">
                          <a:latin typeface="+mn-lt"/>
                        </a:rPr>
                        <a:t>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Arial"/>
                        </a:rPr>
                        <a:t>∑ С</a:t>
                      </a:r>
                      <a:r>
                        <a:rPr lang="ru-RU" sz="1400" baseline="-25000" dirty="0">
                          <a:latin typeface="+mn-lt"/>
                          <a:cs typeface="Arial"/>
                        </a:rPr>
                        <a:t>3</a:t>
                      </a:r>
                      <a:endParaRPr lang="ru-RU" sz="14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  <a:cs typeface="Arial"/>
                        </a:rPr>
                        <a:t>∑ С</a:t>
                      </a:r>
                      <a:r>
                        <a:rPr lang="ru-RU" sz="1400" baseline="-25000" dirty="0">
                          <a:latin typeface="+mn-lt"/>
                          <a:cs typeface="Arial"/>
                        </a:rPr>
                        <a:t>4</a:t>
                      </a:r>
                      <a:endParaRPr lang="ru-RU" sz="14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70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Газофракционирующая установка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52833206-CB3E-2665-1040-DB6917879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7" t="3510" r="20596" b="17579"/>
          <a:stretch/>
        </p:blipFill>
        <p:spPr bwMode="auto">
          <a:xfrm>
            <a:off x="382497" y="1107218"/>
            <a:ext cx="5129343" cy="439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B15CC-1E44-8A83-231E-2DCF10D8BBCA}"/>
              </a:ext>
            </a:extLst>
          </p:cNvPr>
          <p:cNvSpPr txBox="1"/>
          <p:nvPr/>
        </p:nvSpPr>
        <p:spPr>
          <a:xfrm>
            <a:off x="291521" y="5597391"/>
            <a:ext cx="53112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Принципиальная схема газофракционирующей установки (ГФУ)</a:t>
            </a:r>
          </a:p>
          <a:p>
            <a:pPr algn="ctr"/>
            <a:r>
              <a:rPr lang="ru-RU" sz="1200" dirty="0"/>
              <a:t>1 – </a:t>
            </a:r>
            <a:r>
              <a:rPr lang="ru-RU" sz="1200" dirty="0" err="1"/>
              <a:t>деэтанизатор</a:t>
            </a:r>
            <a:r>
              <a:rPr lang="ru-RU" sz="1200" dirty="0"/>
              <a:t>; 2 – </a:t>
            </a:r>
            <a:r>
              <a:rPr lang="ru-RU" sz="1200" dirty="0" err="1"/>
              <a:t>пропановая</a:t>
            </a:r>
            <a:r>
              <a:rPr lang="ru-RU" sz="1200" dirty="0"/>
              <a:t> колонна; 3 – бутановая колонна; 4 – </a:t>
            </a:r>
            <a:r>
              <a:rPr lang="ru-RU" sz="1200" dirty="0" err="1"/>
              <a:t>изобутановая</a:t>
            </a:r>
            <a:r>
              <a:rPr lang="ru-RU" sz="1200" dirty="0"/>
              <a:t> колонна; 5 – </a:t>
            </a:r>
            <a:r>
              <a:rPr lang="ru-RU" sz="1200" dirty="0" err="1"/>
              <a:t>пентановая</a:t>
            </a:r>
            <a:r>
              <a:rPr lang="ru-RU" sz="1200" dirty="0"/>
              <a:t> колонна; 6 – </a:t>
            </a:r>
            <a:r>
              <a:rPr lang="ru-RU" sz="1200" dirty="0" err="1"/>
              <a:t>изопентановая</a:t>
            </a:r>
            <a:r>
              <a:rPr lang="ru-RU" sz="1200" dirty="0"/>
              <a:t> колонна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8BEAF0-90B6-E907-21CB-5F3F035DFA30}"/>
              </a:ext>
            </a:extLst>
          </p:cNvPr>
          <p:cNvSpPr/>
          <p:nvPr/>
        </p:nvSpPr>
        <p:spPr>
          <a:xfrm>
            <a:off x="5825764" y="5597391"/>
            <a:ext cx="57597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1400" dirty="0"/>
              <a:t>Разница в температурах кипения соответствующих алканов и алкенов 5-10 °С, поэтому 50 % затрат на ГФУ приходится на изобутановые и изопентановые колонны (общее число тарелок в них 95-180 шт.).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BF76BAD-14A9-C399-849B-DE672001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95119"/>
              </p:ext>
            </p:extLst>
          </p:nvPr>
        </p:nvGraphicFramePr>
        <p:xfrm>
          <a:off x="5618375" y="1245743"/>
          <a:ext cx="6174556" cy="201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9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Колонна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  <a:r>
                        <a:rPr lang="ru-RU" sz="1200" dirty="0"/>
                        <a:t> верха</a:t>
                      </a:r>
                      <a:r>
                        <a:rPr lang="en-US" sz="1200" dirty="0"/>
                        <a:t>, °C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  <a:r>
                        <a:rPr lang="ru-RU" sz="1200" dirty="0"/>
                        <a:t> низа</a:t>
                      </a:r>
                      <a:r>
                        <a:rPr lang="en-US" sz="1200" dirty="0"/>
                        <a:t>, °C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Деэтанизатор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r>
                        <a:rPr lang="ru-RU" sz="1200" dirty="0"/>
                        <a:t>,</a:t>
                      </a:r>
                      <a:r>
                        <a:rPr lang="en-US" sz="1200" dirty="0"/>
                        <a:t>6</a:t>
                      </a:r>
                      <a:r>
                        <a:rPr lang="ru-RU" sz="1200" dirty="0"/>
                        <a:t>-</a:t>
                      </a:r>
                      <a:r>
                        <a:rPr lang="en-US" sz="1200" dirty="0"/>
                        <a:t>2,8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110-115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1,2-1,4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62-68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145-155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Бутановая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2,0-2,2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58-65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110-115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1,0-1,2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65-70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80-85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Пентановая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0,3-0,4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75-80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120-125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Изопентановая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0,35-0,45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78-85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95-100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0E1ECD56-2D9B-4882-B097-A807E1FF6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645461"/>
              </p:ext>
            </p:extLst>
          </p:nvPr>
        </p:nvGraphicFramePr>
        <p:xfrm>
          <a:off x="6261575" y="3528069"/>
          <a:ext cx="4888156" cy="18029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Разница</a:t>
                      </a:r>
                      <a:r>
                        <a:rPr lang="ru-RU" sz="1600" baseline="0" dirty="0"/>
                        <a:t> </a:t>
                      </a:r>
                      <a:r>
                        <a:rPr lang="en-US" sz="1600" i="1" baseline="0" dirty="0"/>
                        <a:t>t</a:t>
                      </a:r>
                      <a:r>
                        <a:rPr lang="ru-RU" sz="1600" baseline="-25000" dirty="0"/>
                        <a:t>кип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Число тарелок </a:t>
                      </a:r>
                      <a:r>
                        <a:rPr lang="en-US" sz="1600" i="1" dirty="0"/>
                        <a:t>min</a:t>
                      </a:r>
                      <a:endParaRPr lang="ru-RU" sz="16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35-40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10-15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5-10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034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Параметры газофракционирования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8200" y="1527063"/>
          <a:ext cx="5835978" cy="228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17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+mn-lt"/>
                        </a:rPr>
                        <a:t>+ + 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+mn-lt"/>
                        </a:rPr>
                        <a:t>- -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Применение дешевых хладагентов</a:t>
                      </a:r>
                      <a:r>
                        <a:rPr lang="ru-RU" sz="1200" baseline="0" dirty="0">
                          <a:latin typeface="+mn-lt"/>
                        </a:rPr>
                        <a:t> в конденсаторах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Ухудшается четкость ректификации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Уменьшение</a:t>
                      </a:r>
                      <a:r>
                        <a:rPr lang="ru-RU" sz="1200" baseline="0" dirty="0">
                          <a:latin typeface="+mn-lt"/>
                        </a:rPr>
                        <a:t> размеров конденсаторов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Увеличение</a:t>
                      </a:r>
                      <a:r>
                        <a:rPr lang="ru-RU" sz="1200" baseline="0" dirty="0">
                          <a:latin typeface="+mn-lt"/>
                        </a:rPr>
                        <a:t> размеров рибойлеров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Уменьшение диаметра колонны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Увеличение затрат на нагрев сырья и подвод тепла в колонну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Рост производительности колонны</a:t>
                      </a:r>
                      <a:r>
                        <a:rPr lang="ru-RU" sz="1200" baseline="0" dirty="0">
                          <a:latin typeface="+mn-lt"/>
                        </a:rPr>
                        <a:t> при том же диаметре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Возможна деструкция</a:t>
                      </a:r>
                      <a:r>
                        <a:rPr lang="ru-RU" sz="1200" baseline="0" dirty="0">
                          <a:latin typeface="+mn-lt"/>
                        </a:rPr>
                        <a:t> продуктов из-за повышения температур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5">
            <a:extLst>
              <a:ext uri="{FF2B5EF4-FFF2-40B4-BE49-F238E27FC236}">
                <a16:creationId xmlns:a16="http://schemas.microsoft.com/office/drawing/2014/main" id="{23C3AE75-75BF-89F3-5EED-4BFFA05BE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997" y="1108775"/>
            <a:ext cx="34563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latin typeface="+mn-lt"/>
              </a:rPr>
              <a:t>Повышение давления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30ADCD5-E678-7732-C79F-F6054D6ED4C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95429" y="4616475"/>
          <a:ext cx="4321520" cy="15900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 колонны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1,2-2,5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0,8-2,0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0,3-1,6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0,8-2,0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7071B3C1-483F-65F6-007A-6DB9A14BF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997" y="4219129"/>
            <a:ext cx="34563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latin typeface="+mn-lt"/>
              </a:rPr>
              <a:t>Типовое давление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6809953" y="1527063"/>
            <a:ext cx="46581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Давление в емкости орошения </a:t>
            </a:r>
            <a:r>
              <a:rPr lang="ru-RU" sz="1600" dirty="0"/>
              <a:t>определяется требуемым составом орошения и дистиллята, отбираемого на сторону. </a:t>
            </a:r>
            <a:r>
              <a:rPr lang="ru-RU" sz="1600" b="1" dirty="0"/>
              <a:t>Давление в колонне </a:t>
            </a:r>
            <a:r>
              <a:rPr lang="ru-RU" sz="1600" dirty="0"/>
              <a:t>на 2-3 атм. выше, чем в емкости орошения.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Температурный режим </a:t>
            </a:r>
            <a:r>
              <a:rPr lang="ru-RU" sz="1600" dirty="0"/>
              <a:t>в колонне тем выше, чем выше давление.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Температура охлаждающей воды: </a:t>
            </a:r>
            <a:r>
              <a:rPr lang="ru-RU" sz="1600" dirty="0"/>
              <a:t>13-16 °С зимой, 24-32 °С летом. </a:t>
            </a:r>
            <a:r>
              <a:rPr lang="ru-RU" sz="1600" b="1" dirty="0"/>
              <a:t>Температура конденсации </a:t>
            </a:r>
            <a:r>
              <a:rPr lang="ru-RU" sz="1600" dirty="0"/>
              <a:t>принимается 30-40 °С.</a:t>
            </a:r>
          </a:p>
        </p:txBody>
      </p:sp>
    </p:spTree>
    <p:extLst>
      <p:ext uri="{BB962C8B-B14F-4D97-AF65-F5344CB8AC3E}">
        <p14:creationId xmlns:p14="http://schemas.microsoft.com/office/powerpoint/2010/main" val="815181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Параметры газофракционирования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570698" y="1506326"/>
            <a:ext cx="11123629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b="1" i="1" dirty="0"/>
              <a:t>Практический пример: </a:t>
            </a:r>
            <a:r>
              <a:rPr lang="ru-RU" dirty="0"/>
              <a:t>бутановая колонна (вверху отбирается пропан-бутановая фракция (СУГ), внизу газовый бензин), состав сырья постоянен.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b="1" i="1" dirty="0"/>
              <a:t>Вопрос: </a:t>
            </a:r>
            <a:r>
              <a:rPr lang="ru-RU" dirty="0"/>
              <a:t>ДНП газового бензина при 38 °С составляет 129 кПа. Необходимо понизить ДНП газового бензина. Как?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ru-RU" b="1" i="1" dirty="0"/>
              <a:t>Ответ: </a:t>
            </a:r>
            <a:r>
              <a:rPr lang="ru-RU" dirty="0"/>
              <a:t>более глубокая отпарка н-бутана достигается за счет небольшого снижения давления в колонне или небольшим повышением температуры вверху или внизу колонны.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b="1" i="1" dirty="0"/>
              <a:t>Вопрос: </a:t>
            </a:r>
            <a:r>
              <a:rPr lang="ru-RU" dirty="0"/>
              <a:t>Наличие компонентов С</a:t>
            </a:r>
            <a:r>
              <a:rPr lang="ru-RU" baseline="-25000" dirty="0"/>
              <a:t>5+</a:t>
            </a:r>
            <a:r>
              <a:rPr lang="ru-RU" dirty="0"/>
              <a:t> в товарных пропан-бутановых смесях характеризуется показателем «</a:t>
            </a:r>
            <a:r>
              <a:rPr lang="ru-RU" i="1" dirty="0"/>
              <a:t>Объемная доля жидкого остатка при температуре 20 °С, %</a:t>
            </a:r>
            <a:r>
              <a:rPr lang="ru-RU" dirty="0"/>
              <a:t>». Как минимизировать этот показатель?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ru-RU" b="1" i="1" dirty="0"/>
              <a:t>Ответ: </a:t>
            </a:r>
            <a:r>
              <a:rPr lang="ru-RU" dirty="0"/>
              <a:t>Следует увеличить количество жидкости в колонне за счет расхода флегмы или параметров работы колонны — давление в колонне повысить, давление в колонне повысить, а температуру вверху или внизу несколько снизить.</a:t>
            </a:r>
          </a:p>
        </p:txBody>
      </p:sp>
    </p:spTree>
    <p:extLst>
      <p:ext uri="{BB962C8B-B14F-4D97-AF65-F5344CB8AC3E}">
        <p14:creationId xmlns:p14="http://schemas.microsoft.com/office/powerpoint/2010/main" val="796024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Параметры газофракционирования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087969"/>
              </p:ext>
            </p:extLst>
          </p:nvPr>
        </p:nvGraphicFramePr>
        <p:xfrm>
          <a:off x="677331" y="1673673"/>
          <a:ext cx="3272163" cy="140309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90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6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Пропан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3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4 МПа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100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150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614084" y="4151670"/>
            <a:ext cx="11123629" cy="220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/>
              <a:t>Практический пример: </a:t>
            </a:r>
            <a:r>
              <a:rPr lang="ru-RU" sz="1400" dirty="0"/>
              <a:t>бутановая колонна (вверху отбирается пропан-бутановая фракция (СУГ), внизу газовый бензин), состав сырья постоянен.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/>
              <a:t>Вопрос: </a:t>
            </a:r>
            <a:r>
              <a:rPr lang="ru-RU" sz="1400" dirty="0"/>
              <a:t>Необходимо понизить ДНП газового бензина. Как?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400" b="1" i="1" dirty="0"/>
              <a:t>Ответ: </a:t>
            </a:r>
            <a:r>
              <a:rPr lang="ru-RU" sz="1400" dirty="0"/>
              <a:t>более глубокая отпарка н-бутана достигается за счет небольшого снижения давления в колонне или небольшим повышением температуры вверху или внизу колонны.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/>
              <a:t>Вопрос: </a:t>
            </a:r>
            <a:r>
              <a:rPr lang="ru-RU" sz="1400" dirty="0"/>
              <a:t>Как получить СУГ с минимальным содержанием неиспарившегося остатка (т.е. пентанов)?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400" b="1" i="1" dirty="0"/>
              <a:t>Ответ: </a:t>
            </a:r>
            <a:r>
              <a:rPr lang="ru-RU" sz="1400" dirty="0"/>
              <a:t>давление в колонне повысить, а температуру вверху или внизу несколько снизить.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903531"/>
              </p:ext>
            </p:extLst>
          </p:nvPr>
        </p:nvGraphicFramePr>
        <p:xfrm>
          <a:off x="4209616" y="1673673"/>
          <a:ext cx="3272163" cy="140309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90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6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н-Бутан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3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4 МПа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100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0,62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150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896911"/>
              </p:ext>
            </p:extLst>
          </p:nvPr>
        </p:nvGraphicFramePr>
        <p:xfrm>
          <a:off x="7713133" y="1673674"/>
          <a:ext cx="3889611" cy="139357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87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3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20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Пропан/ н-Бутан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3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4 МПа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5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100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1,69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6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150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1411865" y="1196619"/>
            <a:ext cx="585773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50" b="1" i="1" dirty="0"/>
              <a:t>Константы фазового равновесия</a:t>
            </a:r>
          </a:p>
          <a:p>
            <a:pPr algn="ctr">
              <a:defRPr/>
            </a:pPr>
            <a:r>
              <a:rPr lang="ru-RU" sz="1250" dirty="0"/>
              <a:t>(мол. доля вещества в газе / мол. доля вещества в жидкости)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8202966" y="1196619"/>
            <a:ext cx="3409049" cy="29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250" b="1" i="1" dirty="0"/>
              <a:t>Относительные летучести</a:t>
            </a:r>
            <a:endParaRPr lang="ru-RU" sz="125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214558"/>
              </p:ext>
            </p:extLst>
          </p:nvPr>
        </p:nvGraphicFramePr>
        <p:xfrm>
          <a:off x="1917700" y="3215217"/>
          <a:ext cx="685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Equation" r:id="rId3" imgW="685800" imgH="571320" progId="Equation.DSMT4">
                  <p:embed/>
                </p:oleObj>
              </mc:Choice>
              <mc:Fallback>
                <p:oleObj name="Equation" r:id="rId3" imgW="68580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7700" y="3215217"/>
                        <a:ext cx="6858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524053"/>
              </p:ext>
            </p:extLst>
          </p:nvPr>
        </p:nvGraphicFramePr>
        <p:xfrm>
          <a:off x="5477398" y="3190346"/>
          <a:ext cx="698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6" name="Equation" r:id="rId5" imgW="698400" imgH="571320" progId="Equation.DSMT4">
                  <p:embed/>
                </p:oleObj>
              </mc:Choice>
              <mc:Fallback>
                <p:oleObj name="Equation" r:id="rId5" imgW="69840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77398" y="3190346"/>
                        <a:ext cx="6985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925663"/>
              </p:ext>
            </p:extLst>
          </p:nvPr>
        </p:nvGraphicFramePr>
        <p:xfrm>
          <a:off x="7612063" y="3134783"/>
          <a:ext cx="4013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Equation" r:id="rId7" imgW="4012920" imgH="1104840" progId="Equation.DSMT4">
                  <p:embed/>
                </p:oleObj>
              </mc:Choice>
              <mc:Fallback>
                <p:oleObj name="Equation" r:id="rId7" imgW="4012920" imgH="110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12063" y="3134783"/>
                        <a:ext cx="4013200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9584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/>
              <a:t>Практический расчет: минимальное число теоретических тарелок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 dirty="0"/>
          </a:p>
        </p:txBody>
      </p:sp>
      <p:sp>
        <p:nvSpPr>
          <p:cNvPr id="4" name="AutoShape 2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612775" y="1927952"/>
            <a:ext cx="1112362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b="1" i="1" dirty="0"/>
              <a:t>Практический пример: 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В колонне производится разделение ШФЛУ на ПТ и БТ (ожидаемые составы, соответствующие ГОСТ на СУГ, указаны). Температура верха колонны – 70 °С, низа – 150 °С, давление 2 МПа. Каково минимально необходимое число теоретических тарелок в колонне?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838199" y="4245742"/>
          <a:ext cx="4021931" cy="1345433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078831">
                  <a:extLst>
                    <a:ext uri="{9D8B030D-6E8A-4147-A177-3AD203B41FA5}">
                      <a16:colId xmlns:a16="http://schemas.microsoft.com/office/drawing/2014/main" val="458227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46855289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00568627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Массовая</a:t>
                      </a:r>
                      <a:r>
                        <a:rPr lang="ru-RU" sz="1800" u="none" strike="noStrike" baseline="0" dirty="0">
                          <a:effectLst/>
                        </a:rPr>
                        <a:t> доля,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ПТ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8692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Пропан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90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5053"/>
                  </a:ext>
                </a:extLst>
              </a:tr>
              <a:tr h="3912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и-Бутан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90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15039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7219949" y="4245742"/>
          <a:ext cx="4021931" cy="1345433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078831">
                  <a:extLst>
                    <a:ext uri="{9D8B030D-6E8A-4147-A177-3AD203B41FA5}">
                      <a16:colId xmlns:a16="http://schemas.microsoft.com/office/drawing/2014/main" val="458227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46855289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00568627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Мольная</a:t>
                      </a:r>
                      <a:r>
                        <a:rPr lang="ru-RU" sz="1800" u="none" strike="noStrike" baseline="0" dirty="0">
                          <a:effectLst/>
                        </a:rPr>
                        <a:t> доля,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ПТ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8692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Пропан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5053"/>
                  </a:ext>
                </a:extLst>
              </a:tr>
              <a:tr h="3912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и-Бутан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15039"/>
                  </a:ext>
                </a:extLst>
              </a:tr>
            </a:tbl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5448300" y="4675484"/>
            <a:ext cx="1276350" cy="487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620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/>
              <a:t>Формула Фенске: минимальное число теоретических тарелок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 dirty="0"/>
          </a:p>
        </p:txBody>
      </p:sp>
      <p:sp>
        <p:nvSpPr>
          <p:cNvPr id="4" name="AutoShape 2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1923384" y="1851025"/>
          <a:ext cx="8345232" cy="332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6311880" imgH="2514600" progId="Equation.DSMT4">
                  <p:embed/>
                </p:oleObj>
              </mc:Choice>
              <mc:Fallback>
                <p:oleObj name="Equation" r:id="rId3" imgW="6311880" imgH="25146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3384" y="1851025"/>
                        <a:ext cx="8345232" cy="3324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1870075" y="5618163"/>
          <a:ext cx="8453438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5" imgW="6476760" imgH="545760" progId="Equation.DSMT4">
                  <p:embed/>
                </p:oleObj>
              </mc:Choice>
              <mc:Fallback>
                <p:oleObj name="Equation" r:id="rId5" imgW="6476760" imgH="545760" progId="Equation.DSMT4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70075" y="5618163"/>
                        <a:ext cx="8453438" cy="71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305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Константы фазового равновесия УВ</a:t>
            </a:r>
            <a:endParaRPr lang="ru-RU" altLang="ru-RU" sz="2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 dirty="0"/>
          </a:p>
        </p:txBody>
      </p:sp>
      <p:pic>
        <p:nvPicPr>
          <p:cNvPr id="17" name="Рисунок 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08" y="1189037"/>
            <a:ext cx="3171135" cy="560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84" y="1189037"/>
            <a:ext cx="3909365" cy="5606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516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Практический расчет: минимальное число теоретических тарелок</a:t>
            </a:r>
            <a:endParaRPr lang="ru-RU" altLang="ru-RU" sz="2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2992438" y="4275138"/>
          <a:ext cx="6278562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3" imgW="4749480" imgH="888840" progId="Equation.DSMT4">
                  <p:embed/>
                </p:oleObj>
              </mc:Choice>
              <mc:Fallback>
                <p:oleObj name="Equation" r:id="rId3" imgW="4749480" imgH="88884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2438" y="4275138"/>
                        <a:ext cx="6278562" cy="1176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8075613" y="2266950"/>
          <a:ext cx="25177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5" imgW="1930320" imgH="571320" progId="Equation.DSMT4">
                  <p:embed/>
                </p:oleObj>
              </mc:Choice>
              <mc:Fallback>
                <p:oleObj name="Equation" r:id="rId5" imgW="1930320" imgH="571320" progId="Equation.DSMT4">
                  <p:embed/>
                  <p:pic>
                    <p:nvPicPr>
                      <p:cNvPr id="7" name="Объект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75613" y="2266950"/>
                        <a:ext cx="2517775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514474" y="1513782"/>
          <a:ext cx="4781551" cy="1219893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471459">
                  <a:extLst>
                    <a:ext uri="{9D8B030D-6E8A-4147-A177-3AD203B41FA5}">
                      <a16:colId xmlns:a16="http://schemas.microsoft.com/office/drawing/2014/main" val="458227"/>
                    </a:ext>
                  </a:extLst>
                </a:gridCol>
                <a:gridCol w="1189018">
                  <a:extLst>
                    <a:ext uri="{9D8B030D-6E8A-4147-A177-3AD203B41FA5}">
                      <a16:colId xmlns:a16="http://schemas.microsoft.com/office/drawing/2014/main" val="468552892"/>
                    </a:ext>
                  </a:extLst>
                </a:gridCol>
                <a:gridCol w="1121074">
                  <a:extLst>
                    <a:ext uri="{9D8B030D-6E8A-4147-A177-3AD203B41FA5}">
                      <a16:colId xmlns:a16="http://schemas.microsoft.com/office/drawing/2014/main" val="1005686273"/>
                    </a:ext>
                  </a:extLst>
                </a:gridCol>
              </a:tblGrid>
              <a:tr h="5060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Мольная</a:t>
                      </a:r>
                      <a:r>
                        <a:rPr lang="ru-RU" sz="1800" u="none" strike="noStrike" baseline="0" dirty="0">
                          <a:effectLst/>
                        </a:rPr>
                        <a:t> доля,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ПТ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869203"/>
                  </a:ext>
                </a:extLst>
              </a:tr>
              <a:tr h="359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Пропан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5053"/>
                  </a:ext>
                </a:extLst>
              </a:tr>
              <a:tr h="3547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и-Бутан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1503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93787" y="3430460"/>
            <a:ext cx="100774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Минимально необходимое число теоретических тарелок в колонне при условии полного рефлюкса: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91488" y="1366598"/>
            <a:ext cx="481806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Относительная летучесть пропана и и-бутана</a:t>
            </a:r>
          </a:p>
        </p:txBody>
      </p:sp>
    </p:spTree>
    <p:extLst>
      <p:ext uri="{BB962C8B-B14F-4D97-AF65-F5344CB8AC3E}">
        <p14:creationId xmlns:p14="http://schemas.microsoft.com/office/powerpoint/2010/main" val="2877543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Практический расчет: минимальное число теоретических тарелок</a:t>
            </a:r>
            <a:endParaRPr lang="ru-RU" altLang="ru-RU" sz="2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4988" y="1690448"/>
            <a:ext cx="481806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Относительная летучесть пропана и и-бутана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300188" y="2607452"/>
          <a:ext cx="5757712" cy="336472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248249">
                  <a:extLst>
                    <a:ext uri="{9D8B030D-6E8A-4147-A177-3AD203B41FA5}">
                      <a16:colId xmlns:a16="http://schemas.microsoft.com/office/drawing/2014/main" val="216542722"/>
                    </a:ext>
                  </a:extLst>
                </a:gridCol>
                <a:gridCol w="1169821">
                  <a:extLst>
                    <a:ext uri="{9D8B030D-6E8A-4147-A177-3AD203B41FA5}">
                      <a16:colId xmlns:a16="http://schemas.microsoft.com/office/drawing/2014/main" val="2559471761"/>
                    </a:ext>
                  </a:extLst>
                </a:gridCol>
                <a:gridCol w="1169821">
                  <a:extLst>
                    <a:ext uri="{9D8B030D-6E8A-4147-A177-3AD203B41FA5}">
                      <a16:colId xmlns:a16="http://schemas.microsoft.com/office/drawing/2014/main" val="2389019845"/>
                    </a:ext>
                  </a:extLst>
                </a:gridCol>
                <a:gridCol w="1169821">
                  <a:extLst>
                    <a:ext uri="{9D8B030D-6E8A-4147-A177-3AD203B41FA5}">
                      <a16:colId xmlns:a16="http://schemas.microsoft.com/office/drawing/2014/main" val="3935794911"/>
                    </a:ext>
                  </a:extLst>
                </a:gridCol>
              </a:tblGrid>
              <a:tr h="66100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Температура, °С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071782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Верх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8824680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Низ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6752120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Средняя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70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110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940430"/>
                  </a:ext>
                </a:extLst>
              </a:tr>
              <a:tr h="6610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Давление, МПа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6396748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2,32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2,20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1,67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8733685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2,18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1,64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3699217"/>
                  </a:ext>
                </a:extLst>
              </a:tr>
              <a:tr h="340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2,14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1,89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533436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424763" y="1690448"/>
            <a:ext cx="4818062" cy="721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Минимальное число теоретических тарелок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6347035" y="2607452"/>
          <a:ext cx="5254414" cy="295514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01765">
                  <a:extLst>
                    <a:ext uri="{9D8B030D-6E8A-4147-A177-3AD203B41FA5}">
                      <a16:colId xmlns:a16="http://schemas.microsoft.com/office/drawing/2014/main" val="567833840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1225787314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922600514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2378706309"/>
                    </a:ext>
                  </a:extLst>
                </a:gridCol>
              </a:tblGrid>
              <a:tr h="122592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Средняя температура, °С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01064"/>
                  </a:ext>
                </a:extLst>
              </a:tr>
              <a:tr h="650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Давление, МПа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7926236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0439744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8,92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1118528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10,84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893624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752475" y="1207408"/>
            <a:ext cx="10610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колонне производится разделение ШФЛУ на ПТ и БТ</a:t>
            </a:r>
          </a:p>
        </p:txBody>
      </p:sp>
    </p:spTree>
    <p:extLst>
      <p:ext uri="{BB962C8B-B14F-4D97-AF65-F5344CB8AC3E}">
        <p14:creationId xmlns:p14="http://schemas.microsoft.com/office/powerpoint/2010/main" val="2731870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dirty="0"/>
              <a:t>Практический расчет: минимальное число теоретических тарелок</a:t>
            </a:r>
            <a:endParaRPr lang="ru-RU" altLang="ru-RU" sz="2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24763" y="1690448"/>
            <a:ext cx="4818062" cy="721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dirty="0"/>
              <a:t>Минимальное число теоретических тарелок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6347035" y="2607452"/>
          <a:ext cx="5254414" cy="295514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01765">
                  <a:extLst>
                    <a:ext uri="{9D8B030D-6E8A-4147-A177-3AD203B41FA5}">
                      <a16:colId xmlns:a16="http://schemas.microsoft.com/office/drawing/2014/main" val="567833840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1225787314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922600514"/>
                    </a:ext>
                  </a:extLst>
                </a:gridCol>
                <a:gridCol w="1050883">
                  <a:extLst>
                    <a:ext uri="{9D8B030D-6E8A-4147-A177-3AD203B41FA5}">
                      <a16:colId xmlns:a16="http://schemas.microsoft.com/office/drawing/2014/main" val="2378706309"/>
                    </a:ext>
                  </a:extLst>
                </a:gridCol>
              </a:tblGrid>
              <a:tr h="122592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Средняя температура, °С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01064"/>
                  </a:ext>
                </a:extLst>
              </a:tr>
              <a:tr h="650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Давление, МПа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7926236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0439744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1118528"/>
                  </a:ext>
                </a:extLst>
              </a:tr>
              <a:tr h="35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893624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752475" y="1207408"/>
            <a:ext cx="10610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колонне производится разделение ШФЛУ на ПБТ и БТ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200149" y="2226442"/>
          <a:ext cx="4021931" cy="1345433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078831">
                  <a:extLst>
                    <a:ext uri="{9D8B030D-6E8A-4147-A177-3AD203B41FA5}">
                      <a16:colId xmlns:a16="http://schemas.microsoft.com/office/drawing/2014/main" val="458227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46855289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00568627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Массовая</a:t>
                      </a:r>
                      <a:r>
                        <a:rPr lang="ru-RU" sz="1800" u="none" strike="noStrike" baseline="0" dirty="0">
                          <a:effectLst/>
                        </a:rPr>
                        <a:t> доля,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ПБТ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8692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Пропан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5053"/>
                  </a:ext>
                </a:extLst>
              </a:tr>
              <a:tr h="3912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и-Бутан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90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15039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1200148" y="4217167"/>
          <a:ext cx="4021931" cy="1345433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078831">
                  <a:extLst>
                    <a:ext uri="{9D8B030D-6E8A-4147-A177-3AD203B41FA5}">
                      <a16:colId xmlns:a16="http://schemas.microsoft.com/office/drawing/2014/main" val="458227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46855289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00568627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Мольная</a:t>
                      </a:r>
                      <a:r>
                        <a:rPr lang="ru-RU" sz="1800" u="none" strike="noStrike" baseline="0" dirty="0">
                          <a:effectLst/>
                        </a:rPr>
                        <a:t> доля,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ПБТ</a:t>
                      </a:r>
                      <a:endParaRPr lang="ru-RU" sz="1800" b="1" i="0" u="none" strike="noStrike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БТ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8692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Пропан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5053"/>
                  </a:ext>
                </a:extLst>
              </a:tr>
              <a:tr h="3912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и-Бутан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1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018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9" t="4727" r="17274" b="17836"/>
          <a:stretch/>
        </p:blipFill>
        <p:spPr bwMode="auto">
          <a:xfrm>
            <a:off x="7641250" y="1591755"/>
            <a:ext cx="3959258" cy="371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38199" y="1910152"/>
            <a:ext cx="6354454" cy="4472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b="1" dirty="0"/>
              <a:t>Флегмовые числа </a:t>
            </a:r>
            <a:r>
              <a:rPr lang="ru-RU" dirty="0"/>
              <a:t>– 0,5-25.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dirty="0"/>
              <a:t>С увеличением числа теоретических тарелок и флегмового числа четкость ректификации возрастает. Целесообразно увеличивать число тарелок, уменьшая флегмовое число.</a:t>
            </a:r>
            <a:r>
              <a:rPr lang="en-US" dirty="0"/>
              <a:t> </a:t>
            </a:r>
            <a:r>
              <a:rPr lang="ru-RU" dirty="0"/>
              <a:t>Но оно должно быть не более, чем на 10-20 % выше минимального.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b="1" dirty="0"/>
              <a:t>Число реальных тарелок </a:t>
            </a:r>
            <a:r>
              <a:rPr lang="ru-RU" dirty="0"/>
              <a:t>– 60-180 шт. (желобчатые, круглоколпачковые, </a:t>
            </a:r>
            <a:r>
              <a:rPr lang="en-US" dirty="0"/>
              <a:t>S-</a:t>
            </a:r>
            <a:r>
              <a:rPr lang="ru-RU" dirty="0"/>
              <a:t>образные, ситчатые, решетчатые и т.д.).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b="1" dirty="0"/>
              <a:t>К.п.д. тарелок </a:t>
            </a:r>
            <a:r>
              <a:rPr lang="ru-RU" dirty="0"/>
              <a:t>– 0,25-0,5.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C3A1F88-EC94-80B1-1742-E1D71FFD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Параметры газофракционирования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30AD04-C813-0DEF-A4AC-3B1B7D47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EB9DE-81E5-AE3F-C605-A71966573F0A}"/>
              </a:ext>
            </a:extLst>
          </p:cNvPr>
          <p:cNvSpPr txBox="1"/>
          <p:nvPr/>
        </p:nvSpPr>
        <p:spPr>
          <a:xfrm>
            <a:off x="7641249" y="5214243"/>
            <a:ext cx="41184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Зависимость чистоты верхнего продукта </a:t>
            </a:r>
            <a:r>
              <a:rPr lang="ru-RU" sz="1200" b="1" dirty="0" err="1"/>
              <a:t>изобутановой</a:t>
            </a:r>
            <a:r>
              <a:rPr lang="ru-RU" sz="1200" b="1" dirty="0"/>
              <a:t> колонны от кратности орошения для тарелок разных типов:</a:t>
            </a:r>
          </a:p>
          <a:p>
            <a:pPr algn="ctr"/>
            <a:r>
              <a:rPr lang="ru-RU" sz="1200" dirty="0"/>
              <a:t>1 – решетчатые; 2 – с желобчатыми колпачками; 3 – с круглыми колпачками</a:t>
            </a:r>
          </a:p>
        </p:txBody>
      </p:sp>
    </p:spTree>
    <p:extLst>
      <p:ext uri="{BB962C8B-B14F-4D97-AF65-F5344CB8AC3E}">
        <p14:creationId xmlns:p14="http://schemas.microsoft.com/office/powerpoint/2010/main" val="3024394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53453" y="1766299"/>
            <a:ext cx="5353662" cy="42473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355600" algn="just" eaLnBrk="1" hangingPunct="1">
              <a:lnSpc>
                <a:spcPct val="150000"/>
              </a:lnSpc>
              <a:defRPr/>
            </a:pPr>
            <a:r>
              <a:rPr lang="ru-RU" altLang="ru-RU" sz="2000" b="1" dirty="0">
                <a:latin typeface="+mn-lt"/>
              </a:rPr>
              <a:t>Факторы разделения:</a:t>
            </a:r>
          </a:p>
          <a:p>
            <a:pPr marL="285750" lvl="1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latin typeface="+mn-lt"/>
              </a:rPr>
              <a:t>Количество действительных тарелок</a:t>
            </a:r>
            <a:r>
              <a:rPr lang="ru-RU" altLang="ru-RU" sz="1600" dirty="0">
                <a:latin typeface="+mn-lt"/>
              </a:rPr>
              <a:t>;</a:t>
            </a:r>
          </a:p>
          <a:p>
            <a:pPr marL="285750" lvl="1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latin typeface="+mn-lt"/>
              </a:rPr>
              <a:t>Производительность по верхнему продукту</a:t>
            </a:r>
            <a:r>
              <a:rPr lang="ru-RU" altLang="ru-RU" sz="1600" dirty="0">
                <a:latin typeface="+mn-lt"/>
              </a:rPr>
              <a:t> (причем, СУГ - жидкости), а значит и </a:t>
            </a:r>
            <a:r>
              <a:rPr lang="ru-RU" altLang="ru-RU" sz="1600" b="1" dirty="0">
                <a:latin typeface="+mn-lt"/>
              </a:rPr>
              <a:t>флегмовое число</a:t>
            </a:r>
            <a:r>
              <a:rPr lang="ru-RU" altLang="ru-RU" sz="1600" dirty="0">
                <a:latin typeface="+mn-lt"/>
              </a:rPr>
              <a:t>;</a:t>
            </a:r>
          </a:p>
          <a:p>
            <a:pPr marL="285750" lvl="1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latin typeface="+mn-lt"/>
              </a:rPr>
              <a:t>Давление в дефлегматоре повышенное: </a:t>
            </a:r>
            <a:r>
              <a:rPr lang="ru-RU" altLang="ru-RU" sz="1600" dirty="0">
                <a:latin typeface="+mn-lt"/>
              </a:rPr>
              <a:t>СУГ - жидкости;</a:t>
            </a:r>
          </a:p>
          <a:p>
            <a:pPr marL="285750" lvl="1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latin typeface="+mn-lt"/>
              </a:rPr>
              <a:t>Подходящая температура верха колонны </a:t>
            </a:r>
            <a:r>
              <a:rPr lang="ru-RU" altLang="ru-RU" sz="1600" dirty="0">
                <a:latin typeface="+mn-lt"/>
              </a:rPr>
              <a:t>(подходящий хладагент);</a:t>
            </a:r>
          </a:p>
          <a:p>
            <a:pPr marL="285750" lvl="1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latin typeface="+mn-lt"/>
              </a:rPr>
              <a:t>Четкость фракционирования</a:t>
            </a:r>
            <a:r>
              <a:rPr lang="ru-RU" altLang="ru-RU" sz="1600" dirty="0">
                <a:latin typeface="+mn-lt"/>
              </a:rPr>
              <a:t>: СУГ должны отвечать требованиям ГОСТ.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/>
              <a:t>Практические основы разделения смесей легких УВ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 dirty="0"/>
          </a:p>
        </p:txBody>
      </p:sp>
      <p:sp>
        <p:nvSpPr>
          <p:cNvPr id="4" name="AutoShape 2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https://www.engineeringtoolbox.com/docs/documents/1043/propane-butane-mix-vapor-pressure-diagram-pa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6138661" y="1425560"/>
            <a:ext cx="3170237" cy="4928794"/>
            <a:chOff x="4724515" y="1497406"/>
            <a:chExt cx="3170237" cy="4928794"/>
          </a:xfrm>
        </p:grpSpPr>
        <p:pic>
          <p:nvPicPr>
            <p:cNvPr id="33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74" r="39991" b="4733"/>
            <a:stretch/>
          </p:blipFill>
          <p:spPr bwMode="auto">
            <a:xfrm>
              <a:off x="4886325" y="1497406"/>
              <a:ext cx="2266950" cy="4928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4724515" y="4161231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1,6</a:t>
              </a: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82-92°С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6453302" y="4259656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0,6</a:t>
              </a: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70-130°С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6580476" y="2497878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212" y="1474527"/>
            <a:ext cx="3393379" cy="314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274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10467-D247-44A2-EC0E-9E08982D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Газофракционирование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7229F0-3A4B-F7DA-10E7-E98A860C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B5D1C17-DB59-9B37-19A7-0DB6AE38F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220" y="1733000"/>
            <a:ext cx="8691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+mn-lt"/>
              </a:rPr>
              <a:t>Затраты на выделение различных компонентов на ГФУ </a:t>
            </a:r>
            <a:br>
              <a:rPr lang="ru-RU" altLang="ru-RU" sz="1400" b="1" dirty="0">
                <a:latin typeface="+mn-lt"/>
              </a:rPr>
            </a:br>
            <a:r>
              <a:rPr lang="ru-RU" altLang="ru-RU" sz="1400" b="1" dirty="0">
                <a:latin typeface="+mn-lt"/>
              </a:rPr>
              <a:t>(% от общей суммы затрат на установке)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6E091F3-5645-76A0-1FA5-B2750B743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355"/>
              </p:ext>
            </p:extLst>
          </p:nvPr>
        </p:nvGraphicFramePr>
        <p:xfrm>
          <a:off x="1429709" y="2365848"/>
          <a:ext cx="9332581" cy="1569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20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14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Статьи затрат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Выделяемые компоненты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4+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5+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изо-</a:t>
                      </a:r>
                      <a:r>
                        <a:rPr lang="ru-RU" sz="1200" baseline="0" dirty="0"/>
                        <a:t>С</a:t>
                      </a:r>
                      <a:r>
                        <a:rPr lang="ru-RU" sz="1200" baseline="-25000" dirty="0"/>
                        <a:t>4</a:t>
                      </a:r>
                      <a:r>
                        <a:rPr lang="ru-RU" sz="1200" baseline="0" dirty="0"/>
                        <a:t> / н-С</a:t>
                      </a:r>
                      <a:r>
                        <a:rPr lang="ru-RU" sz="1200" baseline="-25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изо-</a:t>
                      </a:r>
                      <a:r>
                        <a:rPr lang="ru-RU" sz="1200" baseline="0" dirty="0"/>
                        <a:t>С</a:t>
                      </a:r>
                      <a:r>
                        <a:rPr lang="ru-RU" sz="1200" baseline="-25000" dirty="0"/>
                        <a:t>5</a:t>
                      </a:r>
                      <a:r>
                        <a:rPr lang="ru-RU" sz="1200" baseline="0" dirty="0"/>
                        <a:t> / н-С</a:t>
                      </a:r>
                      <a:r>
                        <a:rPr lang="ru-RU" sz="1200" baseline="-250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Эксплуатационные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Капитальные вложения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(на ректификационное оборудование)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10-16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20-25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9901278-5A36-92FD-5C66-90B2E8D78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4183144"/>
            <a:ext cx="4591639" cy="19877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50000"/>
              </a:lnSpc>
              <a:defRPr/>
            </a:pPr>
            <a:r>
              <a:rPr lang="ru-RU" altLang="ru-RU" sz="1400" b="1" dirty="0">
                <a:latin typeface="+mn-lt"/>
              </a:rPr>
              <a:t>ГФУ </a:t>
            </a:r>
            <a:r>
              <a:rPr lang="ru-RU" altLang="ru-RU" sz="1400" dirty="0">
                <a:latin typeface="+mn-lt"/>
              </a:rPr>
              <a:t>рентабельны, как правило, тогда, когда объединены с процессами переработки индивидуальных УВ (</a:t>
            </a:r>
            <a:r>
              <a:rPr lang="ru-RU" altLang="ru-RU" sz="1400" i="1" dirty="0">
                <a:latin typeface="+mn-lt"/>
              </a:rPr>
              <a:t>пиролиз, производство полимеров, алкилирование, синтез эфиров</a:t>
            </a:r>
            <a:r>
              <a:rPr lang="ru-RU" altLang="ru-RU" sz="1400" dirty="0">
                <a:latin typeface="+mn-lt"/>
              </a:rPr>
              <a:t>).</a:t>
            </a:r>
          </a:p>
          <a:p>
            <a:pPr indent="457200" algn="just" eaLnBrk="1" hangingPunct="1">
              <a:lnSpc>
                <a:spcPct val="150000"/>
              </a:lnSpc>
              <a:defRPr/>
            </a:pPr>
            <a:r>
              <a:rPr lang="ru-RU" altLang="ru-RU" sz="1400" dirty="0">
                <a:latin typeface="+mn-lt"/>
              </a:rPr>
              <a:t>В остальных случаях рентабелен, как правило, выпуск широких фракций.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5B63AB5-5B7F-CEFD-5E62-D0528B379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59476"/>
              </p:ext>
            </p:extLst>
          </p:nvPr>
        </p:nvGraphicFramePr>
        <p:xfrm>
          <a:off x="5749912" y="4317476"/>
          <a:ext cx="5681637" cy="18534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3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Цена, </a:t>
                      </a:r>
                      <a:r>
                        <a:rPr lang="en-US" sz="1200" dirty="0"/>
                        <a:t>$/</a:t>
                      </a:r>
                      <a:r>
                        <a:rPr lang="ru-RU" sz="1200" dirty="0"/>
                        <a:t>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Дата информации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Декабрь 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Н-бутан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097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308922"/>
              </p:ext>
            </p:extLst>
          </p:nvPr>
        </p:nvGraphicFramePr>
        <p:xfrm>
          <a:off x="2221190" y="1146133"/>
          <a:ext cx="7749620" cy="5394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1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Статьи баланса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Переработка предельных УВ газов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Переработка непредельных УВ газов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ПОСТУПИЛО: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eaLnBrk="0" hangingPunct="0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Газ и головка стабилизации АТ и АВТ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72,5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eaLnBrk="0" hangingPunct="0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Головка стабилизации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baseline="0">
                          <a:solidFill>
                            <a:schemeClr val="tx1"/>
                          </a:solidFill>
                          <a:latin typeface="+mn-lt"/>
                        </a:rPr>
                        <a:t>катриформинга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27,5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Газ и головка стабилизации: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Термического крекинга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25,5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Коксования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28,5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Каталитического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крекинга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46,0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ПОЛУЧЕНО: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Сухой газ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4,8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30,5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Фракции: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Пропановая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24,5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Пропан-пропиленовая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25,5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Изобутановая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14,6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36,8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Бутан-бутиленовая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37,5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С</a:t>
                      </a:r>
                      <a:r>
                        <a:rPr lang="ru-RU" sz="1200" b="0" baseline="-250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 и выше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19,3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6,5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626BB0A-72A7-F319-A0F2-18F00EF91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62383"/>
            <a:ext cx="8462319" cy="823785"/>
          </a:xfrm>
        </p:spPr>
        <p:txBody>
          <a:bodyPr>
            <a:normAutofit/>
          </a:bodyPr>
          <a:lstStyle/>
          <a:p>
            <a:r>
              <a:rPr lang="ru-RU" sz="2800" dirty="0"/>
              <a:t>Материальный баланс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82CEB1-2A25-794E-50C8-52BD4D001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066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3ED5328-F168-BA67-14D4-AA631134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Пример АГФУ на НПЗ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2E24EF5-3076-E650-E059-1C94D59ED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>
            <a:normAutofit/>
          </a:bodyPr>
          <a:lstStyle/>
          <a:p>
            <a:pPr marL="0" indent="263525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600" b="1" dirty="0"/>
              <a:t>Абсорбционно-газофракционирующая установка (АГФУ) с блоком очистки углеводородных газов предназначена для: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очистки сухого углеводородного газа установок предприятия от сернистых соединений;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переработки рефлюксов – головок стабилизации, с целью очистки их от сернистых соединений и разделения на отдельные фракции.</a:t>
            </a:r>
          </a:p>
          <a:p>
            <a:pPr marL="0" indent="263525" algn="just">
              <a:lnSpc>
                <a:spcPct val="150000"/>
              </a:lnSpc>
              <a:spcBef>
                <a:spcPts val="1200"/>
              </a:spcBef>
              <a:buNone/>
              <a:defRPr/>
            </a:pPr>
            <a:r>
              <a:rPr lang="ru-RU" sz="1600" b="1" dirty="0"/>
              <a:t>Установка выполнена в один технологический поток и состоит из следующих технологических блоков: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очистки сырья;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регенерации водного раствора </a:t>
            </a:r>
            <a:r>
              <a:rPr lang="ru-RU" sz="1600" dirty="0" err="1"/>
              <a:t>моноэтаноламина</a:t>
            </a:r>
            <a:r>
              <a:rPr lang="ru-RU" sz="1600" dirty="0"/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ректификации.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D14CF62-A249-6A9E-C707-56AA207C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099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882C771-30BE-3EBA-8D02-6C2951ED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Пример АГФУ на НПЗ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D47A37F-69A4-D9B1-1499-807360920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сухого газа </a:t>
            </a:r>
            <a:r>
              <a:rPr lang="ru-RU" altLang="ru-RU" sz="1600" dirty="0"/>
              <a:t>от сернистых соединений производится путем </a:t>
            </a:r>
            <a:r>
              <a:rPr lang="ru-RU" altLang="ru-RU" sz="1600" b="1" dirty="0"/>
              <a:t>абсорбции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 err="1"/>
              <a:t>моноэтаноламина</a:t>
            </a:r>
            <a:r>
              <a:rPr lang="ru-RU" altLang="ru-RU" sz="1600" dirty="0"/>
              <a:t> (МЭА) с последующей </a:t>
            </a:r>
            <a:r>
              <a:rPr lang="ru-RU" altLang="ru-RU" sz="1600" b="1" dirty="0"/>
              <a:t>термической регенерацией </a:t>
            </a:r>
            <a:r>
              <a:rPr lang="ru-RU" altLang="ru-RU" sz="1600" dirty="0"/>
              <a:t>насыщенного сероводородом водного </a:t>
            </a:r>
            <a:r>
              <a:rPr lang="ru-RU" altLang="ru-RU" sz="1600" b="1" dirty="0"/>
              <a:t>раствора МЭА</a:t>
            </a:r>
            <a:r>
              <a:rPr lang="ru-RU" altLang="ru-RU" sz="1600" dirty="0"/>
              <a:t>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рефлюксов</a:t>
            </a:r>
            <a:r>
              <a:rPr lang="ru-RU" altLang="ru-RU" sz="1600" dirty="0"/>
              <a:t> от сернистых соединений производится путем абсорбции (+</a:t>
            </a:r>
            <a:r>
              <a:rPr lang="ru-RU" altLang="ru-RU" sz="1600" b="1" dirty="0"/>
              <a:t>экстракции)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/>
              <a:t>МЭА</a:t>
            </a:r>
            <a:r>
              <a:rPr lang="ru-RU" altLang="ru-RU" sz="1600" dirty="0"/>
              <a:t> с последующей </a:t>
            </a:r>
            <a:r>
              <a:rPr lang="ru-RU" altLang="ru-RU" sz="1600" b="1" dirty="0"/>
              <a:t>экстракцией</a:t>
            </a:r>
            <a:r>
              <a:rPr lang="ru-RU" altLang="ru-RU" sz="1600" dirty="0"/>
              <a:t> водным раствором </a:t>
            </a:r>
            <a:r>
              <a:rPr lang="ru-RU" altLang="ru-RU" sz="1600" b="1" dirty="0"/>
              <a:t>едкого натра </a:t>
            </a:r>
            <a:r>
              <a:rPr lang="ru-RU" altLang="ru-RU" sz="1600" dirty="0"/>
              <a:t>(щелочи).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Разделение рефлюкса на отдельные фракции производится при помощи процесса ректификации.</a:t>
            </a:r>
          </a:p>
          <a:p>
            <a:pPr marL="0" indent="358775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altLang="ru-RU" sz="1600" dirty="0"/>
              <a:t>Проектная производительность установки по сырью </a:t>
            </a:r>
            <a:r>
              <a:rPr lang="ru-RU" altLang="ru-RU" sz="1600" b="1" dirty="0"/>
              <a:t>160 тысяч тонн в год</a:t>
            </a:r>
            <a:r>
              <a:rPr lang="ru-RU" altLang="ru-RU" sz="1600" dirty="0"/>
              <a:t>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168507B-DD1C-0160-65D3-D61234D68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345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5" name="Rectangle 1"/>
          <p:cNvSpPr>
            <a:spLocks noChangeArrowheads="1"/>
          </p:cNvSpPr>
          <p:nvPr/>
        </p:nvSpPr>
        <p:spPr bwMode="auto">
          <a:xfrm>
            <a:off x="1981201" y="2526640"/>
            <a:ext cx="184731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ru-RU" altLang="ru-RU" sz="1300" dirty="0">
                <a:latin typeface="Arial" pitchFamily="34" charset="0"/>
                <a:cs typeface="Times New Roman" pitchFamily="18" charset="0"/>
              </a:rPr>
            </a:br>
            <a:endParaRPr lang="ru-RU" altLang="ru-RU" sz="600" dirty="0">
              <a:latin typeface="Arial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6661C72-8864-4CE7-93D8-37DC8FA7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Сырье установки АГФУ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1A77AF-2539-38C9-4D4E-3E701A2D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591BDF3-6389-9BA8-2422-71D4B5D0C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21212"/>
              </p:ext>
            </p:extLst>
          </p:nvPr>
        </p:nvGraphicFramePr>
        <p:xfrm>
          <a:off x="838199" y="1879166"/>
          <a:ext cx="10681356" cy="4582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4374">
                  <a:extLst>
                    <a:ext uri="{9D8B030D-6E8A-4147-A177-3AD203B41FA5}">
                      <a16:colId xmlns:a16="http://schemas.microsoft.com/office/drawing/2014/main" val="3373019839"/>
                    </a:ext>
                  </a:extLst>
                </a:gridCol>
                <a:gridCol w="2187470">
                  <a:extLst>
                    <a:ext uri="{9D8B030D-6E8A-4147-A177-3AD203B41FA5}">
                      <a16:colId xmlns:a16="http://schemas.microsoft.com/office/drawing/2014/main" val="2374159891"/>
                    </a:ext>
                  </a:extLst>
                </a:gridCol>
                <a:gridCol w="4099129">
                  <a:extLst>
                    <a:ext uri="{9D8B030D-6E8A-4147-A177-3AD203B41FA5}">
                      <a16:colId xmlns:a16="http://schemas.microsoft.com/office/drawing/2014/main" val="3010318069"/>
                    </a:ext>
                  </a:extLst>
                </a:gridCol>
                <a:gridCol w="1426610">
                  <a:extLst>
                    <a:ext uri="{9D8B030D-6E8A-4147-A177-3AD203B41FA5}">
                      <a16:colId xmlns:a16="http://schemas.microsoft.com/office/drawing/2014/main" val="246274518"/>
                    </a:ext>
                  </a:extLst>
                </a:gridCol>
                <a:gridCol w="2453773">
                  <a:extLst>
                    <a:ext uri="{9D8B030D-6E8A-4147-A177-3AD203B41FA5}">
                      <a16:colId xmlns:a16="http://schemas.microsoft.com/office/drawing/2014/main" val="270103857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п/п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сырья, материалов, реагентов, катализаторов, полуфабрикатов,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Показатели качества,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подлежащие проверке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 по нормативному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документу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Область применения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059748420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 сухой углеводородный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Содержание сероводорода, % об., не более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393224861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2. </a:t>
                      </a:r>
                    </a:p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Рефлюксы – головка стабилизации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Углеводородный состав: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массовая доля углеводородов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43‑103, Л‑35‑11/600, Л‑35‑11/1000,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секции 300 КПА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89149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43-103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АВТ-10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515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секции 300 КПА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4632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Газовый конденсат факела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484601381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Бензин-отгон установки Л-24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700693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105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k-t.ru/studopediaru/baza4/2367314896714.files/image02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C3C5"/>
              </a:clrFrom>
              <a:clrTo>
                <a:srgbClr val="00C3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28" y="4094147"/>
            <a:ext cx="3215680" cy="241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k-t.ru/studopediaru/baza4/2367314896714.files/image02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90" y="3886055"/>
            <a:ext cx="2879228" cy="282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EFC246D-699D-8FA4-ADEC-3113F51B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Колонны установки АГФУ</a:t>
            </a:r>
            <a:endParaRPr lang="ru-RU" sz="28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0DC8225-EEC7-8AA7-54EC-3B8E962C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D791A3D-8630-4F66-A719-DB4DF868E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987605"/>
              </p:ext>
            </p:extLst>
          </p:nvPr>
        </p:nvGraphicFramePr>
        <p:xfrm>
          <a:off x="838199" y="1878068"/>
          <a:ext cx="10964159" cy="192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0927">
                  <a:extLst>
                    <a:ext uri="{9D8B030D-6E8A-4147-A177-3AD203B41FA5}">
                      <a16:colId xmlns:a16="http://schemas.microsoft.com/office/drawing/2014/main" val="2004224648"/>
                    </a:ext>
                  </a:extLst>
                </a:gridCol>
                <a:gridCol w="1797706">
                  <a:extLst>
                    <a:ext uri="{9D8B030D-6E8A-4147-A177-3AD203B41FA5}">
                      <a16:colId xmlns:a16="http://schemas.microsoft.com/office/drawing/2014/main" val="1584529798"/>
                    </a:ext>
                  </a:extLst>
                </a:gridCol>
                <a:gridCol w="810705">
                  <a:extLst>
                    <a:ext uri="{9D8B030D-6E8A-4147-A177-3AD203B41FA5}">
                      <a16:colId xmlns:a16="http://schemas.microsoft.com/office/drawing/2014/main" val="565950481"/>
                    </a:ext>
                  </a:extLst>
                </a:gridCol>
                <a:gridCol w="810705">
                  <a:extLst>
                    <a:ext uri="{9D8B030D-6E8A-4147-A177-3AD203B41FA5}">
                      <a16:colId xmlns:a16="http://schemas.microsoft.com/office/drawing/2014/main" val="3141562060"/>
                    </a:ext>
                  </a:extLst>
                </a:gridCol>
                <a:gridCol w="961534">
                  <a:extLst>
                    <a:ext uri="{9D8B030D-6E8A-4147-A177-3AD203B41FA5}">
                      <a16:colId xmlns:a16="http://schemas.microsoft.com/office/drawing/2014/main" val="3153313045"/>
                    </a:ext>
                  </a:extLst>
                </a:gridCol>
                <a:gridCol w="1159497">
                  <a:extLst>
                    <a:ext uri="{9D8B030D-6E8A-4147-A177-3AD203B41FA5}">
                      <a16:colId xmlns:a16="http://schemas.microsoft.com/office/drawing/2014/main" val="2651324001"/>
                    </a:ext>
                  </a:extLst>
                </a:gridCol>
                <a:gridCol w="989815">
                  <a:extLst>
                    <a:ext uri="{9D8B030D-6E8A-4147-A177-3AD203B41FA5}">
                      <a16:colId xmlns:a16="http://schemas.microsoft.com/office/drawing/2014/main" val="262434874"/>
                    </a:ext>
                  </a:extLst>
                </a:gridCol>
                <a:gridCol w="807063">
                  <a:extLst>
                    <a:ext uri="{9D8B030D-6E8A-4147-A177-3AD203B41FA5}">
                      <a16:colId xmlns:a16="http://schemas.microsoft.com/office/drawing/2014/main" val="3867005036"/>
                    </a:ext>
                  </a:extLst>
                </a:gridCol>
                <a:gridCol w="984744">
                  <a:extLst>
                    <a:ext uri="{9D8B030D-6E8A-4147-A177-3AD203B41FA5}">
                      <a16:colId xmlns:a16="http://schemas.microsoft.com/office/drawing/2014/main" val="3030748370"/>
                    </a:ext>
                  </a:extLst>
                </a:gridCol>
                <a:gridCol w="984744">
                  <a:extLst>
                    <a:ext uri="{9D8B030D-6E8A-4147-A177-3AD203B41FA5}">
                      <a16:colId xmlns:a16="http://schemas.microsoft.com/office/drawing/2014/main" val="1347787091"/>
                    </a:ext>
                  </a:extLst>
                </a:gridCol>
                <a:gridCol w="1116719">
                  <a:extLst>
                    <a:ext uri="{9D8B030D-6E8A-4147-A177-3AD203B41FA5}">
                      <a16:colId xmlns:a16="http://schemas.microsoft.com/office/drawing/2014/main" val="298155978"/>
                    </a:ext>
                  </a:extLst>
                </a:gridCol>
              </a:tblGrid>
              <a:tr h="324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Наименование оборудования (тип, наименование аппарата, назначение и т.д.)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Номер позиции на схеме, индекс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Количество,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Материал</a:t>
                      </a:r>
                    </a:p>
                  </a:txBody>
                  <a:tcPr marL="18000" marR="18000" marT="18000" marB="1800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Техническая характеристика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54831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позиции на схеме, индекс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шт.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Материал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Расчетная температура, </a:t>
                      </a:r>
                      <a:r>
                        <a:rPr lang="ru-RU" sz="1200" dirty="0">
                          <a:effectLst/>
                          <a:latin typeface="+mn-lt"/>
                          <a:sym typeface="Symbol"/>
                        </a:rPr>
                        <a:t>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Расчетное давление, кгс/см</a:t>
                      </a:r>
                      <a:r>
                        <a:rPr lang="ru-RU" sz="1200" baseline="30000" dirty="0">
                          <a:effectLst/>
                          <a:latin typeface="+mn-lt"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Диаметр,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Длина, высота,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Количество тарелок, шт.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Тип тарелок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85548804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32792057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Депропанизатор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Ст3сп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17,0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1800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25718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Желобчатые 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9973186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Дебутанизатор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Ст.3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8,0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26621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Желобчатые 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2169800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72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5D75D837-0D42-5307-1C3D-63522A333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97441"/>
              </p:ext>
            </p:extLst>
          </p:nvPr>
        </p:nvGraphicFramePr>
        <p:xfrm>
          <a:off x="821702" y="1386588"/>
          <a:ext cx="10548595" cy="4953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9719">
                  <a:extLst>
                    <a:ext uri="{9D8B030D-6E8A-4147-A177-3AD203B41FA5}">
                      <a16:colId xmlns:a16="http://schemas.microsoft.com/office/drawing/2014/main" val="3551126065"/>
                    </a:ext>
                  </a:extLst>
                </a:gridCol>
                <a:gridCol w="3280843">
                  <a:extLst>
                    <a:ext uri="{9D8B030D-6E8A-4147-A177-3AD203B41FA5}">
                      <a16:colId xmlns:a16="http://schemas.microsoft.com/office/drawing/2014/main" val="2922514086"/>
                    </a:ext>
                  </a:extLst>
                </a:gridCol>
                <a:gridCol w="1524157">
                  <a:extLst>
                    <a:ext uri="{9D8B030D-6E8A-4147-A177-3AD203B41FA5}">
                      <a16:colId xmlns:a16="http://schemas.microsoft.com/office/drawing/2014/main" val="2791800751"/>
                    </a:ext>
                  </a:extLst>
                </a:gridCol>
                <a:gridCol w="1524157">
                  <a:extLst>
                    <a:ext uri="{9D8B030D-6E8A-4147-A177-3AD203B41FA5}">
                      <a16:colId xmlns:a16="http://schemas.microsoft.com/office/drawing/2014/main" val="3498652266"/>
                    </a:ext>
                  </a:extLst>
                </a:gridCol>
                <a:gridCol w="2109719">
                  <a:extLst>
                    <a:ext uri="{9D8B030D-6E8A-4147-A177-3AD203B41FA5}">
                      <a16:colId xmlns:a16="http://schemas.microsoft.com/office/drawing/2014/main" val="360102514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 сухой углеводородный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1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более 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ECF3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 (не является браковочным)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EC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Используется в ка­честве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топливного газа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технологи­ческих установках, котлах-утилизато­рах и других объ­ектах предприятия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5504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Содержание сероводорода, % об.,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D6E6CD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 (до ввода в действие блока очистки сухого газа на установке 43-103)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35596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Газы углеводородные сжиженные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топливные для коммунально-бытового потребления.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 На установке производятся компоненты газов ПТ (ППФ), СПБТ (смесь ППФ и ББФ)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компонентов, %</a:t>
                      </a:r>
                      <a:r>
                        <a:rPr kumimoji="0" lang="en-US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ПТ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СПБТ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Используется в качестве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топлива для коммунально-бытового потребления и промышленных целей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1532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метана, этана и этилена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2195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пропана и пропилена,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129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бутанов и бутиленов,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969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Объемная доля жидкого остатка при 20 °С, %,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56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Давление насыщенных паров, избыточное, МПа, при температуре: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плюс 45 °С,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минус 20 °С,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803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Массовая доля сероводорода и меркаптановой серы,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том числе сероводорода,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4402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Содержание свободной воды и щелочи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187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Интенсивность запаха, баллы,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9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968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CF29075F-E956-8809-ECC4-FAB0F4EB5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15712"/>
              </p:ext>
            </p:extLst>
          </p:nvPr>
        </p:nvGraphicFramePr>
        <p:xfrm>
          <a:off x="431539" y="1372330"/>
          <a:ext cx="11328922" cy="5083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55355">
                  <a:extLst>
                    <a:ext uri="{9D8B030D-6E8A-4147-A177-3AD203B41FA5}">
                      <a16:colId xmlns:a16="http://schemas.microsoft.com/office/drawing/2014/main" val="2354487642"/>
                    </a:ext>
                  </a:extLst>
                </a:gridCol>
                <a:gridCol w="3327662">
                  <a:extLst>
                    <a:ext uri="{9D8B030D-6E8A-4147-A177-3AD203B41FA5}">
                      <a16:colId xmlns:a16="http://schemas.microsoft.com/office/drawing/2014/main" val="554931755"/>
                    </a:ext>
                  </a:extLst>
                </a:gridCol>
                <a:gridCol w="838985">
                  <a:extLst>
                    <a:ext uri="{9D8B030D-6E8A-4147-A177-3AD203B41FA5}">
                      <a16:colId xmlns:a16="http://schemas.microsoft.com/office/drawing/2014/main" val="2438747797"/>
                    </a:ext>
                  </a:extLst>
                </a:gridCol>
                <a:gridCol w="838985">
                  <a:extLst>
                    <a:ext uri="{9D8B030D-6E8A-4147-A177-3AD203B41FA5}">
                      <a16:colId xmlns:a16="http://schemas.microsoft.com/office/drawing/2014/main" val="3099140787"/>
                    </a:ext>
                  </a:extLst>
                </a:gridCol>
                <a:gridCol w="838985">
                  <a:extLst>
                    <a:ext uri="{9D8B030D-6E8A-4147-A177-3AD203B41FA5}">
                      <a16:colId xmlns:a16="http://schemas.microsoft.com/office/drawing/2014/main" val="4275665610"/>
                    </a:ext>
                  </a:extLst>
                </a:gridCol>
                <a:gridCol w="3028950">
                  <a:extLst>
                    <a:ext uri="{9D8B030D-6E8A-4147-A177-3AD203B41FA5}">
                      <a16:colId xmlns:a16="http://schemas.microsoft.com/office/drawing/2014/main" val="1319958765"/>
                    </a:ext>
                  </a:extLst>
                </a:gridCol>
              </a:tblGrid>
              <a:tr h="288000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Фракция пропан-пропиленовая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 На установке производится компонент фракции пропан-пропиленовой (ППФ)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компонентов, %: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Применяется в качестве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сырья для производства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полимердистиллята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и установок концентрирования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58848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4627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пропан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2319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пропилен,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781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7861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и выше,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44682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сероводорода,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433698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Содержание свободной воды и щелочи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6623"/>
                  </a:ext>
                </a:extLst>
              </a:tr>
              <a:tr h="2880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Фракция бутан-бутиленовая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установки АГФУ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компонентов, %: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фракции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компонента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сырья на установке сернокислотного алкилирования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25/12, а также в качестве компонента для приготовления газа углеводородного сжиженного бытового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2905976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бутиленов,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68155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фракции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 выше,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689857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сероводорода и меркаптановой серы,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4018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Газ кислый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Н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 + СО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%,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сырья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для производства серной кислоты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методом расщепления, а также на установке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производству элементарной серы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87219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углеводородов,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38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540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97CCAFE5-5105-6EED-849A-5646C93EF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34336"/>
              </p:ext>
            </p:extLst>
          </p:nvPr>
        </p:nvGraphicFramePr>
        <p:xfrm>
          <a:off x="801278" y="1731017"/>
          <a:ext cx="10642864" cy="3219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0716">
                  <a:extLst>
                    <a:ext uri="{9D8B030D-6E8A-4147-A177-3AD203B41FA5}">
                      <a16:colId xmlns:a16="http://schemas.microsoft.com/office/drawing/2014/main" val="779905732"/>
                    </a:ext>
                  </a:extLst>
                </a:gridCol>
                <a:gridCol w="2759697">
                  <a:extLst>
                    <a:ext uri="{9D8B030D-6E8A-4147-A177-3AD203B41FA5}">
                      <a16:colId xmlns:a16="http://schemas.microsoft.com/office/drawing/2014/main" val="318158432"/>
                    </a:ext>
                  </a:extLst>
                </a:gridCol>
                <a:gridCol w="2903455">
                  <a:extLst>
                    <a:ext uri="{9D8B030D-6E8A-4147-A177-3AD203B41FA5}">
                      <a16:colId xmlns:a16="http://schemas.microsoft.com/office/drawing/2014/main" val="3855508058"/>
                    </a:ext>
                  </a:extLst>
                </a:gridCol>
                <a:gridCol w="2318996">
                  <a:extLst>
                    <a:ext uri="{9D8B030D-6E8A-4147-A177-3AD203B41FA5}">
                      <a16:colId xmlns:a16="http://schemas.microsoft.com/office/drawing/2014/main" val="2915692833"/>
                    </a:ext>
                  </a:extLst>
                </a:gridCol>
              </a:tblGrid>
              <a:tr h="370840">
                <a:tc row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Фракции бензиновые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компоненты товарных бензинов. Технические условия 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(бензин газовый)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Внешний вид</a:t>
                      </a: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бесцветная прозрачная жидкость, не содержащая воды и механических примесей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компонента при приготовлении товарных автомобильных бензинов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5903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Фракционный состав:</a:t>
                      </a:r>
                    </a:p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температура начала перегонки, °С, не ниже</a:t>
                      </a:r>
                    </a:p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90% перегоняется при температуре, °С, не выше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161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температура конца кипения, °С, не выше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786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Испытание на медной пластине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выдерживает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8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776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87606-E4B6-8402-D4A2-DD43383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ГФУ на НПЗ</a:t>
            </a:r>
            <a:br>
              <a:rPr lang="ru-RU" altLang="ru-RU" sz="2800" dirty="0"/>
            </a:br>
            <a:r>
              <a:rPr lang="ru-RU" altLang="ru-RU" sz="2800" b="1" dirty="0"/>
              <a:t>Колонны установки ГФУ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347C3D-B388-931D-4B9F-609AB616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F8F3BCA7-3B50-94A9-9935-A4053BBBF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28311"/>
              </p:ext>
            </p:extLst>
          </p:nvPr>
        </p:nvGraphicFramePr>
        <p:xfrm>
          <a:off x="677945" y="1870585"/>
          <a:ext cx="10992439" cy="449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2707">
                  <a:extLst>
                    <a:ext uri="{9D8B030D-6E8A-4147-A177-3AD203B41FA5}">
                      <a16:colId xmlns:a16="http://schemas.microsoft.com/office/drawing/2014/main" val="3136545100"/>
                    </a:ext>
                  </a:extLst>
                </a:gridCol>
                <a:gridCol w="1055804">
                  <a:extLst>
                    <a:ext uri="{9D8B030D-6E8A-4147-A177-3AD203B41FA5}">
                      <a16:colId xmlns:a16="http://schemas.microsoft.com/office/drawing/2014/main" val="3114097717"/>
                    </a:ext>
                  </a:extLst>
                </a:gridCol>
                <a:gridCol w="725862">
                  <a:extLst>
                    <a:ext uri="{9D8B030D-6E8A-4147-A177-3AD203B41FA5}">
                      <a16:colId xmlns:a16="http://schemas.microsoft.com/office/drawing/2014/main" val="2644318751"/>
                    </a:ext>
                  </a:extLst>
                </a:gridCol>
                <a:gridCol w="1074658">
                  <a:extLst>
                    <a:ext uri="{9D8B030D-6E8A-4147-A177-3AD203B41FA5}">
                      <a16:colId xmlns:a16="http://schemas.microsoft.com/office/drawing/2014/main" val="3022437062"/>
                    </a:ext>
                  </a:extLst>
                </a:gridCol>
                <a:gridCol w="1329177">
                  <a:extLst>
                    <a:ext uri="{9D8B030D-6E8A-4147-A177-3AD203B41FA5}">
                      <a16:colId xmlns:a16="http://schemas.microsoft.com/office/drawing/2014/main" val="4012787541"/>
                    </a:ext>
                  </a:extLst>
                </a:gridCol>
                <a:gridCol w="1018097">
                  <a:extLst>
                    <a:ext uri="{9D8B030D-6E8A-4147-A177-3AD203B41FA5}">
                      <a16:colId xmlns:a16="http://schemas.microsoft.com/office/drawing/2014/main" val="1159941621"/>
                    </a:ext>
                  </a:extLst>
                </a:gridCol>
                <a:gridCol w="961532">
                  <a:extLst>
                    <a:ext uri="{9D8B030D-6E8A-4147-A177-3AD203B41FA5}">
                      <a16:colId xmlns:a16="http://schemas.microsoft.com/office/drawing/2014/main" val="3920266458"/>
                    </a:ext>
                  </a:extLst>
                </a:gridCol>
                <a:gridCol w="725866">
                  <a:extLst>
                    <a:ext uri="{9D8B030D-6E8A-4147-A177-3AD203B41FA5}">
                      <a16:colId xmlns:a16="http://schemas.microsoft.com/office/drawing/2014/main" val="2118669691"/>
                    </a:ext>
                  </a:extLst>
                </a:gridCol>
                <a:gridCol w="855877">
                  <a:extLst>
                    <a:ext uri="{9D8B030D-6E8A-4147-A177-3AD203B41FA5}">
                      <a16:colId xmlns:a16="http://schemas.microsoft.com/office/drawing/2014/main" val="1868448308"/>
                    </a:ext>
                  </a:extLst>
                </a:gridCol>
                <a:gridCol w="1302859">
                  <a:extLst>
                    <a:ext uri="{9D8B030D-6E8A-4147-A177-3AD203B41FA5}">
                      <a16:colId xmlns:a16="http://schemas.microsoft.com/office/drawing/2014/main" val="1536224549"/>
                    </a:ext>
                  </a:extLst>
                </a:gridCol>
              </a:tblGrid>
              <a:tr h="468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Наименование оборудования (тип, наименование аппарата, назначение и т.д.)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Номер позиции по схеме, индекс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Кол-во, шт.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Материал</a:t>
                      </a:r>
                    </a:p>
                  </a:txBody>
                  <a:tcPr marL="57416" marR="57416" marT="0" marB="0" anchor="ctr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Техническая характеристика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extLst>
                  <a:ext uri="{0D108BD9-81ED-4DB2-BD59-A6C34878D82A}">
                    <a16:rowId xmlns:a16="http://schemas.microsoft.com/office/drawing/2014/main" val="343321499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позиции по схеме, индекс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Кол-во, шт.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Материал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расчетная температура, °С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расчетное давление, МПа (кгс/см</a:t>
                      </a:r>
                      <a:r>
                        <a:rPr lang="ru-RU" sz="1200" baseline="30000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диаметр,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высота,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кол-во тарелок, </a:t>
                      </a:r>
                      <a:br>
                        <a:rPr lang="ru-RU" sz="1200" dirty="0">
                          <a:effectLst/>
                          <a:latin typeface="+mn-lt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</a:rPr>
                        <a:t>шт.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тип тарелок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389476631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Основной дебутанизатор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20Ксп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1,27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(12,7)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3400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69500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260145931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Пропановая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92-низ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82-верх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1,65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(16,5)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2800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51400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172296718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Изобутановая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20Ксп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64-верх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1,04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(10,4)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67690276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Изобутановая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(10,3)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12718494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Изопентановая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(7,0)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69300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22713504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Изопентановая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К-6А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(7,0)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69300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:a16="http://schemas.microsoft.com/office/drawing/2014/main" val="745793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398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45" y="207390"/>
            <a:ext cx="8462319" cy="678778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pic>
        <p:nvPicPr>
          <p:cNvPr id="5" name="Picture 2" descr="https://media.gazprom-neft.ru/picts/picts_repository/tnw1200-1_DSC_2076.jpg">
            <a:extLst>
              <a:ext uri="{FF2B5EF4-FFF2-40B4-BE49-F238E27FC236}">
                <a16:creationId xmlns:a16="http://schemas.microsoft.com/office/drawing/2014/main" id="{E5222198-7A6D-E7C8-9D79-29E31A8A2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228" y="984137"/>
            <a:ext cx="8595543" cy="57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4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637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36</a:t>
            </a:fld>
            <a:endParaRPr lang="ru-RU"/>
          </a:p>
        </p:txBody>
      </p:sp>
      <p:pic>
        <p:nvPicPr>
          <p:cNvPr id="3" name="Picture 2" descr="http://sdelanounas.ru/i/d/3/d/d3d3LnNkZWxhbm91bmFzLnJ1L3VwbG9hZHMvOS82Lzk2NDE0MDY4MjMyMDFfb3JpZy5qcGVnP19faWQ9NTE2MzY=.jpg">
            <a:extLst>
              <a:ext uri="{FF2B5EF4-FFF2-40B4-BE49-F238E27FC236}">
                <a16:creationId xmlns:a16="http://schemas.microsoft.com/office/drawing/2014/main" id="{02E45A21-46B2-BD09-4D49-25AF02322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12" y="2922965"/>
            <a:ext cx="518823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expert.ru/data/public/416793/416836/042_expert_11.jpg">
            <a:extLst>
              <a:ext uri="{FF2B5EF4-FFF2-40B4-BE49-F238E27FC236}">
                <a16:creationId xmlns:a16="http://schemas.microsoft.com/office/drawing/2014/main" id="{C05E070C-F3B4-9099-7519-1AA08D3C3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2" y="1361209"/>
            <a:ext cx="59531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947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779872" y="3643244"/>
            <a:ext cx="8978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n-lt"/>
              </a:rPr>
              <a:t>УСТАРЕВШИЕ МАТЕРИАЛЫ</a:t>
            </a:r>
            <a:endParaRPr lang="en-US" altLang="ru-RU" sz="2800" b="1" dirty="0">
              <a:latin typeface="+mn-l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A42F000-DC56-D9C9-D783-DF226FEBD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781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1" y="1341439"/>
            <a:ext cx="9559925" cy="467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82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39</a:t>
            </a:fld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BF77C9-CB76-E85F-2F24-2FF29088B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71746"/>
            <a:ext cx="10662501" cy="225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263525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+mn-lt"/>
              </a:rPr>
              <a:t>ГФУ: 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b="1" dirty="0">
                <a:latin typeface="+mn-lt"/>
              </a:rPr>
              <a:t>Одноколонные</a:t>
            </a:r>
            <a:r>
              <a:rPr lang="ru-RU" altLang="ru-RU" sz="1600" dirty="0">
                <a:latin typeface="+mn-lt"/>
              </a:rPr>
              <a:t> (</a:t>
            </a:r>
            <a:r>
              <a:rPr lang="ru-RU" altLang="ru-RU" sz="1600" i="1" dirty="0">
                <a:latin typeface="+mn-lt"/>
              </a:rPr>
              <a:t>стабилизационные</a:t>
            </a:r>
            <a:r>
              <a:rPr lang="ru-RU" altLang="ru-RU" sz="1600" dirty="0">
                <a:latin typeface="+mn-lt"/>
              </a:rPr>
              <a:t>) – как правило, предназначены для стабилизации газового бензина и получения топливного сжиженного газа (смесь пропана и бутана);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b="1" dirty="0">
                <a:latin typeface="+mn-lt"/>
              </a:rPr>
              <a:t>Многоколонные </a:t>
            </a:r>
            <a:r>
              <a:rPr lang="ru-RU" altLang="ru-RU" sz="1600" dirty="0">
                <a:latin typeface="+mn-lt"/>
              </a:rPr>
              <a:t>– многоколонные ГФУ, позволяющие получать, кроме стабильного газового бензина, индивидуальные углеводороды, сырьем для ГФУ служит, как правило, </a:t>
            </a:r>
            <a:r>
              <a:rPr lang="ru-RU" altLang="ru-RU" sz="1600" dirty="0" err="1">
                <a:latin typeface="+mn-lt"/>
              </a:rPr>
              <a:t>деэтанизированный</a:t>
            </a:r>
            <a:r>
              <a:rPr lang="ru-RU" altLang="ru-RU" sz="1600" dirty="0">
                <a:latin typeface="+mn-lt"/>
              </a:rPr>
              <a:t> нестабильный газовый бензин.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96AB0-AC43-8037-C019-078E70378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94" y="3627969"/>
            <a:ext cx="89900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500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74" y="1665063"/>
            <a:ext cx="6129338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6582512" y="2569399"/>
            <a:ext cx="52137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/>
              <a:t>Промежуточные конденсаторы, теплообменники и кипятильники не указаны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400" b="1" dirty="0"/>
              <a:t>Режимы работы колонн (максимально допустимые значения) </a:t>
            </a:r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911359"/>
              </p:ext>
            </p:extLst>
          </p:nvPr>
        </p:nvGraphicFramePr>
        <p:xfrm>
          <a:off x="6639982" y="3400362"/>
          <a:ext cx="5156313" cy="1440000"/>
        </p:xfrm>
        <a:graphic>
          <a:graphicData uri="http://schemas.openxmlformats.org/drawingml/2006/table">
            <a:tbl>
              <a:tblPr/>
              <a:tblGrid>
                <a:gridCol w="2207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+mn-lt"/>
                      </a:endParaRP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К-1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К-2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К-3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К-4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Давление верха, атм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9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16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6,8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4,5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Температура верха, °С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70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82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60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100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Температура низа, °С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130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92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74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130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D55DB2E-2326-9316-0665-FED9541B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Схема газофракционирования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6D94F9-BE6A-983E-63B7-8EA7D4BF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391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466790"/>
              </p:ext>
            </p:extLst>
          </p:nvPr>
        </p:nvGraphicFramePr>
        <p:xfrm>
          <a:off x="581323" y="1602441"/>
          <a:ext cx="11029354" cy="46612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61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0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6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5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244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57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Состав газа, %,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процессов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Компоненты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АВТ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Катрифориминг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Гидроочистка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дизтоплива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Гидрокрекинг вакуумного дистиллята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Замедленного коксования гудрона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Термический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Каталитический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Пиролиз бензина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СН</a:t>
                      </a:r>
                      <a:r>
                        <a:rPr lang="ru-RU" sz="1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 + Н</a:t>
                      </a:r>
                      <a:r>
                        <a:rPr lang="ru-RU" sz="1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6,9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36,3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16,2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Этилен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43,4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Пропилен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23,8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20,8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41,3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32,0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20,5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44,7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10,8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Изобутилен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7,2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н-Бутилен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12,8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н-Бутан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50,9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16,0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10,4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12,0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Бутадиен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Сумма непредельных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25,8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48,8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74,5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38199" y="6263721"/>
            <a:ext cx="10662502" cy="59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u="sng" dirty="0">
                <a:solidFill>
                  <a:schemeClr val="tx1"/>
                </a:solidFill>
                <a:latin typeface="+mn-lt"/>
              </a:rPr>
              <a:t>Выход газообразных продуктов во вторичных процессах – 5-20 %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78DF97D-7008-D760-522C-B34AFE79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Нефтезаводские </a:t>
            </a:r>
            <a:r>
              <a:rPr lang="ru-RU" sz="2800" dirty="0" err="1"/>
              <a:t>газы</a:t>
            </a:r>
            <a:endParaRPr lang="ru-RU" sz="28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EBBA986-754E-1181-F1D2-D6ADEBA2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660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1121</TotalTime>
  <Words>4620</Words>
  <Application>Microsoft Office PowerPoint</Application>
  <PresentationFormat>Широкоэкранный</PresentationFormat>
  <Paragraphs>1146</Paragraphs>
  <Slides>41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Arial</vt:lpstr>
      <vt:lpstr>Calibri</vt:lpstr>
      <vt:lpstr>Symbol</vt:lpstr>
      <vt:lpstr>Times New Roman</vt:lpstr>
      <vt:lpstr>Verdana</vt:lpstr>
      <vt:lpstr>Wingdings</vt:lpstr>
      <vt:lpstr>Тема Office</vt:lpstr>
      <vt:lpstr>Equation</vt:lpstr>
      <vt:lpstr>Газофракционирующая Установка</vt:lpstr>
      <vt:lpstr>Газофракционирующие установки</vt:lpstr>
      <vt:lpstr>Продукты разделения и переработки углеводородных газов</vt:lpstr>
      <vt:lpstr>Газофракционирующие установки</vt:lpstr>
      <vt:lpstr>Нефтезаводские газы</vt:lpstr>
      <vt:lpstr>Процессы на установке газофракционирования</vt:lpstr>
      <vt:lpstr>Практические основы фракционирования сырья на ГФУ</vt:lpstr>
      <vt:lpstr>Практические основы фракционирования сырья на ГФУ</vt:lpstr>
      <vt:lpstr>Газофракционирование</vt:lpstr>
      <vt:lpstr>Газофракционирование</vt:lpstr>
      <vt:lpstr>Абсорбционно-газофракционирующая установка</vt:lpstr>
      <vt:lpstr>Абсорбционно-газофракционирующая установка</vt:lpstr>
      <vt:lpstr>Газофракционирующая установка</vt:lpstr>
      <vt:lpstr>Параметры газофракционирования</vt:lpstr>
      <vt:lpstr>Параметры газофракционирования</vt:lpstr>
      <vt:lpstr>Параметры газофракционирования</vt:lpstr>
      <vt:lpstr>Практический расчет: минимальное число теоретических тарелок</vt:lpstr>
      <vt:lpstr>Формула Фенске: минимальное число теоретических тарелок</vt:lpstr>
      <vt:lpstr>Константы фазового равновесия УВ</vt:lpstr>
      <vt:lpstr>Практический расчет: минимальное число теоретических тарелок</vt:lpstr>
      <vt:lpstr>Практический расчет: минимальное число теоретических тарелок</vt:lpstr>
      <vt:lpstr>Практический расчет: минимальное число теоретических тарелок</vt:lpstr>
      <vt:lpstr>Параметры газофракционирования</vt:lpstr>
      <vt:lpstr>Практические основы разделения смесей легких УВ</vt:lpstr>
      <vt:lpstr>Газофракционирование</vt:lpstr>
      <vt:lpstr>Материальный баланс</vt:lpstr>
      <vt:lpstr>Пример АГФУ на НПЗ</vt:lpstr>
      <vt:lpstr>Пример АГФУ на НПЗ</vt:lpstr>
      <vt:lpstr>Пример АГФУ на НПЗ Сырье установки АГФУ </vt:lpstr>
      <vt:lpstr>Колонны установки АГФУ</vt:lpstr>
      <vt:lpstr>Пример АГФУ на НПЗ Продукция установки АГФУ </vt:lpstr>
      <vt:lpstr>Пример АГФУ на НПЗ Продукция установки АГФУ </vt:lpstr>
      <vt:lpstr>Пример АГФУ на НПЗ Продукция установки АГФУ </vt:lpstr>
      <vt:lpstr>Пример ГФУ на НПЗ Колонны установки ГФУ</vt:lpstr>
      <vt:lpstr>Пример ГФУ на НПЗ</vt:lpstr>
      <vt:lpstr>Пример ГФУ на НПЗ</vt:lpstr>
      <vt:lpstr>Презентация PowerPoint</vt:lpstr>
      <vt:lpstr>Газофракционирование</vt:lpstr>
      <vt:lpstr>Газофракционирование</vt:lpstr>
      <vt:lpstr>Схема газофракционирования</vt:lpstr>
      <vt:lpstr>Нефтезаводские газы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Юрьев Егор Михайлович</cp:lastModifiedBy>
  <cp:revision>83</cp:revision>
  <cp:lastPrinted>2021-08-02T01:21:27Z</cp:lastPrinted>
  <dcterms:created xsi:type="dcterms:W3CDTF">2022-09-15T08:49:06Z</dcterms:created>
  <dcterms:modified xsi:type="dcterms:W3CDTF">2025-04-07T04:22:34Z</dcterms:modified>
</cp:coreProperties>
</file>