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7"/>
  </p:notesMasterIdLst>
  <p:sldIdLst>
    <p:sldId id="384" r:id="rId2"/>
    <p:sldId id="525" r:id="rId3"/>
    <p:sldId id="533" r:id="rId4"/>
    <p:sldId id="535" r:id="rId5"/>
    <p:sldId id="532" r:id="rId6"/>
    <p:sldId id="534" r:id="rId7"/>
    <p:sldId id="490" r:id="rId8"/>
    <p:sldId id="528" r:id="rId9"/>
    <p:sldId id="516" r:id="rId10"/>
    <p:sldId id="517" r:id="rId11"/>
    <p:sldId id="518" r:id="rId12"/>
    <p:sldId id="531" r:id="rId13"/>
    <p:sldId id="519" r:id="rId14"/>
    <p:sldId id="520" r:id="rId15"/>
    <p:sldId id="521" r:id="rId16"/>
    <p:sldId id="523" r:id="rId17"/>
    <p:sldId id="522" r:id="rId18"/>
    <p:sldId id="526" r:id="rId19"/>
    <p:sldId id="524" r:id="rId20"/>
    <p:sldId id="514" r:id="rId21"/>
    <p:sldId id="504" r:id="rId22"/>
    <p:sldId id="515" r:id="rId23"/>
    <p:sldId id="529" r:id="rId24"/>
    <p:sldId id="537" r:id="rId25"/>
    <p:sldId id="538" r:id="rId26"/>
    <p:sldId id="539" r:id="rId27"/>
    <p:sldId id="540" r:id="rId28"/>
    <p:sldId id="541" r:id="rId29"/>
    <p:sldId id="542" r:id="rId30"/>
    <p:sldId id="553" r:id="rId31"/>
    <p:sldId id="543" r:id="rId32"/>
    <p:sldId id="544" r:id="rId33"/>
    <p:sldId id="549" r:id="rId34"/>
    <p:sldId id="545" r:id="rId35"/>
    <p:sldId id="546" r:id="rId36"/>
    <p:sldId id="547" r:id="rId37"/>
    <p:sldId id="548" r:id="rId38"/>
    <p:sldId id="552" r:id="rId39"/>
    <p:sldId id="530" r:id="rId40"/>
    <p:sldId id="550" r:id="rId41"/>
    <p:sldId id="551" r:id="rId42"/>
    <p:sldId id="493" r:id="rId43"/>
    <p:sldId id="492" r:id="rId44"/>
    <p:sldId id="506" r:id="rId45"/>
    <p:sldId id="510" r:id="rId46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FF66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74C1A8A3-306A-4EB7-A6B1-4F7E0EB9C5D6}" styleName="Средний стиль 3 - акцент 5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EB9631B5-78F2-41C9-869B-9F39066F8104}" styleName="Средний стиль 3 - акцент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6E25E649-3F16-4E02-A733-19D2CDBF48F0}" styleName="Средний стиль 3 - акцент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5BE263C-DBD7-4A20-BB59-AAB30ACAA65A}" styleName="Средний стиль 3 - акцент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7E9639D4-E3E2-4D34-9284-5A2195B3D0D7}" styleName="Светлый стиль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21E4AEA4-8DFA-4A89-87EB-49C32662AFE0}" styleName="Средний стиль 2 -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3296810-A885-4BE3-A3E7-6D5BEEA58F35}" styleName="Средний стиль 2 -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775DCB02-9BB8-47FD-8907-85C794F793BA}" styleName="Стиль из темы 1 - акцент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35758FB7-9AC5-4552-8A53-C91805E547FA}" styleName="Стиль из темы 1 - акцент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C4B1156A-380E-4F78-BDF5-A606A8083BF9}" styleName="Средний стиль 4 - акцент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00A15C55-8517-42AA-B614-E9B94910E393}" styleName="Средний стиль 2 - акцент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12042" autoAdjust="0"/>
    <p:restoredTop sz="96120" autoAdjust="0"/>
  </p:normalViewPr>
  <p:slideViewPr>
    <p:cSldViewPr>
      <p:cViewPr>
        <p:scale>
          <a:sx n="110" d="100"/>
          <a:sy n="110" d="100"/>
        </p:scale>
        <p:origin x="-1566" y="-3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notesMaster" Target="notesMasters/notesMaster1.xml"/><Relationship Id="rId50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tableStyles" Target="tableStyle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60720F3-46BD-41D2-A2C0-6DA8587E2B40}" type="datetimeFigureOut">
              <a:rPr lang="ru-RU" smtClean="0"/>
              <a:t>29.03.2024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D6B9A55-E634-449D-AB54-ABAA6D588F45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156353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20A22C6-F084-439D-B0BE-9BB4293CFB29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292129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08CD29F-1419-41C2-B884-669CF6E4CB24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244892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ED13018-E3D9-4EF1-A1C2-D01A9E35C507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570745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C5CA048-36DC-4A33-942D-856575D487A0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158786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7212A3F-568E-42D2-A635-D588674D6E46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850251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1420E74-0F3F-4AB4-8896-0CCE481F613E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875740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9233EED-6995-4902-AE96-3FF77E8BA967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465979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113FD9B-2E01-4DD4-8375-2C3C68B5F256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457059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dirty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4873EA5-6653-43FB-A5DC-2984062FB181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006000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8563043-057C-4ECC-A6D8-399D060D49AA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736529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A23124F-570B-46B6-99C9-26181242E1DF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7200003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Заголовок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аблица 2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pPr lvl="0"/>
            <a:endParaRPr lang="ru-RU" noProof="0" dirty="0" smtClean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0EF0CD9-C980-40D6-9579-7260613EB4B1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39946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1F035387-4BAA-48C1-BAEF-9EEA3E36FE84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3.png"/><Relationship Id="rId5" Type="http://schemas.openxmlformats.org/officeDocument/2006/relationships/image" Target="../media/image27.png"/><Relationship Id="rId4" Type="http://schemas.openxmlformats.org/officeDocument/2006/relationships/image" Target="../media/image32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2.pn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7.png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3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ChangeArrowheads="1"/>
          </p:cNvSpPr>
          <p:nvPr/>
        </p:nvSpPr>
        <p:spPr bwMode="auto">
          <a:xfrm>
            <a:off x="0" y="1965325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800" dirty="0"/>
          </a:p>
        </p:txBody>
      </p:sp>
      <p:sp>
        <p:nvSpPr>
          <p:cNvPr id="2051" name="Rectangle 5"/>
          <p:cNvSpPr>
            <a:spLocks noChangeArrowheads="1"/>
          </p:cNvSpPr>
          <p:nvPr/>
        </p:nvSpPr>
        <p:spPr bwMode="auto">
          <a:xfrm>
            <a:off x="849313" y="1881515"/>
            <a:ext cx="7394575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buNone/>
            </a:pPr>
            <a:r>
              <a:rPr lang="ru-RU" altLang="ru-RU" sz="2800" b="1" dirty="0"/>
              <a:t>Технология переработки </a:t>
            </a:r>
            <a:r>
              <a:rPr lang="ru-RU" altLang="ru-RU" sz="2800" b="1" dirty="0" smtClean="0"/>
              <a:t>нефти</a:t>
            </a:r>
            <a:endParaRPr lang="ru-RU" altLang="ru-RU" sz="2800" b="1" dirty="0"/>
          </a:p>
        </p:txBody>
      </p:sp>
      <p:sp>
        <p:nvSpPr>
          <p:cNvPr id="2052" name="Rectangle 7"/>
          <p:cNvSpPr>
            <a:spLocks noChangeArrowheads="1"/>
          </p:cNvSpPr>
          <p:nvPr/>
        </p:nvSpPr>
        <p:spPr bwMode="auto">
          <a:xfrm>
            <a:off x="57150" y="3572153"/>
            <a:ext cx="897890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800" b="1" dirty="0" smtClean="0"/>
              <a:t>Каталитический крекинг</a:t>
            </a:r>
            <a:endParaRPr lang="ru-RU" altLang="ru-RU" sz="1800" dirty="0"/>
          </a:p>
        </p:txBody>
      </p:sp>
      <p:sp>
        <p:nvSpPr>
          <p:cNvPr id="2053" name="Rectangle 8"/>
          <p:cNvSpPr>
            <a:spLocks noChangeArrowheads="1"/>
          </p:cNvSpPr>
          <p:nvPr/>
        </p:nvSpPr>
        <p:spPr bwMode="auto">
          <a:xfrm>
            <a:off x="82550" y="5076716"/>
            <a:ext cx="897890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buNone/>
            </a:pPr>
            <a:r>
              <a:rPr lang="ru-RU" altLang="ru-RU" sz="1800" b="1" dirty="0"/>
              <a:t>Лектор – к.т.н., доцент</a:t>
            </a:r>
            <a:r>
              <a:rPr lang="en-US" altLang="ru-RU" sz="1800" b="1" dirty="0"/>
              <a:t> </a:t>
            </a:r>
            <a:r>
              <a:rPr lang="ru-RU" altLang="ru-RU" sz="1800" b="1" dirty="0"/>
              <a:t>отделения </a:t>
            </a:r>
            <a:br>
              <a:rPr lang="ru-RU" altLang="ru-RU" sz="1800" b="1" dirty="0"/>
            </a:br>
            <a:r>
              <a:rPr lang="ru-RU" altLang="ru-RU" sz="1800" b="1" dirty="0"/>
              <a:t>химической инженерии ИШПР Юрьев Е.М.</a:t>
            </a:r>
            <a:r>
              <a:rPr lang="ru-RU" altLang="ru-RU" sz="1800" dirty="0"/>
              <a:t> </a:t>
            </a:r>
          </a:p>
        </p:txBody>
      </p:sp>
      <p:sp>
        <p:nvSpPr>
          <p:cNvPr id="2054" name="Rectangle 5"/>
          <p:cNvSpPr>
            <a:spLocks noChangeArrowheads="1"/>
          </p:cNvSpPr>
          <p:nvPr/>
        </p:nvSpPr>
        <p:spPr bwMode="auto">
          <a:xfrm>
            <a:off x="0" y="2924175"/>
            <a:ext cx="8978900" cy="488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2600" b="1" dirty="0"/>
              <a:t>Лекция № </a:t>
            </a:r>
            <a:r>
              <a:rPr lang="en-US" altLang="ru-RU" sz="2600" b="1" smtClean="0"/>
              <a:t>12</a:t>
            </a:r>
            <a:endParaRPr lang="ru-RU" altLang="ru-RU" sz="2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911448" y="19596"/>
            <a:ext cx="8229600" cy="7451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pPr>
              <a:defRPr/>
            </a:pPr>
            <a:r>
              <a:rPr lang="ru-RU" sz="2400" b="1" dirty="0" smtClean="0"/>
              <a:t>Вступление</a:t>
            </a: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908720"/>
            <a:ext cx="6696744" cy="54580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965166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911448" y="19596"/>
            <a:ext cx="8229600" cy="7451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pPr>
              <a:defRPr/>
            </a:pPr>
            <a:r>
              <a:rPr lang="ru-RU" sz="2400" b="1" dirty="0" smtClean="0"/>
              <a:t>Вступление</a:t>
            </a: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9832" y="1038427"/>
            <a:ext cx="3325148" cy="55680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383486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911448" y="19596"/>
            <a:ext cx="8229600" cy="7451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pPr>
              <a:defRPr/>
            </a:pPr>
            <a:r>
              <a:rPr lang="ru-RU" sz="2400" b="1" dirty="0" smtClean="0"/>
              <a:t>Общая информация</a:t>
            </a:r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10619" y="692696"/>
            <a:ext cx="5425678" cy="61452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5050980" y="980728"/>
            <a:ext cx="379018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spcBef>
                <a:spcPts val="0"/>
              </a:spcBef>
              <a:buFontTx/>
              <a:buNone/>
            </a:pPr>
            <a:endParaRPr lang="ru-RU" altLang="ru-RU" sz="1800" dirty="0"/>
          </a:p>
        </p:txBody>
      </p:sp>
    </p:spTree>
    <p:extLst>
      <p:ext uri="{BB962C8B-B14F-4D97-AF65-F5344CB8AC3E}">
        <p14:creationId xmlns:p14="http://schemas.microsoft.com/office/powerpoint/2010/main" val="29194667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911448" y="19596"/>
            <a:ext cx="8229600" cy="7451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pPr>
              <a:defRPr/>
            </a:pPr>
            <a:r>
              <a:rPr lang="ru-RU" sz="2400" b="1" dirty="0" smtClean="0"/>
              <a:t>Эволюция установок и катализаторов крекинга</a:t>
            </a: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62723668"/>
              </p:ext>
            </p:extLst>
          </p:nvPr>
        </p:nvGraphicFramePr>
        <p:xfrm>
          <a:off x="104201" y="908720"/>
          <a:ext cx="9004303" cy="384048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1656000"/>
                <a:gridCol w="1728000"/>
                <a:gridCol w="673105"/>
                <a:gridCol w="1728000"/>
                <a:gridCol w="1609599"/>
                <a:gridCol w="1609599"/>
              </a:tblGrid>
              <a:tr h="3708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/>
                        <a:t>Катализатор</a:t>
                      </a:r>
                    </a:p>
                    <a:p>
                      <a:pPr algn="ctr"/>
                      <a:endParaRPr lang="ru-RU" sz="1400" dirty="0"/>
                    </a:p>
                  </a:txBody>
                  <a:tcPr marL="45720" marR="4572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Тип</a:t>
                      </a:r>
                      <a:r>
                        <a:rPr lang="ru-RU" sz="1400" baseline="0" dirty="0" smtClean="0"/>
                        <a:t> катализатора</a:t>
                      </a:r>
                      <a:endParaRPr lang="ru-RU" sz="1400" dirty="0"/>
                    </a:p>
                  </a:txBody>
                  <a:tcPr marL="45720" marR="4572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Год</a:t>
                      </a:r>
                      <a:r>
                        <a:rPr lang="ru-RU" sz="1400" baseline="0" dirty="0" smtClean="0"/>
                        <a:t> ввода</a:t>
                      </a:r>
                      <a:endParaRPr lang="ru-RU" sz="1400" dirty="0"/>
                    </a:p>
                  </a:txBody>
                  <a:tcPr marL="45720" marR="4572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Тип реактора</a:t>
                      </a:r>
                      <a:endParaRPr lang="ru-RU" sz="1400" dirty="0"/>
                    </a:p>
                  </a:txBody>
                  <a:tcPr marL="45720" marR="4572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Реактор + регенератор</a:t>
                      </a:r>
                      <a:endParaRPr lang="ru-RU" sz="1400" dirty="0"/>
                    </a:p>
                  </a:txBody>
                  <a:tcPr marL="45720" marR="4572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Сырье</a:t>
                      </a:r>
                      <a:endParaRPr lang="ru-RU" sz="1400" dirty="0"/>
                    </a:p>
                  </a:txBody>
                  <a:tcPr marL="45720" marR="45720"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Алюмосиликатный</a:t>
                      </a:r>
                      <a:endParaRPr lang="ru-RU" sz="1400" dirty="0"/>
                    </a:p>
                  </a:txBody>
                  <a:tcPr marL="45720" marR="4572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Природный</a:t>
                      </a:r>
                      <a:endParaRPr lang="ru-RU" sz="1400" dirty="0"/>
                    </a:p>
                  </a:txBody>
                  <a:tcPr marL="45720" marR="4572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1935</a:t>
                      </a:r>
                      <a:endParaRPr lang="ru-RU" sz="1400" dirty="0"/>
                    </a:p>
                  </a:txBody>
                  <a:tcPr marL="45720" marR="4572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Неподвижный слой</a:t>
                      </a:r>
                      <a:endParaRPr lang="ru-RU" sz="1400" dirty="0"/>
                    </a:p>
                  </a:txBody>
                  <a:tcPr marL="45720" marR="4572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В одном</a:t>
                      </a:r>
                      <a:r>
                        <a:rPr lang="ru-RU" sz="1400" baseline="0" dirty="0" smtClean="0"/>
                        <a:t> корпусе, периодический</a:t>
                      </a:r>
                      <a:endParaRPr lang="ru-RU" sz="1400" dirty="0"/>
                    </a:p>
                  </a:txBody>
                  <a:tcPr marL="45720" marR="4572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Легкий газойль</a:t>
                      </a:r>
                      <a:endParaRPr lang="ru-RU" sz="1400" dirty="0"/>
                    </a:p>
                  </a:txBody>
                  <a:tcPr marL="45720" marR="45720"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/>
                        <a:t>Алюмосиликатный</a:t>
                      </a:r>
                      <a:endParaRPr lang="ru-RU" sz="1400" dirty="0"/>
                    </a:p>
                  </a:txBody>
                  <a:tcPr marL="45720" marR="4572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Шариковый</a:t>
                      </a:r>
                      <a:endParaRPr lang="ru-RU" sz="1400" dirty="0"/>
                    </a:p>
                  </a:txBody>
                  <a:tcPr marL="45720" marR="4572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1942</a:t>
                      </a:r>
                      <a:endParaRPr lang="ru-RU" sz="1400" dirty="0"/>
                    </a:p>
                  </a:txBody>
                  <a:tcPr marL="45720" marR="4572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Движущийся слой</a:t>
                      </a:r>
                      <a:endParaRPr lang="ru-RU" sz="1400" dirty="0"/>
                    </a:p>
                  </a:txBody>
                  <a:tcPr marL="45720" marR="4572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Раздельно, непрерывный</a:t>
                      </a:r>
                      <a:endParaRPr lang="ru-RU" sz="1400" dirty="0"/>
                    </a:p>
                  </a:txBody>
                  <a:tcPr marL="45720" marR="4572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/>
                        <a:t>Легкий газойль</a:t>
                      </a:r>
                    </a:p>
                  </a:txBody>
                  <a:tcPr marL="45720" marR="45720"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/>
                        <a:t>Алюмосиликатный</a:t>
                      </a:r>
                      <a:endParaRPr lang="ru-RU" sz="1400" dirty="0"/>
                    </a:p>
                  </a:txBody>
                  <a:tcPr marL="45720" marR="4572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Микросферический</a:t>
                      </a:r>
                      <a:endParaRPr lang="ru-RU" sz="1400" dirty="0"/>
                    </a:p>
                  </a:txBody>
                  <a:tcPr marL="45720" marR="4572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1942</a:t>
                      </a:r>
                      <a:endParaRPr lang="ru-RU" sz="1400" dirty="0"/>
                    </a:p>
                  </a:txBody>
                  <a:tcPr marL="45720" marR="4572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Псевдоожиженный</a:t>
                      </a:r>
                      <a:endParaRPr lang="ru-RU" sz="1400" dirty="0"/>
                    </a:p>
                  </a:txBody>
                  <a:tcPr marL="45720" marR="4572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Раздельно</a:t>
                      </a:r>
                      <a:endParaRPr lang="ru-RU" sz="1400" dirty="0"/>
                    </a:p>
                  </a:txBody>
                  <a:tcPr marL="45720" marR="4572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Вакуумный газойль</a:t>
                      </a:r>
                      <a:endParaRPr lang="ru-RU" sz="1400" dirty="0"/>
                    </a:p>
                  </a:txBody>
                  <a:tcPr marL="45720" marR="45720"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Цеолитный</a:t>
                      </a:r>
                      <a:endParaRPr lang="ru-RU" sz="1400" dirty="0"/>
                    </a:p>
                  </a:txBody>
                  <a:tcPr marL="45720" marR="4572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/>
                        <a:t>Микросферический</a:t>
                      </a:r>
                      <a:endParaRPr lang="ru-RU" sz="1400" dirty="0"/>
                    </a:p>
                  </a:txBody>
                  <a:tcPr marL="45720" marR="4572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1964</a:t>
                      </a:r>
                      <a:endParaRPr lang="ru-RU" sz="1400" dirty="0"/>
                    </a:p>
                  </a:txBody>
                  <a:tcPr marL="45720" marR="4572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Лифт-реактор</a:t>
                      </a:r>
                      <a:endParaRPr lang="ru-RU" sz="1400" dirty="0"/>
                    </a:p>
                  </a:txBody>
                  <a:tcPr marL="45720" marR="4572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Раздельно</a:t>
                      </a:r>
                      <a:endParaRPr lang="ru-RU" sz="1400" dirty="0"/>
                    </a:p>
                  </a:txBody>
                  <a:tcPr marL="45720" marR="4572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/>
                        <a:t>Вакуумный газойль</a:t>
                      </a:r>
                    </a:p>
                  </a:txBody>
                  <a:tcPr marL="45720" marR="45720"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Цеолитный</a:t>
                      </a:r>
                      <a:endParaRPr lang="ru-RU" sz="1400" dirty="0"/>
                    </a:p>
                  </a:txBody>
                  <a:tcPr marL="45720" marR="4572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/>
                        <a:t>Микросферический</a:t>
                      </a:r>
                      <a:endParaRPr lang="ru-RU" sz="1400" dirty="0"/>
                    </a:p>
                  </a:txBody>
                  <a:tcPr marL="45720" marR="4572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1982</a:t>
                      </a:r>
                      <a:endParaRPr lang="ru-RU" sz="1400" dirty="0"/>
                    </a:p>
                  </a:txBody>
                  <a:tcPr marL="45720" marR="4572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Лифт-реактор</a:t>
                      </a:r>
                      <a:endParaRPr lang="ru-RU" sz="1400" dirty="0"/>
                    </a:p>
                  </a:txBody>
                  <a:tcPr marL="45720" marR="4572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Раздельно,</a:t>
                      </a:r>
                    </a:p>
                    <a:p>
                      <a:pPr algn="ctr"/>
                      <a:r>
                        <a:rPr lang="ru-RU" sz="1400" dirty="0" smtClean="0"/>
                        <a:t>Двухступенчатый регенератор</a:t>
                      </a:r>
                      <a:endParaRPr lang="ru-RU" sz="1400" dirty="0"/>
                    </a:p>
                  </a:txBody>
                  <a:tcPr marL="45720" marR="4572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/>
                        <a:t>Вакуумный газойль</a:t>
                      </a:r>
                    </a:p>
                    <a:p>
                      <a:pPr algn="ctr"/>
                      <a:r>
                        <a:rPr lang="ru-RU" sz="1400" dirty="0" smtClean="0"/>
                        <a:t>и/или мазут</a:t>
                      </a:r>
                      <a:endParaRPr lang="ru-RU" sz="1400" dirty="0"/>
                    </a:p>
                  </a:txBody>
                  <a:tcPr marL="45720" marR="45720"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Цеолитный</a:t>
                      </a:r>
                      <a:endParaRPr lang="ru-RU" sz="1400" dirty="0"/>
                    </a:p>
                  </a:txBody>
                  <a:tcPr marL="45720" marR="4572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/>
                        <a:t>Микросферический</a:t>
                      </a:r>
                      <a:endParaRPr lang="ru-RU" sz="1400" dirty="0"/>
                    </a:p>
                  </a:txBody>
                  <a:tcPr marL="45720" marR="4572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1990</a:t>
                      </a:r>
                      <a:endParaRPr lang="ru-RU" sz="1400" dirty="0"/>
                    </a:p>
                  </a:txBody>
                  <a:tcPr marL="45720" marR="4572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«</a:t>
                      </a:r>
                      <a:r>
                        <a:rPr lang="ru-RU" sz="1400" i="1" dirty="0" smtClean="0"/>
                        <a:t>Миллисекундный</a:t>
                      </a:r>
                      <a:r>
                        <a:rPr lang="ru-RU" sz="1400" dirty="0" smtClean="0"/>
                        <a:t>» реактор</a:t>
                      </a:r>
                      <a:endParaRPr lang="ru-RU" sz="1400" dirty="0"/>
                    </a:p>
                  </a:txBody>
                  <a:tcPr marL="45720" marR="4572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Совместно,</a:t>
                      </a:r>
                      <a:r>
                        <a:rPr lang="ru-RU" sz="1400" baseline="0" dirty="0" smtClean="0"/>
                        <a:t> в виде надстройки</a:t>
                      </a:r>
                      <a:endParaRPr lang="ru-RU" sz="1400" dirty="0"/>
                    </a:p>
                  </a:txBody>
                  <a:tcPr marL="45720" marR="4572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/>
                        <a:t>ВГ и/или мазут после ГО</a:t>
                      </a:r>
                      <a:endParaRPr lang="ru-RU" sz="1400" dirty="0"/>
                    </a:p>
                  </a:txBody>
                  <a:tcPr marL="45720" marR="45720"/>
                </a:tc>
              </a:tr>
            </a:tbl>
          </a:graphicData>
        </a:graphic>
      </p:graphicFrame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710" y="5157192"/>
            <a:ext cx="5898785" cy="15121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79" b="4881"/>
          <a:stretch/>
        </p:blipFill>
        <p:spPr bwMode="auto">
          <a:xfrm>
            <a:off x="7812360" y="4869160"/>
            <a:ext cx="1184672" cy="19425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30153" y="4797152"/>
            <a:ext cx="3532187" cy="555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242517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911448" y="19596"/>
            <a:ext cx="8229600" cy="7451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pPr>
              <a:defRPr/>
            </a:pPr>
            <a:r>
              <a:rPr lang="ru-RU" sz="2400" b="1" dirty="0" smtClean="0"/>
              <a:t>Эволюция установок и катализаторов крекинга</a:t>
            </a: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5936" y="1038573"/>
            <a:ext cx="5023370" cy="56765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000"/>
          <a:stretch/>
        </p:blipFill>
        <p:spPr bwMode="auto">
          <a:xfrm rot="5400000">
            <a:off x="-645059" y="1805299"/>
            <a:ext cx="5622580" cy="3973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755669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23528" y="836712"/>
            <a:ext cx="8517632" cy="4525963"/>
          </a:xfrm>
        </p:spPr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ru-RU" altLang="ru-RU" sz="2000" b="1" dirty="0" smtClean="0"/>
              <a:t>Назначение: </a:t>
            </a:r>
            <a:r>
              <a:rPr lang="ru-RU" altLang="ru-RU" sz="2000" dirty="0" smtClean="0"/>
              <a:t>превращение тяжелого сырья в легкие топливные дистилляты, получение:</a:t>
            </a:r>
          </a:p>
          <a:p>
            <a:pPr>
              <a:spcBef>
                <a:spcPts val="0"/>
              </a:spcBef>
              <a:buFontTx/>
              <a:buChar char="-"/>
            </a:pPr>
            <a:r>
              <a:rPr lang="ru-RU" altLang="ru-RU" sz="2000" dirty="0" smtClean="0"/>
              <a:t>высокооктанового бензина;</a:t>
            </a:r>
          </a:p>
          <a:p>
            <a:pPr>
              <a:spcBef>
                <a:spcPts val="0"/>
              </a:spcBef>
              <a:buFontTx/>
              <a:buChar char="-"/>
            </a:pPr>
            <a:r>
              <a:rPr lang="ru-RU" altLang="ru-RU" sz="2000" dirty="0" smtClean="0"/>
              <a:t>жирного олефинсодержащего газа (в основном, </a:t>
            </a:r>
            <a:r>
              <a:rPr lang="en-US" altLang="ru-RU" sz="2000" dirty="0" smtClean="0"/>
              <a:t>C</a:t>
            </a:r>
            <a:r>
              <a:rPr lang="en-US" altLang="ru-RU" sz="2000" baseline="-25000" dirty="0" smtClean="0"/>
              <a:t>3</a:t>
            </a:r>
            <a:r>
              <a:rPr lang="en-US" altLang="ru-RU" sz="2000" dirty="0" smtClean="0"/>
              <a:t>H</a:t>
            </a:r>
            <a:r>
              <a:rPr lang="en-US" altLang="ru-RU" sz="2000" baseline="-25000" dirty="0" smtClean="0"/>
              <a:t>6</a:t>
            </a:r>
            <a:r>
              <a:rPr lang="ru-RU" altLang="ru-RU" sz="2000" dirty="0" smtClean="0"/>
              <a:t>);</a:t>
            </a:r>
          </a:p>
          <a:p>
            <a:pPr marL="0" indent="0">
              <a:spcBef>
                <a:spcPts val="0"/>
              </a:spcBef>
              <a:buNone/>
            </a:pPr>
            <a:endParaRPr lang="en-US" altLang="ru-RU" sz="2000" dirty="0" smtClean="0"/>
          </a:p>
          <a:p>
            <a:pPr marL="0" indent="0">
              <a:spcBef>
                <a:spcPts val="0"/>
              </a:spcBef>
              <a:buNone/>
            </a:pPr>
            <a:r>
              <a:rPr lang="ru-RU" altLang="ru-RU" sz="2000" b="1" dirty="0" smtClean="0"/>
              <a:t>Сырье:</a:t>
            </a:r>
          </a:p>
          <a:p>
            <a:pPr>
              <a:spcBef>
                <a:spcPts val="0"/>
              </a:spcBef>
              <a:buFontTx/>
              <a:buChar char="-"/>
            </a:pPr>
            <a:r>
              <a:rPr lang="ru-RU" altLang="ru-RU" sz="2000" dirty="0" smtClean="0"/>
              <a:t>Вакуумные газойли;</a:t>
            </a:r>
          </a:p>
          <a:p>
            <a:pPr>
              <a:spcBef>
                <a:spcPts val="0"/>
              </a:spcBef>
              <a:buFontTx/>
              <a:buChar char="-"/>
            </a:pPr>
            <a:r>
              <a:rPr lang="ru-RU" altLang="ru-RU" sz="2000" dirty="0" smtClean="0"/>
              <a:t>ВГ + мазут/гудрон;</a:t>
            </a:r>
            <a:endParaRPr lang="en-US" altLang="ru-RU" sz="2000" dirty="0" smtClean="0"/>
          </a:p>
          <a:p>
            <a:pPr>
              <a:spcBef>
                <a:spcPts val="0"/>
              </a:spcBef>
              <a:buFontTx/>
              <a:buChar char="-"/>
            </a:pPr>
            <a:r>
              <a:rPr lang="ru-RU" altLang="ru-RU" sz="2000" dirty="0" smtClean="0"/>
              <a:t>Деасфальтизаты из гудрона;</a:t>
            </a:r>
            <a:endParaRPr lang="ru-RU" altLang="ru-RU" sz="2000" dirty="0"/>
          </a:p>
          <a:p>
            <a:pPr marL="0" indent="0">
              <a:spcBef>
                <a:spcPts val="0"/>
              </a:spcBef>
              <a:buNone/>
            </a:pPr>
            <a:r>
              <a:rPr lang="ru-RU" altLang="ru-RU" sz="2000" b="1" dirty="0" smtClean="0"/>
              <a:t>Основные показатели сырья: </a:t>
            </a:r>
            <a:r>
              <a:rPr lang="ru-RU" altLang="ru-RU" sz="2000" dirty="0" smtClean="0"/>
              <a:t>фракционный состав; содержание смол, асфальтенов, </a:t>
            </a:r>
            <a:r>
              <a:rPr lang="en-US" altLang="ru-RU" sz="2000" dirty="0" smtClean="0"/>
              <a:t>S, N, Me</a:t>
            </a:r>
            <a:r>
              <a:rPr lang="ru-RU" altLang="ru-RU" sz="2000" dirty="0" smtClean="0"/>
              <a:t>; коксуемость.</a:t>
            </a:r>
            <a:endParaRPr lang="ru-RU" altLang="ru-RU" sz="2000" b="1" dirty="0" smtClean="0"/>
          </a:p>
          <a:p>
            <a:pPr marL="0" indent="0">
              <a:spcBef>
                <a:spcPts val="0"/>
              </a:spcBef>
              <a:buNone/>
            </a:pPr>
            <a:endParaRPr lang="en-US" altLang="ru-RU" sz="2000" dirty="0"/>
          </a:p>
          <a:p>
            <a:pPr marL="0" indent="0">
              <a:spcBef>
                <a:spcPts val="0"/>
              </a:spcBef>
              <a:buNone/>
            </a:pPr>
            <a:r>
              <a:rPr lang="ru-RU" altLang="ru-RU" sz="2000" b="1" dirty="0" smtClean="0"/>
              <a:t>Факты: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altLang="ru-RU" sz="2000" dirty="0" smtClean="0"/>
              <a:t>В год не менее 500 млн. т сырья в мире вовлекается в каткрекинг. В России 14,5-16 млн. т/год (</a:t>
            </a:r>
            <a:r>
              <a:rPr lang="en-US" altLang="ru-RU" sz="2000" dirty="0" smtClean="0"/>
              <a:t>max 18 </a:t>
            </a:r>
            <a:r>
              <a:rPr lang="ru-RU" altLang="ru-RU" sz="2000" dirty="0" smtClean="0"/>
              <a:t>млн. т/год) – соответствует 75 % ГПН.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altLang="ru-RU" sz="2000" dirty="0" smtClean="0"/>
              <a:t>Объем бензина каткрекинга в общем объеме бензина: 35-45 % (в США), 15-30 % (в России);</a:t>
            </a:r>
          </a:p>
          <a:p>
            <a:pPr marL="0" indent="0">
              <a:spcBef>
                <a:spcPts val="0"/>
              </a:spcBef>
              <a:buNone/>
            </a:pPr>
            <a:endParaRPr lang="ru-RU" altLang="ru-RU" sz="2000" dirty="0"/>
          </a:p>
          <a:p>
            <a:pPr marL="0" indent="0">
              <a:spcBef>
                <a:spcPts val="0"/>
              </a:spcBef>
              <a:buNone/>
            </a:pPr>
            <a:endParaRPr lang="ru-RU" altLang="ru-RU" sz="2000" dirty="0" smtClean="0"/>
          </a:p>
        </p:txBody>
      </p:sp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911448" y="19596"/>
            <a:ext cx="8229600" cy="7451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pPr>
              <a:defRPr/>
            </a:pPr>
            <a:r>
              <a:rPr lang="ru-RU" sz="2400" b="1" dirty="0" smtClean="0"/>
              <a:t>Общая информация</a:t>
            </a:r>
          </a:p>
        </p:txBody>
      </p:sp>
    </p:spTree>
    <p:extLst>
      <p:ext uri="{BB962C8B-B14F-4D97-AF65-F5344CB8AC3E}">
        <p14:creationId xmlns:p14="http://schemas.microsoft.com/office/powerpoint/2010/main" val="40411943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911448" y="19596"/>
            <a:ext cx="8229600" cy="7451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pPr>
              <a:defRPr/>
            </a:pPr>
            <a:r>
              <a:rPr lang="ru-RU" sz="2400" b="1" dirty="0" smtClean="0"/>
              <a:t>Каткрекинг </a:t>
            </a:r>
            <a:r>
              <a:rPr lang="en-US" sz="2400" b="1" dirty="0" smtClean="0"/>
              <a:t>vs. </a:t>
            </a:r>
            <a:r>
              <a:rPr lang="ru-RU" sz="2400" b="1" dirty="0" smtClean="0"/>
              <a:t>Термокрекинг</a:t>
            </a: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82102121"/>
              </p:ext>
            </p:extLst>
          </p:nvPr>
        </p:nvGraphicFramePr>
        <p:xfrm>
          <a:off x="432464" y="836712"/>
          <a:ext cx="8316000" cy="576580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2988000"/>
                <a:gridCol w="2664000"/>
                <a:gridCol w="26640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Состав продуктов, %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Термокрекинг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Каткрекинг</a:t>
                      </a:r>
                      <a:endParaRPr lang="ru-RU" sz="1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Легкие газы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6,6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4,3</a:t>
                      </a:r>
                      <a:endParaRPr lang="ru-RU" sz="1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Пропан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2,1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1,3</a:t>
                      </a:r>
                      <a:endParaRPr lang="ru-RU" sz="1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Пропилен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1,0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6,8</a:t>
                      </a:r>
                      <a:endParaRPr lang="ru-RU" sz="1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Изобутан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0,8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2,6</a:t>
                      </a:r>
                      <a:endParaRPr lang="ru-RU" sz="1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Н-бутан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1,9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0,9</a:t>
                      </a:r>
                      <a:endParaRPr lang="ru-RU" sz="1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Бутилен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1,8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6,5</a:t>
                      </a:r>
                      <a:endParaRPr lang="ru-RU" sz="1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Бензин С</a:t>
                      </a:r>
                      <a:r>
                        <a:rPr lang="ru-RU" sz="1600" baseline="-25000" dirty="0" smtClean="0"/>
                        <a:t>5+</a:t>
                      </a:r>
                      <a:endParaRPr lang="ru-RU" sz="1600" baseline="-25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26,5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48,9</a:t>
                      </a:r>
                      <a:endParaRPr lang="ru-RU" sz="1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Легкий</a:t>
                      </a:r>
                      <a:r>
                        <a:rPr lang="ru-RU" sz="1600" baseline="0" dirty="0" smtClean="0"/>
                        <a:t> газойль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1,9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15,7</a:t>
                      </a:r>
                      <a:endParaRPr lang="ru-RU" sz="1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Декантат (легкое масло)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8,0</a:t>
                      </a:r>
                      <a:endParaRPr lang="ru-RU" sz="1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Остаток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57,0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Кокс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5,0</a:t>
                      </a:r>
                      <a:endParaRPr lang="ru-RU" sz="1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/>
                        <a:t>Всего</a:t>
                      </a:r>
                      <a:endParaRPr lang="ru-RU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/>
                        <a:t>100,0</a:t>
                      </a:r>
                      <a:endParaRPr lang="ru-RU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/>
                        <a:t>100,0</a:t>
                      </a:r>
                      <a:endParaRPr lang="ru-RU" sz="16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Важнейшие отличия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Больше бензина,</a:t>
                      </a:r>
                    </a:p>
                    <a:p>
                      <a:pPr algn="ctr"/>
                      <a:r>
                        <a:rPr lang="ru-RU" sz="1400" dirty="0" smtClean="0"/>
                        <a:t>Меньше газов, </a:t>
                      </a:r>
                    </a:p>
                    <a:p>
                      <a:pPr algn="ctr"/>
                      <a:r>
                        <a:rPr lang="ru-RU" sz="1400" dirty="0" smtClean="0"/>
                        <a:t>Меньше остатка</a:t>
                      </a:r>
                    </a:p>
                    <a:p>
                      <a:pPr algn="ctr"/>
                      <a:r>
                        <a:rPr lang="ru-RU" sz="1400" dirty="0" smtClean="0"/>
                        <a:t>Больше легких олефинов</a:t>
                      </a:r>
                      <a:endParaRPr lang="ru-RU" sz="14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279072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23528" y="980728"/>
            <a:ext cx="8517632" cy="4525963"/>
          </a:xfrm>
        </p:spPr>
        <p:txBody>
          <a:bodyPr/>
          <a:lstStyle/>
          <a:p>
            <a:pPr marL="0" indent="0">
              <a:spcBef>
                <a:spcPts val="0"/>
              </a:spcBef>
              <a:buFontTx/>
              <a:buNone/>
            </a:pPr>
            <a:r>
              <a:rPr lang="ru-RU" altLang="ru-RU" sz="1800" b="1" dirty="0"/>
              <a:t>Сегодня не менее 50 % установок в мире перерабатывают остаточное сырье с к.к.=540-580 °</a:t>
            </a:r>
            <a:r>
              <a:rPr lang="ru-RU" altLang="ru-RU" sz="1800" b="1" dirty="0" smtClean="0"/>
              <a:t>С</a:t>
            </a:r>
          </a:p>
          <a:p>
            <a:pPr marL="0" indent="0">
              <a:spcBef>
                <a:spcPts val="0"/>
              </a:spcBef>
              <a:buFontTx/>
              <a:buNone/>
            </a:pPr>
            <a:endParaRPr lang="ru-RU" altLang="ru-RU" sz="1800" b="1" dirty="0"/>
          </a:p>
          <a:p>
            <a:pPr marL="0" indent="0">
              <a:spcBef>
                <a:spcPts val="0"/>
              </a:spcBef>
              <a:buFontTx/>
              <a:buNone/>
            </a:pPr>
            <a:r>
              <a:rPr lang="ru-RU" altLang="ru-RU" sz="1800" b="1" dirty="0" smtClean="0"/>
              <a:t>Основные проблемы, вызываемые остаточным сырьем:</a:t>
            </a:r>
          </a:p>
          <a:p>
            <a:pPr>
              <a:spcBef>
                <a:spcPts val="0"/>
              </a:spcBef>
              <a:buFontTx/>
              <a:buChar char="-"/>
            </a:pPr>
            <a:r>
              <a:rPr lang="ru-RU" altLang="ru-RU" sz="1800" dirty="0" smtClean="0"/>
              <a:t>Отравление катализатора тяжелыми металлами;</a:t>
            </a:r>
          </a:p>
          <a:p>
            <a:pPr>
              <a:spcBef>
                <a:spcPts val="0"/>
              </a:spcBef>
              <a:buFontTx/>
              <a:buChar char="-"/>
            </a:pPr>
            <a:r>
              <a:rPr lang="ru-RU" altLang="ru-RU" sz="1800" dirty="0" smtClean="0"/>
              <a:t>Усиление коксообразования;</a:t>
            </a:r>
          </a:p>
          <a:p>
            <a:pPr>
              <a:spcBef>
                <a:spcPts val="0"/>
              </a:spcBef>
              <a:buFontTx/>
              <a:buChar char="-"/>
            </a:pPr>
            <a:r>
              <a:rPr lang="ru-RU" altLang="ru-RU" sz="1800" dirty="0" smtClean="0"/>
              <a:t>Падение активности и селективности катализатора;</a:t>
            </a:r>
          </a:p>
          <a:p>
            <a:pPr>
              <a:spcBef>
                <a:spcPts val="0"/>
              </a:spcBef>
              <a:buFontTx/>
              <a:buChar char="-"/>
            </a:pPr>
            <a:r>
              <a:rPr lang="ru-RU" altLang="ru-RU" sz="1800" dirty="0" smtClean="0"/>
              <a:t>Повышение газообразования;</a:t>
            </a:r>
          </a:p>
          <a:p>
            <a:pPr>
              <a:spcBef>
                <a:spcPts val="0"/>
              </a:spcBef>
              <a:buFontTx/>
              <a:buChar char="-"/>
            </a:pPr>
            <a:r>
              <a:rPr lang="ru-RU" altLang="ru-RU" sz="1800" dirty="0" smtClean="0"/>
              <a:t>Рост температуры в регенераторе;</a:t>
            </a:r>
          </a:p>
          <a:p>
            <a:pPr>
              <a:spcBef>
                <a:spcPts val="0"/>
              </a:spcBef>
              <a:buFontTx/>
              <a:buChar char="-"/>
            </a:pPr>
            <a:r>
              <a:rPr lang="ru-RU" altLang="ru-RU" sz="1800" dirty="0" smtClean="0"/>
              <a:t>Увеличение выбросов оксидов серы, азота и других;</a:t>
            </a:r>
          </a:p>
          <a:p>
            <a:pPr marL="0" indent="0">
              <a:spcBef>
                <a:spcPts val="0"/>
              </a:spcBef>
              <a:buNone/>
            </a:pPr>
            <a:endParaRPr lang="ru-RU" altLang="ru-RU" sz="1800" dirty="0" smtClean="0"/>
          </a:p>
          <a:p>
            <a:pPr marL="0" indent="0">
              <a:spcBef>
                <a:spcPts val="0"/>
              </a:spcBef>
              <a:buNone/>
            </a:pPr>
            <a:r>
              <a:rPr lang="ru-RU" altLang="ru-RU" sz="1800" b="1" dirty="0" smtClean="0"/>
              <a:t>Пути решения:</a:t>
            </a:r>
          </a:p>
          <a:p>
            <a:pPr>
              <a:spcBef>
                <a:spcPts val="0"/>
              </a:spcBef>
              <a:buFontTx/>
              <a:buChar char="-"/>
            </a:pPr>
            <a:r>
              <a:rPr lang="ru-RU" altLang="ru-RU" sz="1800" dirty="0" smtClean="0"/>
              <a:t>Разработка катализаторов и добавок к ним;</a:t>
            </a:r>
          </a:p>
          <a:p>
            <a:pPr>
              <a:spcBef>
                <a:spcPts val="0"/>
              </a:spcBef>
              <a:buFontTx/>
              <a:buChar char="-"/>
            </a:pPr>
            <a:r>
              <a:rPr lang="ru-RU" altLang="ru-RU" sz="1800" dirty="0" smtClean="0"/>
              <a:t>Разработка конструкций регенераторов, работающих при повышенных температурах (до 800 °С);</a:t>
            </a:r>
          </a:p>
          <a:p>
            <a:pPr>
              <a:spcBef>
                <a:spcPts val="0"/>
              </a:spcBef>
              <a:buFontTx/>
              <a:buChar char="-"/>
            </a:pPr>
            <a:r>
              <a:rPr lang="ru-RU" altLang="ru-RU" sz="1800" dirty="0" smtClean="0"/>
              <a:t>Специальная подготовка сырья;</a:t>
            </a:r>
          </a:p>
          <a:p>
            <a:pPr>
              <a:spcBef>
                <a:spcPts val="0"/>
              </a:spcBef>
              <a:buFontTx/>
              <a:buChar char="-"/>
            </a:pPr>
            <a:endParaRPr lang="ru-RU" altLang="ru-RU" sz="1800" b="1" dirty="0"/>
          </a:p>
        </p:txBody>
      </p:sp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911448" y="19596"/>
            <a:ext cx="8229600" cy="7451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pPr>
              <a:defRPr/>
            </a:pPr>
            <a:r>
              <a:rPr lang="ru-RU" sz="2400" b="1" dirty="0" smtClean="0"/>
              <a:t>Сырье каталитического крекинга</a:t>
            </a:r>
          </a:p>
        </p:txBody>
      </p:sp>
    </p:spTree>
    <p:extLst>
      <p:ext uri="{BB962C8B-B14F-4D97-AF65-F5344CB8AC3E}">
        <p14:creationId xmlns:p14="http://schemas.microsoft.com/office/powerpoint/2010/main" val="42323000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79512" y="847253"/>
            <a:ext cx="8784976" cy="4525963"/>
          </a:xfrm>
        </p:spPr>
        <p:txBody>
          <a:bodyPr/>
          <a:lstStyle/>
          <a:p>
            <a:pPr marL="0" indent="0">
              <a:spcBef>
                <a:spcPts val="0"/>
              </a:spcBef>
              <a:buFontTx/>
              <a:buNone/>
            </a:pPr>
            <a:r>
              <a:rPr lang="ru-RU" altLang="ru-RU" sz="1800" b="1" dirty="0" smtClean="0"/>
              <a:t>Сернистые соединения:</a:t>
            </a:r>
          </a:p>
          <a:p>
            <a:pPr>
              <a:spcBef>
                <a:spcPts val="0"/>
              </a:spcBef>
              <a:buFontTx/>
              <a:buChar char="-"/>
            </a:pPr>
            <a:r>
              <a:rPr lang="ru-RU" altLang="ru-RU" sz="1800" dirty="0" smtClean="0"/>
              <a:t>Мало влияют на активность катализатора;</a:t>
            </a:r>
          </a:p>
          <a:p>
            <a:pPr>
              <a:spcBef>
                <a:spcPts val="0"/>
              </a:spcBef>
              <a:buFontTx/>
              <a:buChar char="-"/>
            </a:pPr>
            <a:r>
              <a:rPr lang="ru-RU" altLang="ru-RU" sz="1800" dirty="0" smtClean="0"/>
              <a:t>Если в сырье более 0,5 % </a:t>
            </a:r>
            <a:r>
              <a:rPr lang="en-US" altLang="ru-RU" sz="1800" dirty="0" smtClean="0"/>
              <a:t>S, </a:t>
            </a:r>
            <a:r>
              <a:rPr lang="ru-RU" altLang="ru-RU" sz="1800" dirty="0" smtClean="0"/>
              <a:t>то резко возрастает содержание </a:t>
            </a:r>
            <a:r>
              <a:rPr lang="en-US" altLang="ru-RU" sz="1800" dirty="0" smtClean="0"/>
              <a:t>S </a:t>
            </a:r>
            <a:r>
              <a:rPr lang="ru-RU" altLang="ru-RU" sz="1800" dirty="0" smtClean="0"/>
              <a:t>в продуктах и </a:t>
            </a:r>
            <a:r>
              <a:rPr lang="en-US" altLang="ru-RU" sz="1800" dirty="0" smtClean="0"/>
              <a:t>H</a:t>
            </a:r>
            <a:r>
              <a:rPr lang="en-US" altLang="ru-RU" sz="1800" baseline="-25000" dirty="0" smtClean="0"/>
              <a:t>2</a:t>
            </a:r>
            <a:r>
              <a:rPr lang="en-US" altLang="ru-RU" sz="1800" dirty="0" smtClean="0"/>
              <a:t>S </a:t>
            </a:r>
            <a:r>
              <a:rPr lang="ru-RU" altLang="ru-RU" sz="1800" dirty="0" smtClean="0"/>
              <a:t>в газах крекинга:</a:t>
            </a:r>
          </a:p>
          <a:p>
            <a:pPr lvl="1">
              <a:spcBef>
                <a:spcPts val="0"/>
              </a:spcBef>
              <a:buFontTx/>
              <a:buChar char="-"/>
            </a:pPr>
            <a:r>
              <a:rPr lang="ru-RU" altLang="ru-RU" sz="1400" dirty="0" smtClean="0"/>
              <a:t> выжиг кокса сопровождается образованием </a:t>
            </a:r>
            <a:r>
              <a:rPr lang="en-US" altLang="ru-RU" sz="1400" dirty="0" smtClean="0"/>
              <a:t>SO</a:t>
            </a:r>
            <a:r>
              <a:rPr lang="en-US" altLang="ru-RU" sz="1400" baseline="-25000" dirty="0" smtClean="0"/>
              <a:t>2</a:t>
            </a:r>
            <a:r>
              <a:rPr lang="en-US" altLang="ru-RU" sz="1400" dirty="0" smtClean="0"/>
              <a:t> </a:t>
            </a:r>
            <a:r>
              <a:rPr lang="ru-RU" altLang="ru-RU" sz="1400" dirty="0" smtClean="0"/>
              <a:t>и </a:t>
            </a:r>
            <a:r>
              <a:rPr lang="en-US" altLang="ru-RU" sz="1400" dirty="0" smtClean="0"/>
              <a:t>SO</a:t>
            </a:r>
            <a:r>
              <a:rPr lang="en-US" altLang="ru-RU" sz="1400" baseline="-25000" dirty="0" smtClean="0"/>
              <a:t>3</a:t>
            </a:r>
            <a:r>
              <a:rPr lang="en-US" altLang="ru-RU" sz="1400" dirty="0" smtClean="0"/>
              <a:t>;</a:t>
            </a:r>
            <a:endParaRPr lang="ru-RU" altLang="ru-RU" sz="1400" dirty="0" smtClean="0"/>
          </a:p>
          <a:p>
            <a:pPr lvl="1">
              <a:spcBef>
                <a:spcPts val="0"/>
              </a:spcBef>
              <a:buFontTx/>
              <a:buChar char="-"/>
            </a:pPr>
            <a:r>
              <a:rPr lang="ru-RU" altLang="ru-RU" sz="1400" dirty="0" smtClean="0"/>
              <a:t>усиливается коррозия оборудования;</a:t>
            </a:r>
            <a:endParaRPr lang="en-US" altLang="ru-RU" sz="1400" dirty="0" smtClean="0"/>
          </a:p>
          <a:p>
            <a:pPr marL="0" indent="0">
              <a:spcBef>
                <a:spcPts val="0"/>
              </a:spcBef>
              <a:buFontTx/>
              <a:buNone/>
            </a:pPr>
            <a:endParaRPr lang="ru-RU" altLang="ru-RU" sz="1800" b="1" dirty="0"/>
          </a:p>
          <a:p>
            <a:pPr marL="0" indent="0">
              <a:spcBef>
                <a:spcPts val="0"/>
              </a:spcBef>
              <a:buFontTx/>
              <a:buNone/>
            </a:pPr>
            <a:r>
              <a:rPr lang="ru-RU" altLang="ru-RU" sz="1800" b="1" dirty="0" smtClean="0"/>
              <a:t>Металлы в сырье:</a:t>
            </a:r>
          </a:p>
          <a:p>
            <a:pPr>
              <a:spcBef>
                <a:spcPts val="0"/>
              </a:spcBef>
              <a:buFontTx/>
              <a:buChar char="-"/>
            </a:pPr>
            <a:r>
              <a:rPr lang="ru-RU" altLang="ru-RU" sz="1800" dirty="0" smtClean="0"/>
              <a:t>Забивают поры;</a:t>
            </a:r>
          </a:p>
          <a:p>
            <a:pPr>
              <a:spcBef>
                <a:spcPts val="0"/>
              </a:spcBef>
              <a:buFontTx/>
              <a:buChar char="-"/>
            </a:pPr>
            <a:r>
              <a:rPr lang="ru-RU" altLang="ru-RU" sz="1800" dirty="0" smtClean="0"/>
              <a:t>Блокируют активные центры;</a:t>
            </a:r>
          </a:p>
          <a:p>
            <a:pPr>
              <a:spcBef>
                <a:spcPts val="0"/>
              </a:spcBef>
              <a:buFontTx/>
              <a:buChar char="-"/>
            </a:pPr>
            <a:r>
              <a:rPr lang="ru-RU" altLang="ru-RU" sz="1800" dirty="0" smtClean="0"/>
              <a:t>Усиливают дегидрогенизационные свойства:</a:t>
            </a:r>
          </a:p>
          <a:p>
            <a:pPr lvl="1">
              <a:spcBef>
                <a:spcPts val="0"/>
              </a:spcBef>
              <a:buFontTx/>
              <a:buChar char="-"/>
            </a:pPr>
            <a:r>
              <a:rPr lang="ru-RU" altLang="ru-RU" sz="1400" dirty="0" smtClean="0"/>
              <a:t>увеличивается выход олефинов, газов, кокса;</a:t>
            </a:r>
          </a:p>
          <a:p>
            <a:pPr lvl="1">
              <a:spcBef>
                <a:spcPts val="0"/>
              </a:spcBef>
              <a:buFontTx/>
              <a:buChar char="-"/>
            </a:pPr>
            <a:r>
              <a:rPr lang="en-US" altLang="ru-RU" sz="1400" dirty="0"/>
              <a:t>c</a:t>
            </a:r>
            <a:r>
              <a:rPr lang="ru-RU" altLang="ru-RU" sz="1400" dirty="0" err="1" smtClean="0"/>
              <a:t>нижается</a:t>
            </a:r>
            <a:r>
              <a:rPr lang="ru-RU" altLang="ru-RU" sz="1400" dirty="0" smtClean="0"/>
              <a:t> выход бензина;</a:t>
            </a:r>
          </a:p>
          <a:p>
            <a:pPr marL="285750" lvl="1">
              <a:spcBef>
                <a:spcPts val="0"/>
              </a:spcBef>
              <a:buFontTx/>
              <a:buChar char="-"/>
            </a:pPr>
            <a:r>
              <a:rPr lang="ru-RU" altLang="ru-RU" sz="1800" dirty="0" smtClean="0">
                <a:ea typeface="+mn-ea"/>
                <a:cs typeface="+mn-cs"/>
              </a:rPr>
              <a:t>Уменьшается механическая прочность;</a:t>
            </a:r>
          </a:p>
          <a:p>
            <a:pPr marL="285750" lvl="1">
              <a:spcBef>
                <a:spcPts val="0"/>
              </a:spcBef>
              <a:buFontTx/>
              <a:buChar char="-"/>
            </a:pPr>
            <a:r>
              <a:rPr lang="ru-RU" altLang="ru-RU" sz="1800" dirty="0" smtClean="0">
                <a:ea typeface="+mn-ea"/>
                <a:cs typeface="+mn-cs"/>
              </a:rPr>
              <a:t>Отравляющее действие – </a:t>
            </a:r>
            <a:r>
              <a:rPr lang="ru-RU" altLang="ru-RU" sz="1800" i="1" dirty="0" smtClean="0">
                <a:ea typeface="+mn-ea"/>
                <a:cs typeface="+mn-cs"/>
              </a:rPr>
              <a:t>никелевый эквивалент</a:t>
            </a:r>
            <a:r>
              <a:rPr lang="ru-RU" altLang="ru-RU" sz="1800" dirty="0" smtClean="0">
                <a:ea typeface="+mn-ea"/>
                <a:cs typeface="+mn-cs"/>
              </a:rPr>
              <a:t>: НИЭ = (</a:t>
            </a:r>
            <a:r>
              <a:rPr lang="en-US" altLang="ru-RU" sz="1800" dirty="0" smtClean="0">
                <a:ea typeface="+mn-ea"/>
                <a:cs typeface="+mn-cs"/>
              </a:rPr>
              <a:t>V</a:t>
            </a:r>
            <a:r>
              <a:rPr lang="ru-RU" altLang="ru-RU" sz="1800" dirty="0" smtClean="0">
                <a:ea typeface="+mn-ea"/>
                <a:cs typeface="+mn-cs"/>
              </a:rPr>
              <a:t>+4</a:t>
            </a:r>
            <a:r>
              <a:rPr lang="en-US" altLang="ru-RU" sz="1800" dirty="0" smtClean="0">
                <a:ea typeface="+mn-ea"/>
                <a:cs typeface="+mn-cs"/>
              </a:rPr>
              <a:t>·Ni</a:t>
            </a:r>
            <a:r>
              <a:rPr lang="ru-RU" altLang="ru-RU" sz="1800" dirty="0" smtClean="0">
                <a:ea typeface="+mn-ea"/>
                <a:cs typeface="+mn-cs"/>
              </a:rPr>
              <a:t>)</a:t>
            </a:r>
            <a:r>
              <a:rPr lang="en-US" altLang="ru-RU" sz="1800" dirty="0" smtClean="0">
                <a:ea typeface="+mn-ea"/>
                <a:cs typeface="+mn-cs"/>
              </a:rPr>
              <a:t> </a:t>
            </a:r>
            <a:r>
              <a:rPr lang="ru-RU" altLang="ru-RU" sz="1800" dirty="0" smtClean="0">
                <a:ea typeface="+mn-ea"/>
                <a:cs typeface="+mn-cs"/>
              </a:rPr>
              <a:t>г/т;</a:t>
            </a:r>
          </a:p>
          <a:p>
            <a:pPr marL="685800" lvl="2">
              <a:spcBef>
                <a:spcPts val="0"/>
              </a:spcBef>
              <a:buFontTx/>
              <a:buChar char="-"/>
            </a:pPr>
            <a:r>
              <a:rPr lang="ru-RU" altLang="ru-RU" sz="1400" dirty="0" smtClean="0">
                <a:ea typeface="+mn-ea"/>
                <a:cs typeface="+mn-cs"/>
              </a:rPr>
              <a:t>Никель деактивируется </a:t>
            </a:r>
            <a:r>
              <a:rPr lang="en-US" altLang="ru-RU" sz="1400" dirty="0" smtClean="0">
                <a:ea typeface="+mn-ea"/>
                <a:cs typeface="+mn-cs"/>
              </a:rPr>
              <a:t>Sb </a:t>
            </a:r>
            <a:r>
              <a:rPr lang="ru-RU" altLang="ru-RU" sz="1400" dirty="0" smtClean="0">
                <a:ea typeface="+mn-ea"/>
                <a:cs typeface="+mn-cs"/>
              </a:rPr>
              <a:t>или </a:t>
            </a:r>
            <a:r>
              <a:rPr lang="en-US" altLang="ru-RU" sz="1400" dirty="0" smtClean="0">
                <a:ea typeface="+mn-ea"/>
                <a:cs typeface="+mn-cs"/>
              </a:rPr>
              <a:t>Bi</a:t>
            </a:r>
            <a:r>
              <a:rPr lang="ru-RU" altLang="ru-RU" sz="1400" dirty="0" smtClean="0">
                <a:ea typeface="+mn-ea"/>
                <a:cs typeface="+mn-cs"/>
              </a:rPr>
              <a:t> и его отрицательное влияние снижается;</a:t>
            </a:r>
          </a:p>
          <a:p>
            <a:pPr marL="685800" lvl="2">
              <a:spcBef>
                <a:spcPts val="0"/>
              </a:spcBef>
              <a:buFontTx/>
              <a:buChar char="-"/>
            </a:pPr>
            <a:r>
              <a:rPr lang="ru-RU" altLang="ru-RU" sz="1400" dirty="0" smtClean="0">
                <a:ea typeface="+mn-ea"/>
                <a:cs typeface="+mn-cs"/>
              </a:rPr>
              <a:t>Из ванадия в регенераторе в среде пара образуются кислоты, которые разрушают кристаллическую структуру цеолита – требуются нейтрализующие добавки на основе </a:t>
            </a:r>
            <a:r>
              <a:rPr lang="en-US" altLang="ru-RU" sz="1400" dirty="0" smtClean="0">
                <a:ea typeface="+mn-ea"/>
                <a:cs typeface="+mn-cs"/>
              </a:rPr>
              <a:t>Mg </a:t>
            </a:r>
            <a:r>
              <a:rPr lang="ru-RU" altLang="ru-RU" sz="1400" dirty="0" smtClean="0">
                <a:ea typeface="+mn-ea"/>
                <a:cs typeface="+mn-cs"/>
              </a:rPr>
              <a:t>или ловушки ванадия на основе </a:t>
            </a:r>
            <a:r>
              <a:rPr lang="ru-RU" altLang="ru-RU" sz="1400" dirty="0" err="1" smtClean="0">
                <a:ea typeface="+mn-ea"/>
                <a:cs typeface="+mn-cs"/>
              </a:rPr>
              <a:t>титанатов</a:t>
            </a:r>
            <a:r>
              <a:rPr lang="en-US" altLang="ru-RU" sz="1400" dirty="0" smtClean="0">
                <a:ea typeface="+mn-ea"/>
                <a:cs typeface="+mn-cs"/>
              </a:rPr>
              <a:t> Sn</a:t>
            </a:r>
            <a:r>
              <a:rPr lang="ru-RU" altLang="ru-RU" sz="1400" dirty="0" smtClean="0">
                <a:ea typeface="+mn-ea"/>
                <a:cs typeface="+mn-cs"/>
              </a:rPr>
              <a:t>, </a:t>
            </a:r>
            <a:r>
              <a:rPr lang="en-US" altLang="ru-RU" sz="1400" dirty="0" smtClean="0">
                <a:ea typeface="+mn-ea"/>
                <a:cs typeface="+mn-cs"/>
              </a:rPr>
              <a:t>Ba, </a:t>
            </a:r>
            <a:r>
              <a:rPr lang="en-US" altLang="ru-RU" sz="1400" dirty="0" err="1" smtClean="0">
                <a:ea typeface="+mn-ea"/>
                <a:cs typeface="+mn-cs"/>
              </a:rPr>
              <a:t>Sr</a:t>
            </a:r>
            <a:r>
              <a:rPr lang="ru-RU" altLang="ru-RU" sz="1400" dirty="0" smtClean="0">
                <a:ea typeface="+mn-ea"/>
                <a:cs typeface="+mn-cs"/>
              </a:rPr>
              <a:t>;</a:t>
            </a:r>
          </a:p>
          <a:p>
            <a:pPr>
              <a:spcBef>
                <a:spcPts val="0"/>
              </a:spcBef>
              <a:buFontTx/>
              <a:buChar char="-"/>
            </a:pPr>
            <a:r>
              <a:rPr lang="ru-RU" altLang="ru-RU" sz="1800" dirty="0" smtClean="0"/>
              <a:t>Чем более мелкая частица катализатора, тем сильнее влияние </a:t>
            </a:r>
            <a:r>
              <a:rPr lang="ru-RU" altLang="ru-RU" sz="1800" dirty="0" err="1" smtClean="0"/>
              <a:t>Ме</a:t>
            </a:r>
            <a:r>
              <a:rPr lang="ru-RU" altLang="ru-RU" sz="1800" dirty="0" smtClean="0"/>
              <a:t>:</a:t>
            </a:r>
            <a:endParaRPr lang="en-US" altLang="ru-RU" sz="1800" dirty="0" smtClean="0"/>
          </a:p>
          <a:p>
            <a:pPr lvl="1">
              <a:spcBef>
                <a:spcPts val="0"/>
              </a:spcBef>
              <a:buFontTx/>
              <a:buChar char="-"/>
            </a:pPr>
            <a:r>
              <a:rPr lang="ru-RU" altLang="ru-RU" sz="1400" dirty="0" smtClean="0"/>
              <a:t>Шариковый катализатор – 2-5 мм;</a:t>
            </a:r>
          </a:p>
          <a:p>
            <a:pPr lvl="1">
              <a:spcBef>
                <a:spcPts val="0"/>
              </a:spcBef>
              <a:buFontTx/>
              <a:buChar char="-"/>
            </a:pPr>
            <a:r>
              <a:rPr lang="ru-RU" altLang="ru-RU" sz="1400" dirty="0" smtClean="0"/>
              <a:t>Микросферический катализатор – 70-80 мкм;</a:t>
            </a:r>
          </a:p>
        </p:txBody>
      </p:sp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911448" y="19596"/>
            <a:ext cx="8229600" cy="7451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pPr>
              <a:defRPr/>
            </a:pPr>
            <a:r>
              <a:rPr lang="ru-RU" sz="2400" b="1" dirty="0" smtClean="0"/>
              <a:t>Сырье каталитического крекинга</a:t>
            </a: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78271003"/>
              </p:ext>
            </p:extLst>
          </p:nvPr>
        </p:nvGraphicFramePr>
        <p:xfrm>
          <a:off x="5016115" y="2351153"/>
          <a:ext cx="4104000" cy="100584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1440000"/>
                <a:gridCol w="1008000"/>
                <a:gridCol w="1656000"/>
              </a:tblGrid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Содержание</a:t>
                      </a:r>
                      <a:r>
                        <a:rPr lang="ru-RU" sz="1200" baseline="0" dirty="0" smtClean="0"/>
                        <a:t> </a:t>
                      </a:r>
                    </a:p>
                    <a:p>
                      <a:pPr algn="ctr"/>
                      <a:r>
                        <a:rPr lang="ru-RU" sz="1200" baseline="0" dirty="0" smtClean="0"/>
                        <a:t>металлов, г/т </a:t>
                      </a:r>
                      <a:endParaRPr lang="ru-RU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Газойли</a:t>
                      </a:r>
                      <a:endParaRPr lang="ru-RU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Мазуты</a:t>
                      </a:r>
                      <a:endParaRPr lang="ru-RU" sz="1200" dirty="0"/>
                    </a:p>
                  </a:txBody>
                  <a:tcPr anchor="ctr"/>
                </a:tc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Сырье</a:t>
                      </a:r>
                      <a:endParaRPr lang="ru-RU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до 1</a:t>
                      </a:r>
                      <a:endParaRPr lang="ru-RU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до 170</a:t>
                      </a:r>
                      <a:endParaRPr lang="ru-RU" sz="1200" dirty="0"/>
                    </a:p>
                  </a:txBody>
                  <a:tcPr anchor="ctr"/>
                </a:tc>
              </a:tr>
              <a:tr h="204584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Катализатор</a:t>
                      </a:r>
                      <a:endParaRPr lang="ru-RU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до 1000</a:t>
                      </a:r>
                      <a:endParaRPr lang="ru-RU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до 10000-30000</a:t>
                      </a:r>
                      <a:endParaRPr lang="ru-RU" sz="1200" dirty="0"/>
                    </a:p>
                  </a:txBody>
                  <a:tcPr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30335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79512" y="836712"/>
            <a:ext cx="8784976" cy="4525963"/>
          </a:xfrm>
        </p:spPr>
        <p:txBody>
          <a:bodyPr/>
          <a:lstStyle/>
          <a:p>
            <a:pPr marL="0" indent="0">
              <a:spcBef>
                <a:spcPts val="0"/>
              </a:spcBef>
              <a:buFontTx/>
              <a:buNone/>
            </a:pPr>
            <a:r>
              <a:rPr lang="ru-RU" altLang="ru-RU" sz="1800" b="1" dirty="0" smtClean="0"/>
              <a:t>Азотистые соединения:</a:t>
            </a:r>
          </a:p>
          <a:p>
            <a:pPr>
              <a:spcBef>
                <a:spcPts val="0"/>
              </a:spcBef>
              <a:buFontTx/>
              <a:buChar char="-"/>
            </a:pPr>
            <a:r>
              <a:rPr lang="ru-RU" altLang="ru-RU" sz="1800" dirty="0" smtClean="0"/>
              <a:t>Снижает активность катализатора;</a:t>
            </a:r>
          </a:p>
          <a:p>
            <a:pPr>
              <a:spcBef>
                <a:spcPts val="0"/>
              </a:spcBef>
              <a:buFontTx/>
              <a:buChar char="-"/>
            </a:pPr>
            <a:r>
              <a:rPr lang="ru-RU" altLang="ru-RU" sz="1800" dirty="0" smtClean="0"/>
              <a:t>Загрязняют газы регенерации вредными оксидами азота;</a:t>
            </a:r>
          </a:p>
          <a:p>
            <a:pPr>
              <a:spcBef>
                <a:spcPts val="0"/>
              </a:spcBef>
              <a:buFontTx/>
              <a:buChar char="-"/>
            </a:pPr>
            <a:endParaRPr lang="ru-RU" altLang="ru-RU" sz="1800" dirty="0"/>
          </a:p>
          <a:p>
            <a:pPr marL="0" indent="0">
              <a:spcBef>
                <a:spcPts val="0"/>
              </a:spcBef>
              <a:buNone/>
            </a:pPr>
            <a:r>
              <a:rPr lang="ru-RU" altLang="ru-RU" sz="1800" b="1" dirty="0" smtClean="0"/>
              <a:t>Минеральные соли (хлориды) – не более 10 г/т;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altLang="ru-RU" sz="1800" b="1" dirty="0" smtClean="0"/>
              <a:t>Механические примеси – должны отсутствовать;</a:t>
            </a:r>
          </a:p>
          <a:p>
            <a:pPr marL="0" indent="0">
              <a:spcBef>
                <a:spcPts val="0"/>
              </a:spcBef>
              <a:buNone/>
            </a:pPr>
            <a:endParaRPr lang="ru-RU" altLang="ru-RU" sz="1800" dirty="0"/>
          </a:p>
          <a:p>
            <a:pPr marL="0" indent="0">
              <a:spcBef>
                <a:spcPts val="0"/>
              </a:spcBef>
              <a:buNone/>
            </a:pPr>
            <a:r>
              <a:rPr lang="ru-RU" altLang="ru-RU" sz="1800" b="1" dirty="0" smtClean="0"/>
              <a:t>Групповой состав сырья:</a:t>
            </a:r>
          </a:p>
          <a:p>
            <a:pPr marL="0" lvl="1" indent="0">
              <a:spcBef>
                <a:spcPts val="0"/>
              </a:spcBef>
              <a:buNone/>
            </a:pPr>
            <a:r>
              <a:rPr lang="ru-RU" altLang="ru-RU" sz="1400" dirty="0" smtClean="0"/>
              <a:t>-</a:t>
            </a:r>
            <a:r>
              <a:rPr lang="en-US" altLang="ru-RU" sz="1400" dirty="0" smtClean="0"/>
              <a:t> </a:t>
            </a:r>
            <a:r>
              <a:rPr lang="ru-RU" altLang="ru-RU" sz="1400" dirty="0" smtClean="0"/>
              <a:t>САВ и ПЦА снижают скорость </a:t>
            </a:r>
          </a:p>
          <a:p>
            <a:pPr marL="0" lvl="1" indent="0">
              <a:spcBef>
                <a:spcPts val="0"/>
              </a:spcBef>
              <a:buNone/>
            </a:pPr>
            <a:r>
              <a:rPr lang="ru-RU" altLang="ru-RU" sz="1400" dirty="0" smtClean="0"/>
              <a:t>крекинга, конверсию, селективность, </a:t>
            </a:r>
          </a:p>
          <a:p>
            <a:pPr marL="0" lvl="1" indent="0">
              <a:spcBef>
                <a:spcPts val="0"/>
              </a:spcBef>
              <a:buNone/>
            </a:pPr>
            <a:r>
              <a:rPr lang="ru-RU" altLang="ru-RU" sz="1400" dirty="0" smtClean="0"/>
              <a:t>усиливают образование кокса.</a:t>
            </a:r>
          </a:p>
        </p:txBody>
      </p:sp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911448" y="19596"/>
            <a:ext cx="8229600" cy="7451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pPr>
              <a:defRPr/>
            </a:pPr>
            <a:r>
              <a:rPr lang="ru-RU" sz="2400" b="1" dirty="0" smtClean="0"/>
              <a:t>Сырье каталитического крекинга</a:t>
            </a:r>
          </a:p>
        </p:txBody>
      </p:sp>
      <p:graphicFrame>
        <p:nvGraphicFramePr>
          <p:cNvPr id="8" name="Таблица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9001431"/>
              </p:ext>
            </p:extLst>
          </p:nvPr>
        </p:nvGraphicFramePr>
        <p:xfrm>
          <a:off x="3366286" y="2585526"/>
          <a:ext cx="5742218" cy="2499658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1962218"/>
                <a:gridCol w="1260000"/>
                <a:gridCol w="1260000"/>
                <a:gridCol w="1260000"/>
              </a:tblGrid>
              <a:tr h="518458">
                <a:tc gridSpan="4"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Влияние группового УВ-состава сырья на продукты крекинга</a:t>
                      </a:r>
                    </a:p>
                    <a:p>
                      <a:pPr algn="ctr"/>
                      <a:r>
                        <a:rPr lang="ru-RU" sz="1400" dirty="0" smtClean="0"/>
                        <a:t>(цеолитсодержащий катализатор, 538 °С)</a:t>
                      </a:r>
                      <a:endParaRPr lang="ru-RU" sz="14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sz="12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sz="12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sz="1200" dirty="0"/>
                    </a:p>
                  </a:txBody>
                  <a:tcPr anchor="ctr"/>
                </a:tc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ru-RU" sz="1100" b="1" dirty="0" smtClean="0"/>
                        <a:t>Выход продуктов крекинга, % об.</a:t>
                      </a:r>
                      <a:endParaRPr lang="ru-RU" sz="11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dirty="0" smtClean="0"/>
                        <a:t>Парафиновое сырье</a:t>
                      </a:r>
                      <a:endParaRPr lang="ru-RU" sz="11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dirty="0" smtClean="0"/>
                        <a:t>Нафтеновое</a:t>
                      </a:r>
                      <a:r>
                        <a:rPr lang="ru-RU" sz="1100" b="1" baseline="0" dirty="0" smtClean="0"/>
                        <a:t> сырье</a:t>
                      </a:r>
                      <a:endParaRPr lang="ru-RU" sz="11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dirty="0" smtClean="0"/>
                        <a:t>Ароматическое сырье</a:t>
                      </a:r>
                      <a:endParaRPr lang="ru-RU" sz="1100" b="1" dirty="0"/>
                    </a:p>
                  </a:txBody>
                  <a:tcPr anchor="ctr"/>
                </a:tc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/>
                        <a:t>Сухой</a:t>
                      </a:r>
                      <a:r>
                        <a:rPr lang="ru-RU" sz="1100" baseline="0" dirty="0" smtClean="0"/>
                        <a:t> газ (С</a:t>
                      </a:r>
                      <a:r>
                        <a:rPr lang="ru-RU" sz="1100" baseline="-25000" dirty="0" smtClean="0"/>
                        <a:t>1</a:t>
                      </a:r>
                      <a:r>
                        <a:rPr lang="ru-RU" sz="1100" baseline="0" dirty="0" smtClean="0"/>
                        <a:t>, С</a:t>
                      </a:r>
                      <a:r>
                        <a:rPr lang="ru-RU" sz="1100" baseline="-25000" dirty="0" smtClean="0"/>
                        <a:t>2</a:t>
                      </a:r>
                      <a:r>
                        <a:rPr lang="ru-RU" sz="1100" baseline="0" dirty="0" smtClean="0"/>
                        <a:t>, </a:t>
                      </a:r>
                      <a:r>
                        <a:rPr lang="en-US" sz="1100" baseline="0" dirty="0" smtClean="0"/>
                        <a:t>H</a:t>
                      </a:r>
                      <a:r>
                        <a:rPr lang="en-US" sz="1100" baseline="-25000" dirty="0" smtClean="0"/>
                        <a:t>2</a:t>
                      </a:r>
                      <a:r>
                        <a:rPr lang="ru-RU" sz="1100" baseline="0" dirty="0" smtClean="0"/>
                        <a:t>)</a:t>
                      </a:r>
                      <a:endParaRPr lang="ru-RU" sz="11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/>
                        <a:t>2,6</a:t>
                      </a:r>
                      <a:endParaRPr lang="ru-RU" sz="11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/>
                        <a:t>3,2</a:t>
                      </a:r>
                      <a:endParaRPr lang="ru-RU" sz="11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/>
                        <a:t>3,4</a:t>
                      </a:r>
                      <a:endParaRPr lang="ru-RU" sz="1100" dirty="0"/>
                    </a:p>
                  </a:txBody>
                  <a:tcPr anchor="ctr"/>
                </a:tc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/>
                        <a:t>СУГ</a:t>
                      </a:r>
                      <a:endParaRPr lang="ru-RU" sz="11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/>
                        <a:t>34,5</a:t>
                      </a:r>
                      <a:endParaRPr lang="ru-RU" sz="11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/>
                        <a:t>27,5</a:t>
                      </a:r>
                      <a:endParaRPr lang="ru-RU" sz="11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/>
                        <a:t>24,3</a:t>
                      </a:r>
                      <a:endParaRPr lang="ru-RU" sz="1100" dirty="0"/>
                    </a:p>
                  </a:txBody>
                  <a:tcPr anchor="ctr"/>
                </a:tc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/>
                        <a:t>Бензин (С</a:t>
                      </a:r>
                      <a:r>
                        <a:rPr lang="ru-RU" sz="1100" baseline="-25000" dirty="0" smtClean="0"/>
                        <a:t>3</a:t>
                      </a:r>
                      <a:r>
                        <a:rPr lang="ru-RU" sz="1100" dirty="0" smtClean="0"/>
                        <a:t>-221 °С)</a:t>
                      </a:r>
                      <a:endParaRPr lang="ru-RU" sz="11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/>
                        <a:t>73</a:t>
                      </a:r>
                      <a:endParaRPr lang="ru-RU" sz="11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/>
                        <a:t>70</a:t>
                      </a:r>
                      <a:endParaRPr lang="ru-RU" sz="11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/>
                        <a:t>54,2</a:t>
                      </a:r>
                      <a:endParaRPr lang="ru-RU" sz="1100" dirty="0"/>
                    </a:p>
                  </a:txBody>
                  <a:tcPr anchor="ctr"/>
                </a:tc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/>
                        <a:t>Легкий газойль</a:t>
                      </a:r>
                      <a:endParaRPr lang="ru-RU" sz="11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/>
                        <a:t>5</a:t>
                      </a:r>
                      <a:endParaRPr lang="ru-RU" sz="11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/>
                        <a:t>10</a:t>
                      </a:r>
                      <a:endParaRPr lang="ru-RU" sz="11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/>
                        <a:t>20</a:t>
                      </a:r>
                      <a:endParaRPr lang="ru-RU" sz="1100" dirty="0"/>
                    </a:p>
                  </a:txBody>
                  <a:tcPr anchor="ctr"/>
                </a:tc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/>
                        <a:t>Тяжелый газойль</a:t>
                      </a:r>
                      <a:endParaRPr lang="ru-RU" sz="11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/>
                        <a:t>2</a:t>
                      </a:r>
                      <a:endParaRPr lang="ru-RU" sz="11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/>
                        <a:t>5</a:t>
                      </a:r>
                      <a:endParaRPr lang="ru-RU" sz="11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/>
                        <a:t>10</a:t>
                      </a:r>
                      <a:endParaRPr lang="ru-RU" sz="1100" dirty="0"/>
                    </a:p>
                  </a:txBody>
                  <a:tcPr anchor="ctr"/>
                </a:tc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/>
                        <a:t>Кокс (</a:t>
                      </a:r>
                      <a:r>
                        <a:rPr lang="ru-RU" sz="1100" dirty="0" err="1" smtClean="0"/>
                        <a:t>мас</a:t>
                      </a:r>
                      <a:r>
                        <a:rPr lang="ru-RU" sz="1100" dirty="0" smtClean="0"/>
                        <a:t>. %)</a:t>
                      </a:r>
                      <a:endParaRPr lang="ru-RU" sz="11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/>
                        <a:t>4,8</a:t>
                      </a:r>
                      <a:endParaRPr lang="ru-RU" sz="11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/>
                        <a:t>5,4</a:t>
                      </a:r>
                      <a:endParaRPr lang="ru-RU" sz="11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/>
                        <a:t>6,3</a:t>
                      </a:r>
                      <a:endParaRPr lang="ru-RU" sz="1100" dirty="0"/>
                    </a:p>
                  </a:txBody>
                  <a:tcPr anchor="ctr"/>
                </a:tc>
              </a:tr>
            </a:tbl>
          </a:graphicData>
        </a:graphic>
      </p:graphicFrame>
      <p:graphicFrame>
        <p:nvGraphicFramePr>
          <p:cNvPr id="9" name="Таблица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26664519"/>
              </p:ext>
            </p:extLst>
          </p:nvPr>
        </p:nvGraphicFramePr>
        <p:xfrm>
          <a:off x="179512" y="5229200"/>
          <a:ext cx="8820000" cy="153924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1008000"/>
                <a:gridCol w="1260000"/>
                <a:gridCol w="1944000"/>
                <a:gridCol w="2304000"/>
                <a:gridCol w="2304000"/>
              </a:tblGrid>
              <a:tr h="216000"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/>
                        <a:t>Тип мазута</a:t>
                      </a:r>
                      <a:endParaRPr lang="ru-RU" sz="1100" dirty="0"/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/>
                        <a:t>Плотность</a:t>
                      </a:r>
                      <a:r>
                        <a:rPr lang="ru-RU" sz="1100" baseline="0" dirty="0" smtClean="0"/>
                        <a:t>, г/см</a:t>
                      </a:r>
                      <a:r>
                        <a:rPr lang="ru-RU" sz="1100" baseline="30000" dirty="0" smtClean="0"/>
                        <a:t>3</a:t>
                      </a:r>
                      <a:endParaRPr lang="ru-RU" sz="1100" baseline="30000" dirty="0"/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/>
                        <a:t>Содержание </a:t>
                      </a:r>
                      <a:r>
                        <a:rPr lang="ru-RU" sz="1100" baseline="0" dirty="0" smtClean="0"/>
                        <a:t>металлов, г/т</a:t>
                      </a:r>
                      <a:endParaRPr lang="ru-RU" sz="1100" dirty="0"/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/>
                        <a:t>Коксуемость</a:t>
                      </a:r>
                      <a:r>
                        <a:rPr lang="ru-RU" sz="1100" baseline="0" dirty="0" smtClean="0"/>
                        <a:t> по </a:t>
                      </a:r>
                      <a:r>
                        <a:rPr lang="ru-RU" sz="1100" baseline="0" dirty="0" err="1" smtClean="0"/>
                        <a:t>Конрадсону</a:t>
                      </a:r>
                      <a:r>
                        <a:rPr lang="ru-RU" sz="1100" baseline="0" dirty="0" smtClean="0"/>
                        <a:t>, %</a:t>
                      </a:r>
                      <a:endParaRPr lang="ru-RU" sz="1100" dirty="0"/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/>
                        <a:t>Характеристика</a:t>
                      </a:r>
                      <a:r>
                        <a:rPr lang="ru-RU" sz="1100" baseline="0" dirty="0" smtClean="0"/>
                        <a:t> переработки</a:t>
                      </a:r>
                      <a:endParaRPr lang="ru-RU" sz="1100" dirty="0"/>
                    </a:p>
                  </a:txBody>
                  <a:tcPr marL="45720" marR="45720" anchor="ctr"/>
                </a:tc>
              </a:tr>
              <a:tr h="216000"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/>
                        <a:t>I</a:t>
                      </a:r>
                      <a:endParaRPr lang="ru-RU" sz="1100" dirty="0"/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/>
                        <a:t>&lt;</a:t>
                      </a:r>
                      <a:r>
                        <a:rPr lang="en-US" sz="1100" baseline="0" dirty="0" smtClean="0"/>
                        <a:t> 0,934</a:t>
                      </a:r>
                      <a:endParaRPr lang="ru-RU" sz="1100" dirty="0"/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/>
                        <a:t>15</a:t>
                      </a:r>
                      <a:endParaRPr lang="ru-RU" sz="1100" dirty="0"/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/>
                        <a:t>4</a:t>
                      </a:r>
                      <a:endParaRPr lang="ru-RU" sz="1100" dirty="0"/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/>
                        <a:t>Относительно легкая, можно </a:t>
                      </a:r>
                      <a:r>
                        <a:rPr lang="en-US" sz="1100" dirty="0" smtClean="0"/>
                        <a:t>Sb</a:t>
                      </a:r>
                      <a:r>
                        <a:rPr lang="en-US" sz="1100" baseline="0" dirty="0" smtClean="0"/>
                        <a:t> </a:t>
                      </a:r>
                      <a:r>
                        <a:rPr lang="ru-RU" sz="1100" baseline="0" dirty="0" smtClean="0"/>
                        <a:t>и </a:t>
                      </a:r>
                      <a:r>
                        <a:rPr lang="en-US" sz="1100" baseline="0" dirty="0" smtClean="0"/>
                        <a:t>Bi </a:t>
                      </a:r>
                      <a:r>
                        <a:rPr lang="ru-RU" sz="1100" dirty="0" err="1" smtClean="0"/>
                        <a:t>пассивировать</a:t>
                      </a:r>
                      <a:r>
                        <a:rPr lang="ru-RU" sz="1100" dirty="0" smtClean="0"/>
                        <a:t> </a:t>
                      </a:r>
                      <a:r>
                        <a:rPr lang="ru-RU" sz="1100" dirty="0" err="1" smtClean="0"/>
                        <a:t>Ме</a:t>
                      </a:r>
                      <a:endParaRPr lang="ru-RU" sz="1100" dirty="0"/>
                    </a:p>
                  </a:txBody>
                  <a:tcPr marL="45720" marR="45720" anchor="ctr"/>
                </a:tc>
              </a:tr>
              <a:tr h="216000"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/>
                        <a:t>II</a:t>
                      </a:r>
                      <a:endParaRPr lang="ru-RU" sz="1100" dirty="0"/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/>
                        <a:t>0,934-0,966</a:t>
                      </a:r>
                      <a:endParaRPr lang="ru-RU" sz="1100" dirty="0"/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/>
                        <a:t>15-80</a:t>
                      </a:r>
                      <a:endParaRPr lang="ru-RU" sz="1100" dirty="0"/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/>
                        <a:t>4-10</a:t>
                      </a:r>
                      <a:endParaRPr lang="ru-RU" sz="1100" dirty="0"/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/>
                        <a:t>Трудная (2-секционные</a:t>
                      </a:r>
                      <a:r>
                        <a:rPr lang="ru-RU" sz="1100" baseline="0" dirty="0" smtClean="0"/>
                        <a:t> регенераторы + спец. кат-р</a:t>
                      </a:r>
                      <a:r>
                        <a:rPr lang="ru-RU" sz="1100" dirty="0" smtClean="0"/>
                        <a:t>)</a:t>
                      </a:r>
                      <a:endParaRPr lang="ru-RU" sz="1100" dirty="0"/>
                    </a:p>
                  </a:txBody>
                  <a:tcPr marL="45720" marR="45720" anchor="ctr"/>
                </a:tc>
              </a:tr>
              <a:tr h="216000"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/>
                        <a:t>III</a:t>
                      </a:r>
                      <a:endParaRPr lang="ru-RU" sz="1100" dirty="0"/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/>
                        <a:t>&gt;</a:t>
                      </a:r>
                      <a:r>
                        <a:rPr lang="en-US" sz="1100" baseline="0" dirty="0" smtClean="0"/>
                        <a:t> 0,966</a:t>
                      </a:r>
                      <a:endParaRPr lang="ru-RU" sz="1100" dirty="0"/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/>
                        <a:t>&gt; 80</a:t>
                      </a:r>
                      <a:endParaRPr lang="ru-RU" sz="1100" dirty="0"/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/>
                        <a:t>&gt;</a:t>
                      </a:r>
                      <a:r>
                        <a:rPr lang="en-US" sz="1100" baseline="0" dirty="0" smtClean="0"/>
                        <a:t> 10</a:t>
                      </a:r>
                      <a:endParaRPr lang="ru-RU" sz="1100" dirty="0"/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/>
                        <a:t>Необходима подготовка сырья (</a:t>
                      </a:r>
                      <a:r>
                        <a:rPr lang="ru-RU" sz="1100" dirty="0" err="1" smtClean="0"/>
                        <a:t>деметал</a:t>
                      </a:r>
                      <a:r>
                        <a:rPr lang="ru-RU" sz="1100" dirty="0" smtClean="0"/>
                        <a:t>. + </a:t>
                      </a:r>
                      <a:r>
                        <a:rPr lang="ru-RU" sz="1100" dirty="0" err="1" smtClean="0"/>
                        <a:t>деасфальт</a:t>
                      </a:r>
                      <a:r>
                        <a:rPr lang="ru-RU" sz="1100" dirty="0" smtClean="0"/>
                        <a:t>.)</a:t>
                      </a:r>
                      <a:endParaRPr lang="ru-RU" sz="1100" dirty="0"/>
                    </a:p>
                  </a:txBody>
                  <a:tcPr marL="45720" marR="4572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787456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911448" y="19596"/>
            <a:ext cx="8229600" cy="7451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pPr>
              <a:defRPr/>
            </a:pPr>
            <a:r>
              <a:rPr lang="ru-RU" sz="2400" b="1" dirty="0"/>
              <a:t>Сырье каталитического крекинга</a:t>
            </a:r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505" y="1628800"/>
            <a:ext cx="8228990" cy="51001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611560" y="908720"/>
            <a:ext cx="700775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ru-RU" altLang="ru-RU" b="1" dirty="0" smtClean="0"/>
              <a:t>Фракционный состав </a:t>
            </a:r>
            <a:r>
              <a:rPr lang="ru-RU" altLang="ru-RU" b="1" dirty="0"/>
              <a:t>сырья</a:t>
            </a:r>
            <a:r>
              <a:rPr lang="ru-RU" altLang="ru-RU" b="1" dirty="0" smtClean="0"/>
              <a:t>:</a:t>
            </a:r>
          </a:p>
          <a:p>
            <a:pPr marL="0" lvl="1" indent="0">
              <a:spcBef>
                <a:spcPts val="0"/>
              </a:spcBef>
              <a:buNone/>
            </a:pPr>
            <a:r>
              <a:rPr lang="ru-RU" altLang="ru-RU" sz="1400" dirty="0"/>
              <a:t>Фракции остаточного </a:t>
            </a:r>
            <a:r>
              <a:rPr lang="ru-RU" altLang="ru-RU" sz="1400" dirty="0" smtClean="0"/>
              <a:t>сырья </a:t>
            </a:r>
            <a:r>
              <a:rPr lang="ru-RU" altLang="ru-RU" sz="1400" dirty="0"/>
              <a:t>не </a:t>
            </a:r>
            <a:r>
              <a:rPr lang="ru-RU" altLang="ru-RU" sz="1400" dirty="0" smtClean="0"/>
              <a:t>полностью испаряются </a:t>
            </a:r>
            <a:r>
              <a:rPr lang="ru-RU" altLang="ru-RU" sz="1400" dirty="0"/>
              <a:t>при </a:t>
            </a:r>
            <a:r>
              <a:rPr lang="ru-RU" altLang="ru-RU" sz="1400" dirty="0" smtClean="0"/>
              <a:t>температуре </a:t>
            </a:r>
            <a:r>
              <a:rPr lang="ru-RU" altLang="ru-RU" sz="1400" dirty="0"/>
              <a:t>крекинга;</a:t>
            </a:r>
            <a:endParaRPr lang="ru-RU" altLang="ru-RU" b="1" dirty="0"/>
          </a:p>
        </p:txBody>
      </p:sp>
    </p:spTree>
    <p:extLst>
      <p:ext uri="{BB962C8B-B14F-4D97-AF65-F5344CB8AC3E}">
        <p14:creationId xmlns:p14="http://schemas.microsoft.com/office/powerpoint/2010/main" val="10860681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4209" y="870802"/>
            <a:ext cx="2699792" cy="25961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36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79512" y="847253"/>
            <a:ext cx="8784976" cy="2581747"/>
          </a:xfrm>
        </p:spPr>
        <p:txBody>
          <a:bodyPr/>
          <a:lstStyle/>
          <a:p>
            <a:pPr marL="0" indent="0">
              <a:spcBef>
                <a:spcPts val="0"/>
              </a:spcBef>
              <a:buFontTx/>
              <a:buNone/>
            </a:pPr>
            <a:r>
              <a:rPr lang="ru-RU" altLang="ru-RU" sz="1800" b="1" dirty="0" smtClean="0"/>
              <a:t>Подготовка сырья:</a:t>
            </a:r>
          </a:p>
          <a:p>
            <a:pPr>
              <a:spcBef>
                <a:spcPts val="0"/>
              </a:spcBef>
              <a:buFontTx/>
              <a:buChar char="-"/>
            </a:pPr>
            <a:r>
              <a:rPr lang="ru-RU" altLang="ru-RU" sz="1800" dirty="0" smtClean="0"/>
              <a:t>С использованием водорода (для газойлей):</a:t>
            </a:r>
          </a:p>
          <a:p>
            <a:pPr lvl="1">
              <a:spcBef>
                <a:spcPts val="0"/>
              </a:spcBef>
              <a:buFontTx/>
              <a:buChar char="-"/>
            </a:pPr>
            <a:r>
              <a:rPr lang="ru-RU" altLang="ru-RU" sz="1400" dirty="0" smtClean="0"/>
              <a:t>Гидроочистка;</a:t>
            </a:r>
          </a:p>
          <a:p>
            <a:pPr lvl="1">
              <a:spcBef>
                <a:spcPts val="0"/>
              </a:spcBef>
              <a:buFontTx/>
              <a:buChar char="-"/>
            </a:pPr>
            <a:r>
              <a:rPr lang="ru-RU" altLang="ru-RU" sz="1400" dirty="0" smtClean="0"/>
              <a:t>Гидрокрекинг;</a:t>
            </a:r>
          </a:p>
          <a:p>
            <a:pPr>
              <a:spcBef>
                <a:spcPts val="0"/>
              </a:spcBef>
              <a:buFontTx/>
              <a:buChar char="-"/>
            </a:pPr>
            <a:r>
              <a:rPr lang="ru-RU" altLang="ru-RU" sz="1800" dirty="0" smtClean="0"/>
              <a:t>Без использования водорода (для остаточных фракций): </a:t>
            </a:r>
            <a:endParaRPr lang="en-US" altLang="ru-RU" sz="1800" dirty="0" smtClean="0"/>
          </a:p>
          <a:p>
            <a:pPr lvl="1">
              <a:spcBef>
                <a:spcPts val="0"/>
              </a:spcBef>
              <a:buFontTx/>
              <a:buChar char="-"/>
            </a:pPr>
            <a:r>
              <a:rPr lang="ru-RU" altLang="ru-RU" sz="1400" dirty="0" smtClean="0"/>
              <a:t>Висбрекинг;</a:t>
            </a:r>
          </a:p>
          <a:p>
            <a:pPr lvl="1">
              <a:spcBef>
                <a:spcPts val="0"/>
              </a:spcBef>
              <a:buFontTx/>
              <a:buChar char="-"/>
            </a:pPr>
            <a:r>
              <a:rPr lang="ru-RU" altLang="ru-RU" sz="1400" dirty="0" smtClean="0"/>
              <a:t>Коксование;</a:t>
            </a:r>
          </a:p>
          <a:p>
            <a:pPr lvl="1">
              <a:spcBef>
                <a:spcPts val="0"/>
              </a:spcBef>
              <a:buFontTx/>
              <a:buChar char="-"/>
            </a:pPr>
            <a:r>
              <a:rPr lang="ru-RU" altLang="ru-RU" sz="1400" dirty="0" smtClean="0"/>
              <a:t>Деасфальтизация;</a:t>
            </a:r>
          </a:p>
          <a:p>
            <a:pPr lvl="1">
              <a:spcBef>
                <a:spcPts val="0"/>
              </a:spcBef>
              <a:buFontTx/>
              <a:buChar char="-"/>
            </a:pPr>
            <a:r>
              <a:rPr lang="ru-RU" altLang="ru-RU" sz="1400" dirty="0" smtClean="0"/>
              <a:t>Селективная очистка с растворителями;</a:t>
            </a:r>
          </a:p>
          <a:p>
            <a:pPr lvl="1">
              <a:spcBef>
                <a:spcPts val="0"/>
              </a:spcBef>
              <a:buFontTx/>
              <a:buChar char="-"/>
            </a:pPr>
            <a:r>
              <a:rPr lang="ru-RU" altLang="ru-RU" sz="1400" dirty="0" smtClean="0"/>
              <a:t>Адсорбционно каталитическая очистка;</a:t>
            </a:r>
          </a:p>
        </p:txBody>
      </p:sp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911448" y="19596"/>
            <a:ext cx="8229600" cy="7451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pPr>
              <a:defRPr/>
            </a:pPr>
            <a:r>
              <a:rPr lang="ru-RU" sz="2400" b="1" dirty="0" smtClean="0"/>
              <a:t>Сырье каталитического крекинга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1090" y="4104356"/>
            <a:ext cx="6721820" cy="27090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3928" y="2168888"/>
            <a:ext cx="2676525" cy="654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6136" y="3466974"/>
            <a:ext cx="3173413" cy="654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323272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77" t="7837" r="3061"/>
          <a:stretch/>
        </p:blipFill>
        <p:spPr bwMode="auto">
          <a:xfrm>
            <a:off x="1871700" y="3284984"/>
            <a:ext cx="4716524" cy="22400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36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07504" y="836712"/>
            <a:ext cx="6336704" cy="2952328"/>
          </a:xfrm>
        </p:spPr>
        <p:txBody>
          <a:bodyPr/>
          <a:lstStyle/>
          <a:p>
            <a:pPr marL="0" indent="0">
              <a:spcBef>
                <a:spcPts val="0"/>
              </a:spcBef>
              <a:buFontTx/>
              <a:buNone/>
            </a:pPr>
            <a:r>
              <a:rPr lang="ru-RU" altLang="ru-RU" sz="1600" b="1" dirty="0" smtClean="0"/>
              <a:t>Варианты контакта сырья и катализатора:</a:t>
            </a:r>
          </a:p>
          <a:p>
            <a:pPr>
              <a:spcBef>
                <a:spcPts val="0"/>
              </a:spcBef>
              <a:buFontTx/>
              <a:buChar char="-"/>
            </a:pPr>
            <a:r>
              <a:rPr lang="ru-RU" altLang="ru-RU" sz="1600" dirty="0" smtClean="0"/>
              <a:t>В движущемся слое;</a:t>
            </a:r>
          </a:p>
          <a:p>
            <a:pPr>
              <a:spcBef>
                <a:spcPts val="0"/>
              </a:spcBef>
              <a:buFontTx/>
              <a:buChar char="-"/>
            </a:pPr>
            <a:r>
              <a:rPr lang="ru-RU" altLang="ru-RU" sz="1600" dirty="0" smtClean="0"/>
              <a:t>В кипящем слое;</a:t>
            </a:r>
          </a:p>
          <a:p>
            <a:pPr>
              <a:spcBef>
                <a:spcPts val="0"/>
              </a:spcBef>
              <a:buFontTx/>
              <a:buChar char="-"/>
            </a:pPr>
            <a:r>
              <a:rPr lang="ru-RU" altLang="ru-RU" sz="1600" dirty="0" smtClean="0"/>
              <a:t>В </a:t>
            </a:r>
            <a:r>
              <a:rPr lang="ru-RU" altLang="ru-RU" sz="1600" dirty="0" err="1" smtClean="0"/>
              <a:t>сквозно</a:t>
            </a:r>
            <a:r>
              <a:rPr lang="ru-RU" altLang="ru-RU" sz="1600" dirty="0" smtClean="0"/>
              <a:t>-проточном реакторе;</a:t>
            </a:r>
          </a:p>
          <a:p>
            <a:pPr>
              <a:spcBef>
                <a:spcPts val="0"/>
              </a:spcBef>
              <a:buFontTx/>
              <a:buChar char="-"/>
            </a:pPr>
            <a:endParaRPr lang="ru-RU" altLang="ru-RU" sz="1600" dirty="0"/>
          </a:p>
          <a:p>
            <a:pPr marL="0" indent="0">
              <a:spcBef>
                <a:spcPts val="0"/>
              </a:spcBef>
              <a:buNone/>
            </a:pPr>
            <a:r>
              <a:rPr lang="ru-RU" altLang="ru-RU" sz="1600" dirty="0" smtClean="0"/>
              <a:t>Изменение выхода кокса </a:t>
            </a:r>
            <a:r>
              <a:rPr lang="ru-RU" altLang="ru-RU" sz="1600" b="1" u="sng" dirty="0" smtClean="0"/>
              <a:t>с ростом температуры</a:t>
            </a:r>
            <a:r>
              <a:rPr lang="ru-RU" altLang="ru-RU" sz="1600" dirty="0" smtClean="0"/>
              <a:t>:</a:t>
            </a:r>
          </a:p>
          <a:p>
            <a:pPr>
              <a:spcBef>
                <a:spcPts val="0"/>
              </a:spcBef>
              <a:buFontTx/>
              <a:buChar char="-"/>
            </a:pPr>
            <a:r>
              <a:rPr lang="ru-RU" altLang="ru-RU" sz="1600" dirty="0" smtClean="0"/>
              <a:t>(</a:t>
            </a:r>
            <a:r>
              <a:rPr lang="ru-RU" altLang="ru-RU" sz="1600" i="1" dirty="0" smtClean="0"/>
              <a:t>снижение кокса</a:t>
            </a:r>
            <a:r>
              <a:rPr lang="ru-RU" altLang="ru-RU" sz="1600" dirty="0" smtClean="0"/>
              <a:t>) из-за улучшения условий испарения промежуточных продуктов уплотнения;</a:t>
            </a:r>
          </a:p>
          <a:p>
            <a:pPr>
              <a:spcBef>
                <a:spcPts val="0"/>
              </a:spcBef>
              <a:buFontTx/>
              <a:buChar char="-"/>
            </a:pPr>
            <a:r>
              <a:rPr lang="ru-RU" altLang="ru-RU" sz="1600" dirty="0" smtClean="0"/>
              <a:t>(</a:t>
            </a:r>
            <a:r>
              <a:rPr lang="ru-RU" altLang="ru-RU" sz="1600" i="1" dirty="0" smtClean="0"/>
              <a:t>повышение кокса</a:t>
            </a:r>
            <a:r>
              <a:rPr lang="ru-RU" altLang="ru-RU" sz="1600" dirty="0" smtClean="0"/>
              <a:t>) из-за ускорения реакций конденсации и повышения глубины превращения;</a:t>
            </a:r>
          </a:p>
          <a:p>
            <a:pPr marL="0" indent="0">
              <a:spcBef>
                <a:spcPts val="0"/>
              </a:spcBef>
              <a:buNone/>
            </a:pPr>
            <a:endParaRPr lang="ru-RU" altLang="ru-RU" sz="1600" dirty="0" smtClean="0"/>
          </a:p>
          <a:p>
            <a:pPr>
              <a:spcBef>
                <a:spcPts val="0"/>
              </a:spcBef>
              <a:buFontTx/>
              <a:buChar char="-"/>
            </a:pPr>
            <a:endParaRPr lang="ru-RU" altLang="ru-RU" sz="1600" dirty="0" smtClean="0"/>
          </a:p>
        </p:txBody>
      </p:sp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911448" y="19596"/>
            <a:ext cx="8229600" cy="7451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pPr>
              <a:defRPr/>
            </a:pPr>
            <a:r>
              <a:rPr lang="ru-RU" sz="2000" b="1" dirty="0" smtClean="0"/>
              <a:t>Температура и продолжительность </a:t>
            </a:r>
            <a:br>
              <a:rPr lang="ru-RU" sz="2000" b="1" dirty="0" smtClean="0"/>
            </a:br>
            <a:r>
              <a:rPr lang="ru-RU" sz="2000" b="1" dirty="0" smtClean="0"/>
              <a:t>пребывания сырья в реакторе</a:t>
            </a: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32591925"/>
              </p:ext>
            </p:extLst>
          </p:nvPr>
        </p:nvGraphicFramePr>
        <p:xfrm>
          <a:off x="2843808" y="5733256"/>
          <a:ext cx="6156000" cy="91440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1524000"/>
                <a:gridCol w="1524000"/>
                <a:gridCol w="1584000"/>
                <a:gridCol w="15240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Катализатор</a:t>
                      </a:r>
                      <a:endParaRPr lang="ru-RU" sz="1200" dirty="0"/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Шариковый алюмосиликатный</a:t>
                      </a:r>
                      <a:endParaRPr lang="ru-RU" sz="1200" dirty="0"/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smtClean="0"/>
                        <a:t>Микросферический </a:t>
                      </a:r>
                      <a:r>
                        <a:rPr lang="ru-RU" sz="1200" dirty="0" err="1" smtClean="0"/>
                        <a:t>цеолитный</a:t>
                      </a:r>
                      <a:endParaRPr lang="ru-RU" sz="1200" dirty="0"/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Процесс </a:t>
                      </a:r>
                      <a:r>
                        <a:rPr lang="en-US" sz="1200" dirty="0" smtClean="0"/>
                        <a:t>MSCC</a:t>
                      </a:r>
                      <a:endParaRPr lang="ru-RU" sz="1200" dirty="0"/>
                    </a:p>
                  </a:txBody>
                  <a:tcPr marL="45720" marR="45720" anchor="ctr"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Время пребывания сырья в реакторе</a:t>
                      </a:r>
                      <a:endParaRPr lang="ru-RU" sz="1200" dirty="0"/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30 мин</a:t>
                      </a:r>
                      <a:endParaRPr lang="ru-RU" sz="1200" dirty="0"/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2-4 сек</a:t>
                      </a:r>
                      <a:endParaRPr lang="ru-RU" sz="1200" dirty="0"/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0,1 </a:t>
                      </a:r>
                      <a:r>
                        <a:rPr lang="ru-RU" sz="1200" dirty="0" smtClean="0"/>
                        <a:t>сек</a:t>
                      </a:r>
                      <a:endParaRPr lang="ru-RU" sz="1200" dirty="0"/>
                    </a:p>
                  </a:txBody>
                  <a:tcPr marL="45720" marR="45720" anchor="ctr"/>
                </a:tc>
              </a:tr>
            </a:tbl>
          </a:graphicData>
        </a:graphic>
      </p:graphicFrame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0192" y="940389"/>
            <a:ext cx="2808312" cy="31548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3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468" b="7084"/>
          <a:stretch/>
        </p:blipFill>
        <p:spPr bwMode="auto">
          <a:xfrm>
            <a:off x="6289104" y="4077072"/>
            <a:ext cx="2819400" cy="812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Rectangle 3"/>
          <p:cNvSpPr txBox="1">
            <a:spLocks noChangeArrowheads="1"/>
          </p:cNvSpPr>
          <p:nvPr/>
        </p:nvSpPr>
        <p:spPr bwMode="auto">
          <a:xfrm>
            <a:off x="6156176" y="4941168"/>
            <a:ext cx="2952328" cy="5760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algn="ctr">
              <a:spcBef>
                <a:spcPts val="0"/>
              </a:spcBef>
              <a:buFontTx/>
              <a:buNone/>
            </a:pPr>
            <a:r>
              <a:rPr lang="ru-RU" altLang="ru-RU" sz="1400" b="1" u="sng" kern="0" dirty="0" smtClean="0"/>
              <a:t>Условное или действительное время контакта???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107504" y="5229200"/>
            <a:ext cx="2664296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0">
              <a:buNone/>
            </a:pPr>
            <a:r>
              <a:rPr lang="ru-RU" altLang="ru-RU" sz="1200" b="1" i="1" dirty="0"/>
              <a:t>Жесткость процесса </a:t>
            </a:r>
            <a:r>
              <a:rPr lang="ru-RU" altLang="ru-RU" sz="1200" i="1" dirty="0"/>
              <a:t>– </a:t>
            </a:r>
            <a:r>
              <a:rPr lang="ru-RU" altLang="ru-RU" sz="1200" dirty="0"/>
              <a:t>сочетание времени и температуры для термических процессов. Чем выше температура и (или) дольше время пребывания сырья в реакционной зоне, тем сильнее крекинг и выше жесткость процесса.</a:t>
            </a:r>
            <a:endParaRPr lang="ru-RU" altLang="ru-RU" sz="1400" dirty="0"/>
          </a:p>
        </p:txBody>
      </p:sp>
    </p:spTree>
    <p:extLst>
      <p:ext uri="{BB962C8B-B14F-4D97-AF65-F5344CB8AC3E}">
        <p14:creationId xmlns:p14="http://schemas.microsoft.com/office/powerpoint/2010/main" val="31332068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4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037"/>
          <a:stretch/>
        </p:blipFill>
        <p:spPr bwMode="auto">
          <a:xfrm>
            <a:off x="5449903" y="1982496"/>
            <a:ext cx="3946633" cy="4902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36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07504" y="908720"/>
            <a:ext cx="7128792" cy="2952328"/>
          </a:xfrm>
        </p:spPr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ru-RU" altLang="ru-RU" sz="1600" b="1" dirty="0" smtClean="0"/>
              <a:t>Кратность циркуляции катализатора:</a:t>
            </a:r>
          </a:p>
          <a:p>
            <a:pPr marL="0">
              <a:spcBef>
                <a:spcPts val="0"/>
              </a:spcBef>
              <a:buFontTx/>
              <a:buChar char="-"/>
            </a:pPr>
            <a:r>
              <a:rPr lang="ru-RU" altLang="ru-RU" sz="1600" i="1" dirty="0" smtClean="0"/>
              <a:t>Будет меньше, </a:t>
            </a:r>
            <a:r>
              <a:rPr lang="ru-RU" altLang="ru-RU" sz="1600" dirty="0" smtClean="0"/>
              <a:t>если высокая температура регенерации: катализатор – это теплоноситель, несущий тепло в реактор; в этом случае возрастает время контакта и образование кокса;</a:t>
            </a:r>
          </a:p>
          <a:p>
            <a:pPr marL="0">
              <a:spcBef>
                <a:spcPts val="0"/>
              </a:spcBef>
              <a:buFontTx/>
              <a:buChar char="-"/>
            </a:pPr>
            <a:r>
              <a:rPr lang="ru-RU" altLang="ru-RU" sz="1600" i="1" dirty="0" smtClean="0"/>
              <a:t>Будет больше, если </a:t>
            </a:r>
            <a:r>
              <a:rPr lang="ru-RU" altLang="ru-RU" sz="1600" dirty="0" smtClean="0"/>
              <a:t>линейная скорость движения катализатора высокая: образование кокса меньше, усредненная активность катализатора возрастает, увеличивается выход бензина и других продуктов;</a:t>
            </a:r>
          </a:p>
          <a:p>
            <a:pPr>
              <a:spcBef>
                <a:spcPts val="0"/>
              </a:spcBef>
              <a:buFontTx/>
              <a:buChar char="-"/>
            </a:pPr>
            <a:endParaRPr lang="ru-RU" altLang="ru-RU" sz="1600" dirty="0" smtClean="0"/>
          </a:p>
        </p:txBody>
      </p:sp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911448" y="19596"/>
            <a:ext cx="8229600" cy="7451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pPr>
              <a:defRPr/>
            </a:pPr>
            <a:r>
              <a:rPr lang="ru-RU" sz="2000" b="1" dirty="0" smtClean="0"/>
              <a:t>Температура и продолжительность </a:t>
            </a:r>
            <a:br>
              <a:rPr lang="ru-RU" sz="2000" b="1" dirty="0" smtClean="0"/>
            </a:br>
            <a:r>
              <a:rPr lang="ru-RU" sz="2000" b="1" dirty="0" smtClean="0"/>
              <a:t>пребывания сырья в реакторе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6516216" y="692696"/>
            <a:ext cx="2664296" cy="1277273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indent="0" algn="r">
              <a:buNone/>
            </a:pPr>
            <a:r>
              <a:rPr lang="ru-RU" altLang="ru-RU" sz="1100" b="1" i="1" dirty="0"/>
              <a:t>Жесткость процесса </a:t>
            </a:r>
            <a:r>
              <a:rPr lang="ru-RU" altLang="ru-RU" sz="1100" i="1" dirty="0"/>
              <a:t>– </a:t>
            </a:r>
            <a:r>
              <a:rPr lang="ru-RU" altLang="ru-RU" sz="1100" dirty="0"/>
              <a:t>сочетание времени и температуры для термических процессов. Чем выше температура и (или) дольше время пребывания сырья в реакционной зоне, тем сильнее крекинг и выше жесткость процесса.</a:t>
            </a:r>
            <a:endParaRPr lang="ru-RU" altLang="ru-RU" sz="1200" dirty="0"/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91990865"/>
              </p:ext>
            </p:extLst>
          </p:nvPr>
        </p:nvGraphicFramePr>
        <p:xfrm>
          <a:off x="72088" y="2924944"/>
          <a:ext cx="5796000" cy="3901440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1368000"/>
                <a:gridCol w="1476000"/>
                <a:gridCol w="1476000"/>
                <a:gridCol w="1476000"/>
              </a:tblGrid>
              <a:tr h="216000"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/>
                        <a:t>Показатели</a:t>
                      </a:r>
                      <a:endParaRPr lang="ru-RU" sz="1000" dirty="0"/>
                    </a:p>
                  </a:txBody>
                  <a:tcPr marL="45720" marR="4572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/>
                        <a:t>Свежий кат-р (ИА=35)</a:t>
                      </a:r>
                      <a:endParaRPr lang="ru-RU" sz="1000" dirty="0"/>
                    </a:p>
                  </a:txBody>
                  <a:tcPr marL="45720" marR="4572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err="1" smtClean="0"/>
                        <a:t>Дезакт</a:t>
                      </a:r>
                      <a:r>
                        <a:rPr lang="ru-RU" sz="1000" dirty="0" smtClean="0"/>
                        <a:t>. кат-р (ИА=22)</a:t>
                      </a:r>
                      <a:endParaRPr lang="ru-RU" sz="1000" dirty="0"/>
                    </a:p>
                  </a:txBody>
                  <a:tcPr marL="45720" marR="4572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err="1" smtClean="0"/>
                        <a:t>Дезакт</a:t>
                      </a:r>
                      <a:r>
                        <a:rPr lang="ru-RU" sz="1000" dirty="0" smtClean="0"/>
                        <a:t>. кат-р (ИА=17)</a:t>
                      </a:r>
                      <a:endParaRPr lang="ru-RU" sz="1000" dirty="0"/>
                    </a:p>
                  </a:txBody>
                  <a:tcPr marL="45720" marR="45720"/>
                </a:tc>
              </a:tr>
              <a:tr h="216000"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/>
                        <a:t>Массовый</a:t>
                      </a:r>
                      <a:r>
                        <a:rPr lang="ru-RU" sz="1000" baseline="0" dirty="0" smtClean="0"/>
                        <a:t> выход, %</a:t>
                      </a:r>
                      <a:endParaRPr lang="ru-RU" sz="1000" dirty="0"/>
                    </a:p>
                  </a:txBody>
                  <a:tcPr marL="45720" marR="45720"/>
                </a:tc>
                <a:tc>
                  <a:txBody>
                    <a:bodyPr/>
                    <a:lstStyle/>
                    <a:p>
                      <a:pPr algn="ctr"/>
                      <a:endParaRPr lang="ru-RU" sz="1000" dirty="0"/>
                    </a:p>
                  </a:txBody>
                  <a:tcPr marL="45720" marR="45720"/>
                </a:tc>
                <a:tc>
                  <a:txBody>
                    <a:bodyPr/>
                    <a:lstStyle/>
                    <a:p>
                      <a:pPr algn="ctr"/>
                      <a:endParaRPr lang="ru-RU" sz="1000" dirty="0"/>
                    </a:p>
                  </a:txBody>
                  <a:tcPr marL="45720" marR="45720"/>
                </a:tc>
                <a:tc>
                  <a:txBody>
                    <a:bodyPr/>
                    <a:lstStyle/>
                    <a:p>
                      <a:pPr algn="ctr"/>
                      <a:endParaRPr lang="ru-RU" sz="1000" dirty="0"/>
                    </a:p>
                  </a:txBody>
                  <a:tcPr marL="45720" marR="45720"/>
                </a:tc>
              </a:tr>
              <a:tr h="21600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dirty="0" smtClean="0"/>
                        <a:t>Сухой</a:t>
                      </a:r>
                      <a:r>
                        <a:rPr lang="ru-RU" sz="1000" baseline="0" dirty="0" smtClean="0"/>
                        <a:t> газ (С</a:t>
                      </a:r>
                      <a:r>
                        <a:rPr lang="ru-RU" sz="1000" baseline="-25000" dirty="0" smtClean="0"/>
                        <a:t>1</a:t>
                      </a:r>
                      <a:r>
                        <a:rPr lang="ru-RU" sz="1000" baseline="0" dirty="0" smtClean="0"/>
                        <a:t>, С</a:t>
                      </a:r>
                      <a:r>
                        <a:rPr lang="ru-RU" sz="1000" baseline="-25000" dirty="0" smtClean="0"/>
                        <a:t>2</a:t>
                      </a:r>
                      <a:r>
                        <a:rPr lang="ru-RU" sz="1000" baseline="0" dirty="0" smtClean="0"/>
                        <a:t>, </a:t>
                      </a:r>
                      <a:r>
                        <a:rPr lang="en-US" sz="1000" baseline="0" dirty="0" smtClean="0"/>
                        <a:t>H</a:t>
                      </a:r>
                      <a:r>
                        <a:rPr lang="en-US" sz="1000" baseline="-25000" dirty="0" smtClean="0"/>
                        <a:t>2</a:t>
                      </a:r>
                      <a:r>
                        <a:rPr lang="ru-RU" sz="1000" baseline="0" dirty="0" smtClean="0"/>
                        <a:t>)</a:t>
                      </a:r>
                      <a:endParaRPr lang="ru-RU" sz="1000" dirty="0"/>
                    </a:p>
                  </a:txBody>
                  <a:tcPr marL="45720" marR="4572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/>
                        <a:t>0,7</a:t>
                      </a:r>
                      <a:endParaRPr lang="ru-RU" sz="1000" dirty="0"/>
                    </a:p>
                  </a:txBody>
                  <a:tcPr marL="45720" marR="4572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/>
                        <a:t>0,3</a:t>
                      </a:r>
                      <a:endParaRPr lang="ru-RU" sz="1000" dirty="0"/>
                    </a:p>
                  </a:txBody>
                  <a:tcPr marL="45720" marR="4572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/>
                        <a:t>0,2</a:t>
                      </a:r>
                      <a:endParaRPr lang="ru-RU" sz="1000" dirty="0"/>
                    </a:p>
                  </a:txBody>
                  <a:tcPr marL="45720" marR="45720"/>
                </a:tc>
              </a:tr>
              <a:tr h="216000">
                <a:tc>
                  <a:txBody>
                    <a:bodyPr/>
                    <a:lstStyle/>
                    <a:p>
                      <a:pPr algn="ctr"/>
                      <a:r>
                        <a:rPr lang="en-US" sz="1000" dirty="0" smtClean="0"/>
                        <a:t>C</a:t>
                      </a:r>
                      <a:r>
                        <a:rPr lang="en-US" sz="1000" baseline="-25000" dirty="0" smtClean="0"/>
                        <a:t>3</a:t>
                      </a:r>
                      <a:r>
                        <a:rPr lang="en-US" sz="1000" dirty="0" smtClean="0"/>
                        <a:t>H</a:t>
                      </a:r>
                      <a:r>
                        <a:rPr lang="en-US" sz="1000" baseline="-25000" dirty="0" smtClean="0"/>
                        <a:t>6</a:t>
                      </a:r>
                      <a:endParaRPr lang="ru-RU" sz="1000" baseline="-25000" dirty="0"/>
                    </a:p>
                  </a:txBody>
                  <a:tcPr marL="45720" marR="4572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/>
                        <a:t>1,4</a:t>
                      </a:r>
                      <a:endParaRPr lang="ru-RU" sz="1000" dirty="0"/>
                    </a:p>
                  </a:txBody>
                  <a:tcPr marL="45720" marR="4572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/>
                        <a:t>0,9</a:t>
                      </a:r>
                      <a:endParaRPr lang="ru-RU" sz="1000" dirty="0"/>
                    </a:p>
                  </a:txBody>
                  <a:tcPr marL="45720" marR="4572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/>
                        <a:t>0,4</a:t>
                      </a:r>
                      <a:endParaRPr lang="ru-RU" sz="1000" dirty="0"/>
                    </a:p>
                  </a:txBody>
                  <a:tcPr marL="45720" marR="45720"/>
                </a:tc>
              </a:tr>
              <a:tr h="216000">
                <a:tc>
                  <a:txBody>
                    <a:bodyPr/>
                    <a:lstStyle/>
                    <a:p>
                      <a:pPr algn="ctr"/>
                      <a:r>
                        <a:rPr lang="en-US" sz="1000" dirty="0" smtClean="0"/>
                        <a:t>C</a:t>
                      </a:r>
                      <a:r>
                        <a:rPr lang="en-US" sz="1000" baseline="-25000" dirty="0" smtClean="0"/>
                        <a:t>3</a:t>
                      </a:r>
                      <a:r>
                        <a:rPr lang="en-US" sz="1000" dirty="0" smtClean="0"/>
                        <a:t>H</a:t>
                      </a:r>
                      <a:r>
                        <a:rPr lang="en-US" sz="1000" baseline="-25000" dirty="0" smtClean="0"/>
                        <a:t>8</a:t>
                      </a:r>
                      <a:endParaRPr lang="ru-RU" sz="1000" baseline="-25000" dirty="0"/>
                    </a:p>
                  </a:txBody>
                  <a:tcPr marL="45720" marR="4572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/>
                        <a:t>0,8</a:t>
                      </a:r>
                      <a:endParaRPr lang="ru-RU" sz="1000" dirty="0"/>
                    </a:p>
                  </a:txBody>
                  <a:tcPr marL="45720" marR="4572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/>
                        <a:t>0,3</a:t>
                      </a:r>
                      <a:endParaRPr lang="ru-RU" sz="1000" dirty="0"/>
                    </a:p>
                  </a:txBody>
                  <a:tcPr marL="45720" marR="4572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/>
                        <a:t>0,0</a:t>
                      </a:r>
                      <a:endParaRPr lang="ru-RU" sz="1000" dirty="0"/>
                    </a:p>
                  </a:txBody>
                  <a:tcPr marL="45720" marR="45720"/>
                </a:tc>
              </a:tr>
              <a:tr h="216000">
                <a:tc>
                  <a:txBody>
                    <a:bodyPr/>
                    <a:lstStyle/>
                    <a:p>
                      <a:pPr algn="ctr"/>
                      <a:r>
                        <a:rPr lang="en-US" sz="1000" dirty="0" smtClean="0"/>
                        <a:t>C</a:t>
                      </a:r>
                      <a:r>
                        <a:rPr lang="en-US" sz="1000" baseline="-25000" dirty="0" smtClean="0"/>
                        <a:t>4</a:t>
                      </a:r>
                      <a:r>
                        <a:rPr lang="en-US" sz="1000" dirty="0" smtClean="0"/>
                        <a:t>H</a:t>
                      </a:r>
                      <a:r>
                        <a:rPr lang="en-US" sz="1000" baseline="-25000" dirty="0" smtClean="0"/>
                        <a:t>8</a:t>
                      </a:r>
                      <a:endParaRPr lang="ru-RU" sz="1000" baseline="-25000" dirty="0"/>
                    </a:p>
                  </a:txBody>
                  <a:tcPr marL="45720" marR="4572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/>
                        <a:t>0,9</a:t>
                      </a:r>
                      <a:endParaRPr lang="ru-RU" sz="1000" dirty="0"/>
                    </a:p>
                  </a:txBody>
                  <a:tcPr marL="45720" marR="4572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/>
                        <a:t>0,5</a:t>
                      </a:r>
                      <a:endParaRPr lang="ru-RU" sz="1000" dirty="0"/>
                    </a:p>
                  </a:txBody>
                  <a:tcPr marL="45720" marR="4572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/>
                        <a:t>0,4</a:t>
                      </a:r>
                      <a:endParaRPr lang="ru-RU" sz="1000" dirty="0"/>
                    </a:p>
                  </a:txBody>
                  <a:tcPr marL="45720" marR="45720"/>
                </a:tc>
              </a:tr>
              <a:tr h="216000">
                <a:tc>
                  <a:txBody>
                    <a:bodyPr/>
                    <a:lstStyle/>
                    <a:p>
                      <a:pPr algn="ctr"/>
                      <a:r>
                        <a:rPr lang="en-US" sz="1000" dirty="0" smtClean="0"/>
                        <a:t>i-C</a:t>
                      </a:r>
                      <a:r>
                        <a:rPr lang="en-US" sz="1000" baseline="-25000" dirty="0" smtClean="0"/>
                        <a:t>4</a:t>
                      </a:r>
                      <a:r>
                        <a:rPr lang="en-US" sz="1000" dirty="0" smtClean="0"/>
                        <a:t>H</a:t>
                      </a:r>
                      <a:r>
                        <a:rPr lang="en-US" sz="1000" baseline="-25000" dirty="0" smtClean="0"/>
                        <a:t>10</a:t>
                      </a:r>
                      <a:endParaRPr lang="ru-RU" sz="1000" baseline="-25000" dirty="0"/>
                    </a:p>
                  </a:txBody>
                  <a:tcPr marL="45720" marR="4572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/>
                        <a:t>2,6</a:t>
                      </a:r>
                      <a:endParaRPr lang="ru-RU" sz="1000" dirty="0"/>
                    </a:p>
                  </a:txBody>
                  <a:tcPr marL="45720" marR="4572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/>
                        <a:t>1,2</a:t>
                      </a:r>
                      <a:endParaRPr lang="ru-RU" sz="1000" dirty="0"/>
                    </a:p>
                  </a:txBody>
                  <a:tcPr marL="45720" marR="4572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/>
                        <a:t>0,4</a:t>
                      </a:r>
                      <a:endParaRPr lang="ru-RU" sz="1000" dirty="0"/>
                    </a:p>
                  </a:txBody>
                  <a:tcPr marL="45720" marR="45720"/>
                </a:tc>
              </a:tr>
              <a:tr h="216000">
                <a:tc>
                  <a:txBody>
                    <a:bodyPr/>
                    <a:lstStyle/>
                    <a:p>
                      <a:pPr algn="ctr"/>
                      <a:r>
                        <a:rPr lang="en-US" sz="1000" dirty="0" smtClean="0"/>
                        <a:t>C</a:t>
                      </a:r>
                      <a:r>
                        <a:rPr lang="en-US" sz="1000" baseline="-25000" dirty="0" smtClean="0"/>
                        <a:t>4</a:t>
                      </a:r>
                      <a:r>
                        <a:rPr lang="en-US" sz="1000" dirty="0" smtClean="0"/>
                        <a:t>H</a:t>
                      </a:r>
                      <a:r>
                        <a:rPr lang="en-US" sz="1000" baseline="-25000" dirty="0" smtClean="0"/>
                        <a:t>10</a:t>
                      </a:r>
                      <a:endParaRPr lang="ru-RU" sz="1000" baseline="-25000" dirty="0"/>
                    </a:p>
                  </a:txBody>
                  <a:tcPr marL="45720" marR="4572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/>
                        <a:t>0,3</a:t>
                      </a:r>
                      <a:endParaRPr lang="ru-RU" sz="1000" dirty="0"/>
                    </a:p>
                  </a:txBody>
                  <a:tcPr marL="45720" marR="4572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/>
                        <a:t>0,1</a:t>
                      </a:r>
                      <a:endParaRPr lang="ru-RU" sz="1000" dirty="0"/>
                    </a:p>
                  </a:txBody>
                  <a:tcPr marL="45720" marR="4572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/>
                        <a:t>0,0</a:t>
                      </a:r>
                      <a:endParaRPr lang="ru-RU" sz="1000" dirty="0"/>
                    </a:p>
                  </a:txBody>
                  <a:tcPr marL="45720" marR="45720"/>
                </a:tc>
              </a:tr>
              <a:tr h="216000"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/>
                        <a:t>Бензин</a:t>
                      </a:r>
                      <a:endParaRPr lang="ru-RU" sz="1000" dirty="0"/>
                    </a:p>
                  </a:txBody>
                  <a:tcPr marL="45720" marR="4572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/>
                        <a:t>34,8</a:t>
                      </a:r>
                      <a:endParaRPr lang="ru-RU" sz="1000" dirty="0"/>
                    </a:p>
                  </a:txBody>
                  <a:tcPr marL="45720" marR="4572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/>
                        <a:t>22,3</a:t>
                      </a:r>
                      <a:endParaRPr lang="ru-RU" sz="1000" dirty="0"/>
                    </a:p>
                  </a:txBody>
                  <a:tcPr marL="45720" marR="4572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/>
                        <a:t>16,8</a:t>
                      </a:r>
                      <a:endParaRPr lang="ru-RU" sz="1000" dirty="0"/>
                    </a:p>
                  </a:txBody>
                  <a:tcPr marL="45720" marR="45720"/>
                </a:tc>
              </a:tr>
              <a:tr h="216000"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/>
                        <a:t>Кокс</a:t>
                      </a:r>
                      <a:endParaRPr lang="ru-RU" sz="1000" dirty="0"/>
                    </a:p>
                  </a:txBody>
                  <a:tcPr marL="45720" marR="4572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/>
                        <a:t>2,2</a:t>
                      </a:r>
                      <a:endParaRPr lang="ru-RU" sz="1000" dirty="0"/>
                    </a:p>
                  </a:txBody>
                  <a:tcPr marL="45720" marR="4572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/>
                        <a:t>1,2</a:t>
                      </a:r>
                      <a:endParaRPr lang="ru-RU" sz="1000" dirty="0"/>
                    </a:p>
                  </a:txBody>
                  <a:tcPr marL="45720" marR="4572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/>
                        <a:t>0,7</a:t>
                      </a:r>
                      <a:endParaRPr lang="ru-RU" sz="1000" dirty="0"/>
                    </a:p>
                  </a:txBody>
                  <a:tcPr marL="45720" marR="45720"/>
                </a:tc>
              </a:tr>
              <a:tr h="216000"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/>
                        <a:t>Групповой</a:t>
                      </a:r>
                      <a:r>
                        <a:rPr lang="ru-RU" sz="1000" baseline="0" dirty="0" smtClean="0"/>
                        <a:t> состав БФ</a:t>
                      </a:r>
                      <a:endParaRPr lang="ru-RU" sz="1000" dirty="0"/>
                    </a:p>
                  </a:txBody>
                  <a:tcPr marL="45720" marR="45720"/>
                </a:tc>
                <a:tc>
                  <a:txBody>
                    <a:bodyPr/>
                    <a:lstStyle/>
                    <a:p>
                      <a:pPr algn="ctr"/>
                      <a:endParaRPr lang="ru-RU" sz="1000" dirty="0"/>
                    </a:p>
                  </a:txBody>
                  <a:tcPr marL="45720" marR="45720"/>
                </a:tc>
                <a:tc>
                  <a:txBody>
                    <a:bodyPr/>
                    <a:lstStyle/>
                    <a:p>
                      <a:pPr algn="ctr"/>
                      <a:endParaRPr lang="ru-RU" sz="1000" dirty="0"/>
                    </a:p>
                  </a:txBody>
                  <a:tcPr marL="45720" marR="45720"/>
                </a:tc>
                <a:tc>
                  <a:txBody>
                    <a:bodyPr/>
                    <a:lstStyle/>
                    <a:p>
                      <a:pPr algn="ctr"/>
                      <a:endParaRPr lang="ru-RU" sz="1000" dirty="0"/>
                    </a:p>
                  </a:txBody>
                  <a:tcPr marL="45720" marR="45720"/>
                </a:tc>
              </a:tr>
              <a:tr h="216000"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/>
                        <a:t>Алканы</a:t>
                      </a:r>
                      <a:endParaRPr lang="ru-RU" sz="1000" dirty="0"/>
                    </a:p>
                  </a:txBody>
                  <a:tcPr marL="45720" marR="4572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/>
                        <a:t>50</a:t>
                      </a:r>
                      <a:endParaRPr lang="ru-RU" sz="1000" dirty="0"/>
                    </a:p>
                  </a:txBody>
                  <a:tcPr marL="45720" marR="4572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/>
                        <a:t>41</a:t>
                      </a:r>
                      <a:endParaRPr lang="ru-RU" sz="1000" dirty="0"/>
                    </a:p>
                  </a:txBody>
                  <a:tcPr marL="45720" marR="4572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/>
                        <a:t>29</a:t>
                      </a:r>
                      <a:endParaRPr lang="ru-RU" sz="1000" dirty="0"/>
                    </a:p>
                  </a:txBody>
                  <a:tcPr marL="45720" marR="45720"/>
                </a:tc>
              </a:tr>
              <a:tr h="216000"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/>
                        <a:t>Нафтены</a:t>
                      </a:r>
                      <a:endParaRPr lang="ru-RU" sz="1000" dirty="0"/>
                    </a:p>
                  </a:txBody>
                  <a:tcPr marL="45720" marR="4572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/>
                        <a:t>20</a:t>
                      </a:r>
                      <a:endParaRPr lang="ru-RU" sz="1000" dirty="0"/>
                    </a:p>
                  </a:txBody>
                  <a:tcPr marL="45720" marR="4572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/>
                        <a:t>19</a:t>
                      </a:r>
                      <a:endParaRPr lang="ru-RU" sz="1000" dirty="0"/>
                    </a:p>
                  </a:txBody>
                  <a:tcPr marL="45720" marR="4572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/>
                        <a:t>18</a:t>
                      </a:r>
                      <a:endParaRPr lang="ru-RU" sz="1000" dirty="0"/>
                    </a:p>
                  </a:txBody>
                  <a:tcPr marL="45720" marR="45720"/>
                </a:tc>
              </a:tr>
              <a:tr h="216000"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/>
                        <a:t>Арены</a:t>
                      </a:r>
                      <a:endParaRPr lang="ru-RU" sz="1000" dirty="0"/>
                    </a:p>
                  </a:txBody>
                  <a:tcPr marL="45720" marR="4572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/>
                        <a:t>18</a:t>
                      </a:r>
                      <a:endParaRPr lang="ru-RU" sz="1000" dirty="0"/>
                    </a:p>
                  </a:txBody>
                  <a:tcPr marL="45720" marR="4572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/>
                        <a:t>19</a:t>
                      </a:r>
                      <a:endParaRPr lang="ru-RU" sz="1000" dirty="0"/>
                    </a:p>
                  </a:txBody>
                  <a:tcPr marL="45720" marR="4572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/>
                        <a:t>16</a:t>
                      </a:r>
                      <a:endParaRPr lang="ru-RU" sz="1000" dirty="0"/>
                    </a:p>
                  </a:txBody>
                  <a:tcPr marL="45720" marR="45720"/>
                </a:tc>
              </a:tr>
              <a:tr h="216000"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err="1" smtClean="0"/>
                        <a:t>Алкены</a:t>
                      </a:r>
                      <a:endParaRPr lang="ru-RU" sz="1000" dirty="0"/>
                    </a:p>
                  </a:txBody>
                  <a:tcPr marL="45720" marR="4572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/>
                        <a:t>12</a:t>
                      </a:r>
                      <a:endParaRPr lang="ru-RU" sz="1000" dirty="0"/>
                    </a:p>
                  </a:txBody>
                  <a:tcPr marL="45720" marR="4572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/>
                        <a:t>21</a:t>
                      </a:r>
                      <a:endParaRPr lang="ru-RU" sz="1000" dirty="0"/>
                    </a:p>
                  </a:txBody>
                  <a:tcPr marL="45720" marR="4572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/>
                        <a:t>37</a:t>
                      </a:r>
                      <a:endParaRPr lang="ru-RU" sz="1000" dirty="0"/>
                    </a:p>
                  </a:txBody>
                  <a:tcPr marL="45720" marR="45720"/>
                </a:tc>
              </a:tr>
              <a:tr h="216000"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/>
                        <a:t>ОЧИ бензина</a:t>
                      </a:r>
                      <a:endParaRPr lang="ru-RU" sz="1000" dirty="0"/>
                    </a:p>
                  </a:txBody>
                  <a:tcPr marL="45720" marR="4572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/>
                        <a:t>81,3</a:t>
                      </a:r>
                      <a:endParaRPr lang="ru-RU" sz="1000" dirty="0"/>
                    </a:p>
                  </a:txBody>
                  <a:tcPr marL="45720" marR="4572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/>
                        <a:t>83,6</a:t>
                      </a:r>
                      <a:endParaRPr lang="ru-RU" sz="1000" dirty="0"/>
                    </a:p>
                  </a:txBody>
                  <a:tcPr marL="45720" marR="4572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/>
                        <a:t>84,4</a:t>
                      </a:r>
                      <a:endParaRPr lang="ru-RU" sz="1000" dirty="0"/>
                    </a:p>
                  </a:txBody>
                  <a:tcPr marL="45720" marR="4572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157282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07504" y="908720"/>
            <a:ext cx="8928992" cy="864096"/>
          </a:xfrm>
        </p:spPr>
        <p:txBody>
          <a:bodyPr/>
          <a:lstStyle/>
          <a:p>
            <a:pPr marL="0" indent="0">
              <a:spcBef>
                <a:spcPts val="0"/>
              </a:spcBef>
              <a:buFontTx/>
              <a:buNone/>
            </a:pPr>
            <a:r>
              <a:rPr lang="ru-RU" altLang="ru-RU" sz="1600" b="1" dirty="0" smtClean="0"/>
              <a:t>Специфические требования к катализаторам крекинга</a:t>
            </a:r>
          </a:p>
          <a:p>
            <a:pPr>
              <a:spcBef>
                <a:spcPts val="0"/>
              </a:spcBef>
              <a:buFontTx/>
              <a:buChar char="-"/>
            </a:pPr>
            <a:r>
              <a:rPr lang="ru-RU" altLang="ru-RU" sz="1600" dirty="0" smtClean="0"/>
              <a:t>Устойчивость к закоксовыванию (</a:t>
            </a:r>
            <a:r>
              <a:rPr lang="ru-RU" altLang="ru-RU" sz="1600" i="1" dirty="0" smtClean="0"/>
              <a:t>селективность в образовании кокса</a:t>
            </a:r>
            <a:r>
              <a:rPr lang="ru-RU" altLang="ru-RU" sz="1600" dirty="0" smtClean="0"/>
              <a:t>);</a:t>
            </a:r>
          </a:p>
          <a:p>
            <a:pPr>
              <a:spcBef>
                <a:spcPts val="0"/>
              </a:spcBef>
              <a:buFontTx/>
              <a:buChar char="-"/>
            </a:pPr>
            <a:r>
              <a:rPr lang="ru-RU" altLang="ru-RU" sz="1600" dirty="0" smtClean="0"/>
              <a:t>Повышенная термическая и термопаровая стабильность;</a:t>
            </a:r>
          </a:p>
          <a:p>
            <a:pPr>
              <a:spcBef>
                <a:spcPts val="0"/>
              </a:spcBef>
              <a:buFontTx/>
              <a:buChar char="-"/>
            </a:pPr>
            <a:r>
              <a:rPr lang="ru-RU" altLang="ru-RU" sz="1600" dirty="0" smtClean="0"/>
              <a:t>Низкий остаточный уровень кокса на катализаторе;</a:t>
            </a:r>
          </a:p>
          <a:p>
            <a:pPr>
              <a:spcBef>
                <a:spcPts val="0"/>
              </a:spcBef>
              <a:buFontTx/>
              <a:buChar char="-"/>
            </a:pPr>
            <a:r>
              <a:rPr lang="ru-RU" altLang="ru-RU" sz="1600" dirty="0" smtClean="0"/>
              <a:t>Высокая активность и селективность в отношении выхода бензина (</a:t>
            </a:r>
            <a:r>
              <a:rPr lang="ru-RU" altLang="ru-RU" sz="1600" i="1" dirty="0" smtClean="0"/>
              <a:t>+ высокое ОЧ</a:t>
            </a:r>
            <a:r>
              <a:rPr lang="ru-RU" altLang="ru-RU" sz="1600" dirty="0" smtClean="0"/>
              <a:t>) и суммы светлых нефтепродуктов;</a:t>
            </a:r>
          </a:p>
          <a:p>
            <a:pPr>
              <a:spcBef>
                <a:spcPts val="0"/>
              </a:spcBef>
              <a:buFontTx/>
              <a:buChar char="-"/>
            </a:pPr>
            <a:r>
              <a:rPr lang="ru-RU" altLang="ru-RU" sz="1600" dirty="0" smtClean="0"/>
              <a:t>Устойчивость к отравлению азотистыми соединениями и </a:t>
            </a:r>
            <a:r>
              <a:rPr lang="ru-RU" altLang="ru-RU" sz="1600" dirty="0" err="1" smtClean="0"/>
              <a:t>Ме</a:t>
            </a:r>
            <a:r>
              <a:rPr lang="ru-RU" altLang="ru-RU" sz="1600" dirty="0" smtClean="0"/>
              <a:t>;</a:t>
            </a:r>
          </a:p>
          <a:p>
            <a:pPr>
              <a:spcBef>
                <a:spcPts val="0"/>
              </a:spcBef>
              <a:buFontTx/>
              <a:buChar char="-"/>
            </a:pPr>
            <a:r>
              <a:rPr lang="ru-RU" altLang="ru-RU" sz="1600" dirty="0" smtClean="0"/>
              <a:t>Способность связывать оксиды серы;</a:t>
            </a:r>
          </a:p>
          <a:p>
            <a:pPr>
              <a:spcBef>
                <a:spcPts val="0"/>
              </a:spcBef>
              <a:buFontTx/>
              <a:buChar char="-"/>
            </a:pPr>
            <a:r>
              <a:rPr lang="ru-RU" altLang="ru-RU" sz="1600" dirty="0" smtClean="0"/>
              <a:t>Умеренная плотность;</a:t>
            </a:r>
          </a:p>
        </p:txBody>
      </p:sp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911448" y="19596"/>
            <a:ext cx="8229600" cy="7451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pPr>
              <a:defRPr/>
            </a:pPr>
            <a:r>
              <a:rPr lang="ru-RU" sz="2000" b="1" dirty="0" smtClean="0"/>
              <a:t>Катализаторы крекинга</a:t>
            </a:r>
          </a:p>
        </p:txBody>
      </p:sp>
      <p:pic>
        <p:nvPicPr>
          <p:cNvPr id="6" name="Picture 2" descr="http://www.kntgroup.ru/assets/images/produkts/Adamant-risunok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8104" y="4000754"/>
            <a:ext cx="2599516" cy="26937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4" descr="http://www.vttv.omskportal.ru/sites/default/files/uploads/exhibit_images/prom_niokr_40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3817987"/>
            <a:ext cx="3333750" cy="28765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872244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07504" y="908720"/>
            <a:ext cx="8928992" cy="864096"/>
          </a:xfrm>
        </p:spPr>
        <p:txBody>
          <a:bodyPr/>
          <a:lstStyle/>
          <a:p>
            <a:pPr marL="0" indent="0">
              <a:spcBef>
                <a:spcPts val="0"/>
              </a:spcBef>
              <a:buFontTx/>
              <a:buNone/>
            </a:pPr>
            <a:r>
              <a:rPr lang="ru-RU" altLang="ru-RU" sz="1600" b="1" dirty="0" smtClean="0"/>
              <a:t>Полная единовременная потребность в катализаторах крекинга – 7200 т;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altLang="ru-RU" sz="1600" b="1" dirty="0" smtClean="0"/>
              <a:t>Современные катализаторы </a:t>
            </a:r>
            <a:r>
              <a:rPr lang="ru-RU" altLang="ru-RU" sz="1600" dirty="0" smtClean="0"/>
              <a:t>– цеолитсодержащие алюмосиликатные с редкоземельными металлами, повышающими стабильность:</a:t>
            </a:r>
          </a:p>
          <a:p>
            <a:pPr>
              <a:spcBef>
                <a:spcPts val="0"/>
              </a:spcBef>
              <a:buFontTx/>
              <a:buChar char="-"/>
            </a:pPr>
            <a:r>
              <a:rPr lang="ru-RU" altLang="ru-RU" sz="1600" dirty="0" smtClean="0"/>
              <a:t>Высокая насыпная плотность (800-1000 кг/м</a:t>
            </a:r>
            <a:r>
              <a:rPr lang="ru-RU" altLang="ru-RU" sz="1600" baseline="30000" dirty="0" smtClean="0"/>
              <a:t>3</a:t>
            </a:r>
            <a:r>
              <a:rPr lang="ru-RU" altLang="ru-RU" sz="1600" dirty="0" smtClean="0"/>
              <a:t>);</a:t>
            </a:r>
          </a:p>
          <a:p>
            <a:pPr>
              <a:spcBef>
                <a:spcPts val="0"/>
              </a:spcBef>
              <a:buFontTx/>
              <a:buChar char="-"/>
            </a:pPr>
            <a:r>
              <a:rPr lang="ru-RU" altLang="ru-RU" sz="1600" dirty="0" smtClean="0"/>
              <a:t>Прочность на истирание (2-8 %);</a:t>
            </a:r>
          </a:p>
          <a:p>
            <a:pPr>
              <a:spcBef>
                <a:spcPts val="0"/>
              </a:spcBef>
              <a:buFontTx/>
              <a:buChar char="-"/>
            </a:pPr>
            <a:r>
              <a:rPr lang="ru-RU" altLang="ru-RU" sz="1600" dirty="0" smtClean="0"/>
              <a:t>Однородный гранулометрический состав;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altLang="ru-RU" sz="1600" b="1" dirty="0" smtClean="0"/>
              <a:t>При крекинге вакуумного газойля:</a:t>
            </a:r>
          </a:p>
          <a:p>
            <a:pPr>
              <a:spcBef>
                <a:spcPts val="0"/>
              </a:spcBef>
              <a:buFontTx/>
              <a:buChar char="-"/>
            </a:pPr>
            <a:r>
              <a:rPr lang="ru-RU" altLang="ru-RU" sz="1600" dirty="0" smtClean="0"/>
              <a:t>Конверсия сырья – 65-70 %;</a:t>
            </a:r>
          </a:p>
          <a:p>
            <a:pPr>
              <a:spcBef>
                <a:spcPts val="0"/>
              </a:spcBef>
              <a:buFontTx/>
              <a:buChar char="-"/>
            </a:pPr>
            <a:r>
              <a:rPr lang="ru-RU" altLang="ru-RU" sz="1600" dirty="0" smtClean="0"/>
              <a:t>Выход</a:t>
            </a:r>
            <a:r>
              <a:rPr lang="en-US" altLang="ru-RU" sz="1600" dirty="0" smtClean="0"/>
              <a:t> </a:t>
            </a:r>
            <a:r>
              <a:rPr lang="ru-RU" altLang="ru-RU" sz="1600" dirty="0" smtClean="0"/>
              <a:t>бензина – 45-55 %, МОЧ 80-84, ИОЧ 90-94;</a:t>
            </a:r>
          </a:p>
          <a:p>
            <a:pPr>
              <a:spcBef>
                <a:spcPts val="0"/>
              </a:spcBef>
              <a:buFontTx/>
              <a:buChar char="-"/>
            </a:pPr>
            <a:r>
              <a:rPr lang="ru-RU" altLang="ru-RU" sz="1600" dirty="0" smtClean="0"/>
              <a:t>Выход легкого газойля – 20-24 %; </a:t>
            </a:r>
          </a:p>
          <a:p>
            <a:pPr>
              <a:spcBef>
                <a:spcPts val="0"/>
              </a:spcBef>
              <a:buFontTx/>
              <a:buChar char="-"/>
            </a:pPr>
            <a:r>
              <a:rPr lang="ru-RU" altLang="ru-RU" sz="1600" dirty="0" smtClean="0"/>
              <a:t>Выход газа – 9-10 %, кокса – 3-4%;</a:t>
            </a:r>
          </a:p>
          <a:p>
            <a:pPr>
              <a:spcBef>
                <a:spcPts val="0"/>
              </a:spcBef>
              <a:buFontTx/>
              <a:buChar char="-"/>
            </a:pPr>
            <a:r>
              <a:rPr lang="ru-RU" altLang="ru-RU" sz="1600" dirty="0" smtClean="0"/>
              <a:t>Высокая термопаровая стабильность при температурах регенерации 680-730 °С;</a:t>
            </a:r>
          </a:p>
          <a:p>
            <a:pPr>
              <a:spcBef>
                <a:spcPts val="0"/>
              </a:spcBef>
              <a:buFontTx/>
              <a:buChar char="-"/>
            </a:pPr>
            <a:r>
              <a:rPr lang="ru-RU" altLang="ru-RU" sz="1600" dirty="0" smtClean="0"/>
              <a:t>Стойкость к отравляющему действию </a:t>
            </a:r>
            <a:r>
              <a:rPr lang="ru-RU" altLang="ru-RU" sz="1600" dirty="0" err="1" smtClean="0"/>
              <a:t>Ме</a:t>
            </a:r>
            <a:r>
              <a:rPr lang="ru-RU" altLang="ru-RU" sz="1600" dirty="0" smtClean="0"/>
              <a:t> при уровне их отложения до 5000 </a:t>
            </a:r>
            <a:r>
              <a:rPr lang="en-US" altLang="ru-RU" sz="1600" dirty="0" smtClean="0"/>
              <a:t>ppm;</a:t>
            </a:r>
          </a:p>
          <a:p>
            <a:pPr>
              <a:spcBef>
                <a:spcPts val="0"/>
              </a:spcBef>
              <a:buFontTx/>
              <a:buChar char="-"/>
            </a:pPr>
            <a:r>
              <a:rPr lang="ru-RU" altLang="ru-RU" sz="1600" dirty="0" smtClean="0"/>
              <a:t>Высокая механическая прочность – расход катализатора не более 0,1-0,5 кг/т сырья;</a:t>
            </a:r>
          </a:p>
        </p:txBody>
      </p:sp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911448" y="19596"/>
            <a:ext cx="8229600" cy="7451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pPr>
              <a:defRPr/>
            </a:pPr>
            <a:r>
              <a:rPr lang="ru-RU" sz="2000" b="1" dirty="0" smtClean="0"/>
              <a:t>Катализаторы крекинга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889" t="41759" r="16588" b="22591"/>
          <a:stretch/>
        </p:blipFill>
        <p:spPr bwMode="auto">
          <a:xfrm>
            <a:off x="5314835" y="4581128"/>
            <a:ext cx="3804856" cy="1650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6968331"/>
              </p:ext>
            </p:extLst>
          </p:nvPr>
        </p:nvGraphicFramePr>
        <p:xfrm>
          <a:off x="107504" y="4455368"/>
          <a:ext cx="5256000" cy="2240280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2160000"/>
                <a:gridCol w="1548000"/>
                <a:gridCol w="1548000"/>
              </a:tblGrid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Катализаторы</a:t>
                      </a:r>
                      <a:endParaRPr lang="ru-RU" sz="1200" dirty="0"/>
                    </a:p>
                  </a:txBody>
                  <a:tcPr marL="45720" marR="4572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Аморфные</a:t>
                      </a:r>
                      <a:endParaRPr lang="ru-RU" sz="1200" dirty="0"/>
                    </a:p>
                  </a:txBody>
                  <a:tcPr marL="45720" marR="4572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err="1" smtClean="0"/>
                        <a:t>Цеолитные</a:t>
                      </a:r>
                      <a:endParaRPr lang="ru-RU" sz="1200" dirty="0"/>
                    </a:p>
                  </a:txBody>
                  <a:tcPr marL="45720" marR="45720"/>
                </a:tc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Кокс, % </a:t>
                      </a:r>
                      <a:r>
                        <a:rPr lang="ru-RU" sz="1200" dirty="0" err="1" smtClean="0"/>
                        <a:t>мас</a:t>
                      </a:r>
                      <a:r>
                        <a:rPr lang="ru-RU" sz="1200" dirty="0" smtClean="0"/>
                        <a:t>.</a:t>
                      </a:r>
                      <a:endParaRPr lang="ru-RU" sz="1200" dirty="0"/>
                    </a:p>
                  </a:txBody>
                  <a:tcPr marL="45720" marR="4572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4</a:t>
                      </a:r>
                      <a:endParaRPr lang="ru-RU" sz="1200" dirty="0"/>
                    </a:p>
                  </a:txBody>
                  <a:tcPr marL="45720" marR="4572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4</a:t>
                      </a:r>
                      <a:endParaRPr lang="ru-RU" sz="1200" dirty="0"/>
                    </a:p>
                  </a:txBody>
                  <a:tcPr marL="45720" marR="45720"/>
                </a:tc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Глубина превращения, % об.</a:t>
                      </a:r>
                      <a:endParaRPr lang="ru-RU" sz="1200" dirty="0"/>
                    </a:p>
                  </a:txBody>
                  <a:tcPr marL="45720" marR="4572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55</a:t>
                      </a:r>
                      <a:endParaRPr lang="ru-RU" sz="1200" dirty="0"/>
                    </a:p>
                  </a:txBody>
                  <a:tcPr marL="45720" marR="4572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65</a:t>
                      </a:r>
                      <a:endParaRPr lang="ru-RU" sz="1200" dirty="0"/>
                    </a:p>
                  </a:txBody>
                  <a:tcPr marL="45720" marR="45720"/>
                </a:tc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Бензин С</a:t>
                      </a:r>
                      <a:r>
                        <a:rPr lang="ru-RU" sz="1200" baseline="-25000" dirty="0" smtClean="0"/>
                        <a:t>5+</a:t>
                      </a:r>
                      <a:r>
                        <a:rPr lang="ru-RU" sz="1200" dirty="0" smtClean="0"/>
                        <a:t>, % </a:t>
                      </a:r>
                      <a:r>
                        <a:rPr lang="ru-RU" sz="1200" dirty="0" err="1" smtClean="0"/>
                        <a:t>мас</a:t>
                      </a:r>
                      <a:r>
                        <a:rPr lang="ru-RU" sz="1200" dirty="0" smtClean="0"/>
                        <a:t>.</a:t>
                      </a:r>
                      <a:endParaRPr lang="ru-RU" sz="1200" dirty="0"/>
                    </a:p>
                  </a:txBody>
                  <a:tcPr marL="45720" marR="4572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38</a:t>
                      </a:r>
                      <a:endParaRPr lang="ru-RU" sz="1200" dirty="0"/>
                    </a:p>
                  </a:txBody>
                  <a:tcPr marL="45720" marR="4572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51</a:t>
                      </a:r>
                      <a:endParaRPr lang="ru-RU" sz="1200" dirty="0"/>
                    </a:p>
                  </a:txBody>
                  <a:tcPr marL="45720" marR="45720"/>
                </a:tc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Газы С</a:t>
                      </a:r>
                      <a:r>
                        <a:rPr lang="ru-RU" sz="1200" baseline="-25000" dirty="0" smtClean="0"/>
                        <a:t>3-</a:t>
                      </a:r>
                      <a:r>
                        <a:rPr lang="ru-RU" sz="1200" dirty="0" smtClean="0"/>
                        <a:t>, % </a:t>
                      </a:r>
                      <a:r>
                        <a:rPr lang="ru-RU" sz="1200" dirty="0" err="1" smtClean="0"/>
                        <a:t>мас</a:t>
                      </a:r>
                      <a:r>
                        <a:rPr lang="ru-RU" sz="1200" dirty="0" smtClean="0"/>
                        <a:t>.</a:t>
                      </a:r>
                      <a:endParaRPr lang="ru-RU" sz="1200" dirty="0"/>
                    </a:p>
                  </a:txBody>
                  <a:tcPr marL="45720" marR="4572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7</a:t>
                      </a:r>
                      <a:endParaRPr lang="ru-RU" sz="1200" dirty="0"/>
                    </a:p>
                  </a:txBody>
                  <a:tcPr marL="45720" marR="4572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6</a:t>
                      </a:r>
                      <a:endParaRPr lang="ru-RU" sz="1200" dirty="0"/>
                    </a:p>
                  </a:txBody>
                  <a:tcPr marL="45720" marR="45720"/>
                </a:tc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Газ С</a:t>
                      </a:r>
                      <a:r>
                        <a:rPr lang="ru-RU" sz="1200" baseline="-25000" dirty="0" smtClean="0"/>
                        <a:t>4</a:t>
                      </a:r>
                      <a:r>
                        <a:rPr lang="ru-RU" sz="1200" dirty="0" smtClean="0"/>
                        <a:t>, % об.</a:t>
                      </a:r>
                      <a:endParaRPr lang="ru-RU" sz="1200" dirty="0"/>
                    </a:p>
                  </a:txBody>
                  <a:tcPr marL="45720" marR="4572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17</a:t>
                      </a:r>
                      <a:endParaRPr lang="ru-RU" sz="1200" dirty="0"/>
                    </a:p>
                  </a:txBody>
                  <a:tcPr marL="45720" marR="4572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16</a:t>
                      </a:r>
                      <a:endParaRPr lang="ru-RU" sz="1200" dirty="0"/>
                    </a:p>
                  </a:txBody>
                  <a:tcPr marL="45720" marR="45720"/>
                </a:tc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Преимущества</a:t>
                      </a:r>
                      <a:endParaRPr lang="ru-RU" sz="1200" dirty="0"/>
                    </a:p>
                  </a:txBody>
                  <a:tcPr marL="45720" marR="4572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/>
                        <a:t>Низкая стоимость и стойкость к истиранию</a:t>
                      </a:r>
                      <a:endParaRPr lang="ru-RU" sz="1100" dirty="0"/>
                    </a:p>
                  </a:txBody>
                  <a:tcPr marL="45720" marR="4572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/>
                        <a:t>Высокая активность и селективность по бензину</a:t>
                      </a:r>
                      <a:endParaRPr lang="ru-RU" sz="1100" dirty="0"/>
                    </a:p>
                  </a:txBody>
                  <a:tcPr marL="45720" marR="4572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747366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911448" y="19596"/>
            <a:ext cx="4824394" cy="7451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pPr>
              <a:defRPr/>
            </a:pPr>
            <a:r>
              <a:rPr lang="ru-RU" sz="2000" b="1" dirty="0" smtClean="0"/>
              <a:t>Катализаторы крекинга</a:t>
            </a:r>
          </a:p>
        </p:txBody>
      </p:sp>
      <p:sp>
        <p:nvSpPr>
          <p:cNvPr id="11" name="Rectangle 3"/>
          <p:cNvSpPr txBox="1">
            <a:spLocks noChangeArrowheads="1"/>
          </p:cNvSpPr>
          <p:nvPr/>
        </p:nvSpPr>
        <p:spPr bwMode="auto">
          <a:xfrm>
            <a:off x="107504" y="836712"/>
            <a:ext cx="8928992" cy="8640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spcBef>
                <a:spcPts val="0"/>
              </a:spcBef>
              <a:buFontTx/>
              <a:buNone/>
            </a:pPr>
            <a:r>
              <a:rPr lang="ru-RU" altLang="ru-RU" sz="1600" b="1" dirty="0" smtClean="0"/>
              <a:t>Морфологические свойства:</a:t>
            </a:r>
          </a:p>
          <a:p>
            <a:pPr>
              <a:spcBef>
                <a:spcPts val="0"/>
              </a:spcBef>
              <a:buFontTx/>
              <a:buChar char="-"/>
            </a:pPr>
            <a:r>
              <a:rPr lang="ru-RU" altLang="ru-RU" sz="1600" dirty="0" smtClean="0"/>
              <a:t>Размеры пор – более 50 нм;</a:t>
            </a:r>
          </a:p>
          <a:p>
            <a:pPr>
              <a:spcBef>
                <a:spcPts val="0"/>
              </a:spcBef>
              <a:buFontTx/>
              <a:buChar char="-"/>
            </a:pPr>
            <a:r>
              <a:rPr lang="ru-RU" altLang="ru-RU" sz="1600" dirty="0" smtClean="0"/>
              <a:t>Удельная поверхность – 30-250 м</a:t>
            </a:r>
            <a:r>
              <a:rPr lang="ru-RU" altLang="ru-RU" sz="1600" baseline="30000" dirty="0" smtClean="0"/>
              <a:t>2</a:t>
            </a:r>
            <a:r>
              <a:rPr lang="ru-RU" altLang="ru-RU" sz="1600" dirty="0" smtClean="0"/>
              <a:t>/г;</a:t>
            </a:r>
          </a:p>
          <a:p>
            <a:pPr>
              <a:spcBef>
                <a:spcPts val="0"/>
              </a:spcBef>
              <a:buFontTx/>
              <a:buChar char="-"/>
            </a:pPr>
            <a:r>
              <a:rPr lang="ru-RU" altLang="ru-RU" sz="1600" dirty="0" smtClean="0"/>
              <a:t>Насыпная плотность – 740-1000 кг/м</a:t>
            </a:r>
            <a:r>
              <a:rPr lang="ru-RU" altLang="ru-RU" sz="1600" baseline="30000" dirty="0" smtClean="0"/>
              <a:t>3</a:t>
            </a:r>
            <a:r>
              <a:rPr lang="ru-RU" altLang="ru-RU" sz="1600" dirty="0" smtClean="0"/>
              <a:t>;</a:t>
            </a:r>
          </a:p>
          <a:p>
            <a:pPr>
              <a:spcBef>
                <a:spcPts val="0"/>
              </a:spcBef>
              <a:buFontTx/>
              <a:buChar char="-"/>
            </a:pPr>
            <a:r>
              <a:rPr lang="ru-RU" altLang="ru-RU" sz="1600" dirty="0" smtClean="0"/>
              <a:t>Объем пор – 0,13-0,16 см</a:t>
            </a:r>
            <a:r>
              <a:rPr lang="ru-RU" altLang="ru-RU" sz="1600" baseline="30000" dirty="0" smtClean="0"/>
              <a:t>3</a:t>
            </a:r>
            <a:r>
              <a:rPr lang="ru-RU" altLang="ru-RU" sz="1600" dirty="0" smtClean="0"/>
              <a:t>/г;</a:t>
            </a:r>
          </a:p>
          <a:p>
            <a:pPr>
              <a:spcBef>
                <a:spcPts val="0"/>
              </a:spcBef>
              <a:buFontTx/>
              <a:buChar char="-"/>
            </a:pPr>
            <a:r>
              <a:rPr lang="ru-RU" altLang="ru-RU" sz="1600" dirty="0" smtClean="0"/>
              <a:t>Размер частиц – 70-80 мкм;</a:t>
            </a:r>
          </a:p>
          <a:p>
            <a:pPr>
              <a:spcBef>
                <a:spcPts val="0"/>
              </a:spcBef>
              <a:buFontTx/>
              <a:buChar char="-"/>
            </a:pPr>
            <a:r>
              <a:rPr lang="ru-RU" altLang="ru-RU" sz="1600" dirty="0" smtClean="0"/>
              <a:t>Молярное отношение </a:t>
            </a:r>
            <a:r>
              <a:rPr lang="en-US" altLang="ru-RU" sz="1600" dirty="0" smtClean="0"/>
              <a:t>Si : Al – (5-15) </a:t>
            </a:r>
            <a:r>
              <a:rPr lang="ru-RU" altLang="ru-RU" sz="1600" dirty="0" smtClean="0"/>
              <a:t>:</a:t>
            </a:r>
            <a:r>
              <a:rPr lang="en-US" altLang="ru-RU" sz="1600" dirty="0" smtClean="0"/>
              <a:t> 1</a:t>
            </a:r>
            <a:r>
              <a:rPr lang="ru-RU" altLang="ru-RU" sz="1600" dirty="0" smtClean="0"/>
              <a:t>;</a:t>
            </a:r>
          </a:p>
          <a:p>
            <a:pPr>
              <a:spcBef>
                <a:spcPts val="0"/>
              </a:spcBef>
              <a:buFontTx/>
              <a:buChar char="-"/>
            </a:pPr>
            <a:endParaRPr lang="ru-RU" altLang="ru-RU" sz="1600" b="1" dirty="0" smtClean="0"/>
          </a:p>
          <a:p>
            <a:pPr>
              <a:spcBef>
                <a:spcPts val="0"/>
              </a:spcBef>
              <a:buFontTx/>
              <a:buChar char="-"/>
            </a:pPr>
            <a:endParaRPr lang="ru-RU" altLang="ru-RU" sz="1600" dirty="0" smtClean="0"/>
          </a:p>
        </p:txBody>
      </p:sp>
      <p:pic>
        <p:nvPicPr>
          <p:cNvPr id="12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640" y="2899442"/>
            <a:ext cx="6814197" cy="39421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6096" y="39688"/>
            <a:ext cx="3623344" cy="29674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433214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911448" y="19596"/>
            <a:ext cx="8229600" cy="7451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pPr>
              <a:defRPr/>
            </a:pPr>
            <a:r>
              <a:rPr lang="ru-RU" sz="2000" b="1" dirty="0" smtClean="0"/>
              <a:t>Катализаторы крекинга</a:t>
            </a: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96" y="980728"/>
            <a:ext cx="4608512" cy="48701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7" descr="http://catalysis.ru/resources/science/results2005/10.g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1369" b="29916"/>
          <a:stretch>
            <a:fillRect/>
          </a:stretch>
        </p:blipFill>
        <p:spPr bwMode="auto">
          <a:xfrm>
            <a:off x="5945882" y="980728"/>
            <a:ext cx="2762250" cy="2484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040" y="3682397"/>
            <a:ext cx="4033837" cy="2168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833196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911448" y="19596"/>
            <a:ext cx="8229600" cy="7451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pPr>
              <a:defRPr/>
            </a:pPr>
            <a:r>
              <a:rPr lang="ru-RU" sz="2400" b="1" dirty="0" smtClean="0"/>
              <a:t>Химические реакции сырья</a:t>
            </a:r>
          </a:p>
        </p:txBody>
      </p:sp>
      <p:sp>
        <p:nvSpPr>
          <p:cNvPr id="11" name="Rectangle 3"/>
          <p:cNvSpPr txBox="1">
            <a:spLocks noChangeArrowheads="1"/>
          </p:cNvSpPr>
          <p:nvPr/>
        </p:nvSpPr>
        <p:spPr bwMode="auto">
          <a:xfrm>
            <a:off x="234802" y="836712"/>
            <a:ext cx="8640960" cy="27363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spcBef>
                <a:spcPts val="0"/>
              </a:spcBef>
              <a:buFontTx/>
              <a:buNone/>
            </a:pPr>
            <a:r>
              <a:rPr lang="ru-RU" altLang="ru-RU" sz="1600" b="1" dirty="0" smtClean="0"/>
              <a:t>Катализаторы – </a:t>
            </a:r>
            <a:r>
              <a:rPr lang="ru-RU" altLang="ru-RU" sz="1600" b="1" dirty="0" err="1" smtClean="0"/>
              <a:t>цеолитные</a:t>
            </a:r>
            <a:r>
              <a:rPr lang="ru-RU" altLang="ru-RU" sz="1600" b="1" dirty="0" smtClean="0"/>
              <a:t> или алюмосиликатные </a:t>
            </a:r>
            <a:r>
              <a:rPr lang="en-US" altLang="ru-RU" sz="1600" b="1" dirty="0" smtClean="0"/>
              <a:t>Al</a:t>
            </a:r>
            <a:r>
              <a:rPr lang="en-US" altLang="ru-RU" sz="1600" b="1" baseline="-25000" dirty="0" smtClean="0"/>
              <a:t>2</a:t>
            </a:r>
            <a:r>
              <a:rPr lang="en-US" altLang="ru-RU" sz="1600" b="1" dirty="0" smtClean="0"/>
              <a:t>O</a:t>
            </a:r>
            <a:r>
              <a:rPr lang="en-US" altLang="ru-RU" sz="1600" b="1" baseline="-25000" dirty="0" smtClean="0"/>
              <a:t>3</a:t>
            </a:r>
            <a:r>
              <a:rPr lang="en-US" altLang="ru-RU" sz="1600" b="1" dirty="0" smtClean="0"/>
              <a:t>·SiO</a:t>
            </a:r>
            <a:r>
              <a:rPr lang="en-US" altLang="ru-RU" sz="1600" b="1" baseline="-25000" dirty="0" smtClean="0"/>
              <a:t>2</a:t>
            </a:r>
            <a:r>
              <a:rPr lang="en-US" altLang="ru-RU" sz="1600" b="1" dirty="0" smtClean="0"/>
              <a:t>·H</a:t>
            </a:r>
            <a:r>
              <a:rPr lang="en-US" altLang="ru-RU" sz="1600" b="1" baseline="-25000" dirty="0" smtClean="0"/>
              <a:t>2</a:t>
            </a:r>
            <a:r>
              <a:rPr lang="en-US" altLang="ru-RU" sz="1600" b="1" dirty="0" smtClean="0"/>
              <a:t>O </a:t>
            </a:r>
          </a:p>
          <a:p>
            <a:pPr marL="0" indent="0">
              <a:spcBef>
                <a:spcPts val="0"/>
              </a:spcBef>
              <a:buFontTx/>
              <a:buNone/>
            </a:pPr>
            <a:r>
              <a:rPr lang="ru-RU" altLang="ru-RU" sz="1600" b="1" dirty="0" smtClean="0"/>
              <a:t>Механизм - </a:t>
            </a:r>
            <a:r>
              <a:rPr lang="ru-RU" altLang="ru-RU" sz="1600" b="1" dirty="0" err="1" smtClean="0"/>
              <a:t>карбоний</a:t>
            </a:r>
            <a:r>
              <a:rPr lang="ru-RU" altLang="ru-RU" sz="1600" b="1" dirty="0" smtClean="0"/>
              <a:t>-ионный, наиболее устойчивые ионы – третичные.</a:t>
            </a:r>
          </a:p>
          <a:p>
            <a:pPr marL="0" indent="0">
              <a:spcBef>
                <a:spcPts val="0"/>
              </a:spcBef>
              <a:buFontTx/>
              <a:buNone/>
            </a:pPr>
            <a:r>
              <a:rPr lang="ru-RU" altLang="ru-RU" sz="1600" b="1" dirty="0" smtClean="0"/>
              <a:t>Процесс гетерогенный:</a:t>
            </a:r>
          </a:p>
          <a:p>
            <a:pPr marL="0" indent="0">
              <a:spcBef>
                <a:spcPts val="0"/>
              </a:spcBef>
              <a:buFontTx/>
              <a:buNone/>
            </a:pPr>
            <a:r>
              <a:rPr lang="ru-RU" altLang="ru-RU" sz="1600" dirty="0" smtClean="0"/>
              <a:t>Т (</a:t>
            </a:r>
            <a:r>
              <a:rPr lang="ru-RU" altLang="ru-RU" sz="1600" i="1" dirty="0" smtClean="0"/>
              <a:t>катализатор</a:t>
            </a:r>
            <a:r>
              <a:rPr lang="ru-RU" altLang="ru-RU" sz="1600" dirty="0" smtClean="0"/>
              <a:t>) + Ж (</a:t>
            </a:r>
            <a:r>
              <a:rPr lang="ru-RU" altLang="ru-RU" sz="1600" i="1" dirty="0" smtClean="0"/>
              <a:t>сырье + жидкие продукты</a:t>
            </a:r>
            <a:r>
              <a:rPr lang="ru-RU" altLang="ru-RU" sz="1600" dirty="0" smtClean="0"/>
              <a:t>) + Г (</a:t>
            </a:r>
            <a:r>
              <a:rPr lang="ru-RU" altLang="ru-RU" sz="1600" i="1" dirty="0" smtClean="0"/>
              <a:t>газообразные продукты</a:t>
            </a:r>
            <a:r>
              <a:rPr lang="ru-RU" altLang="ru-RU" sz="1600" dirty="0" smtClean="0"/>
              <a:t>)</a:t>
            </a:r>
          </a:p>
          <a:p>
            <a:pPr marL="0" indent="0">
              <a:spcBef>
                <a:spcPts val="0"/>
              </a:spcBef>
              <a:buFontTx/>
              <a:buNone/>
            </a:pPr>
            <a:r>
              <a:rPr lang="ru-RU" altLang="ru-RU" sz="1600" b="1" dirty="0" smtClean="0"/>
              <a:t>Скорость процесса регулируется:</a:t>
            </a:r>
          </a:p>
          <a:p>
            <a:pPr>
              <a:spcBef>
                <a:spcPts val="0"/>
              </a:spcBef>
              <a:buFontTx/>
              <a:buChar char="-"/>
            </a:pPr>
            <a:r>
              <a:rPr lang="ru-RU" altLang="ru-RU" sz="1600" dirty="0" smtClean="0"/>
              <a:t>(</a:t>
            </a:r>
            <a:r>
              <a:rPr lang="ru-RU" altLang="ru-RU" sz="1600" i="1" dirty="0" smtClean="0"/>
              <a:t>при высокой температуре</a:t>
            </a:r>
            <a:r>
              <a:rPr lang="ru-RU" altLang="ru-RU" sz="1600" dirty="0" smtClean="0"/>
              <a:t>) подачей сырья к поверхности катализатора;</a:t>
            </a:r>
          </a:p>
          <a:p>
            <a:pPr>
              <a:spcBef>
                <a:spcPts val="0"/>
              </a:spcBef>
              <a:buFontTx/>
              <a:buChar char="-"/>
            </a:pPr>
            <a:r>
              <a:rPr lang="ru-RU" altLang="ru-RU" sz="1600" dirty="0" smtClean="0"/>
              <a:t>(</a:t>
            </a:r>
            <a:r>
              <a:rPr lang="ru-RU" altLang="ru-RU" sz="1600" i="1" dirty="0" smtClean="0"/>
              <a:t>при умеренной температуре</a:t>
            </a:r>
            <a:r>
              <a:rPr lang="ru-RU" altLang="ru-RU" sz="1600" dirty="0" smtClean="0"/>
              <a:t>) изменением температуры;</a:t>
            </a:r>
            <a:endParaRPr lang="en-US" altLang="ru-RU" sz="1600" dirty="0" smtClean="0"/>
          </a:p>
          <a:p>
            <a:pPr>
              <a:spcBef>
                <a:spcPts val="0"/>
              </a:spcBef>
              <a:buFontTx/>
              <a:buChar char="-"/>
            </a:pPr>
            <a:endParaRPr lang="en-US" altLang="ru-RU" sz="1600" dirty="0"/>
          </a:p>
          <a:p>
            <a:pPr marL="0" indent="0">
              <a:spcBef>
                <a:spcPts val="0"/>
              </a:spcBef>
              <a:buNone/>
            </a:pPr>
            <a:r>
              <a:rPr lang="ru-RU" altLang="ru-RU" sz="1600" b="1" dirty="0" smtClean="0"/>
              <a:t>Крекинг по группам УВ:</a:t>
            </a:r>
          </a:p>
          <a:p>
            <a:pPr>
              <a:spcBef>
                <a:spcPts val="0"/>
              </a:spcBef>
              <a:buAutoNum type="arabicPeriod"/>
            </a:pPr>
            <a:r>
              <a:rPr lang="ru-RU" altLang="ru-RU" sz="1600" b="1" dirty="0" smtClean="0"/>
              <a:t>Парафины</a:t>
            </a:r>
          </a:p>
          <a:p>
            <a:pPr>
              <a:spcBef>
                <a:spcPts val="0"/>
              </a:spcBef>
              <a:buFontTx/>
              <a:buChar char="-"/>
            </a:pPr>
            <a:r>
              <a:rPr lang="ru-RU" altLang="ru-RU" sz="1600" dirty="0" smtClean="0"/>
              <a:t>Высокий выход С</a:t>
            </a:r>
            <a:r>
              <a:rPr lang="ru-RU" altLang="ru-RU" sz="1600" baseline="-25000" dirty="0" smtClean="0"/>
              <a:t>3</a:t>
            </a:r>
            <a:r>
              <a:rPr lang="ru-RU" altLang="ru-RU" sz="1600" dirty="0" smtClean="0"/>
              <a:t> и С</a:t>
            </a:r>
            <a:r>
              <a:rPr lang="ru-RU" altLang="ru-RU" sz="1600" baseline="-25000" dirty="0" smtClean="0"/>
              <a:t>4</a:t>
            </a:r>
            <a:r>
              <a:rPr lang="ru-RU" altLang="ru-RU" sz="1600" dirty="0" smtClean="0"/>
              <a:t>;</a:t>
            </a:r>
          </a:p>
          <a:p>
            <a:pPr>
              <a:spcBef>
                <a:spcPts val="0"/>
              </a:spcBef>
              <a:buFontTx/>
              <a:buChar char="-"/>
            </a:pPr>
            <a:r>
              <a:rPr lang="ru-RU" altLang="ru-RU" sz="1600" dirty="0" smtClean="0"/>
              <a:t>Высокие скорости крекинга, прямо пропорциональные </a:t>
            </a:r>
            <a:r>
              <a:rPr lang="en-US" altLang="ru-RU" sz="1600" dirty="0" smtClean="0"/>
              <a:t>C</a:t>
            </a:r>
            <a:r>
              <a:rPr lang="en-US" altLang="ru-RU" sz="1600" baseline="-25000" dirty="0" smtClean="0"/>
              <a:t>n </a:t>
            </a:r>
            <a:r>
              <a:rPr lang="en-US" altLang="ru-RU" sz="1600" dirty="0" smtClean="0"/>
              <a:t>(&lt; </a:t>
            </a:r>
            <a:r>
              <a:rPr lang="ru-RU" altLang="ru-RU" sz="1600" dirty="0" smtClean="0"/>
              <a:t>6,</a:t>
            </a:r>
            <a:r>
              <a:rPr lang="en-US" altLang="ru-RU" sz="1600" dirty="0" smtClean="0"/>
              <a:t> </a:t>
            </a:r>
            <a:r>
              <a:rPr lang="ru-RU" altLang="ru-RU" sz="1600" dirty="0" smtClean="0"/>
              <a:t>то почти не идет</a:t>
            </a:r>
            <a:r>
              <a:rPr lang="en-US" altLang="ru-RU" sz="1600" dirty="0" smtClean="0"/>
              <a:t>)</a:t>
            </a:r>
            <a:r>
              <a:rPr lang="ru-RU" altLang="ru-RU" sz="1600" dirty="0" smtClean="0"/>
              <a:t>;</a:t>
            </a:r>
          </a:p>
          <a:p>
            <a:pPr>
              <a:spcBef>
                <a:spcPts val="0"/>
              </a:spcBef>
              <a:buFontTx/>
              <a:buChar char="-"/>
            </a:pPr>
            <a:r>
              <a:rPr lang="ru-RU" altLang="ru-RU" sz="1600" dirty="0" smtClean="0"/>
              <a:t>Высокий выход изомеров и </a:t>
            </a:r>
            <a:r>
              <a:rPr lang="ru-RU" altLang="ru-RU" sz="1600" dirty="0"/>
              <a:t>ароматики </a:t>
            </a:r>
            <a:r>
              <a:rPr lang="ru-RU" altLang="ru-RU" sz="1600" dirty="0" smtClean="0"/>
              <a:t>(через</a:t>
            </a:r>
            <a:r>
              <a:rPr lang="en-US" altLang="ru-RU" sz="1600" dirty="0" smtClean="0"/>
              <a:t> </a:t>
            </a:r>
            <a:r>
              <a:rPr lang="ru-RU" altLang="ru-RU" sz="1600" dirty="0" smtClean="0"/>
              <a:t>олефины);</a:t>
            </a:r>
          </a:p>
          <a:p>
            <a:pPr>
              <a:spcBef>
                <a:spcPts val="0"/>
              </a:spcBef>
              <a:buFontTx/>
              <a:buChar char="-"/>
            </a:pPr>
            <a:r>
              <a:rPr lang="ru-RU" altLang="ru-RU" sz="1600" dirty="0" smtClean="0"/>
              <a:t>Наименее стойкие – трет-С, наиболее стойкие – четвертичные атомы С;</a:t>
            </a:r>
            <a:endParaRPr lang="en-US" altLang="ru-RU" sz="1600" dirty="0" smtClean="0"/>
          </a:p>
          <a:p>
            <a:pPr marL="0" indent="0">
              <a:spcBef>
                <a:spcPts val="0"/>
              </a:spcBef>
              <a:buNone/>
            </a:pPr>
            <a:r>
              <a:rPr lang="ru-RU" altLang="ru-RU" sz="1600" b="1" dirty="0" smtClean="0"/>
              <a:t>2. Олефины</a:t>
            </a:r>
          </a:p>
          <a:p>
            <a:pPr>
              <a:spcBef>
                <a:spcPts val="0"/>
              </a:spcBef>
              <a:buFontTx/>
              <a:buChar char="-"/>
            </a:pPr>
            <a:r>
              <a:rPr lang="ru-RU" altLang="ru-RU" sz="1600" dirty="0" smtClean="0"/>
              <a:t>Крекируются быстрее соответствующих парафинов;</a:t>
            </a:r>
          </a:p>
          <a:p>
            <a:pPr>
              <a:spcBef>
                <a:spcPts val="0"/>
              </a:spcBef>
              <a:buFontTx/>
              <a:buChar char="-"/>
            </a:pPr>
            <a:r>
              <a:rPr lang="ru-RU" altLang="ru-RU" sz="1600" dirty="0" smtClean="0"/>
              <a:t>Высокое ОЧ обусловлено высоким выходом </a:t>
            </a:r>
            <a:r>
              <a:rPr lang="ru-RU" altLang="ru-RU" sz="1600" dirty="0" err="1" smtClean="0"/>
              <a:t>изоолефинов</a:t>
            </a:r>
            <a:r>
              <a:rPr lang="ru-RU" altLang="ru-RU" sz="1600" dirty="0" smtClean="0"/>
              <a:t> и ароматики;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altLang="ru-RU" sz="1600" b="1" dirty="0" smtClean="0"/>
              <a:t>3. Нафтены</a:t>
            </a:r>
          </a:p>
          <a:p>
            <a:pPr>
              <a:spcBef>
                <a:spcPts val="0"/>
              </a:spcBef>
              <a:buFontTx/>
              <a:buChar char="-"/>
            </a:pPr>
            <a:r>
              <a:rPr lang="ru-RU" altLang="ru-RU" sz="1600" dirty="0" smtClean="0"/>
              <a:t>Главная реакция – дегидрирование до ароматики (преобладает до 540 °С);</a:t>
            </a:r>
          </a:p>
          <a:p>
            <a:pPr>
              <a:spcBef>
                <a:spcPts val="0"/>
              </a:spcBef>
              <a:buFontTx/>
              <a:buChar char="-"/>
            </a:pPr>
            <a:r>
              <a:rPr lang="ru-RU" altLang="ru-RU" sz="1600" dirty="0" smtClean="0"/>
              <a:t>Наиболее быстро </a:t>
            </a:r>
            <a:r>
              <a:rPr lang="ru-RU" altLang="ru-RU" sz="1600" dirty="0" err="1" smtClean="0"/>
              <a:t>дегидрируются</a:t>
            </a:r>
            <a:r>
              <a:rPr lang="ru-RU" altLang="ru-RU" sz="1600" dirty="0" smtClean="0"/>
              <a:t> С</a:t>
            </a:r>
            <a:r>
              <a:rPr lang="ru-RU" altLang="ru-RU" sz="1600" baseline="-25000" dirty="0" smtClean="0"/>
              <a:t>9+</a:t>
            </a:r>
            <a:r>
              <a:rPr lang="ru-RU" altLang="ru-RU" sz="1600" dirty="0" smtClean="0"/>
              <a:t>;</a:t>
            </a:r>
          </a:p>
          <a:p>
            <a:pPr>
              <a:spcBef>
                <a:spcPts val="0"/>
              </a:spcBef>
              <a:buFontTx/>
              <a:buChar char="-"/>
            </a:pPr>
            <a:r>
              <a:rPr lang="ru-RU" altLang="ru-RU" sz="1600" dirty="0" smtClean="0"/>
              <a:t>При крекинге дают высокий выход парафинов;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altLang="ru-RU" sz="1600" b="1" dirty="0" smtClean="0"/>
              <a:t>4. </a:t>
            </a:r>
            <a:r>
              <a:rPr lang="ru-RU" altLang="ru-RU" sz="1600" b="1" dirty="0" err="1" smtClean="0"/>
              <a:t>Ароматика</a:t>
            </a:r>
            <a:endParaRPr lang="ru-RU" altLang="ru-RU" sz="1600" b="1" dirty="0" smtClean="0"/>
          </a:p>
          <a:p>
            <a:pPr>
              <a:spcBef>
                <a:spcPts val="0"/>
              </a:spcBef>
              <a:buFontTx/>
              <a:buChar char="-"/>
            </a:pPr>
            <a:r>
              <a:rPr lang="ru-RU" altLang="ru-RU" sz="1600" dirty="0" smtClean="0"/>
              <a:t>С</a:t>
            </a:r>
            <a:r>
              <a:rPr lang="ru-RU" altLang="ru-RU" sz="1600" baseline="-25000" dirty="0" smtClean="0"/>
              <a:t>6</a:t>
            </a:r>
            <a:r>
              <a:rPr lang="ru-RU" altLang="ru-RU" sz="1600" dirty="0" smtClean="0"/>
              <a:t>-С</a:t>
            </a:r>
            <a:r>
              <a:rPr lang="ru-RU" altLang="ru-RU" sz="1600" baseline="-25000" dirty="0" smtClean="0"/>
              <a:t>8</a:t>
            </a:r>
            <a:r>
              <a:rPr lang="ru-RU" altLang="ru-RU" sz="1600" dirty="0" smtClean="0"/>
              <a:t> – почти инертны;</a:t>
            </a:r>
          </a:p>
          <a:p>
            <a:pPr>
              <a:spcBef>
                <a:spcPts val="0"/>
              </a:spcBef>
              <a:buFontTx/>
              <a:buChar char="-"/>
            </a:pPr>
            <a:r>
              <a:rPr lang="ru-RU" altLang="ru-RU" sz="1600" dirty="0" smtClean="0"/>
              <a:t>Основная реакция – отщепление алкильной группы по альфа-связи;</a:t>
            </a:r>
          </a:p>
          <a:p>
            <a:pPr>
              <a:spcBef>
                <a:spcPts val="0"/>
              </a:spcBef>
              <a:buFontTx/>
              <a:buChar char="-"/>
            </a:pPr>
            <a:endParaRPr lang="ru-RU" altLang="ru-RU" sz="1600" b="1" dirty="0" smtClean="0"/>
          </a:p>
          <a:p>
            <a:pPr marL="0" indent="0">
              <a:spcBef>
                <a:spcPts val="0"/>
              </a:spcBef>
              <a:buNone/>
            </a:pPr>
            <a:endParaRPr lang="ru-RU" altLang="ru-RU" sz="1600" b="1" dirty="0" smtClean="0"/>
          </a:p>
          <a:p>
            <a:pPr>
              <a:spcBef>
                <a:spcPts val="0"/>
              </a:spcBef>
              <a:buAutoNum type="arabicPeriod"/>
            </a:pPr>
            <a:endParaRPr lang="ru-RU" altLang="ru-RU" sz="1600" b="1" dirty="0" smtClean="0"/>
          </a:p>
        </p:txBody>
      </p:sp>
      <p:pic>
        <p:nvPicPr>
          <p:cNvPr id="12" name="Picture 6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790" t="30826"/>
          <a:stretch/>
        </p:blipFill>
        <p:spPr bwMode="auto">
          <a:xfrm>
            <a:off x="7668344" y="332656"/>
            <a:ext cx="1434179" cy="9464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0" name="Picture 2" descr="https://upload.wikimedia.org/wikipedia/commons/6/60/Ethylbenzene-2D-skeletal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40744" y="5682417"/>
            <a:ext cx="1828168" cy="11401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http://5terka.com/images/him9guzei/him9guzei-24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92178" y="2492896"/>
            <a:ext cx="2494668" cy="10020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960742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1960" y="932472"/>
            <a:ext cx="3977630" cy="6243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36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23528" y="980728"/>
            <a:ext cx="8517632" cy="4525963"/>
          </a:xfrm>
        </p:spPr>
        <p:txBody>
          <a:bodyPr/>
          <a:lstStyle/>
          <a:p>
            <a:pPr marL="0" indent="0">
              <a:spcBef>
                <a:spcPts val="0"/>
              </a:spcBef>
              <a:buNone/>
            </a:pPr>
            <a:endParaRPr lang="ru-RU" altLang="ru-RU" sz="2400" dirty="0"/>
          </a:p>
          <a:p>
            <a:pPr marL="0" indent="0">
              <a:spcBef>
                <a:spcPts val="0"/>
              </a:spcBef>
              <a:buNone/>
            </a:pPr>
            <a:endParaRPr lang="ru-RU" altLang="ru-RU" sz="2400" dirty="0" smtClean="0"/>
          </a:p>
        </p:txBody>
      </p:sp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911448" y="19596"/>
            <a:ext cx="8229600" cy="7451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pPr>
              <a:defRPr/>
            </a:pPr>
            <a:r>
              <a:rPr lang="ru-RU" sz="2400" b="1" dirty="0" smtClean="0"/>
              <a:t>Химические реакции сырья</a:t>
            </a: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49043701"/>
              </p:ext>
            </p:extLst>
          </p:nvPr>
        </p:nvGraphicFramePr>
        <p:xfrm>
          <a:off x="251520" y="980728"/>
          <a:ext cx="2880320" cy="562856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2880320"/>
              </a:tblGrid>
              <a:tr h="720080">
                <a:tc>
                  <a:txBody>
                    <a:bodyPr/>
                    <a:lstStyle/>
                    <a:p>
                      <a:r>
                        <a:rPr lang="ru-RU" dirty="0" smtClean="0"/>
                        <a:t>Перечень реакций</a:t>
                      </a:r>
                      <a:endParaRPr lang="ru-RU" dirty="0"/>
                    </a:p>
                  </a:txBody>
                  <a:tcPr/>
                </a:tc>
              </a:tr>
              <a:tr h="432000"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1. Изомеризация</a:t>
                      </a:r>
                      <a:r>
                        <a:rPr lang="ru-RU" sz="1600" baseline="0" dirty="0" smtClean="0"/>
                        <a:t> УВ</a:t>
                      </a:r>
                      <a:endParaRPr lang="ru-RU" sz="1600" dirty="0"/>
                    </a:p>
                  </a:txBody>
                  <a:tcPr/>
                </a:tc>
              </a:tr>
              <a:tr h="432000"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2. Перераспределение алкильных групп в УВ</a:t>
                      </a:r>
                      <a:endParaRPr lang="ru-RU" sz="1600" dirty="0"/>
                    </a:p>
                  </a:txBody>
                  <a:tcPr/>
                </a:tc>
              </a:tr>
              <a:tr h="432000"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3. Перераспределение Н</a:t>
                      </a:r>
                      <a:r>
                        <a:rPr lang="ru-RU" sz="1600" baseline="-25000" dirty="0" smtClean="0"/>
                        <a:t>2</a:t>
                      </a:r>
                      <a:r>
                        <a:rPr lang="ru-RU" sz="1600" dirty="0" smtClean="0"/>
                        <a:t> в непредельных УВ</a:t>
                      </a:r>
                      <a:endParaRPr lang="ru-RU" sz="1600" dirty="0"/>
                    </a:p>
                  </a:txBody>
                  <a:tcPr/>
                </a:tc>
              </a:tr>
              <a:tr h="432000"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4. Полимеризация УВ</a:t>
                      </a:r>
                      <a:endParaRPr lang="ru-RU" sz="1600" dirty="0"/>
                    </a:p>
                  </a:txBody>
                  <a:tcPr/>
                </a:tc>
              </a:tr>
              <a:tr h="432000"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5. Конденсация УВ</a:t>
                      </a:r>
                      <a:endParaRPr lang="ru-RU" sz="1600" dirty="0"/>
                    </a:p>
                  </a:txBody>
                  <a:tcPr/>
                </a:tc>
              </a:tr>
              <a:tr h="432000"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6. Крекинг парафинов</a:t>
                      </a:r>
                      <a:endParaRPr lang="ru-RU" sz="1600" dirty="0"/>
                    </a:p>
                  </a:txBody>
                  <a:tcPr/>
                </a:tc>
              </a:tr>
              <a:tr h="432000"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7. Крекинг нафтенов</a:t>
                      </a:r>
                      <a:endParaRPr lang="ru-RU" sz="1600" dirty="0"/>
                    </a:p>
                  </a:txBody>
                  <a:tcPr/>
                </a:tc>
              </a:tr>
              <a:tr h="432000"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8. </a:t>
                      </a:r>
                      <a:r>
                        <a:rPr lang="ru-RU" sz="1600" dirty="0" err="1" smtClean="0"/>
                        <a:t>Деалкилирование</a:t>
                      </a:r>
                      <a:r>
                        <a:rPr lang="ru-RU" sz="1600" dirty="0" smtClean="0"/>
                        <a:t> </a:t>
                      </a:r>
                      <a:r>
                        <a:rPr lang="ru-RU" sz="1600" dirty="0" err="1" smtClean="0"/>
                        <a:t>алкилароматики</a:t>
                      </a:r>
                      <a:endParaRPr lang="ru-RU" sz="1600" dirty="0"/>
                    </a:p>
                  </a:txBody>
                  <a:tcPr/>
                </a:tc>
              </a:tr>
              <a:tr h="432000"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9. Отщепление алкильных групп от циклических</a:t>
                      </a:r>
                      <a:r>
                        <a:rPr lang="ru-RU" sz="1600" baseline="0" dirty="0" smtClean="0"/>
                        <a:t> УВ</a:t>
                      </a:r>
                      <a:endParaRPr lang="ru-RU" sz="1600" dirty="0"/>
                    </a:p>
                  </a:txBody>
                  <a:tcPr/>
                </a:tc>
              </a:tr>
              <a:tr h="432000"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10. Крекинг олефинов</a:t>
                      </a:r>
                      <a:endParaRPr lang="ru-RU" sz="1600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1028" name="Picture 4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522"/>
          <a:stretch/>
        </p:blipFill>
        <p:spPr bwMode="auto">
          <a:xfrm>
            <a:off x="3536479" y="1577904"/>
            <a:ext cx="5328592" cy="16350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57116" y="3325760"/>
            <a:ext cx="4847332" cy="5352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7864" y="4077072"/>
            <a:ext cx="5688898" cy="13681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0332" y="5373216"/>
            <a:ext cx="4921232" cy="11521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708104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911448" y="19596"/>
            <a:ext cx="8229600" cy="7451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pPr>
              <a:defRPr/>
            </a:pPr>
            <a:r>
              <a:rPr lang="ru-RU" sz="2400" b="1" dirty="0" smtClean="0"/>
              <a:t>Тепловой эффект процесса</a:t>
            </a:r>
          </a:p>
        </p:txBody>
      </p:sp>
      <p:sp>
        <p:nvSpPr>
          <p:cNvPr id="11" name="Rectangle 3"/>
          <p:cNvSpPr txBox="1">
            <a:spLocks noChangeArrowheads="1"/>
          </p:cNvSpPr>
          <p:nvPr/>
        </p:nvSpPr>
        <p:spPr bwMode="auto">
          <a:xfrm>
            <a:off x="251520" y="836712"/>
            <a:ext cx="8640960" cy="27363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spcBef>
                <a:spcPts val="0"/>
              </a:spcBef>
              <a:buFontTx/>
              <a:buNone/>
            </a:pPr>
            <a:r>
              <a:rPr lang="ru-RU" altLang="ru-RU" sz="1800" b="1" dirty="0" smtClean="0"/>
              <a:t>Определяется по совокупности реакций уплотнения (</a:t>
            </a:r>
            <a:r>
              <a:rPr lang="ru-RU" altLang="ru-RU" sz="1800" b="1" i="1" dirty="0" smtClean="0"/>
              <a:t>эндо-</a:t>
            </a:r>
            <a:r>
              <a:rPr lang="ru-RU" altLang="ru-RU" sz="1800" b="1" dirty="0" smtClean="0"/>
              <a:t>) и разложения (</a:t>
            </a:r>
            <a:r>
              <a:rPr lang="ru-RU" altLang="ru-RU" sz="1800" b="1" i="1" dirty="0" smtClean="0"/>
              <a:t>экзо-</a:t>
            </a:r>
            <a:r>
              <a:rPr lang="ru-RU" altLang="ru-RU" sz="1800" b="1" dirty="0" smtClean="0"/>
              <a:t>).</a:t>
            </a:r>
          </a:p>
          <a:p>
            <a:pPr marL="0" indent="0">
              <a:spcBef>
                <a:spcPts val="0"/>
              </a:spcBef>
              <a:buFontTx/>
              <a:buNone/>
            </a:pPr>
            <a:endParaRPr lang="ru-RU" altLang="ru-RU" sz="1800" b="1" dirty="0" smtClean="0"/>
          </a:p>
          <a:p>
            <a:pPr marL="0" indent="0">
              <a:spcBef>
                <a:spcPts val="0"/>
              </a:spcBef>
              <a:buFontTx/>
              <a:buNone/>
            </a:pPr>
            <a:r>
              <a:rPr lang="ru-RU" altLang="ru-RU" sz="1800" b="1" dirty="0" smtClean="0"/>
              <a:t>Зависит от:</a:t>
            </a:r>
          </a:p>
          <a:p>
            <a:pPr>
              <a:spcBef>
                <a:spcPts val="0"/>
              </a:spcBef>
              <a:buFontTx/>
              <a:buChar char="-"/>
            </a:pPr>
            <a:r>
              <a:rPr lang="ru-RU" altLang="ru-RU" sz="1800" dirty="0" smtClean="0"/>
              <a:t>Состава сырья;</a:t>
            </a:r>
          </a:p>
          <a:p>
            <a:pPr>
              <a:spcBef>
                <a:spcPts val="0"/>
              </a:spcBef>
              <a:buFontTx/>
              <a:buChar char="-"/>
            </a:pPr>
            <a:r>
              <a:rPr lang="ru-RU" altLang="ru-RU" sz="1800" dirty="0" smtClean="0"/>
              <a:t>Глубины переработки сырья;</a:t>
            </a:r>
          </a:p>
          <a:p>
            <a:pPr>
              <a:spcBef>
                <a:spcPts val="0"/>
              </a:spcBef>
              <a:buFontTx/>
              <a:buChar char="-"/>
            </a:pPr>
            <a:r>
              <a:rPr lang="ru-RU" altLang="ru-RU" sz="1800" dirty="0" smtClean="0"/>
              <a:t>Катализатора;</a:t>
            </a:r>
          </a:p>
          <a:p>
            <a:pPr>
              <a:spcBef>
                <a:spcPts val="0"/>
              </a:spcBef>
              <a:buFontTx/>
              <a:buChar char="-"/>
            </a:pPr>
            <a:r>
              <a:rPr lang="ru-RU" altLang="ru-RU" sz="1800" dirty="0" smtClean="0"/>
              <a:t>Режима процесса;</a:t>
            </a:r>
          </a:p>
          <a:p>
            <a:pPr>
              <a:spcBef>
                <a:spcPts val="0"/>
              </a:spcBef>
              <a:buFontTx/>
              <a:buChar char="-"/>
            </a:pPr>
            <a:endParaRPr lang="ru-RU" altLang="ru-RU" sz="1800" dirty="0" smtClean="0"/>
          </a:p>
          <a:p>
            <a:pPr marL="0" indent="0">
              <a:spcBef>
                <a:spcPts val="0"/>
              </a:spcBef>
              <a:buFontTx/>
              <a:buNone/>
            </a:pPr>
            <a:r>
              <a:rPr lang="ru-RU" altLang="ru-RU" sz="1800" b="1" dirty="0" smtClean="0"/>
              <a:t>Цеолитсодержащий катализатор: реакции изомеризации преобладают, поэтому суммарный тепловой эффект слабо, но положителен. </a:t>
            </a:r>
          </a:p>
          <a:p>
            <a:pPr marL="0" indent="0">
              <a:spcBef>
                <a:spcPts val="0"/>
              </a:spcBef>
              <a:buFontTx/>
              <a:buNone/>
            </a:pPr>
            <a:endParaRPr lang="ru-RU" altLang="ru-RU" sz="1800" b="1" dirty="0"/>
          </a:p>
          <a:p>
            <a:pPr marL="0" indent="0">
              <a:spcBef>
                <a:spcPts val="0"/>
              </a:spcBef>
              <a:buFontTx/>
              <a:buNone/>
            </a:pPr>
            <a:r>
              <a:rPr lang="ru-RU" altLang="ru-RU" sz="1800" b="1" dirty="0" smtClean="0"/>
              <a:t>На практике: по разности </a:t>
            </a:r>
            <a:r>
              <a:rPr lang="ru-RU" altLang="ru-RU" sz="1800" b="1" dirty="0" err="1" smtClean="0"/>
              <a:t>теплот</a:t>
            </a:r>
            <a:r>
              <a:rPr lang="ru-RU" altLang="ru-RU" sz="1800" b="1" dirty="0" smtClean="0"/>
              <a:t> сгорания продуктов и сырья крекинга (по закону Гесса)</a:t>
            </a:r>
            <a:endParaRPr lang="ru-RU" altLang="ru-RU" sz="1800" dirty="0" smtClean="0"/>
          </a:p>
          <a:p>
            <a:pPr marL="0" indent="0">
              <a:spcBef>
                <a:spcPts val="0"/>
              </a:spcBef>
              <a:buNone/>
            </a:pPr>
            <a:endParaRPr lang="ru-RU" altLang="ru-RU" sz="1800" dirty="0" smtClean="0"/>
          </a:p>
        </p:txBody>
      </p:sp>
      <p:pic>
        <p:nvPicPr>
          <p:cNvPr id="1026" name="Picture 2" descr="http://vignette2.wikia.nocookie.net/rrc-kor/images/8/83/%D0%9E%D0%BA_%D1%81%D0%BC%D0%B0%D0%B9%D0%BB.png/revision/20140428050001?path-prefix=ru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1760" y="4365104"/>
            <a:ext cx="1905852" cy="14420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034" t="5875" b="38973"/>
          <a:stretch/>
        </p:blipFill>
        <p:spPr bwMode="auto">
          <a:xfrm>
            <a:off x="6156176" y="4509120"/>
            <a:ext cx="1728192" cy="22400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220232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0072" y="908720"/>
            <a:ext cx="4000028" cy="45201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911448" y="19596"/>
            <a:ext cx="8229600" cy="7451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pPr>
              <a:defRPr/>
            </a:pPr>
            <a:r>
              <a:rPr lang="ru-RU" sz="2400" b="1" dirty="0" smtClean="0"/>
              <a:t>Система «реактор-регенератор»</a:t>
            </a:r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 bwMode="auto">
          <a:xfrm>
            <a:off x="107504" y="836712"/>
            <a:ext cx="6169254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spcBef>
                <a:spcPts val="0"/>
              </a:spcBef>
              <a:buFontTx/>
              <a:buNone/>
            </a:pPr>
            <a:r>
              <a:rPr lang="ru-RU" altLang="ru-RU" sz="1800" b="1" dirty="0" smtClean="0"/>
              <a:t>Реактор:</a:t>
            </a:r>
          </a:p>
          <a:p>
            <a:pPr>
              <a:spcBef>
                <a:spcPts val="0"/>
              </a:spcBef>
              <a:buFontTx/>
              <a:buChar char="-"/>
            </a:pPr>
            <a:r>
              <a:rPr lang="ru-RU" altLang="ru-RU" sz="1800" dirty="0" smtClean="0"/>
              <a:t>Горячее сырье контактирует с катализатором;</a:t>
            </a:r>
          </a:p>
          <a:p>
            <a:pPr>
              <a:spcBef>
                <a:spcPts val="0"/>
              </a:spcBef>
              <a:buFontTx/>
              <a:buChar char="-"/>
            </a:pPr>
            <a:r>
              <a:rPr lang="ru-RU" altLang="ru-RU" sz="1800" dirty="0" smtClean="0"/>
              <a:t>Кокс </a:t>
            </a:r>
            <a:r>
              <a:rPr lang="ru-RU" altLang="ru-RU" sz="1800" dirty="0"/>
              <a:t>покрывает поверхность </a:t>
            </a:r>
            <a:r>
              <a:rPr lang="ru-RU" altLang="ru-RU" sz="1800" dirty="0" smtClean="0"/>
              <a:t>катализатора</a:t>
            </a:r>
            <a:r>
              <a:rPr lang="ru-RU" altLang="ru-RU" sz="1800" dirty="0"/>
              <a:t>, снижает его активность;</a:t>
            </a:r>
          </a:p>
          <a:p>
            <a:pPr>
              <a:spcBef>
                <a:spcPts val="0"/>
              </a:spcBef>
              <a:buFontTx/>
              <a:buChar char="-"/>
            </a:pPr>
            <a:r>
              <a:rPr lang="ru-RU" altLang="ru-RU" sz="1800" dirty="0" smtClean="0"/>
              <a:t>Катализатор и УВ разделяют механическим способом и добавлением водяного пара;</a:t>
            </a:r>
          </a:p>
          <a:p>
            <a:pPr>
              <a:spcBef>
                <a:spcPts val="0"/>
              </a:spcBef>
              <a:buFontTx/>
              <a:buChar char="-"/>
            </a:pPr>
            <a:r>
              <a:rPr lang="ru-RU" altLang="ru-RU" sz="1800" dirty="0" smtClean="0"/>
              <a:t>Продукты реакции отводят в колонну фракционирования;</a:t>
            </a:r>
          </a:p>
          <a:p>
            <a:pPr>
              <a:spcBef>
                <a:spcPts val="0"/>
              </a:spcBef>
              <a:buFontTx/>
              <a:buChar char="-"/>
            </a:pPr>
            <a:endParaRPr lang="ru-RU" altLang="ru-RU" sz="1800" dirty="0"/>
          </a:p>
          <a:p>
            <a:pPr marL="0" indent="0">
              <a:spcBef>
                <a:spcPts val="0"/>
              </a:spcBef>
              <a:buFontTx/>
              <a:buNone/>
            </a:pPr>
            <a:r>
              <a:rPr lang="ru-RU" altLang="ru-RU" sz="1800" b="1" dirty="0" smtClean="0"/>
              <a:t>Регенератор:</a:t>
            </a:r>
          </a:p>
          <a:p>
            <a:pPr>
              <a:spcBef>
                <a:spcPts val="0"/>
              </a:spcBef>
              <a:buFontTx/>
              <a:buChar char="-"/>
            </a:pPr>
            <a:r>
              <a:rPr lang="ru-RU" altLang="ru-RU" sz="1800" dirty="0"/>
              <a:t>К</a:t>
            </a:r>
            <a:r>
              <a:rPr lang="ru-RU" altLang="ru-RU" sz="1800" dirty="0" smtClean="0"/>
              <a:t>окс выжигается горячим воздухом;</a:t>
            </a:r>
          </a:p>
          <a:p>
            <a:pPr>
              <a:spcBef>
                <a:spcPts val="0"/>
              </a:spcBef>
              <a:buFontTx/>
              <a:buChar char="-"/>
            </a:pPr>
            <a:r>
              <a:rPr lang="ru-RU" altLang="ru-RU" sz="1800" dirty="0" smtClean="0"/>
              <a:t>Регенерация – экзотермическая;</a:t>
            </a:r>
          </a:p>
          <a:p>
            <a:pPr>
              <a:spcBef>
                <a:spcPts val="0"/>
              </a:spcBef>
              <a:buFontTx/>
              <a:buChar char="-"/>
            </a:pPr>
            <a:r>
              <a:rPr lang="ru-RU" altLang="ru-RU" sz="1800" dirty="0" smtClean="0"/>
              <a:t>Температура катализатора: на входе 480-520 °С, на выходе – 650-815 °С;</a:t>
            </a:r>
          </a:p>
          <a:p>
            <a:pPr marL="361950" lvl="1">
              <a:spcBef>
                <a:spcPts val="0"/>
              </a:spcBef>
              <a:buFontTx/>
              <a:buChar char="-"/>
            </a:pPr>
            <a:r>
              <a:rPr lang="ru-RU" altLang="ru-RU" sz="1800" dirty="0" smtClean="0"/>
              <a:t>Катализатор отделяют в циклонах и фильтрах, иногда отпаривают адсорбированный кислород;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altLang="ru-RU" sz="1800" b="1" i="1" dirty="0"/>
              <a:t>Почему и как </a:t>
            </a:r>
            <a:r>
              <a:rPr lang="ru-RU" altLang="ru-RU" sz="1800" dirty="0"/>
              <a:t>контролируется температура регенерации?</a:t>
            </a:r>
          </a:p>
          <a:p>
            <a:pPr lvl="1">
              <a:spcBef>
                <a:spcPts val="0"/>
              </a:spcBef>
              <a:buFontTx/>
              <a:buChar char="-"/>
            </a:pPr>
            <a:r>
              <a:rPr lang="ru-RU" altLang="ru-RU" sz="1400" dirty="0"/>
              <a:t>Исключить термическое спекание </a:t>
            </a:r>
            <a:r>
              <a:rPr lang="ru-RU" altLang="ru-RU" sz="1400" dirty="0" smtClean="0"/>
              <a:t>катализатора;</a:t>
            </a:r>
            <a:endParaRPr lang="ru-RU" altLang="ru-RU" sz="1400" dirty="0"/>
          </a:p>
          <a:p>
            <a:pPr lvl="1">
              <a:spcBef>
                <a:spcPts val="0"/>
              </a:spcBef>
              <a:buFontTx/>
              <a:buChar char="-"/>
            </a:pPr>
            <a:r>
              <a:rPr lang="ru-RU" altLang="ru-RU" sz="1400" dirty="0"/>
              <a:t>Обеспечить требуемую степень выжига кокса;</a:t>
            </a:r>
          </a:p>
          <a:p>
            <a:pPr lvl="1">
              <a:spcBef>
                <a:spcPts val="0"/>
              </a:spcBef>
              <a:buFontTx/>
              <a:buChar char="-"/>
            </a:pPr>
            <a:r>
              <a:rPr lang="ru-RU" altLang="ru-RU" sz="1400" dirty="0"/>
              <a:t>Скорость подачи воздуха </a:t>
            </a:r>
            <a:r>
              <a:rPr lang="ru-RU" altLang="ru-RU" sz="1400" dirty="0">
                <a:cs typeface="Arial"/>
              </a:rPr>
              <a:t>→ 1) отношение </a:t>
            </a:r>
            <a:r>
              <a:rPr lang="en-US" altLang="ru-RU" sz="1400" dirty="0">
                <a:cs typeface="Arial"/>
              </a:rPr>
              <a:t>CO</a:t>
            </a:r>
            <a:r>
              <a:rPr lang="en-US" altLang="ru-RU" sz="1400" baseline="-25000" dirty="0">
                <a:cs typeface="Arial"/>
              </a:rPr>
              <a:t>2</a:t>
            </a:r>
            <a:r>
              <a:rPr lang="en-US" altLang="ru-RU" sz="1400" dirty="0">
                <a:cs typeface="Arial"/>
              </a:rPr>
              <a:t>/CO </a:t>
            </a:r>
            <a:r>
              <a:rPr lang="ru-RU" altLang="ru-RU" sz="1400" dirty="0">
                <a:cs typeface="Arial"/>
              </a:rPr>
              <a:t>в дымовых газах; 2) температура регенерации; 3) Степень выжига кокса.</a:t>
            </a:r>
          </a:p>
          <a:p>
            <a:pPr marL="361950" lvl="1">
              <a:spcBef>
                <a:spcPts val="0"/>
              </a:spcBef>
              <a:buFontTx/>
              <a:buChar char="-"/>
            </a:pPr>
            <a:endParaRPr lang="ru-RU" altLang="ru-RU" sz="1800" dirty="0"/>
          </a:p>
        </p:txBody>
      </p:sp>
    </p:spTree>
    <p:extLst>
      <p:ext uri="{BB962C8B-B14F-4D97-AF65-F5344CB8AC3E}">
        <p14:creationId xmlns:p14="http://schemas.microsoft.com/office/powerpoint/2010/main" val="3021508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23528" y="991269"/>
            <a:ext cx="8517632" cy="4525963"/>
          </a:xfrm>
        </p:spPr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ru-RU" altLang="ru-RU" sz="2000" b="1" dirty="0" smtClean="0"/>
              <a:t>Факторы скорости окисления кокса:</a:t>
            </a:r>
          </a:p>
          <a:p>
            <a:pPr>
              <a:spcBef>
                <a:spcPts val="0"/>
              </a:spcBef>
              <a:buFontTx/>
              <a:buChar char="-"/>
            </a:pPr>
            <a:r>
              <a:rPr lang="ru-RU" altLang="ru-RU" sz="2000" dirty="0" smtClean="0"/>
              <a:t>Температура и давление в регенераторе;</a:t>
            </a:r>
          </a:p>
          <a:p>
            <a:pPr>
              <a:spcBef>
                <a:spcPts val="0"/>
              </a:spcBef>
              <a:buFontTx/>
              <a:buChar char="-"/>
            </a:pPr>
            <a:r>
              <a:rPr lang="ru-RU" altLang="ru-RU" sz="2000" dirty="0" smtClean="0"/>
              <a:t>Удельный расход воздуха;</a:t>
            </a:r>
          </a:p>
          <a:p>
            <a:pPr>
              <a:spcBef>
                <a:spcPts val="0"/>
              </a:spcBef>
              <a:buFontTx/>
              <a:buChar char="-"/>
            </a:pPr>
            <a:r>
              <a:rPr lang="ru-RU" altLang="ru-RU" sz="2000" dirty="0" smtClean="0"/>
              <a:t>Содержание кислорода в регенерирующем газе;</a:t>
            </a:r>
          </a:p>
          <a:p>
            <a:pPr>
              <a:spcBef>
                <a:spcPts val="0"/>
              </a:spcBef>
              <a:buFontTx/>
              <a:buChar char="-"/>
            </a:pPr>
            <a:r>
              <a:rPr lang="ru-RU" altLang="ru-RU" sz="2000" dirty="0" smtClean="0"/>
              <a:t>Начальное содержание и элементный состав кокса;</a:t>
            </a:r>
            <a:endParaRPr lang="en-US" altLang="ru-RU" sz="2000" dirty="0" smtClean="0"/>
          </a:p>
          <a:p>
            <a:pPr lvl="1">
              <a:spcBef>
                <a:spcPts val="0"/>
              </a:spcBef>
              <a:buFontTx/>
              <a:buChar char="-"/>
            </a:pPr>
            <a:r>
              <a:rPr lang="ru-RU" altLang="ru-RU" sz="1600" dirty="0" smtClean="0"/>
              <a:t>Водород;</a:t>
            </a:r>
          </a:p>
          <a:p>
            <a:pPr lvl="1">
              <a:spcBef>
                <a:spcPts val="0"/>
              </a:spcBef>
              <a:buFontTx/>
              <a:buChar char="-"/>
            </a:pPr>
            <a:r>
              <a:rPr lang="ru-RU" altLang="ru-RU" sz="1600" dirty="0" smtClean="0"/>
              <a:t>Сера;</a:t>
            </a:r>
          </a:p>
          <a:p>
            <a:pPr>
              <a:spcBef>
                <a:spcPts val="0"/>
              </a:spcBef>
              <a:buFontTx/>
              <a:buChar char="-"/>
            </a:pPr>
            <a:r>
              <a:rPr lang="ru-RU" altLang="ru-RU" sz="2000" dirty="0" smtClean="0"/>
              <a:t>Парциальное давление водяного пара;</a:t>
            </a:r>
          </a:p>
          <a:p>
            <a:pPr>
              <a:spcBef>
                <a:spcPts val="0"/>
              </a:spcBef>
              <a:buFontTx/>
              <a:buChar char="-"/>
            </a:pPr>
            <a:endParaRPr lang="ru-RU" altLang="ru-RU" sz="2000" dirty="0"/>
          </a:p>
          <a:p>
            <a:pPr marL="0" indent="0">
              <a:spcBef>
                <a:spcPts val="0"/>
              </a:spcBef>
              <a:buNone/>
            </a:pPr>
            <a:r>
              <a:rPr lang="ru-RU" altLang="ru-RU" sz="2000" b="1" dirty="0" smtClean="0"/>
              <a:t>Процесс регенерации:</a:t>
            </a:r>
          </a:p>
          <a:p>
            <a:pPr>
              <a:spcBef>
                <a:spcPts val="0"/>
              </a:spcBef>
              <a:buFontTx/>
              <a:buChar char="-"/>
            </a:pPr>
            <a:r>
              <a:rPr lang="ru-RU" altLang="ru-RU" sz="2000" dirty="0" smtClean="0"/>
              <a:t>До 650 °С – в кинетической области;</a:t>
            </a:r>
          </a:p>
          <a:p>
            <a:pPr>
              <a:spcBef>
                <a:spcPts val="0"/>
              </a:spcBef>
              <a:buFontTx/>
              <a:buChar char="-"/>
            </a:pPr>
            <a:r>
              <a:rPr lang="ru-RU" altLang="ru-RU" sz="2000" dirty="0" smtClean="0"/>
              <a:t>Выше 670 °С – в диффузионной области;</a:t>
            </a:r>
          </a:p>
        </p:txBody>
      </p:sp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911448" y="19596"/>
            <a:ext cx="8229600" cy="7451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pPr>
              <a:defRPr/>
            </a:pPr>
            <a:r>
              <a:rPr lang="ru-RU" sz="2400" b="1" dirty="0" smtClean="0"/>
              <a:t>Регенерация катализатора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0503"/>
          <a:stretch/>
        </p:blipFill>
        <p:spPr bwMode="auto">
          <a:xfrm>
            <a:off x="691174" y="4797152"/>
            <a:ext cx="7676290" cy="7904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664779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23528" y="836712"/>
            <a:ext cx="8517632" cy="4525963"/>
          </a:xfrm>
        </p:spPr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ru-RU" altLang="ru-RU" sz="2000" b="1" dirty="0" smtClean="0"/>
              <a:t>Режим регенерации:</a:t>
            </a:r>
          </a:p>
          <a:p>
            <a:pPr>
              <a:spcBef>
                <a:spcPts val="0"/>
              </a:spcBef>
              <a:buFontTx/>
              <a:buChar char="-"/>
            </a:pPr>
            <a:r>
              <a:rPr lang="ru-RU" altLang="ru-RU" sz="2000" dirty="0" smtClean="0"/>
              <a:t>Остаточное содержание кокса – не более 0,01-0,4 %;</a:t>
            </a:r>
          </a:p>
          <a:p>
            <a:pPr>
              <a:spcBef>
                <a:spcPts val="0"/>
              </a:spcBef>
              <a:buFontTx/>
              <a:buChar char="-"/>
            </a:pPr>
            <a:endParaRPr lang="ru-RU" altLang="ru-RU" sz="2000" dirty="0"/>
          </a:p>
          <a:p>
            <a:pPr marL="0" indent="0">
              <a:spcBef>
                <a:spcPts val="0"/>
              </a:spcBef>
              <a:buNone/>
            </a:pPr>
            <a:r>
              <a:rPr lang="ru-RU" altLang="ru-RU" sz="2000" b="1" dirty="0" smtClean="0"/>
              <a:t>Варианты </a:t>
            </a:r>
            <a:r>
              <a:rPr lang="ru-RU" altLang="ru-RU" sz="2000" b="1" dirty="0" err="1" smtClean="0"/>
              <a:t>дожига</a:t>
            </a:r>
            <a:r>
              <a:rPr lang="ru-RU" altLang="ru-RU" sz="2000" b="1" dirty="0" smtClean="0"/>
              <a:t> СО:</a:t>
            </a:r>
          </a:p>
          <a:p>
            <a:pPr>
              <a:spcBef>
                <a:spcPts val="0"/>
              </a:spcBef>
              <a:buFontTx/>
              <a:buChar char="-"/>
            </a:pPr>
            <a:r>
              <a:rPr lang="ru-RU" altLang="ru-RU" sz="2000" dirty="0" smtClean="0"/>
              <a:t>Дожигать / не дожигать (</a:t>
            </a:r>
            <a:r>
              <a:rPr lang="ru-RU" altLang="ru-RU" sz="2000" i="1" dirty="0" smtClean="0"/>
              <a:t>старые конструкции</a:t>
            </a:r>
            <a:r>
              <a:rPr lang="ru-RU" altLang="ru-RU" sz="2000" dirty="0" smtClean="0"/>
              <a:t>);</a:t>
            </a:r>
          </a:p>
          <a:p>
            <a:pPr>
              <a:spcBef>
                <a:spcPts val="0"/>
              </a:spcBef>
              <a:buFontTx/>
              <a:buChar char="-"/>
            </a:pPr>
            <a:r>
              <a:rPr lang="ru-RU" altLang="ru-RU" sz="2000" dirty="0" smtClean="0"/>
              <a:t>В регенераторе / в отдельном реакторе регенератора / в выносном аппарате (</a:t>
            </a:r>
            <a:r>
              <a:rPr lang="ru-RU" altLang="ru-RU" sz="2000" i="1" dirty="0" smtClean="0"/>
              <a:t>например,</a:t>
            </a:r>
            <a:r>
              <a:rPr lang="ru-RU" altLang="ru-RU" sz="2000" dirty="0" smtClean="0"/>
              <a:t> в котле-утилизаторе);</a:t>
            </a:r>
          </a:p>
          <a:p>
            <a:pPr>
              <a:spcBef>
                <a:spcPts val="0"/>
              </a:spcBef>
              <a:buFontTx/>
              <a:buChar char="-"/>
            </a:pPr>
            <a:r>
              <a:rPr lang="ru-RU" altLang="ru-RU" sz="2000" dirty="0" smtClean="0"/>
              <a:t>Термическое или каталитическое;</a:t>
            </a:r>
          </a:p>
          <a:p>
            <a:pPr>
              <a:spcBef>
                <a:spcPts val="0"/>
              </a:spcBef>
              <a:buFontTx/>
              <a:buChar char="-"/>
            </a:pPr>
            <a:r>
              <a:rPr lang="ru-RU" altLang="ru-RU" sz="2000" dirty="0" smtClean="0"/>
              <a:t>При дополнительном воздухе (наддуве) / с воздухом из регенератора;</a:t>
            </a:r>
          </a:p>
          <a:p>
            <a:pPr>
              <a:spcBef>
                <a:spcPts val="0"/>
              </a:spcBef>
              <a:buFontTx/>
              <a:buChar char="-"/>
            </a:pPr>
            <a:r>
              <a:rPr lang="ru-RU" altLang="ru-RU" sz="2000" dirty="0" smtClean="0"/>
              <a:t>При 660-680</a:t>
            </a:r>
            <a:r>
              <a:rPr lang="en-US" altLang="ru-RU" sz="2000" dirty="0" smtClean="0"/>
              <a:t> °C / </a:t>
            </a:r>
            <a:r>
              <a:rPr lang="ru-RU" altLang="ru-RU" sz="2000" dirty="0" smtClean="0"/>
              <a:t>при 730-760 °С / при 760-810 °С;</a:t>
            </a:r>
          </a:p>
          <a:p>
            <a:pPr>
              <a:spcBef>
                <a:spcPts val="0"/>
              </a:spcBef>
              <a:buFontTx/>
              <a:buChar char="-"/>
            </a:pPr>
            <a:endParaRPr lang="ru-RU" altLang="ru-RU" sz="2000" dirty="0" smtClean="0"/>
          </a:p>
        </p:txBody>
      </p:sp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911448" y="19596"/>
            <a:ext cx="8229600" cy="7451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pPr>
              <a:defRPr/>
            </a:pPr>
            <a:r>
              <a:rPr lang="ru-RU" sz="2400" b="1" dirty="0" smtClean="0"/>
              <a:t>Регенерация катализатора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0503"/>
          <a:stretch/>
        </p:blipFill>
        <p:spPr bwMode="auto">
          <a:xfrm>
            <a:off x="691174" y="4797152"/>
            <a:ext cx="7676290" cy="7904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218372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911448" y="19596"/>
            <a:ext cx="8229600" cy="7451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pPr>
              <a:defRPr/>
            </a:pPr>
            <a:r>
              <a:rPr lang="ru-RU" sz="2400" b="1" dirty="0" smtClean="0"/>
              <a:t>Типовая схема установки каткрекинга</a:t>
            </a:r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908720"/>
            <a:ext cx="7287448" cy="18031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313184" y="3007493"/>
            <a:ext cx="8517632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spcBef>
                <a:spcPts val="0"/>
              </a:spcBef>
              <a:buFontTx/>
              <a:buNone/>
            </a:pPr>
            <a:r>
              <a:rPr lang="ru-RU" altLang="ru-RU" sz="2000" b="1" dirty="0" smtClean="0"/>
              <a:t>Установка каткрекинга включает:</a:t>
            </a:r>
          </a:p>
          <a:p>
            <a:pPr>
              <a:spcBef>
                <a:spcPts val="0"/>
              </a:spcBef>
              <a:buFontTx/>
              <a:buChar char="-"/>
            </a:pPr>
            <a:r>
              <a:rPr lang="ru-RU" altLang="ru-RU" sz="2000" dirty="0" smtClean="0"/>
              <a:t>Реактор;</a:t>
            </a:r>
          </a:p>
          <a:p>
            <a:pPr>
              <a:spcBef>
                <a:spcPts val="0"/>
              </a:spcBef>
              <a:buFontTx/>
              <a:buChar char="-"/>
            </a:pPr>
            <a:r>
              <a:rPr lang="ru-RU" altLang="ru-RU" sz="2000" dirty="0" smtClean="0"/>
              <a:t>Регенератор;</a:t>
            </a:r>
          </a:p>
          <a:p>
            <a:pPr>
              <a:spcBef>
                <a:spcPts val="0"/>
              </a:spcBef>
              <a:buFontTx/>
              <a:buChar char="-"/>
            </a:pPr>
            <a:r>
              <a:rPr lang="ru-RU" altLang="ru-RU" sz="2000" dirty="0" smtClean="0"/>
              <a:t>Узел ректификации продуктов крекинга;</a:t>
            </a:r>
          </a:p>
          <a:p>
            <a:pPr>
              <a:spcBef>
                <a:spcPts val="0"/>
              </a:spcBef>
              <a:buFontTx/>
              <a:buChar char="-"/>
            </a:pPr>
            <a:r>
              <a:rPr lang="ru-RU" altLang="ru-RU" sz="2000" dirty="0"/>
              <a:t>Узел</a:t>
            </a:r>
            <a:r>
              <a:rPr lang="ru-RU" altLang="ru-RU" sz="2000" dirty="0" smtClean="0"/>
              <a:t> фракционирования газов;</a:t>
            </a:r>
          </a:p>
          <a:p>
            <a:pPr>
              <a:spcBef>
                <a:spcPts val="0"/>
              </a:spcBef>
              <a:buFontTx/>
              <a:buChar char="-"/>
            </a:pPr>
            <a:r>
              <a:rPr lang="ru-RU" altLang="ru-RU" sz="2000" dirty="0" smtClean="0"/>
              <a:t>Узел утилизации тепла газов регенерации;</a:t>
            </a:r>
          </a:p>
          <a:p>
            <a:pPr>
              <a:spcBef>
                <a:spcPts val="0"/>
              </a:spcBef>
              <a:buFontTx/>
              <a:buChar char="-"/>
            </a:pPr>
            <a:r>
              <a:rPr lang="ru-RU" altLang="ru-RU" sz="2000" dirty="0" smtClean="0"/>
              <a:t>Узел улавливания пыли;</a:t>
            </a:r>
          </a:p>
          <a:p>
            <a:pPr marL="0" indent="0">
              <a:spcBef>
                <a:spcPts val="0"/>
              </a:spcBef>
              <a:buNone/>
            </a:pPr>
            <a:endParaRPr lang="ru-RU" altLang="ru-RU" sz="2000" dirty="0" smtClean="0"/>
          </a:p>
          <a:p>
            <a:pPr marL="0" indent="0">
              <a:spcBef>
                <a:spcPts val="0"/>
              </a:spcBef>
              <a:buNone/>
            </a:pPr>
            <a:endParaRPr lang="ru-RU" altLang="ru-RU" sz="2000" dirty="0"/>
          </a:p>
          <a:p>
            <a:pPr marL="0" indent="0">
              <a:spcBef>
                <a:spcPts val="0"/>
              </a:spcBef>
              <a:buNone/>
            </a:pPr>
            <a:endParaRPr lang="ru-RU" altLang="ru-RU" sz="2000" dirty="0" smtClean="0"/>
          </a:p>
          <a:p>
            <a:pPr>
              <a:spcBef>
                <a:spcPts val="0"/>
              </a:spcBef>
              <a:buFontTx/>
              <a:buChar char="-"/>
            </a:pPr>
            <a:endParaRPr lang="ru-RU" altLang="ru-RU" sz="2000" dirty="0" smtClean="0"/>
          </a:p>
        </p:txBody>
      </p:sp>
    </p:spTree>
    <p:extLst>
      <p:ext uri="{BB962C8B-B14F-4D97-AF65-F5344CB8AC3E}">
        <p14:creationId xmlns:p14="http://schemas.microsoft.com/office/powerpoint/2010/main" val="34744098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911448" y="19596"/>
            <a:ext cx="8229600" cy="7451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pPr>
              <a:defRPr/>
            </a:pPr>
            <a:r>
              <a:rPr lang="ru-RU" sz="2400" b="1" dirty="0" smtClean="0"/>
              <a:t>Типовая схема установки каткрекинга</a:t>
            </a: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313184" y="908719"/>
            <a:ext cx="8579296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spcBef>
                <a:spcPts val="0"/>
              </a:spcBef>
              <a:buFontTx/>
              <a:buNone/>
            </a:pPr>
            <a:r>
              <a:rPr lang="ru-RU" altLang="ru-RU" sz="1600" b="1" dirty="0" smtClean="0"/>
              <a:t>Схемы различаются между собой устройствами ввода и распределения потоков сырья и катализатора:</a:t>
            </a:r>
          </a:p>
          <a:p>
            <a:pPr marL="457200" indent="-457200">
              <a:spcBef>
                <a:spcPts val="0"/>
              </a:spcBef>
              <a:buFontTx/>
              <a:buAutoNum type="arabicPeriod"/>
            </a:pPr>
            <a:r>
              <a:rPr lang="ru-RU" altLang="ru-RU" sz="1600" dirty="0" smtClean="0"/>
              <a:t>Параллельное разновысотное расположение реактора и регенератора с напорным транспортом катализатора (</a:t>
            </a:r>
            <a:r>
              <a:rPr lang="ru-RU" altLang="ru-RU" sz="1600" i="1" dirty="0" smtClean="0"/>
              <a:t>лифт-реактора</a:t>
            </a:r>
            <a:r>
              <a:rPr lang="ru-RU" altLang="ru-RU" sz="1600" dirty="0" smtClean="0"/>
              <a:t>);</a:t>
            </a: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0080" y="2019186"/>
            <a:ext cx="3923928" cy="4434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1969941"/>
            <a:ext cx="4176464" cy="47714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478340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911448" y="19596"/>
            <a:ext cx="8229600" cy="7451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pPr>
              <a:defRPr/>
            </a:pPr>
            <a:r>
              <a:rPr lang="ru-RU" sz="2400" b="1" dirty="0" smtClean="0"/>
              <a:t>Типовая схема установки каткрекинга</a:t>
            </a: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313184" y="908720"/>
            <a:ext cx="8579296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spcBef>
                <a:spcPts val="0"/>
              </a:spcBef>
              <a:buFontTx/>
              <a:buNone/>
            </a:pPr>
            <a:r>
              <a:rPr lang="ru-RU" altLang="ru-RU" sz="1600" b="1" dirty="0" smtClean="0"/>
              <a:t>Схемы различаются между собой устройствами ввода и распределения потоков сырья и катализатора: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altLang="ru-RU" sz="1600" dirty="0" smtClean="0"/>
              <a:t>2. Параллельное </a:t>
            </a:r>
            <a:r>
              <a:rPr lang="ru-RU" altLang="ru-RU" sz="1600" dirty="0" err="1" smtClean="0"/>
              <a:t>равновысотное</a:t>
            </a:r>
            <a:r>
              <a:rPr lang="ru-RU" altLang="ru-RU" sz="1600" dirty="0" smtClean="0"/>
              <a:t> расположение реактора и регенератора с транспортом катализатора в </a:t>
            </a:r>
            <a:r>
              <a:rPr lang="en-US" altLang="ru-RU" sz="1600" dirty="0" smtClean="0"/>
              <a:t>U</a:t>
            </a:r>
            <a:r>
              <a:rPr lang="ru-RU" altLang="ru-RU" sz="1600" dirty="0" smtClean="0"/>
              <a:t>-образных </a:t>
            </a:r>
            <a:r>
              <a:rPr lang="ru-RU" altLang="ru-RU" sz="1600" dirty="0" err="1" smtClean="0"/>
              <a:t>катализаторопроводах</a:t>
            </a:r>
            <a:r>
              <a:rPr lang="ru-RU" altLang="ru-RU" sz="1600" dirty="0" smtClean="0"/>
              <a:t> (</a:t>
            </a:r>
            <a:r>
              <a:rPr lang="ru-RU" altLang="ru-RU" sz="1600" i="1" dirty="0" smtClean="0"/>
              <a:t>реактора с </a:t>
            </a:r>
            <a:r>
              <a:rPr lang="ru-RU" altLang="ru-RU" sz="1600" i="1" dirty="0" err="1" smtClean="0"/>
              <a:t>псевдоожиженным</a:t>
            </a:r>
            <a:r>
              <a:rPr lang="ru-RU" altLang="ru-RU" sz="1600" i="1" dirty="0" smtClean="0"/>
              <a:t> слоем</a:t>
            </a:r>
            <a:r>
              <a:rPr lang="ru-RU" altLang="ru-RU" sz="1600" dirty="0" smtClean="0"/>
              <a:t>);</a:t>
            </a: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15" t="6614" r="9894" b="32294"/>
          <a:stretch/>
        </p:blipFill>
        <p:spPr bwMode="auto">
          <a:xfrm rot="5400000">
            <a:off x="454770" y="2017243"/>
            <a:ext cx="3872802" cy="44233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32" y="2060848"/>
            <a:ext cx="3628672" cy="45358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460287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911448" y="19596"/>
            <a:ext cx="8229600" cy="7451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pPr>
              <a:defRPr/>
            </a:pPr>
            <a:r>
              <a:rPr lang="ru-RU" sz="2400" b="1" dirty="0" smtClean="0"/>
              <a:t>Типовая схема установки каткрекинга</a:t>
            </a: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313184" y="908720"/>
            <a:ext cx="8579296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spcBef>
                <a:spcPts val="0"/>
              </a:spcBef>
              <a:buFontTx/>
              <a:buNone/>
            </a:pPr>
            <a:r>
              <a:rPr lang="ru-RU" altLang="ru-RU" sz="1600" b="1" dirty="0" smtClean="0"/>
              <a:t>Схемы различаются между собой устройствами ввода и распределения потоков сырья и катализатора: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altLang="ru-RU" sz="1600" dirty="0" smtClean="0"/>
              <a:t>3. Соосное расположение реактора и регенератора с напорным транспортом </a:t>
            </a:r>
            <a:r>
              <a:rPr lang="ru-RU" altLang="ru-RU" sz="1600" dirty="0"/>
              <a:t>катализатора </a:t>
            </a:r>
            <a:r>
              <a:rPr lang="ru-RU" altLang="ru-RU" sz="1600" dirty="0" smtClean="0"/>
              <a:t>(</a:t>
            </a:r>
            <a:r>
              <a:rPr lang="ru-RU" altLang="ru-RU" sz="1600" i="1" dirty="0" smtClean="0"/>
              <a:t>в основном, лифт-реактора</a:t>
            </a:r>
            <a:r>
              <a:rPr lang="ru-RU" altLang="ru-RU" sz="1600" dirty="0"/>
              <a:t>);</a:t>
            </a:r>
            <a:endParaRPr lang="ru-RU" altLang="ru-RU" sz="1600" dirty="0" smtClean="0"/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660970" y="3157610"/>
            <a:ext cx="2746004" cy="40679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94112" y="2060848"/>
            <a:ext cx="2846936" cy="46982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06191" y="2043112"/>
            <a:ext cx="3549985" cy="45542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439061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393" y="2132856"/>
            <a:ext cx="6129312" cy="47583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911448" y="19596"/>
            <a:ext cx="8229600" cy="7451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pPr>
              <a:defRPr/>
            </a:pPr>
            <a:r>
              <a:rPr lang="ru-RU" sz="2400" b="1" dirty="0" smtClean="0"/>
              <a:t>Установки каткрекинга</a:t>
            </a:r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 bwMode="auto">
          <a:xfrm>
            <a:off x="251520" y="980728"/>
            <a:ext cx="4176464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spcBef>
                <a:spcPts val="0"/>
              </a:spcBef>
              <a:buFontTx/>
              <a:buNone/>
            </a:pPr>
            <a:r>
              <a:rPr lang="ru-RU" altLang="ru-RU" sz="1800" b="1" dirty="0" smtClean="0"/>
              <a:t>1. С движущимся слоем катализатора:</a:t>
            </a:r>
          </a:p>
          <a:p>
            <a:pPr>
              <a:spcBef>
                <a:spcPts val="0"/>
              </a:spcBef>
              <a:buFontTx/>
              <a:buChar char="-"/>
            </a:pPr>
            <a:r>
              <a:rPr lang="ru-RU" altLang="ru-RU" sz="1800" dirty="0" err="1" smtClean="0"/>
              <a:t>Термофорный</a:t>
            </a:r>
            <a:r>
              <a:rPr lang="ru-RU" altLang="ru-RU" sz="1800" dirty="0" smtClean="0"/>
              <a:t> КК (</a:t>
            </a:r>
            <a:r>
              <a:rPr lang="en-US" altLang="ru-RU" sz="1800" i="1" dirty="0" smtClean="0"/>
              <a:t>TCC</a:t>
            </a:r>
            <a:r>
              <a:rPr lang="ru-RU" altLang="ru-RU" sz="1800" dirty="0" smtClean="0"/>
              <a:t>)</a:t>
            </a:r>
            <a:r>
              <a:rPr lang="ru-RU" altLang="ru-RU" sz="1800" dirty="0"/>
              <a:t>;</a:t>
            </a:r>
            <a:endParaRPr lang="ru-RU" altLang="ru-RU" sz="1800" dirty="0" smtClean="0"/>
          </a:p>
        </p:txBody>
      </p:sp>
      <p:sp>
        <p:nvSpPr>
          <p:cNvPr id="8" name="Rectangle 3"/>
          <p:cNvSpPr txBox="1">
            <a:spLocks noChangeArrowheads="1"/>
          </p:cNvSpPr>
          <p:nvPr/>
        </p:nvSpPr>
        <p:spPr bwMode="auto">
          <a:xfrm>
            <a:off x="5220072" y="980728"/>
            <a:ext cx="4176464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spcBef>
                <a:spcPts val="0"/>
              </a:spcBef>
              <a:buFontTx/>
              <a:buNone/>
            </a:pPr>
            <a:r>
              <a:rPr lang="ru-RU" altLang="ru-RU" sz="1800" b="1" dirty="0" smtClean="0"/>
              <a:t>2. С </a:t>
            </a:r>
            <a:r>
              <a:rPr lang="ru-RU" altLang="ru-RU" sz="1800" b="1" dirty="0" err="1" smtClean="0"/>
              <a:t>псевдоожиженным</a:t>
            </a:r>
            <a:r>
              <a:rPr lang="ru-RU" altLang="ru-RU" sz="1800" b="1" dirty="0" smtClean="0"/>
              <a:t> слоем катализатора:</a:t>
            </a:r>
          </a:p>
          <a:p>
            <a:pPr>
              <a:spcBef>
                <a:spcPts val="0"/>
              </a:spcBef>
              <a:buFontTx/>
              <a:buChar char="-"/>
            </a:pPr>
            <a:r>
              <a:rPr lang="ru-RU" altLang="ru-RU" sz="1800" dirty="0" smtClean="0"/>
              <a:t>КК в кипящем (</a:t>
            </a:r>
            <a:r>
              <a:rPr lang="ru-RU" altLang="ru-RU" sz="1800" dirty="0" err="1" smtClean="0"/>
              <a:t>флюидизированном</a:t>
            </a:r>
            <a:r>
              <a:rPr lang="ru-RU" altLang="ru-RU" sz="1800" dirty="0" smtClean="0"/>
              <a:t>) слое катализатора (</a:t>
            </a:r>
            <a:r>
              <a:rPr lang="en-US" altLang="ru-RU" sz="1800" i="1" dirty="0" smtClean="0"/>
              <a:t>FCC</a:t>
            </a:r>
            <a:r>
              <a:rPr lang="ru-RU" altLang="ru-RU" sz="1800" dirty="0" smtClean="0"/>
              <a:t>);</a:t>
            </a:r>
          </a:p>
          <a:p>
            <a:pPr lvl="1">
              <a:spcBef>
                <a:spcPts val="0"/>
              </a:spcBef>
              <a:buFontTx/>
              <a:buChar char="-"/>
            </a:pPr>
            <a:r>
              <a:rPr lang="ru-RU" altLang="ru-RU" sz="1400" dirty="0" smtClean="0"/>
              <a:t>Крекинг в общем кипящем слое;</a:t>
            </a:r>
          </a:p>
          <a:p>
            <a:pPr lvl="1">
              <a:spcBef>
                <a:spcPts val="0"/>
              </a:spcBef>
              <a:buFontTx/>
              <a:buChar char="-"/>
            </a:pPr>
            <a:r>
              <a:rPr lang="ru-RU" altLang="ru-RU" sz="1400" dirty="0" smtClean="0"/>
              <a:t>Крекинг в транспортной линии, т.н. лифт-реакторе;</a:t>
            </a:r>
          </a:p>
        </p:txBody>
      </p:sp>
    </p:spTree>
    <p:extLst>
      <p:ext uri="{BB962C8B-B14F-4D97-AF65-F5344CB8AC3E}">
        <p14:creationId xmlns:p14="http://schemas.microsoft.com/office/powerpoint/2010/main" val="29801529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911448" y="19596"/>
            <a:ext cx="8229600" cy="7451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pPr>
              <a:defRPr/>
            </a:pPr>
            <a:r>
              <a:rPr lang="ru-RU" sz="2400" b="1" dirty="0" smtClean="0"/>
              <a:t>Типовая схема установки каткрекинга</a:t>
            </a: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96" y="980728"/>
            <a:ext cx="7416824" cy="57578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" name="Rectangle 3"/>
          <p:cNvSpPr txBox="1">
            <a:spLocks noChangeArrowheads="1"/>
          </p:cNvSpPr>
          <p:nvPr/>
        </p:nvSpPr>
        <p:spPr bwMode="auto">
          <a:xfrm>
            <a:off x="6804248" y="908720"/>
            <a:ext cx="2232248" cy="20882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spcBef>
                <a:spcPts val="0"/>
              </a:spcBef>
              <a:buFontTx/>
              <a:buNone/>
            </a:pPr>
            <a:r>
              <a:rPr lang="ru-RU" altLang="ru-RU" sz="1200" b="1" dirty="0" smtClean="0"/>
              <a:t>Установки с движущимся слоем ШК: </a:t>
            </a:r>
            <a:r>
              <a:rPr lang="ru-RU" altLang="ru-RU" sz="1200" dirty="0" smtClean="0"/>
              <a:t>9 в России, 14 в мире;</a:t>
            </a:r>
          </a:p>
          <a:p>
            <a:pPr marL="0" indent="0">
              <a:spcBef>
                <a:spcPts val="0"/>
              </a:spcBef>
              <a:buFontTx/>
              <a:buNone/>
            </a:pPr>
            <a:r>
              <a:rPr lang="ru-RU" altLang="ru-RU" sz="1200" dirty="0" err="1" smtClean="0"/>
              <a:t>Треакц</a:t>
            </a:r>
            <a:r>
              <a:rPr lang="ru-RU" altLang="ru-RU" sz="1200" dirty="0" smtClean="0"/>
              <a:t> = 450-490 </a:t>
            </a:r>
            <a:r>
              <a:rPr lang="en-US" altLang="ru-RU" sz="1200" dirty="0"/>
              <a:t>°</a:t>
            </a:r>
            <a:r>
              <a:rPr lang="ru-RU" altLang="ru-RU" sz="1200" dirty="0" smtClean="0"/>
              <a:t>С;</a:t>
            </a:r>
            <a:endParaRPr lang="en-US" altLang="ru-RU" sz="1200" dirty="0" smtClean="0"/>
          </a:p>
          <a:p>
            <a:pPr marL="0" indent="0">
              <a:spcBef>
                <a:spcPts val="0"/>
              </a:spcBef>
              <a:buFontTx/>
              <a:buNone/>
            </a:pPr>
            <a:r>
              <a:rPr lang="ru-RU" altLang="ru-RU" sz="1200" dirty="0" err="1" smtClean="0"/>
              <a:t>Треген</a:t>
            </a:r>
            <a:r>
              <a:rPr lang="ru-RU" altLang="ru-RU" sz="1200" dirty="0" smtClean="0"/>
              <a:t> = 590-650 °С;</a:t>
            </a:r>
          </a:p>
          <a:p>
            <a:pPr marL="0" indent="0">
              <a:spcBef>
                <a:spcPts val="0"/>
              </a:spcBef>
              <a:buFontTx/>
              <a:buNone/>
            </a:pPr>
            <a:r>
              <a:rPr lang="ru-RU" altLang="ru-RU" sz="1200" dirty="0" err="1" smtClean="0"/>
              <a:t>Цирк.кат</a:t>
            </a:r>
            <a:r>
              <a:rPr lang="ru-RU" altLang="ru-RU" sz="1200" dirty="0" smtClean="0"/>
              <a:t>. = 1,8-2,5 т/т сырья;</a:t>
            </a:r>
          </a:p>
          <a:p>
            <a:pPr marL="0" indent="0">
              <a:spcBef>
                <a:spcPts val="0"/>
              </a:spcBef>
              <a:buFontTx/>
              <a:buNone/>
            </a:pPr>
            <a:r>
              <a:rPr lang="ru-RU" altLang="ru-RU" sz="1200" dirty="0" smtClean="0"/>
              <a:t>Время контакта = 1200 с;</a:t>
            </a:r>
          </a:p>
          <a:p>
            <a:pPr marL="0" indent="0">
              <a:spcBef>
                <a:spcPts val="0"/>
              </a:spcBef>
              <a:buFontTx/>
              <a:buNone/>
            </a:pPr>
            <a:r>
              <a:rPr lang="ru-RU" altLang="ru-RU" sz="1200" dirty="0" smtClean="0"/>
              <a:t>Выход бензина = 35-38%;</a:t>
            </a:r>
          </a:p>
          <a:p>
            <a:pPr marL="0" indent="0">
              <a:spcBef>
                <a:spcPts val="0"/>
              </a:spcBef>
              <a:buFontTx/>
              <a:buNone/>
            </a:pPr>
            <a:r>
              <a:rPr lang="ru-RU" altLang="ru-RU" sz="1200" dirty="0" smtClean="0"/>
              <a:t>Выход ЛГ = 23-27 %;</a:t>
            </a:r>
          </a:p>
          <a:p>
            <a:pPr marL="0" indent="0">
              <a:spcBef>
                <a:spcPts val="0"/>
              </a:spcBef>
              <a:buFontTx/>
              <a:buNone/>
            </a:pPr>
            <a:r>
              <a:rPr lang="ru-RU" altLang="ru-RU" sz="1200" dirty="0" smtClean="0"/>
              <a:t>Выход кокса = 2,5-3,5 %;</a:t>
            </a:r>
          </a:p>
        </p:txBody>
      </p:sp>
    </p:spTree>
    <p:extLst>
      <p:ext uri="{BB962C8B-B14F-4D97-AF65-F5344CB8AC3E}">
        <p14:creationId xmlns:p14="http://schemas.microsoft.com/office/powerpoint/2010/main" val="27584348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911448" y="19596"/>
            <a:ext cx="8229600" cy="7451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pPr>
              <a:defRPr/>
            </a:pPr>
            <a:r>
              <a:rPr lang="ru-RU" sz="2400" b="1" dirty="0" smtClean="0"/>
              <a:t>Типовая схема установки каткрекинга</a:t>
            </a:r>
          </a:p>
        </p:txBody>
      </p:sp>
      <p:pic>
        <p:nvPicPr>
          <p:cNvPr id="6" name="Picture 3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789"/>
          <a:stretch/>
        </p:blipFill>
        <p:spPr bwMode="auto">
          <a:xfrm>
            <a:off x="-36512" y="1087602"/>
            <a:ext cx="6626671" cy="46827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96570" y="1864459"/>
            <a:ext cx="2611934" cy="38689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35675" y="5865982"/>
            <a:ext cx="2927350" cy="962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643417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911448" y="19596"/>
            <a:ext cx="8229600" cy="7451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pPr>
              <a:defRPr/>
            </a:pPr>
            <a:r>
              <a:rPr lang="ru-RU" sz="2400" b="1" dirty="0" smtClean="0"/>
              <a:t>Типовая схема установки каткрекинга</a:t>
            </a:r>
            <a:r>
              <a:rPr lang="en-US" sz="2400" b="1" dirty="0" smtClean="0"/>
              <a:t> </a:t>
            </a:r>
            <a:r>
              <a:rPr lang="ru-RU" sz="2400" b="1" dirty="0" smtClean="0"/>
              <a:t>Г</a:t>
            </a:r>
            <a:r>
              <a:rPr lang="en-US" sz="2400" b="1" dirty="0" smtClean="0"/>
              <a:t>-43-107</a:t>
            </a:r>
            <a:endParaRPr lang="ru-RU" sz="2400" b="1" dirty="0" smtClean="0"/>
          </a:p>
        </p:txBody>
      </p:sp>
      <p:pic>
        <p:nvPicPr>
          <p:cNvPr id="1026" name="Picture 2" descr="http://neftegaz.ru/images/upload/2016/tn1280x720-MNPZ_G43107__4_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54349" y="1268760"/>
            <a:ext cx="5534025" cy="26098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827584" y="4653136"/>
            <a:ext cx="799288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i="1" dirty="0"/>
              <a:t>http://neftegaz.ru/news/view/159261-Rekonstruktsiya-ustanovki-kataliticheskogo-krekinga-pozvolit-uvelichit-proizvodstvo-sovremennogo-topliva-Evro-5-na-Moskovskom-NPZ</a:t>
            </a:r>
            <a:endParaRPr lang="ru-RU" i="1" dirty="0"/>
          </a:p>
        </p:txBody>
      </p:sp>
    </p:spTree>
    <p:extLst>
      <p:ext uri="{BB962C8B-B14F-4D97-AF65-F5344CB8AC3E}">
        <p14:creationId xmlns:p14="http://schemas.microsoft.com/office/powerpoint/2010/main" val="32591349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91"/>
          <a:stretch/>
        </p:blipFill>
        <p:spPr bwMode="auto">
          <a:xfrm>
            <a:off x="4344" y="909721"/>
            <a:ext cx="6007816" cy="48235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46" t="2298"/>
          <a:stretch/>
        </p:blipFill>
        <p:spPr bwMode="auto">
          <a:xfrm>
            <a:off x="6053065" y="908720"/>
            <a:ext cx="3127447" cy="5440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Rectangle 2"/>
          <p:cNvSpPr txBox="1">
            <a:spLocks noChangeArrowheads="1"/>
          </p:cNvSpPr>
          <p:nvPr/>
        </p:nvSpPr>
        <p:spPr bwMode="auto">
          <a:xfrm>
            <a:off x="911448" y="19596"/>
            <a:ext cx="8229600" cy="7451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pPr>
              <a:defRPr/>
            </a:pPr>
            <a:r>
              <a:rPr lang="ru-RU" sz="2400" b="1" dirty="0" smtClean="0"/>
              <a:t>Типовая схема установки каткрекинга</a:t>
            </a:r>
            <a:r>
              <a:rPr lang="en-US" sz="2400" b="1" dirty="0" smtClean="0"/>
              <a:t> </a:t>
            </a:r>
            <a:r>
              <a:rPr lang="ru-RU" sz="2400" b="1" dirty="0" smtClean="0"/>
              <a:t>Г</a:t>
            </a:r>
            <a:r>
              <a:rPr lang="en-US" sz="2400" b="1" dirty="0" smtClean="0"/>
              <a:t>-43-107</a:t>
            </a:r>
            <a:endParaRPr lang="ru-RU" sz="2400" b="1" dirty="0" smtClean="0"/>
          </a:p>
        </p:txBody>
      </p:sp>
      <p:sp>
        <p:nvSpPr>
          <p:cNvPr id="11" name="Rectangle 3"/>
          <p:cNvSpPr txBox="1">
            <a:spLocks noChangeArrowheads="1"/>
          </p:cNvSpPr>
          <p:nvPr/>
        </p:nvSpPr>
        <p:spPr bwMode="auto">
          <a:xfrm>
            <a:off x="107504" y="5877272"/>
            <a:ext cx="5904656" cy="7065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spcBef>
                <a:spcPts val="0"/>
              </a:spcBef>
              <a:buFontTx/>
              <a:buNone/>
            </a:pPr>
            <a:r>
              <a:rPr lang="ru-RU" altLang="ru-RU" sz="1600" b="1" dirty="0" smtClean="0"/>
              <a:t>Первый запуск – 1971 г. (</a:t>
            </a:r>
            <a:r>
              <a:rPr lang="en-US" altLang="ru-RU" sz="1600" b="1" dirty="0" smtClean="0"/>
              <a:t>UOP</a:t>
            </a:r>
            <a:r>
              <a:rPr lang="ru-RU" altLang="ru-RU" sz="1600" b="1" dirty="0" smtClean="0"/>
              <a:t>), российский аналог – установка Г-43-107.</a:t>
            </a:r>
            <a:endParaRPr lang="ru-RU" altLang="ru-RU" sz="1600" dirty="0" smtClean="0"/>
          </a:p>
        </p:txBody>
      </p:sp>
    </p:spTree>
    <p:extLst>
      <p:ext uri="{BB962C8B-B14F-4D97-AF65-F5344CB8AC3E}">
        <p14:creationId xmlns:p14="http://schemas.microsoft.com/office/powerpoint/2010/main" val="39310951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2"/>
          <p:cNvSpPr txBox="1">
            <a:spLocks noChangeArrowheads="1"/>
          </p:cNvSpPr>
          <p:nvPr/>
        </p:nvSpPr>
        <p:spPr bwMode="auto">
          <a:xfrm>
            <a:off x="911448" y="-99392"/>
            <a:ext cx="8229600" cy="7451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pPr>
              <a:defRPr/>
            </a:pPr>
            <a:r>
              <a:rPr lang="ru-RU" sz="2400" b="1" dirty="0" smtClean="0"/>
              <a:t>Типовая схема установки каткрекинга</a:t>
            </a:r>
            <a:r>
              <a:rPr lang="en-US" sz="2400" b="1" dirty="0" smtClean="0"/>
              <a:t> </a:t>
            </a:r>
            <a:r>
              <a:rPr lang="ru-RU" sz="2400" b="1" dirty="0" smtClean="0"/>
              <a:t>Г</a:t>
            </a:r>
            <a:r>
              <a:rPr lang="en-US" sz="2400" b="1" dirty="0" smtClean="0"/>
              <a:t>-43-107</a:t>
            </a:r>
            <a:endParaRPr lang="ru-RU" sz="2400" b="1" dirty="0" smtClean="0"/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75270521"/>
              </p:ext>
            </p:extLst>
          </p:nvPr>
        </p:nvGraphicFramePr>
        <p:xfrm>
          <a:off x="107708" y="548680"/>
          <a:ext cx="5616420" cy="6309360"/>
        </p:xfrm>
        <a:graphic>
          <a:graphicData uri="http://schemas.openxmlformats.org/drawingml/2006/table">
            <a:tbl>
              <a:tblPr bandRow="1">
                <a:tableStyleId>{93296810-A885-4BE3-A3E7-6D5BEEA58F35}</a:tableStyleId>
              </a:tblPr>
              <a:tblGrid>
                <a:gridCol w="4176464"/>
                <a:gridCol w="1439956"/>
              </a:tblGrid>
              <a:tr h="0">
                <a:tc>
                  <a:txBody>
                    <a:bodyPr/>
                    <a:lstStyle/>
                    <a:p>
                      <a:r>
                        <a:rPr lang="ru-RU" sz="1400" b="0" dirty="0" smtClean="0"/>
                        <a:t>Массовая скорость подачи</a:t>
                      </a:r>
                      <a:r>
                        <a:rPr lang="ru-RU" sz="1400" b="0" baseline="0" dirty="0" smtClean="0"/>
                        <a:t> сырья, ч</a:t>
                      </a:r>
                      <a:r>
                        <a:rPr lang="en-US" sz="1400" b="0" baseline="30000" dirty="0" smtClean="0"/>
                        <a:t>-1</a:t>
                      </a:r>
                      <a:endParaRPr lang="ru-RU" sz="1400" b="0" baseline="30000" dirty="0"/>
                    </a:p>
                  </a:txBody>
                  <a:tcPr marL="45720" marR="4572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 smtClean="0"/>
                        <a:t>80-100</a:t>
                      </a:r>
                      <a:endParaRPr lang="ru-RU" sz="1400" b="0" dirty="0"/>
                    </a:p>
                  </a:txBody>
                  <a:tcPr marL="45720" marR="45720" anchor="ctr"/>
                </a:tc>
              </a:tr>
              <a:tr h="0">
                <a:tc>
                  <a:txBody>
                    <a:bodyPr/>
                    <a:lstStyle/>
                    <a:p>
                      <a:r>
                        <a:rPr lang="ru-RU" sz="1400" b="0" baseline="0" dirty="0" smtClean="0"/>
                        <a:t>Начальная загрузка кат-</a:t>
                      </a:r>
                      <a:r>
                        <a:rPr lang="ru-RU" sz="1400" b="0" baseline="0" dirty="0" err="1" smtClean="0"/>
                        <a:t>ра</a:t>
                      </a:r>
                      <a:r>
                        <a:rPr lang="ru-RU" sz="1400" b="0" baseline="0" dirty="0" smtClean="0"/>
                        <a:t>, т на м</a:t>
                      </a:r>
                      <a:r>
                        <a:rPr lang="ru-RU" sz="1400" b="0" baseline="30000" dirty="0" smtClean="0"/>
                        <a:t>3</a:t>
                      </a:r>
                      <a:r>
                        <a:rPr lang="ru-RU" sz="1400" b="0" baseline="0" dirty="0" smtClean="0"/>
                        <a:t>/ч сырья</a:t>
                      </a:r>
                      <a:endParaRPr lang="ru-RU" sz="1400" b="0" baseline="0" dirty="0"/>
                    </a:p>
                  </a:txBody>
                  <a:tcPr marL="45720" marR="4572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 smtClean="0"/>
                        <a:t>0,45-0,75</a:t>
                      </a:r>
                      <a:endParaRPr lang="ru-RU" sz="1400" b="0" dirty="0"/>
                    </a:p>
                  </a:txBody>
                  <a:tcPr marL="45720" marR="45720" anchor="ctr"/>
                </a:tc>
              </a:tr>
              <a:tr h="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baseline="0" dirty="0" smtClean="0"/>
                        <a:t>Скорость циркуляции кат-</a:t>
                      </a:r>
                      <a:r>
                        <a:rPr lang="ru-RU" sz="1400" b="0" baseline="0" dirty="0" err="1" smtClean="0"/>
                        <a:t>ра</a:t>
                      </a:r>
                      <a:r>
                        <a:rPr lang="ru-RU" sz="1400" b="0" baseline="0" dirty="0" smtClean="0"/>
                        <a:t>, т/мин на м</a:t>
                      </a:r>
                      <a:r>
                        <a:rPr lang="ru-RU" sz="1400" b="0" baseline="30000" dirty="0" smtClean="0"/>
                        <a:t>3</a:t>
                      </a:r>
                      <a:r>
                        <a:rPr lang="ru-RU" sz="1400" b="0" baseline="0" dirty="0" smtClean="0"/>
                        <a:t>/ч сырья</a:t>
                      </a:r>
                      <a:endParaRPr lang="ru-RU" sz="1400" b="0" baseline="0" dirty="0"/>
                    </a:p>
                  </a:txBody>
                  <a:tcPr marL="45720" marR="4572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 smtClean="0"/>
                        <a:t>0,14-0,23</a:t>
                      </a:r>
                      <a:endParaRPr lang="ru-RU" sz="1400" b="0" dirty="0"/>
                    </a:p>
                  </a:txBody>
                  <a:tcPr marL="45720" marR="45720" anchor="ctr"/>
                </a:tc>
              </a:tr>
              <a:tr h="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baseline="0" dirty="0" smtClean="0"/>
                        <a:t>Массовое соотношение «катализатор : сырье»</a:t>
                      </a:r>
                      <a:endParaRPr lang="ru-RU" sz="1400" b="0" baseline="0" dirty="0"/>
                    </a:p>
                  </a:txBody>
                  <a:tcPr marL="45720" marR="4572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 smtClean="0"/>
                        <a:t>5-16</a:t>
                      </a:r>
                      <a:endParaRPr lang="ru-RU" sz="1400" b="0" dirty="0"/>
                    </a:p>
                  </a:txBody>
                  <a:tcPr marL="45720" marR="45720" anchor="ctr"/>
                </a:tc>
              </a:tr>
              <a:tr h="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baseline="0" dirty="0" smtClean="0"/>
                        <a:t>Объемный коэффициент рециркуляции</a:t>
                      </a:r>
                      <a:endParaRPr lang="ru-RU" sz="1400" b="0" baseline="0" dirty="0"/>
                    </a:p>
                  </a:txBody>
                  <a:tcPr marL="45720" marR="4572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 smtClean="0"/>
                        <a:t>0-0,5</a:t>
                      </a:r>
                      <a:endParaRPr lang="ru-RU" sz="1400" b="0" dirty="0"/>
                    </a:p>
                  </a:txBody>
                  <a:tcPr marL="45720" marR="45720" anchor="ctr"/>
                </a:tc>
              </a:tr>
              <a:tr h="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baseline="0" dirty="0" smtClean="0"/>
                        <a:t>Загрузка катализатора, кг/м</a:t>
                      </a:r>
                      <a:r>
                        <a:rPr lang="ru-RU" sz="1400" b="0" baseline="30000" dirty="0" smtClean="0"/>
                        <a:t>3</a:t>
                      </a:r>
                      <a:r>
                        <a:rPr lang="ru-RU" sz="1400" b="0" baseline="0" dirty="0" smtClean="0"/>
                        <a:t> сырья</a:t>
                      </a:r>
                      <a:endParaRPr lang="ru-RU" sz="1400" b="0" baseline="0" dirty="0"/>
                    </a:p>
                  </a:txBody>
                  <a:tcPr marL="45720" marR="4572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 smtClean="0"/>
                        <a:t>0,43-0,71</a:t>
                      </a:r>
                      <a:endParaRPr lang="ru-RU" sz="1400" b="0" dirty="0"/>
                    </a:p>
                  </a:txBody>
                  <a:tcPr marL="45720" marR="45720" anchor="ctr"/>
                </a:tc>
              </a:tr>
              <a:tr h="0">
                <a:tc>
                  <a:txBody>
                    <a:bodyPr/>
                    <a:lstStyle/>
                    <a:p>
                      <a:r>
                        <a:rPr lang="ru-RU" sz="1400" b="0" dirty="0" smtClean="0">
                          <a:solidFill>
                            <a:schemeClr val="tx1"/>
                          </a:solidFill>
                        </a:rPr>
                        <a:t>Расход шлама, %</a:t>
                      </a:r>
                      <a:endParaRPr lang="ru-RU" sz="1400" b="0" dirty="0">
                        <a:solidFill>
                          <a:schemeClr val="tx1"/>
                        </a:solidFill>
                      </a:endParaRPr>
                    </a:p>
                  </a:txBody>
                  <a:tcPr marL="45720" marR="4572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 smtClean="0">
                          <a:solidFill>
                            <a:schemeClr val="tx1"/>
                          </a:solidFill>
                        </a:rPr>
                        <a:t>5,5-7,0</a:t>
                      </a:r>
                      <a:endParaRPr lang="ru-RU" sz="1400" b="0" dirty="0">
                        <a:solidFill>
                          <a:schemeClr val="tx1"/>
                        </a:solidFill>
                      </a:endParaRPr>
                    </a:p>
                  </a:txBody>
                  <a:tcPr marL="45720" marR="45720" anchor="ctr"/>
                </a:tc>
              </a:tr>
              <a:tr h="0">
                <a:tc>
                  <a:txBody>
                    <a:bodyPr/>
                    <a:lstStyle/>
                    <a:p>
                      <a:r>
                        <a:rPr lang="ru-RU" sz="1400" b="0" dirty="0" smtClean="0"/>
                        <a:t>Температура</a:t>
                      </a:r>
                      <a:r>
                        <a:rPr lang="ru-RU" sz="1400" b="0" baseline="0" dirty="0" smtClean="0"/>
                        <a:t> подогрева сырья, °С</a:t>
                      </a:r>
                      <a:endParaRPr lang="ru-RU" sz="1400" b="0" dirty="0"/>
                    </a:p>
                  </a:txBody>
                  <a:tcPr marL="45720" marR="4572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 smtClean="0"/>
                        <a:t>340</a:t>
                      </a:r>
                      <a:endParaRPr lang="ru-RU" sz="1400" b="0" dirty="0"/>
                    </a:p>
                  </a:txBody>
                  <a:tcPr marL="45720" marR="45720" anchor="ctr"/>
                </a:tc>
              </a:tr>
              <a:tr h="0">
                <a:tc>
                  <a:txBody>
                    <a:bodyPr/>
                    <a:lstStyle/>
                    <a:p>
                      <a:r>
                        <a:rPr lang="ru-RU" sz="1400" b="0" dirty="0" smtClean="0"/>
                        <a:t>Температура</a:t>
                      </a:r>
                      <a:r>
                        <a:rPr lang="ru-RU" sz="1400" b="0" baseline="0" dirty="0" smtClean="0"/>
                        <a:t> крекинга в лифт-реакторе, °С</a:t>
                      </a:r>
                      <a:endParaRPr lang="ru-RU" sz="1400" b="0" dirty="0"/>
                    </a:p>
                  </a:txBody>
                  <a:tcPr marL="45720" marR="4572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 smtClean="0"/>
                        <a:t>515-560</a:t>
                      </a:r>
                      <a:endParaRPr lang="ru-RU" sz="1400" b="0" dirty="0"/>
                    </a:p>
                  </a:txBody>
                  <a:tcPr marL="45720" marR="45720" anchor="ctr"/>
                </a:tc>
              </a:tr>
              <a:tr h="0">
                <a:tc>
                  <a:txBody>
                    <a:bodyPr/>
                    <a:lstStyle/>
                    <a:p>
                      <a:r>
                        <a:rPr lang="ru-RU" sz="1400" b="0" dirty="0" smtClean="0"/>
                        <a:t>Давление в реакторе,</a:t>
                      </a:r>
                      <a:r>
                        <a:rPr lang="ru-RU" sz="1400" b="0" baseline="0" dirty="0" smtClean="0"/>
                        <a:t> МПа</a:t>
                      </a:r>
                      <a:endParaRPr lang="ru-RU" sz="1400" b="0" dirty="0"/>
                    </a:p>
                  </a:txBody>
                  <a:tcPr marL="45720" marR="4572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 smtClean="0"/>
                        <a:t>0,15-0,22</a:t>
                      </a:r>
                      <a:endParaRPr lang="ru-RU" sz="1400" b="0" dirty="0"/>
                    </a:p>
                  </a:txBody>
                  <a:tcPr marL="45720" marR="45720" anchor="ctr"/>
                </a:tc>
              </a:tr>
              <a:tr h="0">
                <a:tc>
                  <a:txBody>
                    <a:bodyPr/>
                    <a:lstStyle/>
                    <a:p>
                      <a:r>
                        <a:rPr lang="ru-RU" sz="1400" b="0" dirty="0" smtClean="0"/>
                        <a:t>Температура в регенераторе, </a:t>
                      </a:r>
                      <a:r>
                        <a:rPr lang="ru-RU" sz="1400" b="0" baseline="0" dirty="0" smtClean="0"/>
                        <a:t>°С</a:t>
                      </a:r>
                      <a:endParaRPr lang="ru-RU" sz="1400" b="0" dirty="0"/>
                    </a:p>
                  </a:txBody>
                  <a:tcPr marL="45720" marR="4572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 smtClean="0"/>
                        <a:t>640-670</a:t>
                      </a:r>
                      <a:endParaRPr lang="ru-RU" sz="1400" b="0" dirty="0"/>
                    </a:p>
                  </a:txBody>
                  <a:tcPr marL="45720" marR="45720" anchor="ctr"/>
                </a:tc>
              </a:tr>
              <a:tr h="0">
                <a:tc>
                  <a:txBody>
                    <a:bodyPr/>
                    <a:lstStyle/>
                    <a:p>
                      <a:r>
                        <a:rPr lang="ru-RU" sz="1400" b="0" dirty="0" smtClean="0"/>
                        <a:t>Давление</a:t>
                      </a:r>
                      <a:r>
                        <a:rPr lang="ru-RU" sz="1400" b="0" baseline="0" dirty="0" smtClean="0"/>
                        <a:t> в регенераторе, МПа</a:t>
                      </a:r>
                      <a:endParaRPr lang="ru-RU" sz="1400" b="0" dirty="0"/>
                    </a:p>
                  </a:txBody>
                  <a:tcPr marL="45720" marR="4572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 smtClean="0"/>
                        <a:t>0,15-0,24</a:t>
                      </a:r>
                      <a:endParaRPr lang="ru-RU" sz="1400" b="0" dirty="0"/>
                    </a:p>
                  </a:txBody>
                  <a:tcPr marL="45720" marR="45720" anchor="ctr"/>
                </a:tc>
              </a:tr>
              <a:tr h="0">
                <a:tc>
                  <a:txBody>
                    <a:bodyPr/>
                    <a:lstStyle/>
                    <a:p>
                      <a:r>
                        <a:rPr lang="ru-RU" sz="1400" b="0" dirty="0" smtClean="0"/>
                        <a:t>Содержание остаточного</a:t>
                      </a:r>
                      <a:r>
                        <a:rPr lang="ru-RU" sz="1400" b="0" baseline="0" dirty="0" smtClean="0"/>
                        <a:t> кокса на катализаторе, % </a:t>
                      </a:r>
                      <a:r>
                        <a:rPr lang="ru-RU" sz="1400" b="0" baseline="0" dirty="0" err="1" smtClean="0"/>
                        <a:t>мас</a:t>
                      </a:r>
                      <a:r>
                        <a:rPr lang="ru-RU" sz="1400" b="0" baseline="0" dirty="0" smtClean="0"/>
                        <a:t>.</a:t>
                      </a:r>
                      <a:endParaRPr lang="ru-RU" sz="1400" b="0" dirty="0"/>
                    </a:p>
                  </a:txBody>
                  <a:tcPr marL="45720" marR="4572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 smtClean="0"/>
                        <a:t>0,05-0,1</a:t>
                      </a:r>
                      <a:endParaRPr lang="ru-RU" sz="1400" b="0" dirty="0"/>
                    </a:p>
                  </a:txBody>
                  <a:tcPr marL="45720" marR="45720" anchor="ctr"/>
                </a:tc>
              </a:tr>
              <a:tr h="0">
                <a:tc>
                  <a:txBody>
                    <a:bodyPr/>
                    <a:lstStyle/>
                    <a:p>
                      <a:r>
                        <a:rPr lang="ru-RU" sz="1400" b="0" dirty="0" smtClean="0"/>
                        <a:t>Выход продуктов, % </a:t>
                      </a:r>
                      <a:r>
                        <a:rPr lang="ru-RU" sz="1400" b="0" dirty="0" err="1" smtClean="0"/>
                        <a:t>мас</a:t>
                      </a:r>
                      <a:r>
                        <a:rPr lang="ru-RU" sz="1400" b="0" dirty="0" smtClean="0"/>
                        <a:t>.</a:t>
                      </a:r>
                      <a:endParaRPr lang="ru-RU" sz="1400" b="0" dirty="0"/>
                    </a:p>
                  </a:txBody>
                  <a:tcPr marL="45720" marR="45720"/>
                </a:tc>
                <a:tc>
                  <a:txBody>
                    <a:bodyPr/>
                    <a:lstStyle/>
                    <a:p>
                      <a:pPr algn="ctr"/>
                      <a:endParaRPr lang="ru-RU" sz="1400" b="0" dirty="0"/>
                    </a:p>
                  </a:txBody>
                  <a:tcPr marL="45720" marR="45720" anchor="ctr"/>
                </a:tc>
              </a:tr>
              <a:tr h="0">
                <a:tc>
                  <a:txBody>
                    <a:bodyPr/>
                    <a:lstStyle/>
                    <a:p>
                      <a:pPr algn="r"/>
                      <a:r>
                        <a:rPr lang="ru-RU" sz="1400" b="0" dirty="0" smtClean="0"/>
                        <a:t>Сумма С</a:t>
                      </a:r>
                      <a:r>
                        <a:rPr lang="ru-RU" sz="1400" b="0" baseline="-25000" dirty="0" smtClean="0"/>
                        <a:t>2</a:t>
                      </a:r>
                      <a:endParaRPr lang="ru-RU" sz="1400" b="0" baseline="-25000" dirty="0"/>
                    </a:p>
                  </a:txBody>
                  <a:tcPr marL="45720" marR="4572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 smtClean="0"/>
                        <a:t>3,4</a:t>
                      </a:r>
                      <a:endParaRPr lang="ru-RU" sz="1400" b="0" dirty="0"/>
                    </a:p>
                  </a:txBody>
                  <a:tcPr marL="45720" marR="45720" anchor="ctr"/>
                </a:tc>
              </a:tr>
              <a:tr h="0">
                <a:tc>
                  <a:txBody>
                    <a:bodyPr/>
                    <a:lstStyle/>
                    <a:p>
                      <a:pPr algn="r"/>
                      <a:r>
                        <a:rPr lang="ru-RU" sz="1400" b="0" dirty="0" smtClean="0"/>
                        <a:t>Сумма С</a:t>
                      </a:r>
                      <a:r>
                        <a:rPr lang="ru-RU" sz="1400" b="0" baseline="-25000" dirty="0" smtClean="0"/>
                        <a:t>3</a:t>
                      </a:r>
                      <a:r>
                        <a:rPr lang="ru-RU" sz="1400" b="0" dirty="0" smtClean="0"/>
                        <a:t>-С</a:t>
                      </a:r>
                      <a:r>
                        <a:rPr lang="ru-RU" sz="1400" b="0" baseline="-25000" dirty="0" smtClean="0"/>
                        <a:t>4</a:t>
                      </a:r>
                      <a:endParaRPr lang="ru-RU" sz="1400" b="0" baseline="-25000" dirty="0"/>
                    </a:p>
                  </a:txBody>
                  <a:tcPr marL="45720" marR="4572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 smtClean="0"/>
                        <a:t>12,6</a:t>
                      </a:r>
                      <a:endParaRPr lang="ru-RU" sz="1400" b="0" dirty="0"/>
                    </a:p>
                  </a:txBody>
                  <a:tcPr marL="45720" marR="45720" anchor="ctr"/>
                </a:tc>
              </a:tr>
              <a:tr h="0">
                <a:tc>
                  <a:txBody>
                    <a:bodyPr/>
                    <a:lstStyle/>
                    <a:p>
                      <a:pPr algn="r"/>
                      <a:r>
                        <a:rPr lang="ru-RU" sz="1400" b="0" dirty="0" smtClean="0"/>
                        <a:t>Бензин (С</a:t>
                      </a:r>
                      <a:r>
                        <a:rPr lang="ru-RU" sz="1400" b="0" baseline="-25000" dirty="0" smtClean="0"/>
                        <a:t>5</a:t>
                      </a:r>
                      <a:r>
                        <a:rPr lang="ru-RU" sz="1400" b="0" dirty="0" smtClean="0"/>
                        <a:t>-205 °С)</a:t>
                      </a:r>
                      <a:endParaRPr lang="ru-RU" sz="1400" b="0" dirty="0"/>
                    </a:p>
                  </a:txBody>
                  <a:tcPr marL="45720" marR="4572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 smtClean="0"/>
                        <a:t>50,0</a:t>
                      </a:r>
                      <a:endParaRPr lang="ru-RU" sz="1400" b="0" dirty="0"/>
                    </a:p>
                  </a:txBody>
                  <a:tcPr marL="45720" marR="45720" anchor="ctr"/>
                </a:tc>
              </a:tr>
              <a:tr h="0">
                <a:tc>
                  <a:txBody>
                    <a:bodyPr/>
                    <a:lstStyle/>
                    <a:p>
                      <a:pPr algn="r"/>
                      <a:r>
                        <a:rPr lang="ru-RU" sz="1400" b="0" dirty="0" smtClean="0"/>
                        <a:t>Легкий газойль</a:t>
                      </a:r>
                      <a:endParaRPr lang="ru-RU" sz="1400" b="0" dirty="0"/>
                    </a:p>
                  </a:txBody>
                  <a:tcPr marL="45720" marR="4572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 smtClean="0"/>
                        <a:t>12,9</a:t>
                      </a:r>
                      <a:endParaRPr lang="ru-RU" sz="1400" b="0" dirty="0"/>
                    </a:p>
                  </a:txBody>
                  <a:tcPr marL="45720" marR="45720" anchor="ctr"/>
                </a:tc>
              </a:tr>
              <a:tr h="0">
                <a:tc>
                  <a:txBody>
                    <a:bodyPr/>
                    <a:lstStyle/>
                    <a:p>
                      <a:pPr algn="r"/>
                      <a:r>
                        <a:rPr lang="ru-RU" sz="1400" b="0" dirty="0" smtClean="0"/>
                        <a:t>Тяжелый газойль</a:t>
                      </a:r>
                      <a:endParaRPr lang="ru-RU" sz="1400" b="0" dirty="0"/>
                    </a:p>
                  </a:txBody>
                  <a:tcPr marL="45720" marR="4572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 smtClean="0"/>
                        <a:t>17,5</a:t>
                      </a:r>
                      <a:endParaRPr lang="ru-RU" sz="1400" b="0" dirty="0"/>
                    </a:p>
                  </a:txBody>
                  <a:tcPr marL="45720" marR="45720" anchor="ctr"/>
                </a:tc>
              </a:tr>
              <a:tr h="0">
                <a:tc>
                  <a:txBody>
                    <a:bodyPr/>
                    <a:lstStyle/>
                    <a:p>
                      <a:pPr algn="r"/>
                      <a:r>
                        <a:rPr lang="ru-RU" sz="1400" b="0" dirty="0" smtClean="0"/>
                        <a:t>Кокс</a:t>
                      </a:r>
                      <a:endParaRPr lang="ru-RU" sz="1400" b="0" dirty="0"/>
                    </a:p>
                  </a:txBody>
                  <a:tcPr marL="45720" marR="4572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 smtClean="0"/>
                        <a:t>3,6</a:t>
                      </a:r>
                      <a:endParaRPr lang="ru-RU" sz="1400" b="0" dirty="0"/>
                    </a:p>
                  </a:txBody>
                  <a:tcPr marL="45720" marR="45720" anchor="ctr"/>
                </a:tc>
              </a:tr>
            </a:tbl>
          </a:graphicData>
        </a:graphic>
      </p:graphicFrame>
      <p:sp>
        <p:nvSpPr>
          <p:cNvPr id="4" name="Прямоугольник 3"/>
          <p:cNvSpPr/>
          <p:nvPr/>
        </p:nvSpPr>
        <p:spPr>
          <a:xfrm>
            <a:off x="5724128" y="620688"/>
            <a:ext cx="3209008" cy="2308324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ru-RU" sz="1600" dirty="0" smtClean="0"/>
              <a:t>Процесс ведут при максимально допустимой температуре в регенераторе, а температура в реакторе и коэффициент рециркуляции подбираются таким образом, чтобы минимизировать вторичный крекинг бензина до газа и кокса.</a:t>
            </a:r>
            <a:endParaRPr lang="ru-RU" sz="1600" dirty="0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7092" y="2863893"/>
            <a:ext cx="2808312" cy="31548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3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468" b="7084"/>
          <a:stretch/>
        </p:blipFill>
        <p:spPr bwMode="auto">
          <a:xfrm>
            <a:off x="6086004" y="6000576"/>
            <a:ext cx="2819400" cy="812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53547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23528" y="980728"/>
            <a:ext cx="6408712" cy="4525963"/>
          </a:xfrm>
        </p:spPr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ru-RU" altLang="ru-RU" sz="1800" b="1" dirty="0" smtClean="0"/>
              <a:t>Углеводородные газы: </a:t>
            </a:r>
            <a:r>
              <a:rPr lang="ru-RU" altLang="ru-RU" sz="1800" dirty="0" smtClean="0"/>
              <a:t>Примерный состав (% </a:t>
            </a:r>
            <a:r>
              <a:rPr lang="ru-RU" altLang="ru-RU" sz="1800" dirty="0" err="1" smtClean="0"/>
              <a:t>мас</a:t>
            </a:r>
            <a:r>
              <a:rPr lang="ru-RU" altLang="ru-RU" sz="1800" dirty="0" smtClean="0"/>
              <a:t>.)</a:t>
            </a:r>
          </a:p>
          <a:p>
            <a:pPr>
              <a:spcBef>
                <a:spcPts val="0"/>
              </a:spcBef>
              <a:buFontTx/>
              <a:buChar char="-"/>
            </a:pPr>
            <a:r>
              <a:rPr lang="ru-RU" altLang="ru-RU" sz="1800" dirty="0" smtClean="0"/>
              <a:t>Наиболее важен выход пропилена (сырья нефтехимии), изобутанов и бутилена (сырья алкилирования);</a:t>
            </a:r>
          </a:p>
          <a:p>
            <a:pPr marL="0" indent="0">
              <a:spcBef>
                <a:spcPts val="0"/>
              </a:spcBef>
              <a:buNone/>
            </a:pPr>
            <a:endParaRPr lang="ru-RU" altLang="ru-RU" sz="1800" dirty="0" smtClean="0"/>
          </a:p>
          <a:p>
            <a:pPr marL="0" indent="0">
              <a:spcBef>
                <a:spcPts val="0"/>
              </a:spcBef>
              <a:buNone/>
            </a:pPr>
            <a:r>
              <a:rPr lang="ru-RU" altLang="ru-RU" sz="1800" b="1" dirty="0"/>
              <a:t>Бензин: </a:t>
            </a:r>
            <a:r>
              <a:rPr lang="ru-RU" altLang="ru-RU" sz="1800" dirty="0" err="1"/>
              <a:t>к.к</a:t>
            </a:r>
            <a:r>
              <a:rPr lang="ru-RU" altLang="ru-RU" sz="1800" dirty="0"/>
              <a:t>. – до 195 °С, </a:t>
            </a:r>
            <a:r>
              <a:rPr lang="ru-RU" altLang="ru-RU" sz="1800" dirty="0" err="1"/>
              <a:t>ОЧм</a:t>
            </a:r>
            <a:r>
              <a:rPr lang="ru-RU" altLang="ru-RU" sz="1800" dirty="0"/>
              <a:t> = 80-85;</a:t>
            </a:r>
          </a:p>
          <a:p>
            <a:pPr marL="0" indent="0">
              <a:spcBef>
                <a:spcPts val="0"/>
              </a:spcBef>
              <a:buNone/>
            </a:pPr>
            <a:endParaRPr lang="ru-RU" altLang="ru-RU" sz="1800" b="1" dirty="0"/>
          </a:p>
          <a:p>
            <a:pPr marL="0" indent="0">
              <a:spcBef>
                <a:spcPts val="0"/>
              </a:spcBef>
              <a:buNone/>
            </a:pPr>
            <a:r>
              <a:rPr lang="ru-RU" altLang="ru-RU" sz="1800" b="1" dirty="0" smtClean="0"/>
              <a:t>Легкий газойль КК:</a:t>
            </a:r>
          </a:p>
          <a:p>
            <a:pPr>
              <a:spcBef>
                <a:spcPts val="0"/>
              </a:spcBef>
              <a:buFontTx/>
              <a:buChar char="-"/>
            </a:pPr>
            <a:r>
              <a:rPr lang="ru-RU" altLang="ru-RU" sz="1800" dirty="0" smtClean="0"/>
              <a:t>Богат </a:t>
            </a:r>
            <a:r>
              <a:rPr lang="ru-RU" altLang="ru-RU" sz="1800" dirty="0" err="1" smtClean="0"/>
              <a:t>ароматикой</a:t>
            </a:r>
            <a:r>
              <a:rPr lang="ru-RU" altLang="ru-RU" sz="1800" dirty="0" smtClean="0"/>
              <a:t>:</a:t>
            </a:r>
          </a:p>
          <a:p>
            <a:pPr lvl="1">
              <a:spcBef>
                <a:spcPts val="0"/>
              </a:spcBef>
              <a:buFontTx/>
              <a:buChar char="-"/>
            </a:pPr>
            <a:r>
              <a:rPr lang="ru-RU" altLang="ru-RU" sz="1400" dirty="0"/>
              <a:t>к</a:t>
            </a:r>
            <a:r>
              <a:rPr lang="ru-RU" altLang="ru-RU" sz="1400" dirty="0" smtClean="0"/>
              <a:t>ак компонент ДТ требует глубокого гидрирования;</a:t>
            </a:r>
          </a:p>
          <a:p>
            <a:pPr lvl="1">
              <a:spcBef>
                <a:spcPts val="0"/>
              </a:spcBef>
              <a:buFontTx/>
              <a:buChar char="-"/>
            </a:pPr>
            <a:r>
              <a:rPr lang="ru-RU" altLang="ru-RU" sz="1400" i="1" dirty="0" smtClean="0"/>
              <a:t>(после облагораживания)</a:t>
            </a:r>
            <a:r>
              <a:rPr lang="ru-RU" altLang="ru-RU" sz="1400" dirty="0" smtClean="0"/>
              <a:t> как печное и котельное топливо;</a:t>
            </a:r>
          </a:p>
          <a:p>
            <a:pPr lvl="1">
              <a:spcBef>
                <a:spcPts val="0"/>
              </a:spcBef>
              <a:buFontTx/>
              <a:buChar char="-"/>
            </a:pPr>
            <a:endParaRPr lang="ru-RU" altLang="ru-RU" sz="1400" dirty="0" smtClean="0"/>
          </a:p>
          <a:p>
            <a:pPr marL="0" lvl="1" indent="0">
              <a:spcBef>
                <a:spcPts val="0"/>
              </a:spcBef>
              <a:buNone/>
            </a:pPr>
            <a:r>
              <a:rPr lang="ru-RU" altLang="ru-RU" sz="1800" b="1" dirty="0" smtClean="0">
                <a:ea typeface="+mn-ea"/>
                <a:cs typeface="+mn-cs"/>
              </a:rPr>
              <a:t>Тяжелый </a:t>
            </a:r>
            <a:r>
              <a:rPr lang="ru-RU" altLang="ru-RU" sz="1800" b="1" dirty="0">
                <a:ea typeface="+mn-ea"/>
                <a:cs typeface="+mn-cs"/>
              </a:rPr>
              <a:t>газойль КК</a:t>
            </a:r>
            <a:r>
              <a:rPr lang="ru-RU" altLang="ru-RU" sz="1800" b="1" dirty="0" smtClean="0">
                <a:ea typeface="+mn-ea"/>
                <a:cs typeface="+mn-cs"/>
              </a:rPr>
              <a:t>:</a:t>
            </a:r>
          </a:p>
          <a:p>
            <a:pPr marL="285750" lvl="1">
              <a:spcBef>
                <a:spcPts val="0"/>
              </a:spcBef>
              <a:buFontTx/>
              <a:buChar char="-"/>
            </a:pPr>
            <a:r>
              <a:rPr lang="ru-RU" altLang="ru-RU" sz="1800" dirty="0" smtClean="0"/>
              <a:t>Богат </a:t>
            </a:r>
            <a:r>
              <a:rPr lang="ru-RU" altLang="ru-RU" sz="1800" dirty="0" err="1"/>
              <a:t>ароматикой</a:t>
            </a:r>
            <a:r>
              <a:rPr lang="ru-RU" altLang="ru-RU" sz="1800" dirty="0" smtClean="0"/>
              <a:t>: ценное сырье для получения </a:t>
            </a:r>
            <a:r>
              <a:rPr lang="ru-RU" altLang="ru-RU" sz="1800" dirty="0" err="1" smtClean="0"/>
              <a:t>техуглерода</a:t>
            </a:r>
            <a:r>
              <a:rPr lang="ru-RU" altLang="ru-RU" sz="1800" dirty="0" smtClean="0"/>
              <a:t>, нефтяного кокса и электродного кокса;</a:t>
            </a:r>
          </a:p>
          <a:p>
            <a:pPr marL="285750" lvl="1">
              <a:spcBef>
                <a:spcPts val="0"/>
              </a:spcBef>
              <a:buFontTx/>
              <a:buChar char="-"/>
            </a:pPr>
            <a:endParaRPr lang="ru-RU" altLang="ru-RU" sz="1800" dirty="0"/>
          </a:p>
          <a:p>
            <a:pPr marL="0" lvl="1" indent="0">
              <a:spcBef>
                <a:spcPts val="0"/>
              </a:spcBef>
              <a:buNone/>
            </a:pPr>
            <a:endParaRPr lang="ru-RU" altLang="ru-RU" sz="1800" dirty="0">
              <a:ea typeface="+mn-ea"/>
              <a:cs typeface="+mn-cs"/>
            </a:endParaRPr>
          </a:p>
          <a:p>
            <a:pPr lvl="1">
              <a:spcBef>
                <a:spcPts val="0"/>
              </a:spcBef>
              <a:buFontTx/>
              <a:buChar char="-"/>
            </a:pPr>
            <a:endParaRPr lang="ru-RU" altLang="ru-RU" sz="1400" dirty="0"/>
          </a:p>
        </p:txBody>
      </p:sp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911448" y="19596"/>
            <a:ext cx="8229600" cy="7451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pPr>
              <a:defRPr/>
            </a:pPr>
            <a:r>
              <a:rPr lang="ru-RU" sz="2400" b="1" dirty="0" smtClean="0"/>
              <a:t>Продукты каталитического крекинга</a:t>
            </a: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23515867"/>
              </p:ext>
            </p:extLst>
          </p:nvPr>
        </p:nvGraphicFramePr>
        <p:xfrm>
          <a:off x="6804248" y="980728"/>
          <a:ext cx="2160240" cy="3352800"/>
        </p:xfrm>
        <a:graphic>
          <a:graphicData uri="http://schemas.openxmlformats.org/drawingml/2006/table">
            <a:tbl>
              <a:tblPr bandRow="1">
                <a:tableStyleId>{93296810-A885-4BE3-A3E7-6D5BEEA58F35}</a:tableStyleId>
              </a:tblPr>
              <a:tblGrid>
                <a:gridCol w="1296144"/>
                <a:gridCol w="864096"/>
              </a:tblGrid>
              <a:tr h="288000"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 smtClean="0"/>
                        <a:t>Водород</a:t>
                      </a:r>
                      <a:endParaRPr lang="ru-RU" sz="1400" b="0" dirty="0"/>
                    </a:p>
                  </a:txBody>
                  <a:tcPr marL="45720" marR="45720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b="0" dirty="0" smtClean="0"/>
                        <a:t>0,1</a:t>
                      </a:r>
                      <a:endParaRPr lang="ru-RU" sz="1400" b="0" dirty="0"/>
                    </a:p>
                  </a:txBody>
                  <a:tcPr marL="45720" marR="45720" anchor="ctr"/>
                </a:tc>
              </a:tr>
              <a:tr h="288000"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 smtClean="0"/>
                        <a:t>Метан</a:t>
                      </a:r>
                      <a:endParaRPr lang="ru-RU" sz="1400" b="0" dirty="0"/>
                    </a:p>
                  </a:txBody>
                  <a:tcPr marL="45720" marR="45720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b="0" dirty="0" smtClean="0"/>
                        <a:t>3,4</a:t>
                      </a:r>
                      <a:endParaRPr lang="ru-RU" sz="1400" b="0" dirty="0"/>
                    </a:p>
                  </a:txBody>
                  <a:tcPr marL="45720" marR="45720" anchor="ctr"/>
                </a:tc>
              </a:tr>
              <a:tr h="288000"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 smtClean="0"/>
                        <a:t>Этилен</a:t>
                      </a:r>
                      <a:endParaRPr lang="ru-RU" sz="1400" b="0" dirty="0"/>
                    </a:p>
                  </a:txBody>
                  <a:tcPr marL="45720" marR="45720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b="0" dirty="0" smtClean="0"/>
                        <a:t>4,5</a:t>
                      </a:r>
                      <a:endParaRPr lang="ru-RU" sz="1400" b="0" dirty="0"/>
                    </a:p>
                  </a:txBody>
                  <a:tcPr marL="45720" marR="45720" anchor="ctr"/>
                </a:tc>
              </a:tr>
              <a:tr h="288000"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 smtClean="0"/>
                        <a:t>Этан</a:t>
                      </a:r>
                      <a:endParaRPr lang="ru-RU" sz="1400" b="0" dirty="0"/>
                    </a:p>
                  </a:txBody>
                  <a:tcPr marL="45720" marR="45720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b="0" dirty="0" smtClean="0"/>
                        <a:t>2,8</a:t>
                      </a:r>
                      <a:endParaRPr lang="ru-RU" sz="1400" b="0" dirty="0"/>
                    </a:p>
                  </a:txBody>
                  <a:tcPr marL="45720" marR="45720" anchor="ctr"/>
                </a:tc>
              </a:tr>
              <a:tr h="288000"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 smtClean="0"/>
                        <a:t>Пропилен</a:t>
                      </a:r>
                      <a:endParaRPr lang="ru-RU" sz="1400" b="0" dirty="0"/>
                    </a:p>
                  </a:txBody>
                  <a:tcPr marL="45720" marR="45720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b="0" dirty="0" smtClean="0"/>
                        <a:t>23,8</a:t>
                      </a:r>
                      <a:endParaRPr lang="ru-RU" sz="1400" b="0" dirty="0"/>
                    </a:p>
                  </a:txBody>
                  <a:tcPr marL="45720" marR="45720" anchor="ctr"/>
                </a:tc>
              </a:tr>
              <a:tr h="288000"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 smtClean="0"/>
                        <a:t>Пропан</a:t>
                      </a:r>
                      <a:endParaRPr lang="ru-RU" sz="1400" b="0" dirty="0"/>
                    </a:p>
                  </a:txBody>
                  <a:tcPr marL="45720" marR="45720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b="0" dirty="0" smtClean="0"/>
                        <a:t>10,7</a:t>
                      </a:r>
                      <a:endParaRPr lang="ru-RU" sz="1400" b="0" dirty="0"/>
                    </a:p>
                  </a:txBody>
                  <a:tcPr marL="45720" marR="45720" anchor="ctr"/>
                </a:tc>
              </a:tr>
              <a:tr h="288000"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 smtClean="0"/>
                        <a:t>Н-Бутилен</a:t>
                      </a:r>
                      <a:endParaRPr lang="ru-RU" sz="1400" b="0" dirty="0"/>
                    </a:p>
                  </a:txBody>
                  <a:tcPr marL="45720" marR="45720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b="0" dirty="0" smtClean="0"/>
                        <a:t>15,9</a:t>
                      </a:r>
                      <a:endParaRPr lang="ru-RU" sz="1400" b="0" dirty="0"/>
                    </a:p>
                  </a:txBody>
                  <a:tcPr marL="45720" marR="45720" anchor="ctr"/>
                </a:tc>
              </a:tr>
              <a:tr h="288000"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 smtClean="0"/>
                        <a:t>Н-Бутан</a:t>
                      </a:r>
                      <a:endParaRPr lang="ru-RU" sz="1400" b="0" dirty="0"/>
                    </a:p>
                  </a:txBody>
                  <a:tcPr marL="45720" marR="45720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b="0" dirty="0" smtClean="0"/>
                        <a:t>5,8</a:t>
                      </a:r>
                      <a:endParaRPr lang="ru-RU" sz="1400" b="0" dirty="0"/>
                    </a:p>
                  </a:txBody>
                  <a:tcPr marL="45720" marR="45720" anchor="ctr"/>
                </a:tc>
              </a:tr>
              <a:tr h="288000"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 smtClean="0"/>
                        <a:t>Изобутан</a:t>
                      </a:r>
                      <a:endParaRPr lang="ru-RU" sz="1400" b="0" dirty="0"/>
                    </a:p>
                  </a:txBody>
                  <a:tcPr marL="45720" marR="45720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b="0" dirty="0" smtClean="0"/>
                        <a:t>25,2</a:t>
                      </a:r>
                      <a:endParaRPr lang="ru-RU" sz="1400" b="0" dirty="0"/>
                    </a:p>
                  </a:txBody>
                  <a:tcPr marL="45720" marR="45720" anchor="ctr"/>
                </a:tc>
              </a:tr>
              <a:tr h="288000"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 smtClean="0"/>
                        <a:t>Изобутилен</a:t>
                      </a:r>
                      <a:endParaRPr lang="ru-RU" sz="1400" b="0" dirty="0"/>
                    </a:p>
                  </a:txBody>
                  <a:tcPr marL="45720" marR="45720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b="0" dirty="0" smtClean="0"/>
                        <a:t>7,8</a:t>
                      </a:r>
                      <a:endParaRPr lang="ru-RU" sz="1400" b="0" dirty="0"/>
                    </a:p>
                  </a:txBody>
                  <a:tcPr marL="45720" marR="45720" anchor="ctr"/>
                </a:tc>
              </a:tr>
              <a:tr h="288000"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 smtClean="0"/>
                        <a:t>ИТОГО:</a:t>
                      </a:r>
                      <a:endParaRPr lang="ru-RU" sz="1400" b="0" dirty="0"/>
                    </a:p>
                  </a:txBody>
                  <a:tcPr marL="45720" marR="45720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b="0" dirty="0" smtClean="0"/>
                        <a:t>100,0</a:t>
                      </a:r>
                      <a:endParaRPr lang="ru-RU" sz="1400" b="0" dirty="0"/>
                    </a:p>
                  </a:txBody>
                  <a:tcPr marL="45720" marR="4572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929276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2" name="Picture 4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27" r="11548" b="23132"/>
          <a:stretch/>
        </p:blipFill>
        <p:spPr bwMode="auto">
          <a:xfrm>
            <a:off x="5151436" y="2560687"/>
            <a:ext cx="4029076" cy="42526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36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5496" y="836712"/>
            <a:ext cx="5112568" cy="4525963"/>
          </a:xfrm>
        </p:spPr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ru-RU" altLang="ru-RU" sz="1600" b="1" dirty="0" smtClean="0"/>
              <a:t>Бензиновая фракция: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altLang="ru-RU" sz="1600" dirty="0" smtClean="0"/>
              <a:t>Как повысить ОЧ</a:t>
            </a:r>
            <a:r>
              <a:rPr lang="en-US" altLang="ru-RU" sz="1600" dirty="0" smtClean="0"/>
              <a:t> </a:t>
            </a:r>
            <a:r>
              <a:rPr lang="ru-RU" altLang="ru-RU" sz="1600" dirty="0" smtClean="0"/>
              <a:t>продуктов крекинга?</a:t>
            </a:r>
          </a:p>
          <a:p>
            <a:pPr>
              <a:spcBef>
                <a:spcPts val="0"/>
              </a:spcBef>
              <a:buFontTx/>
              <a:buChar char="-"/>
            </a:pPr>
            <a:r>
              <a:rPr lang="ru-RU" altLang="ru-RU" sz="1600" dirty="0" smtClean="0"/>
              <a:t>Выбором катализатора и увеличением жесткости режима установки – увеличивается выход легких олефинов С</a:t>
            </a:r>
            <a:r>
              <a:rPr lang="ru-RU" altLang="ru-RU" sz="1600" baseline="-25000" dirty="0" smtClean="0"/>
              <a:t>3</a:t>
            </a:r>
            <a:r>
              <a:rPr lang="ru-RU" altLang="ru-RU" sz="1600" dirty="0" smtClean="0"/>
              <a:t>-С</a:t>
            </a:r>
            <a:r>
              <a:rPr lang="ru-RU" altLang="ru-RU" sz="1600" baseline="-25000" dirty="0" smtClean="0"/>
              <a:t>4</a:t>
            </a:r>
            <a:r>
              <a:rPr lang="ru-RU" altLang="ru-RU" sz="1600" dirty="0" smtClean="0"/>
              <a:t> (но также образуется диены С</a:t>
            </a:r>
            <a:r>
              <a:rPr lang="ru-RU" altLang="ru-RU" sz="1600" baseline="-25000" dirty="0" smtClean="0"/>
              <a:t>4</a:t>
            </a:r>
            <a:r>
              <a:rPr lang="ru-RU" altLang="ru-RU" sz="1600" dirty="0" smtClean="0"/>
              <a:t>-С</a:t>
            </a:r>
            <a:r>
              <a:rPr lang="ru-RU" altLang="ru-RU" sz="1600" baseline="-25000" dirty="0" smtClean="0"/>
              <a:t>5</a:t>
            </a:r>
            <a:r>
              <a:rPr lang="ru-RU" altLang="ru-RU" sz="1600" dirty="0" smtClean="0"/>
              <a:t>) – сырья для алкилирования;</a:t>
            </a:r>
          </a:p>
          <a:p>
            <a:pPr>
              <a:spcBef>
                <a:spcPts val="0"/>
              </a:spcBef>
              <a:buFontTx/>
              <a:buChar char="-"/>
            </a:pPr>
            <a:r>
              <a:rPr lang="ru-RU" altLang="ru-RU" sz="1600" dirty="0" smtClean="0"/>
              <a:t>При увеличении жесткости режима можно увеличить ОЧ на 2-4 п. за счет роста содержания </a:t>
            </a:r>
            <a:r>
              <a:rPr lang="ru-RU" altLang="ru-RU" sz="1600" dirty="0" err="1" smtClean="0"/>
              <a:t>изоолефинов</a:t>
            </a:r>
            <a:r>
              <a:rPr lang="ru-RU" altLang="ru-RU" sz="1600" dirty="0" smtClean="0"/>
              <a:t>, но возрастает чувствительность бензина;</a:t>
            </a:r>
          </a:p>
          <a:p>
            <a:pPr>
              <a:spcBef>
                <a:spcPts val="0"/>
              </a:spcBef>
              <a:buFontTx/>
              <a:buChar char="-"/>
            </a:pPr>
            <a:r>
              <a:rPr lang="ru-RU" altLang="ru-RU" sz="1600" dirty="0" smtClean="0"/>
              <a:t>Легкий бензин КК (С</a:t>
            </a:r>
            <a:r>
              <a:rPr lang="ru-RU" altLang="ru-RU" sz="1600" baseline="-25000" dirty="0" smtClean="0"/>
              <a:t>5</a:t>
            </a:r>
            <a:r>
              <a:rPr lang="ru-RU" altLang="ru-RU" sz="1600" dirty="0" smtClean="0"/>
              <a:t>-100 °С) </a:t>
            </a:r>
            <a:r>
              <a:rPr lang="ru-RU" altLang="ru-RU" sz="1600" dirty="0">
                <a:cs typeface="Arial"/>
              </a:rPr>
              <a:t>→ </a:t>
            </a:r>
            <a:r>
              <a:rPr lang="ru-RU" altLang="ru-RU" sz="1600" dirty="0" smtClean="0">
                <a:cs typeface="Arial"/>
              </a:rPr>
              <a:t>эфиры, а именно из и-п</a:t>
            </a:r>
            <a:r>
              <a:rPr lang="ru-RU" altLang="ru-RU" sz="1600" dirty="0" smtClean="0"/>
              <a:t>ентана, и-</a:t>
            </a:r>
            <a:r>
              <a:rPr lang="ru-RU" altLang="ru-RU" sz="1600" dirty="0" err="1" smtClean="0"/>
              <a:t>гексана</a:t>
            </a:r>
            <a:r>
              <a:rPr lang="ru-RU" altLang="ru-RU" sz="1600" dirty="0" smtClean="0"/>
              <a:t>, и-</a:t>
            </a:r>
            <a:r>
              <a:rPr lang="ru-RU" altLang="ru-RU" sz="1600" dirty="0" err="1" smtClean="0"/>
              <a:t>гексена</a:t>
            </a:r>
            <a:r>
              <a:rPr lang="ru-RU" altLang="ru-RU" sz="1600" dirty="0" smtClean="0"/>
              <a:t> и и-</a:t>
            </a:r>
            <a:r>
              <a:rPr lang="ru-RU" altLang="ru-RU" sz="1600" dirty="0" err="1" smtClean="0"/>
              <a:t>гептена</a:t>
            </a:r>
            <a:r>
              <a:rPr lang="ru-RU" altLang="ru-RU" sz="1600" dirty="0" smtClean="0"/>
              <a:t> </a:t>
            </a:r>
            <a:r>
              <a:rPr lang="ru-RU" altLang="ru-RU" sz="1600" dirty="0" smtClean="0">
                <a:cs typeface="Arial"/>
              </a:rPr>
              <a:t>получаются ТАМЭ и более тяжелые эфиры, увеличивается ДОЧ на 2-3 п., уменьшается содержание олефинов на 25-35 %, возможно применение реакционно-ректификационного аппарата;</a:t>
            </a:r>
          </a:p>
          <a:p>
            <a:pPr>
              <a:spcBef>
                <a:spcPts val="0"/>
              </a:spcBef>
              <a:buFontTx/>
              <a:buChar char="-"/>
            </a:pPr>
            <a:r>
              <a:rPr lang="ru-RU" altLang="ru-RU" sz="1600" dirty="0">
                <a:cs typeface="Arial"/>
              </a:rPr>
              <a:t>Пропилен → </a:t>
            </a:r>
            <a:r>
              <a:rPr lang="ru-RU" altLang="ru-RU" sz="1600" dirty="0" err="1" smtClean="0">
                <a:cs typeface="Arial"/>
              </a:rPr>
              <a:t>диизопропиловый</a:t>
            </a:r>
            <a:r>
              <a:rPr lang="ru-RU" altLang="ru-RU" sz="1600" dirty="0" smtClean="0">
                <a:cs typeface="Arial"/>
              </a:rPr>
              <a:t> эфир (ДИПЭ), МОЧ 98, ИОЧ 112, </a:t>
            </a:r>
            <a:r>
              <a:rPr lang="ru-RU" altLang="ru-RU" sz="1600" dirty="0" err="1" smtClean="0">
                <a:cs typeface="Arial"/>
              </a:rPr>
              <a:t>Т</a:t>
            </a:r>
            <a:r>
              <a:rPr lang="ru-RU" altLang="ru-RU" sz="1600" baseline="-25000" dirty="0" err="1" smtClean="0">
                <a:cs typeface="Arial"/>
              </a:rPr>
              <a:t>кип</a:t>
            </a:r>
            <a:r>
              <a:rPr lang="ru-RU" altLang="ru-RU" sz="1600" dirty="0" smtClean="0">
                <a:cs typeface="Arial"/>
              </a:rPr>
              <a:t> = 68 °С, ДНП = 30 кПа;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altLang="ru-RU" sz="1600" dirty="0" smtClean="0">
                <a:cs typeface="Arial"/>
              </a:rPr>
              <a:t>Результирующая высокооктановая смесь: (ДИПЭ + МТБЭ + </a:t>
            </a:r>
            <a:r>
              <a:rPr lang="ru-RU" altLang="ru-RU" sz="1600" dirty="0" err="1" smtClean="0">
                <a:cs typeface="Arial"/>
              </a:rPr>
              <a:t>алкилат</a:t>
            </a:r>
            <a:r>
              <a:rPr lang="ru-RU" altLang="ru-RU" sz="1600" dirty="0" smtClean="0">
                <a:cs typeface="Arial"/>
              </a:rPr>
              <a:t> + </a:t>
            </a:r>
            <a:r>
              <a:rPr lang="ru-RU" altLang="ru-RU" sz="1600" dirty="0" err="1" smtClean="0">
                <a:cs typeface="Arial"/>
              </a:rPr>
              <a:t>этерификат</a:t>
            </a:r>
            <a:r>
              <a:rPr lang="ru-RU" altLang="ru-RU" sz="1600" dirty="0" smtClean="0">
                <a:cs typeface="Arial"/>
              </a:rPr>
              <a:t> С</a:t>
            </a:r>
            <a:r>
              <a:rPr lang="ru-RU" altLang="ru-RU" sz="1600" baseline="-25000" dirty="0" smtClean="0">
                <a:cs typeface="Arial"/>
              </a:rPr>
              <a:t>5</a:t>
            </a:r>
            <a:r>
              <a:rPr lang="ru-RU" altLang="ru-RU" sz="1600" dirty="0" smtClean="0">
                <a:cs typeface="Arial"/>
              </a:rPr>
              <a:t>+С</a:t>
            </a:r>
            <a:r>
              <a:rPr lang="ru-RU" altLang="ru-RU" sz="1600" baseline="-25000" dirty="0" smtClean="0">
                <a:cs typeface="Arial"/>
              </a:rPr>
              <a:t>7</a:t>
            </a:r>
            <a:r>
              <a:rPr lang="ru-RU" altLang="ru-RU" sz="1600" dirty="0" smtClean="0">
                <a:cs typeface="Arial"/>
              </a:rPr>
              <a:t> + бензин 100-195 °С), выход </a:t>
            </a:r>
            <a:r>
              <a:rPr lang="ru-RU" altLang="ru-RU" sz="1600" dirty="0" err="1" smtClean="0">
                <a:cs typeface="Arial"/>
              </a:rPr>
              <a:t>мас</a:t>
            </a:r>
            <a:r>
              <a:rPr lang="ru-RU" altLang="ru-RU" sz="1600" dirty="0" smtClean="0">
                <a:cs typeface="Arial"/>
              </a:rPr>
              <a:t>. выше на 25 %, ДОЧ на 8 п.</a:t>
            </a:r>
            <a:endParaRPr lang="ru-RU" altLang="ru-RU" sz="1600" dirty="0"/>
          </a:p>
        </p:txBody>
      </p:sp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911448" y="19596"/>
            <a:ext cx="8229600" cy="7451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pPr>
              <a:defRPr/>
            </a:pPr>
            <a:r>
              <a:rPr lang="ru-RU" sz="2400" b="1" dirty="0" smtClean="0"/>
              <a:t>Продукты каталитического крекинга</a:t>
            </a:r>
          </a:p>
        </p:txBody>
      </p:sp>
      <p:graphicFrame>
        <p:nvGraphicFramePr>
          <p:cNvPr id="8" name="Таблица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35113227"/>
              </p:ext>
            </p:extLst>
          </p:nvPr>
        </p:nvGraphicFramePr>
        <p:xfrm>
          <a:off x="5026248" y="1124744"/>
          <a:ext cx="4032448" cy="234696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2419469"/>
                <a:gridCol w="1612979"/>
              </a:tblGrid>
              <a:tr h="183293"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 smtClean="0"/>
                        <a:t>Массовый групповой</a:t>
                      </a:r>
                      <a:r>
                        <a:rPr lang="ru-RU" sz="1400" b="0" baseline="0" dirty="0" smtClean="0"/>
                        <a:t> УВ состав бензина, %</a:t>
                      </a:r>
                      <a:endParaRPr lang="ru-RU" sz="1400" b="0" dirty="0"/>
                    </a:p>
                  </a:txBody>
                  <a:tcPr marL="45720" marR="45720"/>
                </a:tc>
                <a:tc>
                  <a:txBody>
                    <a:bodyPr/>
                    <a:lstStyle/>
                    <a:p>
                      <a:pPr algn="r"/>
                      <a:endParaRPr lang="ru-RU" sz="1400" b="0" dirty="0"/>
                    </a:p>
                  </a:txBody>
                  <a:tcPr marL="45720" marR="45720" anchor="ctr"/>
                </a:tc>
              </a:tr>
              <a:tr h="183293"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 err="1" smtClean="0"/>
                        <a:t>Алкены</a:t>
                      </a:r>
                      <a:endParaRPr lang="ru-RU" sz="1400" b="0" dirty="0"/>
                    </a:p>
                  </a:txBody>
                  <a:tcPr marL="45720" marR="45720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b="0" dirty="0" smtClean="0"/>
                        <a:t>7,3-15,5</a:t>
                      </a:r>
                      <a:endParaRPr lang="ru-RU" sz="1400" b="0" dirty="0"/>
                    </a:p>
                  </a:txBody>
                  <a:tcPr marL="45720" marR="45720" anchor="ctr"/>
                </a:tc>
              </a:tr>
              <a:tr h="183293"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 smtClean="0"/>
                        <a:t>Арены</a:t>
                      </a:r>
                      <a:endParaRPr lang="ru-RU" sz="1400" b="0" dirty="0"/>
                    </a:p>
                  </a:txBody>
                  <a:tcPr marL="45720" marR="45720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b="0" dirty="0" smtClean="0"/>
                        <a:t>34,6-52,7</a:t>
                      </a:r>
                      <a:endParaRPr lang="ru-RU" sz="1400" b="0" dirty="0"/>
                    </a:p>
                  </a:txBody>
                  <a:tcPr marL="45720" marR="45720" anchor="ctr"/>
                </a:tc>
              </a:tr>
              <a:tr h="183293"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 err="1" smtClean="0"/>
                        <a:t>Циклоалканы</a:t>
                      </a:r>
                      <a:endParaRPr lang="ru-RU" sz="1400" b="0" dirty="0"/>
                    </a:p>
                  </a:txBody>
                  <a:tcPr marL="45720" marR="45720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b="0" dirty="0" smtClean="0"/>
                        <a:t>6,6-28,4</a:t>
                      </a:r>
                      <a:endParaRPr lang="ru-RU" sz="1400" b="0" dirty="0"/>
                    </a:p>
                  </a:txBody>
                  <a:tcPr marL="45720" marR="45720" anchor="ctr"/>
                </a:tc>
              </a:tr>
              <a:tr h="183293"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 smtClean="0"/>
                        <a:t>Алканы</a:t>
                      </a:r>
                      <a:endParaRPr lang="ru-RU" sz="1400" b="0" dirty="0"/>
                    </a:p>
                  </a:txBody>
                  <a:tcPr marL="45720" marR="45720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b="0" dirty="0" smtClean="0"/>
                        <a:t>11,6-44,0</a:t>
                      </a:r>
                      <a:endParaRPr lang="ru-RU" sz="1400" b="0" dirty="0"/>
                    </a:p>
                  </a:txBody>
                  <a:tcPr marL="45720" marR="45720" anchor="ctr"/>
                </a:tc>
              </a:tr>
              <a:tr h="183293"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 smtClean="0"/>
                        <a:t>ИОЧ</a:t>
                      </a:r>
                      <a:endParaRPr lang="ru-RU" sz="1400" b="0" dirty="0"/>
                    </a:p>
                  </a:txBody>
                  <a:tcPr marL="45720" marR="45720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b="0" dirty="0" smtClean="0"/>
                        <a:t>89-94</a:t>
                      </a:r>
                      <a:endParaRPr lang="ru-RU" sz="1400" b="0" dirty="0"/>
                    </a:p>
                  </a:txBody>
                  <a:tcPr marL="45720" marR="45720" anchor="ctr"/>
                </a:tc>
              </a:tr>
              <a:tr h="183293"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 smtClean="0"/>
                        <a:t>МОЧ</a:t>
                      </a:r>
                      <a:endParaRPr lang="ru-RU" sz="1400" b="0" dirty="0"/>
                    </a:p>
                  </a:txBody>
                  <a:tcPr marL="45720" marR="45720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b="0" dirty="0" smtClean="0"/>
                        <a:t>80-95</a:t>
                      </a:r>
                      <a:endParaRPr lang="ru-RU" sz="1400" b="0" dirty="0"/>
                    </a:p>
                  </a:txBody>
                  <a:tcPr marL="45720" marR="4572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722955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ChangeArrowheads="1"/>
          </p:cNvSpPr>
          <p:nvPr/>
        </p:nvSpPr>
        <p:spPr bwMode="auto">
          <a:xfrm>
            <a:off x="0" y="1965325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800" dirty="0"/>
          </a:p>
        </p:txBody>
      </p:sp>
      <p:sp>
        <p:nvSpPr>
          <p:cNvPr id="2051" name="Rectangle 5"/>
          <p:cNvSpPr>
            <a:spLocks noChangeArrowheads="1"/>
          </p:cNvSpPr>
          <p:nvPr/>
        </p:nvSpPr>
        <p:spPr bwMode="auto">
          <a:xfrm>
            <a:off x="849313" y="1635294"/>
            <a:ext cx="7394575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3000" b="1" dirty="0"/>
              <a:t>Химическая технология топлива и углеродных материалов</a:t>
            </a:r>
          </a:p>
        </p:txBody>
      </p:sp>
      <p:sp>
        <p:nvSpPr>
          <p:cNvPr id="2052" name="Rectangle 7"/>
          <p:cNvSpPr>
            <a:spLocks noChangeArrowheads="1"/>
          </p:cNvSpPr>
          <p:nvPr/>
        </p:nvSpPr>
        <p:spPr bwMode="auto">
          <a:xfrm>
            <a:off x="57150" y="3433654"/>
            <a:ext cx="897890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800" b="1" dirty="0" smtClean="0"/>
              <a:t>Каталитический крекинг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800" b="1" dirty="0" smtClean="0"/>
              <a:t>Дополнительные материалы</a:t>
            </a:r>
            <a:endParaRPr lang="ru-RU" altLang="ru-RU" sz="1800" dirty="0"/>
          </a:p>
        </p:txBody>
      </p:sp>
      <p:sp>
        <p:nvSpPr>
          <p:cNvPr id="2053" name="Rectangle 8"/>
          <p:cNvSpPr>
            <a:spLocks noChangeArrowheads="1"/>
          </p:cNvSpPr>
          <p:nvPr/>
        </p:nvSpPr>
        <p:spPr bwMode="auto">
          <a:xfrm>
            <a:off x="82550" y="5216525"/>
            <a:ext cx="89789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800" b="1" dirty="0"/>
              <a:t>Лектор – к.т.н., доцент кафедры ХТТ Юрьев Е.М.</a:t>
            </a:r>
            <a:r>
              <a:rPr lang="ru-RU" altLang="ru-RU" sz="18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6356565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911448" y="19596"/>
            <a:ext cx="8229600" cy="7451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pPr>
              <a:defRPr/>
            </a:pPr>
            <a:r>
              <a:rPr lang="ru-RU" sz="2400" b="1" dirty="0" smtClean="0"/>
              <a:t>Типовая схема установки каткрекинга</a:t>
            </a:r>
            <a:r>
              <a:rPr lang="en-US" sz="2400" b="1" dirty="0" smtClean="0"/>
              <a:t> </a:t>
            </a:r>
            <a:r>
              <a:rPr lang="ru-RU" sz="2400" b="1" dirty="0" smtClean="0"/>
              <a:t>Г</a:t>
            </a:r>
            <a:r>
              <a:rPr lang="en-US" sz="2400" b="1" dirty="0" smtClean="0"/>
              <a:t>-43-107</a:t>
            </a:r>
            <a:endParaRPr lang="ru-RU" sz="2400" b="1" dirty="0" smtClean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96" y="980728"/>
            <a:ext cx="4608512" cy="48701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51308" y="1029274"/>
            <a:ext cx="3325148" cy="55680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274777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911448" y="19596"/>
            <a:ext cx="8229600" cy="7451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pPr>
              <a:defRPr/>
            </a:pPr>
            <a:r>
              <a:rPr lang="ru-RU" sz="2400" b="1" dirty="0" smtClean="0"/>
              <a:t>Продукты каталитического крекинга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6996" y="101750"/>
            <a:ext cx="4177856" cy="675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48400" y="114525"/>
            <a:ext cx="3628056" cy="31683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0072" y="3282876"/>
            <a:ext cx="3456384" cy="34962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394704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52536" y="0"/>
            <a:ext cx="5328592" cy="30791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4604" y="1539587"/>
            <a:ext cx="4139396" cy="48965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741904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911448" y="19596"/>
            <a:ext cx="8229600" cy="7451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pPr>
              <a:defRPr/>
            </a:pPr>
            <a:r>
              <a:rPr lang="ru-RU" sz="2400" b="1" dirty="0" err="1" smtClean="0"/>
              <a:t>Каткрекинг</a:t>
            </a:r>
            <a:r>
              <a:rPr lang="ru-RU" sz="2400" b="1" dirty="0" smtClean="0"/>
              <a:t> в </a:t>
            </a:r>
            <a:r>
              <a:rPr lang="ru-RU" sz="2400" b="1" dirty="0" err="1" smtClean="0"/>
              <a:t>псевдоожиженном</a:t>
            </a:r>
            <a:r>
              <a:rPr lang="ru-RU" sz="2400" b="1" dirty="0" smtClean="0"/>
              <a:t> слое</a:t>
            </a: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2064908" y="-796147"/>
            <a:ext cx="4941167" cy="90709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003129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911448" y="19596"/>
            <a:ext cx="8229600" cy="7451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pPr>
              <a:defRPr/>
            </a:pPr>
            <a:r>
              <a:rPr lang="ru-RU" sz="2400" b="1" dirty="0" smtClean="0"/>
              <a:t>Зарубежные схемы и аппараты каткрекинга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40595" y="1414180"/>
            <a:ext cx="2474467" cy="35277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4766753" y="788783"/>
            <a:ext cx="3380904" cy="47785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023861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911448" y="19596"/>
            <a:ext cx="8229600" cy="7451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pPr>
              <a:defRPr/>
            </a:pPr>
            <a:r>
              <a:rPr lang="ru-RU" sz="2400" b="1" dirty="0" smtClean="0"/>
              <a:t>Технологические параметры</a:t>
            </a:r>
          </a:p>
        </p:txBody>
      </p:sp>
      <p:pic>
        <p:nvPicPr>
          <p:cNvPr id="10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7493" y="764704"/>
            <a:ext cx="6408816" cy="30243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Picture 5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7824" y="4005064"/>
            <a:ext cx="4572212" cy="20017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042584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911448" y="19596"/>
            <a:ext cx="8229600" cy="7451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pPr>
              <a:defRPr/>
            </a:pPr>
            <a:r>
              <a:rPr lang="ru-RU" sz="2000" b="1" dirty="0" smtClean="0"/>
              <a:t>Показатели катализатора </a:t>
            </a:r>
          </a:p>
          <a:p>
            <a:pPr>
              <a:defRPr/>
            </a:pPr>
            <a:r>
              <a:rPr lang="ru-RU" sz="2000" b="1" dirty="0" smtClean="0"/>
              <a:t>в системе «реактор-регенератор»</a:t>
            </a: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2029227" y="-366891"/>
            <a:ext cx="5085546" cy="792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114634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Оформление по умолчанию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Оформление по умолчани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3758</TotalTime>
  <Words>2661</Words>
  <Application>Microsoft Office PowerPoint</Application>
  <PresentationFormat>Экран (4:3)</PresentationFormat>
  <Paragraphs>603</Paragraphs>
  <Slides>45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45</vt:i4>
      </vt:variant>
    </vt:vector>
  </HeadingPairs>
  <TitlesOfParts>
    <vt:vector size="46" baseType="lpstr">
      <vt:lpstr>Оформление по умолчанию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Home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Выпускная квалификационная работа</dc:title>
  <dc:creator>Jager</dc:creator>
  <cp:lastModifiedBy>Egor M. Yurev</cp:lastModifiedBy>
  <cp:revision>1007</cp:revision>
  <dcterms:created xsi:type="dcterms:W3CDTF">2007-06-17T17:17:26Z</dcterms:created>
  <dcterms:modified xsi:type="dcterms:W3CDTF">2024-03-29T06:10:15Z</dcterms:modified>
</cp:coreProperties>
</file>