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0" r:id="rId2"/>
    <p:sldId id="340" r:id="rId3"/>
    <p:sldId id="313" r:id="rId4"/>
    <p:sldId id="314" r:id="rId5"/>
    <p:sldId id="345" r:id="rId6"/>
    <p:sldId id="286" r:id="rId7"/>
    <p:sldId id="353" r:id="rId8"/>
    <p:sldId id="352" r:id="rId9"/>
    <p:sldId id="346" r:id="rId10"/>
    <p:sldId id="347" r:id="rId11"/>
    <p:sldId id="360" r:id="rId12"/>
    <p:sldId id="351" r:id="rId13"/>
    <p:sldId id="270" r:id="rId14"/>
    <p:sldId id="361" r:id="rId15"/>
    <p:sldId id="362" r:id="rId16"/>
    <p:sldId id="359" r:id="rId17"/>
    <p:sldId id="358" r:id="rId18"/>
    <p:sldId id="287" r:id="rId19"/>
    <p:sldId id="288" r:id="rId20"/>
    <p:sldId id="354" r:id="rId21"/>
    <p:sldId id="355" r:id="rId22"/>
    <p:sldId id="356" r:id="rId23"/>
    <p:sldId id="357" r:id="rId24"/>
    <p:sldId id="290" r:id="rId25"/>
    <p:sldId id="348" r:id="rId26"/>
    <p:sldId id="291" r:id="rId27"/>
    <p:sldId id="349" r:id="rId28"/>
    <p:sldId id="350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107" autoAdjust="0"/>
  </p:normalViewPr>
  <p:slideViewPr>
    <p:cSldViewPr>
      <p:cViewPr>
        <p:scale>
          <a:sx n="106" d="100"/>
          <a:sy n="106" d="100"/>
        </p:scale>
        <p:origin x="-16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0B55D-1FFE-48C6-9D23-26AE9EC5252E}" type="datetimeFigureOut">
              <a:rPr lang="ru-RU" smtClean="0"/>
              <a:t>22.03.2024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23C70-72FA-4AC4-BC97-BE40CF5E5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20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E32B7F5-D217-49BC-A3A7-F7D81CFDA5A5}" type="slidenum">
              <a:rPr lang="ru-RU" altLang="en-US" smtClean="0">
                <a:solidFill>
                  <a:prstClr val="black"/>
                </a:solidFill>
                <a:latin typeface="Calibri" pitchFamily="34" charset="0"/>
              </a:rPr>
              <a:pPr/>
              <a:t>23</a:t>
            </a:fld>
            <a:endParaRPr lang="ru-RU" alt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5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A6BE-146B-4727-8F8A-0507801AE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49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2E6B-1303-4C60-A4E7-7F557AC971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BDCEB-D09C-47B1-B49C-937A088F82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13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C8149-F2EE-4947-8CF2-644D27E6D4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84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EBF5-7611-45A5-BD35-713EFAF5A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0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D9539-9B56-4FD8-9E50-788C74712A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8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0F0E-9693-4C5B-A934-A9F82048AF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02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12EBB-25AE-4695-BB1F-89302C210F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9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5F0C7-7B29-49DE-94BC-380E96B417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9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3A36-A846-4232-A019-9898A33E35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88D6-C7E8-4AC7-B63C-931F68A75C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000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аркированный список/Белы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79661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/>
              <a:t>Слайд с белой подложкой / Образец заголовка /</a:t>
            </a:r>
            <a:br>
              <a:rPr lang="ru-RU" dirty="0"/>
            </a:br>
            <a:r>
              <a:rPr lang="ru-RU" dirty="0"/>
              <a:t>Шрифт </a:t>
            </a:r>
            <a:r>
              <a:rPr lang="en-US" dirty="0"/>
              <a:t>Calibri, bold, </a:t>
            </a:r>
            <a:r>
              <a:rPr lang="ru-RU" dirty="0"/>
              <a:t>размер 18 – 28 </a:t>
            </a:r>
            <a:r>
              <a:rPr lang="de-DE" dirty="0" err="1"/>
              <a:t>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825625"/>
            <a:ext cx="7886700" cy="7168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dirty="0"/>
              <a:t>Образец маркированного списка, шрифт </a:t>
            </a:r>
            <a:r>
              <a:rPr lang="en-US" dirty="0"/>
              <a:t>Calibri, </a:t>
            </a:r>
            <a:r>
              <a:rPr lang="ru-RU" dirty="0"/>
              <a:t>размер пользовательский от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99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4797057"/>
            <a:ext cx="7886700" cy="639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Текст для смысловых выделений, шрифт </a:t>
            </a:r>
            <a:r>
              <a:rPr lang="de-DE" dirty="0"/>
              <a:t>Calibri, </a:t>
            </a:r>
            <a:r>
              <a:rPr lang="de-DE" dirty="0" err="1"/>
              <a:t>bold</a:t>
            </a:r>
            <a:r>
              <a:rPr lang="de-DE" dirty="0"/>
              <a:t>/</a:t>
            </a:r>
            <a:r>
              <a:rPr lang="de-DE" dirty="0" err="1"/>
              <a:t>regular</a:t>
            </a:r>
            <a:r>
              <a:rPr lang="de-DE" dirty="0"/>
              <a:t>, </a:t>
            </a:r>
            <a:r>
              <a:rPr lang="ru-RU" dirty="0"/>
              <a:t>размер пользовательский от 14 </a:t>
            </a:r>
            <a:r>
              <a:rPr lang="de-DE" dirty="0" err="1"/>
              <a:t>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51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20533A-077A-4275-80D4-64F7A604C1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Технология </a:t>
            </a:r>
            <a:r>
              <a:rPr lang="ru-RU" altLang="ru-RU" sz="2800" b="1"/>
              <a:t>переработки </a:t>
            </a:r>
            <a:r>
              <a:rPr lang="ru-RU" altLang="ru-RU" sz="2800" b="1" smtClean="0"/>
              <a:t>нефти</a:t>
            </a:r>
            <a:endParaRPr lang="ru-RU" altLang="ru-RU" sz="28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Гидрокрекинг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Лекция № </a:t>
            </a:r>
            <a:r>
              <a:rPr lang="en-US" altLang="ru-RU" sz="1800" b="1" dirty="0" smtClean="0"/>
              <a:t>11</a:t>
            </a:r>
            <a:endParaRPr lang="ru-RU" alt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Поточная схема завода с глубокой переработкой сернистой нефти</a:t>
            </a:r>
          </a:p>
        </p:txBody>
      </p:sp>
      <p:grpSp>
        <p:nvGrpSpPr>
          <p:cNvPr id="5" name="Группа 135"/>
          <p:cNvGrpSpPr>
            <a:grpSpLocks/>
          </p:cNvGrpSpPr>
          <p:nvPr/>
        </p:nvGrpSpPr>
        <p:grpSpPr bwMode="auto">
          <a:xfrm>
            <a:off x="92075" y="836712"/>
            <a:ext cx="8945563" cy="5611432"/>
            <a:chOff x="107950" y="587375"/>
            <a:chExt cx="8945563" cy="5611431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3725863" y="3408363"/>
              <a:ext cx="584200" cy="4333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598488" y="2725738"/>
              <a:ext cx="1223962" cy="5238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573088" y="3382963"/>
              <a:ext cx="1223962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598488" y="4022724"/>
              <a:ext cx="1223962" cy="504825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0" name="Скругленный прямоугольник 9"/>
            <p:cNvSpPr/>
            <p:nvPr/>
          </p:nvSpPr>
          <p:spPr bwMode="auto">
            <a:xfrm>
              <a:off x="2428875" y="3292475"/>
              <a:ext cx="657225" cy="57626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1" name="Прямая со стрелкой 10"/>
            <p:cNvCxnSpPr/>
            <p:nvPr/>
          </p:nvCxnSpPr>
          <p:spPr bwMode="auto">
            <a:xfrm rot="10800000">
              <a:off x="1841500" y="3600450"/>
              <a:ext cx="576263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 bwMode="auto">
            <a:xfrm rot="10800000">
              <a:off x="1841500" y="3095625"/>
              <a:ext cx="576263" cy="28892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 bwMode="auto">
            <a:xfrm rot="10800000" flipV="1">
              <a:off x="1841500" y="3816349"/>
              <a:ext cx="576263" cy="35877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Скругленный прямоугольник 13"/>
            <p:cNvSpPr/>
            <p:nvPr/>
          </p:nvSpPr>
          <p:spPr bwMode="auto">
            <a:xfrm>
              <a:off x="760413" y="5084762"/>
              <a:ext cx="1512887" cy="503237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5" name="Прямая со стрелкой 14"/>
            <p:cNvCxnSpPr/>
            <p:nvPr/>
          </p:nvCxnSpPr>
          <p:spPr bwMode="auto">
            <a:xfrm>
              <a:off x="2717800" y="5373687"/>
              <a:ext cx="4318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Скругленный прямоугольник 15"/>
            <p:cNvSpPr/>
            <p:nvPr/>
          </p:nvSpPr>
          <p:spPr bwMode="auto">
            <a:xfrm>
              <a:off x="3146425" y="5211762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3146425" y="4598987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 bwMode="auto">
            <a:xfrm>
              <a:off x="4208463" y="4765674"/>
              <a:ext cx="37782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 bwMode="auto">
            <a:xfrm flipV="1">
              <a:off x="4208463" y="5375274"/>
              <a:ext cx="37782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 bwMode="auto">
            <a:xfrm>
              <a:off x="4568825" y="5280024"/>
              <a:ext cx="1530350" cy="582613"/>
            </a:xfrm>
            <a:prstGeom prst="rect">
              <a:avLst/>
            </a:prstGeom>
            <a:solidFill>
              <a:srgbClr val="FFFF99">
                <a:alpha val="89000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 bwMode="auto">
            <a:xfrm>
              <a:off x="4568825" y="4522787"/>
              <a:ext cx="1530350" cy="5032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22" name="Прямая со стрелкой 21"/>
            <p:cNvCxnSpPr/>
            <p:nvPr/>
          </p:nvCxnSpPr>
          <p:spPr bwMode="auto">
            <a:xfrm>
              <a:off x="7024688" y="1798638"/>
              <a:ext cx="649287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 bwMode="auto">
            <a:xfrm>
              <a:off x="7024688" y="1511300"/>
              <a:ext cx="6492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 bwMode="auto">
            <a:xfrm>
              <a:off x="6515100" y="3167063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 bwMode="auto">
            <a:xfrm>
              <a:off x="6515100" y="3843337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 bwMode="auto">
            <a:xfrm>
              <a:off x="6515100" y="4032249"/>
              <a:ext cx="44926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 bwMode="auto">
            <a:xfrm>
              <a:off x="6515100" y="4238624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 bwMode="auto">
            <a:xfrm>
              <a:off x="4505325" y="1511300"/>
              <a:ext cx="14398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 bwMode="auto">
            <a:xfrm>
              <a:off x="4505325" y="1798638"/>
              <a:ext cx="14398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 bwMode="auto">
            <a:xfrm flipV="1">
              <a:off x="4300538" y="3733799"/>
              <a:ext cx="64293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 bwMode="auto">
            <a:xfrm>
              <a:off x="4951413" y="4032249"/>
              <a:ext cx="2159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 bwMode="auto">
            <a:xfrm>
              <a:off x="4951413" y="3382963"/>
              <a:ext cx="2159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 bwMode="auto">
            <a:xfrm>
              <a:off x="2776538" y="2374900"/>
              <a:ext cx="495300" cy="476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 bwMode="auto">
            <a:xfrm flipV="1">
              <a:off x="2776538" y="1654175"/>
              <a:ext cx="7620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 bwMode="auto">
            <a:xfrm>
              <a:off x="1192213" y="2374900"/>
              <a:ext cx="36036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 bwMode="auto">
            <a:xfrm>
              <a:off x="1192213" y="1582738"/>
              <a:ext cx="36036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 bwMode="auto">
            <a:xfrm>
              <a:off x="473075" y="1943100"/>
              <a:ext cx="71913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101"/>
            <p:cNvGrpSpPr>
              <a:grpSpLocks/>
            </p:cNvGrpSpPr>
            <p:nvPr/>
          </p:nvGrpSpPr>
          <p:grpSpPr bwMode="auto">
            <a:xfrm>
              <a:off x="473075" y="1141413"/>
              <a:ext cx="1511300" cy="215900"/>
              <a:chOff x="539552" y="1230660"/>
              <a:chExt cx="1512168" cy="216024"/>
            </a:xfrm>
          </p:grpSpPr>
          <p:cxnSp>
            <p:nvCxnSpPr>
              <p:cNvPr id="106" name="Прямая со стрелкой 105"/>
              <p:cNvCxnSpPr/>
              <p:nvPr/>
            </p:nvCxnSpPr>
            <p:spPr>
              <a:xfrm flipV="1">
                <a:off x="539552" y="1232248"/>
                <a:ext cx="1512168" cy="95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rot="5400000">
                <a:off x="1943708" y="1338672"/>
                <a:ext cx="2160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Прямая соединительная линия 38"/>
            <p:cNvCxnSpPr/>
            <p:nvPr/>
          </p:nvCxnSpPr>
          <p:spPr bwMode="auto">
            <a:xfrm rot="5400000">
              <a:off x="2501900" y="4103687"/>
              <a:ext cx="431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 bwMode="auto">
            <a:xfrm rot="16200000" flipH="1">
              <a:off x="2108994" y="5144293"/>
              <a:ext cx="1220787" cy="317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 bwMode="auto">
            <a:xfrm rot="5400000">
              <a:off x="3784600" y="1079500"/>
              <a:ext cx="431800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 bwMode="auto">
            <a:xfrm rot="5400000">
              <a:off x="3301206" y="2670969"/>
              <a:ext cx="142398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 bwMode="auto">
            <a:xfrm rot="5400000">
              <a:off x="3856831" y="2663032"/>
              <a:ext cx="1728787" cy="0"/>
            </a:xfrm>
            <a:prstGeom prst="line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 bwMode="auto">
            <a:xfrm>
              <a:off x="4300538" y="3527425"/>
              <a:ext cx="4206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 bwMode="auto">
            <a:xfrm rot="5400000">
              <a:off x="800894" y="1974057"/>
              <a:ext cx="8016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 bwMode="auto">
            <a:xfrm>
              <a:off x="3568700" y="1314450"/>
              <a:ext cx="936625" cy="64770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5945188" y="1314450"/>
              <a:ext cx="1079500" cy="647700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5176838" y="3208338"/>
              <a:ext cx="1158875" cy="433387"/>
            </a:xfrm>
            <a:prstGeom prst="rect">
              <a:avLst/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151438" y="3802062"/>
              <a:ext cx="1158875" cy="431800"/>
            </a:xfrm>
            <a:prstGeom prst="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1552575" y="1366838"/>
              <a:ext cx="1223963" cy="576262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1552575" y="2087563"/>
              <a:ext cx="1223963" cy="5762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2" name="Правая фигурная скобка 51"/>
            <p:cNvSpPr/>
            <p:nvPr/>
          </p:nvSpPr>
          <p:spPr bwMode="auto">
            <a:xfrm>
              <a:off x="6303963" y="3124200"/>
              <a:ext cx="215900" cy="1152525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 bwMode="auto">
            <a:xfrm rot="5400000">
              <a:off x="2070101" y="3924299"/>
              <a:ext cx="684212" cy="6111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/>
            <p:nvPr/>
          </p:nvCxnSpPr>
          <p:spPr bwMode="auto">
            <a:xfrm rot="5400000" flipH="1" flipV="1">
              <a:off x="1654969" y="4828380"/>
              <a:ext cx="288925" cy="227013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 bwMode="auto">
            <a:xfrm rot="5400000">
              <a:off x="2921794" y="2015332"/>
              <a:ext cx="7191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 bwMode="auto">
            <a:xfrm rot="16200000" flipH="1">
              <a:off x="4615657" y="3709193"/>
              <a:ext cx="6524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142"/>
            <p:cNvSpPr txBox="1">
              <a:spLocks noChangeArrowheads="1"/>
            </p:cNvSpPr>
            <p:nvPr/>
          </p:nvSpPr>
          <p:spPr bwMode="auto">
            <a:xfrm>
              <a:off x="1552575" y="1411288"/>
              <a:ext cx="122396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Гидроочистка, риформинг</a:t>
              </a:r>
            </a:p>
          </p:txBody>
        </p:sp>
        <p:sp>
          <p:nvSpPr>
            <p:cNvPr id="58" name="TextBox 143"/>
            <p:cNvSpPr txBox="1">
              <a:spLocks noChangeArrowheads="1"/>
            </p:cNvSpPr>
            <p:nvPr/>
          </p:nvSpPr>
          <p:spPr bwMode="auto">
            <a:xfrm>
              <a:off x="1552575" y="2227263"/>
              <a:ext cx="12239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Изомеризация</a:t>
              </a:r>
            </a:p>
          </p:txBody>
        </p:sp>
        <p:sp>
          <p:nvSpPr>
            <p:cNvPr id="59" name="TextBox 144"/>
            <p:cNvSpPr txBox="1">
              <a:spLocks noChangeArrowheads="1"/>
            </p:cNvSpPr>
            <p:nvPr/>
          </p:nvSpPr>
          <p:spPr bwMode="auto">
            <a:xfrm>
              <a:off x="611188" y="2770188"/>
              <a:ext cx="1223962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Производство битума</a:t>
              </a:r>
            </a:p>
          </p:txBody>
        </p:sp>
        <p:sp>
          <p:nvSpPr>
            <p:cNvPr id="60" name="TextBox 145"/>
            <p:cNvSpPr txBox="1">
              <a:spLocks noChangeArrowheads="1"/>
            </p:cNvSpPr>
            <p:nvPr/>
          </p:nvSpPr>
          <p:spPr bwMode="auto">
            <a:xfrm>
              <a:off x="573088" y="3413125"/>
              <a:ext cx="1223962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Производство масел</a:t>
              </a:r>
            </a:p>
          </p:txBody>
        </p:sp>
        <p:sp>
          <p:nvSpPr>
            <p:cNvPr id="61" name="TextBox 146"/>
            <p:cNvSpPr txBox="1">
              <a:spLocks noChangeArrowheads="1"/>
            </p:cNvSpPr>
            <p:nvPr/>
          </p:nvSpPr>
          <p:spPr bwMode="auto">
            <a:xfrm>
              <a:off x="779463" y="5100637"/>
              <a:ext cx="1439862" cy="4619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Коксование,</a:t>
              </a:r>
            </a:p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деасфальтизация</a:t>
              </a:r>
            </a:p>
          </p:txBody>
        </p:sp>
        <p:sp>
          <p:nvSpPr>
            <p:cNvPr id="62" name="TextBox 147"/>
            <p:cNvSpPr txBox="1">
              <a:spLocks noChangeArrowheads="1"/>
            </p:cNvSpPr>
            <p:nvPr/>
          </p:nvSpPr>
          <p:spPr bwMode="auto">
            <a:xfrm>
              <a:off x="617538" y="412432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Висбрекинг</a:t>
              </a:r>
            </a:p>
          </p:txBody>
        </p:sp>
        <p:sp>
          <p:nvSpPr>
            <p:cNvPr id="63" name="TextBox 148"/>
            <p:cNvSpPr txBox="1">
              <a:spLocks noChangeArrowheads="1"/>
            </p:cNvSpPr>
            <p:nvPr/>
          </p:nvSpPr>
          <p:spPr bwMode="auto">
            <a:xfrm>
              <a:off x="3568700" y="1487488"/>
              <a:ext cx="93662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ЭЛОУ-АТ</a:t>
              </a:r>
            </a:p>
          </p:txBody>
        </p:sp>
        <p:sp>
          <p:nvSpPr>
            <p:cNvPr id="64" name="TextBox 149"/>
            <p:cNvSpPr txBox="1">
              <a:spLocks noChangeArrowheads="1"/>
            </p:cNvSpPr>
            <p:nvPr/>
          </p:nvSpPr>
          <p:spPr bwMode="auto">
            <a:xfrm>
              <a:off x="5911850" y="1484313"/>
              <a:ext cx="1152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Гидроочистка</a:t>
              </a:r>
            </a:p>
          </p:txBody>
        </p:sp>
        <p:sp>
          <p:nvSpPr>
            <p:cNvPr id="65" name="TextBox 150"/>
            <p:cNvSpPr txBox="1">
              <a:spLocks noChangeArrowheads="1"/>
            </p:cNvSpPr>
            <p:nvPr/>
          </p:nvSpPr>
          <p:spPr bwMode="auto">
            <a:xfrm>
              <a:off x="5130800" y="3248025"/>
              <a:ext cx="122396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Гидрокрекинг</a:t>
              </a:r>
            </a:p>
          </p:txBody>
        </p:sp>
        <p:sp>
          <p:nvSpPr>
            <p:cNvPr id="66" name="TextBox 151"/>
            <p:cNvSpPr txBox="1">
              <a:spLocks noChangeArrowheads="1"/>
            </p:cNvSpPr>
            <p:nvPr/>
          </p:nvSpPr>
          <p:spPr bwMode="auto">
            <a:xfrm>
              <a:off x="5078413" y="3787775"/>
              <a:ext cx="1304925" cy="43021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Каталитический крекинг</a:t>
              </a:r>
            </a:p>
          </p:txBody>
        </p:sp>
        <p:sp>
          <p:nvSpPr>
            <p:cNvPr id="67" name="TextBox 152"/>
            <p:cNvSpPr txBox="1">
              <a:spLocks noChangeArrowheads="1"/>
            </p:cNvSpPr>
            <p:nvPr/>
          </p:nvSpPr>
          <p:spPr bwMode="auto">
            <a:xfrm>
              <a:off x="4606925" y="4479924"/>
              <a:ext cx="1492250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Процессы облагораживания тяжелого сырья </a:t>
              </a:r>
            </a:p>
          </p:txBody>
        </p:sp>
        <p:sp>
          <p:nvSpPr>
            <p:cNvPr id="68" name="TextBox 153"/>
            <p:cNvSpPr txBox="1">
              <a:spLocks noChangeArrowheads="1"/>
            </p:cNvSpPr>
            <p:nvPr/>
          </p:nvSpPr>
          <p:spPr bwMode="auto">
            <a:xfrm>
              <a:off x="4567238" y="5289549"/>
              <a:ext cx="1644650" cy="600075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100" dirty="0">
                  <a:latin typeface="Times New Roman" pitchFamily="18" charset="0"/>
                  <a:cs typeface="Times New Roman" pitchFamily="18" charset="0"/>
                </a:rPr>
                <a:t>Производство светлых и дистиллятных нефтепродуктов</a:t>
              </a:r>
            </a:p>
          </p:txBody>
        </p:sp>
        <p:sp>
          <p:nvSpPr>
            <p:cNvPr id="69" name="TextBox 154"/>
            <p:cNvSpPr txBox="1">
              <a:spLocks noChangeArrowheads="1"/>
            </p:cNvSpPr>
            <p:nvPr/>
          </p:nvSpPr>
          <p:spPr bwMode="auto">
            <a:xfrm>
              <a:off x="3146425" y="4605337"/>
              <a:ext cx="1008063" cy="261937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стационар</a:t>
              </a:r>
            </a:p>
          </p:txBody>
        </p:sp>
        <p:sp>
          <p:nvSpPr>
            <p:cNvPr id="70" name="TextBox 155"/>
            <p:cNvSpPr txBox="1">
              <a:spLocks noChangeArrowheads="1"/>
            </p:cNvSpPr>
            <p:nvPr/>
          </p:nvSpPr>
          <p:spPr bwMode="auto">
            <a:xfrm>
              <a:off x="3065463" y="5222874"/>
              <a:ext cx="1223962" cy="26193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кипящий слой</a:t>
              </a:r>
            </a:p>
          </p:txBody>
        </p:sp>
        <p:sp>
          <p:nvSpPr>
            <p:cNvPr id="71" name="TextBox 156"/>
            <p:cNvSpPr txBox="1">
              <a:spLocks noChangeArrowheads="1"/>
            </p:cNvSpPr>
            <p:nvPr/>
          </p:nvSpPr>
          <p:spPr bwMode="auto">
            <a:xfrm>
              <a:off x="2357438" y="3432175"/>
              <a:ext cx="7921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Гудрон</a:t>
              </a:r>
            </a:p>
          </p:txBody>
        </p:sp>
        <p:sp>
          <p:nvSpPr>
            <p:cNvPr id="72" name="TextBox 157"/>
            <p:cNvSpPr txBox="1">
              <a:spLocks noChangeArrowheads="1"/>
            </p:cNvSpPr>
            <p:nvPr/>
          </p:nvSpPr>
          <p:spPr bwMode="auto">
            <a:xfrm>
              <a:off x="3652838" y="3455988"/>
              <a:ext cx="64770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ВТ</a:t>
              </a:r>
            </a:p>
          </p:txBody>
        </p:sp>
        <p:sp>
          <p:nvSpPr>
            <p:cNvPr id="73" name="TextBox 158"/>
            <p:cNvSpPr txBox="1">
              <a:spLocks noChangeArrowheads="1"/>
            </p:cNvSpPr>
            <p:nvPr/>
          </p:nvSpPr>
          <p:spPr bwMode="auto">
            <a:xfrm>
              <a:off x="2776538" y="1473200"/>
              <a:ext cx="8651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Фракция Н.К.-180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74" name="TextBox 159"/>
            <p:cNvSpPr txBox="1">
              <a:spLocks noChangeArrowheads="1"/>
            </p:cNvSpPr>
            <p:nvPr/>
          </p:nvSpPr>
          <p:spPr bwMode="auto">
            <a:xfrm>
              <a:off x="107950" y="1728788"/>
              <a:ext cx="12255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 dirty="0">
                  <a:latin typeface="Times New Roman" pitchFamily="18" charset="0"/>
                  <a:cs typeface="Times New Roman" pitchFamily="18" charset="0"/>
                </a:rPr>
                <a:t>Компонент бензина</a:t>
              </a:r>
            </a:p>
          </p:txBody>
        </p:sp>
        <p:sp>
          <p:nvSpPr>
            <p:cNvPr id="75" name="TextBox 160"/>
            <p:cNvSpPr txBox="1">
              <a:spLocks noChangeArrowheads="1"/>
            </p:cNvSpPr>
            <p:nvPr/>
          </p:nvSpPr>
          <p:spPr bwMode="auto">
            <a:xfrm>
              <a:off x="190500" y="935038"/>
              <a:ext cx="10747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 dirty="0">
                  <a:latin typeface="Times New Roman" pitchFamily="18" charset="0"/>
                  <a:cs typeface="Times New Roman" pitchFamily="18" charset="0"/>
                </a:rPr>
                <a:t>Газы на переработку</a:t>
              </a:r>
            </a:p>
          </p:txBody>
        </p:sp>
        <p:sp>
          <p:nvSpPr>
            <p:cNvPr id="76" name="TextBox 161"/>
            <p:cNvSpPr txBox="1">
              <a:spLocks noChangeArrowheads="1"/>
            </p:cNvSpPr>
            <p:nvPr/>
          </p:nvSpPr>
          <p:spPr bwMode="auto">
            <a:xfrm>
              <a:off x="4505325" y="1300163"/>
              <a:ext cx="15128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 (фр. 180-240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7" name="TextBox 162"/>
            <p:cNvSpPr txBox="1">
              <a:spLocks noChangeArrowheads="1"/>
            </p:cNvSpPr>
            <p:nvPr/>
          </p:nvSpPr>
          <p:spPr bwMode="auto">
            <a:xfrm>
              <a:off x="4649788" y="1608138"/>
              <a:ext cx="122396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(фр. 250-350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8" name="TextBox 163"/>
            <p:cNvSpPr txBox="1">
              <a:spLocks noChangeArrowheads="1"/>
            </p:cNvSpPr>
            <p:nvPr/>
          </p:nvSpPr>
          <p:spPr bwMode="auto">
            <a:xfrm>
              <a:off x="7019925" y="1314450"/>
              <a:ext cx="8651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79" name="TextBox 164"/>
            <p:cNvSpPr txBox="1">
              <a:spLocks noChangeArrowheads="1"/>
            </p:cNvSpPr>
            <p:nvPr/>
          </p:nvSpPr>
          <p:spPr bwMode="auto">
            <a:xfrm>
              <a:off x="7026275" y="1608138"/>
              <a:ext cx="9350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</p:txBody>
        </p:sp>
        <p:sp>
          <p:nvSpPr>
            <p:cNvPr id="80" name="TextBox 165"/>
            <p:cNvSpPr txBox="1">
              <a:spLocks noChangeArrowheads="1"/>
            </p:cNvSpPr>
            <p:nvPr/>
          </p:nvSpPr>
          <p:spPr bwMode="auto">
            <a:xfrm>
              <a:off x="6445250" y="2971800"/>
              <a:ext cx="431800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Газ</a:t>
              </a:r>
            </a:p>
          </p:txBody>
        </p:sp>
        <p:sp>
          <p:nvSpPr>
            <p:cNvPr id="81" name="TextBox 166"/>
            <p:cNvSpPr txBox="1">
              <a:spLocks noChangeArrowheads="1"/>
            </p:cNvSpPr>
            <p:nvPr/>
          </p:nvSpPr>
          <p:spPr bwMode="auto">
            <a:xfrm>
              <a:off x="6457950" y="3479800"/>
              <a:ext cx="576263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Бензин</a:t>
              </a:r>
            </a:p>
          </p:txBody>
        </p:sp>
        <p:sp>
          <p:nvSpPr>
            <p:cNvPr id="82" name="TextBox 167"/>
            <p:cNvSpPr txBox="1">
              <a:spLocks noChangeArrowheads="1"/>
            </p:cNvSpPr>
            <p:nvPr/>
          </p:nvSpPr>
          <p:spPr bwMode="auto">
            <a:xfrm>
              <a:off x="6457950" y="3659188"/>
              <a:ext cx="647700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83" name="TextBox 168"/>
            <p:cNvSpPr txBox="1">
              <a:spLocks noChangeArrowheads="1"/>
            </p:cNvSpPr>
            <p:nvPr/>
          </p:nvSpPr>
          <p:spPr bwMode="auto">
            <a:xfrm>
              <a:off x="6484938" y="3830638"/>
              <a:ext cx="9779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900" dirty="0" err="1">
                  <a:latin typeface="Times New Roman" pitchFamily="18" charset="0"/>
                  <a:cs typeface="Times New Roman" pitchFamily="18" charset="0"/>
                </a:rPr>
                <a:t>Диз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. топливо</a:t>
              </a:r>
            </a:p>
          </p:txBody>
        </p:sp>
        <p:sp>
          <p:nvSpPr>
            <p:cNvPr id="84" name="TextBox 169"/>
            <p:cNvSpPr txBox="1">
              <a:spLocks noChangeArrowheads="1"/>
            </p:cNvSpPr>
            <p:nvPr/>
          </p:nvSpPr>
          <p:spPr bwMode="auto">
            <a:xfrm>
              <a:off x="6430963" y="4049713"/>
              <a:ext cx="1074737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Остаток &gt; 350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85" name="TextBox 170"/>
            <p:cNvSpPr txBox="1">
              <a:spLocks noChangeArrowheads="1"/>
            </p:cNvSpPr>
            <p:nvPr/>
          </p:nvSpPr>
          <p:spPr bwMode="auto">
            <a:xfrm>
              <a:off x="4246563" y="3556000"/>
              <a:ext cx="7207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Фракция</a:t>
              </a:r>
            </a:p>
            <a:p>
              <a:pPr algn="ctr"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250-350 </a:t>
              </a:r>
              <a:r>
                <a:rPr lang="ru-RU" altLang="ru-RU" sz="8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С </a:t>
              </a:r>
            </a:p>
          </p:txBody>
        </p:sp>
        <p:sp>
          <p:nvSpPr>
            <p:cNvPr id="86" name="TextBox 171"/>
            <p:cNvSpPr txBox="1">
              <a:spLocks noChangeArrowheads="1"/>
            </p:cNvSpPr>
            <p:nvPr/>
          </p:nvSpPr>
          <p:spPr bwMode="auto">
            <a:xfrm rot="-5400000">
              <a:off x="4008438" y="2543175"/>
              <a:ext cx="12239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Фракция Д.Т.</a:t>
              </a:r>
            </a:p>
          </p:txBody>
        </p:sp>
        <p:sp>
          <p:nvSpPr>
            <p:cNvPr id="87" name="TextBox 172"/>
            <p:cNvSpPr txBox="1">
              <a:spLocks noChangeArrowheads="1"/>
            </p:cNvSpPr>
            <p:nvPr/>
          </p:nvSpPr>
          <p:spPr bwMode="auto">
            <a:xfrm rot="-5400000">
              <a:off x="3288507" y="2542381"/>
              <a:ext cx="1223962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Мазут (фр. &gt;350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88" name="TextBox 173"/>
            <p:cNvSpPr txBox="1">
              <a:spLocks noChangeArrowheads="1"/>
            </p:cNvSpPr>
            <p:nvPr/>
          </p:nvSpPr>
          <p:spPr bwMode="auto">
            <a:xfrm>
              <a:off x="2776538" y="2174875"/>
              <a:ext cx="5762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ru-RU" altLang="ru-RU" sz="900" baseline="-25000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-С</a:t>
              </a:r>
              <a:r>
                <a:rPr lang="ru-RU" altLang="ru-RU" sz="900" baseline="-2500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altLang="ru-RU" sz="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174"/>
            <p:cNvSpPr txBox="1">
              <a:spLocks noChangeArrowheads="1"/>
            </p:cNvSpPr>
            <p:nvPr/>
          </p:nvSpPr>
          <p:spPr bwMode="auto">
            <a:xfrm>
              <a:off x="1768475" y="4508500"/>
              <a:ext cx="43338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1200" baseline="30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TextBox 175"/>
            <p:cNvSpPr txBox="1">
              <a:spLocks noChangeArrowheads="1"/>
            </p:cNvSpPr>
            <p:nvPr/>
          </p:nvSpPr>
          <p:spPr bwMode="auto">
            <a:xfrm>
              <a:off x="2473325" y="4287838"/>
              <a:ext cx="5032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+Н</a:t>
              </a:r>
              <a:r>
                <a:rPr lang="ru-RU" altLang="ru-RU" sz="1200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altLang="ru-RU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TextBox 176"/>
            <p:cNvSpPr txBox="1">
              <a:spLocks noChangeArrowheads="1"/>
            </p:cNvSpPr>
            <p:nvPr/>
          </p:nvSpPr>
          <p:spPr bwMode="auto">
            <a:xfrm>
              <a:off x="3382963" y="58737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Нефть</a:t>
              </a:r>
            </a:p>
          </p:txBody>
        </p:sp>
        <p:cxnSp>
          <p:nvCxnSpPr>
            <p:cNvPr id="92" name="Прямая со стрелкой 91"/>
            <p:cNvCxnSpPr/>
            <p:nvPr/>
          </p:nvCxnSpPr>
          <p:spPr bwMode="auto">
            <a:xfrm>
              <a:off x="3076575" y="3600450"/>
              <a:ext cx="64928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131"/>
            <p:cNvSpPr txBox="1">
              <a:spLocks noChangeArrowheads="1"/>
            </p:cNvSpPr>
            <p:nvPr/>
          </p:nvSpPr>
          <p:spPr bwMode="auto">
            <a:xfrm>
              <a:off x="3065463" y="3422650"/>
              <a:ext cx="79216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фр. &gt;5</a:t>
              </a:r>
              <a:r>
                <a:rPr lang="en-US" altLang="ru-RU" sz="8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ru-RU" altLang="ru-RU" sz="8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800"/>
            </a:p>
          </p:txBody>
        </p:sp>
        <p:cxnSp>
          <p:nvCxnSpPr>
            <p:cNvPr id="94" name="Прямая со стрелкой 93"/>
            <p:cNvCxnSpPr/>
            <p:nvPr/>
          </p:nvCxnSpPr>
          <p:spPr bwMode="auto">
            <a:xfrm>
              <a:off x="6530975" y="3657599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168"/>
            <p:cNvSpPr txBox="1">
              <a:spLocks noChangeArrowheads="1"/>
            </p:cNvSpPr>
            <p:nvPr/>
          </p:nvSpPr>
          <p:spPr bwMode="auto">
            <a:xfrm>
              <a:off x="6400775" y="3197225"/>
              <a:ext cx="8636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Олефинсо-держащий газ</a:t>
              </a:r>
            </a:p>
          </p:txBody>
        </p:sp>
        <p:cxnSp>
          <p:nvCxnSpPr>
            <p:cNvPr id="96" name="Прямая со стрелкой 95"/>
            <p:cNvCxnSpPr/>
            <p:nvPr/>
          </p:nvCxnSpPr>
          <p:spPr bwMode="auto">
            <a:xfrm>
              <a:off x="6516688" y="3373438"/>
              <a:ext cx="650875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Прямоугольник 96"/>
            <p:cNvSpPr/>
            <p:nvPr/>
          </p:nvSpPr>
          <p:spPr bwMode="auto">
            <a:xfrm>
              <a:off x="7173913" y="3168650"/>
              <a:ext cx="1081087" cy="433388"/>
            </a:xfrm>
            <a:prstGeom prst="rect">
              <a:avLst/>
            </a:prstGeom>
            <a:solidFill>
              <a:srgbClr val="B4DE86">
                <a:alpha val="88627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8" name="TextBox 173"/>
            <p:cNvSpPr txBox="1">
              <a:spLocks noChangeArrowheads="1"/>
            </p:cNvSpPr>
            <p:nvPr/>
          </p:nvSpPr>
          <p:spPr bwMode="auto">
            <a:xfrm>
              <a:off x="7102475" y="3090863"/>
              <a:ext cx="1223963" cy="55403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>
                  <a:latin typeface="Times New Roman" pitchFamily="18" charset="0"/>
                  <a:cs typeface="Times New Roman" pitchFamily="18" charset="0"/>
                </a:rPr>
                <a:t>Алкилирование изобутана олефинами</a:t>
              </a:r>
            </a:p>
          </p:txBody>
        </p:sp>
        <p:cxnSp>
          <p:nvCxnSpPr>
            <p:cNvPr id="99" name="Прямая со стрелкой 98"/>
            <p:cNvCxnSpPr/>
            <p:nvPr/>
          </p:nvCxnSpPr>
          <p:spPr bwMode="auto">
            <a:xfrm>
              <a:off x="2717800" y="4746624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 стрелкой 99"/>
            <p:cNvCxnSpPr/>
            <p:nvPr/>
          </p:nvCxnSpPr>
          <p:spPr bwMode="auto">
            <a:xfrm>
              <a:off x="8255000" y="3384550"/>
              <a:ext cx="71437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79"/>
            <p:cNvSpPr txBox="1">
              <a:spLocks noChangeArrowheads="1"/>
            </p:cNvSpPr>
            <p:nvPr/>
          </p:nvSpPr>
          <p:spPr bwMode="auto">
            <a:xfrm>
              <a:off x="8188325" y="3054350"/>
              <a:ext cx="865188" cy="506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Высоко-октановый бензин</a:t>
              </a:r>
            </a:p>
          </p:txBody>
        </p:sp>
        <p:cxnSp>
          <p:nvCxnSpPr>
            <p:cNvPr id="102" name="Прямая со стрелкой 101"/>
            <p:cNvCxnSpPr/>
            <p:nvPr/>
          </p:nvCxnSpPr>
          <p:spPr bwMode="auto">
            <a:xfrm>
              <a:off x="2717800" y="5740399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Скругленный прямоугольник 102"/>
            <p:cNvSpPr/>
            <p:nvPr/>
          </p:nvSpPr>
          <p:spPr bwMode="auto">
            <a:xfrm>
              <a:off x="3146425" y="5578474"/>
              <a:ext cx="1052513" cy="306388"/>
            </a:xfrm>
            <a:prstGeom prst="round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4" name="TextBox 155"/>
            <p:cNvSpPr txBox="1">
              <a:spLocks noChangeArrowheads="1"/>
            </p:cNvSpPr>
            <p:nvPr/>
          </p:nvSpPr>
          <p:spPr bwMode="auto">
            <a:xfrm>
              <a:off x="3139321" y="5598642"/>
              <a:ext cx="1313067" cy="60016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Сларри и</a:t>
              </a:r>
              <a:r>
                <a:rPr lang="en-US" altLang="ru-RU" sz="1100">
                  <a:latin typeface="Times New Roman" pitchFamily="18" charset="0"/>
                  <a:cs typeface="Times New Roman" pitchFamily="18" charset="0"/>
                </a:rPr>
                <a:t> blacking</a:t>
              </a:r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 -системы</a:t>
              </a:r>
            </a:p>
          </p:txBody>
        </p:sp>
        <p:cxnSp>
          <p:nvCxnSpPr>
            <p:cNvPr id="105" name="Прямая со стрелкой 104"/>
            <p:cNvCxnSpPr/>
            <p:nvPr/>
          </p:nvCxnSpPr>
          <p:spPr bwMode="auto">
            <a:xfrm flipV="1">
              <a:off x="4202113" y="5732462"/>
              <a:ext cx="37941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204"/>
          <p:cNvSpPr txBox="1">
            <a:spLocks noChangeArrowheads="1"/>
          </p:cNvSpPr>
          <p:nvPr/>
        </p:nvSpPr>
        <p:spPr bwMode="auto">
          <a:xfrm>
            <a:off x="4391719" y="62071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ЭЛОУ-АТ –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электрообессоливание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нефти и атмосферная перегонка</a:t>
            </a:r>
          </a:p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ВТ – 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вакуумная перегонка</a:t>
            </a:r>
          </a:p>
        </p:txBody>
      </p:sp>
    </p:spTree>
    <p:extLst>
      <p:ext uri="{BB962C8B-B14F-4D97-AF65-F5344CB8AC3E}">
        <p14:creationId xmlns:p14="http://schemas.microsoft.com/office/powerpoint/2010/main" val="314630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Гидрокаталитические процессы реформирования нефтяного </a:t>
            </a:r>
            <a:r>
              <a:rPr lang="ru-RU" dirty="0" smtClean="0"/>
              <a:t>сырья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а) каталитическая ароматизация прямогонных бензинов (</a:t>
            </a:r>
            <a:r>
              <a:rPr lang="ru-RU" b="1" i="1" dirty="0" smtClean="0"/>
              <a:t>каталитический </a:t>
            </a:r>
            <a:r>
              <a:rPr lang="ru-RU" b="1" i="1" dirty="0"/>
              <a:t>риформинг</a:t>
            </a:r>
            <a:r>
              <a:rPr lang="ru-RU" dirty="0"/>
              <a:t>);</a:t>
            </a:r>
          </a:p>
          <a:p>
            <a:pPr lvl="1"/>
            <a:r>
              <a:rPr lang="ru-RU" dirty="0"/>
              <a:t>б) </a:t>
            </a:r>
            <a:r>
              <a:rPr lang="ru-RU" b="1" i="1" dirty="0"/>
              <a:t>каталитическая изомеризация </a:t>
            </a:r>
            <a:r>
              <a:rPr lang="ru-RU" dirty="0"/>
              <a:t>легких (</a:t>
            </a:r>
            <a:r>
              <a:rPr lang="ru-RU" dirty="0" smtClean="0"/>
              <a:t>С</a:t>
            </a:r>
            <a:r>
              <a:rPr lang="en-US" baseline="-25000" dirty="0" smtClean="0"/>
              <a:t>5</a:t>
            </a:r>
            <a:r>
              <a:rPr lang="ru-RU" dirty="0" smtClean="0"/>
              <a:t>–С</a:t>
            </a:r>
            <a:r>
              <a:rPr lang="ru-RU" baseline="-25000" dirty="0" smtClean="0"/>
              <a:t>6</a:t>
            </a:r>
            <a:r>
              <a:rPr lang="ru-RU" dirty="0"/>
              <a:t>) </a:t>
            </a:r>
            <a:r>
              <a:rPr lang="ru-RU" dirty="0" smtClean="0"/>
              <a:t>алканов.</a:t>
            </a:r>
          </a:p>
          <a:p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Каталитические гидрогенизационные процессы </a:t>
            </a:r>
            <a:r>
              <a:rPr lang="ru-RU" dirty="0" smtClean="0"/>
              <a:t>облагораживания нефтяного </a:t>
            </a:r>
            <a:r>
              <a:rPr lang="ru-RU" dirty="0"/>
              <a:t>сырья:</a:t>
            </a:r>
          </a:p>
          <a:p>
            <a:pPr lvl="1"/>
            <a:r>
              <a:rPr lang="ru-RU" dirty="0"/>
              <a:t>а) </a:t>
            </a:r>
            <a:r>
              <a:rPr lang="ru-RU" b="1" i="1" dirty="0"/>
              <a:t>гидроочистка </a:t>
            </a:r>
            <a:r>
              <a:rPr lang="ru-RU" dirty="0"/>
              <a:t>топливных фракций;</a:t>
            </a:r>
          </a:p>
          <a:p>
            <a:pPr lvl="1"/>
            <a:r>
              <a:rPr lang="ru-RU" dirty="0"/>
              <a:t>б) </a:t>
            </a:r>
            <a:r>
              <a:rPr lang="ru-RU" b="1" i="1" dirty="0" err="1"/>
              <a:t>гидрообессеривание</a:t>
            </a:r>
            <a:r>
              <a:rPr lang="ru-RU" b="1" i="1" dirty="0"/>
              <a:t> </a:t>
            </a:r>
            <a:r>
              <a:rPr lang="ru-RU" dirty="0"/>
              <a:t>высококипящих и остаточных фракций (</a:t>
            </a:r>
            <a:r>
              <a:rPr lang="ru-RU" dirty="0" smtClean="0"/>
              <a:t>вакуумных </a:t>
            </a:r>
            <a:r>
              <a:rPr lang="ru-RU" dirty="0"/>
              <a:t>газойлей, масел, парафинов и нефтяных остатков</a:t>
            </a:r>
            <a:r>
              <a:rPr lang="ru-RU" dirty="0" smtClean="0"/>
              <a:t>). </a:t>
            </a:r>
            <a:br>
              <a:rPr lang="ru-RU" dirty="0" smtClean="0"/>
            </a:br>
            <a:r>
              <a:rPr lang="ru-RU" dirty="0" smtClean="0"/>
              <a:t>Эти </a:t>
            </a:r>
            <a:r>
              <a:rPr lang="ru-RU" dirty="0"/>
              <a:t>процессы предназначены для удаления из нефтяного сырья </a:t>
            </a:r>
            <a:r>
              <a:rPr lang="ru-RU" dirty="0" smtClean="0"/>
              <a:t>гетероорганических </a:t>
            </a:r>
            <a:r>
              <a:rPr lang="ru-RU" dirty="0"/>
              <a:t>соединений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3. Каталитические процессы деструктивной гидрогенизации (гидрокрекинга) нефтяного сырья:</a:t>
            </a:r>
          </a:p>
          <a:p>
            <a:pPr lvl="1"/>
            <a:r>
              <a:rPr lang="ru-RU" dirty="0"/>
              <a:t>а) </a:t>
            </a:r>
            <a:r>
              <a:rPr lang="ru-RU" b="1" i="1" dirty="0"/>
              <a:t>селективный гидрокрекинг </a:t>
            </a:r>
            <a:r>
              <a:rPr lang="ru-RU" dirty="0"/>
              <a:t>нефтяного сырья (топливных фракций, масел, гидравлических жидкостей) с целью повышения октановых чисел автобензинов и получения низкозастывающих нефтепродуктов путем гидродепарафинизации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3</a:t>
            </a:r>
            <a:r>
              <a:rPr lang="ru-RU" sz="1600" dirty="0"/>
              <a:t>. Каталитические процессы деструктивной гидрогенизации (</a:t>
            </a:r>
            <a:r>
              <a:rPr lang="ru-RU" sz="1600" dirty="0" smtClean="0"/>
              <a:t>гидрокрекинга</a:t>
            </a:r>
            <a:r>
              <a:rPr lang="ru-RU" sz="1600" dirty="0"/>
              <a:t>) нефтяного сырья:</a:t>
            </a:r>
          </a:p>
          <a:p>
            <a:pPr lvl="1"/>
            <a:r>
              <a:rPr lang="ru-RU" sz="1600" dirty="0" smtClean="0"/>
              <a:t>б</a:t>
            </a:r>
            <a:r>
              <a:rPr lang="ru-RU" sz="1600" dirty="0"/>
              <a:t>) </a:t>
            </a:r>
            <a:r>
              <a:rPr lang="ru-RU" sz="1600" b="1" i="1" dirty="0"/>
              <a:t>легкий </a:t>
            </a:r>
            <a:r>
              <a:rPr lang="ru-RU" sz="1600" b="1" i="1" dirty="0" smtClean="0"/>
              <a:t>гидрокрекинг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/>
              <a:t>вакуумных </a:t>
            </a:r>
            <a:r>
              <a:rPr lang="ru-RU" sz="1600" dirty="0"/>
              <a:t>газойлей для повышения содержания изопарафиновых углеводородов в бензинах;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/>
              <a:t>низкооктановых бензинов для </a:t>
            </a:r>
            <a:r>
              <a:rPr lang="ru-RU" sz="1600" dirty="0"/>
              <a:t>гидроподготовки сырья </a:t>
            </a:r>
            <a:r>
              <a:rPr lang="ru-RU" sz="1600" dirty="0" smtClean="0"/>
              <a:t>каталитического </a:t>
            </a:r>
            <a:r>
              <a:rPr lang="ru-RU" sz="1600" dirty="0"/>
              <a:t>крекинга с одновременным получением дизельных </a:t>
            </a:r>
            <a:r>
              <a:rPr lang="ru-RU" sz="1600" dirty="0" smtClean="0"/>
              <a:t>фракций;</a:t>
            </a:r>
          </a:p>
          <a:p>
            <a:pPr lvl="1"/>
            <a:r>
              <a:rPr lang="ru-RU" sz="1600" dirty="0"/>
              <a:t>в) </a:t>
            </a:r>
            <a:r>
              <a:rPr lang="ru-RU" sz="1600" b="1" i="1" dirty="0"/>
              <a:t>глубокий гидрокрекинг </a:t>
            </a:r>
            <a:r>
              <a:rPr lang="ru-RU" sz="1600" dirty="0"/>
              <a:t>дистиллятного сырья (вакуумных </a:t>
            </a:r>
            <a:r>
              <a:rPr lang="ru-RU" sz="1600" dirty="0" smtClean="0"/>
              <a:t>газойлей</a:t>
            </a:r>
            <a:r>
              <a:rPr lang="ru-RU" sz="1600" dirty="0"/>
              <a:t>) и нефтяных остатков с целью углубления </a:t>
            </a:r>
            <a:r>
              <a:rPr lang="ru-RU" sz="1600" dirty="0" smtClean="0"/>
              <a:t>переработки нефти;</a:t>
            </a:r>
            <a:endParaRPr lang="en-US" sz="1600" dirty="0" smtClean="0"/>
          </a:p>
          <a:p>
            <a:pPr marL="0" lvl="1">
              <a:spcBef>
                <a:spcPts val="0"/>
              </a:spcBef>
            </a:pPr>
            <a:r>
              <a:rPr lang="ru-RU" altLang="ru-RU" sz="1600" dirty="0" smtClean="0"/>
              <a:t>4. </a:t>
            </a:r>
            <a:r>
              <a:rPr lang="ru-RU" altLang="ru-RU" sz="1600" b="1" i="1" dirty="0" smtClean="0"/>
              <a:t>Специальные</a:t>
            </a:r>
            <a:r>
              <a:rPr lang="ru-RU" altLang="ru-RU" sz="1600" dirty="0" smtClean="0"/>
              <a:t> процессы гидрирования и облагораживания нефтяных фракций:</a:t>
            </a:r>
          </a:p>
          <a:p>
            <a:pPr marL="457200" lvl="2">
              <a:spcBef>
                <a:spcPts val="0"/>
              </a:spcBef>
            </a:pPr>
            <a:r>
              <a:rPr lang="ru-RU" altLang="ru-RU" sz="1600" dirty="0" smtClean="0"/>
              <a:t>а) </a:t>
            </a:r>
            <a:r>
              <a:rPr lang="ru-RU" altLang="ru-RU" sz="1600" b="1" i="1" dirty="0" smtClean="0"/>
              <a:t>гидродеароматизация </a:t>
            </a:r>
            <a:r>
              <a:rPr lang="ru-RU" altLang="ru-RU" sz="1600" dirty="0"/>
              <a:t>реактивных топлив и масляных  дистиллятов;</a:t>
            </a:r>
          </a:p>
          <a:p>
            <a:pPr marL="457200" lvl="2">
              <a:spcBef>
                <a:spcPts val="0"/>
              </a:spcBef>
            </a:pPr>
            <a:r>
              <a:rPr lang="ru-RU" altLang="ru-RU" sz="1600" dirty="0" smtClean="0"/>
              <a:t>б) </a:t>
            </a:r>
            <a:r>
              <a:rPr lang="ru-RU" altLang="ru-RU" sz="1600" b="1" i="1" dirty="0" smtClean="0"/>
              <a:t>гидрирование </a:t>
            </a:r>
            <a:r>
              <a:rPr lang="ru-RU" altLang="ru-RU" sz="1600" b="1" i="1" dirty="0"/>
              <a:t>алкенов</a:t>
            </a:r>
            <a:r>
              <a:rPr lang="ru-RU" altLang="ru-RU" sz="1600" dirty="0"/>
              <a:t> с целью повышения окислительной стойкости нефтяных фракций;</a:t>
            </a:r>
            <a:endParaRPr lang="en-US" altLang="ru-RU" sz="1600" dirty="0"/>
          </a:p>
          <a:p>
            <a:endParaRPr lang="ru-RU" sz="1600" dirty="0"/>
          </a:p>
          <a:p>
            <a:r>
              <a:rPr lang="ru-RU" sz="1600" b="1" dirty="0" smtClean="0"/>
              <a:t>Распространение ГК-процессов </a:t>
            </a:r>
            <a:r>
              <a:rPr lang="ru-RU" sz="1600" b="1" dirty="0"/>
              <a:t>обусловлено следующими причинами:</a:t>
            </a:r>
          </a:p>
          <a:p>
            <a:r>
              <a:rPr lang="ru-RU" sz="1600" dirty="0"/>
              <a:t>— непрерывным увеличением в общем балансе доли сернистых и </a:t>
            </a:r>
            <a:r>
              <a:rPr lang="ru-RU" sz="1600" dirty="0" smtClean="0"/>
              <a:t>высокосернистых </a:t>
            </a:r>
            <a:r>
              <a:rPr lang="ru-RU" sz="1600" dirty="0"/>
              <a:t>нефтей;</a:t>
            </a:r>
          </a:p>
          <a:p>
            <a:r>
              <a:rPr lang="ru-RU" sz="1600" dirty="0"/>
              <a:t>— ужесточением требований по охране природы и к качеству </a:t>
            </a:r>
            <a:r>
              <a:rPr lang="ru-RU" sz="1600" dirty="0" smtClean="0"/>
              <a:t>товарных нефтепродуктов</a:t>
            </a:r>
            <a:r>
              <a:rPr lang="ru-RU" sz="1600" dirty="0"/>
              <a:t>;</a:t>
            </a:r>
          </a:p>
          <a:p>
            <a:r>
              <a:rPr lang="ru-RU" sz="1600" dirty="0"/>
              <a:t>— развитием каталитических процессов с применением </a:t>
            </a:r>
            <a:r>
              <a:rPr lang="ru-RU" sz="1600" dirty="0" smtClean="0"/>
              <a:t>активных и </a:t>
            </a:r>
            <a:r>
              <a:rPr lang="ru-RU" sz="1600" dirty="0"/>
              <a:t>селективных катализаторов и предварительным </a:t>
            </a:r>
            <a:r>
              <a:rPr lang="ru-RU" sz="1600" dirty="0" smtClean="0"/>
              <a:t>глубоким гидрооблагораживанием </a:t>
            </a:r>
            <a:r>
              <a:rPr lang="ru-RU" sz="1600" dirty="0"/>
              <a:t>сырья (например, для процессов </a:t>
            </a:r>
            <a:r>
              <a:rPr lang="ru-RU" sz="1600" dirty="0" smtClean="0"/>
              <a:t>каталитического </a:t>
            </a:r>
            <a:r>
              <a:rPr lang="ru-RU" sz="1600" dirty="0"/>
              <a:t>риформинга и крекинга);</a:t>
            </a:r>
          </a:p>
          <a:p>
            <a:r>
              <a:rPr lang="ru-RU" sz="1600" dirty="0"/>
              <a:t>— необходимостью дальнейшего углубления переработки </a:t>
            </a:r>
            <a:r>
              <a:rPr lang="ru-RU" sz="1600" dirty="0" smtClean="0"/>
              <a:t>нефти;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636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539750" y="836712"/>
            <a:ext cx="8135938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Варианты: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1)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ГК бензиновых фракций – продукты: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СУГ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, и-бутановые и и-пентановые УВ для НХ;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2)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ГК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средних дистиллятов (в т.ч. вторичных) – продукты: бензины и реактивные топлива – фактически, 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гидродеароматизация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3) </a:t>
            </a: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ГК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атмосферных и вакуумных газойлей, газойлей вторичных процессов – продукты: бензины, реактивные и </a:t>
            </a: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ДТ – конверсия более 50 %;</a:t>
            </a:r>
          </a:p>
          <a:p>
            <a:pPr marL="0" lvl="2" indent="0" eaLnBrk="1" hangingPunct="1">
              <a:spcBef>
                <a:spcPct val="0"/>
              </a:spcBef>
              <a:buNone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4)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ЛГК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вакуумного газойля (продукты – обессеренные ДТ, сырье для КК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– </a:t>
            </a: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конверсия 10-50 %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Специальные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технологии: </a:t>
            </a: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1143000" lvl="1" indent="-246063" eaLnBrk="1" hangingPunct="1">
              <a:spcBef>
                <a:spcPct val="0"/>
              </a:spcBef>
              <a:buFontTx/>
              <a:buChar char="-"/>
            </a:pPr>
            <a:r>
              <a:rPr lang="ru-RU" altLang="ru-RU" sz="1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Селективный ГК (</a:t>
            </a:r>
            <a:r>
              <a:rPr lang="ru-RU" altLang="ru-RU" sz="1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гидродепарафинизация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, цель – крекинг только </a:t>
            </a:r>
            <a:r>
              <a:rPr lang="ru-RU" altLang="ru-RU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н-парафинов, применяются </a:t>
            </a:r>
            <a:r>
              <a:rPr lang="ru-RU" altLang="ru-RU" sz="1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морденит, эрионит</a:t>
            </a:r>
            <a:r>
              <a:rPr lang="ru-RU" altLang="ru-RU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  <a:endParaRPr lang="ru-RU" altLang="ru-RU" sz="1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2" indent="-246063" eaLnBrk="1" hangingPunct="1">
              <a:spcBef>
                <a:spcPct val="0"/>
              </a:spcBef>
              <a:buFontTx/>
              <a:buChar char="-"/>
            </a:pP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Гидродеароматизация керосиновых фракций (продукты – реактивные топлива);</a:t>
            </a:r>
          </a:p>
          <a:p>
            <a:pPr lvl="2" indent="-246063" eaLnBrk="1" hangingPunct="1">
              <a:spcBef>
                <a:spcPct val="0"/>
              </a:spcBef>
              <a:buFontTx/>
              <a:buChar char="-"/>
            </a:pPr>
            <a:r>
              <a:rPr lang="ru-RU" altLang="ru-RU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ГК </a:t>
            </a:r>
            <a:r>
              <a:rPr lang="ru-RU" altLang="ru-RU" sz="1400" dirty="0">
                <a:latin typeface="Calibri" pitchFamily="34" charset="0"/>
                <a:ea typeface="Calibri" pitchFamily="34" charset="0"/>
                <a:cs typeface="Calibri" pitchFamily="34" charset="0"/>
              </a:rPr>
              <a:t>масляных дистиллятов и деасфальтизатов (продукты – высокоиндексные базовые масла);</a:t>
            </a:r>
          </a:p>
          <a:p>
            <a:pPr eaLnBrk="1" hangingPunct="1">
              <a:spcBef>
                <a:spcPct val="0"/>
              </a:spcBef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Отдельно можно выделить: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ГК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ТНО (т.н. 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гидропереработка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– продукты: реактивные, ДТ, смазочные масла, малосернистые КТ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Общемировые мощности – более 215 млн. т сырья в год.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38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539750" y="836712"/>
            <a:ext cx="8135938" cy="566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Предпосылки:</a:t>
            </a: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Высокий спрос на топливные нефтепродукты;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Доступность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8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 процесса каталитического риформинга;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Ужесточение экологических норм (в отношении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и ароматики);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Преимущества: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Высокая гибкость процесса/приспосабливаемость под структуру спроса;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Лучший баланс между производством бензина и средних дистиллятов;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Большой выход бензиновых фракций;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Высокое ОЧ и низкая чувствительность бензина;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Высокое содержание изобутана;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Удачно сочетается с каткрекингом при переработке тяжелого сырья;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Заметное увеличение выхода реактивных топлив;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Типичное сырье: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Газойли каткрекинга (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плохо крекирующиеся УВ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Газойли коксования (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узкие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Вакуумные газойли (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узкие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lvl="1" indent="0" eaLnBrk="1" hangingPunct="1">
              <a:spcBef>
                <a:spcPct val="0"/>
              </a:spcBef>
              <a:buNone/>
            </a:pPr>
            <a:r>
              <a:rPr lang="ru-RU" altLang="ru-RU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+ (</a:t>
            </a:r>
            <a:r>
              <a:rPr lang="ru-RU" altLang="ru-RU" sz="1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редко</a:t>
            </a:r>
            <a:r>
              <a:rPr lang="ru-RU" altLang="ru-RU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среднедистиллятные фракции – требуют доочистки и гидрирования АрУВ.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536589"/>
              </p:ext>
            </p:extLst>
          </p:nvPr>
        </p:nvGraphicFramePr>
        <p:xfrm>
          <a:off x="6252366" y="4941168"/>
          <a:ext cx="2448272" cy="1041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Equation" r:id="rId3" imgW="1193760" imgH="507960" progId="Equation.DSMT4">
                  <p:embed/>
                </p:oleObj>
              </mc:Choice>
              <mc:Fallback>
                <p:oleObj name="Equation" r:id="rId3" imgW="11937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2366" y="4941168"/>
                        <a:ext cx="2448272" cy="1041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400"/>
            <a:ext cx="7524328" cy="68429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Типичное сырье для процесса гидрокрекинга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598209"/>
              </p:ext>
            </p:extLst>
          </p:nvPr>
        </p:nvGraphicFramePr>
        <p:xfrm>
          <a:off x="73618" y="1547500"/>
          <a:ext cx="8908807" cy="3188358"/>
        </p:xfrm>
        <a:graphic>
          <a:graphicData uri="http://schemas.openxmlformats.org/drawingml/2006/table">
            <a:tbl>
              <a:tblPr firstRow="1" firstCol="1"/>
              <a:tblGrid>
                <a:gridCol w="2092280"/>
                <a:gridCol w="1260000"/>
                <a:gridCol w="787308"/>
                <a:gridCol w="895897"/>
                <a:gridCol w="1296000"/>
                <a:gridCol w="852406"/>
                <a:gridCol w="896916"/>
                <a:gridCol w="828000"/>
              </a:tblGrid>
              <a:tr h="3608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Сырье</a:t>
                      </a:r>
                      <a:endParaRPr lang="ru-RU" sz="14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Показатели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Температура кипения, °С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ПАУ, </a:t>
                      </a:r>
                    </a:p>
                    <a:p>
                      <a:pPr algn="ctr"/>
                      <a:r>
                        <a:rPr lang="ru-RU" sz="1400" b="0" dirty="0" smtClean="0"/>
                        <a:t>%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масс.</a:t>
                      </a:r>
                      <a:endParaRPr lang="ru-RU" sz="1400" b="0" dirty="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Смолы,</a:t>
                      </a:r>
                    </a:p>
                    <a:p>
                      <a:pPr algn="ctr"/>
                      <a:r>
                        <a:rPr lang="ru-RU" sz="1400" b="0" dirty="0" smtClean="0"/>
                        <a:t> % масс.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Асфальтены</a:t>
                      </a:r>
                      <a:r>
                        <a:rPr lang="ru-RU" sz="1400" b="0" dirty="0" smtClean="0"/>
                        <a:t>, </a:t>
                      </a:r>
                      <a:r>
                        <a:rPr lang="en-US" sz="1400" b="0" dirty="0" smtClean="0"/>
                        <a:t>ppm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Сера, % масс.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Азот, % масс.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Ni</a:t>
                      </a:r>
                      <a:r>
                        <a:rPr lang="en-US" sz="1400" b="0" baseline="0" dirty="0" smtClean="0"/>
                        <a:t> + V, ppm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Прямогонный вакуумный газойль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350-580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30-50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1-15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&lt; 100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0,1-2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0,03-0,2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&lt; 1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Прямогонный вакуумный газойль + тяжелый</a:t>
                      </a:r>
                      <a:r>
                        <a:rPr lang="ru-RU" sz="1400" b="1" baseline="0" dirty="0" smtClean="0"/>
                        <a:t> газойль коксования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350-580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30-50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1-15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&lt; 50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1,5-5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0,1-0,4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1-5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Прямогонный вакуумный газойль + </a:t>
                      </a:r>
                      <a:r>
                        <a:rPr lang="ru-RU" sz="1400" b="1" dirty="0" err="1" smtClean="0"/>
                        <a:t>деасфальтизат</a:t>
                      </a:r>
                      <a:endParaRPr lang="ru-RU" sz="1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350-700+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30-50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1-15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100-1000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1,5-5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0,1-0,4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 5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/>
              <a:pPr>
                <a:defRPr/>
              </a:pPr>
              <a:t>7</a:t>
            </a:fld>
            <a:endParaRPr lang="ru-RU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5203565"/>
            <a:ext cx="4232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ПАУ – </a:t>
            </a:r>
            <a:r>
              <a:rPr lang="ru-RU" dirty="0" err="1" smtClean="0"/>
              <a:t>полиароматические</a:t>
            </a:r>
            <a:r>
              <a:rPr lang="ru-RU" dirty="0" smtClean="0"/>
              <a:t> углеводороды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025353" y="2636912"/>
            <a:ext cx="264920" cy="25829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58295" y="5219908"/>
            <a:ext cx="2799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Снижение качества сырья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34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539750" y="836712"/>
            <a:ext cx="8135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651251"/>
              </p:ext>
            </p:extLst>
          </p:nvPr>
        </p:nvGraphicFramePr>
        <p:xfrm>
          <a:off x="1403648" y="1310879"/>
          <a:ext cx="2448272" cy="1041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Equation" r:id="rId3" imgW="1193760" imgH="507960" progId="Equation.DSMT4">
                  <p:embed/>
                </p:oleObj>
              </mc:Choice>
              <mc:Fallback>
                <p:oleObj name="Equation" r:id="rId3" imgW="11937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1310879"/>
                        <a:ext cx="2448272" cy="1041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4804614" cy="431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776" y="1008112"/>
            <a:ext cx="4422224" cy="55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47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539750" y="836712"/>
            <a:ext cx="81359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Типичное сырье и продукты: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588"/>
              </p:ext>
            </p:extLst>
          </p:nvPr>
        </p:nvGraphicFramePr>
        <p:xfrm>
          <a:off x="395536" y="1628800"/>
          <a:ext cx="8424000" cy="3754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6000"/>
                <a:gridCol w="496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Сырье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Продукты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Керосин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Бензиновые фракции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Прямогонные дизельные фракции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Бензиновые фракции или реактивное топливо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Атмосферный газойль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 или реактивное топливо</a:t>
                      </a:r>
                      <a:r>
                        <a:rPr lang="ru-RU" sz="1600" baseline="0" dirty="0" smtClean="0"/>
                        <a:t> или дизельное топливо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Вакуумный газойль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 или реактивное топливо</a:t>
                      </a:r>
                      <a:r>
                        <a:rPr lang="ru-RU" sz="1600" baseline="0" dirty="0" smtClean="0"/>
                        <a:t> или дизельное топливо или смазочные масла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Легкий газойль КК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Тяжелый газойль КК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</a:t>
                      </a:r>
                      <a:r>
                        <a:rPr lang="ru-RU" sz="1600" baseline="0" dirty="0" smtClean="0"/>
                        <a:t> или дистилляты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Легкий газойль коксования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</a:t>
                      </a:r>
                      <a:r>
                        <a:rPr lang="ru-RU" sz="1600" baseline="0" dirty="0" smtClean="0"/>
                        <a:t> или дистилляты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Тяжелый газойль коксования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Бензиновые фракции</a:t>
                      </a:r>
                      <a:r>
                        <a:rPr lang="ru-RU" sz="1600" baseline="0" dirty="0" smtClean="0"/>
                        <a:t> или дистилляты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25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22562" y="764704"/>
            <a:ext cx="8713934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Реакции: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 – это крекинг, совмещенный с гидрированием – все реакции, протекающие через промежуточное образование олефинов затруднены:</a:t>
            </a: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Глубина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превращения: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Алканы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&gt;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нафтены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&gt;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ароматика.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Продукты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ГК менее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ароматизированы, чем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продукты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КК,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практически полностью отсутствует кокс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http://f5.ru/files/images/compiled/cf2/cf2009c7e97ca6dfc3042131dc05e6d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" t="11796" r="56245" b="11783"/>
          <a:stretch/>
        </p:blipFill>
        <p:spPr bwMode="auto">
          <a:xfrm>
            <a:off x="1895491" y="5661675"/>
            <a:ext cx="876309" cy="86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678" y="1988840"/>
            <a:ext cx="5648834" cy="18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16442"/>
            <a:ext cx="5533053" cy="153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9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33939"/>
            <a:ext cx="7886700" cy="58674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Реакции, протекающие </a:t>
            </a:r>
            <a:br>
              <a:rPr lang="ru-RU" sz="2400" dirty="0" smtClean="0"/>
            </a:br>
            <a:r>
              <a:rPr lang="ru-RU" sz="2400" dirty="0" smtClean="0"/>
              <a:t>при гидрокрекинге вакуумного газойля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701214"/>
              </p:ext>
            </p:extLst>
          </p:nvPr>
        </p:nvGraphicFramePr>
        <p:xfrm>
          <a:off x="572963" y="1124744"/>
          <a:ext cx="8229600" cy="4884420"/>
        </p:xfrm>
        <a:graphic>
          <a:graphicData uri="http://schemas.openxmlformats.org/drawingml/2006/table">
            <a:tbl>
              <a:tblPr bandRow="1">
                <a:tableStyleId>{9DCAF9ED-07DC-4A11-8D7F-57B35C25682E}</a:tableStyleId>
              </a:tblPr>
              <a:tblGrid>
                <a:gridCol w="3419475"/>
                <a:gridCol w="4810125"/>
              </a:tblGrid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Гидрообессеривание </a:t>
                      </a:r>
                    </a:p>
                    <a:p>
                      <a:r>
                        <a:rPr lang="ru-RU" dirty="0" smtClean="0"/>
                        <a:t>Гидродеазотирование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R – SH + 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= R – H + 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</a:t>
                      </a:r>
                    </a:p>
                    <a:p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R – NH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= R – H + NH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</a:t>
                      </a:r>
                      <a:endParaRPr lang="ru-RU" baseline="-25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Гидрирование</a:t>
                      </a:r>
                    </a:p>
                    <a:p>
                      <a:r>
                        <a:rPr lang="ru-RU" dirty="0" smtClean="0"/>
                        <a:t>ароматических соединений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Гидрирование олефинов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R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– CH=CH-R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+H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= R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-CH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-CH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-R</a:t>
                      </a:r>
                      <a:r>
                        <a:rPr lang="en-US" baseline="-25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  <a:endParaRPr lang="ru-RU" baseline="-25000" dirty="0" smtClean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Изомеризация парафинов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Деалкилирование </a:t>
                      </a:r>
                    </a:p>
                    <a:p>
                      <a:r>
                        <a:rPr lang="ru-RU" dirty="0" smtClean="0"/>
                        <a:t>ароматических  соединений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Раскрытие нафтеновых колец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ru-RU" dirty="0" smtClean="0"/>
                        <a:t>Гидрокрекинг парафинов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0888" y="6236495"/>
            <a:ext cx="2133600" cy="476250"/>
          </a:xfrm>
        </p:spPr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ru-RU" altLang="en-US" dirty="0">
              <a:solidFill>
                <a:prstClr val="white"/>
              </a:solidFill>
            </a:endParaRPr>
          </a:p>
        </p:txBody>
      </p:sp>
      <p:pic>
        <p:nvPicPr>
          <p:cNvPr id="6" name="Рисунок 5" descr="моделированиеfhjvf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80641" y="1842901"/>
            <a:ext cx="2816921" cy="1622219"/>
          </a:xfrm>
          <a:prstGeom prst="rect">
            <a:avLst/>
          </a:prstGeom>
        </p:spPr>
      </p:pic>
      <p:pic>
        <p:nvPicPr>
          <p:cNvPr id="7" name="Рисунок 6" descr="изомеризац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4838" y="3985591"/>
            <a:ext cx="3302696" cy="336449"/>
          </a:xfrm>
          <a:prstGeom prst="rect">
            <a:avLst/>
          </a:prstGeom>
        </p:spPr>
      </p:pic>
      <p:pic>
        <p:nvPicPr>
          <p:cNvPr id="8" name="Рисунок 7" descr="деалкилировани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4363" y="4548144"/>
            <a:ext cx="3933825" cy="448826"/>
          </a:xfrm>
          <a:prstGeom prst="rect">
            <a:avLst/>
          </a:prstGeom>
        </p:spPr>
      </p:pic>
      <p:pic>
        <p:nvPicPr>
          <p:cNvPr id="9" name="Рисунок 8" descr="раскрытие колец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72783" y="5078539"/>
            <a:ext cx="3162583" cy="494381"/>
          </a:xfrm>
          <a:prstGeom prst="rect">
            <a:avLst/>
          </a:prstGeom>
        </p:spPr>
      </p:pic>
      <p:pic>
        <p:nvPicPr>
          <p:cNvPr id="11" name="Рисунок 10" descr="гидрокрекинг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73413" y="5552159"/>
            <a:ext cx="4276725" cy="4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3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22562" y="764704"/>
            <a:ext cx="8713934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Реакции: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 – это крекинг, совмещенный с гидрированием – все реакции, протекающие через промежуточное образование олефинов затруднены:</a:t>
            </a: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7" y="2276872"/>
            <a:ext cx="8057711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5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250950" y="822766"/>
            <a:ext cx="8713538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Катализаторы полифункциональные: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Металлический компонент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(реакции гидрирования-дегидрирования) –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Pt, Pd,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W, Ni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, Co,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Mo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(+ Re, Rh, Ir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в восстановленной, оксидной или сульфидной формах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endParaRPr lang="en-US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Кислотный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компонент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(реакции крекинга и изомеризации) – цеолиты, алюмосиликаты, оксид алюминия (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+ галогены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Связывающий компонент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(механическая прочность и пористая структура) – кислотные компоненты, оксиды кремния, титана,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циркония,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магния.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+ Ситовой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эффект (цеолиты – 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селективный гидрокрекинг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).</a:t>
            </a:r>
          </a:p>
          <a:p>
            <a:pPr eaLnBrk="1" hangingPunct="1">
              <a:spcBef>
                <a:spcPct val="0"/>
              </a:spcBef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Особенности отравления катализатора и соответствующей подготовки сырья: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Катализаторные яды – Ме (2 г/т), сера, кислород, азот (0,12 %), вода;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Циркуляция водорода продлевает срок службы катализатора;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Присутствие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18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 малых концентрациях подавляет гидрирование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хорошо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для БФ,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плохо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для реактивных топлив;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Предварительная гидроочистка или деметаллизация сырья (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 защитных реакторах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– используют модифицированный катализатор ГК (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Co-Mo, Al-Si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Повышение температуры процесса для компенсации дезактивации снижает селективность;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Срок службы одной загрузки катализатора – 2-4 года – необратимо откладываются кокс и Ме;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http://image.made-in-china.com/2f0j00MjUaqzKhvQrp/Mo-Co-Zeolite-Alumina-Denti-Ball-Hydrocracking-Catalyst-FC-32A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846" y="1622"/>
            <a:ext cx="1907704" cy="15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14192" y="44624"/>
            <a:ext cx="3006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i="1" dirty="0"/>
              <a:t> Mo-Co/Zeolite-Alumina </a:t>
            </a:r>
            <a:r>
              <a:rPr lang="en-US" sz="1200" i="1" dirty="0" smtClean="0"/>
              <a:t>Hydrocracking </a:t>
            </a:r>
            <a:r>
              <a:rPr lang="en-US" sz="1200" i="1" dirty="0"/>
              <a:t>Catalyst </a:t>
            </a:r>
            <a:r>
              <a:rPr lang="en-US" sz="1200" i="1" dirty="0" smtClean="0"/>
              <a:t>FC-32A</a:t>
            </a:r>
            <a:r>
              <a:rPr lang="ru-RU" sz="1200" i="1" dirty="0" smtClean="0"/>
              <a:t> </a:t>
            </a:r>
            <a:r>
              <a:rPr lang="en-US" sz="1200" i="1" dirty="0" smtClean="0"/>
              <a:t>(China, </a:t>
            </a:r>
            <a:r>
              <a:rPr lang="ru-RU" sz="1200" i="1" dirty="0" smtClean="0"/>
              <a:t>14500 </a:t>
            </a:r>
            <a:r>
              <a:rPr lang="en-US" sz="1200" i="1" dirty="0" smtClean="0"/>
              <a:t>$/ton)</a:t>
            </a:r>
            <a:endParaRPr lang="ru-RU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0"/>
            <a:ext cx="7886700" cy="5867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Катализаторы гидрокрекинга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ru-RU" altLang="en-US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941380"/>
              </p:ext>
            </p:extLst>
          </p:nvPr>
        </p:nvGraphicFramePr>
        <p:xfrm>
          <a:off x="611560" y="1052736"/>
          <a:ext cx="8100392" cy="3566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72408"/>
                <a:gridCol w="4427984"/>
              </a:tblGrid>
              <a:tr h="324036"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характеристики катализатора: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cs typeface="Times New Roman" panose="02020603050405020304" pitchFamily="18" charset="0"/>
                        </a:rPr>
                        <a:t>Основные характеристики цеолита </a:t>
                      </a:r>
                      <a:r>
                        <a:rPr lang="en-US" b="1" dirty="0" smtClean="0">
                          <a:cs typeface="Times New Roman" panose="02020603050405020304" pitchFamily="18" charset="0"/>
                        </a:rPr>
                        <a:t>Y:</a:t>
                      </a:r>
                      <a:endParaRPr lang="ru-RU" dirty="0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Содержание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 Ni – 2-8 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масс.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Соотношение 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Si / Al – 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в зависимости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от назначения катализатора</a:t>
                      </a:r>
                      <a:endParaRPr lang="ru-RU" dirty="0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Содержание 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Mo – 7-15 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масс.%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Средний размер кристаллитов не более 0,5 мкм</a:t>
                      </a:r>
                      <a:endParaRPr lang="ru-RU" dirty="0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Содержание 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W – 15-25 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масс.%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Объем мезопор 0,15-0</a:t>
                      </a:r>
                      <a:r>
                        <a:rPr lang="en-US" dirty="0" smtClean="0"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3 см</a:t>
                      </a:r>
                      <a:r>
                        <a:rPr lang="ru-RU" baseline="30000" dirty="0" smtClean="0"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/г –</a:t>
                      </a:r>
                      <a:r>
                        <a:rPr lang="ru-RU" i="1" dirty="0" smtClean="0">
                          <a:cs typeface="Times New Roman" panose="02020603050405020304" pitchFamily="18" charset="0"/>
                        </a:rPr>
                        <a:t>современный уровень</a:t>
                      </a:r>
                      <a:endParaRPr lang="ru-RU" i="1" dirty="0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Объем пор не менее 0,4 см</a:t>
                      </a:r>
                      <a:r>
                        <a:rPr lang="ru-RU" baseline="30000" dirty="0" smtClean="0"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/г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Удельная поверхность не менее 200 м</a:t>
                      </a:r>
                      <a:r>
                        <a:rPr lang="ru-RU" baseline="30000" dirty="0" smtClean="0"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dirty="0" smtClean="0">
                          <a:cs typeface="Times New Roman" panose="02020603050405020304" pitchFamily="18" charset="0"/>
                        </a:rPr>
                        <a:t>/г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19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ru-RU" altLang="en-US" dirty="0">
              <a:solidFill>
                <a:prstClr val="white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14400" y="196255"/>
            <a:ext cx="8229600" cy="35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ea typeface="+mj-ea"/>
                <a:cs typeface="Times New Roman" panose="02020603050405020304" pitchFamily="18" charset="0"/>
              </a:rPr>
              <a:t>Металлы и компоненты носителей, используемые в составе катализаторов гидрокрекинга</a:t>
            </a:r>
            <a:endParaRPr lang="ru-RU" sz="2400" b="1" dirty="0"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789757"/>
              </p:ext>
            </p:extLst>
          </p:nvPr>
        </p:nvGraphicFramePr>
        <p:xfrm>
          <a:off x="495300" y="1209288"/>
          <a:ext cx="8229600" cy="26517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14425"/>
                <a:gridCol w="2581275"/>
                <a:gridCol w="2076450"/>
                <a:gridCol w="2457450"/>
              </a:tblGrid>
              <a:tr h="2590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Металлы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Основное применение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Метод активации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Гидрирующая активность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CoMo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Гидрообессеривание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Сульфидирование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Низкая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NiMo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Гидрообессеривание,</a:t>
                      </a:r>
                    </a:p>
                    <a:p>
                      <a:r>
                        <a:rPr lang="ru-RU" sz="1400" dirty="0" smtClean="0"/>
                        <a:t>гидродеазотирование, </a:t>
                      </a:r>
                    </a:p>
                    <a:p>
                      <a:r>
                        <a:rPr lang="ru-RU" sz="1400" dirty="0" smtClean="0"/>
                        <a:t>гидрокрекинг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Сульфидирование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Высокая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NiW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Гидродеазотирование,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гидрокрекинг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Сульфидирование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Очень высокая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Pd, Pt*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Гидрокрекинг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Восстановление в потоке 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Максимальная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6725" y="3831431"/>
            <a:ext cx="829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85E7F"/>
                </a:solidFill>
              </a:rPr>
              <a:t>*Р</a:t>
            </a:r>
            <a:r>
              <a:rPr lang="en-US" sz="1200" dirty="0" smtClean="0">
                <a:solidFill>
                  <a:srgbClr val="085E7F"/>
                </a:solidFill>
              </a:rPr>
              <a:t>d </a:t>
            </a:r>
            <a:r>
              <a:rPr lang="ru-RU" sz="1200" dirty="0" smtClean="0">
                <a:solidFill>
                  <a:srgbClr val="085E7F"/>
                </a:solidFill>
              </a:rPr>
              <a:t>и</a:t>
            </a:r>
            <a:r>
              <a:rPr lang="en-US" sz="1200" dirty="0" smtClean="0">
                <a:solidFill>
                  <a:srgbClr val="085E7F"/>
                </a:solidFill>
              </a:rPr>
              <a:t> Pt </a:t>
            </a:r>
            <a:r>
              <a:rPr lang="ru-RU" sz="1200" dirty="0" smtClean="0">
                <a:solidFill>
                  <a:srgbClr val="085E7F"/>
                </a:solidFill>
              </a:rPr>
              <a:t> отравляются серой и азотом и могут использоваться только при низких концентрациях </a:t>
            </a:r>
            <a:r>
              <a:rPr lang="en-US" sz="1200" dirty="0" smtClean="0">
                <a:solidFill>
                  <a:srgbClr val="085E7F"/>
                </a:solidFill>
              </a:rPr>
              <a:t>H</a:t>
            </a:r>
            <a:r>
              <a:rPr lang="en-US" sz="1200" baseline="-25000" dirty="0" smtClean="0">
                <a:solidFill>
                  <a:srgbClr val="085E7F"/>
                </a:solidFill>
              </a:rPr>
              <a:t>2</a:t>
            </a:r>
            <a:r>
              <a:rPr lang="en-US" sz="1200" dirty="0" smtClean="0">
                <a:solidFill>
                  <a:srgbClr val="085E7F"/>
                </a:solidFill>
              </a:rPr>
              <a:t>S </a:t>
            </a:r>
            <a:r>
              <a:rPr lang="ru-RU" sz="1200" dirty="0" smtClean="0">
                <a:solidFill>
                  <a:srgbClr val="085E7F"/>
                </a:solidFill>
              </a:rPr>
              <a:t> и </a:t>
            </a:r>
            <a:r>
              <a:rPr lang="en-US" sz="1200" dirty="0" smtClean="0">
                <a:solidFill>
                  <a:srgbClr val="085E7F"/>
                </a:solidFill>
              </a:rPr>
              <a:t>NH</a:t>
            </a:r>
            <a:r>
              <a:rPr lang="en-US" sz="1200" baseline="-25000" dirty="0" smtClean="0">
                <a:solidFill>
                  <a:srgbClr val="085E7F"/>
                </a:solidFill>
              </a:rPr>
              <a:t>3</a:t>
            </a:r>
            <a:r>
              <a:rPr lang="en-US" sz="1200" dirty="0" smtClean="0">
                <a:solidFill>
                  <a:srgbClr val="085E7F"/>
                </a:solidFill>
              </a:rPr>
              <a:t>, </a:t>
            </a:r>
            <a:r>
              <a:rPr lang="ru-RU" sz="1200" dirty="0" smtClean="0">
                <a:solidFill>
                  <a:srgbClr val="085E7F"/>
                </a:solidFill>
              </a:rPr>
              <a:t>то есть на второй стадии двухстадийного ГК</a:t>
            </a:r>
            <a:endParaRPr lang="ru-RU" sz="1200" dirty="0">
              <a:solidFill>
                <a:srgbClr val="085E7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6675" y="4273932"/>
            <a:ext cx="9210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cs typeface="Times New Roman" panose="02020603050405020304" pitchFamily="18" charset="0"/>
              </a:rPr>
              <a:t>Компоненты носителей,</a:t>
            </a:r>
            <a:r>
              <a:rPr lang="en-US" sz="1400" b="1" dirty="0" smtClean="0"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cs typeface="Times New Roman" panose="02020603050405020304" pitchFamily="18" charset="0"/>
              </a:rPr>
              <a:t>используемых при приготовлении катализаторов гидрокрекинга</a:t>
            </a:r>
          </a:p>
          <a:p>
            <a:pPr algn="ctr"/>
            <a:r>
              <a:rPr lang="ru-RU" sz="1400" b="1" dirty="0" smtClean="0"/>
              <a:t> </a:t>
            </a:r>
            <a:endParaRPr lang="ru-RU" sz="1400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93630"/>
              </p:ext>
            </p:extLst>
          </p:nvPr>
        </p:nvGraphicFramePr>
        <p:xfrm>
          <a:off x="438150" y="4668728"/>
          <a:ext cx="8315325" cy="20726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724025"/>
                <a:gridCol w="3819525"/>
                <a:gridCol w="2771775"/>
              </a:tblGrid>
              <a:tr h="29965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Компонент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Основное применение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Кислотность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4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Ƴ-Al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O</a:t>
                      </a:r>
                      <a:r>
                        <a:rPr lang="en-US" sz="1400" baseline="-25000" dirty="0" smtClean="0"/>
                        <a:t>3</a:t>
                      </a:r>
                      <a:endParaRPr lang="ru-RU" sz="1400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Катализаторы предварительной гидроочистки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Низкая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6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Аморфные</a:t>
                      </a:r>
                      <a:r>
                        <a:rPr lang="ru-RU" sz="1400" baseline="0" dirty="0" smtClean="0"/>
                        <a:t> а</a:t>
                      </a:r>
                      <a:r>
                        <a:rPr lang="ru-RU" sz="1400" dirty="0" smtClean="0"/>
                        <a:t>люмосиликаты (</a:t>
                      </a:r>
                      <a:r>
                        <a:rPr lang="en-US" sz="1400" dirty="0" smtClean="0"/>
                        <a:t>ACA)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Катализаторы</a:t>
                      </a: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гидрокрекинга, селективные к дизельному топливу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Умеренная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Цеолиты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Катализаторы</a:t>
                      </a: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гидрокрекинга различного </a:t>
                      </a:r>
                    </a:p>
                    <a:p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назначения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умеренной до очень высокой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438150" y="844327"/>
            <a:ext cx="8229600" cy="35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b="1" dirty="0" smtClean="0">
                <a:ea typeface="+mj-ea"/>
                <a:cs typeface="Times New Roman" panose="02020603050405020304" pitchFamily="18" charset="0"/>
              </a:rPr>
              <a:t>Металлы, используемые в составе катализаторов гидрокрекинга</a:t>
            </a:r>
            <a:endParaRPr lang="ru-RU" b="1" dirty="0"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1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4624"/>
            <a:ext cx="8229600" cy="79208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Ассортимент катализаторов гидрокрекинга с неблагородными металлами компании</a:t>
            </a:r>
            <a:r>
              <a:rPr lang="en-US" sz="2000" dirty="0" smtClean="0"/>
              <a:t> </a:t>
            </a:r>
            <a:r>
              <a:rPr lang="en-US" sz="2000" i="1" dirty="0" smtClean="0"/>
              <a:t>Chevron </a:t>
            </a:r>
            <a:r>
              <a:rPr lang="en-US" sz="2000" i="1" dirty="0" err="1" smtClean="0"/>
              <a:t>Lummus</a:t>
            </a:r>
            <a:r>
              <a:rPr lang="en-US" sz="2000" i="1" dirty="0" smtClean="0"/>
              <a:t> Global</a:t>
            </a:r>
            <a:endParaRPr lang="ru-RU" sz="20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endParaRPr lang="ru-RU" altLang="en-US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b="4265"/>
          <a:stretch/>
        </p:blipFill>
        <p:spPr bwMode="auto">
          <a:xfrm>
            <a:off x="181719" y="1129996"/>
            <a:ext cx="4894337" cy="30190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220072" y="1124744"/>
            <a:ext cx="3814762" cy="2609850"/>
            <a:chOff x="0" y="620688"/>
            <a:chExt cx="3814762" cy="2609850"/>
          </a:xfrm>
        </p:grpSpPr>
        <p:pic>
          <p:nvPicPr>
            <p:cNvPr id="7" name="Рисунок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20688"/>
              <a:ext cx="3814762" cy="260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utoShape 43"/>
            <p:cNvSpPr>
              <a:spLocks noChangeArrowheads="1"/>
            </p:cNvSpPr>
            <p:nvPr/>
          </p:nvSpPr>
          <p:spPr bwMode="auto">
            <a:xfrm rot="20147749">
              <a:off x="2030299" y="1326410"/>
              <a:ext cx="285216" cy="220221"/>
            </a:xfrm>
            <a:custGeom>
              <a:avLst/>
              <a:gdLst>
                <a:gd name="T0" fmla="*/ 598101431 w 21600"/>
                <a:gd name="T1" fmla="*/ 0 h 21600"/>
                <a:gd name="T2" fmla="*/ 0 w 21600"/>
                <a:gd name="T3" fmla="*/ 18216142 h 21600"/>
                <a:gd name="T4" fmla="*/ 598101431 w 21600"/>
                <a:gd name="T5" fmla="*/ 36432144 h 21600"/>
                <a:gd name="T6" fmla="*/ 797468336 w 21600"/>
                <a:gd name="T7" fmla="*/ 1821614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AutoShape 43"/>
            <p:cNvSpPr>
              <a:spLocks noChangeArrowheads="1"/>
            </p:cNvSpPr>
            <p:nvPr/>
          </p:nvSpPr>
          <p:spPr bwMode="auto">
            <a:xfrm rot="17034655">
              <a:off x="2520695" y="1655194"/>
              <a:ext cx="285216" cy="220221"/>
            </a:xfrm>
            <a:custGeom>
              <a:avLst/>
              <a:gdLst>
                <a:gd name="T0" fmla="*/ 598101431 w 21600"/>
                <a:gd name="T1" fmla="*/ 0 h 21600"/>
                <a:gd name="T2" fmla="*/ 0 w 21600"/>
                <a:gd name="T3" fmla="*/ 18216142 h 21600"/>
                <a:gd name="T4" fmla="*/ 598101431 w 21600"/>
                <a:gd name="T5" fmla="*/ 36432144 h 21600"/>
                <a:gd name="T6" fmla="*/ 797468336 w 21600"/>
                <a:gd name="T7" fmla="*/ 1821614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AutoShape 43"/>
            <p:cNvSpPr>
              <a:spLocks noChangeArrowheads="1"/>
            </p:cNvSpPr>
            <p:nvPr/>
          </p:nvSpPr>
          <p:spPr bwMode="auto">
            <a:xfrm rot="15138665">
              <a:off x="3056697" y="1944855"/>
              <a:ext cx="285216" cy="220221"/>
            </a:xfrm>
            <a:custGeom>
              <a:avLst/>
              <a:gdLst>
                <a:gd name="T0" fmla="*/ 598101431 w 21600"/>
                <a:gd name="T1" fmla="*/ 0 h 21600"/>
                <a:gd name="T2" fmla="*/ 0 w 21600"/>
                <a:gd name="T3" fmla="*/ 18216142 h 21600"/>
                <a:gd name="T4" fmla="*/ 598101431 w 21600"/>
                <a:gd name="T5" fmla="*/ 36432144 h 21600"/>
                <a:gd name="T6" fmla="*/ 797468336 w 21600"/>
                <a:gd name="T7" fmla="*/ 1821614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15789"/>
              </p:ext>
            </p:extLst>
          </p:nvPr>
        </p:nvGraphicFramePr>
        <p:xfrm>
          <a:off x="789187" y="4623006"/>
          <a:ext cx="7815261" cy="2120646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013123"/>
                <a:gridCol w="2459815"/>
                <a:gridCol w="1440160"/>
                <a:gridCol w="190216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Назначение катализатора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Характеристики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Содержание цеолита </a:t>
                      </a:r>
                      <a:r>
                        <a:rPr lang="en-US" sz="1100" dirty="0">
                          <a:effectLst/>
                        </a:rPr>
                        <a:t>Y</a:t>
                      </a:r>
                      <a:r>
                        <a:rPr lang="ru-RU" sz="1100" dirty="0">
                          <a:effectLst/>
                        </a:rPr>
                        <a:t>, </a:t>
                      </a:r>
                      <a:r>
                        <a:rPr lang="ru-RU" sz="1100" dirty="0" err="1">
                          <a:effectLst/>
                        </a:rPr>
                        <a:t>мас</a:t>
                      </a:r>
                      <a:r>
                        <a:rPr lang="ru-RU" sz="1100" dirty="0">
                          <a:effectLst/>
                        </a:rPr>
                        <a:t>. 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Соотношение </a:t>
                      </a:r>
                      <a:r>
                        <a:rPr lang="en-US" sz="1100" dirty="0">
                          <a:effectLst/>
                        </a:rPr>
                        <a:t>Si</a:t>
                      </a:r>
                      <a:r>
                        <a:rPr lang="ru-RU" sz="1100" dirty="0">
                          <a:effectLst/>
                        </a:rPr>
                        <a:t>/</a:t>
                      </a:r>
                      <a:r>
                        <a:rPr lang="en-US" sz="1100" dirty="0">
                          <a:effectLst/>
                        </a:rPr>
                        <a:t>Al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/>
                      </a:r>
                      <a:br>
                        <a:rPr lang="ru-RU" sz="1100" dirty="0" smtClean="0">
                          <a:effectLst/>
                        </a:rPr>
                      </a:br>
                      <a:r>
                        <a:rPr lang="ru-RU" sz="1100" dirty="0" smtClean="0">
                          <a:effectLst/>
                        </a:rPr>
                        <a:t>в </a:t>
                      </a:r>
                      <a:r>
                        <a:rPr lang="ru-RU" sz="1100" dirty="0">
                          <a:effectLst/>
                        </a:rPr>
                        <a:t>цеолите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бензина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Очень высокая кислотность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30÷40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4-8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бензина/керосина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Высокая кислотность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25÷30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7-10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средних дистиллятов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Умеренная кислотность, высокая гидрирующая активность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15÷25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10-18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дизельного топлива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Умеренная кислотность, высокая гидрирующая активность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10÷20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15-30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2-я стадия гидрокрекинга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Низкая кислотность, очень высокая </a:t>
                      </a:r>
                      <a:r>
                        <a:rPr lang="ru-RU" sz="1100" dirty="0" err="1">
                          <a:effectLst/>
                        </a:rPr>
                        <a:t>гидрирующая</a:t>
                      </a:r>
                      <a:r>
                        <a:rPr lang="ru-RU" sz="1100" dirty="0">
                          <a:effectLst/>
                        </a:rPr>
                        <a:t> активность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0÷7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выше 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5230" y="4104074"/>
            <a:ext cx="7991226" cy="433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4088">
              <a:lnSpc>
                <a:spcPts val="3000"/>
              </a:lnSpc>
              <a:tabLst>
                <a:tab pos="7175500" algn="l"/>
              </a:tabLst>
              <a:defRPr/>
            </a:pPr>
            <a:r>
              <a:rPr lang="ru-RU" altLang="en-US" b="1" dirty="0"/>
              <a:t>Характеристики катализаторов  гидрокрекинга</a:t>
            </a:r>
            <a:endParaRPr lang="ru-RU" altLang="en-US" b="1" baseline="30000" dirty="0"/>
          </a:p>
        </p:txBody>
      </p:sp>
    </p:spTree>
    <p:extLst>
      <p:ext uri="{BB962C8B-B14F-4D97-AF65-F5344CB8AC3E}">
        <p14:creationId xmlns:p14="http://schemas.microsoft.com/office/powerpoint/2010/main" val="22520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2896" y="6245225"/>
            <a:ext cx="2133600" cy="476250"/>
          </a:xfrm>
        </p:spPr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ru-RU" altLang="en-US" dirty="0">
              <a:solidFill>
                <a:prstClr val="white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63283" y="183257"/>
            <a:ext cx="8569326" cy="395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ea typeface="+mj-ea"/>
                <a:cs typeface="+mj-cs"/>
              </a:rPr>
              <a:t>Ведущие производители катализаторов гидрокрекинга</a:t>
            </a:r>
            <a:endParaRPr lang="ru-RU" sz="2400" b="1" dirty="0"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064026"/>
              </p:ext>
            </p:extLst>
          </p:nvPr>
        </p:nvGraphicFramePr>
        <p:xfrm>
          <a:off x="467544" y="1152525"/>
          <a:ext cx="8049068" cy="5206517"/>
        </p:xfrm>
        <a:graphic>
          <a:graphicData uri="http://schemas.openxmlformats.org/drawingml/2006/table">
            <a:tbl>
              <a:tblPr/>
              <a:tblGrid>
                <a:gridCol w="2144125"/>
                <a:gridCol w="2361978"/>
                <a:gridCol w="3542965"/>
              </a:tblGrid>
              <a:tr h="26651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Компания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Гидрокрекинг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0771">
                <a:tc v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Бензин, керосин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Максимум ДТ, керосина, базовых масел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ICR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160, ICR 183, ICR 209,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</a:rPr>
                        <a:t> ICR 211, ICR 214, ICR 215, ICR 257 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ICR 142, ICR 162, ICR 180,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ICR 185, ICR 188, ICR 220,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ICR 240,</a:t>
                      </a: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ICR 250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DHC-41, HC-24, HC-26,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HC-29, HC-43,</a:t>
                      </a: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HC-140,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HC-150,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HC-185, HC-470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DHC-32, DHC-39, HC-115, HC-120,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HC-130, HC-205, HC-310, HC-320,</a:t>
                      </a: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HC-325, HC-410, HC-425, HC-520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HDK 766, HDK 786, HYK 732, HYK 742, HYK 752, HYK 762, HYK 733, HYK 743, HYK 753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Z-723, Z-733, Z-743, Z-753, Z-853, Z-863, Z-3723,</a:t>
                      </a: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</a:t>
                      </a:r>
                    </a:p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Z-3733, Z-NP10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Z-503, Z-513, Z-603, Z-623, Z-673, Z-723, 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Z-733,</a:t>
                      </a: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Z-2513, Z-2623, Z-2723, Z-3733, 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Z-5723, Z-FX10, Z-HD10, Z-HD11, Z-MD10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TK-951, TK-961, TK-971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TK-92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,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TK-925, TK-926, TK-931,  TK-939 D-</a:t>
                      </a:r>
                      <a:r>
                        <a:rPr lang="en-US" sz="1300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sel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, TK-941, TK-943, TK-947,  TK-949 D-</a:t>
                      </a:r>
                      <a:r>
                        <a:rPr lang="en-US" sz="1300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sel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, TK-951, TK-961, TK-971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9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FC-46, FC-24, 3825, 3905, 3955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FC-12, FC-14, FC-16, FC-20, FC-26,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FC-32, FC-36, FC-50, FC-60, RIC-1,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+mn-cs"/>
                        </a:rPr>
                        <a:t>RT-1, RT-5, 3882, 3901, 3974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0918" y="2009967"/>
            <a:ext cx="535464" cy="574195"/>
          </a:xfrm>
          <a:prstGeom prst="rect">
            <a:avLst/>
          </a:prstGeom>
        </p:spPr>
      </p:pic>
      <p:pic>
        <p:nvPicPr>
          <p:cNvPr id="8" name="Picture 6" descr="Картинки по запрос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10" y="5128748"/>
            <a:ext cx="1645721" cy="15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63" y="3482619"/>
            <a:ext cx="935974" cy="5088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6124" y="5746412"/>
            <a:ext cx="1561956" cy="3432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03" y="2799584"/>
            <a:ext cx="1139093" cy="4556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3" y="4274775"/>
            <a:ext cx="1509195" cy="36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250950" y="798378"/>
            <a:ext cx="8713538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Температура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Прирост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на 10 °С удваивает скорость основных реакций, </a:t>
            </a: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НО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глубина превращения повышается не так значительно;</a:t>
            </a:r>
            <a:endParaRPr lang="en-US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360-440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С, постепенное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повышение по мере падения активности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катализатора - 0,05-0,1 °С/сут;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однако с ростом температуры падает селективность – увеличивается выход газов, падает выход БФ;</a:t>
            </a:r>
            <a:endParaRPr lang="en-US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выбор  температуры в зависимости от сырья?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например,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если цель БФ, то 50-70 % конверсия сырья во фр. 205</a:t>
            </a:r>
            <a:r>
              <a:rPr lang="ru-RU" altLang="ru-RU" sz="18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°С (40-50 % на 1й ступени 2хступенчатого процесса).</a:t>
            </a:r>
            <a:endParaRPr lang="ru-RU" altLang="ru-RU" sz="1800" baseline="-25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Тепловой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эффект положителен (</a:t>
            </a:r>
            <a:r>
              <a:rPr lang="ru-RU" altLang="ru-RU" sz="1800" b="1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гидрирование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преобладает над </a:t>
            </a:r>
            <a:r>
              <a:rPr lang="ru-RU" altLang="ru-RU" sz="1800" b="1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крекингом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– требуется отвод тепла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endParaRPr lang="ru-RU" altLang="ru-RU" sz="1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ru-RU" altLang="ru-RU" sz="1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243962"/>
              </p:ext>
            </p:extLst>
          </p:nvPr>
        </p:nvGraphicFramePr>
        <p:xfrm>
          <a:off x="612440" y="5445224"/>
          <a:ext cx="7920000" cy="131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84000"/>
                <a:gridCol w="1584000"/>
                <a:gridCol w="1584000"/>
                <a:gridCol w="1584000"/>
                <a:gridCol w="1584000"/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Теплота ГК</a:t>
                      </a:r>
                      <a:r>
                        <a:rPr lang="ru-RU" sz="1200" baseline="0" dirty="0" smtClean="0"/>
                        <a:t> фракции 350-500 °С сернистой парафинистой нефти при разной глубине превращения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Выход продуктов, %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Теплота процесса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Газ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Бензин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Дизельное Т.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Остаток</a:t>
                      </a:r>
                      <a:r>
                        <a:rPr lang="ru-RU" sz="1200" baseline="0" dirty="0" smtClean="0"/>
                        <a:t> 500</a:t>
                      </a:r>
                      <a:r>
                        <a:rPr lang="ru-RU" sz="1200" baseline="-25000" dirty="0" smtClean="0"/>
                        <a:t>+</a:t>
                      </a:r>
                      <a:r>
                        <a:rPr lang="ru-RU" sz="1200" baseline="0" dirty="0" smtClean="0"/>
                        <a:t> °С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кДж/кг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17,1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25,4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8,3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369,0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15,4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66,9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7,9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297,0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16,0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80,0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45,0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061030"/>
              </p:ext>
            </p:extLst>
          </p:nvPr>
        </p:nvGraphicFramePr>
        <p:xfrm>
          <a:off x="2843808" y="4005064"/>
          <a:ext cx="5832000" cy="131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08000"/>
                <a:gridCol w="3924000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Тип</a:t>
                      </a:r>
                      <a:r>
                        <a:rPr lang="ru-RU" sz="1200" baseline="0" dirty="0" smtClean="0"/>
                        <a:t> реакции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Тепловой эффект,  кДж</a:t>
                      </a:r>
                      <a:r>
                        <a:rPr lang="ru-RU" sz="1200" baseline="0" dirty="0" smtClean="0"/>
                        <a:t> на 1 нм</a:t>
                      </a:r>
                      <a:r>
                        <a:rPr lang="ru-RU" sz="1200" baseline="30000" dirty="0" smtClean="0"/>
                        <a:t>3</a:t>
                      </a:r>
                      <a:r>
                        <a:rPr lang="ru-RU" sz="1200" baseline="0" dirty="0" smtClean="0"/>
                        <a:t> поглощенного </a:t>
                      </a:r>
                      <a:r>
                        <a:rPr lang="en-US" sz="1200" baseline="0" dirty="0" smtClean="0"/>
                        <a:t>H</a:t>
                      </a:r>
                      <a:r>
                        <a:rPr lang="en-US" sz="1200" baseline="-25000" dirty="0" smtClean="0"/>
                        <a:t>2</a:t>
                      </a:r>
                      <a:endParaRPr lang="ru-RU" sz="1200" baseline="-25000" dirty="0"/>
                    </a:p>
                  </a:txBody>
                  <a:tcPr marL="18000" marR="18000" marT="18000" marB="18000" anchor="ctr"/>
                </a:tc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Обессеривание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2360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Деазотирование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2640-2950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Гидрирование олефинов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5510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Насыщение ароматики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1570-3150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Гидрокрекинг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1970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22958" y="811733"/>
            <a:ext cx="856952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 Чем больше Ме в катализаторе, тем сильнее зависимость от давления (гидрирующая способность водорода);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ростом давления возрастает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скорость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и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глубина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ГК – расте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т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парциальное давление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ru-RU" altLang="ru-RU" sz="18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Минимально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допустимое давление зависит от минимальной активности катализатора и «тяжести» сырья ГК;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ОСПС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Поддерживают малой,  чтобы время контакта было высоким, а конверсия сырья максимальной, т.к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. температура процесса максимально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низка,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0,3-0,7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ч</a:t>
            </a:r>
            <a:r>
              <a:rPr lang="en-US" altLang="ru-RU" sz="18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Кратность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циркуляции </a:t>
            </a: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ВСГ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800-2000 м</a:t>
            </a:r>
            <a:r>
              <a:rPr lang="ru-RU" altLang="ru-RU" sz="18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sz="18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– в 2-5 раз выше стехиометрического (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например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в ГКВД - 193 из 840 нм</a:t>
            </a:r>
            <a:r>
              <a:rPr lang="ru-RU" altLang="ru-RU" sz="18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в ЛГК – 60 из 465 нм</a:t>
            </a:r>
            <a:r>
              <a:rPr lang="ru-RU" altLang="ru-RU" sz="18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Расход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18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 Тем выше, чем тяжелее сырье и легче продукты ГК;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938907"/>
              </p:ext>
            </p:extLst>
          </p:nvPr>
        </p:nvGraphicFramePr>
        <p:xfrm>
          <a:off x="1475655" y="3173841"/>
          <a:ext cx="7554948" cy="111925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232000"/>
                <a:gridCol w="1368000"/>
                <a:gridCol w="2829588"/>
                <a:gridCol w="1125360"/>
              </a:tblGrid>
              <a:tr h="3877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Фракция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Легкие газойли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Вакуумные дистилляты</a:t>
                      </a:r>
                      <a:br>
                        <a:rPr lang="ru-RU" sz="1200" dirty="0" smtClean="0"/>
                      </a:br>
                      <a:r>
                        <a:rPr lang="ru-RU" sz="1200" dirty="0" smtClean="0"/>
                        <a:t>(наиболее распространенный)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ТНО</a:t>
                      </a:r>
                      <a:endParaRPr lang="ru-RU" sz="1200" dirty="0"/>
                    </a:p>
                  </a:txBody>
                  <a:tcPr/>
                </a:tc>
              </a:tr>
              <a:tr h="23264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Давление, МПа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5-9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15-17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18-20</a:t>
                      </a:r>
                      <a:endParaRPr lang="ru-RU" sz="1200" dirty="0"/>
                    </a:p>
                  </a:txBody>
                  <a:tcPr/>
                </a:tc>
              </a:tr>
              <a:tr h="3877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Относительная</a:t>
                      </a:r>
                      <a:r>
                        <a:rPr lang="ru-RU" sz="1200" baseline="0" dirty="0" smtClean="0"/>
                        <a:t> стоимость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1,5-1,8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2,3-3,2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98450" y="28551"/>
            <a:ext cx="85185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085E7F"/>
                </a:solidFill>
                <a:cs typeface="Arial" pitchFamily="34" charset="0"/>
              </a:rPr>
              <a:t>Конфигурации процесса гидрокрекинга</a:t>
            </a:r>
            <a:endParaRPr lang="ru-RU" altLang="ru-RU" sz="2400" b="1" dirty="0">
              <a:solidFill>
                <a:srgbClr val="085E7F"/>
              </a:solidFill>
              <a:cs typeface="Arial" pitchFamily="34" charset="0"/>
            </a:endParaRPr>
          </a:p>
        </p:txBody>
      </p:sp>
      <p:pic>
        <p:nvPicPr>
          <p:cNvPr id="7" name="Рисунок 6" descr="CorelDRAW X3 Graphic"/>
          <p:cNvPicPr/>
          <p:nvPr/>
        </p:nvPicPr>
        <p:blipFill>
          <a:blip r:embed="rId2" cstate="print"/>
          <a:srcRect l="3324" t="1655" r="59492" b="50797"/>
          <a:stretch>
            <a:fillRect/>
          </a:stretch>
        </p:blipFill>
        <p:spPr bwMode="auto">
          <a:xfrm>
            <a:off x="70009" y="548680"/>
            <a:ext cx="2197735" cy="272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orelDRAW X3 Graphic"/>
          <p:cNvPicPr/>
          <p:nvPr/>
        </p:nvPicPr>
        <p:blipFill>
          <a:blip r:embed="rId3" cstate="print"/>
          <a:srcRect l="44088" t="1503" b="47557"/>
          <a:stretch>
            <a:fillRect/>
          </a:stretch>
        </p:blipFill>
        <p:spPr bwMode="auto">
          <a:xfrm>
            <a:off x="2339752" y="548680"/>
            <a:ext cx="330454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orelDRAW X3 Graphic"/>
          <p:cNvPicPr/>
          <p:nvPr/>
        </p:nvPicPr>
        <p:blipFill>
          <a:blip r:embed="rId3" cstate="print"/>
          <a:srcRect l="18607" t="53233" r="25927"/>
          <a:stretch>
            <a:fillRect/>
          </a:stretch>
        </p:blipFill>
        <p:spPr bwMode="auto">
          <a:xfrm>
            <a:off x="5751641" y="548680"/>
            <a:ext cx="3284855" cy="26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915983"/>
              </p:ext>
            </p:extLst>
          </p:nvPr>
        </p:nvGraphicFramePr>
        <p:xfrm>
          <a:off x="70009" y="3573017"/>
          <a:ext cx="2413759" cy="1159320"/>
        </p:xfrm>
        <a:graphic>
          <a:graphicData uri="http://schemas.openxmlformats.org/drawingml/2006/table">
            <a:tbl>
              <a:tblPr firstRow="1" firstCol="1" bandRow="1"/>
              <a:tblGrid>
                <a:gridCol w="1333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58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Конверсия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70-80%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126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Выход средних дистиллятов</a:t>
                      </a:r>
                      <a:r>
                        <a:rPr lang="ru-RU" sz="1400" kern="10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 (</a:t>
                      </a:r>
                      <a:r>
                        <a:rPr lang="ru-RU" sz="1400" kern="10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керосин+ДТ</a:t>
                      </a:r>
                      <a:r>
                        <a:rPr lang="ru-RU" sz="1400" kern="10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)</a:t>
                      </a:r>
                      <a:endParaRPr lang="ru-RU" sz="1400" kern="10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50-55 </a:t>
                      </a:r>
                      <a:r>
                        <a:rPr lang="ru-RU" sz="1400" kern="10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мас</a:t>
                      </a:r>
                      <a:r>
                        <a:rPr lang="ru-RU" sz="1400" kern="10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.%</a:t>
                      </a:r>
                      <a:endParaRPr lang="ru-RU" sz="1400" kern="10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838608"/>
              </p:ext>
            </p:extLst>
          </p:nvPr>
        </p:nvGraphicFramePr>
        <p:xfrm>
          <a:off x="2915816" y="3573017"/>
          <a:ext cx="2413759" cy="1157177"/>
        </p:xfrm>
        <a:graphic>
          <a:graphicData uri="http://schemas.openxmlformats.org/drawingml/2006/table">
            <a:tbl>
              <a:tblPr firstRow="1" firstCol="1" bandRow="1"/>
              <a:tblGrid>
                <a:gridCol w="1333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373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Конверсия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до 100%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464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Выход средних дистиллятов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 (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керосин+ДТ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65-70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мас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.%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684855"/>
              </p:ext>
            </p:extLst>
          </p:nvPr>
        </p:nvGraphicFramePr>
        <p:xfrm>
          <a:off x="6156176" y="3573017"/>
          <a:ext cx="2413759" cy="1145869"/>
        </p:xfrm>
        <a:graphic>
          <a:graphicData uri="http://schemas.openxmlformats.org/drawingml/2006/table">
            <a:tbl>
              <a:tblPr firstRow="1" firstCol="1" bandRow="1"/>
              <a:tblGrid>
                <a:gridCol w="1333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2429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Конверсия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до 100%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750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Выход средних дистиллятов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 (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керосин+ДТ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75-80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мас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+mn-cs"/>
                        </a:rPr>
                        <a:t>.%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9" name="Стрелка вправо 18"/>
          <p:cNvSpPr/>
          <p:nvPr/>
        </p:nvSpPr>
        <p:spPr>
          <a:xfrm>
            <a:off x="251520" y="4875871"/>
            <a:ext cx="8640960" cy="432048"/>
          </a:xfrm>
          <a:prstGeom prst="rightArrow">
            <a:avLst>
              <a:gd name="adj1" fmla="val 74188"/>
              <a:gd name="adj2" fmla="val 50000"/>
            </a:avLst>
          </a:prstGeom>
          <a:solidFill>
            <a:srgbClr val="F7BFD2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51520" y="5376624"/>
            <a:ext cx="8640960" cy="432048"/>
          </a:xfrm>
          <a:prstGeom prst="rightArrow">
            <a:avLst>
              <a:gd name="adj1" fmla="val 74188"/>
              <a:gd name="adj2" fmla="val 50000"/>
            </a:avLst>
          </a:prstGeom>
          <a:solidFill>
            <a:srgbClr val="CCFFCC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450" y="4947879"/>
            <a:ext cx="837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Увеличение капитальных затрат и операционных расходов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8450" y="5445224"/>
            <a:ext cx="837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Увеличение выхода и улучшение качества получаемых продуктов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251520" y="5877272"/>
            <a:ext cx="8640960" cy="432048"/>
          </a:xfrm>
          <a:prstGeom prst="rightArrow">
            <a:avLst>
              <a:gd name="adj1" fmla="val 74188"/>
              <a:gd name="adj2" fmla="val 50000"/>
            </a:avLst>
          </a:prstGeom>
          <a:solidFill>
            <a:srgbClr val="CCCCFF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450" y="5945872"/>
            <a:ext cx="837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Более эффективная переработка </a:t>
            </a:r>
            <a:r>
              <a:rPr lang="ru-RU" sz="1400" b="1" dirty="0" err="1" smtClean="0">
                <a:solidFill>
                  <a:prstClr val="black"/>
                </a:solidFill>
                <a:cs typeface="Arial" pitchFamily="34" charset="0"/>
              </a:rPr>
              <a:t>труднопревращаемого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 сырья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5" name="Номер слайда 2">
            <a:extLst>
              <a:ext uri="{FF2B5EF4-FFF2-40B4-BE49-F238E27FC236}">
                <a16:creationId xmlns:a16="http://schemas.microsoft.com/office/drawing/2014/main" xmlns="" id="{61C0A8BB-C3A2-44A3-B336-04D8FC7C00A3}"/>
              </a:ext>
            </a:extLst>
          </p:cNvPr>
          <p:cNvSpPr txBox="1">
            <a:spLocks/>
          </p:cNvSpPr>
          <p:nvPr/>
        </p:nvSpPr>
        <p:spPr>
          <a:xfrm>
            <a:off x="8761750" y="6161478"/>
            <a:ext cx="449705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796E6A-D912-4916-A6A0-146D5F0510B1}" type="slidenum">
              <a:rPr lang="ru-RU" smtClean="0">
                <a:solidFill>
                  <a:prstClr val="white"/>
                </a:solidFill>
              </a:rPr>
              <a:pPr/>
              <a:t>20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121" y="0"/>
            <a:ext cx="7886700" cy="58674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Реактор с неподвижным слоем для процесса ГК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21</a:t>
            </a:fld>
            <a:endParaRPr lang="ru-RU" altLang="en-US">
              <a:solidFill>
                <a:prstClr val="white"/>
              </a:solidFill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85E7F"/>
              </a:solidFill>
            </a:endParaRPr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0" y="625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85E7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85E7F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0" y="4552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85E7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реактор гидроочист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9175" y="1196752"/>
            <a:ext cx="4565650" cy="556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9796" y="44624"/>
            <a:ext cx="7886700" cy="58674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Схема реактора гидрокрекинга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ru-RU" sz="2000" b="1" dirty="0" smtClean="0"/>
              <a:t>с </a:t>
            </a:r>
            <a:r>
              <a:rPr lang="ru-RU" sz="2000" b="1" dirty="0" err="1" smtClean="0"/>
              <a:t>псевдоожиженным</a:t>
            </a:r>
            <a:r>
              <a:rPr lang="ru-RU" sz="2000" b="1" dirty="0" smtClean="0"/>
              <a:t> слоем катализатора </a:t>
            </a:r>
            <a:r>
              <a:rPr lang="ru-RU" sz="2000" dirty="0" smtClean="0"/>
              <a:t>(</a:t>
            </a:r>
            <a:r>
              <a:rPr lang="en-US" sz="2000" i="1" dirty="0" smtClean="0"/>
              <a:t>H-Oil</a:t>
            </a:r>
            <a:r>
              <a:rPr lang="en-US" sz="2000" dirty="0" smtClean="0"/>
              <a:t>, </a:t>
            </a:r>
            <a:r>
              <a:rPr lang="en-US" sz="2000" i="1" dirty="0" err="1" smtClean="0"/>
              <a:t>Axens</a:t>
            </a:r>
            <a:r>
              <a:rPr lang="en-US" sz="2000" dirty="0" smtClean="0"/>
              <a:t>)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22</a:t>
            </a:fld>
            <a:endParaRPr lang="ru-RU" altLang="en-US">
              <a:solidFill>
                <a:prstClr val="white"/>
              </a:solidFill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85E7F"/>
              </a:solidFill>
            </a:endParaRPr>
          </a:p>
        </p:txBody>
      </p:sp>
      <p:grpSp>
        <p:nvGrpSpPr>
          <p:cNvPr id="1043" name="Полотно 740"/>
          <p:cNvGrpSpPr>
            <a:grpSpLocks/>
          </p:cNvGrpSpPr>
          <p:nvPr/>
        </p:nvGrpSpPr>
        <p:grpSpPr bwMode="auto">
          <a:xfrm>
            <a:off x="1187624" y="895628"/>
            <a:ext cx="6768752" cy="5845740"/>
            <a:chOff x="1790" y="1134"/>
            <a:chExt cx="9175" cy="9125"/>
          </a:xfrm>
        </p:grpSpPr>
        <p:sp>
          <p:nvSpPr>
            <p:cNvPr id="1064" name="AutoShape 40"/>
            <p:cNvSpPr>
              <a:spLocks noChangeAspect="1" noChangeArrowheads="1"/>
            </p:cNvSpPr>
            <p:nvPr/>
          </p:nvSpPr>
          <p:spPr bwMode="auto">
            <a:xfrm>
              <a:off x="1790" y="1134"/>
              <a:ext cx="9175" cy="912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pic>
          <p:nvPicPr>
            <p:cNvPr id="5" name="Picture 7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68" y="1134"/>
              <a:ext cx="6957" cy="9125"/>
            </a:xfrm>
            <a:prstGeom prst="rect">
              <a:avLst/>
            </a:prstGeom>
            <a:noFill/>
          </p:spPr>
        </p:pic>
        <p:sp>
          <p:nvSpPr>
            <p:cNvPr id="1062" name="Text Box 743"/>
            <p:cNvSpPr txBox="1">
              <a:spLocks noChangeArrowheads="1"/>
            </p:cNvSpPr>
            <p:nvPr/>
          </p:nvSpPr>
          <p:spPr bwMode="auto">
            <a:xfrm>
              <a:off x="3813" y="1219"/>
              <a:ext cx="3770" cy="40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Ввод свежего катализатора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Text Box 744"/>
            <p:cNvSpPr txBox="1">
              <a:spLocks noChangeArrowheads="1"/>
            </p:cNvSpPr>
            <p:nvPr/>
          </p:nvSpPr>
          <p:spPr bwMode="auto">
            <a:xfrm>
              <a:off x="8707" y="2144"/>
              <a:ext cx="1325" cy="5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Сепаратор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Text Box 745"/>
            <p:cNvSpPr txBox="1">
              <a:spLocks noChangeArrowheads="1"/>
            </p:cNvSpPr>
            <p:nvPr/>
          </p:nvSpPr>
          <p:spPr bwMode="auto">
            <a:xfrm>
              <a:off x="8644" y="4125"/>
              <a:ext cx="882" cy="32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Газ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Text Box 746"/>
            <p:cNvSpPr txBox="1">
              <a:spLocks noChangeArrowheads="1"/>
            </p:cNvSpPr>
            <p:nvPr/>
          </p:nvSpPr>
          <p:spPr bwMode="auto">
            <a:xfrm>
              <a:off x="8663" y="5011"/>
              <a:ext cx="1705" cy="40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Катализатор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Text Box 747"/>
            <p:cNvSpPr txBox="1">
              <a:spLocks noChangeArrowheads="1"/>
            </p:cNvSpPr>
            <p:nvPr/>
          </p:nvSpPr>
          <p:spPr bwMode="auto">
            <a:xfrm>
              <a:off x="8627" y="4559"/>
              <a:ext cx="1705" cy="3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Жидкость/газ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7" name="Text Box 748"/>
            <p:cNvSpPr txBox="1">
              <a:spLocks noChangeArrowheads="1"/>
            </p:cNvSpPr>
            <p:nvPr/>
          </p:nvSpPr>
          <p:spPr bwMode="auto">
            <a:xfrm>
              <a:off x="7833" y="6868"/>
              <a:ext cx="1676" cy="94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Устройство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распределения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потока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6" name="Text Box 749"/>
            <p:cNvSpPr txBox="1">
              <a:spLocks noChangeArrowheads="1"/>
            </p:cNvSpPr>
            <p:nvPr/>
          </p:nvSpPr>
          <p:spPr bwMode="auto">
            <a:xfrm>
              <a:off x="7942" y="5665"/>
              <a:ext cx="2426" cy="90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Псевдоожиженный слой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9" name="Rectangle 750"/>
            <p:cNvSpPr>
              <a:spLocks noChangeArrowheads="1"/>
            </p:cNvSpPr>
            <p:nvPr/>
          </p:nvSpPr>
          <p:spPr bwMode="auto">
            <a:xfrm>
              <a:off x="8143" y="8456"/>
              <a:ext cx="1088" cy="47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sp>
          <p:nvSpPr>
            <p:cNvPr id="790" name="Rectangle 751"/>
            <p:cNvSpPr>
              <a:spLocks noChangeArrowheads="1"/>
            </p:cNvSpPr>
            <p:nvPr/>
          </p:nvSpPr>
          <p:spPr bwMode="auto">
            <a:xfrm>
              <a:off x="8404" y="8901"/>
              <a:ext cx="1088" cy="47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sp>
          <p:nvSpPr>
            <p:cNvPr id="1053" name="Text Box 752"/>
            <p:cNvSpPr txBox="1">
              <a:spLocks noChangeArrowheads="1"/>
            </p:cNvSpPr>
            <p:nvPr/>
          </p:nvSpPr>
          <p:spPr bwMode="auto">
            <a:xfrm>
              <a:off x="8392" y="8935"/>
              <a:ext cx="2095" cy="70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Насос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псевдоожижения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Text Box 753"/>
            <p:cNvSpPr txBox="1">
              <a:spLocks noChangeArrowheads="1"/>
            </p:cNvSpPr>
            <p:nvPr/>
          </p:nvSpPr>
          <p:spPr bwMode="auto">
            <a:xfrm>
              <a:off x="6104" y="9404"/>
              <a:ext cx="1219" cy="69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Рецикл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сырья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Text Box 754"/>
            <p:cNvSpPr txBox="1">
              <a:spLocks noChangeArrowheads="1"/>
            </p:cNvSpPr>
            <p:nvPr/>
          </p:nvSpPr>
          <p:spPr bwMode="auto">
            <a:xfrm>
              <a:off x="2677" y="9190"/>
              <a:ext cx="3394" cy="96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Вывод 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отработанного катализатора </a:t>
              </a:r>
              <a:endParaRPr lang="ru-RU" sz="600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 регенерацию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755"/>
            <p:cNvSpPr>
              <a:spLocks noChangeArrowheads="1"/>
            </p:cNvSpPr>
            <p:nvPr/>
          </p:nvSpPr>
          <p:spPr bwMode="auto">
            <a:xfrm>
              <a:off x="3320" y="8328"/>
              <a:ext cx="1088" cy="47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sp>
          <p:nvSpPr>
            <p:cNvPr id="1049" name="Text Box 756"/>
            <p:cNvSpPr txBox="1">
              <a:spLocks noChangeArrowheads="1"/>
            </p:cNvSpPr>
            <p:nvPr/>
          </p:nvSpPr>
          <p:spPr bwMode="auto">
            <a:xfrm>
              <a:off x="2677" y="8420"/>
              <a:ext cx="1735" cy="9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Ввод водорода и свежего сырья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758"/>
            <p:cNvSpPr>
              <a:spLocks noChangeArrowheads="1"/>
            </p:cNvSpPr>
            <p:nvPr/>
          </p:nvSpPr>
          <p:spPr bwMode="auto">
            <a:xfrm>
              <a:off x="3324" y="4559"/>
              <a:ext cx="1088" cy="47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sp>
          <p:nvSpPr>
            <p:cNvPr id="8" name="Rectangle 759"/>
            <p:cNvSpPr>
              <a:spLocks noChangeArrowheads="1"/>
            </p:cNvSpPr>
            <p:nvPr/>
          </p:nvSpPr>
          <p:spPr bwMode="auto">
            <a:xfrm>
              <a:off x="3320" y="5665"/>
              <a:ext cx="1088" cy="47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085E7F"/>
                </a:solidFill>
              </a:endParaRPr>
            </a:p>
          </p:txBody>
        </p:sp>
        <p:sp>
          <p:nvSpPr>
            <p:cNvPr id="1046" name="Text Box 760"/>
            <p:cNvSpPr txBox="1">
              <a:spLocks noChangeArrowheads="1"/>
            </p:cNvSpPr>
            <p:nvPr/>
          </p:nvSpPr>
          <p:spPr bwMode="auto">
            <a:xfrm>
              <a:off x="2931" y="4414"/>
              <a:ext cx="2093" cy="11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Расширенный уровень катализатора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Text Box 761"/>
            <p:cNvSpPr txBox="1">
              <a:spLocks noChangeArrowheads="1"/>
            </p:cNvSpPr>
            <p:nvPr/>
          </p:nvSpPr>
          <p:spPr bwMode="auto">
            <a:xfrm>
              <a:off x="3017" y="5546"/>
              <a:ext cx="2093" cy="10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Установленный уровень катализатора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Text Box 757"/>
            <p:cNvSpPr txBox="1">
              <a:spLocks noChangeArrowheads="1"/>
            </p:cNvSpPr>
            <p:nvPr/>
          </p:nvSpPr>
          <p:spPr bwMode="auto">
            <a:xfrm>
              <a:off x="2830" y="2756"/>
              <a:ext cx="1735" cy="75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45720" tIns="0" rIns="4572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smtClean="0">
                  <a:solidFill>
                    <a:srgbClr val="085E7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Тарелка сбора рецикла</a:t>
              </a:r>
              <a:endParaRPr lang="ru-RU" smtClean="0">
                <a:solidFill>
                  <a:srgbClr val="085E7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0" y="625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85E7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6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 txBox="1">
            <a:spLocks noChangeArrowheads="1"/>
          </p:cNvSpPr>
          <p:nvPr/>
        </p:nvSpPr>
        <p:spPr bwMode="auto">
          <a:xfrm>
            <a:off x="611560" y="188318"/>
            <a:ext cx="87852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54088">
              <a:lnSpc>
                <a:spcPts val="3000"/>
              </a:lnSpc>
              <a:tabLst>
                <a:tab pos="7175500" algn="l"/>
              </a:tabLst>
              <a:defRPr/>
            </a:pPr>
            <a:r>
              <a:rPr lang="ru-RU" altLang="en-US" sz="2400" b="1" dirty="0" smtClean="0"/>
              <a:t>Основные лицензиары процесса гидрокрекинга</a:t>
            </a:r>
            <a:endParaRPr lang="ru-RU" altLang="en-US" sz="2400" b="1" baseline="30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94173"/>
              </p:ext>
            </p:extLst>
          </p:nvPr>
        </p:nvGraphicFramePr>
        <p:xfrm>
          <a:off x="711960" y="1041840"/>
          <a:ext cx="8164724" cy="5051456"/>
        </p:xfrm>
        <a:graphic>
          <a:graphicData uri="http://schemas.openxmlformats.org/drawingml/2006/table">
            <a:tbl>
              <a:tblPr firstCol="1" bandRow="1">
                <a:tableStyleId>{9DCAF9ED-07DC-4A11-8D7F-57B35C25682E}</a:tableStyleId>
              </a:tblPr>
              <a:tblGrid>
                <a:gridCol w="3128362"/>
                <a:gridCol w="3128362"/>
                <a:gridCol w="1908000"/>
              </a:tblGrid>
              <a:tr h="564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Лицензиар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Технологии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Число </a:t>
                      </a:r>
                      <a:r>
                        <a:rPr lang="ru-RU" sz="1600" b="1" dirty="0" smtClean="0">
                          <a:effectLst/>
                        </a:rPr>
                        <a:t>установок</a:t>
                      </a:r>
                      <a:br>
                        <a:rPr lang="ru-RU" sz="1600" b="1" dirty="0" smtClean="0">
                          <a:effectLst/>
                        </a:rPr>
                      </a:br>
                      <a:r>
                        <a:rPr lang="ru-RU" sz="1600" b="1" dirty="0" smtClean="0">
                          <a:effectLst/>
                        </a:rPr>
                        <a:t> в мире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2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Неподвижный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</a:rPr>
                        <a:t>слой  (390 установок)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72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Shell</a:t>
                      </a:r>
                      <a:r>
                        <a:rPr lang="ru-RU" sz="1600" dirty="0" smtClean="0">
                          <a:effectLst/>
                        </a:rPr>
                        <a:t> + </a:t>
                      </a:r>
                      <a:r>
                        <a:rPr lang="en-US" sz="1600" dirty="0" smtClean="0">
                          <a:effectLst/>
                        </a:rPr>
                        <a:t>ExxonMobil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 smtClean="0">
                          <a:effectLst/>
                        </a:rPr>
                        <a:t>Hydrocracking</a:t>
                      </a:r>
                      <a:r>
                        <a:rPr lang="en-US" sz="1600" i="1" dirty="0" smtClean="0">
                          <a:effectLst/>
                        </a:rPr>
                        <a:t>,</a:t>
                      </a:r>
                      <a:r>
                        <a:rPr lang="en-US" sz="1600" i="1" baseline="0" dirty="0" smtClean="0">
                          <a:effectLst/>
                        </a:rPr>
                        <a:t> </a:t>
                      </a:r>
                      <a:r>
                        <a:rPr lang="ru-RU" sz="1600" i="1" dirty="0" smtClean="0">
                          <a:effectLst/>
                        </a:rPr>
                        <a:t> </a:t>
                      </a:r>
                      <a:r>
                        <a:rPr lang="en-US" sz="1600" i="1" dirty="0" smtClean="0">
                          <a:effectLst/>
                        </a:rPr>
                        <a:t>MPHC</a:t>
                      </a:r>
                      <a:endParaRPr lang="ru-RU" sz="1600" i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 + 15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Axens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HyC</a:t>
                      </a:r>
                      <a:r>
                        <a:rPr lang="ru-RU" sz="1600" i="1" dirty="0">
                          <a:effectLst/>
                        </a:rPr>
                        <a:t>-10, </a:t>
                      </a:r>
                      <a:r>
                        <a:rPr lang="en-US" sz="1600" i="1" dirty="0" err="1">
                          <a:effectLst/>
                        </a:rPr>
                        <a:t>HyK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Chevron </a:t>
                      </a:r>
                      <a:r>
                        <a:rPr lang="en-US" sz="1600" dirty="0" err="1">
                          <a:effectLst/>
                        </a:rPr>
                        <a:t>Lummus</a:t>
                      </a:r>
                      <a:r>
                        <a:rPr lang="en-US" sz="1600" dirty="0">
                          <a:effectLst/>
                        </a:rPr>
                        <a:t> Global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Isocracking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UOP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Unicracking</a:t>
                      </a:r>
                      <a:r>
                        <a:rPr lang="en-US" sz="1600" i="1" dirty="0">
                          <a:effectLst/>
                        </a:rPr>
                        <a:t>, APCU, </a:t>
                      </a:r>
                      <a:r>
                        <a:rPr lang="en-US" sz="1600" i="1" dirty="0" err="1">
                          <a:effectLst/>
                        </a:rPr>
                        <a:t>HyCycle</a:t>
                      </a:r>
                      <a:r>
                        <a:rPr lang="en-US" sz="1600" i="1" dirty="0">
                          <a:effectLst/>
                        </a:rPr>
                        <a:t> </a:t>
                      </a:r>
                      <a:r>
                        <a:rPr lang="en-US" sz="1600" i="1" dirty="0" err="1">
                          <a:effectLst/>
                        </a:rPr>
                        <a:t>Unicracking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Кипящий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</a:rPr>
                        <a:t>слой  (32 установки)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Axens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effectLst/>
                        </a:rPr>
                        <a:t>H-Oil-DC</a:t>
                      </a:r>
                      <a:r>
                        <a:rPr lang="ru-RU" sz="1600" i="1" dirty="0" smtClean="0">
                          <a:effectLst/>
                        </a:rPr>
                        <a:t> (</a:t>
                      </a:r>
                      <a:r>
                        <a:rPr lang="en-US" sz="1600" i="1" dirty="0" smtClean="0">
                          <a:effectLst/>
                        </a:rPr>
                        <a:t>RC</a:t>
                      </a:r>
                      <a:r>
                        <a:rPr lang="ru-RU" sz="1600" i="1" dirty="0" smtClean="0">
                          <a:effectLst/>
                        </a:rPr>
                        <a:t>)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11</a:t>
                      </a:r>
                      <a:r>
                        <a:rPr lang="ru-RU" sz="1600" dirty="0" smtClean="0">
                          <a:effectLst/>
                        </a:rPr>
                        <a:t> + 11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Chevron </a:t>
                      </a:r>
                      <a:r>
                        <a:rPr lang="en-US" sz="1600" dirty="0" err="1">
                          <a:effectLst/>
                        </a:rPr>
                        <a:t>Lummus</a:t>
                      </a:r>
                      <a:r>
                        <a:rPr lang="en-US" sz="1600" dirty="0">
                          <a:effectLst/>
                        </a:rPr>
                        <a:t> Global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LC-fining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Суспендированный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</a:rPr>
                        <a:t>катализатор  (9 установок)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BP+KBR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VCC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Chevron </a:t>
                      </a:r>
                      <a:r>
                        <a:rPr lang="en-US" sz="1600" dirty="0" err="1">
                          <a:effectLst/>
                        </a:rPr>
                        <a:t>Lummus</a:t>
                      </a:r>
                      <a:r>
                        <a:rPr lang="en-US" sz="1600" dirty="0">
                          <a:effectLst/>
                        </a:rPr>
                        <a:t> Global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CRSH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ENI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EST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HTI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HCAT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Intevep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HDH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UOP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Uniflex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61750" y="6161478"/>
            <a:ext cx="449705" cy="365125"/>
          </a:xfrm>
        </p:spPr>
        <p:txBody>
          <a:bodyPr/>
          <a:lstStyle/>
          <a:p>
            <a:pPr>
              <a:defRPr/>
            </a:pPr>
            <a:fld id="{6F9BCC22-4D08-484A-AA04-337932736BCA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23</a:t>
            </a:fld>
            <a:endParaRPr lang="ru-RU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4"/>
          <a:stretch>
            <a:fillRect/>
          </a:stretch>
        </p:blipFill>
        <p:spPr bwMode="auto">
          <a:xfrm>
            <a:off x="7452320" y="-99392"/>
            <a:ext cx="1691679" cy="503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6"/>
          <a:stretch/>
        </p:blipFill>
        <p:spPr bwMode="auto">
          <a:xfrm>
            <a:off x="1190625" y="814809"/>
            <a:ext cx="647700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Прямоугольник 1"/>
          <p:cNvSpPr>
            <a:spLocks noChangeArrowheads="1"/>
          </p:cNvSpPr>
          <p:nvPr/>
        </p:nvSpPr>
        <p:spPr bwMode="auto">
          <a:xfrm>
            <a:off x="107058" y="4938713"/>
            <a:ext cx="878542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ru-RU" alt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Реактор многослойный (до 5 слоев) с промежуточным вводом квенчинга (ВСГ), перепад температур по слою – не более 25°С;</a:t>
            </a:r>
          </a:p>
          <a:p>
            <a:pPr eaLnBrk="1" hangingPunct="1">
              <a:buFontTx/>
              <a:buChar char="-"/>
            </a:pPr>
            <a:r>
              <a:rPr lang="ru-RU" alt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Как правило, две параллельно работающие секции;</a:t>
            </a:r>
          </a:p>
          <a:p>
            <a:pPr eaLnBrk="1" hangingPunct="1">
              <a:buFontTx/>
              <a:buChar char="-"/>
            </a:pPr>
            <a:r>
              <a:rPr lang="ru-RU" alt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Мощность одноступенчатого процесса – до 1 млн.т/год по ДТ или до 0,63 млн.т/год по реактивному топливу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endParaRPr lang="en-US" altLang="ru-RU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-"/>
            </a:pP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Высота реактора – 15-20 м, внутренний диаметр – 2-3 м, масса – 500-700 т;</a:t>
            </a:r>
          </a:p>
          <a:p>
            <a:pPr eaLnBrk="1" hangingPunct="1">
              <a:buFontTx/>
              <a:buChar char="-"/>
            </a:pPr>
            <a:endParaRPr lang="ru-RU" alt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2774" name="Прямоугольник 5"/>
          <p:cNvSpPr>
            <a:spLocks noChangeArrowheads="1"/>
          </p:cNvSpPr>
          <p:nvPr/>
        </p:nvSpPr>
        <p:spPr bwMode="auto">
          <a:xfrm>
            <a:off x="0" y="1125538"/>
            <a:ext cx="2124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t=405-410°C</a:t>
            </a:r>
          </a:p>
          <a:p>
            <a:pPr eaLnBrk="1" hangingPunct="1"/>
            <a:r>
              <a:rPr lang="en-US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P=</a:t>
            </a:r>
            <a:r>
              <a:rPr lang="ru-RU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15 МПа</a:t>
            </a:r>
          </a:p>
          <a:p>
            <a:pPr eaLnBrk="1" hangingPunct="1"/>
            <a:r>
              <a:rPr lang="ru-RU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ОСПС=0,7 ч</a:t>
            </a:r>
            <a:r>
              <a:rPr lang="ru-RU" altLang="ru-RU" baseline="300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</a:p>
          <a:p>
            <a:pPr eaLnBrk="1" hangingPunct="1"/>
            <a:r>
              <a:rPr lang="ru-RU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КЦ</a:t>
            </a:r>
            <a:r>
              <a:rPr lang="ru-RU" altLang="ru-RU" baseline="-250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ВСГ</a:t>
            </a:r>
            <a:r>
              <a:rPr lang="ru-RU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=1500 м</a:t>
            </a:r>
            <a:r>
              <a:rPr lang="ru-RU" altLang="ru-RU" baseline="300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baseline="300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0" y="77723"/>
            <a:ext cx="745232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Одноступенчатый гидрокрекинг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вакуумных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дистиллятов с рециклом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908175" y="115888"/>
            <a:ext cx="669627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Двухступенчатый гидрокрекинг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09151" y="195305"/>
            <a:ext cx="5917986" cy="72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15057"/>
              </p:ext>
            </p:extLst>
          </p:nvPr>
        </p:nvGraphicFramePr>
        <p:xfrm>
          <a:off x="179512" y="980728"/>
          <a:ext cx="2232248" cy="4371342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2232248"/>
              </a:tblGrid>
              <a:tr h="38735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1-ступенч.</a:t>
                      </a:r>
                      <a:endParaRPr lang="ru-RU" sz="1600" dirty="0"/>
                    </a:p>
                  </a:txBody>
                  <a:tcPr/>
                </a:tc>
              </a:tr>
              <a:tr h="83678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Для получения максимального кол-ва ДТ или РТ;</a:t>
                      </a:r>
                    </a:p>
                    <a:p>
                      <a:r>
                        <a:rPr lang="ru-RU" sz="1600" dirty="0" smtClean="0"/>
                        <a:t>Для</a:t>
                      </a:r>
                      <a:r>
                        <a:rPr lang="ru-RU" sz="1600" baseline="0" dirty="0" smtClean="0"/>
                        <a:t> получения максимального кол-ва БФ требуется рецикл остатка;</a:t>
                      </a:r>
                      <a:endParaRPr lang="ru-RU" sz="1600" dirty="0"/>
                    </a:p>
                  </a:txBody>
                  <a:tcPr/>
                </a:tc>
              </a:tr>
              <a:tr h="38735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2-ступенч.</a:t>
                      </a:r>
                      <a:endParaRPr lang="ru-RU" sz="1600" dirty="0"/>
                    </a:p>
                  </a:txBody>
                  <a:tcPr/>
                </a:tc>
              </a:tr>
              <a:tr h="112481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 ухудшении</a:t>
                      </a:r>
                      <a:r>
                        <a:rPr lang="ru-RU" sz="1600" baseline="0" dirty="0" smtClean="0"/>
                        <a:t> качества сырья;</a:t>
                      </a:r>
                    </a:p>
                    <a:p>
                      <a:r>
                        <a:rPr lang="ru-RU" sz="1600" baseline="0" dirty="0" smtClean="0"/>
                        <a:t>Выход ДТ и РТ меньше, выход БФ выше(!);</a:t>
                      </a:r>
                    </a:p>
                    <a:p>
                      <a:r>
                        <a:rPr lang="ru-RU" sz="1600" baseline="0" dirty="0" smtClean="0"/>
                        <a:t>Большая гибкость, «</a:t>
                      </a:r>
                      <a:r>
                        <a:rPr lang="ru-RU" sz="1600" i="1" baseline="0" dirty="0" smtClean="0"/>
                        <a:t>всеядность</a:t>
                      </a:r>
                      <a:r>
                        <a:rPr lang="ru-RU" sz="1600" baseline="0" dirty="0" smtClean="0"/>
                        <a:t>»;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7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908175" y="115888"/>
            <a:ext cx="8135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 вакуумных дистиллятов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92221"/>
              </p:ext>
            </p:extLst>
          </p:nvPr>
        </p:nvGraphicFramePr>
        <p:xfrm>
          <a:off x="251520" y="836712"/>
          <a:ext cx="8712968" cy="59170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74516"/>
                <a:gridCol w="1659613"/>
                <a:gridCol w="1659613"/>
                <a:gridCol w="1659613"/>
                <a:gridCol w="1659613"/>
              </a:tblGrid>
              <a:tr h="39010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Характеристики процессов</a:t>
                      </a:r>
                      <a:r>
                        <a:rPr lang="ru-RU" sz="1200" b="1" baseline="0" dirty="0" smtClean="0"/>
                        <a:t> получения средних дистиллятов при 1- и 2-ступенчатых вариантах ГКВД</a:t>
                      </a:r>
                      <a:endParaRPr lang="ru-RU" sz="1200" b="1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</a:tr>
              <a:tr h="244307"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36000" marR="36000" marT="36000" marB="3600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Вид</a:t>
                      </a:r>
                      <a:r>
                        <a:rPr lang="ru-RU" sz="1200" b="1" baseline="0" dirty="0" smtClean="0"/>
                        <a:t> топлива</a:t>
                      </a:r>
                      <a:r>
                        <a:rPr lang="en-US" sz="1200" b="1" baseline="0" dirty="0" smtClean="0"/>
                        <a:t> – </a:t>
                      </a:r>
                      <a:r>
                        <a:rPr lang="ru-RU" sz="1200" b="1" baseline="0" smtClean="0"/>
                        <a:t>основного продукта ГК</a:t>
                      </a:r>
                      <a:endParaRPr lang="ru-RU" sz="1200" b="1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36000" marR="36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Дизельное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Реактивное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Показатели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1-ст.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ru-RU" sz="1100" b="1" dirty="0" smtClean="0"/>
                        <a:t>ГК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2-ст. ГК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1-ст. ГК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2-ст. ГК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Сырье:</a:t>
                      </a:r>
                      <a:r>
                        <a:rPr lang="ru-RU" sz="1100" baseline="0" dirty="0" smtClean="0"/>
                        <a:t> плотность, г/см</a:t>
                      </a:r>
                      <a:r>
                        <a:rPr lang="ru-RU" sz="1100" baseline="30000" dirty="0" smtClean="0"/>
                        <a:t>3</a:t>
                      </a:r>
                      <a:endParaRPr lang="ru-RU" sz="1100" baseline="30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0,905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0,909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0,894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0,909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н.к.-к.к.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282-494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350-500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250-463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350-500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Содержание: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S,</a:t>
                      </a:r>
                      <a:r>
                        <a:rPr lang="en-US" sz="1100" baseline="0" dirty="0" smtClean="0"/>
                        <a:t> % </a:t>
                      </a:r>
                      <a:r>
                        <a:rPr lang="ru-RU" sz="1100" baseline="0" dirty="0" smtClean="0"/>
                        <a:t>мас.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2,75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2,55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2,55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N</a:t>
                      </a:r>
                      <a:r>
                        <a:rPr lang="ru-RU" sz="1100" dirty="0" smtClean="0"/>
                        <a:t>,</a:t>
                      </a:r>
                      <a:r>
                        <a:rPr lang="en-US" sz="1100" dirty="0" smtClean="0"/>
                        <a:t> ppm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940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695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695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Выход</a:t>
                      </a:r>
                      <a:r>
                        <a:rPr lang="ru-RU" sz="1100" b="1" baseline="0" dirty="0" smtClean="0"/>
                        <a:t> на сырье, %</a:t>
                      </a:r>
                      <a:r>
                        <a:rPr lang="ru-RU" sz="1100" baseline="0" dirty="0" smtClean="0"/>
                        <a:t>: </a:t>
                      </a:r>
                      <a:r>
                        <a:rPr lang="en-US" sz="1100" baseline="0" dirty="0" smtClean="0"/>
                        <a:t>H</a:t>
                      </a:r>
                      <a:r>
                        <a:rPr lang="en-US" sz="1100" baseline="-25000" dirty="0" smtClean="0"/>
                        <a:t>2</a:t>
                      </a:r>
                      <a:r>
                        <a:rPr lang="en-US" sz="1100" baseline="0" dirty="0" smtClean="0"/>
                        <a:t>S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3,03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2,03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C</a:t>
                      </a:r>
                      <a:r>
                        <a:rPr lang="en-US" sz="1100" baseline="-25000" dirty="0" smtClean="0"/>
                        <a:t>1</a:t>
                      </a:r>
                      <a:r>
                        <a:rPr lang="en-US" sz="1100" dirty="0" smtClean="0"/>
                        <a:t>+C</a:t>
                      </a:r>
                      <a:r>
                        <a:rPr lang="en-US" sz="1100" baseline="-25000" dirty="0" smtClean="0"/>
                        <a:t>2</a:t>
                      </a:r>
                      <a:endParaRPr lang="ru-RU" sz="1100" baseline="-25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0,58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1,47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C</a:t>
                      </a:r>
                      <a:r>
                        <a:rPr lang="en-US" sz="1100" baseline="-25000" dirty="0" smtClean="0"/>
                        <a:t>3</a:t>
                      </a:r>
                      <a:r>
                        <a:rPr lang="en-US" sz="1100" dirty="0" smtClean="0"/>
                        <a:t>+C</a:t>
                      </a:r>
                      <a:r>
                        <a:rPr lang="en-US" sz="1100" baseline="-25000" dirty="0" smtClean="0"/>
                        <a:t>4</a:t>
                      </a:r>
                      <a:endParaRPr lang="ru-RU" sz="1100" baseline="-25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0,79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4,1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3,77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Легкий</a:t>
                      </a:r>
                      <a:r>
                        <a:rPr lang="ru-RU" sz="1100" baseline="0" dirty="0" smtClean="0"/>
                        <a:t> бензин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1,28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7,48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9,1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14,09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Тяжелый бензин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8,53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12,44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13,5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16,92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Реактивное топливо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73,33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60,52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Дизельное топливо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88,03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75,36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ИТОГО: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102,06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101,46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103,53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103,1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Расход Н</a:t>
                      </a:r>
                      <a:r>
                        <a:rPr lang="ru-RU" sz="1100" b="1" baseline="-25000" dirty="0" smtClean="0"/>
                        <a:t>2</a:t>
                      </a:r>
                      <a:r>
                        <a:rPr lang="ru-RU" sz="1100" b="1" dirty="0" smtClean="0"/>
                        <a:t>, м</a:t>
                      </a:r>
                      <a:r>
                        <a:rPr lang="ru-RU" sz="1100" b="1" baseline="30000" dirty="0" smtClean="0"/>
                        <a:t>3</a:t>
                      </a:r>
                      <a:r>
                        <a:rPr lang="ru-RU" sz="1100" b="1" dirty="0" smtClean="0"/>
                        <a:t>/т</a:t>
                      </a:r>
                      <a:endParaRPr lang="ru-RU" sz="1100" b="1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282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211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341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РТ: </a:t>
                      </a:r>
                      <a:r>
                        <a:rPr lang="ru-RU" sz="1100" dirty="0" smtClean="0"/>
                        <a:t>плотность,</a:t>
                      </a:r>
                      <a:r>
                        <a:rPr lang="ru-RU" sz="1100" baseline="0" dirty="0" smtClean="0"/>
                        <a:t> г/см</a:t>
                      </a:r>
                      <a:r>
                        <a:rPr lang="ru-RU" sz="1100" baseline="30000" dirty="0" smtClean="0"/>
                        <a:t>3</a:t>
                      </a:r>
                      <a:endParaRPr lang="ru-RU" sz="1100" baseline="30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0,788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0,795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Температура застывания, °С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-55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-60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Высота</a:t>
                      </a:r>
                      <a:r>
                        <a:rPr lang="ru-RU" sz="1100" baseline="0" dirty="0" smtClean="0"/>
                        <a:t> некопт. пламени, мм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27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25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b="1" dirty="0" smtClean="0"/>
                        <a:t>ДТ:</a:t>
                      </a:r>
                      <a:r>
                        <a:rPr lang="ru-RU" sz="1100" dirty="0" smtClean="0"/>
                        <a:t> плотность</a:t>
                      </a:r>
                      <a:r>
                        <a:rPr lang="ru-RU" sz="1100" baseline="0" dirty="0" smtClean="0"/>
                        <a:t>, г/см</a:t>
                      </a:r>
                      <a:r>
                        <a:rPr lang="ru-RU" sz="1100" baseline="30000" dirty="0" smtClean="0"/>
                        <a:t>3</a:t>
                      </a:r>
                      <a:endParaRPr lang="ru-RU" sz="1100" baseline="30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0,842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0,82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Цетановое</a:t>
                      </a:r>
                      <a:r>
                        <a:rPr lang="ru-RU" sz="1100" baseline="0" dirty="0" smtClean="0"/>
                        <a:t> число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54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Температура застывания, °С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-18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-30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  <a:tr h="23628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Содержание </a:t>
                      </a:r>
                      <a:r>
                        <a:rPr lang="en-US" sz="1100" dirty="0" smtClean="0"/>
                        <a:t>S,</a:t>
                      </a:r>
                      <a:r>
                        <a:rPr lang="en-US" sz="1100" baseline="0" dirty="0" smtClean="0"/>
                        <a:t> ppm</a:t>
                      </a:r>
                      <a:endParaRPr lang="ru-RU" sz="1100" dirty="0" smtClean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908175" y="115888"/>
            <a:ext cx="669627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https://www.sec.gov/Archives/edgar/data/1035002/000095013407019022/d49493d4949311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7922" r="3390"/>
          <a:stretch/>
        </p:blipFill>
        <p:spPr bwMode="auto">
          <a:xfrm>
            <a:off x="-138" y="974439"/>
            <a:ext cx="3196545" cy="422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en.infotech-baltika.com/upload/information_system_19/1/7/1/item_171/information_items_17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1" r="4029"/>
          <a:stretch/>
        </p:blipFill>
        <p:spPr bwMode="auto">
          <a:xfrm>
            <a:off x="3320479" y="978699"/>
            <a:ext cx="5832648" cy="436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16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908175" y="115888"/>
            <a:ext cx="669627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Гидрокрекинг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9220" name="Picture 4" descr="http://www.omz.ru/upload/images/1386014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620000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3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4976</TotalTime>
  <Words>2331</Words>
  <Application>Microsoft Office PowerPoint</Application>
  <PresentationFormat>Экран (4:3)</PresentationFormat>
  <Paragraphs>633</Paragraphs>
  <Slides>28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Типичное сырье для процесса гидрокрекинга</vt:lpstr>
      <vt:lpstr>Презентация PowerPoint</vt:lpstr>
      <vt:lpstr>Презентация PowerPoint</vt:lpstr>
      <vt:lpstr>Презентация PowerPoint</vt:lpstr>
      <vt:lpstr>Реакции, протекающие  при гидрокрекинге вакуумного газойля</vt:lpstr>
      <vt:lpstr>Презентация PowerPoint</vt:lpstr>
      <vt:lpstr>Презентация PowerPoint</vt:lpstr>
      <vt:lpstr>Катализаторы гидрокрекинга</vt:lpstr>
      <vt:lpstr>Презентация PowerPoint</vt:lpstr>
      <vt:lpstr>Ассортимент катализаторов гидрокрекинга с неблагородными металлами компании Chevron Lummus Global</vt:lpstr>
      <vt:lpstr>Презентация PowerPoint</vt:lpstr>
      <vt:lpstr>Презентация PowerPoint</vt:lpstr>
      <vt:lpstr>Презентация PowerPoint</vt:lpstr>
      <vt:lpstr>Презентация PowerPoint</vt:lpstr>
      <vt:lpstr>Реактор с неподвижным слоем для процесса ГК</vt:lpstr>
      <vt:lpstr>Схема реактора гидрокрекинга  с псевдоожиженным слоем катализатора (H-Oil, Axens)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780</cp:revision>
  <dcterms:created xsi:type="dcterms:W3CDTF">2007-06-17T17:17:26Z</dcterms:created>
  <dcterms:modified xsi:type="dcterms:W3CDTF">2024-03-22T07:15:18Z</dcterms:modified>
</cp:coreProperties>
</file>