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60" r:id="rId2"/>
    <p:sldId id="340" r:id="rId3"/>
    <p:sldId id="356" r:id="rId4"/>
    <p:sldId id="357" r:id="rId5"/>
    <p:sldId id="313" r:id="rId6"/>
    <p:sldId id="314" r:id="rId7"/>
    <p:sldId id="358" r:id="rId8"/>
    <p:sldId id="271" r:id="rId9"/>
    <p:sldId id="350" r:id="rId10"/>
    <p:sldId id="351" r:id="rId11"/>
    <p:sldId id="352" r:id="rId12"/>
    <p:sldId id="353" r:id="rId13"/>
    <p:sldId id="354" r:id="rId14"/>
    <p:sldId id="337" r:id="rId15"/>
    <p:sldId id="338" r:id="rId16"/>
    <p:sldId id="342" r:id="rId17"/>
    <p:sldId id="343" r:id="rId18"/>
    <p:sldId id="355" r:id="rId19"/>
    <p:sldId id="308" r:id="rId20"/>
    <p:sldId id="278" r:id="rId21"/>
    <p:sldId id="348" r:id="rId22"/>
    <p:sldId id="279" r:id="rId23"/>
    <p:sldId id="359" r:id="rId24"/>
    <p:sldId id="281" r:id="rId25"/>
    <p:sldId id="311" r:id="rId26"/>
    <p:sldId id="312" r:id="rId27"/>
    <p:sldId id="360" r:id="rId28"/>
    <p:sldId id="274" r:id="rId29"/>
    <p:sldId id="275" r:id="rId30"/>
    <p:sldId id="276" r:id="rId31"/>
    <p:sldId id="261" r:id="rId32"/>
    <p:sldId id="262" r:id="rId33"/>
    <p:sldId id="264" r:id="rId34"/>
    <p:sldId id="265" r:id="rId35"/>
    <p:sldId id="263" r:id="rId36"/>
    <p:sldId id="266" r:id="rId37"/>
    <p:sldId id="284" r:id="rId38"/>
    <p:sldId id="267" r:id="rId39"/>
    <p:sldId id="268" r:id="rId40"/>
    <p:sldId id="362" r:id="rId41"/>
    <p:sldId id="361" r:id="rId42"/>
    <p:sldId id="295" r:id="rId43"/>
    <p:sldId id="296" r:id="rId44"/>
    <p:sldId id="297" r:id="rId4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1" autoAdjust="0"/>
    <p:restoredTop sz="94748" autoAdjust="0"/>
  </p:normalViewPr>
  <p:slideViewPr>
    <p:cSldViewPr>
      <p:cViewPr>
        <p:scale>
          <a:sx n="125" d="100"/>
          <a:sy n="125" d="100"/>
        </p:scale>
        <p:origin x="-1146" y="4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70B55D-1FFE-48C6-9D23-26AE9EC5252E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C23C70-72FA-4AC4-BC97-BE40CF5E55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8205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A0A6BE-146B-4727-8F8A-0507801AE73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7499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AB2E6B-1303-4C60-A4E7-7F557AC9713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6510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BDCEB-D09C-47B1-B49C-937A088F828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0134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AC8149-F2EE-4947-8CF2-644D27E6D4F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4842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29EBF5-7611-45A5-BD35-713EFAF5AA9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8706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4D9539-9B56-4FD8-9E50-788C74712A9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8586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D10F0E-9693-4C5B-A934-A9F82048AFF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2029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B12EBB-25AE-4695-BB1F-89302C210F6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0791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B5F0C7-7B29-49DE-94BC-380E96B417B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6903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9E3A36-A846-4232-A019-9898A33E355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5075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7788D6-C7E8-4AC7-B63C-931F68A75C0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5000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D20533A-077A-4275-80D4-64F7A604C10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0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2052" name="Rectangle 5"/>
          <p:cNvSpPr>
            <a:spLocks noChangeArrowheads="1"/>
          </p:cNvSpPr>
          <p:nvPr/>
        </p:nvSpPr>
        <p:spPr bwMode="auto">
          <a:xfrm>
            <a:off x="849313" y="1881515"/>
            <a:ext cx="7394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None/>
            </a:pPr>
            <a:r>
              <a:rPr lang="ru-RU" altLang="ru-RU" sz="2800" b="1" dirty="0"/>
              <a:t>Технология </a:t>
            </a:r>
            <a:r>
              <a:rPr lang="ru-RU" altLang="ru-RU" sz="2800" b="1"/>
              <a:t>переработки </a:t>
            </a:r>
            <a:r>
              <a:rPr lang="ru-RU" altLang="ru-RU" sz="2800" b="1" smtClean="0"/>
              <a:t>нефти</a:t>
            </a:r>
            <a:endParaRPr lang="ru-RU" altLang="ru-RU" sz="2800" b="1" dirty="0"/>
          </a:p>
        </p:txBody>
      </p:sp>
      <p:sp>
        <p:nvSpPr>
          <p:cNvPr id="2053" name="Rectangle 7"/>
          <p:cNvSpPr>
            <a:spLocks noChangeArrowheads="1"/>
          </p:cNvSpPr>
          <p:nvPr/>
        </p:nvSpPr>
        <p:spPr bwMode="auto">
          <a:xfrm>
            <a:off x="57150" y="3825848"/>
            <a:ext cx="8978900" cy="701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buNone/>
            </a:pPr>
            <a:r>
              <a:rPr lang="ru-RU" sz="1800" b="1" dirty="0"/>
              <a:t>Классификация и назначение гидрокаталитических </a:t>
            </a:r>
            <a:r>
              <a:rPr lang="ru-RU" sz="1800" b="1" dirty="0" smtClean="0"/>
              <a:t>процессов</a:t>
            </a:r>
            <a:r>
              <a:rPr lang="ru-RU" sz="1800" b="1" dirty="0"/>
              <a:t>.</a:t>
            </a:r>
            <a:endParaRPr lang="en-US" sz="1800" b="1" dirty="0" smtClean="0"/>
          </a:p>
          <a:p>
            <a:pPr algn="ctr">
              <a:buNone/>
            </a:pPr>
            <a:r>
              <a:rPr lang="ru-RU" sz="1800" b="1" dirty="0"/>
              <a:t>Гидроочистка нефтяных фракций</a:t>
            </a:r>
          </a:p>
        </p:txBody>
      </p:sp>
      <p:sp>
        <p:nvSpPr>
          <p:cNvPr id="2054" name="Rectangle 8"/>
          <p:cNvSpPr>
            <a:spLocks noChangeArrowheads="1"/>
          </p:cNvSpPr>
          <p:nvPr/>
        </p:nvSpPr>
        <p:spPr bwMode="auto">
          <a:xfrm>
            <a:off x="82550" y="5076716"/>
            <a:ext cx="89789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None/>
            </a:pPr>
            <a:r>
              <a:rPr lang="ru-RU" altLang="ru-RU" sz="1800" b="1" dirty="0"/>
              <a:t>Лектор – к.т.н., доцент</a:t>
            </a:r>
            <a:r>
              <a:rPr lang="en-US" altLang="ru-RU" sz="1800" b="1" dirty="0"/>
              <a:t> </a:t>
            </a:r>
            <a:r>
              <a:rPr lang="ru-RU" altLang="ru-RU" sz="1800" b="1" dirty="0"/>
              <a:t>отделения </a:t>
            </a:r>
            <a:br>
              <a:rPr lang="ru-RU" altLang="ru-RU" sz="1800" b="1" dirty="0"/>
            </a:br>
            <a:r>
              <a:rPr lang="ru-RU" altLang="ru-RU" sz="1800" b="1" dirty="0"/>
              <a:t>химической инженерии ИШПР Юрьев Е.М.</a:t>
            </a:r>
            <a:r>
              <a:rPr lang="ru-RU" altLang="ru-RU" sz="1800" dirty="0"/>
              <a:t> </a:t>
            </a:r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57150" y="2924175"/>
            <a:ext cx="89789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/>
              <a:t>Лекция № </a:t>
            </a:r>
            <a:r>
              <a:rPr lang="en-US" altLang="ru-RU" sz="1800" b="1" smtClean="0"/>
              <a:t>10</a:t>
            </a:r>
            <a:endParaRPr lang="ru-RU" altLang="ru-RU" sz="1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148570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Поточная схема завода с глубокой переработкой сернистой нефти</a:t>
            </a:r>
          </a:p>
        </p:txBody>
      </p:sp>
      <p:grpSp>
        <p:nvGrpSpPr>
          <p:cNvPr id="5" name="Группа 135"/>
          <p:cNvGrpSpPr>
            <a:grpSpLocks/>
          </p:cNvGrpSpPr>
          <p:nvPr/>
        </p:nvGrpSpPr>
        <p:grpSpPr bwMode="auto">
          <a:xfrm>
            <a:off x="92075" y="836712"/>
            <a:ext cx="8945563" cy="5611432"/>
            <a:chOff x="107950" y="587375"/>
            <a:chExt cx="8945563" cy="5611431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3725863" y="3408363"/>
              <a:ext cx="584200" cy="433387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" name="Овал 6"/>
            <p:cNvSpPr/>
            <p:nvPr/>
          </p:nvSpPr>
          <p:spPr bwMode="auto">
            <a:xfrm>
              <a:off x="598488" y="2725738"/>
              <a:ext cx="1223962" cy="523875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" name="Овал 7"/>
            <p:cNvSpPr/>
            <p:nvPr/>
          </p:nvSpPr>
          <p:spPr bwMode="auto">
            <a:xfrm>
              <a:off x="573088" y="3382963"/>
              <a:ext cx="1223962" cy="504825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" name="Овал 8"/>
            <p:cNvSpPr/>
            <p:nvPr/>
          </p:nvSpPr>
          <p:spPr bwMode="auto">
            <a:xfrm>
              <a:off x="598488" y="4022724"/>
              <a:ext cx="1223962" cy="504825"/>
            </a:xfrm>
            <a:prstGeom prst="ellipse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" name="Скругленный прямоугольник 9"/>
            <p:cNvSpPr/>
            <p:nvPr/>
          </p:nvSpPr>
          <p:spPr bwMode="auto">
            <a:xfrm>
              <a:off x="2428875" y="3292475"/>
              <a:ext cx="657225" cy="576263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cxnSp>
          <p:nvCxnSpPr>
            <p:cNvPr id="11" name="Прямая со стрелкой 10"/>
            <p:cNvCxnSpPr/>
            <p:nvPr/>
          </p:nvCxnSpPr>
          <p:spPr bwMode="auto">
            <a:xfrm rot="10800000">
              <a:off x="1841500" y="3600450"/>
              <a:ext cx="576263" cy="0"/>
            </a:xfrm>
            <a:prstGeom prst="straightConnector1">
              <a:avLst/>
            </a:prstGeom>
            <a:ln w="19050">
              <a:solidFill>
                <a:srgbClr val="FF0000"/>
              </a:solidFill>
              <a:prstDash val="das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 стрелкой 11"/>
            <p:cNvCxnSpPr/>
            <p:nvPr/>
          </p:nvCxnSpPr>
          <p:spPr bwMode="auto">
            <a:xfrm rot="10800000">
              <a:off x="1841500" y="3095625"/>
              <a:ext cx="576263" cy="288925"/>
            </a:xfrm>
            <a:prstGeom prst="straightConnector1">
              <a:avLst/>
            </a:prstGeom>
            <a:ln w="19050">
              <a:solidFill>
                <a:srgbClr val="FF0000"/>
              </a:solidFill>
              <a:prstDash val="das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 стрелкой 12"/>
            <p:cNvCxnSpPr/>
            <p:nvPr/>
          </p:nvCxnSpPr>
          <p:spPr bwMode="auto">
            <a:xfrm rot="10800000" flipV="1">
              <a:off x="1841500" y="3816349"/>
              <a:ext cx="576263" cy="358775"/>
            </a:xfrm>
            <a:prstGeom prst="straightConnector1">
              <a:avLst/>
            </a:prstGeom>
            <a:ln w="19050">
              <a:solidFill>
                <a:srgbClr val="FF0000"/>
              </a:solidFill>
              <a:prstDash val="das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Скругленный прямоугольник 13"/>
            <p:cNvSpPr/>
            <p:nvPr/>
          </p:nvSpPr>
          <p:spPr bwMode="auto">
            <a:xfrm>
              <a:off x="760413" y="5084762"/>
              <a:ext cx="1512887" cy="503237"/>
            </a:xfrm>
            <a:prstGeom prst="roundRect">
              <a:avLst/>
            </a:prstGeom>
            <a:solidFill>
              <a:schemeClr val="bg1">
                <a:lumMod val="85000"/>
                <a:alpha val="58000"/>
              </a:schemeClr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cxnSp>
          <p:nvCxnSpPr>
            <p:cNvPr id="15" name="Прямая со стрелкой 14"/>
            <p:cNvCxnSpPr/>
            <p:nvPr/>
          </p:nvCxnSpPr>
          <p:spPr bwMode="auto">
            <a:xfrm>
              <a:off x="2717800" y="5373687"/>
              <a:ext cx="431800" cy="158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Скругленный прямоугольник 15"/>
            <p:cNvSpPr/>
            <p:nvPr/>
          </p:nvSpPr>
          <p:spPr bwMode="auto">
            <a:xfrm>
              <a:off x="3146425" y="5211762"/>
              <a:ext cx="1052513" cy="306387"/>
            </a:xfrm>
            <a:prstGeom prst="round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3146425" y="4598987"/>
              <a:ext cx="1052513" cy="306387"/>
            </a:xfrm>
            <a:prstGeom prst="round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cxnSp>
          <p:nvCxnSpPr>
            <p:cNvPr id="18" name="Прямая со стрелкой 17"/>
            <p:cNvCxnSpPr/>
            <p:nvPr/>
          </p:nvCxnSpPr>
          <p:spPr bwMode="auto">
            <a:xfrm>
              <a:off x="4208463" y="4765674"/>
              <a:ext cx="377825" cy="158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 стрелкой 18"/>
            <p:cNvCxnSpPr/>
            <p:nvPr/>
          </p:nvCxnSpPr>
          <p:spPr bwMode="auto">
            <a:xfrm flipV="1">
              <a:off x="4208463" y="5375274"/>
              <a:ext cx="377825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Прямоугольник 19"/>
            <p:cNvSpPr/>
            <p:nvPr/>
          </p:nvSpPr>
          <p:spPr bwMode="auto">
            <a:xfrm>
              <a:off x="4568825" y="5280024"/>
              <a:ext cx="1530350" cy="582613"/>
            </a:xfrm>
            <a:prstGeom prst="rect">
              <a:avLst/>
            </a:prstGeom>
            <a:solidFill>
              <a:srgbClr val="FFFF99">
                <a:alpha val="89000"/>
              </a:srgb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 bwMode="auto">
            <a:xfrm>
              <a:off x="4568825" y="4522787"/>
              <a:ext cx="1530350" cy="5032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cxnSp>
          <p:nvCxnSpPr>
            <p:cNvPr id="22" name="Прямая со стрелкой 21"/>
            <p:cNvCxnSpPr/>
            <p:nvPr/>
          </p:nvCxnSpPr>
          <p:spPr bwMode="auto">
            <a:xfrm>
              <a:off x="7024688" y="1798638"/>
              <a:ext cx="649287" cy="158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 стрелкой 22"/>
            <p:cNvCxnSpPr/>
            <p:nvPr/>
          </p:nvCxnSpPr>
          <p:spPr bwMode="auto">
            <a:xfrm>
              <a:off x="7024688" y="1511300"/>
              <a:ext cx="649287" cy="158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 стрелкой 23"/>
            <p:cNvCxnSpPr/>
            <p:nvPr/>
          </p:nvCxnSpPr>
          <p:spPr bwMode="auto">
            <a:xfrm>
              <a:off x="6515100" y="3167063"/>
              <a:ext cx="449263" cy="158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 стрелкой 24"/>
            <p:cNvCxnSpPr/>
            <p:nvPr/>
          </p:nvCxnSpPr>
          <p:spPr bwMode="auto">
            <a:xfrm>
              <a:off x="6515100" y="3843337"/>
              <a:ext cx="449263" cy="158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 стрелкой 25"/>
            <p:cNvCxnSpPr/>
            <p:nvPr/>
          </p:nvCxnSpPr>
          <p:spPr bwMode="auto">
            <a:xfrm>
              <a:off x="6515100" y="4032249"/>
              <a:ext cx="44926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 стрелкой 26"/>
            <p:cNvCxnSpPr/>
            <p:nvPr/>
          </p:nvCxnSpPr>
          <p:spPr bwMode="auto">
            <a:xfrm>
              <a:off x="6515100" y="4238624"/>
              <a:ext cx="449263" cy="158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 стрелкой 27"/>
            <p:cNvCxnSpPr/>
            <p:nvPr/>
          </p:nvCxnSpPr>
          <p:spPr bwMode="auto">
            <a:xfrm>
              <a:off x="4505325" y="1511300"/>
              <a:ext cx="1439863" cy="158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 стрелкой 28"/>
            <p:cNvCxnSpPr/>
            <p:nvPr/>
          </p:nvCxnSpPr>
          <p:spPr bwMode="auto">
            <a:xfrm>
              <a:off x="4505325" y="1798638"/>
              <a:ext cx="1439863" cy="158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 стрелкой 29"/>
            <p:cNvCxnSpPr/>
            <p:nvPr/>
          </p:nvCxnSpPr>
          <p:spPr bwMode="auto">
            <a:xfrm flipV="1">
              <a:off x="4300538" y="3733799"/>
              <a:ext cx="642937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 стрелкой 30"/>
            <p:cNvCxnSpPr/>
            <p:nvPr/>
          </p:nvCxnSpPr>
          <p:spPr bwMode="auto">
            <a:xfrm>
              <a:off x="4951413" y="4032249"/>
              <a:ext cx="21590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 стрелкой 31"/>
            <p:cNvCxnSpPr/>
            <p:nvPr/>
          </p:nvCxnSpPr>
          <p:spPr bwMode="auto">
            <a:xfrm>
              <a:off x="4951413" y="3382963"/>
              <a:ext cx="215900" cy="158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 стрелкой 32"/>
            <p:cNvCxnSpPr/>
            <p:nvPr/>
          </p:nvCxnSpPr>
          <p:spPr bwMode="auto">
            <a:xfrm>
              <a:off x="2776538" y="2374900"/>
              <a:ext cx="495300" cy="4763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 стрелкой 33"/>
            <p:cNvCxnSpPr/>
            <p:nvPr/>
          </p:nvCxnSpPr>
          <p:spPr bwMode="auto">
            <a:xfrm flipV="1">
              <a:off x="2776538" y="1654175"/>
              <a:ext cx="762000" cy="1588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 стрелкой 34"/>
            <p:cNvCxnSpPr/>
            <p:nvPr/>
          </p:nvCxnSpPr>
          <p:spPr bwMode="auto">
            <a:xfrm>
              <a:off x="1192213" y="2374900"/>
              <a:ext cx="360362" cy="1588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Прямая со стрелкой 35"/>
            <p:cNvCxnSpPr/>
            <p:nvPr/>
          </p:nvCxnSpPr>
          <p:spPr bwMode="auto">
            <a:xfrm>
              <a:off x="1192213" y="1582738"/>
              <a:ext cx="360362" cy="1587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 стрелкой 36"/>
            <p:cNvCxnSpPr/>
            <p:nvPr/>
          </p:nvCxnSpPr>
          <p:spPr bwMode="auto">
            <a:xfrm>
              <a:off x="473075" y="1943100"/>
              <a:ext cx="719138" cy="1588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8" name="Группа 101"/>
            <p:cNvGrpSpPr>
              <a:grpSpLocks/>
            </p:cNvGrpSpPr>
            <p:nvPr/>
          </p:nvGrpSpPr>
          <p:grpSpPr bwMode="auto">
            <a:xfrm>
              <a:off x="473075" y="1141413"/>
              <a:ext cx="1511300" cy="215900"/>
              <a:chOff x="539552" y="1230660"/>
              <a:chExt cx="1512168" cy="216024"/>
            </a:xfrm>
          </p:grpSpPr>
          <p:cxnSp>
            <p:nvCxnSpPr>
              <p:cNvPr id="106" name="Прямая со стрелкой 105"/>
              <p:cNvCxnSpPr/>
              <p:nvPr/>
            </p:nvCxnSpPr>
            <p:spPr>
              <a:xfrm flipV="1">
                <a:off x="539552" y="1232248"/>
                <a:ext cx="1512168" cy="953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stealt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Прямая соединительная линия 106"/>
              <p:cNvCxnSpPr/>
              <p:nvPr/>
            </p:nvCxnSpPr>
            <p:spPr>
              <a:xfrm rot="5400000">
                <a:off x="1943708" y="1338672"/>
                <a:ext cx="216024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9" name="Прямая соединительная линия 38"/>
            <p:cNvCxnSpPr/>
            <p:nvPr/>
          </p:nvCxnSpPr>
          <p:spPr bwMode="auto">
            <a:xfrm rot="5400000">
              <a:off x="2501900" y="4103687"/>
              <a:ext cx="4318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Прямая соединительная линия 39"/>
            <p:cNvCxnSpPr/>
            <p:nvPr/>
          </p:nvCxnSpPr>
          <p:spPr bwMode="auto">
            <a:xfrm rot="16200000" flipH="1">
              <a:off x="2108994" y="5144293"/>
              <a:ext cx="1220787" cy="3175"/>
            </a:xfrm>
            <a:prstGeom prst="line">
              <a:avLst/>
            </a:prstGeom>
            <a:ln w="19050">
              <a:solidFill>
                <a:schemeClr val="tx1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Прямая соединительная линия 40"/>
            <p:cNvCxnSpPr/>
            <p:nvPr/>
          </p:nvCxnSpPr>
          <p:spPr bwMode="auto">
            <a:xfrm rot="5400000">
              <a:off x="3784600" y="1079500"/>
              <a:ext cx="431800" cy="0"/>
            </a:xfrm>
            <a:prstGeom prst="line">
              <a:avLst/>
            </a:prstGeom>
            <a:ln w="28575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Прямая соединительная линия 41"/>
            <p:cNvCxnSpPr/>
            <p:nvPr/>
          </p:nvCxnSpPr>
          <p:spPr bwMode="auto">
            <a:xfrm rot="5400000">
              <a:off x="3301206" y="2670969"/>
              <a:ext cx="1423988" cy="0"/>
            </a:xfrm>
            <a:prstGeom prst="line">
              <a:avLst/>
            </a:prstGeom>
            <a:ln w="28575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Прямая соединительная линия 42"/>
            <p:cNvCxnSpPr/>
            <p:nvPr/>
          </p:nvCxnSpPr>
          <p:spPr bwMode="auto">
            <a:xfrm rot="5400000">
              <a:off x="3856831" y="2663032"/>
              <a:ext cx="1728787" cy="0"/>
            </a:xfrm>
            <a:prstGeom prst="line">
              <a:avLst/>
            </a:prstGeom>
            <a:ln w="22225">
              <a:solidFill>
                <a:schemeClr val="tx1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Прямая со стрелкой 43"/>
            <p:cNvCxnSpPr/>
            <p:nvPr/>
          </p:nvCxnSpPr>
          <p:spPr bwMode="auto">
            <a:xfrm>
              <a:off x="4300538" y="3527425"/>
              <a:ext cx="420687" cy="1588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Прямая соединительная линия 44"/>
            <p:cNvCxnSpPr/>
            <p:nvPr/>
          </p:nvCxnSpPr>
          <p:spPr bwMode="auto">
            <a:xfrm rot="5400000">
              <a:off x="800894" y="1974057"/>
              <a:ext cx="80168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Прямоугольник 45"/>
            <p:cNvSpPr/>
            <p:nvPr/>
          </p:nvSpPr>
          <p:spPr bwMode="auto">
            <a:xfrm>
              <a:off x="3568700" y="1314450"/>
              <a:ext cx="936625" cy="647700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7" name="Прямоугольник 46"/>
            <p:cNvSpPr/>
            <p:nvPr/>
          </p:nvSpPr>
          <p:spPr bwMode="auto">
            <a:xfrm>
              <a:off x="5945188" y="1314450"/>
              <a:ext cx="1079500" cy="647700"/>
            </a:xfrm>
            <a:prstGeom prst="rect">
              <a:avLst/>
            </a:prstGeom>
            <a:solidFill>
              <a:srgbClr val="FFFF00">
                <a:alpha val="89000"/>
              </a:srgb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" name="Прямоугольник 47"/>
            <p:cNvSpPr/>
            <p:nvPr/>
          </p:nvSpPr>
          <p:spPr bwMode="auto">
            <a:xfrm>
              <a:off x="5176838" y="3208338"/>
              <a:ext cx="1158875" cy="433387"/>
            </a:xfrm>
            <a:prstGeom prst="rect">
              <a:avLst/>
            </a:prstGeom>
            <a:solidFill>
              <a:srgbClr val="CCEC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9" name="Прямоугольник 48"/>
            <p:cNvSpPr/>
            <p:nvPr/>
          </p:nvSpPr>
          <p:spPr bwMode="auto">
            <a:xfrm>
              <a:off x="5151438" y="3802062"/>
              <a:ext cx="1158875" cy="431800"/>
            </a:xfrm>
            <a:prstGeom prst="rect">
              <a:avLst/>
            </a:prstGeom>
            <a:solidFill>
              <a:srgbClr val="B4DE86">
                <a:alpha val="89000"/>
              </a:srgb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0" name="Прямоугольник 49"/>
            <p:cNvSpPr/>
            <p:nvPr/>
          </p:nvSpPr>
          <p:spPr bwMode="auto">
            <a:xfrm>
              <a:off x="1552575" y="1366838"/>
              <a:ext cx="1223963" cy="576262"/>
            </a:xfrm>
            <a:prstGeom prst="rect">
              <a:avLst/>
            </a:prstGeom>
            <a:solidFill>
              <a:srgbClr val="FFFF00">
                <a:alpha val="89000"/>
              </a:srgb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1" name="Прямоугольник 50"/>
            <p:cNvSpPr/>
            <p:nvPr/>
          </p:nvSpPr>
          <p:spPr bwMode="auto">
            <a:xfrm>
              <a:off x="1552575" y="2087563"/>
              <a:ext cx="1223963" cy="576262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2" name="Правая фигурная скобка 51"/>
            <p:cNvSpPr/>
            <p:nvPr/>
          </p:nvSpPr>
          <p:spPr bwMode="auto">
            <a:xfrm>
              <a:off x="6303963" y="3124200"/>
              <a:ext cx="215900" cy="1152525"/>
            </a:xfrm>
            <a:prstGeom prst="rightBrac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cxnSp>
          <p:nvCxnSpPr>
            <p:cNvPr id="53" name="Прямая соединительная линия 52"/>
            <p:cNvCxnSpPr/>
            <p:nvPr/>
          </p:nvCxnSpPr>
          <p:spPr bwMode="auto">
            <a:xfrm rot="5400000">
              <a:off x="2070101" y="3924299"/>
              <a:ext cx="684212" cy="61118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Прямая со стрелкой 53"/>
            <p:cNvCxnSpPr/>
            <p:nvPr/>
          </p:nvCxnSpPr>
          <p:spPr bwMode="auto">
            <a:xfrm rot="5400000" flipH="1" flipV="1">
              <a:off x="1654969" y="4828380"/>
              <a:ext cx="288925" cy="227013"/>
            </a:xfrm>
            <a:prstGeom prst="straightConnector1">
              <a:avLst/>
            </a:prstGeom>
            <a:ln w="22225">
              <a:solidFill>
                <a:schemeClr val="tx1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Прямая соединительная линия 54"/>
            <p:cNvCxnSpPr/>
            <p:nvPr/>
          </p:nvCxnSpPr>
          <p:spPr bwMode="auto">
            <a:xfrm rot="5400000">
              <a:off x="2921794" y="2015332"/>
              <a:ext cx="71913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Прямая соединительная линия 55"/>
            <p:cNvCxnSpPr/>
            <p:nvPr/>
          </p:nvCxnSpPr>
          <p:spPr bwMode="auto">
            <a:xfrm rot="16200000" flipH="1">
              <a:off x="4615657" y="3709193"/>
              <a:ext cx="65246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142"/>
            <p:cNvSpPr txBox="1">
              <a:spLocks noChangeArrowheads="1"/>
            </p:cNvSpPr>
            <p:nvPr/>
          </p:nvSpPr>
          <p:spPr bwMode="auto">
            <a:xfrm>
              <a:off x="1552575" y="1411288"/>
              <a:ext cx="1223963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1200">
                  <a:latin typeface="Times New Roman" pitchFamily="18" charset="0"/>
                  <a:cs typeface="Times New Roman" pitchFamily="18" charset="0"/>
                </a:rPr>
                <a:t>Гидроочистка, риформинг</a:t>
              </a:r>
            </a:p>
          </p:txBody>
        </p:sp>
        <p:sp>
          <p:nvSpPr>
            <p:cNvPr id="58" name="TextBox 143"/>
            <p:cNvSpPr txBox="1">
              <a:spLocks noChangeArrowheads="1"/>
            </p:cNvSpPr>
            <p:nvPr/>
          </p:nvSpPr>
          <p:spPr bwMode="auto">
            <a:xfrm>
              <a:off x="1552575" y="2227263"/>
              <a:ext cx="1223963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1200" dirty="0">
                  <a:latin typeface="Times New Roman" pitchFamily="18" charset="0"/>
                  <a:cs typeface="Times New Roman" pitchFamily="18" charset="0"/>
                </a:rPr>
                <a:t>Изомеризация</a:t>
              </a:r>
            </a:p>
          </p:txBody>
        </p:sp>
        <p:sp>
          <p:nvSpPr>
            <p:cNvPr id="59" name="TextBox 144"/>
            <p:cNvSpPr txBox="1">
              <a:spLocks noChangeArrowheads="1"/>
            </p:cNvSpPr>
            <p:nvPr/>
          </p:nvSpPr>
          <p:spPr bwMode="auto">
            <a:xfrm>
              <a:off x="611188" y="2770188"/>
              <a:ext cx="1223962" cy="461962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1200">
                  <a:latin typeface="Times New Roman" pitchFamily="18" charset="0"/>
                  <a:cs typeface="Times New Roman" pitchFamily="18" charset="0"/>
                </a:rPr>
                <a:t>Производство битума</a:t>
              </a:r>
            </a:p>
          </p:txBody>
        </p:sp>
        <p:sp>
          <p:nvSpPr>
            <p:cNvPr id="60" name="TextBox 145"/>
            <p:cNvSpPr txBox="1">
              <a:spLocks noChangeArrowheads="1"/>
            </p:cNvSpPr>
            <p:nvPr/>
          </p:nvSpPr>
          <p:spPr bwMode="auto">
            <a:xfrm>
              <a:off x="573088" y="3413125"/>
              <a:ext cx="1223962" cy="461963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1200">
                  <a:latin typeface="Times New Roman" pitchFamily="18" charset="0"/>
                  <a:cs typeface="Times New Roman" pitchFamily="18" charset="0"/>
                </a:rPr>
                <a:t>Производство масел</a:t>
              </a:r>
            </a:p>
          </p:txBody>
        </p:sp>
        <p:sp>
          <p:nvSpPr>
            <p:cNvPr id="61" name="TextBox 146"/>
            <p:cNvSpPr txBox="1">
              <a:spLocks noChangeArrowheads="1"/>
            </p:cNvSpPr>
            <p:nvPr/>
          </p:nvSpPr>
          <p:spPr bwMode="auto">
            <a:xfrm>
              <a:off x="779463" y="5100637"/>
              <a:ext cx="1439862" cy="461962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1200">
                  <a:latin typeface="Times New Roman" pitchFamily="18" charset="0"/>
                  <a:cs typeface="Times New Roman" pitchFamily="18" charset="0"/>
                </a:rPr>
                <a:t>Коксование,</a:t>
              </a:r>
            </a:p>
            <a:p>
              <a:pPr algn="ctr" eaLnBrk="1" hangingPunct="1"/>
              <a:r>
                <a:rPr lang="ru-RU" altLang="ru-RU" sz="1200">
                  <a:latin typeface="Times New Roman" pitchFamily="18" charset="0"/>
                  <a:cs typeface="Times New Roman" pitchFamily="18" charset="0"/>
                </a:rPr>
                <a:t>деасфальтизация</a:t>
              </a:r>
            </a:p>
          </p:txBody>
        </p:sp>
        <p:sp>
          <p:nvSpPr>
            <p:cNvPr id="62" name="TextBox 147"/>
            <p:cNvSpPr txBox="1">
              <a:spLocks noChangeArrowheads="1"/>
            </p:cNvSpPr>
            <p:nvPr/>
          </p:nvSpPr>
          <p:spPr bwMode="auto">
            <a:xfrm>
              <a:off x="617538" y="4124325"/>
              <a:ext cx="122396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1200">
                  <a:latin typeface="Times New Roman" pitchFamily="18" charset="0"/>
                  <a:cs typeface="Times New Roman" pitchFamily="18" charset="0"/>
                </a:rPr>
                <a:t>Висбрекинг</a:t>
              </a:r>
            </a:p>
          </p:txBody>
        </p:sp>
        <p:sp>
          <p:nvSpPr>
            <p:cNvPr id="63" name="TextBox 148"/>
            <p:cNvSpPr txBox="1">
              <a:spLocks noChangeArrowheads="1"/>
            </p:cNvSpPr>
            <p:nvPr/>
          </p:nvSpPr>
          <p:spPr bwMode="auto">
            <a:xfrm>
              <a:off x="3568700" y="1487488"/>
              <a:ext cx="936625" cy="277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1200">
                  <a:latin typeface="Times New Roman" pitchFamily="18" charset="0"/>
                  <a:cs typeface="Times New Roman" pitchFamily="18" charset="0"/>
                </a:rPr>
                <a:t>ЭЛОУ-АТ</a:t>
              </a:r>
            </a:p>
          </p:txBody>
        </p:sp>
        <p:sp>
          <p:nvSpPr>
            <p:cNvPr id="64" name="TextBox 149"/>
            <p:cNvSpPr txBox="1">
              <a:spLocks noChangeArrowheads="1"/>
            </p:cNvSpPr>
            <p:nvPr/>
          </p:nvSpPr>
          <p:spPr bwMode="auto">
            <a:xfrm>
              <a:off x="5911850" y="1484313"/>
              <a:ext cx="1152525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1200">
                  <a:latin typeface="Times New Roman" pitchFamily="18" charset="0"/>
                  <a:cs typeface="Times New Roman" pitchFamily="18" charset="0"/>
                </a:rPr>
                <a:t>Гидроочистка</a:t>
              </a:r>
            </a:p>
          </p:txBody>
        </p:sp>
        <p:sp>
          <p:nvSpPr>
            <p:cNvPr id="65" name="TextBox 150"/>
            <p:cNvSpPr txBox="1">
              <a:spLocks noChangeArrowheads="1"/>
            </p:cNvSpPr>
            <p:nvPr/>
          </p:nvSpPr>
          <p:spPr bwMode="auto">
            <a:xfrm>
              <a:off x="5130800" y="3248025"/>
              <a:ext cx="1223963" cy="261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1100">
                  <a:latin typeface="Times New Roman" pitchFamily="18" charset="0"/>
                  <a:cs typeface="Times New Roman" pitchFamily="18" charset="0"/>
                </a:rPr>
                <a:t>Гидрокрекинг</a:t>
              </a:r>
            </a:p>
          </p:txBody>
        </p:sp>
        <p:sp>
          <p:nvSpPr>
            <p:cNvPr id="66" name="TextBox 151"/>
            <p:cNvSpPr txBox="1">
              <a:spLocks noChangeArrowheads="1"/>
            </p:cNvSpPr>
            <p:nvPr/>
          </p:nvSpPr>
          <p:spPr bwMode="auto">
            <a:xfrm>
              <a:off x="5078413" y="3787775"/>
              <a:ext cx="1304925" cy="430213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1100">
                  <a:latin typeface="Times New Roman" pitchFamily="18" charset="0"/>
                  <a:cs typeface="Times New Roman" pitchFamily="18" charset="0"/>
                </a:rPr>
                <a:t>Каталитический крекинг</a:t>
              </a:r>
            </a:p>
          </p:txBody>
        </p:sp>
        <p:sp>
          <p:nvSpPr>
            <p:cNvPr id="67" name="TextBox 152"/>
            <p:cNvSpPr txBox="1">
              <a:spLocks noChangeArrowheads="1"/>
            </p:cNvSpPr>
            <p:nvPr/>
          </p:nvSpPr>
          <p:spPr bwMode="auto">
            <a:xfrm>
              <a:off x="4606925" y="4479924"/>
              <a:ext cx="1492250" cy="600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1100">
                  <a:latin typeface="Times New Roman" pitchFamily="18" charset="0"/>
                  <a:cs typeface="Times New Roman" pitchFamily="18" charset="0"/>
                </a:rPr>
                <a:t>Процессы облагораживания тяжелого сырья </a:t>
              </a:r>
            </a:p>
          </p:txBody>
        </p:sp>
        <p:sp>
          <p:nvSpPr>
            <p:cNvPr id="68" name="TextBox 153"/>
            <p:cNvSpPr txBox="1">
              <a:spLocks noChangeArrowheads="1"/>
            </p:cNvSpPr>
            <p:nvPr/>
          </p:nvSpPr>
          <p:spPr bwMode="auto">
            <a:xfrm>
              <a:off x="4567238" y="5289549"/>
              <a:ext cx="1644650" cy="600075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ru-RU" sz="1100" dirty="0">
                  <a:latin typeface="Times New Roman" pitchFamily="18" charset="0"/>
                  <a:cs typeface="Times New Roman" pitchFamily="18" charset="0"/>
                </a:rPr>
                <a:t>Производство светлых и </a:t>
              </a:r>
              <a:r>
                <a:rPr lang="ru-RU" sz="1100" dirty="0" err="1">
                  <a:latin typeface="Times New Roman" pitchFamily="18" charset="0"/>
                  <a:cs typeface="Times New Roman" pitchFamily="18" charset="0"/>
                </a:rPr>
                <a:t>дистиллятных</a:t>
              </a:r>
              <a:r>
                <a:rPr lang="ru-RU" sz="1100" dirty="0">
                  <a:latin typeface="Times New Roman" pitchFamily="18" charset="0"/>
                  <a:cs typeface="Times New Roman" pitchFamily="18" charset="0"/>
                </a:rPr>
                <a:t> нефтепродуктов</a:t>
              </a:r>
            </a:p>
          </p:txBody>
        </p:sp>
        <p:sp>
          <p:nvSpPr>
            <p:cNvPr id="69" name="TextBox 154"/>
            <p:cNvSpPr txBox="1">
              <a:spLocks noChangeArrowheads="1"/>
            </p:cNvSpPr>
            <p:nvPr/>
          </p:nvSpPr>
          <p:spPr bwMode="auto">
            <a:xfrm>
              <a:off x="3146425" y="4605337"/>
              <a:ext cx="1008063" cy="261937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1100">
                  <a:latin typeface="Times New Roman" pitchFamily="18" charset="0"/>
                  <a:cs typeface="Times New Roman" pitchFamily="18" charset="0"/>
                </a:rPr>
                <a:t>стационар</a:t>
              </a:r>
            </a:p>
          </p:txBody>
        </p:sp>
        <p:sp>
          <p:nvSpPr>
            <p:cNvPr id="70" name="TextBox 155"/>
            <p:cNvSpPr txBox="1">
              <a:spLocks noChangeArrowheads="1"/>
            </p:cNvSpPr>
            <p:nvPr/>
          </p:nvSpPr>
          <p:spPr bwMode="auto">
            <a:xfrm>
              <a:off x="3065463" y="5222874"/>
              <a:ext cx="1223962" cy="261938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1100">
                  <a:latin typeface="Times New Roman" pitchFamily="18" charset="0"/>
                  <a:cs typeface="Times New Roman" pitchFamily="18" charset="0"/>
                </a:rPr>
                <a:t>кипящий слой</a:t>
              </a:r>
            </a:p>
          </p:txBody>
        </p:sp>
        <p:sp>
          <p:nvSpPr>
            <p:cNvPr id="71" name="TextBox 156"/>
            <p:cNvSpPr txBox="1">
              <a:spLocks noChangeArrowheads="1"/>
            </p:cNvSpPr>
            <p:nvPr/>
          </p:nvSpPr>
          <p:spPr bwMode="auto">
            <a:xfrm>
              <a:off x="2357438" y="3432175"/>
              <a:ext cx="792162" cy="27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1200">
                  <a:latin typeface="Times New Roman" pitchFamily="18" charset="0"/>
                  <a:cs typeface="Times New Roman" pitchFamily="18" charset="0"/>
                </a:rPr>
                <a:t>Гудрон</a:t>
              </a:r>
            </a:p>
          </p:txBody>
        </p:sp>
        <p:sp>
          <p:nvSpPr>
            <p:cNvPr id="72" name="TextBox 157"/>
            <p:cNvSpPr txBox="1">
              <a:spLocks noChangeArrowheads="1"/>
            </p:cNvSpPr>
            <p:nvPr/>
          </p:nvSpPr>
          <p:spPr bwMode="auto">
            <a:xfrm>
              <a:off x="3652838" y="3455988"/>
              <a:ext cx="647700" cy="277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1200">
                  <a:latin typeface="Times New Roman" pitchFamily="18" charset="0"/>
                  <a:cs typeface="Times New Roman" pitchFamily="18" charset="0"/>
                </a:rPr>
                <a:t>ВТ</a:t>
              </a:r>
            </a:p>
          </p:txBody>
        </p:sp>
        <p:sp>
          <p:nvSpPr>
            <p:cNvPr id="73" name="TextBox 158"/>
            <p:cNvSpPr txBox="1">
              <a:spLocks noChangeArrowheads="1"/>
            </p:cNvSpPr>
            <p:nvPr/>
          </p:nvSpPr>
          <p:spPr bwMode="auto">
            <a:xfrm>
              <a:off x="2776538" y="1473200"/>
              <a:ext cx="865187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900">
                  <a:latin typeface="Times New Roman" pitchFamily="18" charset="0"/>
                  <a:cs typeface="Times New Roman" pitchFamily="18" charset="0"/>
                </a:rPr>
                <a:t>Фракция Н.К.-180 </a:t>
              </a:r>
              <a:r>
                <a:rPr lang="ru-RU" altLang="ru-RU" sz="900" baseline="30000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lang="ru-RU" altLang="ru-RU" sz="900">
                  <a:latin typeface="Times New Roman" pitchFamily="18" charset="0"/>
                  <a:cs typeface="Times New Roman" pitchFamily="18" charset="0"/>
                </a:rPr>
                <a:t>С</a:t>
              </a:r>
            </a:p>
          </p:txBody>
        </p:sp>
        <p:sp>
          <p:nvSpPr>
            <p:cNvPr id="74" name="TextBox 159"/>
            <p:cNvSpPr txBox="1">
              <a:spLocks noChangeArrowheads="1"/>
            </p:cNvSpPr>
            <p:nvPr/>
          </p:nvSpPr>
          <p:spPr bwMode="auto">
            <a:xfrm>
              <a:off x="107950" y="1728788"/>
              <a:ext cx="122555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1000">
                  <a:latin typeface="Times New Roman" pitchFamily="18" charset="0"/>
                  <a:cs typeface="Times New Roman" pitchFamily="18" charset="0"/>
                </a:rPr>
                <a:t>Компонент бензина</a:t>
              </a:r>
            </a:p>
          </p:txBody>
        </p:sp>
        <p:sp>
          <p:nvSpPr>
            <p:cNvPr id="75" name="TextBox 160"/>
            <p:cNvSpPr txBox="1">
              <a:spLocks noChangeArrowheads="1"/>
            </p:cNvSpPr>
            <p:nvPr/>
          </p:nvSpPr>
          <p:spPr bwMode="auto">
            <a:xfrm>
              <a:off x="190500" y="935038"/>
              <a:ext cx="1074738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1000">
                  <a:latin typeface="Times New Roman" pitchFamily="18" charset="0"/>
                  <a:cs typeface="Times New Roman" pitchFamily="18" charset="0"/>
                </a:rPr>
                <a:t>Газы на переработку</a:t>
              </a:r>
            </a:p>
          </p:txBody>
        </p:sp>
        <p:sp>
          <p:nvSpPr>
            <p:cNvPr id="76" name="TextBox 161"/>
            <p:cNvSpPr txBox="1">
              <a:spLocks noChangeArrowheads="1"/>
            </p:cNvSpPr>
            <p:nvPr/>
          </p:nvSpPr>
          <p:spPr bwMode="auto">
            <a:xfrm>
              <a:off x="4505325" y="1300163"/>
              <a:ext cx="1512888" cy="23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900">
                  <a:latin typeface="Times New Roman" pitchFamily="18" charset="0"/>
                  <a:cs typeface="Times New Roman" pitchFamily="18" charset="0"/>
                </a:rPr>
                <a:t>Керосин (фр. 180-240 </a:t>
              </a:r>
              <a:r>
                <a:rPr lang="ru-RU" altLang="ru-RU" sz="900" baseline="30000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lang="ru-RU" altLang="ru-RU" sz="900">
                  <a:latin typeface="Times New Roman" pitchFamily="18" charset="0"/>
                  <a:cs typeface="Times New Roman" pitchFamily="18" charset="0"/>
                </a:rPr>
                <a:t>С)</a:t>
              </a:r>
            </a:p>
          </p:txBody>
        </p:sp>
        <p:sp>
          <p:nvSpPr>
            <p:cNvPr id="77" name="TextBox 162"/>
            <p:cNvSpPr txBox="1">
              <a:spLocks noChangeArrowheads="1"/>
            </p:cNvSpPr>
            <p:nvPr/>
          </p:nvSpPr>
          <p:spPr bwMode="auto">
            <a:xfrm>
              <a:off x="4649788" y="1608138"/>
              <a:ext cx="1223962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900">
                  <a:latin typeface="Times New Roman" pitchFamily="18" charset="0"/>
                  <a:cs typeface="Times New Roman" pitchFamily="18" charset="0"/>
                </a:rPr>
                <a:t>Дизельное топливо</a:t>
              </a:r>
            </a:p>
            <a:p>
              <a:pPr algn="ctr" eaLnBrk="1" hangingPunct="1"/>
              <a:r>
                <a:rPr lang="ru-RU" altLang="ru-RU" sz="900">
                  <a:latin typeface="Times New Roman" pitchFamily="18" charset="0"/>
                  <a:cs typeface="Times New Roman" pitchFamily="18" charset="0"/>
                </a:rPr>
                <a:t>(фр. 250-350 </a:t>
              </a:r>
              <a:r>
                <a:rPr lang="ru-RU" altLang="ru-RU" sz="900" baseline="30000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lang="ru-RU" altLang="ru-RU" sz="900">
                  <a:latin typeface="Times New Roman" pitchFamily="18" charset="0"/>
                  <a:cs typeface="Times New Roman" pitchFamily="18" charset="0"/>
                </a:rPr>
                <a:t>С)</a:t>
              </a:r>
            </a:p>
          </p:txBody>
        </p:sp>
        <p:sp>
          <p:nvSpPr>
            <p:cNvPr id="78" name="TextBox 163"/>
            <p:cNvSpPr txBox="1">
              <a:spLocks noChangeArrowheads="1"/>
            </p:cNvSpPr>
            <p:nvPr/>
          </p:nvSpPr>
          <p:spPr bwMode="auto">
            <a:xfrm>
              <a:off x="7019925" y="1314450"/>
              <a:ext cx="865188" cy="23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900">
                  <a:latin typeface="Times New Roman" pitchFamily="18" charset="0"/>
                  <a:cs typeface="Times New Roman" pitchFamily="18" charset="0"/>
                </a:rPr>
                <a:t>Керосин</a:t>
              </a:r>
            </a:p>
          </p:txBody>
        </p:sp>
        <p:sp>
          <p:nvSpPr>
            <p:cNvPr id="79" name="TextBox 164"/>
            <p:cNvSpPr txBox="1">
              <a:spLocks noChangeArrowheads="1"/>
            </p:cNvSpPr>
            <p:nvPr/>
          </p:nvSpPr>
          <p:spPr bwMode="auto">
            <a:xfrm>
              <a:off x="7026275" y="1608138"/>
              <a:ext cx="935038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900">
                  <a:latin typeface="Times New Roman" pitchFamily="18" charset="0"/>
                  <a:cs typeface="Times New Roman" pitchFamily="18" charset="0"/>
                </a:rPr>
                <a:t>Дизельное топливо</a:t>
              </a:r>
            </a:p>
          </p:txBody>
        </p:sp>
        <p:sp>
          <p:nvSpPr>
            <p:cNvPr id="80" name="TextBox 165"/>
            <p:cNvSpPr txBox="1">
              <a:spLocks noChangeArrowheads="1"/>
            </p:cNvSpPr>
            <p:nvPr/>
          </p:nvSpPr>
          <p:spPr bwMode="auto">
            <a:xfrm>
              <a:off x="6445250" y="2971800"/>
              <a:ext cx="431800" cy="230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900">
                  <a:latin typeface="Times New Roman" pitchFamily="18" charset="0"/>
                  <a:cs typeface="Times New Roman" pitchFamily="18" charset="0"/>
                </a:rPr>
                <a:t>Газ</a:t>
              </a:r>
            </a:p>
          </p:txBody>
        </p:sp>
        <p:sp>
          <p:nvSpPr>
            <p:cNvPr id="81" name="TextBox 166"/>
            <p:cNvSpPr txBox="1">
              <a:spLocks noChangeArrowheads="1"/>
            </p:cNvSpPr>
            <p:nvPr/>
          </p:nvSpPr>
          <p:spPr bwMode="auto">
            <a:xfrm>
              <a:off x="6457950" y="3479800"/>
              <a:ext cx="576263" cy="230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900">
                  <a:latin typeface="Times New Roman" pitchFamily="18" charset="0"/>
                  <a:cs typeface="Times New Roman" pitchFamily="18" charset="0"/>
                </a:rPr>
                <a:t>Бензин</a:t>
              </a:r>
            </a:p>
          </p:txBody>
        </p:sp>
        <p:sp>
          <p:nvSpPr>
            <p:cNvPr id="82" name="TextBox 167"/>
            <p:cNvSpPr txBox="1">
              <a:spLocks noChangeArrowheads="1"/>
            </p:cNvSpPr>
            <p:nvPr/>
          </p:nvSpPr>
          <p:spPr bwMode="auto">
            <a:xfrm>
              <a:off x="6457950" y="3659188"/>
              <a:ext cx="647700" cy="230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900">
                  <a:latin typeface="Times New Roman" pitchFamily="18" charset="0"/>
                  <a:cs typeface="Times New Roman" pitchFamily="18" charset="0"/>
                </a:rPr>
                <a:t>Керосин</a:t>
              </a:r>
            </a:p>
          </p:txBody>
        </p:sp>
        <p:sp>
          <p:nvSpPr>
            <p:cNvPr id="83" name="TextBox 168"/>
            <p:cNvSpPr txBox="1">
              <a:spLocks noChangeArrowheads="1"/>
            </p:cNvSpPr>
            <p:nvPr/>
          </p:nvSpPr>
          <p:spPr bwMode="auto">
            <a:xfrm>
              <a:off x="6484938" y="3830638"/>
              <a:ext cx="977900" cy="23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ru-RU" altLang="ru-RU" sz="900">
                  <a:latin typeface="Times New Roman" pitchFamily="18" charset="0"/>
                  <a:cs typeface="Times New Roman" pitchFamily="18" charset="0"/>
                </a:rPr>
                <a:t>Диз. топливо</a:t>
              </a:r>
            </a:p>
          </p:txBody>
        </p:sp>
        <p:sp>
          <p:nvSpPr>
            <p:cNvPr id="84" name="TextBox 169"/>
            <p:cNvSpPr txBox="1">
              <a:spLocks noChangeArrowheads="1"/>
            </p:cNvSpPr>
            <p:nvPr/>
          </p:nvSpPr>
          <p:spPr bwMode="auto">
            <a:xfrm>
              <a:off x="6430963" y="4049713"/>
              <a:ext cx="1074737" cy="230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900">
                  <a:latin typeface="Times New Roman" pitchFamily="18" charset="0"/>
                  <a:cs typeface="Times New Roman" pitchFamily="18" charset="0"/>
                </a:rPr>
                <a:t>Остаток &gt; 350 </a:t>
              </a:r>
              <a:r>
                <a:rPr lang="ru-RU" altLang="ru-RU" sz="900" baseline="30000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lang="ru-RU" altLang="ru-RU" sz="900">
                  <a:latin typeface="Times New Roman" pitchFamily="18" charset="0"/>
                  <a:cs typeface="Times New Roman" pitchFamily="18" charset="0"/>
                </a:rPr>
                <a:t>С</a:t>
              </a:r>
            </a:p>
          </p:txBody>
        </p:sp>
        <p:sp>
          <p:nvSpPr>
            <p:cNvPr id="85" name="TextBox 170"/>
            <p:cNvSpPr txBox="1">
              <a:spLocks noChangeArrowheads="1"/>
            </p:cNvSpPr>
            <p:nvPr/>
          </p:nvSpPr>
          <p:spPr bwMode="auto">
            <a:xfrm>
              <a:off x="4246563" y="3556000"/>
              <a:ext cx="720725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800">
                  <a:latin typeface="Times New Roman" pitchFamily="18" charset="0"/>
                  <a:cs typeface="Times New Roman" pitchFamily="18" charset="0"/>
                </a:rPr>
                <a:t>Фракция</a:t>
              </a:r>
            </a:p>
            <a:p>
              <a:pPr algn="ctr" eaLnBrk="1" hangingPunct="1"/>
              <a:r>
                <a:rPr lang="ru-RU" altLang="ru-RU" sz="800">
                  <a:latin typeface="Times New Roman" pitchFamily="18" charset="0"/>
                  <a:cs typeface="Times New Roman" pitchFamily="18" charset="0"/>
                </a:rPr>
                <a:t>250-350 </a:t>
              </a:r>
              <a:r>
                <a:rPr lang="ru-RU" altLang="ru-RU" sz="800" baseline="30000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lang="ru-RU" altLang="ru-RU" sz="800">
                  <a:latin typeface="Times New Roman" pitchFamily="18" charset="0"/>
                  <a:cs typeface="Times New Roman" pitchFamily="18" charset="0"/>
                </a:rPr>
                <a:t>С </a:t>
              </a:r>
            </a:p>
          </p:txBody>
        </p:sp>
        <p:sp>
          <p:nvSpPr>
            <p:cNvPr id="86" name="TextBox 171"/>
            <p:cNvSpPr txBox="1">
              <a:spLocks noChangeArrowheads="1"/>
            </p:cNvSpPr>
            <p:nvPr/>
          </p:nvSpPr>
          <p:spPr bwMode="auto">
            <a:xfrm rot="-5400000">
              <a:off x="4008438" y="2543175"/>
              <a:ext cx="1223962" cy="230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900">
                  <a:latin typeface="Times New Roman" pitchFamily="18" charset="0"/>
                  <a:cs typeface="Times New Roman" pitchFamily="18" charset="0"/>
                </a:rPr>
                <a:t>Фракция Д.Т.</a:t>
              </a:r>
            </a:p>
          </p:txBody>
        </p:sp>
        <p:sp>
          <p:nvSpPr>
            <p:cNvPr id="87" name="TextBox 172"/>
            <p:cNvSpPr txBox="1">
              <a:spLocks noChangeArrowheads="1"/>
            </p:cNvSpPr>
            <p:nvPr/>
          </p:nvSpPr>
          <p:spPr bwMode="auto">
            <a:xfrm rot="-5400000">
              <a:off x="3288507" y="2542381"/>
              <a:ext cx="1223962" cy="23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900">
                  <a:latin typeface="Times New Roman" pitchFamily="18" charset="0"/>
                  <a:cs typeface="Times New Roman" pitchFamily="18" charset="0"/>
                </a:rPr>
                <a:t>Мазут (фр. &gt;350 </a:t>
              </a:r>
              <a:r>
                <a:rPr lang="ru-RU" altLang="ru-RU" sz="900" baseline="30000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lang="ru-RU" altLang="ru-RU" sz="900">
                  <a:latin typeface="Times New Roman" pitchFamily="18" charset="0"/>
                  <a:cs typeface="Times New Roman" pitchFamily="18" charset="0"/>
                </a:rPr>
                <a:t>С)</a:t>
              </a:r>
            </a:p>
          </p:txBody>
        </p:sp>
        <p:sp>
          <p:nvSpPr>
            <p:cNvPr id="88" name="TextBox 173"/>
            <p:cNvSpPr txBox="1">
              <a:spLocks noChangeArrowheads="1"/>
            </p:cNvSpPr>
            <p:nvPr/>
          </p:nvSpPr>
          <p:spPr bwMode="auto">
            <a:xfrm>
              <a:off x="2776538" y="2174875"/>
              <a:ext cx="576262" cy="230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900">
                  <a:latin typeface="Times New Roman" pitchFamily="18" charset="0"/>
                  <a:cs typeface="Times New Roman" pitchFamily="18" charset="0"/>
                </a:rPr>
                <a:t>С</a:t>
              </a:r>
              <a:r>
                <a:rPr lang="ru-RU" altLang="ru-RU" sz="900" baseline="-25000">
                  <a:latin typeface="Times New Roman" pitchFamily="18" charset="0"/>
                  <a:cs typeface="Times New Roman" pitchFamily="18" charset="0"/>
                </a:rPr>
                <a:t>5</a:t>
              </a:r>
              <a:r>
                <a:rPr lang="ru-RU" altLang="ru-RU" sz="900">
                  <a:latin typeface="Times New Roman" pitchFamily="18" charset="0"/>
                  <a:cs typeface="Times New Roman" pitchFamily="18" charset="0"/>
                </a:rPr>
                <a:t>-С</a:t>
              </a:r>
              <a:r>
                <a:rPr lang="ru-RU" altLang="ru-RU" sz="900" baseline="-25000">
                  <a:latin typeface="Times New Roman" pitchFamily="18" charset="0"/>
                  <a:cs typeface="Times New Roman" pitchFamily="18" charset="0"/>
                </a:rPr>
                <a:t>6</a:t>
              </a:r>
              <a:endParaRPr lang="ru-RU" altLang="ru-RU" sz="9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9" name="TextBox 174"/>
            <p:cNvSpPr txBox="1">
              <a:spLocks noChangeArrowheads="1"/>
            </p:cNvSpPr>
            <p:nvPr/>
          </p:nvSpPr>
          <p:spPr bwMode="auto">
            <a:xfrm>
              <a:off x="1768475" y="4508500"/>
              <a:ext cx="433388" cy="288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1200" baseline="30000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lang="ru-RU" altLang="ru-RU" sz="1200">
                  <a:latin typeface="Times New Roman" pitchFamily="18" charset="0"/>
                  <a:cs typeface="Times New Roman" pitchFamily="18" charset="0"/>
                </a:rPr>
                <a:t>С</a:t>
              </a:r>
              <a:endParaRPr lang="ru-RU" altLang="ru-RU" sz="1200" baseline="30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0" name="TextBox 175"/>
            <p:cNvSpPr txBox="1">
              <a:spLocks noChangeArrowheads="1"/>
            </p:cNvSpPr>
            <p:nvPr/>
          </p:nvSpPr>
          <p:spPr bwMode="auto">
            <a:xfrm>
              <a:off x="2473325" y="4287838"/>
              <a:ext cx="503238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1200">
                  <a:latin typeface="Times New Roman" pitchFamily="18" charset="0"/>
                  <a:cs typeface="Times New Roman" pitchFamily="18" charset="0"/>
                </a:rPr>
                <a:t>+Н</a:t>
              </a:r>
              <a:r>
                <a:rPr lang="ru-RU" altLang="ru-RU" sz="1200" baseline="-25000">
                  <a:latin typeface="Times New Roman" pitchFamily="18" charset="0"/>
                  <a:cs typeface="Times New Roman" pitchFamily="18" charset="0"/>
                </a:rPr>
                <a:t>2</a:t>
              </a:r>
              <a:endParaRPr lang="ru-RU" altLang="ru-RU" sz="12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1" name="TextBox 176"/>
            <p:cNvSpPr txBox="1">
              <a:spLocks noChangeArrowheads="1"/>
            </p:cNvSpPr>
            <p:nvPr/>
          </p:nvSpPr>
          <p:spPr bwMode="auto">
            <a:xfrm>
              <a:off x="3382963" y="587375"/>
              <a:ext cx="122396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1200">
                  <a:solidFill>
                    <a:srgbClr val="800000"/>
                  </a:solidFill>
                  <a:latin typeface="Times New Roman" pitchFamily="18" charset="0"/>
                  <a:cs typeface="Times New Roman" pitchFamily="18" charset="0"/>
                </a:rPr>
                <a:t>Нефть</a:t>
              </a:r>
            </a:p>
          </p:txBody>
        </p:sp>
        <p:cxnSp>
          <p:nvCxnSpPr>
            <p:cNvPr id="92" name="Прямая со стрелкой 91"/>
            <p:cNvCxnSpPr/>
            <p:nvPr/>
          </p:nvCxnSpPr>
          <p:spPr bwMode="auto">
            <a:xfrm>
              <a:off x="3076575" y="3600450"/>
              <a:ext cx="649288" cy="1588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TextBox 131"/>
            <p:cNvSpPr txBox="1">
              <a:spLocks noChangeArrowheads="1"/>
            </p:cNvSpPr>
            <p:nvPr/>
          </p:nvSpPr>
          <p:spPr bwMode="auto">
            <a:xfrm>
              <a:off x="3065463" y="3422650"/>
              <a:ext cx="792162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ru-RU" altLang="ru-RU" sz="800">
                  <a:latin typeface="Times New Roman" pitchFamily="18" charset="0"/>
                  <a:cs typeface="Times New Roman" pitchFamily="18" charset="0"/>
                </a:rPr>
                <a:t>фр. &gt;5</a:t>
              </a:r>
              <a:r>
                <a:rPr lang="en-US" altLang="ru-RU" sz="800">
                  <a:latin typeface="Times New Roman" pitchFamily="18" charset="0"/>
                  <a:cs typeface="Times New Roman" pitchFamily="18" charset="0"/>
                </a:rPr>
                <a:t>0</a:t>
              </a:r>
              <a:r>
                <a:rPr lang="ru-RU" altLang="ru-RU" sz="800">
                  <a:latin typeface="Times New Roman" pitchFamily="18" charset="0"/>
                  <a:cs typeface="Times New Roman" pitchFamily="18" charset="0"/>
                </a:rPr>
                <a:t>0 </a:t>
              </a:r>
              <a:r>
                <a:rPr lang="ru-RU" altLang="ru-RU" sz="800" baseline="30000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lang="ru-RU" altLang="ru-RU" sz="800">
                  <a:latin typeface="Times New Roman" pitchFamily="18" charset="0"/>
                  <a:cs typeface="Times New Roman" pitchFamily="18" charset="0"/>
                </a:rPr>
                <a:t>С</a:t>
              </a:r>
              <a:endParaRPr lang="ru-RU" altLang="ru-RU" sz="800"/>
            </a:p>
          </p:txBody>
        </p:sp>
        <p:cxnSp>
          <p:nvCxnSpPr>
            <p:cNvPr id="94" name="Прямая со стрелкой 93"/>
            <p:cNvCxnSpPr/>
            <p:nvPr/>
          </p:nvCxnSpPr>
          <p:spPr bwMode="auto">
            <a:xfrm>
              <a:off x="6530975" y="3657599"/>
              <a:ext cx="449263" cy="158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TextBox 168"/>
            <p:cNvSpPr txBox="1">
              <a:spLocks noChangeArrowheads="1"/>
            </p:cNvSpPr>
            <p:nvPr/>
          </p:nvSpPr>
          <p:spPr bwMode="auto">
            <a:xfrm>
              <a:off x="6400775" y="3197225"/>
              <a:ext cx="863600" cy="33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ru-RU" altLang="ru-RU" sz="800">
                  <a:latin typeface="Times New Roman" pitchFamily="18" charset="0"/>
                  <a:cs typeface="Times New Roman" pitchFamily="18" charset="0"/>
                </a:rPr>
                <a:t>Олефинсо-держащий газ</a:t>
              </a:r>
            </a:p>
          </p:txBody>
        </p:sp>
        <p:cxnSp>
          <p:nvCxnSpPr>
            <p:cNvPr id="96" name="Прямая со стрелкой 95"/>
            <p:cNvCxnSpPr/>
            <p:nvPr/>
          </p:nvCxnSpPr>
          <p:spPr bwMode="auto">
            <a:xfrm>
              <a:off x="6516688" y="3373438"/>
              <a:ext cx="650875" cy="158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Прямоугольник 96"/>
            <p:cNvSpPr/>
            <p:nvPr/>
          </p:nvSpPr>
          <p:spPr bwMode="auto">
            <a:xfrm>
              <a:off x="7173913" y="3168650"/>
              <a:ext cx="1081087" cy="433388"/>
            </a:xfrm>
            <a:prstGeom prst="rect">
              <a:avLst/>
            </a:prstGeom>
            <a:solidFill>
              <a:srgbClr val="B4DE86">
                <a:alpha val="88627"/>
              </a:srgb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8" name="TextBox 173"/>
            <p:cNvSpPr txBox="1">
              <a:spLocks noChangeArrowheads="1"/>
            </p:cNvSpPr>
            <p:nvPr/>
          </p:nvSpPr>
          <p:spPr bwMode="auto">
            <a:xfrm>
              <a:off x="7102475" y="3090863"/>
              <a:ext cx="1223963" cy="554037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1000">
                  <a:latin typeface="Times New Roman" pitchFamily="18" charset="0"/>
                  <a:cs typeface="Times New Roman" pitchFamily="18" charset="0"/>
                </a:rPr>
                <a:t>Алкилирование изобутана олефинами</a:t>
              </a:r>
            </a:p>
          </p:txBody>
        </p:sp>
        <p:cxnSp>
          <p:nvCxnSpPr>
            <p:cNvPr id="99" name="Прямая со стрелкой 98"/>
            <p:cNvCxnSpPr/>
            <p:nvPr/>
          </p:nvCxnSpPr>
          <p:spPr bwMode="auto">
            <a:xfrm>
              <a:off x="2717800" y="4746624"/>
              <a:ext cx="431800" cy="158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Прямая со стрелкой 99"/>
            <p:cNvCxnSpPr/>
            <p:nvPr/>
          </p:nvCxnSpPr>
          <p:spPr bwMode="auto">
            <a:xfrm>
              <a:off x="8255000" y="3384550"/>
              <a:ext cx="714375" cy="158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TextBox 179"/>
            <p:cNvSpPr txBox="1">
              <a:spLocks noChangeArrowheads="1"/>
            </p:cNvSpPr>
            <p:nvPr/>
          </p:nvSpPr>
          <p:spPr bwMode="auto">
            <a:xfrm>
              <a:off x="8188325" y="3054350"/>
              <a:ext cx="865188" cy="5064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900">
                  <a:latin typeface="Times New Roman" pitchFamily="18" charset="0"/>
                  <a:cs typeface="Times New Roman" pitchFamily="18" charset="0"/>
                </a:rPr>
                <a:t>Высоко-октановый бензин</a:t>
              </a:r>
            </a:p>
          </p:txBody>
        </p:sp>
        <p:cxnSp>
          <p:nvCxnSpPr>
            <p:cNvPr id="102" name="Прямая со стрелкой 101"/>
            <p:cNvCxnSpPr/>
            <p:nvPr/>
          </p:nvCxnSpPr>
          <p:spPr bwMode="auto">
            <a:xfrm>
              <a:off x="2717800" y="5740399"/>
              <a:ext cx="431800" cy="158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Скругленный прямоугольник 102"/>
            <p:cNvSpPr/>
            <p:nvPr/>
          </p:nvSpPr>
          <p:spPr bwMode="auto">
            <a:xfrm>
              <a:off x="3146425" y="5578474"/>
              <a:ext cx="1052513" cy="306388"/>
            </a:xfrm>
            <a:prstGeom prst="roundRect">
              <a:avLst/>
            </a:prstGeom>
            <a:solidFill>
              <a:srgbClr val="B4DE86">
                <a:alpha val="89000"/>
              </a:srgb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4" name="TextBox 155"/>
            <p:cNvSpPr txBox="1">
              <a:spLocks noChangeArrowheads="1"/>
            </p:cNvSpPr>
            <p:nvPr/>
          </p:nvSpPr>
          <p:spPr bwMode="auto">
            <a:xfrm>
              <a:off x="3139321" y="5598642"/>
              <a:ext cx="1313067" cy="600164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1100">
                  <a:latin typeface="Times New Roman" pitchFamily="18" charset="0"/>
                  <a:cs typeface="Times New Roman" pitchFamily="18" charset="0"/>
                </a:rPr>
                <a:t>Сларри и</a:t>
              </a:r>
              <a:r>
                <a:rPr lang="en-US" altLang="ru-RU" sz="1100">
                  <a:latin typeface="Times New Roman" pitchFamily="18" charset="0"/>
                  <a:cs typeface="Times New Roman" pitchFamily="18" charset="0"/>
                </a:rPr>
                <a:t> blacking</a:t>
              </a:r>
              <a:r>
                <a:rPr lang="ru-RU" altLang="ru-RU" sz="1100">
                  <a:latin typeface="Times New Roman" pitchFamily="18" charset="0"/>
                  <a:cs typeface="Times New Roman" pitchFamily="18" charset="0"/>
                </a:rPr>
                <a:t> -системы</a:t>
              </a:r>
            </a:p>
          </p:txBody>
        </p:sp>
        <p:cxnSp>
          <p:nvCxnSpPr>
            <p:cNvPr id="105" name="Прямая со стрелкой 104"/>
            <p:cNvCxnSpPr/>
            <p:nvPr/>
          </p:nvCxnSpPr>
          <p:spPr bwMode="auto">
            <a:xfrm flipV="1">
              <a:off x="4202113" y="5732462"/>
              <a:ext cx="379412" cy="158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8" name="TextBox 204"/>
          <p:cNvSpPr txBox="1">
            <a:spLocks noChangeArrowheads="1"/>
          </p:cNvSpPr>
          <p:nvPr/>
        </p:nvSpPr>
        <p:spPr bwMode="auto">
          <a:xfrm>
            <a:off x="4391719" y="6207125"/>
            <a:ext cx="50768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ЭЛОУ-АТ – </a:t>
            </a:r>
            <a:r>
              <a:rPr lang="ru-RU" altLang="ru-RU" sz="1200" i="1" dirty="0" err="1">
                <a:latin typeface="Times New Roman" pitchFamily="18" charset="0"/>
                <a:cs typeface="Times New Roman" pitchFamily="18" charset="0"/>
              </a:rPr>
              <a:t>электрообессоливание</a:t>
            </a:r>
            <a:r>
              <a:rPr lang="ru-RU" altLang="ru-RU" sz="1200" i="1" dirty="0">
                <a:latin typeface="Times New Roman" pitchFamily="18" charset="0"/>
                <a:cs typeface="Times New Roman" pitchFamily="18" charset="0"/>
              </a:rPr>
              <a:t> нефти и атмосферная перегонка</a:t>
            </a:r>
          </a:p>
          <a:p>
            <a:pPr eaLnBrk="1" hangingPunct="1"/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ВТ – </a:t>
            </a:r>
            <a:r>
              <a:rPr lang="ru-RU" altLang="ru-RU" sz="1200" i="1" dirty="0">
                <a:latin typeface="Times New Roman" pitchFamily="18" charset="0"/>
                <a:cs typeface="Times New Roman" pitchFamily="18" charset="0"/>
              </a:rPr>
              <a:t>вакуумная перегонка</a:t>
            </a:r>
          </a:p>
        </p:txBody>
      </p:sp>
    </p:spTree>
    <p:extLst>
      <p:ext uri="{BB962C8B-B14F-4D97-AF65-F5344CB8AC3E}">
        <p14:creationId xmlns:p14="http://schemas.microsoft.com/office/powerpoint/2010/main" val="3146307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148570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Классификация и </a:t>
            </a:r>
            <a:r>
              <a:rPr lang="ru-RU" sz="2000" b="1" dirty="0"/>
              <a:t>назначение </a:t>
            </a:r>
            <a:r>
              <a:rPr lang="ru-RU" sz="2000" b="1" dirty="0" smtClean="0"/>
              <a:t>гидрокаталитических </a:t>
            </a:r>
            <a:r>
              <a:rPr lang="ru-RU" sz="2000" b="1" dirty="0"/>
              <a:t>процессов</a:t>
            </a:r>
            <a:endParaRPr lang="ru-RU" sz="20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656" y="1196752"/>
            <a:ext cx="7990996" cy="388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5169966"/>
            <a:ext cx="84969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Рисунок - Классификация </a:t>
            </a:r>
            <a:r>
              <a:rPr lang="ru-RU" b="1" dirty="0" err="1"/>
              <a:t>термогидрокаталитических</a:t>
            </a:r>
            <a:r>
              <a:rPr lang="ru-RU" b="1" dirty="0"/>
              <a:t> процессов</a:t>
            </a:r>
          </a:p>
          <a:p>
            <a:pPr algn="ctr"/>
            <a:r>
              <a:rPr lang="ru-RU" sz="1200" i="1" dirty="0" smtClean="0"/>
              <a:t>*к </a:t>
            </a:r>
            <a:r>
              <a:rPr lang="ru-RU" sz="1200" i="1" dirty="0"/>
              <a:t>дистиллятам вторичного происхождения относят бензиновые, керосиновые, дизельные и вакуумные фракции процессов термического </a:t>
            </a:r>
            <a:r>
              <a:rPr lang="ru-RU" sz="1200" i="1" dirty="0" smtClean="0"/>
              <a:t>крекинга, </a:t>
            </a:r>
            <a:r>
              <a:rPr lang="ru-RU" sz="1200" i="1" dirty="0"/>
              <a:t>висбрекинга, коксования, пиролиза, каталитического крекинга, т. е. тех процессов, где получают большое количество непредельных и ароматических углеводородов.</a:t>
            </a:r>
          </a:p>
        </p:txBody>
      </p:sp>
    </p:spTree>
    <p:extLst>
      <p:ext uri="{BB962C8B-B14F-4D97-AF65-F5344CB8AC3E}">
        <p14:creationId xmlns:p14="http://schemas.microsoft.com/office/powerpoint/2010/main" val="1760856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148570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Номенклатура гидрокаталитических </a:t>
            </a:r>
            <a:r>
              <a:rPr lang="ru-RU" sz="2000" b="1" dirty="0"/>
              <a:t>процессов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980728"/>
            <a:ext cx="871296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b="1" dirty="0"/>
              <a:t>Гидроочистка</a:t>
            </a:r>
            <a:r>
              <a:rPr lang="ru-RU" dirty="0"/>
              <a:t> — </a:t>
            </a:r>
            <a:r>
              <a:rPr lang="ru-RU" dirty="0" err="1"/>
              <a:t>гидрогенизационный</a:t>
            </a:r>
            <a:r>
              <a:rPr lang="ru-RU" dirty="0"/>
              <a:t> процесс, способствующим очистке нефтяных фракций или остатков от вредных примесей — от серо-, азот- и кислородсодержащих компонентов, непредельных и полициклических ароматических соединений, солей тяжелых металлов</a:t>
            </a:r>
            <a:r>
              <a:rPr lang="ru-RU" dirty="0" smtClean="0"/>
              <a:t>. </a:t>
            </a:r>
            <a:r>
              <a:rPr lang="ru-RU" dirty="0"/>
              <a:t>При гидроочистке также в некоторой степени происходит деструкция органических молекул сырья. </a:t>
            </a:r>
          </a:p>
          <a:p>
            <a:pPr indent="457200" algn="just"/>
            <a:r>
              <a:rPr lang="ru-RU" b="1" dirty="0"/>
              <a:t>Гидрокрекинг</a:t>
            </a:r>
            <a:r>
              <a:rPr lang="ru-RU" dirty="0"/>
              <a:t> — </a:t>
            </a:r>
            <a:r>
              <a:rPr lang="ru-RU" dirty="0" err="1"/>
              <a:t>гидрогенизационный</a:t>
            </a:r>
            <a:r>
              <a:rPr lang="ru-RU" dirty="0"/>
              <a:t> процесс, способствующий не только очистке нефтяных фракций от вредных примесей, но и расщеплению, изомеризации, деструкции молекул сырья. </a:t>
            </a:r>
            <a:endParaRPr lang="ru-RU" dirty="0" smtClean="0"/>
          </a:p>
          <a:p>
            <a:pPr indent="457200" algn="just"/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6493214"/>
              </p:ext>
            </p:extLst>
          </p:nvPr>
        </p:nvGraphicFramePr>
        <p:xfrm>
          <a:off x="1952858" y="3789040"/>
          <a:ext cx="5022260" cy="165618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840874"/>
                <a:gridCol w="2181386"/>
              </a:tblGrid>
              <a:tr h="668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Тип процесса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Степень конверсии сырья, % </a:t>
                      </a:r>
                      <a:r>
                        <a:rPr lang="ru-RU" sz="1400" dirty="0" err="1" smtClean="0"/>
                        <a:t>мас</a:t>
                      </a:r>
                      <a:r>
                        <a:rPr lang="ru-RU" sz="1400" dirty="0" smtClean="0"/>
                        <a:t>.</a:t>
                      </a:r>
                      <a:endParaRPr lang="ru-RU" sz="1400" dirty="0"/>
                    </a:p>
                  </a:txBody>
                  <a:tcPr anchor="ctr"/>
                </a:tc>
              </a:tr>
              <a:tr h="32914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Гидроочистка 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менее 10</a:t>
                      </a:r>
                      <a:endParaRPr lang="ru-RU" sz="1400" dirty="0"/>
                    </a:p>
                  </a:txBody>
                  <a:tcPr anchor="ctr"/>
                </a:tc>
              </a:tr>
              <a:tr h="32914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Легкий гидрокрекинг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10-50</a:t>
                      </a:r>
                      <a:endParaRPr lang="ru-RU" sz="1400" dirty="0"/>
                    </a:p>
                  </a:txBody>
                  <a:tcPr anchor="ctr"/>
                </a:tc>
              </a:tr>
              <a:tr h="32914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Глубокий гидрокрекинг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более</a:t>
                      </a:r>
                      <a:r>
                        <a:rPr lang="ru-RU" sz="1400" baseline="0" dirty="0" smtClean="0"/>
                        <a:t> 50</a:t>
                      </a:r>
                      <a:endParaRPr lang="ru-RU" sz="140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5832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148570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Классификация и </a:t>
            </a:r>
            <a:r>
              <a:rPr lang="ru-RU" sz="2000" b="1" dirty="0"/>
              <a:t>назначение </a:t>
            </a:r>
            <a:r>
              <a:rPr lang="ru-RU" sz="2000" b="1" dirty="0" smtClean="0"/>
              <a:t>гидрокаталитических </a:t>
            </a:r>
            <a:r>
              <a:rPr lang="ru-RU" sz="2000" b="1" dirty="0"/>
              <a:t>процессов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980728"/>
            <a:ext cx="8712968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100" dirty="0"/>
              <a:t>1</a:t>
            </a:r>
            <a:r>
              <a:rPr lang="ru-RU" sz="1100" strike="sngStrike" dirty="0"/>
              <a:t>. Гидрокаталитические процессы реформирования нефтяного </a:t>
            </a:r>
            <a:r>
              <a:rPr lang="ru-RU" sz="1100" strike="sngStrike" dirty="0" smtClean="0"/>
              <a:t>сырья</a:t>
            </a:r>
            <a:r>
              <a:rPr lang="ru-RU" sz="1100" strike="sngStrike" dirty="0"/>
              <a:t>:</a:t>
            </a:r>
          </a:p>
          <a:p>
            <a:pPr lvl="1" algn="just"/>
            <a:r>
              <a:rPr lang="ru-RU" sz="1100" strike="sngStrike" dirty="0"/>
              <a:t>а) каталитическая ароматизация прямогонных бензинов (</a:t>
            </a:r>
            <a:r>
              <a:rPr lang="ru-RU" sz="1100" b="1" i="1" strike="sngStrike" dirty="0" smtClean="0"/>
              <a:t>каталитический </a:t>
            </a:r>
            <a:r>
              <a:rPr lang="ru-RU" sz="1100" b="1" i="1" strike="sngStrike" dirty="0"/>
              <a:t>риформинг</a:t>
            </a:r>
            <a:r>
              <a:rPr lang="ru-RU" sz="1100" strike="sngStrike" dirty="0"/>
              <a:t>);</a:t>
            </a:r>
          </a:p>
          <a:p>
            <a:pPr lvl="1" algn="just"/>
            <a:r>
              <a:rPr lang="ru-RU" sz="1100" strike="sngStrike" dirty="0"/>
              <a:t>б) </a:t>
            </a:r>
            <a:r>
              <a:rPr lang="ru-RU" sz="1100" b="1" i="1" strike="sngStrike" dirty="0"/>
              <a:t>каталитическая изомеризация </a:t>
            </a:r>
            <a:r>
              <a:rPr lang="ru-RU" sz="1100" strike="sngStrike" dirty="0"/>
              <a:t>легких (</a:t>
            </a:r>
            <a:r>
              <a:rPr lang="ru-RU" sz="1100" strike="sngStrike" dirty="0" smtClean="0"/>
              <a:t>С</a:t>
            </a:r>
            <a:r>
              <a:rPr lang="en-US" sz="1100" strike="sngStrike" baseline="-25000" dirty="0" smtClean="0"/>
              <a:t>5</a:t>
            </a:r>
            <a:r>
              <a:rPr lang="ru-RU" sz="1100" strike="sngStrike" dirty="0" smtClean="0"/>
              <a:t>–С</a:t>
            </a:r>
            <a:r>
              <a:rPr lang="ru-RU" sz="1100" strike="sngStrike" baseline="-25000" dirty="0" smtClean="0"/>
              <a:t>6</a:t>
            </a:r>
            <a:r>
              <a:rPr lang="ru-RU" sz="1100" strike="sngStrike" dirty="0"/>
              <a:t>) </a:t>
            </a:r>
            <a:r>
              <a:rPr lang="ru-RU" sz="1100" strike="sngStrike" dirty="0" smtClean="0"/>
              <a:t>алканов.</a:t>
            </a:r>
          </a:p>
          <a:p>
            <a:pPr algn="just"/>
            <a:endParaRPr lang="ru-RU" sz="1100" dirty="0" smtClean="0"/>
          </a:p>
          <a:p>
            <a:pPr algn="just"/>
            <a:r>
              <a:rPr lang="ru-RU" b="1" dirty="0" smtClean="0"/>
              <a:t>2</a:t>
            </a:r>
            <a:r>
              <a:rPr lang="ru-RU" b="1" dirty="0"/>
              <a:t>. Каталитические гидрогенизационные процессы </a:t>
            </a:r>
            <a:r>
              <a:rPr lang="ru-RU" b="1" dirty="0" smtClean="0"/>
              <a:t>облагораживания нефтяного </a:t>
            </a:r>
            <a:r>
              <a:rPr lang="ru-RU" b="1" dirty="0"/>
              <a:t>сырья:</a:t>
            </a:r>
          </a:p>
          <a:p>
            <a:pPr lvl="1" algn="just"/>
            <a:r>
              <a:rPr lang="ru-RU" dirty="0"/>
              <a:t>а) </a:t>
            </a:r>
            <a:r>
              <a:rPr lang="ru-RU" b="1" dirty="0"/>
              <a:t>гидроочистка </a:t>
            </a:r>
            <a:r>
              <a:rPr lang="ru-RU" b="1" dirty="0" smtClean="0"/>
              <a:t>дистиллятных </a:t>
            </a:r>
            <a:r>
              <a:rPr lang="ru-RU" dirty="0" smtClean="0"/>
              <a:t>топливных фракций;</a:t>
            </a:r>
            <a:endParaRPr lang="ru-RU" dirty="0"/>
          </a:p>
          <a:p>
            <a:pPr lvl="1" algn="just"/>
            <a:r>
              <a:rPr lang="ru-RU" dirty="0"/>
              <a:t>б) </a:t>
            </a:r>
            <a:r>
              <a:rPr lang="ru-RU" b="1" dirty="0"/>
              <a:t>гидрообессеривание </a:t>
            </a:r>
            <a:r>
              <a:rPr lang="ru-RU" dirty="0"/>
              <a:t>высококипящих и остаточных фракций (</a:t>
            </a:r>
            <a:r>
              <a:rPr lang="ru-RU" dirty="0" smtClean="0"/>
              <a:t>вакуумных </a:t>
            </a:r>
            <a:r>
              <a:rPr lang="ru-RU" dirty="0"/>
              <a:t>газойлей, масел, парафинов и нефтяных остатков</a:t>
            </a:r>
            <a:r>
              <a:rPr lang="ru-RU" dirty="0" smtClean="0"/>
              <a:t>). </a:t>
            </a:r>
            <a:br>
              <a:rPr lang="ru-RU" dirty="0" smtClean="0"/>
            </a:br>
            <a:r>
              <a:rPr lang="ru-RU" dirty="0" smtClean="0"/>
              <a:t>Эти </a:t>
            </a:r>
            <a:r>
              <a:rPr lang="ru-RU" dirty="0"/>
              <a:t>процессы предназначены для удаления из нефтяного сырья </a:t>
            </a:r>
            <a:r>
              <a:rPr lang="ru-RU" dirty="0" smtClean="0"/>
              <a:t>гетероорганических </a:t>
            </a:r>
            <a:r>
              <a:rPr lang="ru-RU" dirty="0"/>
              <a:t>соединений</a:t>
            </a:r>
            <a:r>
              <a:rPr lang="ru-RU" dirty="0" smtClean="0"/>
              <a:t>. Они требуют предварительной деметаллизации;</a:t>
            </a:r>
          </a:p>
          <a:p>
            <a:pPr lvl="1" algn="just"/>
            <a:r>
              <a:rPr lang="ru-RU" dirty="0" smtClean="0"/>
              <a:t>в) </a:t>
            </a:r>
            <a:r>
              <a:rPr lang="ru-RU" b="1" dirty="0"/>
              <a:t>гидроочистка дистиллятных </a:t>
            </a:r>
            <a:r>
              <a:rPr lang="ru-RU" dirty="0" smtClean="0"/>
              <a:t>фракций вторичного происхождения, она направлена, в основном, на гидрирование олефинов, присутствующих в сырье;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25" b="58695"/>
          <a:stretch/>
        </p:blipFill>
        <p:spPr bwMode="auto">
          <a:xfrm>
            <a:off x="161925" y="5047157"/>
            <a:ext cx="8820150" cy="1838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03830" y="4705980"/>
            <a:ext cx="86886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Таблица - Содержание серы, азота</a:t>
            </a:r>
            <a:r>
              <a:rPr lang="ru-RU" sz="1400" dirty="0"/>
              <a:t>, металлов </a:t>
            </a:r>
            <a:r>
              <a:rPr lang="ru-RU" sz="1400" dirty="0" smtClean="0"/>
              <a:t>и коксуемость </a:t>
            </a:r>
            <a:r>
              <a:rPr lang="ru-RU" sz="1400" dirty="0"/>
              <a:t>во фракциях товарной смеси </a:t>
            </a:r>
            <a:r>
              <a:rPr lang="ru-RU" sz="1400" dirty="0" smtClean="0"/>
              <a:t>западно-сибирских </a:t>
            </a:r>
            <a:r>
              <a:rPr lang="ru-RU" sz="1400" dirty="0"/>
              <a:t>нефтей</a:t>
            </a:r>
          </a:p>
        </p:txBody>
      </p:sp>
    </p:spTree>
    <p:extLst>
      <p:ext uri="{BB962C8B-B14F-4D97-AF65-F5344CB8AC3E}">
        <p14:creationId xmlns:p14="http://schemas.microsoft.com/office/powerpoint/2010/main" val="616017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148570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Классификация и </a:t>
            </a:r>
            <a:r>
              <a:rPr lang="ru-RU" sz="2000" b="1" dirty="0"/>
              <a:t>назначение </a:t>
            </a:r>
            <a:r>
              <a:rPr lang="ru-RU" sz="2000" b="1" dirty="0" smtClean="0"/>
              <a:t>гидрокаталитических </a:t>
            </a:r>
            <a:r>
              <a:rPr lang="ru-RU" sz="2000" b="1" dirty="0"/>
              <a:t>процессов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883741"/>
            <a:ext cx="8712968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3</a:t>
            </a:r>
            <a:r>
              <a:rPr lang="ru-RU" b="1" dirty="0" smtClean="0"/>
              <a:t>. Каталитические </a:t>
            </a:r>
            <a:r>
              <a:rPr lang="ru-RU" b="1" dirty="0"/>
              <a:t>процессы деструктивной гидрогенизации (гидрокрекинга) нефтяного сырья:</a:t>
            </a:r>
          </a:p>
          <a:p>
            <a:pPr lvl="1" algn="just"/>
            <a:r>
              <a:rPr lang="ru-RU" dirty="0"/>
              <a:t>а</a:t>
            </a:r>
            <a:r>
              <a:rPr lang="ru-RU" dirty="0" smtClean="0"/>
              <a:t>) </a:t>
            </a:r>
            <a:r>
              <a:rPr lang="ru-RU" b="1" dirty="0"/>
              <a:t>легкий </a:t>
            </a:r>
            <a:r>
              <a:rPr lang="ru-RU" b="1" dirty="0" smtClean="0"/>
              <a:t>гидрокрекинг</a:t>
            </a:r>
          </a:p>
          <a:p>
            <a:pPr marL="742950" lvl="1" indent="-285750" algn="just">
              <a:buFontTx/>
              <a:buChar char="-"/>
            </a:pPr>
            <a:r>
              <a:rPr lang="ru-RU" dirty="0"/>
              <a:t>селективный гидрокрекинг нефтяного сырья (топливных фракций, масел, гидравлических жидкостей) с целью повышения октановых чисел автобензинов и получения низкозастывающих нефтепродуктов путем гидродепарафинизации;</a:t>
            </a:r>
          </a:p>
          <a:p>
            <a:pPr marL="742950" lvl="1" indent="-285750" algn="just">
              <a:buFontTx/>
              <a:buChar char="-"/>
            </a:pPr>
            <a:r>
              <a:rPr lang="ru-RU" dirty="0" smtClean="0"/>
              <a:t>вакуумных </a:t>
            </a:r>
            <a:r>
              <a:rPr lang="ru-RU" dirty="0"/>
              <a:t>газойлей для повышения содержания изопарафиновых углеводородов в бензинах;</a:t>
            </a:r>
          </a:p>
          <a:p>
            <a:pPr marL="742950" lvl="1" indent="-285750" algn="just">
              <a:buFontTx/>
              <a:buChar char="-"/>
            </a:pPr>
            <a:r>
              <a:rPr lang="ru-RU" dirty="0" smtClean="0"/>
              <a:t>низкооктановых бензинов для </a:t>
            </a:r>
            <a:r>
              <a:rPr lang="ru-RU" dirty="0" err="1"/>
              <a:t>гидроподготовки</a:t>
            </a:r>
            <a:r>
              <a:rPr lang="ru-RU" dirty="0"/>
              <a:t> сырья </a:t>
            </a:r>
            <a:r>
              <a:rPr lang="ru-RU" dirty="0" smtClean="0"/>
              <a:t>каталитического </a:t>
            </a:r>
            <a:r>
              <a:rPr lang="ru-RU" dirty="0"/>
              <a:t>крекинга с одновременным получением дизельных </a:t>
            </a:r>
            <a:r>
              <a:rPr lang="ru-RU" dirty="0" smtClean="0"/>
              <a:t>фракций;</a:t>
            </a:r>
          </a:p>
          <a:p>
            <a:pPr lvl="1" algn="just"/>
            <a:r>
              <a:rPr lang="ru-RU" dirty="0"/>
              <a:t>б</a:t>
            </a:r>
            <a:r>
              <a:rPr lang="ru-RU" dirty="0" smtClean="0"/>
              <a:t>) </a:t>
            </a:r>
            <a:r>
              <a:rPr lang="ru-RU" b="1" dirty="0"/>
              <a:t>глубокий гидрокрекинг </a:t>
            </a:r>
            <a:r>
              <a:rPr lang="ru-RU" dirty="0"/>
              <a:t>дистиллятного сырья (вакуумных </a:t>
            </a:r>
            <a:r>
              <a:rPr lang="ru-RU" dirty="0" smtClean="0"/>
              <a:t>газойлей</a:t>
            </a:r>
            <a:r>
              <a:rPr lang="ru-RU" dirty="0"/>
              <a:t>) и нефтяных остатков с целью углубления </a:t>
            </a:r>
            <a:r>
              <a:rPr lang="ru-RU" dirty="0" smtClean="0"/>
              <a:t>переработки нефти;</a:t>
            </a:r>
          </a:p>
          <a:p>
            <a:pPr lvl="1" algn="just"/>
            <a:endParaRPr lang="en-US" dirty="0" smtClean="0"/>
          </a:p>
          <a:p>
            <a:pPr marL="0" lvl="1" algn="just">
              <a:spcBef>
                <a:spcPts val="0"/>
              </a:spcBef>
            </a:pPr>
            <a:r>
              <a:rPr lang="ru-RU" altLang="ru-RU" dirty="0" smtClean="0"/>
              <a:t>4. </a:t>
            </a:r>
            <a:r>
              <a:rPr lang="ru-RU" altLang="ru-RU" b="1" dirty="0" smtClean="0"/>
              <a:t>Специальные</a:t>
            </a:r>
            <a:r>
              <a:rPr lang="ru-RU" altLang="ru-RU" dirty="0" smtClean="0"/>
              <a:t> процессы гидрирования и облагораживания нефтяных фракций:</a:t>
            </a:r>
          </a:p>
          <a:p>
            <a:pPr marL="457200" lvl="2" algn="just">
              <a:spcBef>
                <a:spcPts val="0"/>
              </a:spcBef>
            </a:pPr>
            <a:r>
              <a:rPr lang="ru-RU" altLang="ru-RU" dirty="0" smtClean="0"/>
              <a:t>а) </a:t>
            </a:r>
            <a:r>
              <a:rPr lang="ru-RU" altLang="ru-RU" b="1" dirty="0" err="1" smtClean="0"/>
              <a:t>гидродеароматизация</a:t>
            </a:r>
            <a:r>
              <a:rPr lang="ru-RU" altLang="ru-RU" b="1" dirty="0" smtClean="0"/>
              <a:t> </a:t>
            </a:r>
            <a:r>
              <a:rPr lang="ru-RU" altLang="ru-RU" dirty="0"/>
              <a:t>реактивных топлив и масляных  дистиллятов;</a:t>
            </a:r>
          </a:p>
          <a:p>
            <a:pPr marL="457200" lvl="2" algn="just">
              <a:spcBef>
                <a:spcPts val="0"/>
              </a:spcBef>
            </a:pPr>
            <a:r>
              <a:rPr lang="ru-RU" altLang="ru-RU" dirty="0" smtClean="0"/>
              <a:t>б) </a:t>
            </a:r>
            <a:r>
              <a:rPr lang="ru-RU" altLang="ru-RU" b="1" dirty="0" smtClean="0"/>
              <a:t>гидрирование </a:t>
            </a:r>
            <a:r>
              <a:rPr lang="ru-RU" altLang="ru-RU" b="1" dirty="0"/>
              <a:t>алкенов</a:t>
            </a:r>
            <a:r>
              <a:rPr lang="ru-RU" altLang="ru-RU" dirty="0"/>
              <a:t> с целью повышения окислительной стойкости нефтяных фракций</a:t>
            </a:r>
            <a:r>
              <a:rPr lang="ru-RU" altLang="ru-RU" dirty="0" smtClean="0"/>
              <a:t>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3622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148570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Классификация и </a:t>
            </a:r>
            <a:r>
              <a:rPr lang="ru-RU" sz="2000" b="1" dirty="0"/>
              <a:t>назначение </a:t>
            </a:r>
            <a:r>
              <a:rPr lang="ru-RU" sz="2000" b="1" dirty="0" smtClean="0"/>
              <a:t>гидрокаталитических </a:t>
            </a:r>
            <a:r>
              <a:rPr lang="ru-RU" sz="2000" b="1" dirty="0"/>
              <a:t>процессов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883741"/>
            <a:ext cx="8424936" cy="3922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ru-RU" sz="2000" b="1" dirty="0" smtClean="0"/>
              <a:t>Распространение ГК-процессов </a:t>
            </a:r>
            <a:r>
              <a:rPr lang="ru-RU" sz="2000" b="1" dirty="0"/>
              <a:t>обусловлено следующими причинами:</a:t>
            </a:r>
          </a:p>
          <a:p>
            <a:pPr algn="just">
              <a:lnSpc>
                <a:spcPct val="114000"/>
              </a:lnSpc>
            </a:pPr>
            <a:r>
              <a:rPr lang="ru-RU" sz="2000" dirty="0"/>
              <a:t>— непрерывным увеличением в общем балансе доли сернистых и </a:t>
            </a:r>
            <a:r>
              <a:rPr lang="ru-RU" sz="2000" dirty="0" smtClean="0"/>
              <a:t>высокосернистых </a:t>
            </a:r>
            <a:r>
              <a:rPr lang="ru-RU" sz="2000" dirty="0"/>
              <a:t>нефтей;</a:t>
            </a:r>
          </a:p>
          <a:p>
            <a:pPr algn="just">
              <a:lnSpc>
                <a:spcPct val="114000"/>
              </a:lnSpc>
            </a:pPr>
            <a:r>
              <a:rPr lang="ru-RU" sz="2000" dirty="0"/>
              <a:t>— ужесточением требований по охране природы и к качеству </a:t>
            </a:r>
            <a:r>
              <a:rPr lang="ru-RU" sz="2000" dirty="0" smtClean="0"/>
              <a:t>товарных нефтепродуктов</a:t>
            </a:r>
            <a:r>
              <a:rPr lang="ru-RU" sz="2000" dirty="0"/>
              <a:t>;</a:t>
            </a:r>
          </a:p>
          <a:p>
            <a:pPr algn="just">
              <a:lnSpc>
                <a:spcPct val="114000"/>
              </a:lnSpc>
            </a:pPr>
            <a:r>
              <a:rPr lang="ru-RU" sz="2000" dirty="0"/>
              <a:t>— развитием каталитических процессов с применением </a:t>
            </a:r>
            <a:r>
              <a:rPr lang="ru-RU" sz="2000" dirty="0" smtClean="0"/>
              <a:t>активных и </a:t>
            </a:r>
            <a:r>
              <a:rPr lang="ru-RU" sz="2000" dirty="0"/>
              <a:t>селективных катализаторов и предварительным </a:t>
            </a:r>
            <a:r>
              <a:rPr lang="ru-RU" sz="2000" dirty="0" smtClean="0"/>
              <a:t>глубоким </a:t>
            </a:r>
            <a:r>
              <a:rPr lang="ru-RU" sz="2000" dirty="0" err="1" smtClean="0"/>
              <a:t>гидрооблагораживанием</a:t>
            </a:r>
            <a:r>
              <a:rPr lang="ru-RU" sz="2000" dirty="0" smtClean="0"/>
              <a:t> </a:t>
            </a:r>
            <a:r>
              <a:rPr lang="ru-RU" sz="2000" dirty="0"/>
              <a:t>сырья (например, для процессов </a:t>
            </a:r>
            <a:r>
              <a:rPr lang="ru-RU" sz="2000" dirty="0" smtClean="0"/>
              <a:t>каталитического </a:t>
            </a:r>
            <a:r>
              <a:rPr lang="ru-RU" sz="2000" dirty="0"/>
              <a:t>риформинга и крекинга);</a:t>
            </a:r>
          </a:p>
          <a:p>
            <a:pPr algn="just">
              <a:lnSpc>
                <a:spcPct val="114000"/>
              </a:lnSpc>
            </a:pPr>
            <a:r>
              <a:rPr lang="ru-RU" sz="2000" dirty="0"/>
              <a:t>— необходимостью дальнейшего углубления переработки </a:t>
            </a:r>
            <a:r>
              <a:rPr lang="ru-RU" sz="2000" dirty="0" smtClean="0"/>
              <a:t>нефти;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69382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288" y="908497"/>
            <a:ext cx="8353425" cy="3528615"/>
          </a:xfrm>
        </p:spPr>
        <p:txBody>
          <a:bodyPr/>
          <a:lstStyle/>
          <a:p>
            <a:pPr algn="just">
              <a:spcBef>
                <a:spcPts val="0"/>
              </a:spcBef>
            </a:pPr>
            <a:r>
              <a:rPr lang="ru-RU" altLang="ru-RU" sz="2400" b="1" dirty="0" smtClean="0">
                <a:ea typeface="Calibri" pitchFamily="34" charset="0"/>
                <a:cs typeface="Calibri" pitchFamily="34" charset="0"/>
              </a:rPr>
              <a:t>Основные различия между разными процессами:</a:t>
            </a:r>
          </a:p>
          <a:p>
            <a:pPr algn="just">
              <a:spcBef>
                <a:spcPts val="0"/>
              </a:spcBef>
              <a:buFontTx/>
              <a:buAutoNum type="arabicParenR"/>
            </a:pPr>
            <a:r>
              <a:rPr lang="ru-RU" altLang="ru-RU" sz="2400" dirty="0" smtClean="0">
                <a:ea typeface="Calibri" pitchFamily="34" charset="0"/>
                <a:cs typeface="Calibri" pitchFamily="34" charset="0"/>
              </a:rPr>
              <a:t> </a:t>
            </a:r>
            <a:r>
              <a:rPr lang="ru-RU" altLang="ru-RU" sz="2400" dirty="0">
                <a:ea typeface="Calibri" pitchFamily="34" charset="0"/>
                <a:cs typeface="Calibri" pitchFamily="34" charset="0"/>
              </a:rPr>
              <a:t>Состав сырья, поступающий в реактор:</a:t>
            </a:r>
          </a:p>
          <a:p>
            <a:pPr marL="800100" lvl="1" indent="-342900" algn="just">
              <a:spcBef>
                <a:spcPts val="0"/>
              </a:spcBef>
              <a:buFontTx/>
              <a:buChar char="-"/>
            </a:pPr>
            <a:r>
              <a:rPr lang="ru-RU" altLang="ru-RU" sz="2000" dirty="0">
                <a:ea typeface="Calibri" pitchFamily="34" charset="0"/>
                <a:cs typeface="Calibri" pitchFamily="34" charset="0"/>
              </a:rPr>
              <a:t>Фракционный и групповой составы</a:t>
            </a:r>
            <a:r>
              <a:rPr lang="en-US" altLang="ru-RU" sz="2000" dirty="0">
                <a:ea typeface="Calibri" pitchFamily="34" charset="0"/>
                <a:cs typeface="Calibri" pitchFamily="34" charset="0"/>
              </a:rPr>
              <a:t> </a:t>
            </a:r>
            <a:r>
              <a:rPr lang="ru-RU" altLang="ru-RU" sz="2000" dirty="0">
                <a:ea typeface="Calibri" pitchFamily="34" charset="0"/>
                <a:cs typeface="Calibri" pitchFamily="34" charset="0"/>
              </a:rPr>
              <a:t>сырья;</a:t>
            </a:r>
          </a:p>
          <a:p>
            <a:pPr marL="800100" lvl="1" indent="-342900" algn="just">
              <a:spcBef>
                <a:spcPts val="0"/>
              </a:spcBef>
              <a:buFontTx/>
              <a:buChar char="-"/>
            </a:pPr>
            <a:r>
              <a:rPr lang="ru-RU" altLang="ru-RU" sz="2000" dirty="0">
                <a:ea typeface="Calibri" pitchFamily="34" charset="0"/>
                <a:cs typeface="Calibri" pitchFamily="34" charset="0"/>
              </a:rPr>
              <a:t>Химический состав примесей (</a:t>
            </a:r>
            <a:r>
              <a:rPr lang="en-US" altLang="ru-RU" sz="2000" dirty="0">
                <a:ea typeface="Calibri" pitchFamily="34" charset="0"/>
                <a:cs typeface="Calibri" pitchFamily="34" charset="0"/>
              </a:rPr>
              <a:t>S, N, </a:t>
            </a:r>
            <a:r>
              <a:rPr lang="ru-RU" altLang="ru-RU" sz="2000" dirty="0">
                <a:ea typeface="Calibri" pitchFamily="34" charset="0"/>
                <a:cs typeface="Calibri" pitchFamily="34" charset="0"/>
              </a:rPr>
              <a:t>металлы, асфальтены);</a:t>
            </a:r>
          </a:p>
          <a:p>
            <a:pPr marL="800100" lvl="1" indent="-342900" algn="just">
              <a:spcBef>
                <a:spcPts val="0"/>
              </a:spcBef>
              <a:buFontTx/>
              <a:buChar char="-"/>
            </a:pPr>
            <a:r>
              <a:rPr lang="ru-RU" altLang="ru-RU" sz="2000" dirty="0">
                <a:ea typeface="Calibri" pitchFamily="34" charset="0"/>
                <a:cs typeface="Calibri" pitchFamily="34" charset="0"/>
              </a:rPr>
              <a:t>Требования к качеству продуктов.</a:t>
            </a:r>
            <a:endParaRPr lang="en-US" altLang="ru-RU" sz="2000" dirty="0">
              <a:ea typeface="Calibri" pitchFamily="34" charset="0"/>
              <a:cs typeface="Calibri" pitchFamily="34" charset="0"/>
            </a:endParaRPr>
          </a:p>
          <a:p>
            <a:pPr algn="just">
              <a:spcBef>
                <a:spcPts val="0"/>
              </a:spcBef>
              <a:buFontTx/>
              <a:buAutoNum type="arabicParenR"/>
            </a:pPr>
            <a:r>
              <a:rPr lang="ru-RU" altLang="ru-RU" sz="2400" dirty="0" smtClean="0">
                <a:ea typeface="Calibri" pitchFamily="34" charset="0"/>
                <a:cs typeface="Calibri" pitchFamily="34" charset="0"/>
              </a:rPr>
              <a:t> Температура.</a:t>
            </a:r>
          </a:p>
          <a:p>
            <a:pPr algn="just">
              <a:spcBef>
                <a:spcPts val="0"/>
              </a:spcBef>
              <a:buFontTx/>
              <a:buAutoNum type="arabicParenR"/>
            </a:pPr>
            <a:r>
              <a:rPr lang="ru-RU" altLang="ru-RU" sz="2400" dirty="0" smtClean="0">
                <a:ea typeface="Calibri" pitchFamily="34" charset="0"/>
                <a:cs typeface="Calibri" pitchFamily="34" charset="0"/>
              </a:rPr>
              <a:t> Давление.</a:t>
            </a:r>
          </a:p>
          <a:p>
            <a:pPr algn="just">
              <a:spcBef>
                <a:spcPts val="0"/>
              </a:spcBef>
              <a:buFontTx/>
              <a:buAutoNum type="arabicParenR"/>
            </a:pPr>
            <a:r>
              <a:rPr lang="ru-RU" altLang="ru-RU" sz="2400" dirty="0" smtClean="0">
                <a:ea typeface="Calibri" pitchFamily="34" charset="0"/>
                <a:cs typeface="Calibri" pitchFamily="34" charset="0"/>
              </a:rPr>
              <a:t> Число ступеней. </a:t>
            </a:r>
          </a:p>
          <a:p>
            <a:pPr algn="just">
              <a:spcBef>
                <a:spcPts val="0"/>
              </a:spcBef>
              <a:buFontTx/>
              <a:buAutoNum type="arabicParenR"/>
            </a:pPr>
            <a:endParaRPr lang="ru-RU" altLang="ru-RU" sz="2400" b="1" dirty="0">
              <a:ea typeface="Calibri" pitchFamily="34" charset="0"/>
              <a:cs typeface="Calibri" pitchFamily="34" charset="0"/>
            </a:endParaRPr>
          </a:p>
          <a:p>
            <a:pPr algn="just">
              <a:spcBef>
                <a:spcPts val="0"/>
              </a:spcBef>
            </a:pPr>
            <a:r>
              <a:rPr lang="ru-RU" altLang="ru-RU" sz="2400" b="1" dirty="0">
                <a:ea typeface="Calibri" pitchFamily="34" charset="0"/>
                <a:cs typeface="Calibri" pitchFamily="34" charset="0"/>
              </a:rPr>
              <a:t>Основное сходство - 3 группы реакций, протекающих параллельно:</a:t>
            </a:r>
          </a:p>
          <a:p>
            <a:pPr algn="just">
              <a:spcBef>
                <a:spcPts val="0"/>
              </a:spcBef>
              <a:buFontTx/>
              <a:buAutoNum type="arabicParenR"/>
            </a:pPr>
            <a:r>
              <a:rPr lang="en-US" altLang="ru-RU" sz="2400" b="1" dirty="0">
                <a:ea typeface="Calibri" pitchFamily="34" charset="0"/>
                <a:cs typeface="Calibri" pitchFamily="34" charset="0"/>
              </a:rPr>
              <a:t> </a:t>
            </a:r>
            <a:r>
              <a:rPr lang="ru-RU" altLang="ru-RU" sz="2400" dirty="0">
                <a:ea typeface="Calibri" pitchFamily="34" charset="0"/>
                <a:cs typeface="Calibri" pitchFamily="34" charset="0"/>
              </a:rPr>
              <a:t>Гидрогенолиз – гидроочистка от </a:t>
            </a:r>
            <a:r>
              <a:rPr lang="en-US" altLang="ru-RU" sz="2400" dirty="0">
                <a:ea typeface="Calibri" pitchFamily="34" charset="0"/>
                <a:cs typeface="Calibri" pitchFamily="34" charset="0"/>
              </a:rPr>
              <a:t>S, O, N</a:t>
            </a:r>
            <a:r>
              <a:rPr lang="ru-RU" altLang="ru-RU" sz="2400" dirty="0">
                <a:ea typeface="Calibri" pitchFamily="34" charset="0"/>
                <a:cs typeface="Calibri" pitchFamily="34" charset="0"/>
              </a:rPr>
              <a:t>;</a:t>
            </a:r>
            <a:endParaRPr lang="en-US" altLang="ru-RU" sz="2400" dirty="0">
              <a:ea typeface="Calibri" pitchFamily="34" charset="0"/>
              <a:cs typeface="Calibri" pitchFamily="34" charset="0"/>
            </a:endParaRPr>
          </a:p>
          <a:p>
            <a:pPr algn="just">
              <a:spcBef>
                <a:spcPts val="0"/>
              </a:spcBef>
              <a:buFontTx/>
              <a:buAutoNum type="arabicParenR"/>
            </a:pPr>
            <a:r>
              <a:rPr lang="en-US" altLang="ru-RU" sz="2400" dirty="0">
                <a:ea typeface="Calibri" pitchFamily="34" charset="0"/>
                <a:cs typeface="Calibri" pitchFamily="34" charset="0"/>
              </a:rPr>
              <a:t> </a:t>
            </a:r>
            <a:r>
              <a:rPr lang="ru-RU" altLang="ru-RU" sz="2400" dirty="0">
                <a:ea typeface="Calibri" pitchFamily="34" charset="0"/>
                <a:cs typeface="Calibri" pitchFamily="34" charset="0"/>
              </a:rPr>
              <a:t>Гидрирование алкенов и ароматики;</a:t>
            </a:r>
          </a:p>
          <a:p>
            <a:pPr algn="just">
              <a:spcBef>
                <a:spcPts val="0"/>
              </a:spcBef>
              <a:buFontTx/>
              <a:buAutoNum type="arabicParenR"/>
            </a:pPr>
            <a:r>
              <a:rPr lang="en-US" altLang="ru-RU" sz="2400" dirty="0">
                <a:ea typeface="Calibri" pitchFamily="34" charset="0"/>
                <a:cs typeface="Calibri" pitchFamily="34" charset="0"/>
              </a:rPr>
              <a:t> </a:t>
            </a:r>
            <a:r>
              <a:rPr lang="ru-RU" altLang="ru-RU" sz="2400" dirty="0">
                <a:ea typeface="Calibri" pitchFamily="34" charset="0"/>
                <a:cs typeface="Calibri" pitchFamily="34" charset="0"/>
              </a:rPr>
              <a:t>Гидрокрекинг</a:t>
            </a:r>
            <a:r>
              <a:rPr lang="ru-RU" altLang="ru-RU" sz="2400" dirty="0" smtClean="0">
                <a:ea typeface="Calibri" pitchFamily="34" charset="0"/>
                <a:cs typeface="Calibri" pitchFamily="34" charset="0"/>
              </a:rPr>
              <a:t>.</a:t>
            </a:r>
            <a:endParaRPr lang="en-US" altLang="ru-RU" sz="2400" dirty="0">
              <a:ea typeface="Calibri" pitchFamily="34" charset="0"/>
              <a:cs typeface="Calibri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3655" y="148570"/>
            <a:ext cx="81369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Сходства и различия между </a:t>
            </a:r>
            <a:r>
              <a:rPr lang="ru-RU" b="1" dirty="0" err="1" smtClean="0"/>
              <a:t>гидрокаталитическими</a:t>
            </a:r>
            <a:r>
              <a:rPr lang="ru-RU" b="1" dirty="0" smtClean="0"/>
              <a:t> процессами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288" y="836712"/>
            <a:ext cx="8353425" cy="5329237"/>
          </a:xfrm>
        </p:spPr>
        <p:txBody>
          <a:bodyPr/>
          <a:lstStyle/>
          <a:p>
            <a:pPr algn="just"/>
            <a:endParaRPr lang="en-US" altLang="ru-RU" sz="700" dirty="0" smtClean="0"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algn="just"/>
            <a:r>
              <a:rPr lang="ru-RU" altLang="ru-RU" sz="2400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1) Гидрогенолиз </a:t>
            </a:r>
            <a:r>
              <a:rPr lang="en-US" altLang="ru-RU" sz="2400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S-</a:t>
            </a:r>
            <a:r>
              <a:rPr lang="ru-RU" altLang="ru-RU" sz="2400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соединений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175904" y="116632"/>
            <a:ext cx="77048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Основные реакции в гидрокаталитических процессах</a:t>
            </a:r>
            <a:endParaRPr lang="ru-RU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248" y="1895103"/>
            <a:ext cx="7353324" cy="847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904" y="2543175"/>
            <a:ext cx="7553325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6720" y="3263255"/>
            <a:ext cx="6219825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0158" y="4832713"/>
            <a:ext cx="6256387" cy="764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9787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288" y="1052513"/>
            <a:ext cx="8353425" cy="5329237"/>
          </a:xfrm>
        </p:spPr>
        <p:txBody>
          <a:bodyPr/>
          <a:lstStyle/>
          <a:p>
            <a:pPr marL="457200" indent="-457200" algn="l">
              <a:buAutoNum type="arabicParenR"/>
            </a:pPr>
            <a:r>
              <a:rPr lang="ru-RU" altLang="ru-RU" sz="2400" dirty="0" err="1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Гидрогенолиз</a:t>
            </a:r>
            <a:r>
              <a:rPr lang="ru-RU" altLang="ru-RU" sz="2400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 </a:t>
            </a:r>
            <a:r>
              <a:rPr lang="en-US" altLang="ru-RU" sz="2400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N-</a:t>
            </a:r>
            <a:r>
              <a:rPr lang="ru-RU" altLang="ru-RU" sz="2400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соединений</a:t>
            </a:r>
          </a:p>
          <a:p>
            <a:pPr marL="457200" indent="-457200" algn="l">
              <a:buAutoNum type="arabicParenR"/>
            </a:pPr>
            <a:endParaRPr lang="ru-RU" altLang="ru-RU" sz="2400" dirty="0"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marL="457200" indent="-457200" algn="l">
              <a:buAutoNum type="arabicParenR"/>
            </a:pPr>
            <a:endParaRPr lang="ru-RU" altLang="ru-RU" sz="2400" dirty="0" smtClean="0"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marL="457200" indent="-457200" algn="l">
              <a:buAutoNum type="arabicParenR"/>
            </a:pPr>
            <a:endParaRPr lang="ru-RU" altLang="ru-RU" sz="2400" dirty="0"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marL="457200" indent="-457200" algn="l">
              <a:buAutoNum type="arabicParenR"/>
            </a:pPr>
            <a:endParaRPr lang="ru-RU" altLang="ru-RU" sz="2400" dirty="0" smtClean="0"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marL="457200" indent="-457200" algn="l">
              <a:buAutoNum type="arabicParenR"/>
            </a:pPr>
            <a:endParaRPr lang="ru-RU" altLang="ru-RU" sz="2400" dirty="0"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marL="457200" indent="-457200" algn="l">
              <a:buAutoNum type="arabicParenR"/>
            </a:pPr>
            <a:endParaRPr lang="ru-RU" altLang="ru-RU" sz="2400" dirty="0" smtClean="0"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algn="l"/>
            <a:r>
              <a:rPr lang="ru-RU" altLang="ru-RU" sz="2400" dirty="0" err="1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Гидрогенолиз</a:t>
            </a:r>
            <a:r>
              <a:rPr lang="ru-RU" altLang="ru-RU" sz="2400" dirty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 </a:t>
            </a:r>
            <a:r>
              <a:rPr lang="en-US" altLang="ru-RU" sz="2400" dirty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O</a:t>
            </a:r>
            <a:r>
              <a:rPr lang="en-US" altLang="ru-RU" sz="2400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-</a:t>
            </a:r>
            <a:r>
              <a:rPr lang="ru-RU" altLang="ru-RU" sz="2400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соединений</a:t>
            </a:r>
            <a:endParaRPr lang="en-US" altLang="ru-RU" sz="2400" dirty="0" smtClean="0"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algn="l"/>
            <a:endParaRPr lang="en-US" altLang="ru-RU" sz="2400" dirty="0"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algn="l"/>
            <a:endParaRPr lang="en-US" altLang="ru-RU" sz="2400" dirty="0" smtClean="0"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algn="l"/>
            <a:endParaRPr lang="en-US" altLang="ru-RU" sz="2400" dirty="0"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  <a:p>
            <a:r>
              <a:rPr lang="ru-RU" altLang="ru-RU" sz="2400" b="1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Все реакции гидрогенолиза экзотермические</a:t>
            </a:r>
            <a:br>
              <a:rPr lang="ru-RU" altLang="ru-RU" sz="2400" b="1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</a:br>
            <a:r>
              <a:rPr lang="ru-RU" altLang="ru-RU" sz="2400" b="1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 (т.е. низкотемпературные)</a:t>
            </a:r>
            <a:endParaRPr lang="ru-RU" altLang="ru-RU" sz="2400" b="1" dirty="0"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marL="457200" indent="-457200" algn="l">
              <a:buAutoNum type="arabicParenR"/>
            </a:pPr>
            <a:endParaRPr lang="ru-RU" altLang="ru-RU" sz="2400" dirty="0" smtClean="0"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87624" y="184666"/>
            <a:ext cx="77048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Основные реакции в гидрокаталитических процессах</a:t>
            </a:r>
            <a:endParaRPr lang="ru-RU" sz="20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40" y="1484784"/>
            <a:ext cx="8316416" cy="2744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4653136"/>
            <a:ext cx="8039100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518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288" y="908050"/>
            <a:ext cx="8353425" cy="5329238"/>
          </a:xfrm>
        </p:spPr>
        <p:txBody>
          <a:bodyPr/>
          <a:lstStyle/>
          <a:p>
            <a:pPr algn="just"/>
            <a:r>
              <a:rPr lang="ru-RU" altLang="ru-RU" sz="2000" b="1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Реакционная способность </a:t>
            </a:r>
            <a:r>
              <a:rPr lang="en-US" altLang="ru-RU" sz="2000" b="1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S-</a:t>
            </a:r>
            <a:r>
              <a:rPr lang="ru-RU" altLang="ru-RU" sz="2000" b="1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соединений определяется:</a:t>
            </a:r>
          </a:p>
          <a:p>
            <a:pPr algn="just">
              <a:buFontTx/>
              <a:buAutoNum type="arabicParenR"/>
            </a:pPr>
            <a:r>
              <a:rPr lang="en-US" altLang="ru-RU" sz="2000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 </a:t>
            </a:r>
            <a:r>
              <a:rPr lang="ru-RU" altLang="ru-RU" sz="2000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Термодинамическими факторами (прочность связи С-</a:t>
            </a:r>
            <a:r>
              <a:rPr lang="en-US" altLang="ru-RU" sz="2000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S</a:t>
            </a:r>
            <a:r>
              <a:rPr lang="ru-RU" altLang="ru-RU" sz="2000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)</a:t>
            </a:r>
            <a:r>
              <a:rPr lang="en-US" altLang="ru-RU" sz="2000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buFontTx/>
              <a:buAutoNum type="arabicParenR"/>
            </a:pPr>
            <a:r>
              <a:rPr lang="en-US" altLang="ru-RU" sz="2000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 </a:t>
            </a:r>
            <a:r>
              <a:rPr lang="ru-RU" altLang="ru-RU" sz="2000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Кинетическими факторами (изменение скорости гидрогенолиза в присутствии др. соединений).</a:t>
            </a:r>
          </a:p>
          <a:p>
            <a:pPr algn="just"/>
            <a:endParaRPr lang="ru-RU" altLang="ru-RU" sz="2000" dirty="0" smtClean="0"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algn="just"/>
            <a:r>
              <a:rPr lang="ru-RU" altLang="ru-RU" sz="2000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До 500 °С гидрирование связи С-</a:t>
            </a:r>
            <a:r>
              <a:rPr lang="en-US" altLang="ru-RU" sz="2000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S</a:t>
            </a:r>
            <a:r>
              <a:rPr lang="ru-RU" altLang="ru-RU" sz="2000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 можно осуществлять без заметного крекинга молекул УВ.</a:t>
            </a:r>
          </a:p>
          <a:p>
            <a:pPr algn="just"/>
            <a:endParaRPr lang="ru-RU" altLang="ru-RU" sz="2000" dirty="0" smtClean="0"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algn="just"/>
            <a:r>
              <a:rPr lang="ru-RU" altLang="ru-RU" sz="2000" b="1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Скорость гидрирования: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ru-RU" altLang="ru-RU" sz="2000" i="1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Тиолы, дисульфиды </a:t>
            </a:r>
            <a:r>
              <a:rPr lang="en-US" altLang="ru-RU" sz="2000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&gt; </a:t>
            </a:r>
            <a:r>
              <a:rPr lang="ru-RU" altLang="ru-RU" sz="2000" i="1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вторичные </a:t>
            </a:r>
            <a:r>
              <a:rPr lang="ru-RU" altLang="ru-RU" sz="2000" i="1" dirty="0" err="1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алкилсу</a:t>
            </a:r>
            <a:r>
              <a:rPr lang="ru-RU" altLang="ru-RU" sz="2000" i="1" dirty="0" err="1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л</a:t>
            </a:r>
            <a:r>
              <a:rPr lang="ru-RU" altLang="ru-RU" sz="2000" i="1" dirty="0" err="1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ьфиды</a:t>
            </a:r>
            <a:r>
              <a:rPr lang="ru-RU" altLang="ru-RU" sz="2000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 </a:t>
            </a:r>
            <a:r>
              <a:rPr lang="en-US" altLang="ru-RU" sz="2000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&gt;</a:t>
            </a:r>
            <a:r>
              <a:rPr lang="ru-RU" altLang="ru-RU" sz="2000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 </a:t>
            </a:r>
            <a:r>
              <a:rPr lang="ru-RU" altLang="ru-RU" sz="2000" i="1" dirty="0" err="1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тиоциклоалканы</a:t>
            </a:r>
            <a:r>
              <a:rPr lang="ru-RU" altLang="ru-RU" sz="2000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 </a:t>
            </a:r>
            <a:r>
              <a:rPr lang="en-US" altLang="ru-RU" sz="2000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&gt; </a:t>
            </a:r>
            <a:r>
              <a:rPr lang="ru-RU" altLang="ru-RU" sz="2000" i="1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ароматические сульфиды, тиофены</a:t>
            </a:r>
          </a:p>
          <a:p>
            <a:pPr algn="just"/>
            <a:endParaRPr lang="ru-RU" altLang="ru-RU" sz="2000" i="1" dirty="0" smtClean="0"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altLang="ru-RU" sz="2000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Чем выше ММ, тем ниже скорость гидрирования.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altLang="ru-RU" sz="2000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В присутствии </a:t>
            </a:r>
            <a:r>
              <a:rPr lang="en-US" altLang="ru-RU" sz="2000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N-</a:t>
            </a:r>
            <a:r>
              <a:rPr lang="ru-RU" altLang="ru-RU" sz="2000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соединений скорость  гидрогенолиза </a:t>
            </a:r>
            <a:r>
              <a:rPr lang="en-US" altLang="ru-RU" sz="2000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S-</a:t>
            </a:r>
            <a:r>
              <a:rPr lang="ru-RU" altLang="ru-RU" sz="2000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соединений снижается.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043608" y="179348"/>
            <a:ext cx="76328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400" b="1" dirty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Реакционная способность </a:t>
            </a:r>
            <a:r>
              <a:rPr lang="en-US" altLang="ru-RU" sz="2400" b="1" dirty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S-</a:t>
            </a:r>
            <a:r>
              <a:rPr lang="ru-RU" altLang="ru-RU" sz="2400" b="1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соединений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496849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288" y="1052513"/>
            <a:ext cx="8353425" cy="5329237"/>
          </a:xfrm>
        </p:spPr>
        <p:txBody>
          <a:bodyPr/>
          <a:lstStyle/>
          <a:p>
            <a:r>
              <a:rPr lang="ru-RU" altLang="ru-RU" sz="2400" b="1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3 группы реакций:</a:t>
            </a:r>
          </a:p>
          <a:p>
            <a:pPr algn="l"/>
            <a:r>
              <a:rPr lang="ru-RU" altLang="ru-RU" sz="2400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2) Гидрирование алкенов и ароматики:</a:t>
            </a:r>
          </a:p>
          <a:p>
            <a:r>
              <a:rPr lang="ru-RU" sz="2400" dirty="0" smtClean="0"/>
              <a:t>С</a:t>
            </a:r>
            <a:r>
              <a:rPr lang="en-US" sz="2400" i="1" baseline="-25000" dirty="0" smtClean="0"/>
              <a:t>n</a:t>
            </a:r>
            <a:r>
              <a:rPr lang="ru-RU" sz="2400" dirty="0" smtClean="0"/>
              <a:t>Н</a:t>
            </a:r>
            <a:r>
              <a:rPr lang="ru-RU" sz="2400" baseline="-25000" dirty="0" smtClean="0"/>
              <a:t>2</a:t>
            </a:r>
            <a:r>
              <a:rPr lang="en-US" sz="2400" i="1" baseline="-25000" dirty="0" smtClean="0"/>
              <a:t>n</a:t>
            </a:r>
            <a:r>
              <a:rPr lang="ru-RU" sz="2400" dirty="0" smtClean="0"/>
              <a:t>+Н</a:t>
            </a:r>
            <a:r>
              <a:rPr lang="ru-RU" sz="2400" baseline="-25000" dirty="0" smtClean="0"/>
              <a:t>2</a:t>
            </a:r>
            <a:r>
              <a:rPr lang="ru-RU" sz="2400" dirty="0" smtClean="0"/>
              <a:t> </a:t>
            </a:r>
            <a:r>
              <a:rPr lang="ru-RU" sz="2400" dirty="0">
                <a:sym typeface="Symbol"/>
              </a:rPr>
              <a:t></a:t>
            </a:r>
            <a:r>
              <a:rPr lang="ru-RU" sz="2400" dirty="0"/>
              <a:t> </a:t>
            </a:r>
            <a:r>
              <a:rPr lang="ru-RU" sz="2400" dirty="0" smtClean="0"/>
              <a:t>С</a:t>
            </a:r>
            <a:r>
              <a:rPr lang="en-US" sz="2400" i="1" baseline="-25000" dirty="0" smtClean="0"/>
              <a:t>n</a:t>
            </a:r>
            <a:r>
              <a:rPr lang="ru-RU" sz="2400" dirty="0" smtClean="0"/>
              <a:t>Н</a:t>
            </a:r>
            <a:r>
              <a:rPr lang="en-US" sz="2400" baseline="-25000" dirty="0" smtClean="0"/>
              <a:t>2</a:t>
            </a:r>
            <a:r>
              <a:rPr lang="en-US" sz="2400" i="1" baseline="-25000" dirty="0" smtClean="0"/>
              <a:t>n</a:t>
            </a:r>
            <a:r>
              <a:rPr lang="en-US" sz="2400" baseline="-25000" dirty="0" smtClean="0"/>
              <a:t>+2</a:t>
            </a:r>
            <a:endParaRPr lang="ru-RU" sz="2400" baseline="-25000" dirty="0"/>
          </a:p>
          <a:p>
            <a:pPr algn="l"/>
            <a:endParaRPr lang="ru-RU" altLang="ru-RU" sz="2400" dirty="0" smtClean="0"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algn="l"/>
            <a:endParaRPr lang="ru-RU" altLang="ru-RU" sz="2400" dirty="0" smtClean="0"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algn="l"/>
            <a:endParaRPr lang="ru-RU" altLang="ru-RU" sz="2400" dirty="0" smtClean="0"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algn="l"/>
            <a:r>
              <a:rPr lang="ru-RU" altLang="ru-RU" sz="2400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3) Гидрокрекинг</a:t>
            </a:r>
            <a:endParaRPr lang="en-US" altLang="ru-RU" sz="2400" dirty="0" smtClean="0"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  <a:p>
            <a:r>
              <a:rPr lang="ru-RU" sz="2400" dirty="0" smtClean="0"/>
              <a:t>С</a:t>
            </a:r>
            <a:r>
              <a:rPr lang="ru-RU" sz="2400" baseline="-25000" dirty="0" smtClean="0"/>
              <a:t>10</a:t>
            </a:r>
            <a:r>
              <a:rPr lang="ru-RU" sz="2400" dirty="0" smtClean="0"/>
              <a:t>Н</a:t>
            </a:r>
            <a:r>
              <a:rPr lang="ru-RU" sz="2400" baseline="-25000" dirty="0" smtClean="0"/>
              <a:t>22</a:t>
            </a:r>
            <a:r>
              <a:rPr lang="ru-RU" sz="2400" dirty="0" smtClean="0"/>
              <a:t>+Н</a:t>
            </a:r>
            <a:r>
              <a:rPr lang="ru-RU" sz="2400" baseline="-25000" dirty="0" smtClean="0"/>
              <a:t>2</a:t>
            </a:r>
            <a:r>
              <a:rPr lang="ru-RU" sz="2400" dirty="0" smtClean="0"/>
              <a:t> </a:t>
            </a:r>
            <a:r>
              <a:rPr lang="ru-RU" sz="2400" dirty="0">
                <a:sym typeface="Symbol"/>
              </a:rPr>
              <a:t></a:t>
            </a:r>
            <a:r>
              <a:rPr lang="ru-RU" sz="2400" dirty="0"/>
              <a:t> 2С</a:t>
            </a:r>
            <a:r>
              <a:rPr lang="ru-RU" sz="2400" baseline="-25000" dirty="0"/>
              <a:t>5</a:t>
            </a:r>
            <a:r>
              <a:rPr lang="ru-RU" sz="2400" dirty="0"/>
              <a:t>Н</a:t>
            </a:r>
            <a:r>
              <a:rPr lang="ru-RU" sz="2400" baseline="-25000" dirty="0"/>
              <a:t>12</a:t>
            </a:r>
            <a:endParaRPr lang="ru-RU" sz="2400" dirty="0"/>
          </a:p>
          <a:p>
            <a:pPr indent="432000" algn="just"/>
            <a:endParaRPr lang="en-US" sz="1600" dirty="0" smtClean="0"/>
          </a:p>
          <a:p>
            <a:pPr indent="432000" algn="just"/>
            <a:r>
              <a:rPr lang="ru-RU" sz="1600" dirty="0" smtClean="0"/>
              <a:t>Основные </a:t>
            </a:r>
            <a:r>
              <a:rPr lang="ru-RU" sz="1600" dirty="0"/>
              <a:t>реакции идут с выделением тепла (реакции гидрирования непредельных, ароматических) для прямогонных лёгких топлив – 70–80 кДж/кг, для тяжёлого топлива –260–500 кДж/кг.</a:t>
            </a:r>
          </a:p>
          <a:p>
            <a:pPr indent="432000" algn="just"/>
            <a:r>
              <a:rPr lang="ru-RU" sz="1600" b="1" dirty="0" smtClean="0"/>
              <a:t>Например, общее </a:t>
            </a:r>
            <a:r>
              <a:rPr lang="ru-RU" sz="1600" b="1" dirty="0"/>
              <a:t>повышение температуры сырья за проход по </a:t>
            </a:r>
            <a:r>
              <a:rPr lang="ru-RU" sz="1600" b="1" dirty="0" smtClean="0"/>
              <a:t>реактору</a:t>
            </a:r>
            <a:r>
              <a:rPr lang="en-US" sz="1600" b="1" dirty="0" smtClean="0"/>
              <a:t> </a:t>
            </a:r>
            <a:r>
              <a:rPr lang="ru-RU" sz="1600" b="1" dirty="0" smtClean="0"/>
              <a:t>гидроочистки </a:t>
            </a:r>
            <a:r>
              <a:rPr lang="ru-RU" sz="1600" b="1" dirty="0"/>
              <a:t>не превышает 10 °С.</a:t>
            </a:r>
          </a:p>
          <a:p>
            <a:pPr algn="l"/>
            <a:endParaRPr lang="ru-RU" altLang="ru-RU" sz="2400" dirty="0" smtClean="0"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87624" y="0"/>
            <a:ext cx="77048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Каталитические гидрогенизационные процессы облагораживания нефтяного </a:t>
            </a:r>
            <a:r>
              <a:rPr lang="ru-RU" b="1" dirty="0" smtClean="0"/>
              <a:t>сырья</a:t>
            </a:r>
            <a:endParaRPr lang="ru-RU" b="1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473733"/>
              </p:ext>
            </p:extLst>
          </p:nvPr>
        </p:nvGraphicFramePr>
        <p:xfrm>
          <a:off x="2411760" y="2478908"/>
          <a:ext cx="4703524" cy="9150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1" r:id="rId3" imgW="3091680" imgH="614160" progId="ChemDraw.Document.6.0">
                  <p:embed/>
                </p:oleObj>
              </mc:Choice>
              <mc:Fallback>
                <p:oleObj r:id="rId3" imgW="3091680" imgH="614160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760" y="2478908"/>
                        <a:ext cx="4703524" cy="91502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00702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288" y="1052513"/>
            <a:ext cx="8353425" cy="5329237"/>
          </a:xfrm>
        </p:spPr>
        <p:txBody>
          <a:bodyPr/>
          <a:lstStyle/>
          <a:p>
            <a:pPr algn="just"/>
            <a:r>
              <a:rPr lang="ru-RU" sz="2400" b="1" i="1" dirty="0"/>
              <a:t>Макрокинетика процесса</a:t>
            </a:r>
            <a:r>
              <a:rPr lang="ru-RU" sz="2400" b="1" dirty="0"/>
              <a:t>. </a:t>
            </a:r>
            <a:endParaRPr lang="ru-RU" sz="2400" b="1" dirty="0" smtClean="0"/>
          </a:p>
          <a:p>
            <a:pPr algn="just"/>
            <a:r>
              <a:rPr lang="ru-RU" sz="2400" dirty="0" smtClean="0"/>
              <a:t>Превращение </a:t>
            </a:r>
            <a:r>
              <a:rPr lang="ru-RU" sz="2400" dirty="0"/>
              <a:t>сырья в условиях </a:t>
            </a:r>
            <a:r>
              <a:rPr lang="ru-RU" sz="2400" dirty="0" smtClean="0"/>
              <a:t>гидропроцессов </a:t>
            </a:r>
            <a:r>
              <a:rPr lang="ru-RU" sz="2400" dirty="0"/>
              <a:t>идёт по </a:t>
            </a:r>
            <a:r>
              <a:rPr lang="ru-RU" sz="2400" dirty="0" smtClean="0"/>
              <a:t>следующему порядку:</a:t>
            </a:r>
          </a:p>
          <a:p>
            <a:pPr algn="just"/>
            <a:endParaRPr lang="ru-RU" sz="2400" dirty="0"/>
          </a:p>
          <a:p>
            <a:pPr lvl="1" algn="just"/>
            <a:r>
              <a:rPr lang="ru-RU" sz="1800" b="1" dirty="0" smtClean="0"/>
              <a:t>Очень быстро:</a:t>
            </a:r>
          </a:p>
          <a:p>
            <a:pPr marL="1371600" lvl="2" indent="-457200" algn="just">
              <a:buFont typeface="+mj-lt"/>
              <a:buAutoNum type="arabicPeriod"/>
            </a:pPr>
            <a:r>
              <a:rPr lang="ru-RU" sz="1400" dirty="0" smtClean="0"/>
              <a:t>в </a:t>
            </a:r>
            <a:r>
              <a:rPr lang="ru-RU" sz="1400" dirty="0"/>
              <a:t>первую </a:t>
            </a:r>
            <a:r>
              <a:rPr lang="ru-RU" sz="1400" dirty="0" smtClean="0"/>
              <a:t>очередь, </a:t>
            </a:r>
            <a:r>
              <a:rPr lang="ru-RU" sz="1400" b="1" i="1" dirty="0"/>
              <a:t>гидрогенолизу подвергаются неуглеводородные компоненты</a:t>
            </a:r>
            <a:r>
              <a:rPr lang="ru-RU" sz="1400" dirty="0"/>
              <a:t> – из сырья удаляются гетероатомы в виде Н</a:t>
            </a:r>
            <a:r>
              <a:rPr lang="ru-RU" sz="1400" baseline="-25000" dirty="0"/>
              <a:t>2</a:t>
            </a:r>
            <a:r>
              <a:rPr lang="ru-RU" sz="1400" dirty="0"/>
              <a:t>О, </a:t>
            </a:r>
            <a:r>
              <a:rPr lang="en-US" sz="1400" dirty="0"/>
              <a:t>NH</a:t>
            </a:r>
            <a:r>
              <a:rPr lang="ru-RU" sz="1400" baseline="-25000" dirty="0"/>
              <a:t>3</a:t>
            </a:r>
            <a:r>
              <a:rPr lang="ru-RU" sz="1400" dirty="0"/>
              <a:t> и </a:t>
            </a:r>
            <a:r>
              <a:rPr lang="en-US" sz="1400" dirty="0"/>
              <a:t>H</a:t>
            </a:r>
            <a:r>
              <a:rPr lang="ru-RU" sz="1400" baseline="-25000" dirty="0"/>
              <a:t>2</a:t>
            </a:r>
            <a:r>
              <a:rPr lang="en-US" sz="1400" dirty="0"/>
              <a:t>S</a:t>
            </a:r>
            <a:r>
              <a:rPr lang="ru-RU" sz="1400" dirty="0"/>
              <a:t>. </a:t>
            </a:r>
            <a:endParaRPr lang="ru-RU" sz="1400" dirty="0" smtClean="0"/>
          </a:p>
          <a:p>
            <a:pPr marL="1371600" lvl="2" indent="-457200" algn="just">
              <a:buAutoNum type="arabicPeriod"/>
            </a:pPr>
            <a:r>
              <a:rPr lang="ru-RU" sz="1400" dirty="0" smtClean="0"/>
              <a:t>Одновременно </a:t>
            </a:r>
            <a:r>
              <a:rPr lang="ru-RU" sz="1400" dirty="0"/>
              <a:t>идёт </a:t>
            </a:r>
            <a:r>
              <a:rPr lang="ru-RU" sz="1400" b="1" i="1" dirty="0"/>
              <a:t>гидрирование ненасыщенных </a:t>
            </a:r>
            <a:r>
              <a:rPr lang="ru-RU" sz="1400" b="1" i="1" dirty="0" smtClean="0"/>
              <a:t>УВ</a:t>
            </a:r>
            <a:r>
              <a:rPr lang="ru-RU" sz="1400" dirty="0" smtClean="0"/>
              <a:t>;</a:t>
            </a:r>
            <a:endParaRPr lang="ru-RU" sz="1400" dirty="0"/>
          </a:p>
          <a:p>
            <a:pPr lvl="1" algn="just"/>
            <a:r>
              <a:rPr lang="ru-RU" sz="1800" b="1" dirty="0" smtClean="0"/>
              <a:t>Быстро:</a:t>
            </a:r>
          </a:p>
          <a:p>
            <a:pPr marL="1371600" lvl="2" indent="-457200" algn="just">
              <a:buFont typeface="+mj-lt"/>
              <a:buAutoNum type="arabicPeriod"/>
            </a:pPr>
            <a:r>
              <a:rPr lang="ru-RU" sz="1400" b="1" i="1" dirty="0" smtClean="0"/>
              <a:t>Полициклическая </a:t>
            </a:r>
            <a:r>
              <a:rPr lang="ru-RU" sz="1400" b="1" i="1" dirty="0" err="1" smtClean="0"/>
              <a:t>ароматика</a:t>
            </a:r>
            <a:r>
              <a:rPr lang="ru-RU" sz="1400" b="1" i="1" dirty="0" smtClean="0"/>
              <a:t> </a:t>
            </a:r>
            <a:r>
              <a:rPr lang="ru-RU" sz="1400" b="1" i="1" dirty="0" err="1" smtClean="0"/>
              <a:t>гидрируется</a:t>
            </a:r>
            <a:r>
              <a:rPr lang="ru-RU" sz="1400" b="1" i="1" dirty="0" smtClean="0"/>
              <a:t> </a:t>
            </a:r>
            <a:r>
              <a:rPr lang="ru-RU" sz="1400" dirty="0" smtClean="0"/>
              <a:t>(но не все кольца);</a:t>
            </a:r>
          </a:p>
          <a:p>
            <a:pPr marL="1371600" lvl="2" indent="-457200" algn="just">
              <a:buFont typeface="+mj-lt"/>
              <a:buAutoNum type="arabicPeriod"/>
            </a:pPr>
            <a:r>
              <a:rPr lang="ru-RU" sz="1400" b="1" i="1" dirty="0" err="1" smtClean="0"/>
              <a:t>Полициклоалканы</a:t>
            </a:r>
            <a:r>
              <a:rPr lang="ru-RU" sz="1400" b="1" i="1" dirty="0" smtClean="0"/>
              <a:t> подвергаются </a:t>
            </a:r>
            <a:r>
              <a:rPr lang="ru-RU" sz="1400" b="1" i="1" dirty="0" err="1" smtClean="0"/>
              <a:t>гидрогенолизу</a:t>
            </a:r>
            <a:r>
              <a:rPr lang="ru-RU" sz="1400" b="1" i="1" dirty="0" smtClean="0"/>
              <a:t> </a:t>
            </a:r>
            <a:r>
              <a:rPr lang="ru-RU" sz="1400" dirty="0" smtClean="0"/>
              <a:t>(но не все кольца);</a:t>
            </a:r>
            <a:endParaRPr lang="ru-RU" sz="1400" dirty="0"/>
          </a:p>
          <a:p>
            <a:pPr lvl="1" algn="just"/>
            <a:r>
              <a:rPr lang="ru-RU" sz="1800" b="1" dirty="0" smtClean="0"/>
              <a:t>Медленно:</a:t>
            </a:r>
          </a:p>
          <a:p>
            <a:pPr marL="1371600" lvl="2" indent="-457200" algn="just">
              <a:buFont typeface="+mj-lt"/>
              <a:buAutoNum type="arabicPeriod"/>
            </a:pPr>
            <a:r>
              <a:rPr lang="ru-RU" sz="1400" dirty="0" smtClean="0"/>
              <a:t>значительно </a:t>
            </a:r>
            <a:r>
              <a:rPr lang="ru-RU" sz="1400" dirty="0"/>
              <a:t>труднее </a:t>
            </a:r>
            <a:r>
              <a:rPr lang="ru-RU" sz="1400" dirty="0" smtClean="0"/>
              <a:t>- требуются </a:t>
            </a:r>
            <a:r>
              <a:rPr lang="ru-RU" sz="1400" dirty="0"/>
              <a:t>жесткие </a:t>
            </a:r>
            <a:r>
              <a:rPr lang="ru-RU" sz="1400" dirty="0" smtClean="0"/>
              <a:t>условия: </a:t>
            </a:r>
          </a:p>
          <a:p>
            <a:pPr lvl="3" algn="just"/>
            <a:r>
              <a:rPr lang="ru-RU" sz="1400" dirty="0" smtClean="0"/>
              <a:t>- </a:t>
            </a:r>
            <a:r>
              <a:rPr lang="ru-RU" sz="1400" b="1" i="1" dirty="0" err="1" smtClean="0"/>
              <a:t>алканы</a:t>
            </a:r>
            <a:r>
              <a:rPr lang="ru-RU" sz="1400" b="1" i="1" dirty="0" smtClean="0"/>
              <a:t> </a:t>
            </a:r>
            <a:r>
              <a:rPr lang="ru-RU" sz="1400" b="1" i="1" dirty="0"/>
              <a:t>изомеризуются и </a:t>
            </a:r>
            <a:r>
              <a:rPr lang="ru-RU" sz="1400" b="1" i="1" dirty="0" smtClean="0"/>
              <a:t>расщепляются</a:t>
            </a:r>
            <a:r>
              <a:rPr lang="ru-RU" sz="1400" dirty="0" smtClean="0"/>
              <a:t>, </a:t>
            </a:r>
          </a:p>
          <a:p>
            <a:pPr lvl="3" algn="just"/>
            <a:r>
              <a:rPr lang="ru-RU" sz="1400" dirty="0" smtClean="0"/>
              <a:t>- </a:t>
            </a:r>
            <a:r>
              <a:rPr lang="ru-RU" sz="1400" b="1" i="1" dirty="0" smtClean="0"/>
              <a:t>насыщение </a:t>
            </a:r>
            <a:r>
              <a:rPr lang="ru-RU" sz="1400" b="1" i="1" dirty="0"/>
              <a:t>последнего ароматического кольца</a:t>
            </a:r>
            <a:r>
              <a:rPr lang="ru-RU" sz="1400" dirty="0"/>
              <a:t>, </a:t>
            </a:r>
            <a:endParaRPr lang="ru-RU" sz="1400" dirty="0" smtClean="0"/>
          </a:p>
          <a:p>
            <a:pPr lvl="3" algn="just"/>
            <a:r>
              <a:rPr lang="ru-RU" sz="1400" dirty="0" smtClean="0"/>
              <a:t>- </a:t>
            </a:r>
            <a:r>
              <a:rPr lang="ru-RU" sz="1400" b="1" i="1" dirty="0" err="1" smtClean="0"/>
              <a:t>гидрогенолиз</a:t>
            </a:r>
            <a:r>
              <a:rPr lang="ru-RU" sz="1400" b="1" i="1" dirty="0" smtClean="0"/>
              <a:t> </a:t>
            </a:r>
            <a:r>
              <a:rPr lang="ru-RU" sz="1400" b="1" i="1" dirty="0"/>
              <a:t>алканов и моноциклоалканов</a:t>
            </a:r>
            <a:r>
              <a:rPr lang="ru-RU" sz="1400" dirty="0"/>
              <a:t>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187624" y="0"/>
            <a:ext cx="77048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Каталитические гидрогенизационные процессы облагораживания нефтяного </a:t>
            </a:r>
            <a:r>
              <a:rPr lang="ru-RU" b="1" dirty="0" smtClean="0"/>
              <a:t>сырья</a:t>
            </a:r>
            <a:endParaRPr lang="ru-RU" b="1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754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1186874"/>
            <a:ext cx="806489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b="1" i="1" dirty="0" smtClean="0"/>
              <a:t>Парциальное </a:t>
            </a:r>
            <a:r>
              <a:rPr lang="ru-RU" b="1" i="1" dirty="0"/>
              <a:t>давление водорода и кратность циркуляции </a:t>
            </a:r>
            <a:r>
              <a:rPr lang="ru-RU" b="1" i="1" dirty="0" smtClean="0"/>
              <a:t>водородсодержащего </a:t>
            </a:r>
            <a:r>
              <a:rPr lang="ru-RU" b="1" i="1" dirty="0"/>
              <a:t>газа (ВСГ)</a:t>
            </a:r>
            <a:r>
              <a:rPr lang="ru-RU" dirty="0"/>
              <a:t>. </a:t>
            </a:r>
            <a:endParaRPr lang="ru-RU" dirty="0" smtClean="0"/>
          </a:p>
          <a:p>
            <a:pPr indent="449263" algn="just"/>
            <a:r>
              <a:rPr lang="ru-RU" dirty="0" smtClean="0"/>
              <a:t>При </a:t>
            </a:r>
            <a:r>
              <a:rPr lang="ru-RU" dirty="0"/>
              <a:t>повышении общего </a:t>
            </a:r>
            <a:r>
              <a:rPr lang="ru-RU" dirty="0" smtClean="0"/>
              <a:t>давления процесса </a:t>
            </a:r>
            <a:r>
              <a:rPr lang="ru-RU" dirty="0"/>
              <a:t>растет парциальное давление водорода. На этот </a:t>
            </a:r>
            <a:r>
              <a:rPr lang="ru-RU" dirty="0" smtClean="0"/>
              <a:t>параметр влияет </a:t>
            </a:r>
            <a:r>
              <a:rPr lang="ru-RU" dirty="0"/>
              <a:t>и кратность циркуляции ВСГ, и концентрация в нем </a:t>
            </a:r>
            <a:r>
              <a:rPr lang="ru-RU" dirty="0" smtClean="0"/>
              <a:t>водорода</a:t>
            </a:r>
            <a:r>
              <a:rPr lang="ru-RU" dirty="0"/>
              <a:t>, составляющая в промышленных условиях от 60 до 90 % об. </a:t>
            </a:r>
            <a:endParaRPr lang="ru-RU" dirty="0" smtClean="0"/>
          </a:p>
          <a:p>
            <a:pPr indent="449263" algn="just"/>
            <a:endParaRPr lang="ru-RU" dirty="0"/>
          </a:p>
          <a:p>
            <a:pPr indent="449263" algn="just"/>
            <a:r>
              <a:rPr lang="ru-RU" dirty="0" smtClean="0"/>
              <a:t>Кратность </a:t>
            </a:r>
            <a:r>
              <a:rPr lang="ru-RU" dirty="0"/>
              <a:t>циркуляции </a:t>
            </a:r>
            <a:r>
              <a:rPr lang="ru-RU" dirty="0" smtClean="0"/>
              <a:t>ВСГ в </a:t>
            </a:r>
            <a:r>
              <a:rPr lang="ru-RU" dirty="0"/>
              <a:t>зависимости </a:t>
            </a:r>
            <a:r>
              <a:rPr lang="ru-RU" dirty="0" smtClean="0"/>
              <a:t>от качества </a:t>
            </a:r>
            <a:r>
              <a:rPr lang="ru-RU" dirty="0"/>
              <a:t>сырья изменяется в пределах </a:t>
            </a:r>
            <a:r>
              <a:rPr lang="ru-RU" dirty="0" smtClean="0"/>
              <a:t>150-1000 </a:t>
            </a:r>
            <a:r>
              <a:rPr lang="ru-RU" dirty="0"/>
              <a:t>м</a:t>
            </a:r>
            <a:r>
              <a:rPr lang="ru-RU" baseline="30000" dirty="0"/>
              <a:t>3</a:t>
            </a:r>
            <a:r>
              <a:rPr lang="ru-RU" dirty="0"/>
              <a:t>/м</a:t>
            </a:r>
            <a:r>
              <a:rPr lang="ru-RU" baseline="30000" dirty="0"/>
              <a:t>3</a:t>
            </a:r>
            <a:r>
              <a:rPr lang="ru-RU" dirty="0"/>
              <a:t>, при </a:t>
            </a:r>
            <a:r>
              <a:rPr lang="ru-RU" dirty="0" smtClean="0"/>
              <a:t>этом повышенную кратность циркуляции </a:t>
            </a:r>
            <a:r>
              <a:rPr lang="ru-RU" i="1" dirty="0" smtClean="0"/>
              <a:t>ВСГ </a:t>
            </a:r>
            <a:r>
              <a:rPr lang="ru-RU" dirty="0"/>
              <a:t>применяют для утяжеленного сырья</a:t>
            </a:r>
            <a:r>
              <a:rPr lang="ru-RU" dirty="0" smtClean="0"/>
              <a:t>.</a:t>
            </a:r>
          </a:p>
          <a:p>
            <a:pPr indent="449263" algn="just"/>
            <a:endParaRPr lang="ru-RU" dirty="0"/>
          </a:p>
          <a:p>
            <a:pPr indent="449263" algn="just"/>
            <a:r>
              <a:rPr lang="ru-RU" dirty="0"/>
              <a:t>Кратность циркуляции ВСГ влияет также на долю испаряющегося</a:t>
            </a:r>
          </a:p>
          <a:p>
            <a:pPr indent="449263" algn="just"/>
            <a:r>
              <a:rPr lang="ru-RU" dirty="0"/>
              <a:t>сырья и продолжительность контакта сырья с катализатором</a:t>
            </a:r>
            <a:r>
              <a:rPr lang="ru-RU" dirty="0" smtClean="0"/>
              <a:t>.</a:t>
            </a:r>
          </a:p>
          <a:p>
            <a:pPr indent="449263" algn="just"/>
            <a:endParaRPr lang="ru-RU" dirty="0"/>
          </a:p>
          <a:p>
            <a:pPr indent="449263" algn="just"/>
            <a:r>
              <a:rPr lang="ru-RU" b="1" dirty="0"/>
              <a:t>Скорости реакций обессеривания </a:t>
            </a:r>
            <a:r>
              <a:rPr lang="ru-RU" dirty="0"/>
              <a:t>нефтяных фракций удовлетворительно описываются формальным кинетическим уравнением </a:t>
            </a:r>
            <a:r>
              <a:rPr lang="ru-RU" dirty="0" smtClean="0"/>
              <a:t>типа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547664" y="116632"/>
            <a:ext cx="73448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Основы управления </a:t>
            </a:r>
            <a:r>
              <a:rPr lang="ru-RU" sz="2000" b="1" dirty="0" err="1"/>
              <a:t>гидрогенизационными</a:t>
            </a:r>
            <a:r>
              <a:rPr lang="ru-RU" sz="2000" b="1" dirty="0"/>
              <a:t> процессами</a:t>
            </a:r>
            <a:endParaRPr lang="ru-RU" sz="20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5661248"/>
            <a:ext cx="207645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2673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148570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Общие особенности гидрокаталитических </a:t>
            </a:r>
            <a:r>
              <a:rPr lang="ru-RU" sz="2000" b="1" dirty="0"/>
              <a:t>процессов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1116027"/>
            <a:ext cx="842493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/>
              <a:t>— </a:t>
            </a:r>
            <a:r>
              <a:rPr lang="ru-RU" sz="2000" b="1" dirty="0"/>
              <a:t>химические превращения в них осуществляются под давлением </a:t>
            </a:r>
            <a:r>
              <a:rPr lang="en-US" sz="2000" b="1" dirty="0" smtClean="0"/>
              <a:t>H</a:t>
            </a:r>
            <a:r>
              <a:rPr lang="en-US" sz="2000" b="1" baseline="-25000" dirty="0" smtClean="0"/>
              <a:t>2</a:t>
            </a:r>
            <a:r>
              <a:rPr lang="ru-RU" sz="2000" b="1" dirty="0" smtClean="0"/>
              <a:t>,</a:t>
            </a:r>
            <a:r>
              <a:rPr lang="ru-RU" sz="2000" dirty="0" smtClean="0"/>
              <a:t> </a:t>
            </a:r>
            <a:r>
              <a:rPr lang="ru-RU" sz="2000" dirty="0"/>
              <a:t>образующегося в одних процессах, например </a:t>
            </a:r>
            <a:r>
              <a:rPr lang="ru-RU" sz="2000" dirty="0" smtClean="0"/>
              <a:t>каталитического </a:t>
            </a:r>
            <a:r>
              <a:rPr lang="ru-RU" sz="2000" dirty="0"/>
              <a:t>риформинга, и расходуемого в других;</a:t>
            </a:r>
          </a:p>
          <a:p>
            <a:pPr algn="just"/>
            <a:r>
              <a:rPr lang="ru-RU" sz="2000" dirty="0"/>
              <a:t>— </a:t>
            </a:r>
            <a:r>
              <a:rPr lang="ru-RU" sz="2000" b="1" dirty="0"/>
              <a:t>химические превращения нефтяного сырья в </a:t>
            </a:r>
            <a:r>
              <a:rPr lang="ru-RU" sz="2000" b="1" dirty="0" smtClean="0"/>
              <a:t>ГК-процессах </a:t>
            </a:r>
            <a:r>
              <a:rPr lang="ru-RU" sz="2000" b="1" dirty="0"/>
              <a:t>осуществляются на катализаторах </a:t>
            </a:r>
            <a:r>
              <a:rPr lang="ru-RU" sz="2000" dirty="0"/>
              <a:t>би- или </a:t>
            </a:r>
            <a:r>
              <a:rPr lang="ru-RU" sz="2000" dirty="0" smtClean="0"/>
              <a:t>полифункционального действия:</a:t>
            </a:r>
          </a:p>
          <a:p>
            <a:pPr lvl="1" algn="just"/>
            <a:r>
              <a:rPr lang="ru-RU" sz="2000" dirty="0" smtClean="0"/>
              <a:t>— </a:t>
            </a:r>
            <a:r>
              <a:rPr lang="ru-RU" sz="2000" dirty="0"/>
              <a:t>в составе </a:t>
            </a:r>
            <a:r>
              <a:rPr lang="ru-RU" sz="2000" dirty="0" smtClean="0"/>
              <a:t>катализаторов содержатся </a:t>
            </a:r>
            <a:r>
              <a:rPr lang="ru-RU" sz="2000" dirty="0"/>
              <a:t>компоненты, ответственные </a:t>
            </a:r>
            <a:r>
              <a:rPr lang="ru-RU" sz="2000" dirty="0" smtClean="0"/>
              <a:t>за: 	</a:t>
            </a:r>
          </a:p>
          <a:p>
            <a:pPr lvl="1" algn="just"/>
            <a:r>
              <a:rPr lang="ru-RU" sz="2000" dirty="0"/>
              <a:t>	</a:t>
            </a:r>
            <a:r>
              <a:rPr lang="ru-RU" sz="2000" dirty="0" smtClean="0"/>
              <a:t>- </a:t>
            </a:r>
            <a:r>
              <a:rPr lang="ru-RU" sz="2000" b="1" dirty="0" smtClean="0"/>
              <a:t>протекание гомолитических </a:t>
            </a:r>
            <a:r>
              <a:rPr lang="ru-RU" sz="2000" b="1" dirty="0"/>
              <a:t>реакций </a:t>
            </a:r>
            <a:r>
              <a:rPr lang="ru-RU" sz="2000" dirty="0"/>
              <a:t>гидрирования-дегидрирования (Pt, </a:t>
            </a:r>
            <a:r>
              <a:rPr lang="ru-RU" sz="2000" dirty="0" err="1" smtClean="0"/>
              <a:t>Pd,Co</a:t>
            </a:r>
            <a:r>
              <a:rPr lang="ru-RU" sz="2000" dirty="0"/>
              <a:t>, </a:t>
            </a:r>
            <a:r>
              <a:rPr lang="ru-RU" sz="2000" dirty="0" err="1"/>
              <a:t>Ni</a:t>
            </a:r>
            <a:r>
              <a:rPr lang="ru-RU" sz="2000" dirty="0"/>
              <a:t> и др.). </a:t>
            </a:r>
            <a:endParaRPr lang="ru-RU" sz="2000" dirty="0" smtClean="0"/>
          </a:p>
          <a:p>
            <a:pPr lvl="1" algn="just"/>
            <a:r>
              <a:rPr lang="ru-RU" sz="2000" dirty="0" smtClean="0"/>
              <a:t>	- </a:t>
            </a:r>
            <a:r>
              <a:rPr lang="ru-RU" sz="2000" b="1" dirty="0" smtClean="0"/>
              <a:t>гетеролитические </a:t>
            </a:r>
            <a:r>
              <a:rPr lang="ru-RU" sz="2000" b="1" dirty="0"/>
              <a:t>реакции</a:t>
            </a:r>
            <a:r>
              <a:rPr lang="ru-RU" sz="2000" dirty="0"/>
              <a:t>, такие как изомеризация, </a:t>
            </a:r>
            <a:r>
              <a:rPr lang="ru-RU" sz="2000" dirty="0" smtClean="0"/>
              <a:t>циклизация, крекинг </a:t>
            </a:r>
            <a:r>
              <a:rPr lang="ru-RU" sz="2000" dirty="0"/>
              <a:t>и др</a:t>
            </a:r>
            <a:r>
              <a:rPr lang="ru-RU" sz="2000" dirty="0" smtClean="0"/>
              <a:t>. (оксид </a:t>
            </a:r>
            <a:r>
              <a:rPr lang="ru-RU" sz="2000" dirty="0"/>
              <a:t>алюминия, промотированный кислотой, </a:t>
            </a:r>
            <a:r>
              <a:rPr lang="ru-RU" sz="2000" dirty="0" smtClean="0"/>
              <a:t>алюмосиликат</a:t>
            </a:r>
            <a:r>
              <a:rPr lang="ru-RU" sz="2000" dirty="0"/>
              <a:t>, цеолит, а также сульфиды молибдена, вольфрама и др</a:t>
            </a:r>
            <a:r>
              <a:rPr lang="ru-RU" sz="2000" dirty="0" smtClean="0"/>
              <a:t>.).</a:t>
            </a:r>
          </a:p>
        </p:txBody>
      </p:sp>
    </p:spTree>
    <p:extLst>
      <p:ext uri="{BB962C8B-B14F-4D97-AF65-F5344CB8AC3E}">
        <p14:creationId xmlns:p14="http://schemas.microsoft.com/office/powerpoint/2010/main" val="281159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87624" y="116632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Катализаторы облагораживания </a:t>
            </a:r>
            <a:r>
              <a:rPr lang="ru-RU" b="1" dirty="0"/>
              <a:t>нефтяного </a:t>
            </a:r>
            <a:r>
              <a:rPr lang="ru-RU" b="1" dirty="0" smtClean="0"/>
              <a:t>сырья</a:t>
            </a:r>
            <a:endParaRPr lang="ru-RU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72704" y="836712"/>
            <a:ext cx="8691784" cy="5955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b="1" dirty="0"/>
              <a:t>Используемые </a:t>
            </a:r>
            <a:r>
              <a:rPr lang="ru-RU" sz="1600" b="1" dirty="0" smtClean="0"/>
              <a:t>катализаторы </a:t>
            </a:r>
            <a:r>
              <a:rPr lang="ru-RU" sz="1600" b="1" dirty="0"/>
              <a:t>являются сложными композициями, и в их состав </a:t>
            </a:r>
            <a:r>
              <a:rPr lang="ru-RU" sz="1600" b="1" dirty="0" smtClean="0"/>
              <a:t>входят следующие </a:t>
            </a:r>
            <a:r>
              <a:rPr lang="ru-RU" sz="1600" b="1" dirty="0"/>
              <a:t>компоненты:</a:t>
            </a: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ru-RU" sz="1600" b="1" dirty="0"/>
              <a:t>оксиды или сульфиды </a:t>
            </a:r>
            <a:r>
              <a:rPr lang="ru-RU" sz="1600" b="1" dirty="0" smtClean="0"/>
              <a:t>металлов </a:t>
            </a:r>
            <a:r>
              <a:rPr lang="ru-RU" sz="1600" b="1" dirty="0"/>
              <a:t>VIII группы: </a:t>
            </a:r>
            <a:r>
              <a:rPr lang="ru-RU" sz="1600" b="1" dirty="0" err="1"/>
              <a:t>Ni</a:t>
            </a:r>
            <a:r>
              <a:rPr lang="ru-RU" sz="1600" b="1" dirty="0"/>
              <a:t>, </a:t>
            </a:r>
            <a:r>
              <a:rPr lang="ru-RU" sz="1600" b="1" dirty="0" err="1"/>
              <a:t>Co</a:t>
            </a:r>
            <a:r>
              <a:rPr lang="ru-RU" sz="1600" b="1" dirty="0"/>
              <a:t>, Pt, </a:t>
            </a:r>
            <a:r>
              <a:rPr lang="ru-RU" sz="1600" b="1" dirty="0" err="1"/>
              <a:t>Pd</a:t>
            </a:r>
            <a:r>
              <a:rPr lang="ru-RU" sz="1600" b="1" dirty="0"/>
              <a:t>, иногда </a:t>
            </a:r>
            <a:r>
              <a:rPr lang="ru-RU" sz="1600" b="1" dirty="0" err="1"/>
              <a:t>Fe</a:t>
            </a:r>
            <a:r>
              <a:rPr lang="ru-RU" sz="1600" b="1" dirty="0" smtClean="0"/>
              <a:t>;</a:t>
            </a:r>
          </a:p>
          <a:p>
            <a:pPr lvl="1">
              <a:lnSpc>
                <a:spcPct val="150000"/>
              </a:lnSpc>
            </a:pPr>
            <a:r>
              <a:rPr lang="ru-RU" sz="1400" dirty="0" smtClean="0"/>
              <a:t>- придают катализаторам </a:t>
            </a:r>
            <a:r>
              <a:rPr lang="ru-RU" sz="1400" i="1" dirty="0" err="1" smtClean="0"/>
              <a:t>дегидро-гидрирующие</a:t>
            </a:r>
            <a:r>
              <a:rPr lang="ru-RU" sz="1400" i="1" dirty="0" smtClean="0"/>
              <a:t> </a:t>
            </a:r>
            <a:r>
              <a:rPr lang="ru-RU" sz="1400" i="1" dirty="0"/>
              <a:t>свойства</a:t>
            </a:r>
            <a:r>
              <a:rPr lang="ru-RU" sz="1400" dirty="0"/>
              <a:t>, но не обладают устойчивостью по </a:t>
            </a:r>
            <a:r>
              <a:rPr lang="ru-RU" sz="1400" dirty="0" smtClean="0"/>
              <a:t>отношению </a:t>
            </a:r>
            <a:r>
              <a:rPr lang="ru-RU" sz="1400" u="sng" dirty="0"/>
              <a:t>к отравляющему действию </a:t>
            </a:r>
            <a:r>
              <a:rPr lang="ru-RU" sz="1400" dirty="0"/>
              <a:t>контактных ядов и не могут </a:t>
            </a:r>
            <a:r>
              <a:rPr lang="ru-RU" sz="1400" dirty="0" smtClean="0"/>
              <a:t>быть использованы </a:t>
            </a:r>
            <a:r>
              <a:rPr lang="ru-RU" sz="1400" dirty="0"/>
              <a:t>в отдельности в гидрогенизационных процессах</a:t>
            </a:r>
            <a:r>
              <a:rPr lang="ru-RU" sz="1400" dirty="0" smtClean="0"/>
              <a:t>.</a:t>
            </a:r>
            <a:endParaRPr lang="ru-RU" sz="1400" dirty="0"/>
          </a:p>
          <a:p>
            <a:pPr>
              <a:lnSpc>
                <a:spcPct val="150000"/>
              </a:lnSpc>
            </a:pPr>
            <a:r>
              <a:rPr lang="ru-RU" sz="1600" dirty="0"/>
              <a:t>2) </a:t>
            </a:r>
            <a:r>
              <a:rPr lang="ru-RU" sz="1600" b="1" dirty="0" smtClean="0"/>
              <a:t>оксиды </a:t>
            </a:r>
            <a:r>
              <a:rPr lang="ru-RU" sz="1600" b="1" dirty="0"/>
              <a:t>или сульфиды </a:t>
            </a:r>
            <a:r>
              <a:rPr lang="ru-RU" sz="1600" b="1" dirty="0" smtClean="0"/>
              <a:t>металлов VI </a:t>
            </a:r>
            <a:r>
              <a:rPr lang="ru-RU" sz="1600" b="1" dirty="0"/>
              <a:t>группы: </a:t>
            </a:r>
            <a:r>
              <a:rPr lang="ru-RU" sz="1600" b="1" dirty="0" err="1"/>
              <a:t>Mo</a:t>
            </a:r>
            <a:r>
              <a:rPr lang="ru-RU" sz="1600" b="1" dirty="0"/>
              <a:t>, W, иногда </a:t>
            </a:r>
            <a:r>
              <a:rPr lang="ru-RU" sz="1600" b="1" dirty="0" err="1"/>
              <a:t>Сr</a:t>
            </a:r>
            <a:r>
              <a:rPr lang="ru-RU" sz="1600" b="1" dirty="0" smtClean="0"/>
              <a:t>;</a:t>
            </a:r>
          </a:p>
          <a:p>
            <a:pPr lvl="1">
              <a:lnSpc>
                <a:spcPct val="150000"/>
              </a:lnSpc>
            </a:pPr>
            <a:r>
              <a:rPr lang="ru-RU" sz="1400" dirty="0" smtClean="0"/>
              <a:t>- их </a:t>
            </a:r>
            <a:r>
              <a:rPr lang="ru-RU" sz="1400" dirty="0"/>
              <a:t>каталитическая активность по </a:t>
            </a:r>
            <a:r>
              <a:rPr lang="ru-RU" sz="1400" dirty="0" smtClean="0"/>
              <a:t>отношению к </a:t>
            </a:r>
            <a:r>
              <a:rPr lang="ru-RU" sz="1400" i="1" dirty="0"/>
              <a:t>реакциям окисления-восстановления </a:t>
            </a:r>
            <a:r>
              <a:rPr lang="ru-RU" sz="1400" dirty="0"/>
              <a:t>обусловливается наличием </a:t>
            </a:r>
            <a:r>
              <a:rPr lang="ru-RU" sz="1400" dirty="0" smtClean="0"/>
              <a:t>на их </a:t>
            </a:r>
            <a:r>
              <a:rPr lang="ru-RU" sz="1400" dirty="0"/>
              <a:t>поверхности свободных электронов, способствующих </a:t>
            </a:r>
            <a:r>
              <a:rPr lang="ru-RU" sz="1400" dirty="0" smtClean="0"/>
              <a:t>адсорбции, хемосорбции</a:t>
            </a:r>
            <a:r>
              <a:rPr lang="ru-RU" sz="1400" dirty="0"/>
              <a:t>, </a:t>
            </a:r>
            <a:r>
              <a:rPr lang="ru-RU" sz="1400" dirty="0" err="1" smtClean="0"/>
              <a:t>гомолитическому</a:t>
            </a:r>
            <a:r>
              <a:rPr lang="ru-RU" sz="1400" dirty="0" smtClean="0"/>
              <a:t> </a:t>
            </a:r>
            <a:r>
              <a:rPr lang="ru-RU" sz="1400" dirty="0"/>
              <a:t>распаду органических молекул. </a:t>
            </a:r>
            <a:r>
              <a:rPr lang="ru-RU" sz="1400" dirty="0" smtClean="0"/>
              <a:t>Однако Мо </a:t>
            </a:r>
            <a:r>
              <a:rPr lang="ru-RU" sz="1400" dirty="0"/>
              <a:t>и W значительно уступают по дегидро-гидрирующей </a:t>
            </a:r>
            <a:r>
              <a:rPr lang="ru-RU" sz="1400" dirty="0" smtClean="0"/>
              <a:t>активности </a:t>
            </a:r>
            <a:r>
              <a:rPr lang="ru-RU" sz="1400" dirty="0" err="1" smtClean="0"/>
              <a:t>Ni</a:t>
            </a:r>
            <a:r>
              <a:rPr lang="ru-RU" sz="1400" dirty="0"/>
              <a:t>, </a:t>
            </a:r>
            <a:r>
              <a:rPr lang="ru-RU" sz="1400" dirty="0" err="1"/>
              <a:t>Co</a:t>
            </a:r>
            <a:r>
              <a:rPr lang="ru-RU" sz="1400" dirty="0"/>
              <a:t> и особенно Pt и </a:t>
            </a:r>
            <a:r>
              <a:rPr lang="ru-RU" sz="1400" dirty="0" err="1"/>
              <a:t>Pd</a:t>
            </a:r>
            <a:r>
              <a:rPr lang="ru-RU" sz="1400" dirty="0"/>
              <a:t>.</a:t>
            </a:r>
          </a:p>
          <a:p>
            <a:pPr lvl="1">
              <a:lnSpc>
                <a:spcPct val="150000"/>
              </a:lnSpc>
            </a:pPr>
            <a:r>
              <a:rPr lang="ru-RU" sz="1400" dirty="0" smtClean="0"/>
              <a:t>- Сульфиды </a:t>
            </a:r>
            <a:r>
              <a:rPr lang="ru-RU" sz="1400" dirty="0"/>
              <a:t>же Мо и W </a:t>
            </a:r>
            <a:r>
              <a:rPr lang="ru-RU" sz="1400" dirty="0" smtClean="0"/>
              <a:t>отвечают за </a:t>
            </a:r>
            <a:r>
              <a:rPr lang="ru-RU" sz="1400" dirty="0"/>
              <a:t>протекание </a:t>
            </a:r>
            <a:r>
              <a:rPr lang="ru-RU" sz="1400" i="1" dirty="0" err="1" smtClean="0"/>
              <a:t>гетеролитических</a:t>
            </a:r>
            <a:r>
              <a:rPr lang="ru-RU" sz="1400" i="1" dirty="0" smtClean="0"/>
              <a:t> </a:t>
            </a:r>
            <a:r>
              <a:rPr lang="ru-RU" sz="1400" i="1" dirty="0"/>
              <a:t>(ионных) реакций</a:t>
            </a:r>
            <a:r>
              <a:rPr lang="ru-RU" sz="1400" dirty="0"/>
              <a:t>, в частности расщепление C–S, C–N и </a:t>
            </a:r>
            <a:r>
              <a:rPr lang="ru-RU" sz="1400" dirty="0" smtClean="0"/>
              <a:t>С–О связей </a:t>
            </a:r>
            <a:r>
              <a:rPr lang="ru-RU" sz="1400" dirty="0"/>
              <a:t>в гетероорганических соединениях.</a:t>
            </a:r>
          </a:p>
          <a:p>
            <a:pPr>
              <a:lnSpc>
                <a:spcPct val="150000"/>
              </a:lnSpc>
            </a:pPr>
            <a:r>
              <a:rPr lang="ru-RU" sz="1600" dirty="0" smtClean="0"/>
              <a:t>3</a:t>
            </a:r>
            <a:r>
              <a:rPr lang="ru-RU" sz="1600" dirty="0"/>
              <a:t>) </a:t>
            </a:r>
            <a:r>
              <a:rPr lang="ru-RU" sz="1600" b="1" dirty="0"/>
              <a:t>термостойкие носители </a:t>
            </a:r>
            <a:r>
              <a:rPr lang="ru-RU" sz="1600" dirty="0"/>
              <a:t>с развитой удельной поверхностью и </a:t>
            </a:r>
            <a:r>
              <a:rPr lang="ru-RU" sz="1600" dirty="0" smtClean="0"/>
              <a:t>высокой </a:t>
            </a:r>
            <a:r>
              <a:rPr lang="ru-RU" sz="1600" dirty="0"/>
              <a:t>механической прочностью, инертные или обладающие </a:t>
            </a:r>
            <a:r>
              <a:rPr lang="ru-RU" sz="1600" dirty="0" smtClean="0"/>
              <a:t>кислотными свойствами.</a:t>
            </a:r>
          </a:p>
          <a:p>
            <a:pPr algn="ctr">
              <a:lnSpc>
                <a:spcPct val="150000"/>
              </a:lnSpc>
            </a:pPr>
            <a:r>
              <a:rPr lang="ru-RU" sz="1600" b="1" u="sng" dirty="0" smtClean="0"/>
              <a:t>Катализаторы перед началом работы </a:t>
            </a:r>
            <a:r>
              <a:rPr lang="ru-RU" sz="1600" b="1" u="sng" dirty="0" err="1" smtClean="0"/>
              <a:t>сульфидируют</a:t>
            </a:r>
            <a:r>
              <a:rPr lang="ru-RU" sz="1600" b="1" u="sng" dirty="0" smtClean="0"/>
              <a:t> </a:t>
            </a:r>
            <a:br>
              <a:rPr lang="ru-RU" sz="1600" b="1" u="sng" dirty="0" smtClean="0"/>
            </a:br>
            <a:r>
              <a:rPr lang="ru-RU" sz="1600" b="1" u="sng" dirty="0" smtClean="0"/>
              <a:t>(меркаптанами, </a:t>
            </a:r>
            <a:r>
              <a:rPr lang="ru-RU" sz="1600" b="1" u="sng" dirty="0" err="1" smtClean="0"/>
              <a:t>диметилсульфидом</a:t>
            </a:r>
            <a:r>
              <a:rPr lang="ru-RU" sz="1600" b="1" u="sng" dirty="0" smtClean="0"/>
              <a:t>)</a:t>
            </a:r>
            <a:endParaRPr lang="ru-RU" sz="1600" b="1" u="sng" dirty="0"/>
          </a:p>
        </p:txBody>
      </p:sp>
      <p:pic>
        <p:nvPicPr>
          <p:cNvPr id="5122" name="Picture 2" descr="Dimethyl sulfide structure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0920" y="6055167"/>
            <a:ext cx="1971675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408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6147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altLang="ru-RU" dirty="0" smtClean="0"/>
          </a:p>
        </p:txBody>
      </p:sp>
      <p:pic>
        <p:nvPicPr>
          <p:cNvPr id="614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223"/>
            <a:ext cx="7113413" cy="5732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5733256"/>
            <a:ext cx="878497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/>
              <a:t>Сочетание </a:t>
            </a:r>
            <a:r>
              <a:rPr lang="ru-RU" sz="1600" dirty="0" err="1"/>
              <a:t>Ni</a:t>
            </a:r>
            <a:r>
              <a:rPr lang="ru-RU" sz="1600" dirty="0"/>
              <a:t> или Со с Мо или W придает их смесям и </a:t>
            </a:r>
            <a:r>
              <a:rPr lang="ru-RU" sz="1600" dirty="0" smtClean="0"/>
              <a:t>сплавам бифункциональные </a:t>
            </a:r>
            <a:r>
              <a:rPr lang="ru-RU" sz="1600" dirty="0"/>
              <a:t>свойства — способность осуществлять </a:t>
            </a:r>
            <a:r>
              <a:rPr lang="ru-RU" sz="1600" dirty="0" smtClean="0"/>
              <a:t>одновременно и </a:t>
            </a:r>
            <a:r>
              <a:rPr lang="ru-RU" sz="1600" dirty="0" err="1"/>
              <a:t>гомолитические</a:t>
            </a:r>
            <a:r>
              <a:rPr lang="ru-RU" sz="1600" dirty="0"/>
              <a:t>, и гетеролитические реакции </a:t>
            </a:r>
            <a:r>
              <a:rPr lang="ru-RU" sz="1600" dirty="0" smtClean="0"/>
              <a:t>и стойкость </a:t>
            </a:r>
            <a:r>
              <a:rPr lang="ru-RU" sz="1600" dirty="0"/>
              <a:t>по отношению к отравляющему действию сернистых и </a:t>
            </a:r>
            <a:r>
              <a:rPr lang="ru-RU" sz="1600" dirty="0" smtClean="0"/>
              <a:t>азотистых </a:t>
            </a:r>
            <a:r>
              <a:rPr lang="ru-RU" sz="1600" dirty="0"/>
              <a:t>соединений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724128" y="2060848"/>
            <a:ext cx="32403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На поверхности «работает» система (</a:t>
            </a:r>
            <a:r>
              <a:rPr lang="ru-RU" sz="1600" i="1" dirty="0" smtClean="0"/>
              <a:t>оксид металла – сульфид металла - металл</a:t>
            </a:r>
            <a:r>
              <a:rPr lang="ru-RU" sz="1600" dirty="0" smtClean="0"/>
              <a:t>)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147345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288" y="908720"/>
            <a:ext cx="8353425" cy="5329237"/>
          </a:xfrm>
        </p:spPr>
        <p:txBody>
          <a:bodyPr/>
          <a:lstStyle/>
          <a:p>
            <a:pPr algn="just"/>
            <a:r>
              <a:rPr lang="ru-RU" sz="1800" b="1" dirty="0"/>
              <a:t>Цели процессов </a:t>
            </a:r>
            <a:r>
              <a:rPr lang="ru-RU" sz="1800" b="1" dirty="0" err="1"/>
              <a:t>гидрооблагораживания</a:t>
            </a:r>
            <a:r>
              <a:rPr lang="ru-RU" sz="1800" b="1" dirty="0"/>
              <a:t> </a:t>
            </a:r>
            <a:r>
              <a:rPr lang="ru-RU" sz="1800" b="1" dirty="0" smtClean="0"/>
              <a:t>разнообразны:</a:t>
            </a:r>
            <a:r>
              <a:rPr lang="ru-RU" sz="1800" dirty="0" smtClean="0"/>
              <a:t>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1" dirty="0" smtClean="0"/>
              <a:t>Моторные </a:t>
            </a:r>
            <a:r>
              <a:rPr lang="ru-RU" sz="1600" b="1" dirty="0"/>
              <a:t>топлива </a:t>
            </a:r>
            <a:r>
              <a:rPr lang="ru-RU" sz="1600" dirty="0"/>
              <a:t>подвергают гидроочистке с целью удаления </a:t>
            </a:r>
            <a:r>
              <a:rPr lang="ru-RU" sz="1600" dirty="0" smtClean="0"/>
              <a:t>гетероорганических </a:t>
            </a:r>
            <a:r>
              <a:rPr lang="ru-RU" sz="1600" dirty="0"/>
              <a:t>соединений </a:t>
            </a:r>
            <a:r>
              <a:rPr lang="en-US" sz="1600" dirty="0" smtClean="0"/>
              <a:t>S, N, O, As</a:t>
            </a:r>
            <a:r>
              <a:rPr lang="ru-RU" sz="1600" dirty="0" smtClean="0"/>
              <a:t>, галогенов,</a:t>
            </a:r>
            <a:r>
              <a:rPr lang="en-US" sz="1600" dirty="0" smtClean="0"/>
              <a:t> </a:t>
            </a:r>
            <a:r>
              <a:rPr lang="ru-RU" sz="1600" dirty="0" err="1" smtClean="0"/>
              <a:t>Ме</a:t>
            </a:r>
            <a:r>
              <a:rPr lang="ru-RU" sz="1600" dirty="0" smtClean="0"/>
              <a:t> </a:t>
            </a:r>
            <a:r>
              <a:rPr lang="ru-RU" sz="1600" dirty="0"/>
              <a:t>и гидрирования непредельных углеводородов, тем </a:t>
            </a:r>
            <a:r>
              <a:rPr lang="ru-RU" sz="1600" dirty="0" smtClean="0"/>
              <a:t>самым улучшения </a:t>
            </a:r>
            <a:r>
              <a:rPr lang="ru-RU" sz="1600" dirty="0"/>
              <a:t>их эксплуатационных характеристик. </a:t>
            </a:r>
            <a:endParaRPr lang="ru-RU" sz="16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1" dirty="0" smtClean="0"/>
              <a:t>ГО </a:t>
            </a:r>
            <a:r>
              <a:rPr lang="ru-RU" sz="1600" b="1" dirty="0"/>
              <a:t>позволяет уменьшить коррозионную агрессивность </a:t>
            </a:r>
            <a:r>
              <a:rPr lang="ru-RU" sz="1600" dirty="0" smtClean="0"/>
              <a:t>топлив и </a:t>
            </a:r>
            <a:r>
              <a:rPr lang="ru-RU" sz="1600" dirty="0"/>
              <a:t>их склонность к образованию осадков, уменьшить количество </a:t>
            </a:r>
            <a:r>
              <a:rPr lang="ru-RU" sz="1600" dirty="0" smtClean="0"/>
              <a:t>токсичных </a:t>
            </a:r>
            <a:r>
              <a:rPr lang="ru-RU" sz="1600" dirty="0"/>
              <a:t>газовых выбросов в окружающую среду. </a:t>
            </a:r>
            <a:endParaRPr lang="ru-RU" sz="16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1" dirty="0" smtClean="0"/>
              <a:t>Глубокую ГО бензиновых </a:t>
            </a:r>
            <a:r>
              <a:rPr lang="ru-RU" sz="1600" b="1" dirty="0"/>
              <a:t>фракций </a:t>
            </a:r>
            <a:r>
              <a:rPr lang="ru-RU" sz="1600" dirty="0"/>
              <a:t>проводят для защиты </a:t>
            </a:r>
            <a:r>
              <a:rPr lang="en-US" sz="1600" dirty="0" smtClean="0"/>
              <a:t>Pt-</a:t>
            </a:r>
            <a:r>
              <a:rPr lang="ru-RU" sz="1600" dirty="0" smtClean="0"/>
              <a:t> катализаторов риформинга </a:t>
            </a:r>
            <a:r>
              <a:rPr lang="ru-RU" sz="1600" dirty="0"/>
              <a:t>от отравления </a:t>
            </a:r>
            <a:r>
              <a:rPr lang="ru-RU" sz="1600" dirty="0" err="1"/>
              <a:t>неуглеводородными</a:t>
            </a:r>
            <a:r>
              <a:rPr lang="ru-RU" sz="1600" dirty="0"/>
              <a:t> соединениями. </a:t>
            </a:r>
            <a:endParaRPr lang="en-US" sz="16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1" dirty="0" smtClean="0"/>
              <a:t>В результате ГОС </a:t>
            </a:r>
            <a:r>
              <a:rPr lang="ru-RU" sz="1600" b="1" dirty="0"/>
              <a:t>вакуумных газойлей </a:t>
            </a:r>
            <a:r>
              <a:rPr lang="ru-RU" sz="1600" dirty="0"/>
              <a:t>— сырья </a:t>
            </a:r>
            <a:r>
              <a:rPr lang="ru-RU" sz="1600" dirty="0" smtClean="0"/>
              <a:t>каталитического </a:t>
            </a:r>
            <a:r>
              <a:rPr lang="ru-RU" sz="1600" dirty="0"/>
              <a:t>крекинга — повышаются выход и качество продуктов </a:t>
            </a:r>
            <a:r>
              <a:rPr lang="ru-RU" sz="1600" dirty="0" smtClean="0"/>
              <a:t>крекинга и </a:t>
            </a:r>
            <a:r>
              <a:rPr lang="ru-RU" sz="1600" dirty="0"/>
              <a:t>значительно сокращается загрязнение атмосферы окислами серы</a:t>
            </a:r>
            <a:r>
              <a:rPr lang="ru-RU" sz="1600" dirty="0" smtClean="0"/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1" dirty="0" smtClean="0"/>
              <a:t> Нефтяные </a:t>
            </a:r>
            <a:r>
              <a:rPr lang="ru-RU" sz="1600" b="1" dirty="0"/>
              <a:t>масла </a:t>
            </a:r>
            <a:r>
              <a:rPr lang="ru-RU" sz="1600" dirty="0"/>
              <a:t>подвергают неглубокому </a:t>
            </a:r>
            <a:r>
              <a:rPr lang="ru-RU" sz="1600" dirty="0" err="1" smtClean="0"/>
              <a:t>гидрообессериванию</a:t>
            </a:r>
            <a:r>
              <a:rPr lang="ru-RU" sz="1600" dirty="0" smtClean="0"/>
              <a:t> с </a:t>
            </a:r>
            <a:r>
              <a:rPr lang="ru-RU" sz="1600" dirty="0"/>
              <a:t>целью осветления и снижения их коксуемости, кислотности и </a:t>
            </a:r>
            <a:r>
              <a:rPr lang="ru-RU" sz="1600" dirty="0" err="1" smtClean="0"/>
              <a:t>эмульгируемости</a:t>
            </a:r>
            <a:r>
              <a:rPr lang="ru-RU" sz="1600" dirty="0"/>
              <a:t>. </a:t>
            </a:r>
            <a:r>
              <a:rPr lang="ru-RU" sz="1600" dirty="0" err="1" smtClean="0"/>
              <a:t>Гидроочищенные</a:t>
            </a:r>
            <a:r>
              <a:rPr lang="ru-RU" sz="1600" dirty="0" smtClean="0"/>
              <a:t> </a:t>
            </a:r>
            <a:r>
              <a:rPr lang="ru-RU" sz="1600" dirty="0"/>
              <a:t>масляные продукты удовлетворяют требованиям </a:t>
            </a:r>
            <a:r>
              <a:rPr lang="ru-RU" sz="1600" dirty="0" smtClean="0"/>
              <a:t>стандартов </a:t>
            </a:r>
            <a:r>
              <a:rPr lang="ru-RU" sz="1600" dirty="0"/>
              <a:t>по цвету, стабильности, запаху, допустимому содержанию </a:t>
            </a:r>
            <a:r>
              <a:rPr lang="ru-RU" sz="1600" dirty="0" smtClean="0"/>
              <a:t>примесей и </a:t>
            </a:r>
            <a:r>
              <a:rPr lang="ru-RU" sz="1600" dirty="0"/>
              <a:t>другим экологическим и эксплуатационным показателям.</a:t>
            </a:r>
            <a:endParaRPr lang="ru-RU" altLang="ru-RU" sz="16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87624" y="0"/>
            <a:ext cx="77048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Каталитические гидрогенизационные процессы облагораживания нефтяного </a:t>
            </a:r>
            <a:r>
              <a:rPr lang="ru-RU" b="1" dirty="0" smtClean="0"/>
              <a:t>сырья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073652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altLang="ru-RU" smtClean="0"/>
          </a:p>
        </p:txBody>
      </p:sp>
      <p:pic>
        <p:nvPicPr>
          <p:cNvPr id="512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39"/>
          <a:stretch/>
        </p:blipFill>
        <p:spPr bwMode="auto">
          <a:xfrm>
            <a:off x="144463" y="2158738"/>
            <a:ext cx="8820150" cy="5086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87624" y="44624"/>
            <a:ext cx="77048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Катализаторы гидроочистки </a:t>
            </a:r>
            <a:r>
              <a:rPr lang="ru-RU" sz="2400" b="1" dirty="0"/>
              <a:t>нефтяного </a:t>
            </a:r>
            <a:r>
              <a:rPr lang="ru-RU" sz="2400" b="1" dirty="0" smtClean="0"/>
              <a:t>сырья</a:t>
            </a:r>
            <a:endParaRPr lang="ru-RU" sz="2400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36725" y="889000"/>
            <a:ext cx="86409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Алюмокобальтмолибденовые </a:t>
            </a:r>
            <a:r>
              <a:rPr lang="ru-RU" dirty="0"/>
              <a:t>(АКМ</a:t>
            </a:r>
            <a:r>
              <a:rPr lang="ru-RU" dirty="0" smtClean="0"/>
              <a:t>), алюмоникельмолибденовые </a:t>
            </a:r>
            <a:r>
              <a:rPr lang="ru-RU" dirty="0"/>
              <a:t>(АНМ) и смешанные </a:t>
            </a:r>
            <a:r>
              <a:rPr lang="ru-RU" dirty="0" err="1" smtClean="0"/>
              <a:t>алюмоникелькобальтмолибденовые</a:t>
            </a:r>
            <a:r>
              <a:rPr lang="ru-RU" dirty="0" smtClean="0"/>
              <a:t> </a:t>
            </a:r>
            <a:r>
              <a:rPr lang="ru-RU" dirty="0"/>
              <a:t>(АНКМ), а </a:t>
            </a:r>
            <a:r>
              <a:rPr lang="ru-RU" dirty="0" smtClean="0"/>
              <a:t>также </a:t>
            </a:r>
            <a:r>
              <a:rPr lang="ru-RU" dirty="0" err="1" smtClean="0"/>
              <a:t>алюмоникельмолибденсиликатные</a:t>
            </a:r>
            <a:r>
              <a:rPr lang="ru-RU" dirty="0" smtClean="0"/>
              <a:t> (АНМС</a:t>
            </a:r>
            <a:r>
              <a:rPr lang="ru-RU" dirty="0"/>
              <a:t>) катализаторы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1886652"/>
            <a:ext cx="86409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Таблица - Характеристика отечественных катализаторов гидроочистки дистиллятных фракций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66369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altLang="ru-RU" smtClean="0"/>
          </a:p>
        </p:txBody>
      </p:sp>
      <p:pic>
        <p:nvPicPr>
          <p:cNvPr id="7171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195" b="4261"/>
          <a:stretch/>
        </p:blipFill>
        <p:spPr bwMode="auto">
          <a:xfrm>
            <a:off x="144463" y="3965608"/>
            <a:ext cx="8820150" cy="2550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15616" y="116632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Сырье и процессы </a:t>
            </a:r>
            <a:r>
              <a:rPr lang="ru-RU" b="1" dirty="0"/>
              <a:t>гидроочистки нефтяного сырья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25" b="58695"/>
          <a:stretch/>
        </p:blipFill>
        <p:spPr bwMode="auto">
          <a:xfrm>
            <a:off x="138080" y="1393913"/>
            <a:ext cx="8820150" cy="1838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79985" y="1052736"/>
            <a:ext cx="86886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Таблица - Содержание серы, азота</a:t>
            </a:r>
            <a:r>
              <a:rPr lang="ru-RU" sz="1400" dirty="0"/>
              <a:t>, металлов </a:t>
            </a:r>
            <a:r>
              <a:rPr lang="ru-RU" sz="1400" dirty="0" smtClean="0"/>
              <a:t>и коксуемость </a:t>
            </a:r>
            <a:r>
              <a:rPr lang="ru-RU" sz="1400" dirty="0"/>
              <a:t>во фракциях товарной смеси </a:t>
            </a:r>
            <a:r>
              <a:rPr lang="ru-RU" sz="1400" dirty="0" smtClean="0"/>
              <a:t>западно-сибирских </a:t>
            </a:r>
            <a:r>
              <a:rPr lang="ru-RU" sz="1400" dirty="0"/>
              <a:t>нефтей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03830" y="3452014"/>
            <a:ext cx="86886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Таблица – Усредненные показатели работы современных промышленных установок гидрооблагораживания различных видов сырья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altLang="ru-RU" smtClean="0"/>
          </a:p>
        </p:txBody>
      </p:sp>
      <p:pic>
        <p:nvPicPr>
          <p:cNvPr id="819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235"/>
          <a:stretch/>
        </p:blipFill>
        <p:spPr bwMode="auto">
          <a:xfrm>
            <a:off x="26397" y="927099"/>
            <a:ext cx="6948940" cy="473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Подзаголовок 2"/>
          <p:cNvSpPr txBox="1">
            <a:spLocks/>
          </p:cNvSpPr>
          <p:nvPr/>
        </p:nvSpPr>
        <p:spPr bwMode="auto">
          <a:xfrm>
            <a:off x="3347865" y="906680"/>
            <a:ext cx="5688632" cy="3818464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buFontTx/>
              <a:buNone/>
            </a:pPr>
            <a:r>
              <a:rPr lang="ru-RU" altLang="ru-RU" sz="1800" b="1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Температура: </a:t>
            </a:r>
            <a:r>
              <a:rPr lang="ru-RU" altLang="ru-RU" sz="1800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(260-420) °С. </a:t>
            </a:r>
            <a:endParaRPr lang="ru-RU" altLang="ru-RU" sz="1800" b="1" dirty="0" smtClean="0"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algn="just">
              <a:buNone/>
            </a:pPr>
            <a:r>
              <a:rPr lang="ru-RU" altLang="ru-RU" sz="1800" dirty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Ниже 260 °С происходит замедление реакции обессеривания</a:t>
            </a:r>
            <a:r>
              <a:rPr lang="ru-RU" altLang="ru-RU" sz="1800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. Кроме того, нижний </a:t>
            </a:r>
            <a:r>
              <a:rPr lang="ru-RU" altLang="ru-RU" sz="1800" dirty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предел температуры обусловлен необходимостью вести процесс в газовой фазе.</a:t>
            </a:r>
          </a:p>
          <a:p>
            <a:pPr algn="just">
              <a:buFontTx/>
              <a:buNone/>
            </a:pPr>
            <a:r>
              <a:rPr lang="ru-RU" altLang="ru-RU" sz="1800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не выше 400-420 °С, чтобы:</a:t>
            </a:r>
          </a:p>
          <a:p>
            <a:pPr marL="342900" indent="-342900" algn="just">
              <a:buFontTx/>
              <a:buChar char="-"/>
            </a:pPr>
            <a:r>
              <a:rPr lang="ru-RU" altLang="ru-RU" sz="1800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воспрепятствовать реакциям крекинга и коксования;</a:t>
            </a:r>
          </a:p>
          <a:p>
            <a:pPr marL="342900" indent="-342900" algn="just">
              <a:buFontTx/>
              <a:buChar char="-"/>
            </a:pPr>
            <a:r>
              <a:rPr lang="ru-RU" altLang="ru-RU" sz="1800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не снижать степень обессеривания;</a:t>
            </a:r>
          </a:p>
          <a:p>
            <a:pPr algn="just">
              <a:buNone/>
            </a:pPr>
            <a:r>
              <a:rPr lang="ru-RU" altLang="ru-RU" sz="1800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При </a:t>
            </a:r>
            <a:r>
              <a:rPr lang="ru-RU" altLang="ru-RU" sz="1800" dirty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работе установки в начале пробега катализатора поддерживают более низкую температуру, так как повышение температуры компенсирует падение активности катализатора.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214866" y="179348"/>
            <a:ext cx="76776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Температура в процессах </a:t>
            </a:r>
            <a:r>
              <a:rPr lang="ru-RU" b="1" dirty="0"/>
              <a:t>гидроочистки нефтяного сырья</a:t>
            </a:r>
          </a:p>
        </p:txBody>
      </p:sp>
    </p:spTree>
    <p:extLst>
      <p:ext uri="{BB962C8B-B14F-4D97-AF65-F5344CB8AC3E}">
        <p14:creationId xmlns:p14="http://schemas.microsoft.com/office/powerpoint/2010/main" val="743721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altLang="ru-RU" smtClean="0"/>
          </a:p>
        </p:txBody>
      </p:sp>
      <p:pic>
        <p:nvPicPr>
          <p:cNvPr id="819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988840"/>
            <a:ext cx="6932613" cy="473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Подзаголовок 2"/>
          <p:cNvSpPr txBox="1">
            <a:spLocks/>
          </p:cNvSpPr>
          <p:nvPr/>
        </p:nvSpPr>
        <p:spPr bwMode="auto">
          <a:xfrm>
            <a:off x="395536" y="908720"/>
            <a:ext cx="5112568" cy="4896544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spcBef>
                <a:spcPts val="0"/>
              </a:spcBef>
              <a:buFontTx/>
              <a:buNone/>
            </a:pPr>
            <a:r>
              <a:rPr lang="ru-RU" altLang="ru-RU" sz="2000" b="1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Давление: </a:t>
            </a:r>
            <a:r>
              <a:rPr lang="ru-RU" altLang="ru-RU" sz="2000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2,5-6,0 МПа, </a:t>
            </a:r>
            <a:r>
              <a:rPr lang="en-US" altLang="ru-RU" sz="2000" i="1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P</a:t>
            </a:r>
            <a:r>
              <a:rPr lang="en-US" altLang="ru-RU" sz="2000" baseline="-25000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H2</a:t>
            </a:r>
            <a:r>
              <a:rPr lang="en-US" altLang="ru-RU" sz="2000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 = 1</a:t>
            </a:r>
            <a:r>
              <a:rPr lang="ru-RU" altLang="ru-RU" sz="2000" dirty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,</a:t>
            </a:r>
            <a:r>
              <a:rPr lang="en-US" altLang="ru-RU" sz="2000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5-</a:t>
            </a:r>
            <a:r>
              <a:rPr lang="en-US" altLang="ru-RU" sz="2000" dirty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6</a:t>
            </a:r>
            <a:r>
              <a:rPr lang="ru-RU" altLang="ru-RU" sz="2000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,7 МПа</a:t>
            </a:r>
            <a:r>
              <a:rPr lang="en-US" altLang="ru-RU" sz="2000" dirty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;</a:t>
            </a:r>
            <a:endParaRPr lang="ru-RU" altLang="ru-RU" sz="2000" dirty="0" smtClean="0"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  <a:buFontTx/>
              <a:buNone/>
            </a:pPr>
            <a:r>
              <a:rPr lang="ru-RU" altLang="ru-RU" sz="2000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- при </a:t>
            </a:r>
            <a:r>
              <a:rPr lang="ru-RU" altLang="ru-RU" sz="2000" dirty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ГОС сырья с пределами выкипания выше 350 °С сырье находится в жидкой фазе – чувствительность к давлению </a:t>
            </a:r>
            <a:r>
              <a:rPr lang="ru-RU" altLang="ru-RU" sz="2000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ниже.</a:t>
            </a:r>
            <a:endParaRPr lang="ru-RU" altLang="ru-RU" sz="2000" dirty="0"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  <a:buFontTx/>
              <a:buNone/>
            </a:pPr>
            <a:r>
              <a:rPr lang="ru-RU" altLang="ru-RU" sz="2000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- из-за </a:t>
            </a:r>
            <a:r>
              <a:rPr lang="ru-RU" altLang="ru-RU" sz="2000" dirty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удорожания оборудования, как правило процесс не ведут выше 7-8 МПа.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3088050"/>
              </p:ext>
            </p:extLst>
          </p:nvPr>
        </p:nvGraphicFramePr>
        <p:xfrm>
          <a:off x="216112" y="3990960"/>
          <a:ext cx="5364000" cy="15982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016000"/>
                <a:gridCol w="1548000"/>
                <a:gridCol w="1800000"/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Фракции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Общее давление, МПа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Парциальное давление Н</a:t>
                      </a:r>
                      <a:r>
                        <a:rPr lang="ru-RU" sz="1400" baseline="-25000" dirty="0" smtClean="0"/>
                        <a:t>2</a:t>
                      </a:r>
                      <a:r>
                        <a:rPr lang="ru-RU" sz="1400" dirty="0" smtClean="0"/>
                        <a:t>, МПа</a:t>
                      </a:r>
                      <a:endParaRPr lang="ru-RU" sz="1400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Бензиновые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4-5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3,5-4</a:t>
                      </a:r>
                      <a:endParaRPr lang="ru-RU" sz="1400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 smtClean="0"/>
                        <a:t>Среднедистиллятные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4-5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3-4</a:t>
                      </a:r>
                      <a:endParaRPr lang="ru-RU" sz="1400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Вакуумный газойль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7-8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5,5-7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214866" y="179348"/>
            <a:ext cx="76776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Давление в процессах </a:t>
            </a:r>
            <a:r>
              <a:rPr lang="ru-RU" b="1" dirty="0"/>
              <a:t>гидроочистки нефтяного сырья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Подзаголовок 2"/>
          <p:cNvSpPr txBox="1">
            <a:spLocks/>
          </p:cNvSpPr>
          <p:nvPr/>
        </p:nvSpPr>
        <p:spPr bwMode="auto">
          <a:xfrm>
            <a:off x="395536" y="908720"/>
            <a:ext cx="8208912" cy="4896544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spcBef>
                <a:spcPts val="0"/>
              </a:spcBef>
              <a:buFontTx/>
              <a:buNone/>
            </a:pPr>
            <a:r>
              <a:rPr lang="ru-RU" sz="2000" b="1" dirty="0"/>
              <a:t>Кратность циркуляции </a:t>
            </a:r>
            <a:r>
              <a:rPr lang="ru-RU" sz="2000" b="1" dirty="0" smtClean="0"/>
              <a:t>ВСГ: </a:t>
            </a:r>
            <a:r>
              <a:rPr lang="ru-RU" sz="2000" dirty="0" smtClean="0"/>
              <a:t>150-1000 нм</a:t>
            </a:r>
            <a:r>
              <a:rPr lang="ru-RU" sz="2000" baseline="30000" dirty="0" smtClean="0"/>
              <a:t>3</a:t>
            </a:r>
            <a:r>
              <a:rPr lang="ru-RU" sz="2000" dirty="0" smtClean="0"/>
              <a:t>/м</a:t>
            </a:r>
            <a:r>
              <a:rPr lang="ru-RU" sz="2000" baseline="30000" dirty="0" smtClean="0"/>
              <a:t>3</a:t>
            </a:r>
            <a:r>
              <a:rPr lang="ru-RU" sz="2000" dirty="0" smtClean="0"/>
              <a:t> сырья;</a:t>
            </a:r>
            <a:endParaRPr lang="ru-RU" sz="2000" b="1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1214866" y="179348"/>
            <a:ext cx="767761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/>
              <a:t>Кратность циркуляции ВСГ </a:t>
            </a:r>
            <a:r>
              <a:rPr lang="ru-RU" sz="1600" b="1" dirty="0"/>
              <a:t>в процессах гидроочистки нефтяного сырья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3" y="2644800"/>
            <a:ext cx="8524875" cy="218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03830" y="2329716"/>
            <a:ext cx="868865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Таблица – Расход водорода на гидрирование при гидроочистке сернистых дистиллятов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962611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3014663"/>
            <a:ext cx="7596188" cy="250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Подзаголовок 2"/>
          <p:cNvSpPr txBox="1">
            <a:spLocks/>
          </p:cNvSpPr>
          <p:nvPr/>
        </p:nvSpPr>
        <p:spPr bwMode="auto">
          <a:xfrm>
            <a:off x="179388" y="1125538"/>
            <a:ext cx="8559800" cy="3023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Tx/>
              <a:buNone/>
            </a:pPr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Регенерация катализаторов – окислительный выжиг кокса: </a:t>
            </a:r>
          </a:p>
          <a:p>
            <a:pPr>
              <a:buFontTx/>
              <a:buChar char="-"/>
            </a:pPr>
            <a:r>
              <a:rPr lang="ru-RU" altLang="ru-RU" sz="2400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Газовоздушный</a:t>
            </a:r>
            <a:r>
              <a:rPr lang="ru-RU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 (</a:t>
            </a:r>
            <a:r>
              <a:rPr lang="ru-RU" altLang="ru-RU" sz="2400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инерт</a:t>
            </a:r>
            <a:r>
              <a:rPr lang="ru-RU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 + воздух);</a:t>
            </a:r>
          </a:p>
          <a:p>
            <a:pPr>
              <a:buFontTx/>
              <a:buChar char="-"/>
            </a:pPr>
            <a:r>
              <a:rPr lang="ru-RU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Паровоздушный (неприменим для цеолитсодержащих кат-в);</a:t>
            </a:r>
          </a:p>
          <a:p>
            <a:pPr>
              <a:buFontTx/>
              <a:buChar char="-"/>
            </a:pPr>
            <a:endParaRPr lang="ru-RU" altLang="ru-RU" sz="24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>
              <a:buFontTx/>
              <a:buNone/>
            </a:pPr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Способы сепарации продуктов</a:t>
            </a:r>
          </a:p>
          <a:p>
            <a:pPr>
              <a:buFontTx/>
              <a:buNone/>
            </a:pPr>
            <a:endParaRPr lang="ru-RU" altLang="ru-RU" sz="24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>
              <a:buFontTx/>
              <a:buNone/>
            </a:pPr>
            <a:endParaRPr lang="ru-RU" altLang="ru-RU" sz="24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>
              <a:buFontTx/>
              <a:buNone/>
            </a:pPr>
            <a:endParaRPr lang="ru-RU" altLang="ru-RU" sz="24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>
              <a:buFontTx/>
              <a:buNone/>
            </a:pPr>
            <a:endParaRPr lang="ru-RU" altLang="ru-RU" sz="24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>
              <a:buFontTx/>
              <a:buNone/>
            </a:pPr>
            <a:endParaRPr lang="ru-RU" altLang="ru-RU" sz="24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algn="ctr">
              <a:buFontTx/>
              <a:buNone/>
            </a:pPr>
            <a:r>
              <a:rPr lang="ru-RU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	ГО БФ, КФ, ДТ			ГО ДТ, ВГ, масел</a:t>
            </a:r>
          </a:p>
          <a:p>
            <a:pPr>
              <a:buFontTx/>
              <a:buNone/>
            </a:pPr>
            <a:r>
              <a:rPr lang="ru-RU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	- высокая </a:t>
            </a:r>
            <a:r>
              <a:rPr lang="ru-RU" altLang="ru-RU" sz="2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конц</a:t>
            </a:r>
            <a:r>
              <a:rPr lang="ru-RU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. </a:t>
            </a:r>
            <a:r>
              <a:rPr lang="en-US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H</a:t>
            </a:r>
            <a:r>
              <a:rPr lang="en-US" altLang="ru-RU" sz="2400" baseline="-25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в ВСГ</a:t>
            </a:r>
            <a:r>
              <a:rPr lang="en-US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          </a:t>
            </a:r>
            <a:r>
              <a:rPr lang="ru-RU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- </a:t>
            </a:r>
            <a:r>
              <a:rPr lang="ru-RU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меньший расход холода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43608" y="116632"/>
            <a:ext cx="78488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Особенности процессов гидроочистки </a:t>
            </a:r>
            <a:r>
              <a:rPr lang="ru-RU" sz="2000" b="1" dirty="0"/>
              <a:t>нефтяного сырья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38" y="1031875"/>
            <a:ext cx="2209800" cy="582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2175" y="4111625"/>
            <a:ext cx="4908550" cy="269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7504" y="0"/>
            <a:ext cx="8941246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dirty="0"/>
              <a:t>Промышленные установки гидрогенизационной переработки </a:t>
            </a:r>
            <a:r>
              <a:rPr lang="ru-RU" dirty="0" smtClean="0"/>
              <a:t>нефтяного </a:t>
            </a:r>
            <a:r>
              <a:rPr lang="ru-RU" dirty="0"/>
              <a:t>сырья включают следующие блоки: реакторный, </a:t>
            </a:r>
            <a:r>
              <a:rPr lang="ru-RU" dirty="0" smtClean="0"/>
              <a:t>сепарации газопродуктовой </a:t>
            </a:r>
            <a:r>
              <a:rPr lang="ru-RU" dirty="0"/>
              <a:t>смеси с выделением ВСГ, очистки ВСГ </a:t>
            </a:r>
            <a:r>
              <a:rPr lang="ru-RU" dirty="0" smtClean="0"/>
              <a:t>от сероводорода, стабилизации гидрогенизата.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1375" y="900846"/>
            <a:ext cx="5887375" cy="3210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228184" y="4149080"/>
            <a:ext cx="2016224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ru-RU" sz="1200" dirty="0" err="1" smtClean="0"/>
              <a:t>Бенз</a:t>
            </a:r>
            <a:r>
              <a:rPr lang="ru-RU" sz="1200" dirty="0" smtClean="0"/>
              <a:t>.    </a:t>
            </a:r>
            <a:r>
              <a:rPr lang="ru-RU" sz="1200" dirty="0" err="1" smtClean="0"/>
              <a:t>Кер</a:t>
            </a:r>
            <a:r>
              <a:rPr lang="ru-RU" sz="1200" dirty="0" smtClean="0"/>
              <a:t>.      ДТ        ВГ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636061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38" y="1031875"/>
            <a:ext cx="2209800" cy="582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908720"/>
            <a:ext cx="6264026" cy="5834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2136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2052" name="Rectangle 5"/>
          <p:cNvSpPr>
            <a:spLocks noChangeArrowheads="1"/>
          </p:cNvSpPr>
          <p:nvPr/>
        </p:nvSpPr>
        <p:spPr bwMode="auto">
          <a:xfrm>
            <a:off x="849313" y="1881515"/>
            <a:ext cx="7394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None/>
            </a:pPr>
            <a:r>
              <a:rPr lang="ru-RU" altLang="ru-RU" sz="2800" b="1" dirty="0"/>
              <a:t>Технология </a:t>
            </a:r>
            <a:r>
              <a:rPr lang="ru-RU" altLang="ru-RU" sz="2800" b="1"/>
              <a:t>переработки </a:t>
            </a:r>
            <a:r>
              <a:rPr lang="ru-RU" altLang="ru-RU" sz="2800" b="1" smtClean="0"/>
              <a:t>нефти</a:t>
            </a:r>
            <a:endParaRPr lang="ru-RU" altLang="ru-RU" sz="2800" b="1" dirty="0"/>
          </a:p>
        </p:txBody>
      </p:sp>
      <p:sp>
        <p:nvSpPr>
          <p:cNvPr id="2053" name="Rectangle 7"/>
          <p:cNvSpPr>
            <a:spLocks noChangeArrowheads="1"/>
          </p:cNvSpPr>
          <p:nvPr/>
        </p:nvSpPr>
        <p:spPr bwMode="auto">
          <a:xfrm>
            <a:off x="57150" y="3992047"/>
            <a:ext cx="89789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buNone/>
            </a:pPr>
            <a:r>
              <a:rPr lang="ru-RU" sz="1800" b="1" dirty="0" smtClean="0"/>
              <a:t>Особенности </a:t>
            </a:r>
            <a:r>
              <a:rPr lang="ru-RU" sz="1800" b="1" smtClean="0"/>
              <a:t>гидроочистки различных </a:t>
            </a:r>
            <a:r>
              <a:rPr lang="ru-RU" sz="1800" b="1" dirty="0"/>
              <a:t>нефтяных фракций</a:t>
            </a:r>
          </a:p>
        </p:txBody>
      </p:sp>
      <p:sp>
        <p:nvSpPr>
          <p:cNvPr id="2054" name="Rectangle 8"/>
          <p:cNvSpPr>
            <a:spLocks noChangeArrowheads="1"/>
          </p:cNvSpPr>
          <p:nvPr/>
        </p:nvSpPr>
        <p:spPr bwMode="auto">
          <a:xfrm>
            <a:off x="82550" y="5076716"/>
            <a:ext cx="89789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None/>
            </a:pPr>
            <a:r>
              <a:rPr lang="ru-RU" altLang="ru-RU" sz="1800" b="1" dirty="0"/>
              <a:t>Лектор – к.т.н., доцент</a:t>
            </a:r>
            <a:r>
              <a:rPr lang="en-US" altLang="ru-RU" sz="1800" b="1" dirty="0"/>
              <a:t> </a:t>
            </a:r>
            <a:r>
              <a:rPr lang="ru-RU" altLang="ru-RU" sz="1800" b="1" dirty="0"/>
              <a:t>отделения </a:t>
            </a:r>
            <a:br>
              <a:rPr lang="ru-RU" altLang="ru-RU" sz="1800" b="1" dirty="0"/>
            </a:br>
            <a:r>
              <a:rPr lang="ru-RU" altLang="ru-RU" sz="1800" b="1" dirty="0"/>
              <a:t>химической инженерии ИШПР Юрьев Е.М.</a:t>
            </a:r>
            <a:r>
              <a:rPr lang="ru-RU" altLang="ru-RU" sz="1800" dirty="0"/>
              <a:t> </a:t>
            </a:r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57150" y="2924175"/>
            <a:ext cx="89789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800" b="1" dirty="0"/>
          </a:p>
        </p:txBody>
      </p:sp>
    </p:spTree>
    <p:extLst>
      <p:ext uri="{BB962C8B-B14F-4D97-AF65-F5344CB8AC3E}">
        <p14:creationId xmlns:p14="http://schemas.microsoft.com/office/powerpoint/2010/main" val="3287007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288" y="836613"/>
            <a:ext cx="8353425" cy="5329237"/>
          </a:xfrm>
        </p:spPr>
        <p:txBody>
          <a:bodyPr/>
          <a:lstStyle/>
          <a:p>
            <a:pPr algn="l"/>
            <a:r>
              <a:rPr lang="ru-RU" altLang="ru-RU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Гидроочистка бензиновых фракций</a:t>
            </a:r>
          </a:p>
          <a:p>
            <a:pPr algn="l"/>
            <a:endParaRPr lang="ru-RU" altLang="ru-RU" sz="24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algn="l"/>
            <a:r>
              <a:rPr lang="ru-RU" altLang="ru-RU" sz="2400" b="1" u="sng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Прямогонные фракции </a:t>
            </a:r>
            <a:r>
              <a:rPr lang="ru-RU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очищаются до </a:t>
            </a:r>
            <a:r>
              <a:rPr lang="en-US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1</a:t>
            </a:r>
            <a:r>
              <a:rPr lang="ru-RU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-4 </a:t>
            </a:r>
            <a:r>
              <a:rPr lang="en-US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ppm S</a:t>
            </a:r>
            <a:r>
              <a:rPr lang="ru-RU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.</a:t>
            </a:r>
          </a:p>
          <a:p>
            <a:pPr algn="l"/>
            <a:r>
              <a:rPr lang="ru-RU" altLang="ru-RU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Технологический режим:</a:t>
            </a:r>
          </a:p>
          <a:p>
            <a:pPr algn="l"/>
            <a:r>
              <a:rPr lang="en-US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- t – 320-360 °C</a:t>
            </a:r>
            <a:r>
              <a:rPr lang="ru-RU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(скорость практически не зависит от </a:t>
            </a:r>
            <a:r>
              <a:rPr lang="en-US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t</a:t>
            </a:r>
            <a:r>
              <a:rPr lang="ru-RU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,</a:t>
            </a:r>
            <a:r>
              <a:rPr lang="en-US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altLang="ru-RU" sz="2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E</a:t>
            </a:r>
            <a:r>
              <a:rPr lang="en-US" altLang="ru-RU" sz="2400" baseline="-250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a</a:t>
            </a:r>
            <a:r>
              <a:rPr lang="en-US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=</a:t>
            </a:r>
            <a:r>
              <a:rPr lang="ru-RU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15,9 кДж/моль, для сравнения </a:t>
            </a:r>
            <a:r>
              <a:rPr lang="en-US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N-</a:t>
            </a:r>
            <a:r>
              <a:rPr lang="ru-RU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соединений – 83,7 кДж/моль)</a:t>
            </a:r>
            <a:endParaRPr lang="en-US" altLang="ru-RU" sz="24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algn="l"/>
            <a:r>
              <a:rPr lang="ru-RU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- давление 3-5 МПа</a:t>
            </a:r>
          </a:p>
          <a:p>
            <a:pPr algn="l"/>
            <a:r>
              <a:rPr lang="ru-RU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- ОСПС – 5-10 ч</a:t>
            </a:r>
            <a:r>
              <a:rPr lang="ru-RU" altLang="ru-RU" sz="2400" baseline="30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-1</a:t>
            </a:r>
            <a:endParaRPr lang="en-US" altLang="ru-RU" sz="2400" baseline="300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algn="l"/>
            <a:r>
              <a:rPr lang="ru-RU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- циркуляция ВСГ – 200-500 м</a:t>
            </a:r>
            <a:r>
              <a:rPr lang="ru-RU" altLang="ru-RU" sz="2400" baseline="30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3</a:t>
            </a:r>
            <a:r>
              <a:rPr lang="ru-RU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/м</a:t>
            </a:r>
            <a:r>
              <a:rPr lang="ru-RU" altLang="ru-RU" sz="2400" baseline="30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3</a:t>
            </a:r>
            <a:r>
              <a:rPr lang="ru-RU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сырья.</a:t>
            </a:r>
          </a:p>
          <a:p>
            <a:pPr algn="l"/>
            <a:endParaRPr lang="ru-RU" altLang="ru-RU" sz="24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algn="l"/>
            <a:r>
              <a:rPr lang="ru-RU" altLang="ru-RU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Направления совершенствования процесса: </a:t>
            </a:r>
            <a:r>
              <a:rPr lang="ru-RU" altLang="ru-RU" sz="2400" i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интенсификация</a:t>
            </a:r>
            <a:r>
              <a:rPr lang="ru-RU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– увеличение ОСПС/снижение размера реактора/использование более активного катализатора.</a:t>
            </a:r>
          </a:p>
          <a:p>
            <a:pPr algn="l"/>
            <a:r>
              <a:rPr lang="ru-RU" altLang="ru-RU" sz="2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Снижение  </a:t>
            </a:r>
            <a:r>
              <a:rPr lang="en-US" altLang="ru-RU" sz="2000" dirty="0">
                <a:latin typeface="Calibri" pitchFamily="34" charset="0"/>
                <a:ea typeface="Calibri" pitchFamily="34" charset="0"/>
                <a:cs typeface="Calibri" pitchFamily="34" charset="0"/>
              </a:rPr>
              <a:t>t</a:t>
            </a:r>
            <a:r>
              <a:rPr lang="ru-RU" altLang="ru-RU" sz="2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, </a:t>
            </a:r>
            <a:r>
              <a:rPr lang="en-US" altLang="ru-RU" sz="2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P , </a:t>
            </a:r>
            <a:r>
              <a:rPr lang="ru-RU" altLang="ru-RU" sz="2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циркуляции ВСГ - ???.</a:t>
            </a:r>
            <a:endParaRPr lang="ru-RU" altLang="ru-RU" sz="24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4421" y="188913"/>
            <a:ext cx="8784084" cy="5327650"/>
          </a:xfrm>
        </p:spPr>
        <p:txBody>
          <a:bodyPr/>
          <a:lstStyle/>
          <a:p>
            <a:pPr algn="l"/>
            <a:r>
              <a:rPr lang="ru-RU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	</a:t>
            </a:r>
            <a:r>
              <a:rPr lang="ru-RU" altLang="ru-RU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Гидроочистка бензиновых фракций</a:t>
            </a:r>
          </a:p>
          <a:p>
            <a:pPr algn="l"/>
            <a:endParaRPr lang="ru-RU" altLang="ru-RU" sz="24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algn="l"/>
            <a:r>
              <a:rPr lang="ru-RU" altLang="ru-RU" sz="2400" b="1" u="sng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Крекинг-бензины, бензины коксования </a:t>
            </a:r>
            <a:r>
              <a:rPr lang="ru-RU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– до 1-4 </a:t>
            </a:r>
            <a:r>
              <a:rPr lang="en-US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ppm S</a:t>
            </a:r>
            <a:r>
              <a:rPr lang="ru-RU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(</a:t>
            </a:r>
            <a:r>
              <a:rPr lang="ru-RU" altLang="ru-RU" sz="2400" i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вторичная очистка</a:t>
            </a:r>
            <a:r>
              <a:rPr lang="ru-RU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).</a:t>
            </a:r>
          </a:p>
          <a:p>
            <a:pPr algn="l"/>
            <a:endParaRPr lang="ru-RU" altLang="ru-RU" sz="24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algn="l"/>
            <a:r>
              <a:rPr lang="ru-RU" altLang="ru-RU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Основная сложность</a:t>
            </a:r>
            <a:r>
              <a:rPr lang="ru-RU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– селективное удаление </a:t>
            </a:r>
            <a:r>
              <a:rPr lang="ru-RU" altLang="ru-RU" sz="2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алкенов</a:t>
            </a:r>
            <a:r>
              <a:rPr lang="ru-RU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(16-40 %) и </a:t>
            </a:r>
            <a:r>
              <a:rPr lang="en-US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S-</a:t>
            </a:r>
            <a:r>
              <a:rPr lang="ru-RU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соединений (0,15-0,6 %), </a:t>
            </a:r>
            <a:r>
              <a:rPr lang="ru-RU" altLang="ru-RU" sz="2400" b="1" u="sng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не затрагивая  арены </a:t>
            </a:r>
            <a:r>
              <a:rPr lang="ru-RU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(30-45 %).</a:t>
            </a:r>
          </a:p>
          <a:p>
            <a:pPr algn="l"/>
            <a:r>
              <a:rPr lang="ru-RU" altLang="ru-RU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ОЧ не снижается только при </a:t>
            </a:r>
            <a:r>
              <a:rPr lang="ru-RU" altLang="ru-RU" sz="2400" b="1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обессеривании</a:t>
            </a:r>
            <a:r>
              <a:rPr lang="ru-RU" altLang="ru-RU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до 60 %, </a:t>
            </a:r>
            <a:r>
              <a:rPr lang="ru-RU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далее - по экспоненциальному закону.</a:t>
            </a:r>
          </a:p>
          <a:p>
            <a:pPr algn="l"/>
            <a:endParaRPr lang="ru-RU" altLang="ru-RU" sz="24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algn="l"/>
            <a:r>
              <a:rPr lang="ru-RU" altLang="ru-RU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«Составной» реактор:</a:t>
            </a:r>
          </a:p>
          <a:p>
            <a:pPr marL="457200" indent="-457200" algn="l">
              <a:buAutoNum type="arabicParenR"/>
            </a:pPr>
            <a:r>
              <a:rPr lang="ru-RU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Гидрирование олефинов – верхние слои катализатора; </a:t>
            </a:r>
          </a:p>
          <a:p>
            <a:pPr marL="457200" indent="-457200" algn="l">
              <a:buAutoNum type="arabicParenR"/>
            </a:pPr>
            <a:r>
              <a:rPr lang="ru-RU" altLang="ru-RU" sz="2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Гидрогенолиз</a:t>
            </a:r>
            <a:r>
              <a:rPr lang="ru-RU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S-</a:t>
            </a:r>
            <a:r>
              <a:rPr lang="ru-RU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соединений – весь объем катализатора;</a:t>
            </a:r>
          </a:p>
          <a:p>
            <a:pPr algn="l"/>
            <a:r>
              <a:rPr lang="ru-RU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Повышенное содержание олефинов – предварительная колонна стабилизации.</a:t>
            </a:r>
          </a:p>
          <a:p>
            <a:pPr algn="l"/>
            <a:endParaRPr lang="ru-RU" altLang="ru-RU" sz="24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288" y="908050"/>
            <a:ext cx="8353425" cy="5329238"/>
          </a:xfrm>
        </p:spPr>
        <p:txBody>
          <a:bodyPr/>
          <a:lstStyle/>
          <a:p>
            <a:pPr algn="l"/>
            <a:r>
              <a:rPr lang="ru-RU" altLang="ru-RU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Гидроочистка бензиновых фракций</a:t>
            </a:r>
          </a:p>
          <a:p>
            <a:pPr algn="l"/>
            <a:endParaRPr lang="ru-RU" altLang="ru-RU" sz="24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algn="l"/>
            <a:r>
              <a:rPr lang="ru-RU" altLang="ru-RU" sz="2400" b="1" u="sng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Термокрекинг</a:t>
            </a:r>
            <a:r>
              <a:rPr lang="ru-RU" altLang="ru-RU" sz="2400" b="1" u="sng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-бензины</a:t>
            </a:r>
            <a:r>
              <a:rPr lang="ru-RU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– мало </a:t>
            </a:r>
            <a:r>
              <a:rPr lang="ru-RU" altLang="ru-RU" sz="2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аренов</a:t>
            </a:r>
            <a:r>
              <a:rPr lang="ru-RU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, много </a:t>
            </a:r>
            <a:r>
              <a:rPr lang="ru-RU" altLang="ru-RU" sz="2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алкенов</a:t>
            </a:r>
            <a:r>
              <a:rPr lang="ru-RU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;</a:t>
            </a:r>
          </a:p>
          <a:p>
            <a:pPr algn="l"/>
            <a:r>
              <a:rPr lang="ru-RU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– требуется более жесткий режим (</a:t>
            </a:r>
            <a:r>
              <a:rPr lang="en-US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t=400 </a:t>
            </a:r>
            <a:r>
              <a:rPr lang="ru-RU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°</a:t>
            </a:r>
            <a:r>
              <a:rPr lang="en-US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C</a:t>
            </a:r>
            <a:r>
              <a:rPr lang="ru-RU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; ОСПС=0,5 ч</a:t>
            </a:r>
            <a:r>
              <a:rPr lang="ru-RU" altLang="ru-RU" sz="2400" baseline="30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-1</a:t>
            </a:r>
            <a:r>
              <a:rPr lang="ru-RU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, циркуляция ВСГ = 600 м</a:t>
            </a:r>
            <a:r>
              <a:rPr lang="ru-RU" altLang="ru-RU" sz="2400" baseline="30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3</a:t>
            </a:r>
            <a:r>
              <a:rPr lang="ru-RU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/м</a:t>
            </a:r>
            <a:r>
              <a:rPr lang="ru-RU" altLang="ru-RU" sz="2400" baseline="30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3</a:t>
            </a:r>
            <a:r>
              <a:rPr lang="ru-RU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сырья).</a:t>
            </a:r>
          </a:p>
          <a:p>
            <a:pPr algn="l"/>
            <a:r>
              <a:rPr lang="ru-RU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– </a:t>
            </a:r>
            <a:r>
              <a:rPr lang="ru-RU" altLang="ru-RU" sz="2400" b="1" i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либо </a:t>
            </a:r>
            <a:r>
              <a:rPr lang="ru-RU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ГО в смеси с прямогонными бензинами (1</a:t>
            </a:r>
            <a:r>
              <a:rPr lang="ru-RU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  <a:sym typeface="Wingdings" pitchFamily="2" charset="2"/>
              </a:rPr>
              <a:t>:(</a:t>
            </a:r>
            <a:r>
              <a:rPr lang="ru-RU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8-14)) или прямогонными и вторичными газойлями (1:5); </a:t>
            </a:r>
          </a:p>
          <a:p>
            <a:pPr algn="l"/>
            <a:endParaRPr lang="ru-RU" altLang="ru-RU" sz="24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algn="l"/>
            <a:r>
              <a:rPr lang="ru-RU" altLang="ru-RU" sz="2400" b="1" u="sng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Сырье </a:t>
            </a:r>
            <a:r>
              <a:rPr lang="ru-RU" altLang="ru-RU" sz="2400" b="1" u="sng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катриформинга</a:t>
            </a:r>
            <a:r>
              <a:rPr lang="ru-RU" altLang="ru-RU" sz="2400" b="1" u="sng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:</a:t>
            </a:r>
          </a:p>
          <a:p>
            <a:pPr algn="l"/>
            <a:r>
              <a:rPr lang="ru-RU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Варианты </a:t>
            </a:r>
            <a:r>
              <a:rPr lang="ru-RU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подачи </a:t>
            </a:r>
            <a:r>
              <a:rPr lang="ru-RU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ВСГ:</a:t>
            </a:r>
            <a:endParaRPr lang="ru-RU" altLang="ru-RU" sz="24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algn="l"/>
            <a:r>
              <a:rPr lang="ru-RU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1) Циркуляция </a:t>
            </a:r>
            <a:r>
              <a:rPr lang="ru-RU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ВСГ;</a:t>
            </a:r>
            <a:endParaRPr lang="en-US" altLang="ru-RU" sz="24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algn="l"/>
            <a:r>
              <a:rPr lang="ru-RU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2) Однократная </a:t>
            </a:r>
            <a:r>
              <a:rPr lang="ru-RU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подача ВСГ («</a:t>
            </a:r>
            <a:r>
              <a:rPr lang="ru-RU" altLang="ru-RU" sz="2400" i="1" dirty="0">
                <a:latin typeface="Calibri" pitchFamily="34" charset="0"/>
                <a:ea typeface="Calibri" pitchFamily="34" charset="0"/>
                <a:cs typeface="Calibri" pitchFamily="34" charset="0"/>
              </a:rPr>
              <a:t>на проток</a:t>
            </a:r>
            <a:r>
              <a:rPr lang="ru-RU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») – только для установок (ГО+КР) прямогонных бензинов с пониженным содержанием серы – жесткая связь между ГО и КР по ВСГ;</a:t>
            </a:r>
          </a:p>
          <a:p>
            <a:pPr algn="l"/>
            <a:endParaRPr lang="ru-RU" altLang="ru-RU" sz="24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algn="l"/>
            <a:endParaRPr lang="ru-RU" altLang="ru-RU" sz="24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algn="l">
              <a:buFontTx/>
              <a:buChar char="-"/>
            </a:pPr>
            <a:endParaRPr lang="ru-RU" altLang="ru-RU" sz="24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algn="l"/>
            <a:endParaRPr lang="ru-RU" altLang="ru-RU" sz="24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16387" name="Rectangle 5"/>
          <p:cNvSpPr>
            <a:spLocks noChangeArrowheads="1"/>
          </p:cNvSpPr>
          <p:nvPr/>
        </p:nvSpPr>
        <p:spPr bwMode="auto">
          <a:xfrm>
            <a:off x="539750" y="939800"/>
            <a:ext cx="8135938" cy="443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ГО керосиновых фракций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 b="1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en-US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W</a:t>
            </a:r>
            <a:r>
              <a:rPr lang="en-US" altLang="ru-RU" sz="2400" baseline="-25000" dirty="0">
                <a:latin typeface="Calibri" pitchFamily="34" charset="0"/>
                <a:ea typeface="Calibri" pitchFamily="34" charset="0"/>
                <a:cs typeface="Calibri" pitchFamily="34" charset="0"/>
              </a:rPr>
              <a:t>S</a:t>
            </a:r>
            <a:r>
              <a:rPr lang="en-US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=0,03-1,5 %</a:t>
            </a:r>
            <a:r>
              <a:rPr lang="ru-RU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;</a:t>
            </a:r>
            <a:r>
              <a:rPr lang="en-US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 W</a:t>
            </a:r>
            <a:r>
              <a:rPr lang="en-US" altLang="ru-RU" sz="2400" baseline="-25000" dirty="0">
                <a:latin typeface="Calibri" pitchFamily="34" charset="0"/>
                <a:ea typeface="Calibri" pitchFamily="34" charset="0"/>
                <a:cs typeface="Calibri" pitchFamily="34" charset="0"/>
              </a:rPr>
              <a:t>N</a:t>
            </a:r>
            <a:r>
              <a:rPr lang="en-US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=0,04-0,1 %</a:t>
            </a:r>
            <a:r>
              <a:rPr lang="ru-RU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;</a:t>
            </a:r>
            <a:r>
              <a:rPr lang="en-US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 W</a:t>
            </a:r>
            <a:r>
              <a:rPr lang="en-US" altLang="ru-RU" sz="2400" baseline="-25000" dirty="0">
                <a:latin typeface="Calibri" pitchFamily="34" charset="0"/>
                <a:ea typeface="Calibri" pitchFamily="34" charset="0"/>
                <a:cs typeface="Calibri" pitchFamily="34" charset="0"/>
              </a:rPr>
              <a:t>O</a:t>
            </a:r>
            <a:r>
              <a:rPr lang="en-US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=0,1-0,25 %</a:t>
            </a:r>
            <a:r>
              <a:rPr lang="ru-RU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;</a:t>
            </a:r>
            <a:r>
              <a:rPr lang="en-US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ru-RU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допустимое содержание </a:t>
            </a:r>
            <a:r>
              <a:rPr lang="en-US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S – 0,05-0,1 %</a:t>
            </a:r>
            <a:r>
              <a:rPr lang="ru-RU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Используют специализированные установки Л-24-9РТ, ЛК-6У;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en-US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t=350-380 °C, </a:t>
            </a:r>
            <a:r>
              <a:rPr lang="ru-RU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давление 2-4 МПа</a:t>
            </a:r>
            <a:r>
              <a:rPr lang="en-US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 (</a:t>
            </a:r>
            <a:r>
              <a:rPr lang="ru-RU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при давлениях </a:t>
            </a:r>
            <a:r>
              <a:rPr lang="ru-RU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4 МПа и выше скорость </a:t>
            </a:r>
            <a:r>
              <a:rPr lang="ru-RU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реакции не зависит от </a:t>
            </a:r>
            <a:r>
              <a:rPr lang="en-US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t</a:t>
            </a:r>
            <a:r>
              <a:rPr lang="ru-RU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!!!</a:t>
            </a:r>
            <a:r>
              <a:rPr lang="en-US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)</a:t>
            </a:r>
            <a:r>
              <a:rPr lang="ru-RU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, ОСПС до 10 ч</a:t>
            </a:r>
            <a:r>
              <a:rPr lang="en-US" altLang="ru-RU" sz="2400" baseline="30000" dirty="0">
                <a:latin typeface="Calibri" pitchFamily="34" charset="0"/>
                <a:ea typeface="Calibri" pitchFamily="34" charset="0"/>
                <a:cs typeface="Calibri" pitchFamily="34" charset="0"/>
              </a:rPr>
              <a:t>-1</a:t>
            </a:r>
            <a:r>
              <a:rPr lang="ru-RU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.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Степень ГОС – 90-95 %; </a:t>
            </a:r>
            <a:r>
              <a:rPr lang="ru-RU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Она зависит от выбора дальнейшей технологии </a:t>
            </a:r>
            <a:r>
              <a:rPr lang="ru-RU" altLang="ru-RU" sz="2400" i="1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деароматизации</a:t>
            </a:r>
            <a:r>
              <a:rPr lang="ru-RU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: 2-хступенчатые процессы ДА требуют глубокой очистки, до 100 </a:t>
            </a:r>
            <a:r>
              <a:rPr lang="en-US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ppm S.</a:t>
            </a:r>
            <a:endParaRPr lang="ru-RU" altLang="ru-RU" sz="24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FontTx/>
              <a:buChar char="-"/>
            </a:pPr>
            <a:endParaRPr lang="ru-RU" altLang="ru-RU" sz="18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17411" name="Rectangle 5"/>
          <p:cNvSpPr>
            <a:spLocks noChangeArrowheads="1"/>
          </p:cNvSpPr>
          <p:nvPr/>
        </p:nvSpPr>
        <p:spPr bwMode="auto">
          <a:xfrm>
            <a:off x="539750" y="44624"/>
            <a:ext cx="8135938" cy="6124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ГО дизельных фракций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 b="1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ГО прямогонных фракций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 b="1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en-US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t=350-</a:t>
            </a:r>
            <a:r>
              <a:rPr lang="ru-RU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40</a:t>
            </a:r>
            <a:r>
              <a:rPr lang="en-US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0 °C, </a:t>
            </a:r>
            <a:r>
              <a:rPr lang="ru-RU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давление 3-4 МПа, ОСПС до 2-5 ч</a:t>
            </a:r>
            <a:r>
              <a:rPr lang="en-US" altLang="ru-RU" sz="2400" baseline="30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-1</a:t>
            </a:r>
            <a:r>
              <a:rPr lang="ru-RU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, циркуляция ВСГ </a:t>
            </a:r>
            <a:r>
              <a:rPr lang="ru-RU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– 300-600 м</a:t>
            </a:r>
            <a:r>
              <a:rPr lang="ru-RU" altLang="ru-RU" sz="2400" baseline="30000" dirty="0">
                <a:latin typeface="Calibri" pitchFamily="34" charset="0"/>
                <a:ea typeface="Calibri" pitchFamily="34" charset="0"/>
                <a:cs typeface="Calibri" pitchFamily="34" charset="0"/>
              </a:rPr>
              <a:t>3</a:t>
            </a:r>
            <a:r>
              <a:rPr lang="ru-RU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/м</a:t>
            </a:r>
            <a:r>
              <a:rPr lang="ru-RU" altLang="ru-RU" sz="2400" baseline="30000" dirty="0">
                <a:latin typeface="Calibri" pitchFamily="34" charset="0"/>
                <a:ea typeface="Calibri" pitchFamily="34" charset="0"/>
                <a:cs typeface="Calibri" pitchFamily="34" charset="0"/>
              </a:rPr>
              <a:t>3 </a:t>
            </a:r>
            <a:r>
              <a:rPr lang="ru-RU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сырья (расход Н</a:t>
            </a:r>
            <a:r>
              <a:rPr lang="ru-RU" altLang="ru-RU" sz="2400" baseline="-25000" dirty="0">
                <a:latin typeface="Calibri" pitchFamily="34" charset="0"/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=0,16-0,45 %, из них 50 % на гидрирование </a:t>
            </a:r>
            <a:r>
              <a:rPr lang="en-US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S-</a:t>
            </a:r>
            <a:r>
              <a:rPr lang="ru-RU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соединений);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Степень ГОС – 85-95 %;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endParaRPr lang="ru-RU" altLang="ru-RU" sz="24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При снижении </a:t>
            </a:r>
            <a:r>
              <a:rPr lang="en-US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P</a:t>
            </a:r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:</a:t>
            </a:r>
            <a:r>
              <a:rPr lang="en-US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endParaRPr lang="ru-RU" altLang="ru-RU" sz="2400" b="1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342900" indent="-342900" eaLnBrk="1" hangingPunct="1">
              <a:spcBef>
                <a:spcPct val="0"/>
              </a:spcBef>
              <a:buFontTx/>
              <a:buChar char="-"/>
            </a:pPr>
            <a:r>
              <a:rPr lang="ru-RU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снижается </a:t>
            </a:r>
            <a:r>
              <a:rPr lang="ru-RU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глубина гидрирования, </a:t>
            </a:r>
            <a:endParaRPr lang="ru-RU" altLang="ru-RU" sz="24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342900" indent="-342900" eaLnBrk="1" hangingPunct="1">
              <a:spcBef>
                <a:spcPct val="0"/>
              </a:spcBef>
              <a:buFontTx/>
              <a:buChar char="-"/>
            </a:pPr>
            <a:r>
              <a:rPr lang="ru-RU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сокращается </a:t>
            </a:r>
            <a:r>
              <a:rPr lang="ru-RU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срок службы катализатора;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При увеличении </a:t>
            </a:r>
            <a:r>
              <a:rPr lang="en-US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t:</a:t>
            </a:r>
            <a:r>
              <a:rPr lang="ru-RU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endParaRPr lang="ru-RU" altLang="ru-RU" sz="24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342900" indent="-342900" eaLnBrk="1" hangingPunct="1">
              <a:spcBef>
                <a:spcPct val="0"/>
              </a:spcBef>
              <a:buFontTx/>
              <a:buChar char="-"/>
            </a:pPr>
            <a:r>
              <a:rPr lang="ru-RU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глубина </a:t>
            </a:r>
            <a:r>
              <a:rPr lang="ru-RU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увеличивается – растет выход газа и бензина, </a:t>
            </a:r>
            <a:endParaRPr lang="ru-RU" altLang="ru-RU" sz="24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342900" indent="-342900" eaLnBrk="1" hangingPunct="1">
              <a:spcBef>
                <a:spcPct val="0"/>
              </a:spcBef>
              <a:buFontTx/>
              <a:buChar char="-"/>
            </a:pPr>
            <a:r>
              <a:rPr lang="ru-RU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расход </a:t>
            </a:r>
            <a:r>
              <a:rPr lang="ru-RU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водорода, </a:t>
            </a:r>
            <a:endParaRPr lang="ru-RU" altLang="ru-RU" sz="24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342900" indent="-342900" eaLnBrk="1" hangingPunct="1">
              <a:spcBef>
                <a:spcPct val="0"/>
              </a:spcBef>
              <a:buFontTx/>
              <a:buChar char="-"/>
            </a:pPr>
            <a:r>
              <a:rPr lang="ru-RU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снижается </a:t>
            </a:r>
            <a:r>
              <a:rPr lang="ru-RU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селективность;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18435" name="Rectangle 5"/>
          <p:cNvSpPr>
            <a:spLocks noChangeArrowheads="1"/>
          </p:cNvSpPr>
          <p:nvPr/>
        </p:nvSpPr>
        <p:spPr bwMode="auto">
          <a:xfrm>
            <a:off x="539750" y="122584"/>
            <a:ext cx="8135938" cy="6124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ГО дизельных фракций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 b="1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ГО вторичных дистиллятов;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Основные особенности: 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2400" b="1" u="sng" dirty="0">
                <a:latin typeface="Calibri" pitchFamily="34" charset="0"/>
                <a:ea typeface="Calibri" pitchFamily="34" charset="0"/>
                <a:cs typeface="Calibri" pitchFamily="34" charset="0"/>
              </a:rPr>
              <a:t>высокое содержание </a:t>
            </a:r>
            <a:r>
              <a:rPr lang="en-US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S</a:t>
            </a:r>
            <a:r>
              <a:rPr lang="en-US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,</a:t>
            </a:r>
            <a:r>
              <a:rPr lang="ru-RU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N</a:t>
            </a:r>
            <a:r>
              <a:rPr lang="en-US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, </a:t>
            </a:r>
            <a:r>
              <a:rPr lang="ru-RU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смолистых в-в, </a:t>
            </a:r>
            <a:r>
              <a:rPr lang="ru-RU" altLang="ru-RU" sz="2400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алкенов</a:t>
            </a:r>
            <a:r>
              <a:rPr lang="ru-RU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 и </a:t>
            </a:r>
            <a:r>
              <a:rPr lang="ru-RU" altLang="ru-RU" sz="2400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аренов</a:t>
            </a:r>
            <a:r>
              <a:rPr lang="ru-RU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Необходимость учитывать ЦЧ продукта;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Повышенный тепловой эффект (</a:t>
            </a:r>
            <a:r>
              <a:rPr lang="ru-RU" altLang="ru-RU" sz="2400" i="1" dirty="0">
                <a:latin typeface="Calibri" pitchFamily="34" charset="0"/>
                <a:ea typeface="Calibri" pitchFamily="34" charset="0"/>
                <a:cs typeface="Calibri" pitchFamily="34" charset="0"/>
              </a:rPr>
              <a:t>реакция гидрирования </a:t>
            </a:r>
            <a:r>
              <a:rPr lang="ru-RU" altLang="ru-RU" sz="2400" i="1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алкенов</a:t>
            </a:r>
            <a:r>
              <a:rPr lang="ru-RU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);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(</a:t>
            </a:r>
            <a:r>
              <a:rPr lang="ru-RU" altLang="ru-RU" sz="2400" i="1" dirty="0">
                <a:latin typeface="Calibri" pitchFamily="34" charset="0"/>
                <a:ea typeface="Calibri" pitchFamily="34" charset="0"/>
                <a:cs typeface="Calibri" pitchFamily="34" charset="0"/>
              </a:rPr>
              <a:t>газойли КК</a:t>
            </a:r>
            <a:r>
              <a:rPr lang="ru-RU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) </a:t>
            </a:r>
            <a:r>
              <a:rPr lang="en-US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t=3</a:t>
            </a:r>
            <a:r>
              <a:rPr lang="ru-RU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8</a:t>
            </a:r>
            <a:r>
              <a:rPr lang="en-US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0 °C, </a:t>
            </a:r>
            <a:r>
              <a:rPr lang="ru-RU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давление 2-4 МПа, ОСПС до 1 ч</a:t>
            </a:r>
            <a:r>
              <a:rPr lang="en-US" altLang="ru-RU" sz="2400" baseline="30000" dirty="0">
                <a:latin typeface="Calibri" pitchFamily="34" charset="0"/>
                <a:ea typeface="Calibri" pitchFamily="34" charset="0"/>
                <a:cs typeface="Calibri" pitchFamily="34" charset="0"/>
              </a:rPr>
              <a:t>-1</a:t>
            </a:r>
            <a:r>
              <a:rPr lang="ru-RU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, степень ГОС – 90 % (начальное </a:t>
            </a:r>
            <a:r>
              <a:rPr lang="en-US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W</a:t>
            </a:r>
            <a:r>
              <a:rPr lang="en-US" altLang="ru-RU" sz="2400" baseline="-25000" dirty="0">
                <a:latin typeface="Calibri" pitchFamily="34" charset="0"/>
                <a:ea typeface="Calibri" pitchFamily="34" charset="0"/>
                <a:cs typeface="Calibri" pitchFamily="34" charset="0"/>
              </a:rPr>
              <a:t>S</a:t>
            </a:r>
            <a:r>
              <a:rPr lang="en-US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=1,5 %</a:t>
            </a:r>
            <a:r>
              <a:rPr lang="ru-RU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), но низкое ЦЧ;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(</a:t>
            </a:r>
            <a:r>
              <a:rPr lang="ru-RU" altLang="ru-RU" sz="2400" i="1" dirty="0">
                <a:latin typeface="Calibri" pitchFamily="34" charset="0"/>
                <a:ea typeface="Calibri" pitchFamily="34" charset="0"/>
                <a:cs typeface="Calibri" pitchFamily="34" charset="0"/>
              </a:rPr>
              <a:t>газойли коксования</a:t>
            </a:r>
            <a:r>
              <a:rPr lang="ru-RU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) </a:t>
            </a:r>
            <a:r>
              <a:rPr lang="en-US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t=3</a:t>
            </a:r>
            <a:r>
              <a:rPr lang="ru-RU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50</a:t>
            </a:r>
            <a:r>
              <a:rPr lang="en-US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 °C, </a:t>
            </a:r>
            <a:r>
              <a:rPr lang="ru-RU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давление 5 МПа, ОСПС до 1 ч</a:t>
            </a:r>
            <a:r>
              <a:rPr lang="en-US" altLang="ru-RU" sz="2400" baseline="30000" dirty="0">
                <a:latin typeface="Calibri" pitchFamily="34" charset="0"/>
                <a:ea typeface="Calibri" pitchFamily="34" charset="0"/>
                <a:cs typeface="Calibri" pitchFamily="34" charset="0"/>
              </a:rPr>
              <a:t>-1</a:t>
            </a:r>
            <a:r>
              <a:rPr lang="ru-RU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, степень ГОС – 90 % (начальное </a:t>
            </a:r>
            <a:r>
              <a:rPr lang="en-US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W</a:t>
            </a:r>
            <a:r>
              <a:rPr lang="en-US" altLang="ru-RU" sz="2400" baseline="-25000" dirty="0">
                <a:latin typeface="Calibri" pitchFamily="34" charset="0"/>
                <a:ea typeface="Calibri" pitchFamily="34" charset="0"/>
                <a:cs typeface="Calibri" pitchFamily="34" charset="0"/>
              </a:rPr>
              <a:t>S</a:t>
            </a:r>
            <a:r>
              <a:rPr lang="en-US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=1,5 %</a:t>
            </a:r>
            <a:r>
              <a:rPr lang="ru-RU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), ЦЧ</a:t>
            </a:r>
            <a:r>
              <a:rPr lang="en-US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=57</a:t>
            </a:r>
            <a:r>
              <a:rPr lang="ru-RU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При повышении температуры можно увеличить ОСПС и снизить давление.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endParaRPr lang="ru-RU" altLang="ru-RU" sz="2400" b="1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19459" name="Rectangle 5"/>
          <p:cNvSpPr>
            <a:spLocks noChangeArrowheads="1"/>
          </p:cNvSpPr>
          <p:nvPr/>
        </p:nvSpPr>
        <p:spPr bwMode="auto">
          <a:xfrm>
            <a:off x="539750" y="44624"/>
            <a:ext cx="8135938" cy="6494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ГО дизельных фракций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 b="1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ГО вторичных дистиллятов;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Способы решения основных проблем: 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Подбор </a:t>
            </a:r>
            <a:r>
              <a:rPr lang="ru-RU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катализатора, совместимого с данным видом сырья;</a:t>
            </a:r>
            <a:endParaRPr lang="ru-RU" altLang="ru-RU" sz="24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ГО вторичных ДТ в смеси с прямогонными (3:7) – степень ГОС 95-98%;</a:t>
            </a:r>
            <a:endParaRPr lang="en-US" altLang="ru-RU" sz="24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ru-RU" sz="2400" b="1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Пример (ОНПЗ): 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ДТ летнее прямогонное (180-350 °С)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Дизельные фракции </a:t>
            </a:r>
            <a:r>
              <a:rPr lang="ru-RU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уст. КТ-1/1 (190-360 °С)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ЛГ </a:t>
            </a:r>
            <a:r>
              <a:rPr lang="ru-RU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установок </a:t>
            </a:r>
            <a:r>
              <a:rPr lang="ru-RU" altLang="ru-RU" sz="2400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каткрекинга</a:t>
            </a:r>
            <a:r>
              <a:rPr lang="ru-RU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 и УЗК (200-360 °С)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Бензин коксования (н.к.-160 °С)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 b="1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				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Катализатор РК-222М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 b="1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pic>
        <p:nvPicPr>
          <p:cNvPr id="19460" name="Picture 5" descr="http://kntgroup.ru/thumb.php?file=/uploads/produkts/9.jpg&amp;x_width=25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1925" y="4149725"/>
            <a:ext cx="2381250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20483" name="Rectangle 5"/>
          <p:cNvSpPr>
            <a:spLocks noChangeArrowheads="1"/>
          </p:cNvSpPr>
          <p:nvPr/>
        </p:nvSpPr>
        <p:spPr bwMode="auto">
          <a:xfrm>
            <a:off x="539750" y="939800"/>
            <a:ext cx="813593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ГО дизельных фракций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 b="1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 b="1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pic>
        <p:nvPicPr>
          <p:cNvPr id="2048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1341438"/>
            <a:ext cx="6959600" cy="551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21507" name="Rectangle 5"/>
          <p:cNvSpPr>
            <a:spLocks noChangeArrowheads="1"/>
          </p:cNvSpPr>
          <p:nvPr/>
        </p:nvSpPr>
        <p:spPr bwMode="auto">
          <a:xfrm>
            <a:off x="539750" y="939800"/>
            <a:ext cx="8135938" cy="406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800100" indent="-3429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ГО вакуумных дистиллятов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b="1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Качество сырья 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– чем больше нежелательных соединений, тем ниже срок службы </a:t>
            </a: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кат-</a:t>
            </a:r>
            <a:r>
              <a:rPr lang="ru-RU" altLang="ru-RU" sz="18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ра</a:t>
            </a: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; зависит от:</a:t>
            </a:r>
            <a:endParaRPr lang="ru-RU" altLang="ru-RU" sz="18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Глубина </a:t>
            </a:r>
            <a:r>
              <a:rPr lang="ru-RU" altLang="ru-RU" sz="18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отбора + четкость ректификации мазута:</a:t>
            </a:r>
          </a:p>
          <a:p>
            <a:pPr lvl="1"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i="1" dirty="0">
                <a:latin typeface="Calibri" pitchFamily="34" charset="0"/>
                <a:ea typeface="Calibri" pitchFamily="34" charset="0"/>
                <a:cs typeface="Calibri" pitchFamily="34" charset="0"/>
              </a:rPr>
              <a:t>До 500 °С 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– почти нет </a:t>
            </a:r>
            <a:r>
              <a:rPr lang="ru-RU" altLang="ru-RU" sz="1800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Ме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 и САВ, коксуемость ниже </a:t>
            </a: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2 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% - </a:t>
            </a:r>
            <a:r>
              <a:rPr lang="ru-RU" altLang="ru-RU" sz="1800" i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в этом случае </a:t>
            </a: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оборудование 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аналогично ГО средних дистиллятов, </a:t>
            </a:r>
            <a:r>
              <a:rPr lang="en-US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t – 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до 410 °С, </a:t>
            </a:r>
            <a:r>
              <a:rPr lang="en-US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P 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- до 5 МПа</a:t>
            </a:r>
            <a:r>
              <a:rPr lang="en-US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, 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ОСПС до 1,5 ч</a:t>
            </a:r>
            <a:r>
              <a:rPr lang="ru-RU" altLang="ru-RU" sz="1800" baseline="30000" dirty="0">
                <a:latin typeface="Calibri" pitchFamily="34" charset="0"/>
                <a:ea typeface="Calibri" pitchFamily="34" charset="0"/>
                <a:cs typeface="Calibri" pitchFamily="34" charset="0"/>
              </a:rPr>
              <a:t>-1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;</a:t>
            </a:r>
            <a:endParaRPr lang="en-US" altLang="ru-RU" sz="18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lvl="1"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i="1" dirty="0">
                <a:latin typeface="Calibri" pitchFamily="34" charset="0"/>
                <a:ea typeface="Calibri" pitchFamily="34" charset="0"/>
                <a:cs typeface="Calibri" pitchFamily="34" charset="0"/>
              </a:rPr>
              <a:t>До 550 °С 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– коксуемость </a:t>
            </a: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8-15 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%, </a:t>
            </a: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содержание </a:t>
            </a:r>
            <a:r>
              <a:rPr lang="ru-RU" altLang="ru-RU" sz="1800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Ме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 160 </a:t>
            </a:r>
            <a:r>
              <a:rPr lang="en-US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ppm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, САВ – 6-6,5 %, </a:t>
            </a:r>
            <a:r>
              <a:rPr lang="en-US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S –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 1,5-3 %;</a:t>
            </a:r>
          </a:p>
          <a:p>
            <a:pPr lvl="1" eaLnBrk="1" hangingPunct="1">
              <a:spcBef>
                <a:spcPct val="0"/>
              </a:spcBef>
              <a:buFontTx/>
              <a:buChar char="-"/>
            </a:pPr>
            <a:endParaRPr lang="ru-RU" altLang="ru-RU" sz="1800" b="1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lvl="1" eaLnBrk="1" hangingPunct="1">
              <a:spcBef>
                <a:spcPct val="0"/>
              </a:spcBef>
              <a:buFontTx/>
              <a:buChar char="-"/>
            </a:pPr>
            <a:endParaRPr lang="ru-RU" altLang="ru-RU" sz="1800" b="1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lvl="1" eaLnBrk="1" hangingPunct="1">
              <a:spcBef>
                <a:spcPct val="0"/>
              </a:spcBef>
              <a:buFontTx/>
              <a:buChar char="-"/>
            </a:pPr>
            <a:endParaRPr lang="ru-RU" altLang="ru-RU" sz="1800" b="1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lvl="1" eaLnBrk="1" hangingPunct="1">
              <a:spcBef>
                <a:spcPct val="0"/>
              </a:spcBef>
              <a:buFontTx/>
              <a:buChar char="-"/>
            </a:pPr>
            <a:endParaRPr lang="ru-RU" altLang="ru-RU" sz="1800" b="1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4276725"/>
            <a:ext cx="5983288" cy="176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22531" name="Rectangle 5"/>
          <p:cNvSpPr>
            <a:spLocks noChangeArrowheads="1"/>
          </p:cNvSpPr>
          <p:nvPr/>
        </p:nvSpPr>
        <p:spPr bwMode="auto">
          <a:xfrm>
            <a:off x="539750" y="939800"/>
            <a:ext cx="8135938" cy="489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ГО вакуумных дистиллятов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b="1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0" lvl="1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Классы сырья:</a:t>
            </a:r>
          </a:p>
          <a:p>
            <a:pPr marL="0" lvl="1" eaLnBrk="1" hangingPunct="1">
              <a:spcBef>
                <a:spcPct val="0"/>
              </a:spcBef>
              <a:buFontTx/>
              <a:buAutoNum type="arabicParenR"/>
            </a:pP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Высококачественное 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сырье (</a:t>
            </a:r>
            <a:r>
              <a:rPr lang="ru-RU" altLang="ru-RU" sz="1800" i="1" dirty="0">
                <a:latin typeface="Calibri" pitchFamily="34" charset="0"/>
                <a:ea typeface="Calibri" pitchFamily="34" charset="0"/>
                <a:cs typeface="Calibri" pitchFamily="34" charset="0"/>
              </a:rPr>
              <a:t>Грозненская нефть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) – на КК без предварительной подготовки;</a:t>
            </a:r>
          </a:p>
          <a:p>
            <a:pPr marL="0" lvl="1" eaLnBrk="1" hangingPunct="1">
              <a:spcBef>
                <a:spcPct val="0"/>
              </a:spcBef>
              <a:buFontTx/>
              <a:buAutoNum type="arabicParenR"/>
            </a:pP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Сырье 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среднего качества – на КК с двумя регенераторами при повышенном расходе Ме-стойкого катализатора;</a:t>
            </a:r>
          </a:p>
          <a:p>
            <a:pPr marL="0" lvl="1"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3), 4) Сырье низкого качества – обязательная предварительная </a:t>
            </a:r>
            <a:r>
              <a:rPr lang="ru-RU" altLang="ru-RU" sz="1800" i="1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деметаллизация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 и </a:t>
            </a:r>
            <a:r>
              <a:rPr lang="ru-RU" altLang="ru-RU" sz="1800" i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деасфальтизация</a:t>
            </a: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.</a:t>
            </a:r>
            <a:endParaRPr lang="ru-RU" altLang="ru-RU" sz="18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0" lvl="1" eaLnBrk="1" hangingPunct="1">
              <a:spcBef>
                <a:spcPct val="0"/>
              </a:spcBef>
              <a:buFontTx/>
              <a:buNone/>
            </a:pPr>
            <a:endParaRPr lang="ru-RU" altLang="ru-RU" sz="18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0" lvl="1" eaLnBrk="1" hangingPunct="1">
              <a:spcBef>
                <a:spcPct val="0"/>
              </a:spcBef>
              <a:buFontTx/>
              <a:buNone/>
            </a:pPr>
            <a:endParaRPr lang="ru-RU" altLang="ru-RU" sz="18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0" lvl="1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Способы улучшения процесса для коксующихся дистиллятов: </a:t>
            </a:r>
          </a:p>
          <a:p>
            <a:pPr marL="0" lvl="1"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Предварительная </a:t>
            </a:r>
            <a:r>
              <a:rPr lang="ru-RU" altLang="ru-RU" sz="1800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гидроподготовка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 на </a:t>
            </a: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специальном 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катализаторе (</a:t>
            </a:r>
            <a:r>
              <a:rPr lang="en-US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Mo-Ni-Co/P</a:t>
            </a:r>
            <a:r>
              <a:rPr lang="en-US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,</a:t>
            </a: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Fe,</a:t>
            </a: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Ti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)</a:t>
            </a:r>
            <a:r>
              <a:rPr lang="en-US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 – 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Ангарск, Уфа;</a:t>
            </a:r>
          </a:p>
          <a:p>
            <a:pPr marL="0" lvl="1"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Смешение первичных и вторичных дистиллятов;</a:t>
            </a:r>
          </a:p>
          <a:p>
            <a:pPr marL="0" lvl="1"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Гидроподготовка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 обязательна при получении сырья для </a:t>
            </a:r>
            <a:r>
              <a:rPr lang="ru-RU" altLang="ru-RU" sz="1800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техуглерода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 – необходимо подобрать </a:t>
            </a: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катализатор 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для гидрирования </a:t>
            </a:r>
            <a:r>
              <a:rPr lang="ru-RU" altLang="ru-RU" sz="1800" b="1" u="sng" dirty="0">
                <a:latin typeface="Calibri" pitchFamily="34" charset="0"/>
                <a:ea typeface="Calibri" pitchFamily="34" charset="0"/>
                <a:cs typeface="Calibri" pitchFamily="34" charset="0"/>
              </a:rPr>
              <a:t>только </a:t>
            </a:r>
            <a:r>
              <a:rPr lang="en-US" altLang="ru-RU" sz="1800" b="1" u="sng" dirty="0">
                <a:latin typeface="Calibri" pitchFamily="34" charset="0"/>
                <a:ea typeface="Calibri" pitchFamily="34" charset="0"/>
                <a:cs typeface="Calibri" pitchFamily="34" charset="0"/>
              </a:rPr>
              <a:t>S</a:t>
            </a:r>
            <a:r>
              <a:rPr lang="ru-RU" altLang="ru-RU" sz="1800" b="1" u="sng" dirty="0">
                <a:latin typeface="Calibri" pitchFamily="34" charset="0"/>
                <a:ea typeface="Calibri" pitchFamily="34" charset="0"/>
                <a:cs typeface="Calibri" pitchFamily="34" charset="0"/>
              </a:rPr>
              <a:t> и </a:t>
            </a:r>
            <a:r>
              <a:rPr lang="en-US" altLang="ru-RU" sz="1800" b="1" u="sng" dirty="0">
                <a:latin typeface="Calibri" pitchFamily="34" charset="0"/>
                <a:ea typeface="Calibri" pitchFamily="34" charset="0"/>
                <a:cs typeface="Calibri" pitchFamily="34" charset="0"/>
              </a:rPr>
              <a:t>N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;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60648"/>
            <a:ext cx="5047184" cy="148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23555" name="Rectangle 5"/>
          <p:cNvSpPr>
            <a:spLocks noChangeArrowheads="1"/>
          </p:cNvSpPr>
          <p:nvPr/>
        </p:nvSpPr>
        <p:spPr bwMode="auto">
          <a:xfrm>
            <a:off x="539750" y="836613"/>
            <a:ext cx="8135938" cy="323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ГО нефтяных остатков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b="1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ГО НО призвана добиться выпуска продуктов товарного качества, как правило, смешением НО и дистиллятов: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Вакуумная перегонка мазута + </a:t>
            </a:r>
            <a:r>
              <a:rPr lang="ru-RU" altLang="ru-RU" sz="1800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обессеривание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 ВГ + смешение ВГ и гудрона;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Вакуумная перегонка мазута + ДА гудрона + </a:t>
            </a:r>
            <a:r>
              <a:rPr lang="ru-RU" altLang="ru-RU" sz="1800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обессеривание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 (</a:t>
            </a:r>
            <a:r>
              <a:rPr lang="ru-RU" altLang="ru-RU" sz="1800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ВГ+деАсф-т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) + смешение с остатком ДА;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Вакуумная перегонка мазута + ДА гудрона + </a:t>
            </a:r>
            <a:r>
              <a:rPr lang="ru-RU" altLang="ru-RU" sz="1800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обессеривание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 (</a:t>
            </a:r>
            <a:r>
              <a:rPr lang="ru-RU" altLang="ru-RU" sz="1800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ВГ+деАсф-т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) + смешение (</a:t>
            </a:r>
            <a:r>
              <a:rPr lang="ru-RU" altLang="ru-RU" sz="1800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ВГ+деАсф-т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) + газификация остатка ДА/получение битумов, </a:t>
            </a:r>
            <a:r>
              <a:rPr lang="ru-RU" altLang="ru-RU" sz="1800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топл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. Кокса и т.д.;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24579" name="Rectangle 5"/>
          <p:cNvSpPr>
            <a:spLocks noChangeArrowheads="1"/>
          </p:cNvSpPr>
          <p:nvPr/>
        </p:nvSpPr>
        <p:spPr bwMode="auto">
          <a:xfrm>
            <a:off x="539750" y="252710"/>
            <a:ext cx="8135938" cy="5447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ГО нефтяных остатков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b="1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Прямое ГОС (мазут/гудрон): </a:t>
            </a:r>
            <a:r>
              <a:rPr lang="en-US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t=3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70</a:t>
            </a:r>
            <a:r>
              <a:rPr lang="en-US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-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430</a:t>
            </a:r>
            <a:r>
              <a:rPr lang="en-US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 °C, 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давление 10-15 МПа, ОСПС до 0,5 ч</a:t>
            </a:r>
            <a:r>
              <a:rPr lang="en-US" altLang="ru-RU" sz="1800" baseline="30000" dirty="0">
                <a:latin typeface="Calibri" pitchFamily="34" charset="0"/>
                <a:ea typeface="Calibri" pitchFamily="34" charset="0"/>
                <a:cs typeface="Calibri" pitchFamily="34" charset="0"/>
              </a:rPr>
              <a:t>-1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Модификации процесса: стационарный, движущийся и </a:t>
            </a:r>
            <a:r>
              <a:rPr lang="ru-RU" altLang="ru-RU" sz="1800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псевдоожиженный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 слои (2-х, 3-хфазные) катализатора. Выход котельного топлива – 97-99 %. Расход катализатора – 0,09-0,11 кг на т сырья.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Процесс идет в диффузионной области – скорость линейно возрастает с ростом давления(!)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Замечено, 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что скорость обессеривания мазутов зависит от содержания </a:t>
            </a:r>
            <a:r>
              <a:rPr lang="ru-RU" altLang="ru-RU" sz="1800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асфальтенов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 (ингибиторы + </a:t>
            </a:r>
            <a:r>
              <a:rPr lang="ru-RU" altLang="ru-RU" sz="1800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трудногидролизуемые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S-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соединения).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b="1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Принципы </a:t>
            </a:r>
            <a:r>
              <a:rPr lang="ru-RU" altLang="ru-RU" sz="18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работы реакторных блоков:</a:t>
            </a:r>
          </a:p>
          <a:p>
            <a:pPr eaLnBrk="1" hangingPunct="1">
              <a:spcBef>
                <a:spcPct val="0"/>
              </a:spcBef>
              <a:buFontTx/>
              <a:buAutoNum type="arabicParenR"/>
            </a:pP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ГОС в одном многослойном реакторе: крупнопористые </a:t>
            </a:r>
            <a:r>
              <a:rPr lang="ru-RU" altLang="ru-RU" sz="1800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Ме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-емкие кат-</a:t>
            </a:r>
            <a:r>
              <a:rPr lang="ru-RU" altLang="ru-RU" sz="1800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ры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 + кат-</a:t>
            </a:r>
            <a:r>
              <a:rPr lang="ru-RU" altLang="ru-RU" sz="1800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ры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 ГОС;</a:t>
            </a:r>
          </a:p>
          <a:p>
            <a:pPr eaLnBrk="1" hangingPunct="1">
              <a:spcBef>
                <a:spcPct val="0"/>
              </a:spcBef>
              <a:buFontTx/>
              <a:buAutoNum type="arabicParenR"/>
            </a:pP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ГОС в 2 и более ступенчатых р-</a:t>
            </a:r>
            <a:r>
              <a:rPr lang="ru-RU" altLang="ru-RU" sz="1800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рах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 со стационарным слоем кат-</a:t>
            </a:r>
            <a:r>
              <a:rPr lang="ru-RU" altLang="ru-RU" sz="1800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ра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;</a:t>
            </a:r>
          </a:p>
          <a:p>
            <a:pPr eaLnBrk="1" hangingPunct="1">
              <a:spcBef>
                <a:spcPct val="0"/>
              </a:spcBef>
              <a:buFontTx/>
              <a:buAutoNum type="arabicParenR"/>
            </a:pP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ГОС в реакторе с 3-хфазным п/о слоем кат-</a:t>
            </a:r>
            <a:r>
              <a:rPr lang="ru-RU" altLang="ru-RU" sz="1800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ра</a:t>
            </a: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.</a:t>
            </a:r>
          </a:p>
          <a:p>
            <a:pPr eaLnBrk="1" hangingPunct="1">
              <a:spcBef>
                <a:spcPct val="0"/>
              </a:spcBef>
              <a:buNone/>
            </a:pPr>
            <a:endParaRPr lang="ru-RU" altLang="ru-RU" sz="18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26627" name="Rectangle 5"/>
          <p:cNvSpPr>
            <a:spLocks noChangeArrowheads="1"/>
          </p:cNvSpPr>
          <p:nvPr/>
        </p:nvSpPr>
        <p:spPr bwMode="auto">
          <a:xfrm>
            <a:off x="539750" y="939800"/>
            <a:ext cx="8135938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ГО гудрона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b="1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«Основной» комбинированный вариант: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Предварительная </a:t>
            </a:r>
            <a:r>
              <a:rPr lang="ru-RU" altLang="ru-RU" sz="1800" i="1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деметаллизация</a:t>
            </a: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гудрона + </a:t>
            </a:r>
            <a:r>
              <a:rPr lang="ru-RU" altLang="ru-RU" sz="1800" i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деасфальтизация</a:t>
            </a:r>
            <a:r>
              <a:rPr lang="ru-RU" altLang="ru-RU" sz="1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гудрона + ГОС при давлении до 20 МПа;</a:t>
            </a:r>
            <a:endParaRPr lang="en-US" altLang="ru-RU" sz="18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ru-RU" sz="18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Срок службы катализатора – 7-11 мес. при невысокой степени ГОС.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b="1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ГО масел и парафинов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Для улучшения их стабильности, цвета, </a:t>
            </a:r>
            <a:r>
              <a:rPr lang="ru-RU" altLang="ru-RU" sz="1800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деэмульгируемости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 и коксуемости;</a:t>
            </a:r>
            <a:endParaRPr lang="en-US" altLang="ru-RU" sz="18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en-US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Fe-Mo-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катализаторы, </a:t>
            </a:r>
            <a:r>
              <a:rPr lang="en-US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Al-Ni-Mo-Si-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катализаторы;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Для получения </a:t>
            </a:r>
            <a:r>
              <a:rPr lang="ru-RU" altLang="ru-RU" sz="1800" i="1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высокоиндексных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 масел применяют давление 10-24 МПа и 2-хступенчатые процессы;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Для очистки парафинов - </a:t>
            </a:r>
            <a:r>
              <a:rPr lang="en-US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t=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200</a:t>
            </a:r>
            <a:r>
              <a:rPr lang="en-US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-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350</a:t>
            </a:r>
            <a:r>
              <a:rPr lang="en-US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 °C, 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давление 3,5-4 МПа, ОСПС - 0,5-1 ч</a:t>
            </a:r>
            <a:r>
              <a:rPr lang="en-US" altLang="ru-RU" sz="1800" baseline="30000" dirty="0">
                <a:latin typeface="Calibri" pitchFamily="34" charset="0"/>
                <a:ea typeface="Calibri" pitchFamily="34" charset="0"/>
                <a:cs typeface="Calibri" pitchFamily="34" charset="0"/>
              </a:rPr>
              <a:t>-1</a:t>
            </a:r>
            <a:endParaRPr lang="ru-RU" altLang="ru-RU" sz="18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2777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2052" name="Rectangle 5"/>
          <p:cNvSpPr>
            <a:spLocks noChangeArrowheads="1"/>
          </p:cNvSpPr>
          <p:nvPr/>
        </p:nvSpPr>
        <p:spPr bwMode="auto">
          <a:xfrm>
            <a:off x="849313" y="1881515"/>
            <a:ext cx="7394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None/>
            </a:pPr>
            <a:r>
              <a:rPr lang="ru-RU" altLang="ru-RU" sz="2800" b="1" dirty="0"/>
              <a:t>Технология </a:t>
            </a:r>
            <a:r>
              <a:rPr lang="ru-RU" altLang="ru-RU" sz="2800" b="1"/>
              <a:t>переработки </a:t>
            </a:r>
            <a:r>
              <a:rPr lang="ru-RU" altLang="ru-RU" sz="2800" b="1" smtClean="0"/>
              <a:t>нефти</a:t>
            </a:r>
            <a:endParaRPr lang="ru-RU" altLang="ru-RU" sz="2800" b="1" dirty="0"/>
          </a:p>
        </p:txBody>
      </p:sp>
      <p:sp>
        <p:nvSpPr>
          <p:cNvPr id="2053" name="Rectangle 7"/>
          <p:cNvSpPr>
            <a:spLocks noChangeArrowheads="1"/>
          </p:cNvSpPr>
          <p:nvPr/>
        </p:nvSpPr>
        <p:spPr bwMode="auto">
          <a:xfrm>
            <a:off x="57150" y="3992047"/>
            <a:ext cx="89789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buNone/>
            </a:pPr>
            <a:r>
              <a:rPr lang="ru-RU" sz="1800" b="1" dirty="0" err="1" smtClean="0"/>
              <a:t>Гидродеметаллизация</a:t>
            </a:r>
            <a:endParaRPr lang="ru-RU" sz="1800" b="1" dirty="0"/>
          </a:p>
        </p:txBody>
      </p:sp>
      <p:sp>
        <p:nvSpPr>
          <p:cNvPr id="2054" name="Rectangle 8"/>
          <p:cNvSpPr>
            <a:spLocks noChangeArrowheads="1"/>
          </p:cNvSpPr>
          <p:nvPr/>
        </p:nvSpPr>
        <p:spPr bwMode="auto">
          <a:xfrm>
            <a:off x="82550" y="5076716"/>
            <a:ext cx="89789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None/>
            </a:pPr>
            <a:r>
              <a:rPr lang="ru-RU" altLang="ru-RU" sz="1800" b="1" dirty="0"/>
              <a:t>Лектор – к.т.н., доцент</a:t>
            </a:r>
            <a:r>
              <a:rPr lang="en-US" altLang="ru-RU" sz="1800" b="1" dirty="0"/>
              <a:t> </a:t>
            </a:r>
            <a:r>
              <a:rPr lang="ru-RU" altLang="ru-RU" sz="1800" b="1" dirty="0"/>
              <a:t>отделения </a:t>
            </a:r>
            <a:br>
              <a:rPr lang="ru-RU" altLang="ru-RU" sz="1800" b="1" dirty="0"/>
            </a:br>
            <a:r>
              <a:rPr lang="ru-RU" altLang="ru-RU" sz="1800" b="1" dirty="0"/>
              <a:t>химической инженерии ИШПР Юрьев Е.М.</a:t>
            </a:r>
            <a:r>
              <a:rPr lang="ru-RU" altLang="ru-RU" sz="1800" dirty="0"/>
              <a:t> </a:t>
            </a:r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57150" y="2924175"/>
            <a:ext cx="89789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800" b="1" dirty="0"/>
          </a:p>
        </p:txBody>
      </p:sp>
    </p:spTree>
    <p:extLst>
      <p:ext uri="{BB962C8B-B14F-4D97-AF65-F5344CB8AC3E}">
        <p14:creationId xmlns:p14="http://schemas.microsoft.com/office/powerpoint/2010/main" val="1760371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152400" y="0"/>
            <a:ext cx="8991600" cy="6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 anchorCtr="1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4400" b="1" dirty="0">
                <a:solidFill>
                  <a:schemeClr val="tx2"/>
                </a:solidFill>
                <a:latin typeface="Times New Roman" pitchFamily="18" charset="0"/>
              </a:rPr>
              <a:t>Гидродеметаллизация</a:t>
            </a:r>
          </a:p>
        </p:txBody>
      </p:sp>
      <p:sp>
        <p:nvSpPr>
          <p:cNvPr id="15363" name="Прямоугольник 2"/>
          <p:cNvSpPr>
            <a:spLocks noChangeArrowheads="1"/>
          </p:cNvSpPr>
          <p:nvPr/>
        </p:nvSpPr>
        <p:spPr bwMode="auto">
          <a:xfrm>
            <a:off x="611981" y="3441700"/>
            <a:ext cx="807243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2374570"/>
              </p:ext>
            </p:extLst>
          </p:nvPr>
        </p:nvGraphicFramePr>
        <p:xfrm>
          <a:off x="467544" y="1772816"/>
          <a:ext cx="8352928" cy="40284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528392"/>
                <a:gridCol w="1224136"/>
                <a:gridCol w="3600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altLang="ru-RU" sz="1800" b="1" dirty="0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Каталитическая</a:t>
                      </a:r>
                      <a:r>
                        <a:rPr lang="ru-RU" altLang="ru-RU" sz="1800" b="1" baseline="0" dirty="0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ru-RU" altLang="ru-RU" sz="1800" b="1" baseline="0" dirty="0" err="1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д</a:t>
                      </a:r>
                      <a:r>
                        <a:rPr lang="ru-RU" altLang="ru-RU" sz="1800" b="1" dirty="0" err="1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еметаллизация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ru-RU" sz="1800" b="1" dirty="0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Каталитическая гидроочистка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800" dirty="0" smtClean="0"/>
                        <a:t>Катализатор – специальный широкопористый (размер пор - более 100 </a:t>
                      </a:r>
                      <a:r>
                        <a:rPr lang="ru-RU" altLang="ru-RU" sz="1800" dirty="0" err="1" smtClean="0"/>
                        <a:t>нм</a:t>
                      </a:r>
                      <a:r>
                        <a:rPr lang="ru-RU" altLang="ru-RU" sz="1800" dirty="0" smtClean="0"/>
                        <a:t>)-</a:t>
                      </a:r>
                      <a:r>
                        <a:rPr lang="ru-RU" altLang="ru-RU" sz="1800" baseline="0" dirty="0" smtClean="0"/>
                        <a:t> </a:t>
                      </a:r>
                      <a:r>
                        <a:rPr lang="en-US" altLang="ru-RU" sz="1800" baseline="0" dirty="0" smtClean="0"/>
                        <a:t>Co(Mo)/Al-Si-O</a:t>
                      </a:r>
                      <a:r>
                        <a:rPr lang="ru-RU" altLang="ru-RU" sz="1800" dirty="0" smtClean="0"/>
                        <a:t>;</a:t>
                      </a:r>
                    </a:p>
                    <a:p>
                      <a:pPr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ru-RU" altLang="ru-RU" sz="1800" dirty="0" smtClean="0"/>
                    </a:p>
                    <a:p>
                      <a:pPr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ru-RU" altLang="ru-RU" sz="1800" dirty="0" smtClean="0"/>
                        <a:t>Содержание металлов (</a:t>
                      </a:r>
                      <a:r>
                        <a:rPr lang="en-US" altLang="ru-RU" sz="1800" dirty="0" smtClean="0"/>
                        <a:t>V </a:t>
                      </a:r>
                      <a:r>
                        <a:rPr lang="ru-RU" altLang="ru-RU" sz="1800" dirty="0" smtClean="0"/>
                        <a:t>и </a:t>
                      </a:r>
                      <a:r>
                        <a:rPr lang="en-US" altLang="ru-RU" sz="1800" dirty="0" smtClean="0"/>
                        <a:t>Ni</a:t>
                      </a:r>
                      <a:r>
                        <a:rPr lang="ru-RU" altLang="ru-RU" sz="1800" dirty="0" smtClean="0"/>
                        <a:t>) снижается с 50 до 8 мг/кг.</a:t>
                      </a:r>
                    </a:p>
                    <a:p>
                      <a:pPr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ru-RU" altLang="ru-RU" sz="1800" dirty="0" smtClean="0"/>
                    </a:p>
                    <a:p>
                      <a:pPr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ru-RU" altLang="ru-RU" sz="1800" dirty="0" smtClean="0"/>
                        <a:t>Катализаторы не регенерируются, а направляются на утилизацию металлов.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600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ru-RU" alt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При 15 МПа и 380 </a:t>
                      </a:r>
                      <a:r>
                        <a:rPr lang="en-US" alt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°</a:t>
                      </a:r>
                      <a:r>
                        <a:rPr lang="ru-RU" alt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С:</a:t>
                      </a:r>
                    </a:p>
                    <a:p>
                      <a:pPr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ru-RU" altLang="ru-RU" sz="18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Удаление серы </a:t>
                      </a:r>
                      <a:r>
                        <a:rPr lang="en-US" altLang="ru-RU" sz="18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&gt; </a:t>
                      </a:r>
                      <a:r>
                        <a:rPr lang="ru-RU" altLang="ru-RU" sz="18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удаление </a:t>
                      </a:r>
                      <a:r>
                        <a:rPr lang="ru-RU" altLang="ru-RU" sz="180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асфальтенов</a:t>
                      </a:r>
                      <a:r>
                        <a:rPr lang="ru-RU" altLang="ru-RU" sz="18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ru-RU" sz="18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&gt; </a:t>
                      </a:r>
                      <a:r>
                        <a:rPr lang="ru-RU" altLang="ru-RU" sz="18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уменьшение коксуемости (гидрирование ПЦА) </a:t>
                      </a:r>
                      <a:r>
                        <a:rPr lang="en-US" altLang="ru-RU" sz="18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&gt; </a:t>
                      </a:r>
                      <a:r>
                        <a:rPr lang="ru-RU" altLang="ru-RU" sz="18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удаление азота.</a:t>
                      </a:r>
                    </a:p>
                    <a:p>
                      <a:pPr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ru-RU" alt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ru-RU" alt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Основной недостаток – быстрая дезактивация катализатора (</a:t>
                      </a:r>
                      <a:r>
                        <a:rPr lang="ru-RU" alt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кокс+Ме</a:t>
                      </a:r>
                      <a:r>
                        <a:rPr lang="ru-RU" alt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). </a:t>
                      </a:r>
                    </a:p>
                    <a:p>
                      <a:pPr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ru-RU" alt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Срок службы кат-</a:t>
                      </a:r>
                      <a:r>
                        <a:rPr lang="ru-RU" alt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</a:t>
                      </a:r>
                      <a:r>
                        <a:rPr lang="ru-RU" alt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ru-RU" alt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стац</a:t>
                      </a:r>
                      <a:r>
                        <a:rPr lang="ru-RU" alt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слой) – 8-16 месяцев. </a:t>
                      </a:r>
                      <a:r>
                        <a:rPr lang="ru-RU" altLang="ru-RU" sz="18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Окислительная регенерация не помогает!!!</a:t>
                      </a:r>
                      <a:endParaRPr lang="ru-RU" sz="1800" u="sng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467544" y="908720"/>
            <a:ext cx="82168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dirty="0"/>
              <a:t>Сырье – нефтяные остатки; применяется </a:t>
            </a:r>
            <a:r>
              <a:rPr lang="ru-RU" altLang="ru-RU" dirty="0" smtClean="0"/>
              <a:t>как подготовка сырья перед </a:t>
            </a:r>
            <a:r>
              <a:rPr lang="ru-RU" altLang="ru-RU" dirty="0"/>
              <a:t>гидроочисткой, каталитическим крекингом и гидрокрекингом.</a:t>
            </a:r>
          </a:p>
        </p:txBody>
      </p:sp>
    </p:spTree>
    <p:extLst>
      <p:ext uri="{BB962C8B-B14F-4D97-AF65-F5344CB8AC3E}">
        <p14:creationId xmlns:p14="http://schemas.microsoft.com/office/powerpoint/2010/main" val="2381911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17411" name="Rectangle 5"/>
          <p:cNvSpPr>
            <a:spLocks noChangeArrowheads="1"/>
          </p:cNvSpPr>
          <p:nvPr/>
        </p:nvSpPr>
        <p:spPr bwMode="auto">
          <a:xfrm>
            <a:off x="179512" y="188640"/>
            <a:ext cx="8784976" cy="2400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Гидродеметаллизация </a:t>
            </a:r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нефтяных остатков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b="1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Способы уменьшения содержания металлов, смол и </a:t>
            </a:r>
            <a:r>
              <a:rPr lang="ru-RU" altLang="ru-RU" sz="1800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асфальтенов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 (в 3-5 раз):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b="1" u="sng" dirty="0">
                <a:latin typeface="Calibri" pitchFamily="34" charset="0"/>
                <a:ea typeface="Calibri" pitchFamily="34" charset="0"/>
                <a:cs typeface="Calibri" pitchFamily="34" charset="0"/>
              </a:rPr>
              <a:t>Предварительная контактная </a:t>
            </a:r>
            <a:r>
              <a:rPr lang="ru-RU" altLang="ru-RU" sz="1800" b="1" u="sng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деметаллизация</a:t>
            </a:r>
            <a:r>
              <a:rPr lang="ru-RU" altLang="ru-RU" sz="1800" b="1" u="sng" dirty="0">
                <a:latin typeface="Calibri" pitchFamily="34" charset="0"/>
                <a:ea typeface="Calibri" pitchFamily="34" charset="0"/>
                <a:cs typeface="Calibri" pitchFamily="34" charset="0"/>
              </a:rPr>
              <a:t> (</a:t>
            </a:r>
            <a:r>
              <a:rPr lang="ru-RU" altLang="ru-RU" sz="1800" b="1" i="1" u="sng" dirty="0">
                <a:latin typeface="Calibri" pitchFamily="34" charset="0"/>
                <a:ea typeface="Calibri" pitchFamily="34" charset="0"/>
                <a:cs typeface="Calibri" pitchFamily="34" charset="0"/>
              </a:rPr>
              <a:t>процесс «Хайвал</a:t>
            </a:r>
            <a:r>
              <a:rPr lang="ru-RU" altLang="ru-RU" sz="1800" b="1" u="sng" dirty="0">
                <a:latin typeface="Calibri" pitchFamily="34" charset="0"/>
                <a:ea typeface="Calibri" pitchFamily="34" charset="0"/>
                <a:cs typeface="Calibri" pitchFamily="34" charset="0"/>
              </a:rPr>
              <a:t>);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Термическое разложение </a:t>
            </a:r>
            <a:r>
              <a:rPr lang="ru-RU" altLang="ru-RU" sz="1800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Ме</a:t>
            </a: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-органических соединений;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>
                <a:latin typeface="Calibri" pitchFamily="34" charset="0"/>
                <a:ea typeface="Calibri" pitchFamily="34" charset="0"/>
                <a:cs typeface="Calibri" pitchFamily="34" charset="0"/>
              </a:rPr>
              <a:t>Обработка растворителями в присутствии адсорбентов;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b="1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b="1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pic>
        <p:nvPicPr>
          <p:cNvPr id="174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2060848"/>
            <a:ext cx="5584825" cy="4065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Прямоугольник 3"/>
          <p:cNvSpPr>
            <a:spLocks noChangeArrowheads="1"/>
          </p:cNvSpPr>
          <p:nvPr/>
        </p:nvSpPr>
        <p:spPr bwMode="auto">
          <a:xfrm>
            <a:off x="5419085" y="1923797"/>
            <a:ext cx="3744416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/>
              <a:t>Продолжительность работы реакторов: защитных – 3-4 месяца, основных – 1 год. Температура – </a:t>
            </a:r>
            <a:r>
              <a:rPr lang="ru-RU" altLang="ru-RU" sz="1800" dirty="0" err="1"/>
              <a:t>ок</a:t>
            </a:r>
            <a:r>
              <a:rPr lang="ru-RU" altLang="ru-RU" sz="1800" dirty="0"/>
              <a:t>. 450-550 °С. Давление 1-5 МПа</a:t>
            </a:r>
            <a:r>
              <a:rPr lang="ru-RU" altLang="ru-RU" sz="1800" dirty="0" smtClean="0"/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 smtClean="0"/>
              <a:t>- Р-1 – Р-3: крупнопористые металлоемкие адсорбенты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/>
              <a:t>-</a:t>
            </a:r>
            <a:r>
              <a:rPr lang="ru-RU" altLang="ru-RU" sz="1800" dirty="0" smtClean="0"/>
              <a:t> Р-4 – Р-5: катализаторы </a:t>
            </a:r>
            <a:r>
              <a:rPr lang="ru-RU" altLang="ru-RU" sz="1800" dirty="0" err="1" smtClean="0"/>
              <a:t>гидрообессеривания</a:t>
            </a:r>
            <a:endParaRPr lang="ru-RU" altLang="ru-RU" sz="1800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0250957"/>
              </p:ext>
            </p:extLst>
          </p:nvPr>
        </p:nvGraphicFramePr>
        <p:xfrm>
          <a:off x="5364088" y="4516328"/>
          <a:ext cx="3694785" cy="22250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764000"/>
                <a:gridCol w="864000"/>
                <a:gridCol w="1066785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Сырье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Продукт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 smtClean="0"/>
                        <a:t>Отн</a:t>
                      </a:r>
                      <a:r>
                        <a:rPr lang="ru-RU" sz="1600" dirty="0" smtClean="0"/>
                        <a:t>. плотность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1,0107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0,9176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S,</a:t>
                      </a:r>
                      <a:r>
                        <a:rPr lang="en-US" sz="1600" baseline="0" dirty="0" smtClean="0"/>
                        <a:t> % </a:t>
                      </a:r>
                      <a:r>
                        <a:rPr lang="ru-RU" sz="1600" baseline="0" dirty="0" smtClean="0"/>
                        <a:t>масс.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4,0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0,8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Ni,</a:t>
                      </a:r>
                      <a:r>
                        <a:rPr lang="en-US" sz="1600" baseline="0" dirty="0" smtClean="0"/>
                        <a:t> ppm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89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5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V, ppm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440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19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Фракция 500</a:t>
                      </a:r>
                      <a:r>
                        <a:rPr lang="en-US" sz="1600" baseline="-25000" dirty="0" smtClean="0"/>
                        <a:t>+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ru-RU" sz="1600" dirty="0" smtClean="0"/>
                        <a:t>°С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13,8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2,8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2043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0" y="1495969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836712"/>
            <a:ext cx="7740352" cy="1773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671611"/>
            <a:ext cx="7740352" cy="396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6254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4883</TotalTime>
  <Words>2962</Words>
  <Application>Microsoft Office PowerPoint</Application>
  <PresentationFormat>Экран (4:3)</PresentationFormat>
  <Paragraphs>421</Paragraphs>
  <Slides>44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46" baseType="lpstr">
      <vt:lpstr>Оформление по умолчанию</vt:lpstr>
      <vt:lpstr>ChemDraw.Document.6.0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Выпускная квалификационная работа</dc:title>
  <dc:creator>Jager</dc:creator>
  <cp:lastModifiedBy>Egor M. Yurev</cp:lastModifiedBy>
  <cp:revision>777</cp:revision>
  <dcterms:created xsi:type="dcterms:W3CDTF">2007-06-17T17:17:26Z</dcterms:created>
  <dcterms:modified xsi:type="dcterms:W3CDTF">2024-03-22T07:14:24Z</dcterms:modified>
</cp:coreProperties>
</file>