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0" r:id="rId2"/>
    <p:sldId id="353" r:id="rId3"/>
    <p:sldId id="382" r:id="rId4"/>
    <p:sldId id="409" r:id="rId5"/>
    <p:sldId id="408" r:id="rId6"/>
    <p:sldId id="383" r:id="rId7"/>
    <p:sldId id="384" r:id="rId8"/>
    <p:sldId id="420" r:id="rId9"/>
    <p:sldId id="421" r:id="rId10"/>
    <p:sldId id="386" r:id="rId11"/>
    <p:sldId id="410" r:id="rId12"/>
    <p:sldId id="388" r:id="rId13"/>
    <p:sldId id="391" r:id="rId14"/>
    <p:sldId id="392" r:id="rId15"/>
    <p:sldId id="393" r:id="rId16"/>
    <p:sldId id="394" r:id="rId17"/>
    <p:sldId id="395" r:id="rId18"/>
    <p:sldId id="411" r:id="rId19"/>
    <p:sldId id="412" r:id="rId20"/>
    <p:sldId id="417" r:id="rId21"/>
    <p:sldId id="413" r:id="rId22"/>
    <p:sldId id="396" r:id="rId23"/>
    <p:sldId id="414" r:id="rId24"/>
    <p:sldId id="418" r:id="rId25"/>
    <p:sldId id="424" r:id="rId26"/>
    <p:sldId id="399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6390" autoAdjust="0"/>
  </p:normalViewPr>
  <p:slideViewPr>
    <p:cSldViewPr>
      <p:cViewPr varScale="1">
        <p:scale>
          <a:sx n="114" d="100"/>
          <a:sy n="114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5;&#1088;&#1077;&#1079;&#1077;&#1085;&#1090;&#1072;&#1094;&#1080;&#1103;%20&#1087;&#1086;%20&#1080;&#1079;&#1086;&#1084;&#1077;&#1088;&#1080;&#1079;&#1072;&#1094;&#1080;&#1080;\&#1051;&#1080;&#1089;&#1090;%20Microsoft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7;&#1090;&#1072;&#1090;&#1100;&#1103;%20Current%20Organic%20Synthesis\&#1057;&#1090;&#1072;&#1090;&#1100;&#1103;%20Current%20Organic%20Synthesis\&#1042;&#1083;&#1080;&#1103;&#1085;&#1080;&#1077;%20&#1089;&#1099;&#1088;&#1100;&#1103;%202013%20(&#1040;&#1074;&#1090;&#1086;&#1089;&#1086;&#1093;&#1088;&#1072;&#1085;&#1077;&#1085;&#1085;&#1099;&#1081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59505105279592"/>
          <c:y val="7.2660508467523824E-2"/>
          <c:w val="0.7946676806376054"/>
          <c:h val="0.6409681479632172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Лист2!$A$1:$A$16</c:f>
              <c:numCache>
                <c:formatCode>General</c:formatCode>
                <c:ptCount val="16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Лист2!$B$1:$B$16</c:f>
              <c:numCache>
                <c:formatCode>General</c:formatCode>
                <c:ptCount val="16"/>
                <c:pt idx="0">
                  <c:v>1</c:v>
                </c:pt>
                <c:pt idx="2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12</c:v>
                </c:pt>
                <c:pt idx="12">
                  <c:v>13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69-47DC-98D2-CF8378ED30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35"/>
        <c:axId val="97856512"/>
        <c:axId val="82489280"/>
      </c:barChart>
      <c:catAx>
        <c:axId val="97856512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dirty="0"/>
                  <a:t>Год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82489280"/>
        <c:crosses val="autoZero"/>
        <c:auto val="1"/>
        <c:lblAlgn val="ctr"/>
        <c:lblOffset val="100"/>
        <c:noMultiLvlLbl val="0"/>
      </c:catAx>
      <c:valAx>
        <c:axId val="824892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dirty="0"/>
                  <a:t>Количество установок изомеризации в России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97856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5342666214198"/>
          <c:y val="3.6899979339317282E-2"/>
          <c:w val="0.87822695309647458"/>
          <c:h val="0.6516579777647861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Лист1!$A$29:$A$49</c:f>
              <c:numCache>
                <c:formatCode>m/d/yyyy</c:formatCode>
                <c:ptCount val="21"/>
                <c:pt idx="0">
                  <c:v>39548</c:v>
                </c:pt>
                <c:pt idx="1">
                  <c:v>39798</c:v>
                </c:pt>
                <c:pt idx="2">
                  <c:v>40360</c:v>
                </c:pt>
                <c:pt idx="3">
                  <c:v>40454</c:v>
                </c:pt>
                <c:pt idx="4">
                  <c:v>40619</c:v>
                </c:pt>
                <c:pt idx="5">
                  <c:v>40829</c:v>
                </c:pt>
                <c:pt idx="6">
                  <c:v>41410</c:v>
                </c:pt>
                <c:pt idx="7">
                  <c:v>41431</c:v>
                </c:pt>
                <c:pt idx="8">
                  <c:v>41704</c:v>
                </c:pt>
                <c:pt idx="9">
                  <c:v>41977</c:v>
                </c:pt>
                <c:pt idx="10">
                  <c:v>41984</c:v>
                </c:pt>
                <c:pt idx="11">
                  <c:v>41991</c:v>
                </c:pt>
                <c:pt idx="12">
                  <c:v>41998</c:v>
                </c:pt>
                <c:pt idx="13">
                  <c:v>42019</c:v>
                </c:pt>
                <c:pt idx="14">
                  <c:v>42026</c:v>
                </c:pt>
                <c:pt idx="15">
                  <c:v>42033</c:v>
                </c:pt>
                <c:pt idx="16">
                  <c:v>42040</c:v>
                </c:pt>
                <c:pt idx="17">
                  <c:v>42047</c:v>
                </c:pt>
                <c:pt idx="18">
                  <c:v>42054</c:v>
                </c:pt>
                <c:pt idx="19">
                  <c:v>42061</c:v>
                </c:pt>
                <c:pt idx="20">
                  <c:v>42075</c:v>
                </c:pt>
              </c:numCache>
            </c:numRef>
          </c:cat>
          <c:val>
            <c:numRef>
              <c:f>Лист1!$B$29:$B$49</c:f>
              <c:numCache>
                <c:formatCode>0.00</c:formatCode>
                <c:ptCount val="21"/>
                <c:pt idx="0">
                  <c:v>80.41</c:v>
                </c:pt>
                <c:pt idx="1">
                  <c:v>80.97</c:v>
                </c:pt>
                <c:pt idx="2">
                  <c:v>80.099999999999994</c:v>
                </c:pt>
                <c:pt idx="3">
                  <c:v>80.27</c:v>
                </c:pt>
                <c:pt idx="4">
                  <c:v>81.27</c:v>
                </c:pt>
                <c:pt idx="5">
                  <c:v>82.34</c:v>
                </c:pt>
                <c:pt idx="6">
                  <c:v>81.17</c:v>
                </c:pt>
                <c:pt idx="7">
                  <c:v>81</c:v>
                </c:pt>
                <c:pt idx="8">
                  <c:v>80.89</c:v>
                </c:pt>
                <c:pt idx="9">
                  <c:v>80.67</c:v>
                </c:pt>
                <c:pt idx="10">
                  <c:v>80.540000000000006</c:v>
                </c:pt>
                <c:pt idx="11">
                  <c:v>80.52</c:v>
                </c:pt>
                <c:pt idx="12">
                  <c:v>80.569999999999993</c:v>
                </c:pt>
                <c:pt idx="13">
                  <c:v>80.680000000000007</c:v>
                </c:pt>
                <c:pt idx="14">
                  <c:v>80.88</c:v>
                </c:pt>
                <c:pt idx="15">
                  <c:v>80.430000000000007</c:v>
                </c:pt>
                <c:pt idx="16" formatCode="General">
                  <c:v>80.72</c:v>
                </c:pt>
                <c:pt idx="17">
                  <c:v>80.430000000000007</c:v>
                </c:pt>
                <c:pt idx="18">
                  <c:v>80.69</c:v>
                </c:pt>
                <c:pt idx="19">
                  <c:v>80.650000000000006</c:v>
                </c:pt>
                <c:pt idx="20">
                  <c:v>80.88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C0-483E-8E08-31CCAA2FF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1"/>
        <c:axId val="107158016"/>
        <c:axId val="82491584"/>
      </c:barChart>
      <c:catAx>
        <c:axId val="107158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dirty="0"/>
                  <a:t>Дата отбора проб </a:t>
                </a:r>
              </a:p>
            </c:rich>
          </c:tx>
          <c:layout>
            <c:manualLayout>
              <c:xMode val="edge"/>
              <c:yMode val="edge"/>
              <c:x val="0.41166904472511412"/>
              <c:y val="0.9345738925491456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2760000"/>
          <a:lstStyle/>
          <a:p>
            <a:pPr>
              <a:defRPr/>
            </a:pPr>
            <a:endParaRPr lang="ru-RU"/>
          </a:p>
        </c:txPr>
        <c:crossAx val="82491584"/>
        <c:crosses val="autoZero"/>
        <c:auto val="0"/>
        <c:lblAlgn val="ctr"/>
        <c:lblOffset val="100"/>
        <c:noMultiLvlLbl val="0"/>
      </c:catAx>
      <c:valAx>
        <c:axId val="82491584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dirty="0"/>
                  <a:t>ИОЧ изомеризата</a:t>
                </a:r>
              </a:p>
            </c:rich>
          </c:tx>
          <c:layout>
            <c:manualLayout>
              <c:xMode val="edge"/>
              <c:yMode val="edge"/>
              <c:x val="5.3142151030010406E-3"/>
              <c:y val="0.1348426575960650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07158016"/>
        <c:crosses val="autoZero"/>
        <c:crossBetween val="between"/>
      </c:valAx>
      <c:spPr>
        <a:solidFill>
          <a:schemeClr val="lt1"/>
        </a:solidFill>
        <a:ln w="25400" cap="flat" cmpd="sng" algn="ctr">
          <a:noFill/>
          <a:prstDash val="solid"/>
        </a:ln>
        <a:effectLst/>
      </c:spPr>
    </c:plotArea>
    <c:plotVisOnly val="1"/>
    <c:dispBlanksAs val="gap"/>
    <c:showDLblsOverMax val="0"/>
  </c:chart>
  <c:spPr>
    <a:solidFill>
      <a:schemeClr val="lt1"/>
    </a:solidFill>
    <a:ln w="3175" cap="flat" cmpd="sng" algn="ctr">
      <a:noFill/>
      <a:prstDash val="solid"/>
      <a:round/>
    </a:ln>
    <a:effectLst/>
  </c:spPr>
  <c:txPr>
    <a:bodyPr/>
    <a:lstStyle/>
    <a:p>
      <a:pPr>
        <a:defRPr sz="12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338E51-0A27-40C4-8961-89E3CAB953F3}" type="doc">
      <dgm:prSet loTypeId="urn:microsoft.com/office/officeart/2005/8/layout/vList5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88D4F37-8819-4578-90CF-F6D0AC61192F}">
      <dgm:prSet phldrT="[Текст]" custT="1"/>
      <dgm:spPr/>
      <dgm:t>
        <a:bodyPr/>
        <a:lstStyle/>
        <a:p>
          <a:r>
            <a:rPr lang="ru-RU" sz="1800" b="1" i="1" dirty="0" smtClean="0"/>
            <a:t>Высокотемпературная изомеризация</a:t>
          </a:r>
          <a:endParaRPr lang="ru-RU" sz="1800" b="1" i="1" dirty="0"/>
        </a:p>
      </dgm:t>
    </dgm:pt>
    <dgm:pt modelId="{91E1D0CF-E1EF-4AB4-8722-BD4E15E1A266}" type="parTrans" cxnId="{F7F7181F-DD5A-4165-89EB-CB440333D57F}">
      <dgm:prSet/>
      <dgm:spPr/>
      <dgm:t>
        <a:bodyPr/>
        <a:lstStyle/>
        <a:p>
          <a:endParaRPr lang="ru-RU" sz="1800"/>
        </a:p>
      </dgm:t>
    </dgm:pt>
    <dgm:pt modelId="{C9D1A9C2-DBA4-4155-9C75-F2541A8460BE}" type="sibTrans" cxnId="{F7F7181F-DD5A-4165-89EB-CB440333D57F}">
      <dgm:prSet/>
      <dgm:spPr/>
      <dgm:t>
        <a:bodyPr/>
        <a:lstStyle/>
        <a:p>
          <a:endParaRPr lang="ru-RU" sz="1800"/>
        </a:p>
      </dgm:t>
    </dgm:pt>
    <dgm:pt modelId="{DCB91363-6358-4765-8BE0-7A17AA806D1C}">
      <dgm:prSet phldrT="[Текст]" custT="1"/>
      <dgm:spPr/>
      <dgm:t>
        <a:bodyPr/>
        <a:lstStyle/>
        <a:p>
          <a:r>
            <a:rPr lang="ru-RU" sz="1800" dirty="0" smtClean="0"/>
            <a:t>Алюмоплатиновые фторированные катализаторы</a:t>
          </a:r>
          <a:endParaRPr lang="ru-RU" sz="1800" dirty="0"/>
        </a:p>
      </dgm:t>
    </dgm:pt>
    <dgm:pt modelId="{00F2C05E-5936-4700-88B9-F49BF53FC87B}" type="parTrans" cxnId="{1FED18B2-C53B-4D1F-9074-956A64A5F7BB}">
      <dgm:prSet/>
      <dgm:spPr/>
      <dgm:t>
        <a:bodyPr/>
        <a:lstStyle/>
        <a:p>
          <a:endParaRPr lang="ru-RU" sz="1800"/>
        </a:p>
      </dgm:t>
    </dgm:pt>
    <dgm:pt modelId="{FE961DDE-25D2-4A6E-90B8-0BED2F4799E0}" type="sibTrans" cxnId="{1FED18B2-C53B-4D1F-9074-956A64A5F7BB}">
      <dgm:prSet/>
      <dgm:spPr/>
      <dgm:t>
        <a:bodyPr/>
        <a:lstStyle/>
        <a:p>
          <a:endParaRPr lang="ru-RU" sz="1800"/>
        </a:p>
      </dgm:t>
    </dgm:pt>
    <dgm:pt modelId="{2CCE30A8-AA4E-4520-975D-E0EABBB165D3}">
      <dgm:prSet phldrT="[Текст]" custT="1"/>
      <dgm:spPr/>
      <dgm:t>
        <a:bodyPr/>
        <a:lstStyle/>
        <a:p>
          <a:r>
            <a:rPr lang="ru-RU" sz="1800" dirty="0" smtClean="0"/>
            <a:t>Температура 360-440 °С</a:t>
          </a:r>
          <a:endParaRPr lang="ru-RU" sz="1800" dirty="0"/>
        </a:p>
      </dgm:t>
    </dgm:pt>
    <dgm:pt modelId="{4FACA81B-A81F-4894-AA6D-3DE89EB85316}" type="parTrans" cxnId="{CEAA55E5-660B-4CDB-BEE9-2F592D031855}">
      <dgm:prSet/>
      <dgm:spPr/>
      <dgm:t>
        <a:bodyPr/>
        <a:lstStyle/>
        <a:p>
          <a:endParaRPr lang="ru-RU" sz="1800"/>
        </a:p>
      </dgm:t>
    </dgm:pt>
    <dgm:pt modelId="{C1DA8D01-59F2-418B-A83E-09672EDD107E}" type="sibTrans" cxnId="{CEAA55E5-660B-4CDB-BEE9-2F592D031855}">
      <dgm:prSet/>
      <dgm:spPr/>
      <dgm:t>
        <a:bodyPr/>
        <a:lstStyle/>
        <a:p>
          <a:endParaRPr lang="ru-RU" sz="1800"/>
        </a:p>
      </dgm:t>
    </dgm:pt>
    <dgm:pt modelId="{5A47F165-03C0-487F-BD08-926F898A132E}">
      <dgm:prSet phldrT="[Текст]" custT="1"/>
      <dgm:spPr/>
      <dgm:t>
        <a:bodyPr/>
        <a:lstStyle/>
        <a:p>
          <a:r>
            <a:rPr lang="ru-RU" sz="1800" b="1" i="1" dirty="0" smtClean="0"/>
            <a:t>Среднетемпературная изомеризация</a:t>
          </a:r>
          <a:endParaRPr lang="ru-RU" sz="1800" b="1" i="1" dirty="0"/>
        </a:p>
      </dgm:t>
    </dgm:pt>
    <dgm:pt modelId="{48DFA67B-B1FE-4867-AC81-3100057E81A2}" type="parTrans" cxnId="{EC69B554-EAA0-41FF-84B9-F178908CC899}">
      <dgm:prSet/>
      <dgm:spPr/>
      <dgm:t>
        <a:bodyPr/>
        <a:lstStyle/>
        <a:p>
          <a:endParaRPr lang="ru-RU" sz="1800"/>
        </a:p>
      </dgm:t>
    </dgm:pt>
    <dgm:pt modelId="{1DC95917-095A-4A62-AF64-32E5BD7EB153}" type="sibTrans" cxnId="{EC69B554-EAA0-41FF-84B9-F178908CC899}">
      <dgm:prSet/>
      <dgm:spPr/>
      <dgm:t>
        <a:bodyPr/>
        <a:lstStyle/>
        <a:p>
          <a:endParaRPr lang="ru-RU" sz="1800"/>
        </a:p>
      </dgm:t>
    </dgm:pt>
    <dgm:pt modelId="{3FCC76FD-D02D-420A-9EEA-96220212D19E}">
      <dgm:prSet phldrT="[Текст]" custT="1"/>
      <dgm:spPr/>
      <dgm:t>
        <a:bodyPr/>
        <a:lstStyle/>
        <a:p>
          <a:r>
            <a:rPr lang="ru-RU" sz="1800" dirty="0" smtClean="0"/>
            <a:t>Платиноцеолитные катализаторы</a:t>
          </a:r>
          <a:endParaRPr lang="ru-RU" sz="1800" dirty="0"/>
        </a:p>
      </dgm:t>
    </dgm:pt>
    <dgm:pt modelId="{858AB270-06D5-4399-8A75-7C62AFDBC489}" type="parTrans" cxnId="{122839AE-CB08-48EE-BF24-CA436834DC5C}">
      <dgm:prSet/>
      <dgm:spPr/>
      <dgm:t>
        <a:bodyPr/>
        <a:lstStyle/>
        <a:p>
          <a:endParaRPr lang="ru-RU" sz="1800"/>
        </a:p>
      </dgm:t>
    </dgm:pt>
    <dgm:pt modelId="{98C255F8-ED99-4EC1-9799-14D6096C452B}" type="sibTrans" cxnId="{122839AE-CB08-48EE-BF24-CA436834DC5C}">
      <dgm:prSet/>
      <dgm:spPr/>
      <dgm:t>
        <a:bodyPr/>
        <a:lstStyle/>
        <a:p>
          <a:endParaRPr lang="ru-RU" sz="1800"/>
        </a:p>
      </dgm:t>
    </dgm:pt>
    <dgm:pt modelId="{7839B710-B701-4463-86AC-0FBA58E475FA}">
      <dgm:prSet phldrT="[Текст]" custT="1"/>
      <dgm:spPr/>
      <dgm:t>
        <a:bodyPr/>
        <a:lstStyle/>
        <a:p>
          <a:r>
            <a:rPr lang="ru-RU" sz="1800" dirty="0" smtClean="0"/>
            <a:t>Температура 250-300 °С</a:t>
          </a:r>
          <a:endParaRPr lang="ru-RU" sz="1800" dirty="0"/>
        </a:p>
      </dgm:t>
    </dgm:pt>
    <dgm:pt modelId="{0DE9D3E2-6864-4B84-8555-D9CF03AFB951}" type="parTrans" cxnId="{64613DE7-6143-4DA7-88B8-67B6F037EEB0}">
      <dgm:prSet/>
      <dgm:spPr/>
      <dgm:t>
        <a:bodyPr/>
        <a:lstStyle/>
        <a:p>
          <a:endParaRPr lang="ru-RU" sz="1800"/>
        </a:p>
      </dgm:t>
    </dgm:pt>
    <dgm:pt modelId="{13547441-81E2-4298-BCC0-0B6A0FF2CC28}" type="sibTrans" cxnId="{64613DE7-6143-4DA7-88B8-67B6F037EEB0}">
      <dgm:prSet/>
      <dgm:spPr/>
      <dgm:t>
        <a:bodyPr/>
        <a:lstStyle/>
        <a:p>
          <a:endParaRPr lang="ru-RU" sz="1800"/>
        </a:p>
      </dgm:t>
    </dgm:pt>
    <dgm:pt modelId="{AEDC2601-2240-462B-9019-D4D036F4F5F9}">
      <dgm:prSet phldrT="[Текст]" custT="1"/>
      <dgm:spPr/>
      <dgm:t>
        <a:bodyPr/>
        <a:lstStyle/>
        <a:p>
          <a:r>
            <a:rPr lang="ru-RU" sz="1800" b="1" i="1" dirty="0" smtClean="0"/>
            <a:t>Низкотемпературная изомеризация</a:t>
          </a:r>
          <a:endParaRPr lang="ru-RU" sz="1800" b="1" i="1" dirty="0"/>
        </a:p>
      </dgm:t>
    </dgm:pt>
    <dgm:pt modelId="{CFD0C0B6-35D7-4DAB-8835-09FD837D2A30}" type="parTrans" cxnId="{743FE15E-3ECE-4521-BA79-A8E2EE6063A8}">
      <dgm:prSet/>
      <dgm:spPr/>
      <dgm:t>
        <a:bodyPr/>
        <a:lstStyle/>
        <a:p>
          <a:endParaRPr lang="ru-RU" sz="1800"/>
        </a:p>
      </dgm:t>
    </dgm:pt>
    <dgm:pt modelId="{0525E461-CE5F-4290-BB32-28A8D020E411}" type="sibTrans" cxnId="{743FE15E-3ECE-4521-BA79-A8E2EE6063A8}">
      <dgm:prSet/>
      <dgm:spPr/>
      <dgm:t>
        <a:bodyPr/>
        <a:lstStyle/>
        <a:p>
          <a:endParaRPr lang="ru-RU" sz="1800"/>
        </a:p>
      </dgm:t>
    </dgm:pt>
    <dgm:pt modelId="{89BE7234-9BF8-48D9-9BD7-D4FCC4D67E15}">
      <dgm:prSet phldrT="[Текст]" custT="1"/>
      <dgm:spPr/>
      <dgm:t>
        <a:bodyPr/>
        <a:lstStyle/>
        <a:p>
          <a:r>
            <a:rPr lang="ru-RU" sz="1800" dirty="0" smtClean="0"/>
            <a:t>Платина на оксиде алюминия, промотированная хлором, или на сульфатированном оксиде циркония</a:t>
          </a:r>
          <a:endParaRPr lang="ru-RU" sz="1800" dirty="0"/>
        </a:p>
      </dgm:t>
    </dgm:pt>
    <dgm:pt modelId="{189AEAB6-830E-43CA-8295-0C92502950D6}" type="parTrans" cxnId="{9BAE302E-8190-4535-A10F-DC335732A5B8}">
      <dgm:prSet/>
      <dgm:spPr/>
      <dgm:t>
        <a:bodyPr/>
        <a:lstStyle/>
        <a:p>
          <a:endParaRPr lang="ru-RU" sz="1800"/>
        </a:p>
      </dgm:t>
    </dgm:pt>
    <dgm:pt modelId="{3D945019-5945-48B8-802A-4559FBA83847}" type="sibTrans" cxnId="{9BAE302E-8190-4535-A10F-DC335732A5B8}">
      <dgm:prSet/>
      <dgm:spPr/>
      <dgm:t>
        <a:bodyPr/>
        <a:lstStyle/>
        <a:p>
          <a:endParaRPr lang="ru-RU" sz="1800"/>
        </a:p>
      </dgm:t>
    </dgm:pt>
    <dgm:pt modelId="{F3F538CD-E31A-4D0F-A851-1ABFB07C62B7}">
      <dgm:prSet phldrT="[Текст]" custT="1"/>
      <dgm:spPr/>
      <dgm:t>
        <a:bodyPr/>
        <a:lstStyle/>
        <a:p>
          <a:r>
            <a:rPr lang="ru-RU" sz="1800" dirty="0" smtClean="0"/>
            <a:t>Температура 120-210 °С</a:t>
          </a:r>
          <a:endParaRPr lang="ru-RU" sz="1800" dirty="0"/>
        </a:p>
      </dgm:t>
    </dgm:pt>
    <dgm:pt modelId="{411A1612-EDE0-477E-8F99-04B88212CC7E}" type="parTrans" cxnId="{C94D8C9E-D340-4833-AC57-E9EAA64D9231}">
      <dgm:prSet/>
      <dgm:spPr/>
      <dgm:t>
        <a:bodyPr/>
        <a:lstStyle/>
        <a:p>
          <a:endParaRPr lang="ru-RU" sz="1800"/>
        </a:p>
      </dgm:t>
    </dgm:pt>
    <dgm:pt modelId="{18F9FF47-48BA-42D8-ACAB-8D1C600B9CDE}" type="sibTrans" cxnId="{C94D8C9E-D340-4833-AC57-E9EAA64D9231}">
      <dgm:prSet/>
      <dgm:spPr/>
      <dgm:t>
        <a:bodyPr/>
        <a:lstStyle/>
        <a:p>
          <a:endParaRPr lang="ru-RU" sz="1800"/>
        </a:p>
      </dgm:t>
    </dgm:pt>
    <dgm:pt modelId="{AD21A6B5-45E2-4BC2-BF1D-09F80C5C0AFB}" type="pres">
      <dgm:prSet presAssocID="{F6338E51-0A27-40C4-8961-89E3CAB953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8E82E-B93D-4CAB-A085-85231149A2E1}" type="pres">
      <dgm:prSet presAssocID="{B88D4F37-8819-4578-90CF-F6D0AC61192F}" presName="linNode" presStyleCnt="0"/>
      <dgm:spPr/>
      <dgm:t>
        <a:bodyPr/>
        <a:lstStyle/>
        <a:p>
          <a:endParaRPr lang="ru-RU"/>
        </a:p>
      </dgm:t>
    </dgm:pt>
    <dgm:pt modelId="{F0E72570-C228-468F-84A0-DE0701A98B68}" type="pres">
      <dgm:prSet presAssocID="{B88D4F37-8819-4578-90CF-F6D0AC61192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298EA8-381B-4C21-B0A5-0615A6898723}" type="pres">
      <dgm:prSet presAssocID="{B88D4F37-8819-4578-90CF-F6D0AC61192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5FB661-3477-4713-9C14-8475320072A4}" type="pres">
      <dgm:prSet presAssocID="{C9D1A9C2-DBA4-4155-9C75-F2541A8460BE}" presName="sp" presStyleCnt="0"/>
      <dgm:spPr/>
      <dgm:t>
        <a:bodyPr/>
        <a:lstStyle/>
        <a:p>
          <a:endParaRPr lang="ru-RU"/>
        </a:p>
      </dgm:t>
    </dgm:pt>
    <dgm:pt modelId="{659F2956-0F13-4EAB-9897-3CE65300C9F9}" type="pres">
      <dgm:prSet presAssocID="{5A47F165-03C0-487F-BD08-926F898A132E}" presName="linNode" presStyleCnt="0"/>
      <dgm:spPr/>
      <dgm:t>
        <a:bodyPr/>
        <a:lstStyle/>
        <a:p>
          <a:endParaRPr lang="ru-RU"/>
        </a:p>
      </dgm:t>
    </dgm:pt>
    <dgm:pt modelId="{7ABD35F0-FC17-4B19-AD32-D76F25913481}" type="pres">
      <dgm:prSet presAssocID="{5A47F165-03C0-487F-BD08-926F898A132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FE526-C366-4EB6-A6A3-6B41EA35342A}" type="pres">
      <dgm:prSet presAssocID="{5A47F165-03C0-487F-BD08-926F898A132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AAD173-F156-4280-AED1-6B18155784F8}" type="pres">
      <dgm:prSet presAssocID="{1DC95917-095A-4A62-AF64-32E5BD7EB153}" presName="sp" presStyleCnt="0"/>
      <dgm:spPr/>
      <dgm:t>
        <a:bodyPr/>
        <a:lstStyle/>
        <a:p>
          <a:endParaRPr lang="ru-RU"/>
        </a:p>
      </dgm:t>
    </dgm:pt>
    <dgm:pt modelId="{43D61E40-D5DD-4484-BBF9-6C882137EB6A}" type="pres">
      <dgm:prSet presAssocID="{AEDC2601-2240-462B-9019-D4D036F4F5F9}" presName="linNode" presStyleCnt="0"/>
      <dgm:spPr/>
      <dgm:t>
        <a:bodyPr/>
        <a:lstStyle/>
        <a:p>
          <a:endParaRPr lang="ru-RU"/>
        </a:p>
      </dgm:t>
    </dgm:pt>
    <dgm:pt modelId="{26761E4C-38A8-44EE-A461-A1187010455F}" type="pres">
      <dgm:prSet presAssocID="{AEDC2601-2240-462B-9019-D4D036F4F5F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3DA1E-18BB-4D2F-A36C-3B8CE8D3CC92}" type="pres">
      <dgm:prSet presAssocID="{AEDC2601-2240-462B-9019-D4D036F4F5F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3FE15E-3ECE-4521-BA79-A8E2EE6063A8}" srcId="{F6338E51-0A27-40C4-8961-89E3CAB953F3}" destId="{AEDC2601-2240-462B-9019-D4D036F4F5F9}" srcOrd="2" destOrd="0" parTransId="{CFD0C0B6-35D7-4DAB-8835-09FD837D2A30}" sibTransId="{0525E461-CE5F-4290-BB32-28A8D020E411}"/>
    <dgm:cxn modelId="{36F283F6-F648-46AD-A4DC-7F2707B03F18}" type="presOf" srcId="{B88D4F37-8819-4578-90CF-F6D0AC61192F}" destId="{F0E72570-C228-468F-84A0-DE0701A98B68}" srcOrd="0" destOrd="0" presId="urn:microsoft.com/office/officeart/2005/8/layout/vList5"/>
    <dgm:cxn modelId="{5F5DE6D2-B479-4E46-983A-41F996A32C09}" type="presOf" srcId="{F6338E51-0A27-40C4-8961-89E3CAB953F3}" destId="{AD21A6B5-45E2-4BC2-BF1D-09F80C5C0AFB}" srcOrd="0" destOrd="0" presId="urn:microsoft.com/office/officeart/2005/8/layout/vList5"/>
    <dgm:cxn modelId="{9BAE302E-8190-4535-A10F-DC335732A5B8}" srcId="{AEDC2601-2240-462B-9019-D4D036F4F5F9}" destId="{89BE7234-9BF8-48D9-9BD7-D4FCC4D67E15}" srcOrd="0" destOrd="0" parTransId="{189AEAB6-830E-43CA-8295-0C92502950D6}" sibTransId="{3D945019-5945-48B8-802A-4559FBA83847}"/>
    <dgm:cxn modelId="{1FED18B2-C53B-4D1F-9074-956A64A5F7BB}" srcId="{B88D4F37-8819-4578-90CF-F6D0AC61192F}" destId="{DCB91363-6358-4765-8BE0-7A17AA806D1C}" srcOrd="0" destOrd="0" parTransId="{00F2C05E-5936-4700-88B9-F49BF53FC87B}" sibTransId="{FE961DDE-25D2-4A6E-90B8-0BED2F4799E0}"/>
    <dgm:cxn modelId="{3D749C07-C787-4C8C-B0D9-35F46C12D036}" type="presOf" srcId="{5A47F165-03C0-487F-BD08-926F898A132E}" destId="{7ABD35F0-FC17-4B19-AD32-D76F25913481}" srcOrd="0" destOrd="0" presId="urn:microsoft.com/office/officeart/2005/8/layout/vList5"/>
    <dgm:cxn modelId="{1FB330F5-ACCA-4153-BEFF-D189BBD262A9}" type="presOf" srcId="{AEDC2601-2240-462B-9019-D4D036F4F5F9}" destId="{26761E4C-38A8-44EE-A461-A1187010455F}" srcOrd="0" destOrd="0" presId="urn:microsoft.com/office/officeart/2005/8/layout/vList5"/>
    <dgm:cxn modelId="{EC69B554-EAA0-41FF-84B9-F178908CC899}" srcId="{F6338E51-0A27-40C4-8961-89E3CAB953F3}" destId="{5A47F165-03C0-487F-BD08-926F898A132E}" srcOrd="1" destOrd="0" parTransId="{48DFA67B-B1FE-4867-AC81-3100057E81A2}" sibTransId="{1DC95917-095A-4A62-AF64-32E5BD7EB153}"/>
    <dgm:cxn modelId="{70DCA1E7-5745-4351-BC14-02CBFE971B11}" type="presOf" srcId="{F3F538CD-E31A-4D0F-A851-1ABFB07C62B7}" destId="{4BA3DA1E-18BB-4D2F-A36C-3B8CE8D3CC92}" srcOrd="0" destOrd="1" presId="urn:microsoft.com/office/officeart/2005/8/layout/vList5"/>
    <dgm:cxn modelId="{CB990F76-4EF3-408E-949C-A6CFEB8ED6C0}" type="presOf" srcId="{2CCE30A8-AA4E-4520-975D-E0EABBB165D3}" destId="{2F298EA8-381B-4C21-B0A5-0615A6898723}" srcOrd="0" destOrd="1" presId="urn:microsoft.com/office/officeart/2005/8/layout/vList5"/>
    <dgm:cxn modelId="{E35D88EC-4873-44A8-8DBA-EA5CF2A53567}" type="presOf" srcId="{7839B710-B701-4463-86AC-0FBA58E475FA}" destId="{FF1FE526-C366-4EB6-A6A3-6B41EA35342A}" srcOrd="0" destOrd="1" presId="urn:microsoft.com/office/officeart/2005/8/layout/vList5"/>
    <dgm:cxn modelId="{B99DC61A-8197-42CB-AD90-E74F4ED839E3}" type="presOf" srcId="{3FCC76FD-D02D-420A-9EEA-96220212D19E}" destId="{FF1FE526-C366-4EB6-A6A3-6B41EA35342A}" srcOrd="0" destOrd="0" presId="urn:microsoft.com/office/officeart/2005/8/layout/vList5"/>
    <dgm:cxn modelId="{76B30E43-493A-4EE0-ABDC-5C34CFA07229}" type="presOf" srcId="{DCB91363-6358-4765-8BE0-7A17AA806D1C}" destId="{2F298EA8-381B-4C21-B0A5-0615A6898723}" srcOrd="0" destOrd="0" presId="urn:microsoft.com/office/officeart/2005/8/layout/vList5"/>
    <dgm:cxn modelId="{F7F7181F-DD5A-4165-89EB-CB440333D57F}" srcId="{F6338E51-0A27-40C4-8961-89E3CAB953F3}" destId="{B88D4F37-8819-4578-90CF-F6D0AC61192F}" srcOrd="0" destOrd="0" parTransId="{91E1D0CF-E1EF-4AB4-8722-BD4E15E1A266}" sibTransId="{C9D1A9C2-DBA4-4155-9C75-F2541A8460BE}"/>
    <dgm:cxn modelId="{C615E45C-47EC-4883-9916-31FCA237C29B}" type="presOf" srcId="{89BE7234-9BF8-48D9-9BD7-D4FCC4D67E15}" destId="{4BA3DA1E-18BB-4D2F-A36C-3B8CE8D3CC92}" srcOrd="0" destOrd="0" presId="urn:microsoft.com/office/officeart/2005/8/layout/vList5"/>
    <dgm:cxn modelId="{122839AE-CB08-48EE-BF24-CA436834DC5C}" srcId="{5A47F165-03C0-487F-BD08-926F898A132E}" destId="{3FCC76FD-D02D-420A-9EEA-96220212D19E}" srcOrd="0" destOrd="0" parTransId="{858AB270-06D5-4399-8A75-7C62AFDBC489}" sibTransId="{98C255F8-ED99-4EC1-9799-14D6096C452B}"/>
    <dgm:cxn modelId="{CEAA55E5-660B-4CDB-BEE9-2F592D031855}" srcId="{B88D4F37-8819-4578-90CF-F6D0AC61192F}" destId="{2CCE30A8-AA4E-4520-975D-E0EABBB165D3}" srcOrd="1" destOrd="0" parTransId="{4FACA81B-A81F-4894-AA6D-3DE89EB85316}" sibTransId="{C1DA8D01-59F2-418B-A83E-09672EDD107E}"/>
    <dgm:cxn modelId="{C94D8C9E-D340-4833-AC57-E9EAA64D9231}" srcId="{AEDC2601-2240-462B-9019-D4D036F4F5F9}" destId="{F3F538CD-E31A-4D0F-A851-1ABFB07C62B7}" srcOrd="1" destOrd="0" parTransId="{411A1612-EDE0-477E-8F99-04B88212CC7E}" sibTransId="{18F9FF47-48BA-42D8-ACAB-8D1C600B9CDE}"/>
    <dgm:cxn modelId="{64613DE7-6143-4DA7-88B8-67B6F037EEB0}" srcId="{5A47F165-03C0-487F-BD08-926F898A132E}" destId="{7839B710-B701-4463-86AC-0FBA58E475FA}" srcOrd="1" destOrd="0" parTransId="{0DE9D3E2-6864-4B84-8555-D9CF03AFB951}" sibTransId="{13547441-81E2-4298-BCC0-0B6A0FF2CC28}"/>
    <dgm:cxn modelId="{3762758A-3257-40DE-8092-748CF10223DA}" type="presParOf" srcId="{AD21A6B5-45E2-4BC2-BF1D-09F80C5C0AFB}" destId="{E848E82E-B93D-4CAB-A085-85231149A2E1}" srcOrd="0" destOrd="0" presId="urn:microsoft.com/office/officeart/2005/8/layout/vList5"/>
    <dgm:cxn modelId="{48BA4E7E-718C-427F-A069-B990E41E1117}" type="presParOf" srcId="{E848E82E-B93D-4CAB-A085-85231149A2E1}" destId="{F0E72570-C228-468F-84A0-DE0701A98B68}" srcOrd="0" destOrd="0" presId="urn:microsoft.com/office/officeart/2005/8/layout/vList5"/>
    <dgm:cxn modelId="{4276740D-FE29-4F2F-9D84-A137C1D04F6B}" type="presParOf" srcId="{E848E82E-B93D-4CAB-A085-85231149A2E1}" destId="{2F298EA8-381B-4C21-B0A5-0615A6898723}" srcOrd="1" destOrd="0" presId="urn:microsoft.com/office/officeart/2005/8/layout/vList5"/>
    <dgm:cxn modelId="{C81C027A-C18A-4B8F-8A44-3F074079074C}" type="presParOf" srcId="{AD21A6B5-45E2-4BC2-BF1D-09F80C5C0AFB}" destId="{715FB661-3477-4713-9C14-8475320072A4}" srcOrd="1" destOrd="0" presId="urn:microsoft.com/office/officeart/2005/8/layout/vList5"/>
    <dgm:cxn modelId="{6BF34065-C96A-4447-A442-B3B4C803DCB2}" type="presParOf" srcId="{AD21A6B5-45E2-4BC2-BF1D-09F80C5C0AFB}" destId="{659F2956-0F13-4EAB-9897-3CE65300C9F9}" srcOrd="2" destOrd="0" presId="urn:microsoft.com/office/officeart/2005/8/layout/vList5"/>
    <dgm:cxn modelId="{B461CB9D-A7D6-4CEC-ACE4-24C7ADF2FF7E}" type="presParOf" srcId="{659F2956-0F13-4EAB-9897-3CE65300C9F9}" destId="{7ABD35F0-FC17-4B19-AD32-D76F25913481}" srcOrd="0" destOrd="0" presId="urn:microsoft.com/office/officeart/2005/8/layout/vList5"/>
    <dgm:cxn modelId="{06C91927-9F70-4C90-8912-98F9B6A5D275}" type="presParOf" srcId="{659F2956-0F13-4EAB-9897-3CE65300C9F9}" destId="{FF1FE526-C366-4EB6-A6A3-6B41EA35342A}" srcOrd="1" destOrd="0" presId="urn:microsoft.com/office/officeart/2005/8/layout/vList5"/>
    <dgm:cxn modelId="{050F091E-7DAC-459C-A97F-6C0C62DFF738}" type="presParOf" srcId="{AD21A6B5-45E2-4BC2-BF1D-09F80C5C0AFB}" destId="{7CAAD173-F156-4280-AED1-6B18155784F8}" srcOrd="3" destOrd="0" presId="urn:microsoft.com/office/officeart/2005/8/layout/vList5"/>
    <dgm:cxn modelId="{C0ADA100-74FC-43BB-877A-CE3EB798F5B0}" type="presParOf" srcId="{AD21A6B5-45E2-4BC2-BF1D-09F80C5C0AFB}" destId="{43D61E40-D5DD-4484-BBF9-6C882137EB6A}" srcOrd="4" destOrd="0" presId="urn:microsoft.com/office/officeart/2005/8/layout/vList5"/>
    <dgm:cxn modelId="{A8C51521-6C1F-4BE8-A657-891E31BC9495}" type="presParOf" srcId="{43D61E40-D5DD-4484-BBF9-6C882137EB6A}" destId="{26761E4C-38A8-44EE-A461-A1187010455F}" srcOrd="0" destOrd="0" presId="urn:microsoft.com/office/officeart/2005/8/layout/vList5"/>
    <dgm:cxn modelId="{5D4E7DC9-5B70-4F4E-8C4F-22E01AC13727}" type="presParOf" srcId="{43D61E40-D5DD-4484-BBF9-6C882137EB6A}" destId="{4BA3DA1E-18BB-4D2F-A36C-3B8CE8D3CC9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298EA8-381B-4C21-B0A5-0615A6898723}">
      <dsp:nvSpPr>
        <dsp:cNvPr id="0" name=""/>
        <dsp:cNvSpPr/>
      </dsp:nvSpPr>
      <dsp:spPr>
        <a:xfrm rot="5400000">
          <a:off x="4731330" y="-1790315"/>
          <a:ext cx="1113873" cy="497719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Алюмоплатиновые фторированные катализаторы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Температура 360-440 °С</a:t>
          </a:r>
          <a:endParaRPr lang="ru-RU" sz="1800" kern="1200" dirty="0"/>
        </a:p>
      </dsp:txBody>
      <dsp:txXfrm rot="-5400000">
        <a:off x="2799671" y="195719"/>
        <a:ext cx="4922817" cy="1005123"/>
      </dsp:txXfrm>
    </dsp:sp>
    <dsp:sp modelId="{F0E72570-C228-468F-84A0-DE0701A98B68}">
      <dsp:nvSpPr>
        <dsp:cNvPr id="0" name=""/>
        <dsp:cNvSpPr/>
      </dsp:nvSpPr>
      <dsp:spPr>
        <a:xfrm>
          <a:off x="0" y="2109"/>
          <a:ext cx="2799671" cy="139234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Высокотемпературная изомеризация</a:t>
          </a:r>
          <a:endParaRPr lang="ru-RU" sz="1800" b="1" i="1" kern="1200" dirty="0"/>
        </a:p>
      </dsp:txBody>
      <dsp:txXfrm>
        <a:off x="67969" y="70078"/>
        <a:ext cx="2663733" cy="1256404"/>
      </dsp:txXfrm>
    </dsp:sp>
    <dsp:sp modelId="{FF1FE526-C366-4EB6-A6A3-6B41EA35342A}">
      <dsp:nvSpPr>
        <dsp:cNvPr id="0" name=""/>
        <dsp:cNvSpPr/>
      </dsp:nvSpPr>
      <dsp:spPr>
        <a:xfrm rot="5400000">
          <a:off x="4731330" y="-328356"/>
          <a:ext cx="1113873" cy="4977192"/>
        </a:xfrm>
        <a:prstGeom prst="round2SameRect">
          <a:avLst/>
        </a:prstGeom>
        <a:solidFill>
          <a:schemeClr val="accent4">
            <a:tint val="40000"/>
            <a:alpha val="90000"/>
            <a:hueOff val="5577458"/>
            <a:satOff val="19029"/>
            <a:lumOff val="813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Платиноцеолитные катализаторы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Температура 250-300 °С</a:t>
          </a:r>
          <a:endParaRPr lang="ru-RU" sz="1800" kern="1200" dirty="0"/>
        </a:p>
      </dsp:txBody>
      <dsp:txXfrm rot="-5400000">
        <a:off x="2799671" y="1657678"/>
        <a:ext cx="4922817" cy="1005123"/>
      </dsp:txXfrm>
    </dsp:sp>
    <dsp:sp modelId="{7ABD35F0-FC17-4B19-AD32-D76F25913481}">
      <dsp:nvSpPr>
        <dsp:cNvPr id="0" name=""/>
        <dsp:cNvSpPr/>
      </dsp:nvSpPr>
      <dsp:spPr>
        <a:xfrm>
          <a:off x="0" y="1464068"/>
          <a:ext cx="2799671" cy="1392342"/>
        </a:xfrm>
        <a:prstGeom prst="roundRect">
          <a:avLst/>
        </a:prstGeom>
        <a:gradFill rotWithShape="0">
          <a:gsLst>
            <a:gs pos="0">
              <a:schemeClr val="accent4">
                <a:hueOff val="5571487"/>
                <a:satOff val="19812"/>
                <a:lumOff val="44804"/>
                <a:alphaOff val="0"/>
                <a:shade val="51000"/>
                <a:satMod val="130000"/>
              </a:schemeClr>
            </a:gs>
            <a:gs pos="80000">
              <a:schemeClr val="accent4">
                <a:hueOff val="5571487"/>
                <a:satOff val="19812"/>
                <a:lumOff val="44804"/>
                <a:alphaOff val="0"/>
                <a:shade val="93000"/>
                <a:satMod val="130000"/>
              </a:schemeClr>
            </a:gs>
            <a:gs pos="100000">
              <a:schemeClr val="accent4">
                <a:hueOff val="5571487"/>
                <a:satOff val="19812"/>
                <a:lumOff val="4480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Среднетемпературная изомеризация</a:t>
          </a:r>
          <a:endParaRPr lang="ru-RU" sz="1800" b="1" i="1" kern="1200" dirty="0"/>
        </a:p>
      </dsp:txBody>
      <dsp:txXfrm>
        <a:off x="67969" y="1532037"/>
        <a:ext cx="2663733" cy="1256404"/>
      </dsp:txXfrm>
    </dsp:sp>
    <dsp:sp modelId="{4BA3DA1E-18BB-4D2F-A36C-3B8CE8D3CC92}">
      <dsp:nvSpPr>
        <dsp:cNvPr id="0" name=""/>
        <dsp:cNvSpPr/>
      </dsp:nvSpPr>
      <dsp:spPr>
        <a:xfrm rot="5400000">
          <a:off x="4731330" y="1133602"/>
          <a:ext cx="1113873" cy="4977192"/>
        </a:xfrm>
        <a:prstGeom prst="round2SameRect">
          <a:avLst/>
        </a:prstGeom>
        <a:solidFill>
          <a:schemeClr val="accent4">
            <a:tint val="40000"/>
            <a:alpha val="90000"/>
            <a:hueOff val="11154917"/>
            <a:satOff val="38059"/>
            <a:lumOff val="16277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Платина на оксиде алюминия, промотированная хлором, или на сульфатированном оксиде циркония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Температура 120-210 °С</a:t>
          </a:r>
          <a:endParaRPr lang="ru-RU" sz="1800" kern="1200" dirty="0"/>
        </a:p>
      </dsp:txBody>
      <dsp:txXfrm rot="-5400000">
        <a:off x="2799671" y="3119637"/>
        <a:ext cx="4922817" cy="1005123"/>
      </dsp:txXfrm>
    </dsp:sp>
    <dsp:sp modelId="{26761E4C-38A8-44EE-A461-A1187010455F}">
      <dsp:nvSpPr>
        <dsp:cNvPr id="0" name=""/>
        <dsp:cNvSpPr/>
      </dsp:nvSpPr>
      <dsp:spPr>
        <a:xfrm>
          <a:off x="0" y="2926028"/>
          <a:ext cx="2799671" cy="1392342"/>
        </a:xfrm>
        <a:prstGeom prst="roundRect">
          <a:avLst/>
        </a:prstGeom>
        <a:gradFill rotWithShape="0">
          <a:gsLst>
            <a:gs pos="0">
              <a:schemeClr val="accent4">
                <a:hueOff val="11142974"/>
                <a:satOff val="39624"/>
                <a:lumOff val="89608"/>
                <a:alphaOff val="0"/>
                <a:shade val="51000"/>
                <a:satMod val="130000"/>
              </a:schemeClr>
            </a:gs>
            <a:gs pos="80000">
              <a:schemeClr val="accent4">
                <a:hueOff val="11142974"/>
                <a:satOff val="39624"/>
                <a:lumOff val="89608"/>
                <a:alphaOff val="0"/>
                <a:shade val="93000"/>
                <a:satMod val="130000"/>
              </a:schemeClr>
            </a:gs>
            <a:gs pos="100000">
              <a:schemeClr val="accent4">
                <a:hueOff val="11142974"/>
                <a:satOff val="39624"/>
                <a:lumOff val="8960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Низкотемпературная изомеризация</a:t>
          </a:r>
          <a:endParaRPr lang="ru-RU" sz="1800" b="1" i="1" kern="1200" dirty="0"/>
        </a:p>
      </dsp:txBody>
      <dsp:txXfrm>
        <a:off x="67969" y="2993997"/>
        <a:ext cx="2663733" cy="1256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w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0B55D-1FFE-48C6-9D23-26AE9EC5252E}" type="datetimeFigureOut">
              <a:rPr lang="ru-RU" smtClean="0"/>
              <a:t>17.03.2023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23C70-72FA-4AC4-BC97-BE40CF5E5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20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0A6BE-146B-4727-8F8A-0507801AE7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49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B2E6B-1303-4C60-A4E7-7F557AC971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51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BDCEB-D09C-47B1-B49C-937A088F82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13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C8149-F2EE-4947-8CF2-644D27E6D4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84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EBF5-7611-45A5-BD35-713EFAF5AA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0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D9539-9B56-4FD8-9E50-788C74712A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8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0F0E-9693-4C5B-A934-A9F82048AF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02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12EBB-25AE-4695-BB1F-89302C210F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79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5F0C7-7B29-49DE-94BC-380E96B417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90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E3A36-A846-4232-A019-9898A33E35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07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88D6-C7E8-4AC7-B63C-931F68A75C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00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20533A-077A-4275-80D4-64F7A604C1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e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нефти</a:t>
            </a:r>
            <a:endParaRPr lang="ru-RU" altLang="ru-RU" sz="30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563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Каталитическая изомеризация пентан-гексановой фракции</a:t>
            </a:r>
            <a:endParaRPr lang="ru-RU" altLang="ru-RU" sz="1800" b="1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Лекция № </a:t>
            </a:r>
            <a:r>
              <a:rPr lang="ru-RU" altLang="ru-RU" sz="1800" b="1" dirty="0" smtClean="0"/>
              <a:t>11</a:t>
            </a:r>
            <a:endParaRPr lang="ru-RU" alt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Общая информация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32654"/>
            <a:ext cx="8712968" cy="378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Изомеризация приводит к получению соединения с иным расположением атомов или групп, но при этом не происходит изменение состава и молекулярной массы соединения. </a:t>
            </a:r>
          </a:p>
          <a:p>
            <a:pPr marL="171450" indent="-17145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/>
          </a:p>
          <a:p>
            <a:pPr marL="171450" indent="-17145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Реакции изомеризации углеводородов возможны благодаря </a:t>
            </a:r>
            <a:r>
              <a:rPr lang="ru-RU" b="1" dirty="0"/>
              <a:t>изомерии</a:t>
            </a:r>
            <a:r>
              <a:rPr lang="ru-RU" dirty="0"/>
              <a:t>, т. е. явлению, заключающемуся в существовании нескольких соединений с одинаковыми молекулярной массой, количественным и качественным составом, но различающимися физическими и химическими свойствами. Такие соединения называют изомерами. </a:t>
            </a:r>
            <a:endParaRPr lang="ru-RU" alt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5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Назначение процесса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4066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b="1" dirty="0"/>
              <a:t>Реакции изомеризации</a:t>
            </a:r>
            <a:r>
              <a:rPr lang="ru-RU" dirty="0"/>
              <a:t> широко используются для получения дефицитных изомеров как низших, так и высших парафинов (изоалканов).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/>
              <a:t>Разветвленные парафины С</a:t>
            </a:r>
            <a:r>
              <a:rPr lang="ru-RU" baseline="-25000" dirty="0"/>
              <a:t>5</a:t>
            </a:r>
            <a:r>
              <a:rPr lang="ru-RU" dirty="0"/>
              <a:t>–С</a:t>
            </a:r>
            <a:r>
              <a:rPr lang="ru-RU" baseline="-25000" dirty="0"/>
              <a:t>6</a:t>
            </a:r>
            <a:r>
              <a:rPr lang="ru-RU" dirty="0"/>
              <a:t> имеют высокие октановые числа и являются хорошими компонентами автомобильных бензинов.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b="1" dirty="0"/>
              <a:t>Изопентан и изобутан</a:t>
            </a:r>
            <a:r>
              <a:rPr lang="ru-RU" dirty="0"/>
              <a:t> являются ценным сырьем для получения синтетических </a:t>
            </a:r>
            <a:r>
              <a:rPr lang="ru-RU" dirty="0" smtClean="0"/>
              <a:t>каучуков (</a:t>
            </a:r>
            <a:r>
              <a:rPr lang="ru-RU" i="1" dirty="0" smtClean="0"/>
              <a:t>например, изопрена</a:t>
            </a:r>
            <a:r>
              <a:rPr lang="ru-RU" dirty="0" smtClean="0"/>
              <a:t>). </a:t>
            </a:r>
            <a:r>
              <a:rPr lang="ru-RU" dirty="0"/>
              <a:t>Изобутан используется также для получения алкилбензина, высокооктановых </a:t>
            </a:r>
            <a:r>
              <a:rPr lang="ru-RU" dirty="0" smtClean="0"/>
              <a:t>эфиров</a:t>
            </a:r>
            <a:r>
              <a:rPr lang="en-US" dirty="0" smtClean="0"/>
              <a:t>  </a:t>
            </a:r>
            <a:r>
              <a:rPr lang="ru-RU" dirty="0" smtClean="0"/>
              <a:t>(</a:t>
            </a:r>
            <a:r>
              <a:rPr lang="ru-RU" dirty="0"/>
              <a:t>МТБЭ).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/>
              <a:t>Изомеризация </a:t>
            </a:r>
            <a:r>
              <a:rPr lang="ru-RU" b="1" dirty="0"/>
              <a:t>высших алканов </a:t>
            </a:r>
            <a:r>
              <a:rPr lang="ru-RU" dirty="0"/>
              <a:t>способствует снижению температуры застывания дизельного топлива, моторных масел</a:t>
            </a:r>
            <a:r>
              <a:rPr lang="ru-RU" dirty="0" smtClean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algn="just"/>
            <a:endParaRPr lang="ru-RU" b="1" u="sng" dirty="0" smtClean="0"/>
          </a:p>
          <a:p>
            <a:pPr algn="just"/>
            <a:endParaRPr lang="ru-RU" b="1" u="sng" dirty="0"/>
          </a:p>
          <a:p>
            <a:pPr algn="just"/>
            <a:endParaRPr lang="ru-RU" b="1" u="sng" dirty="0" smtClean="0"/>
          </a:p>
          <a:p>
            <a:pPr algn="just"/>
            <a:endParaRPr lang="en-US" b="1" u="sng" dirty="0" smtClean="0"/>
          </a:p>
          <a:p>
            <a:pPr algn="just"/>
            <a:r>
              <a:rPr lang="ru-RU" b="1" u="sng" dirty="0" smtClean="0"/>
              <a:t>С точки зрения нефтепереработчика:</a:t>
            </a:r>
          </a:p>
          <a:p>
            <a:pPr algn="just"/>
            <a:r>
              <a:rPr lang="ru-RU" b="1" dirty="0" smtClean="0"/>
              <a:t>Каталитический риформинг:</a:t>
            </a:r>
          </a:p>
          <a:p>
            <a:pPr algn="just"/>
            <a:r>
              <a:rPr lang="ru-RU" dirty="0" smtClean="0"/>
              <a:t>(</a:t>
            </a:r>
            <a:r>
              <a:rPr lang="ru-RU" i="1" u="sng" dirty="0" smtClean="0"/>
              <a:t>тяжелые низкооктановые бензины</a:t>
            </a:r>
            <a:r>
              <a:rPr lang="ru-RU" dirty="0" smtClean="0"/>
              <a:t> + </a:t>
            </a:r>
            <a:r>
              <a:rPr lang="ru-RU" i="1" dirty="0" smtClean="0"/>
              <a:t>бензины термических процессов</a:t>
            </a:r>
            <a:r>
              <a:rPr lang="ru-RU" dirty="0" smtClean="0"/>
              <a:t>) </a:t>
            </a:r>
            <a:r>
              <a:rPr lang="ru-RU" dirty="0" smtClean="0">
                <a:latin typeface="Arial"/>
                <a:cs typeface="Arial"/>
              </a:rPr>
              <a:t>→ (</a:t>
            </a:r>
            <a:r>
              <a:rPr lang="ru-RU" i="1" dirty="0" smtClean="0">
                <a:latin typeface="Arial"/>
                <a:cs typeface="Arial"/>
              </a:rPr>
              <a:t>ароматизированные высокооктановые бензины</a:t>
            </a:r>
            <a:r>
              <a:rPr lang="ru-RU" dirty="0" smtClean="0">
                <a:latin typeface="Arial"/>
                <a:cs typeface="Arial"/>
              </a:rPr>
              <a:t>)</a:t>
            </a:r>
            <a:endParaRPr lang="en-US" dirty="0" smtClean="0"/>
          </a:p>
          <a:p>
            <a:pPr algn="just"/>
            <a:r>
              <a:rPr lang="ru-RU" altLang="ru-RU" b="1" dirty="0" smtClean="0">
                <a:solidFill>
                  <a:schemeClr val="tx2"/>
                </a:solidFill>
              </a:rPr>
              <a:t>Каталитическая изомеризация:</a:t>
            </a:r>
          </a:p>
          <a:p>
            <a:pPr algn="just"/>
            <a:r>
              <a:rPr lang="ru-RU" altLang="ru-RU" dirty="0" smtClean="0">
                <a:solidFill>
                  <a:schemeClr val="tx2"/>
                </a:solidFill>
              </a:rPr>
              <a:t>(</a:t>
            </a:r>
            <a:r>
              <a:rPr lang="ru-RU" altLang="ru-RU" i="1" u="sng" dirty="0" smtClean="0">
                <a:solidFill>
                  <a:schemeClr val="tx2"/>
                </a:solidFill>
              </a:rPr>
              <a:t>легкие прямогонные и вторичные н-алканы</a:t>
            </a:r>
            <a:r>
              <a:rPr lang="ru-RU" altLang="ru-RU" dirty="0" smtClean="0">
                <a:solidFill>
                  <a:schemeClr val="tx2"/>
                </a:solidFill>
              </a:rPr>
              <a:t>)</a:t>
            </a:r>
            <a:r>
              <a:rPr lang="ru-RU" dirty="0"/>
              <a:t> </a:t>
            </a:r>
            <a:r>
              <a:rPr lang="ru-RU" dirty="0">
                <a:latin typeface="Arial"/>
                <a:cs typeface="Arial"/>
              </a:rPr>
              <a:t>→ </a:t>
            </a:r>
            <a:r>
              <a:rPr lang="ru-RU" dirty="0" smtClean="0">
                <a:latin typeface="Arial"/>
                <a:cs typeface="Arial"/>
              </a:rPr>
              <a:t>(</a:t>
            </a:r>
            <a:r>
              <a:rPr lang="ru-RU" i="1" dirty="0" smtClean="0">
                <a:latin typeface="Arial"/>
                <a:cs typeface="Arial"/>
              </a:rPr>
              <a:t>высокооктановые изоалканы </a:t>
            </a:r>
            <a:r>
              <a:rPr lang="ru-RU" sz="1400" dirty="0" smtClean="0">
                <a:latin typeface="Arial"/>
                <a:cs typeface="Arial"/>
              </a:rPr>
              <a:t>– </a:t>
            </a:r>
            <a:r>
              <a:rPr lang="ru-RU" sz="1400" i="1" dirty="0" smtClean="0">
                <a:latin typeface="Arial"/>
                <a:cs typeface="Arial"/>
              </a:rPr>
              <a:t>ароматика</a:t>
            </a:r>
            <a:r>
              <a:rPr lang="ru-RU" dirty="0" smtClean="0">
                <a:latin typeface="Arial"/>
                <a:cs typeface="Arial"/>
              </a:rPr>
              <a:t>)</a:t>
            </a:r>
            <a:endParaRPr lang="ru-RU" altLang="ru-RU" b="1" dirty="0">
              <a:solidFill>
                <a:schemeClr val="tx2"/>
              </a:solidFill>
            </a:endParaRPr>
          </a:p>
        </p:txBody>
      </p:sp>
      <p:pic>
        <p:nvPicPr>
          <p:cNvPr id="13316" name="Picture 4" descr="Isoprene Structural Formulae V.1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79758"/>
            <a:ext cx="1503040" cy="75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upload.wikimedia.org/wikipedia/commons/b/b2/PolyIsopreneCorrect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24443"/>
            <a:ext cx="4674592" cy="127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3131840" y="3751766"/>
            <a:ext cx="1296144" cy="54133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48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Сырье и продукты </a:t>
            </a:r>
            <a:r>
              <a:rPr lang="ru-RU" sz="2000" b="1" dirty="0"/>
              <a:t>изомеризации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19748"/>
            <a:ext cx="871296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Сырье:</a:t>
            </a:r>
          </a:p>
          <a:p>
            <a:pPr marL="285750" indent="-285750" algn="just">
              <a:buFontTx/>
              <a:buChar char="-"/>
            </a:pPr>
            <a:r>
              <a:rPr lang="en-US" sz="1600" dirty="0" smtClean="0"/>
              <a:t>(</a:t>
            </a:r>
            <a:r>
              <a:rPr lang="ru-RU" sz="1600" i="1" dirty="0"/>
              <a:t>лучшее</a:t>
            </a:r>
            <a:r>
              <a:rPr lang="en-US" sz="1600" dirty="0" smtClean="0"/>
              <a:t>) </a:t>
            </a:r>
            <a:r>
              <a:rPr lang="ru-RU" sz="1600" dirty="0" smtClean="0"/>
              <a:t>Пентан-гексановые </a:t>
            </a:r>
            <a:r>
              <a:rPr lang="ru-RU" sz="1600" dirty="0"/>
              <a:t>фракции </a:t>
            </a:r>
            <a:r>
              <a:rPr lang="ru-RU" sz="1600" dirty="0" smtClean="0"/>
              <a:t>С</a:t>
            </a:r>
            <a:r>
              <a:rPr lang="ru-RU" sz="1600" baseline="-25000" dirty="0" smtClean="0"/>
              <a:t>5</a:t>
            </a:r>
            <a:r>
              <a:rPr lang="ru-RU" sz="1600" dirty="0" smtClean="0"/>
              <a:t>-С</a:t>
            </a:r>
            <a:r>
              <a:rPr lang="ru-RU" sz="1600" baseline="-25000" dirty="0" smtClean="0"/>
              <a:t>6</a:t>
            </a:r>
            <a:r>
              <a:rPr lang="ru-RU" sz="1600" dirty="0" smtClean="0"/>
              <a:t>(С</a:t>
            </a:r>
            <a:r>
              <a:rPr lang="ru-RU" sz="1600" baseline="-25000" dirty="0" smtClean="0"/>
              <a:t>7</a:t>
            </a:r>
            <a:r>
              <a:rPr lang="ru-RU" sz="1600" dirty="0" smtClean="0"/>
              <a:t>) из </a:t>
            </a:r>
            <a:r>
              <a:rPr lang="ru-RU" sz="1600" dirty="0"/>
              <a:t>газоконденсата и с установок </a:t>
            </a:r>
            <a:r>
              <a:rPr lang="ru-RU" sz="1600" dirty="0" smtClean="0"/>
              <a:t>ГФУ;</a:t>
            </a:r>
            <a:endParaRPr lang="ru-RU" sz="1600" dirty="0"/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Легкие прямогонные </a:t>
            </a:r>
            <a:r>
              <a:rPr lang="ru-RU" sz="1600" dirty="0" smtClean="0"/>
              <a:t>бензины</a:t>
            </a:r>
            <a:r>
              <a:rPr lang="en-US" sz="1600" dirty="0" smtClean="0"/>
              <a:t> </a:t>
            </a:r>
            <a:r>
              <a:rPr lang="ru-RU" sz="1600" dirty="0" smtClean="0"/>
              <a:t>(н.к.-62 °С);</a:t>
            </a:r>
            <a:endParaRPr lang="ru-RU" sz="1600" dirty="0" smtClean="0"/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Бензины-рафинаты (т.е. после экстракции аренов из продукта КР</a:t>
            </a:r>
            <a:r>
              <a:rPr lang="ru-RU" sz="1600" baseline="-25000" dirty="0" smtClean="0"/>
              <a:t>а</a:t>
            </a:r>
            <a:r>
              <a:rPr lang="ru-RU" sz="1600" dirty="0" smtClean="0"/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Легкие бензины ГК;</a:t>
            </a:r>
            <a:endParaRPr lang="en-US" sz="1600" dirty="0" smtClean="0"/>
          </a:p>
          <a:p>
            <a:pPr marL="285750" indent="-285750" algn="just">
              <a:buFontTx/>
              <a:buChar char="-"/>
            </a:pPr>
            <a:endParaRPr lang="ru-RU" sz="1600" dirty="0" smtClean="0"/>
          </a:p>
          <a:p>
            <a:pPr algn="just"/>
            <a:r>
              <a:rPr lang="ru-RU" sz="1600" b="1" dirty="0" smtClean="0"/>
              <a:t>Характеристики изомеризата: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ИОЧ 68-83;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не содержит ароматики и олефинов;</a:t>
            </a:r>
          </a:p>
          <a:p>
            <a:pPr marL="285750" indent="-285750" algn="just">
              <a:buFontTx/>
              <a:buChar char="-"/>
            </a:pPr>
            <a:r>
              <a:rPr lang="ru-RU" sz="1600" dirty="0"/>
              <a:t>н</a:t>
            </a:r>
            <a:r>
              <a:rPr lang="ru-RU" sz="1600" dirty="0" smtClean="0"/>
              <a:t>е содержит серы;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себестоимость изомеризатов в 3 раза ниже, чем алкилатов;</a:t>
            </a:r>
            <a:endParaRPr lang="ru-RU" sz="1600" dirty="0"/>
          </a:p>
          <a:p>
            <a:pPr marL="285750" indent="-285750" algn="just">
              <a:buFontTx/>
              <a:buChar char="-"/>
            </a:pPr>
            <a:endParaRPr lang="ru-RU" altLang="ru-RU" sz="1600" b="1" dirty="0" smtClean="0">
              <a:solidFill>
                <a:schemeClr val="tx2"/>
              </a:solidFill>
            </a:endParaRPr>
          </a:p>
          <a:p>
            <a:pPr algn="just"/>
            <a:r>
              <a:rPr lang="ru-RU" altLang="ru-RU" sz="1600" b="1" dirty="0" smtClean="0">
                <a:solidFill>
                  <a:schemeClr val="tx2"/>
                </a:solidFill>
              </a:rPr>
              <a:t>Положительные технологические особенности изомеризации:</a:t>
            </a:r>
          </a:p>
          <a:p>
            <a:pPr marL="285750" indent="-285750" algn="just">
              <a:buFontTx/>
              <a:buChar char="-"/>
            </a:pPr>
            <a:r>
              <a:rPr lang="ru-RU" altLang="ru-RU" sz="1600" dirty="0" smtClean="0">
                <a:solidFill>
                  <a:schemeClr val="tx2"/>
                </a:solidFill>
              </a:rPr>
              <a:t>Малые капитальные и текущие затраты;</a:t>
            </a:r>
          </a:p>
          <a:p>
            <a:pPr marL="285750" indent="-285750" algn="just">
              <a:buFontTx/>
              <a:buChar char="-"/>
            </a:pPr>
            <a:r>
              <a:rPr lang="ru-RU" altLang="ru-RU" sz="1600" dirty="0" smtClean="0">
                <a:solidFill>
                  <a:schemeClr val="tx2"/>
                </a:solidFill>
              </a:rPr>
              <a:t>Выход продукта близок к 100 %;</a:t>
            </a:r>
          </a:p>
          <a:p>
            <a:pPr marL="285750" indent="-285750" algn="just">
              <a:buFontTx/>
              <a:buChar char="-"/>
            </a:pPr>
            <a:r>
              <a:rPr lang="ru-RU" altLang="ru-RU" sz="1600" dirty="0" smtClean="0">
                <a:solidFill>
                  <a:schemeClr val="tx2"/>
                </a:solidFill>
              </a:rPr>
              <a:t>Низкое потребление водорода;</a:t>
            </a:r>
            <a:endParaRPr lang="ru-RU" altLang="ru-RU" sz="1600" b="1" dirty="0">
              <a:solidFill>
                <a:schemeClr val="tx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001562"/>
              </p:ext>
            </p:extLst>
          </p:nvPr>
        </p:nvGraphicFramePr>
        <p:xfrm>
          <a:off x="2267744" y="5229200"/>
          <a:ext cx="6804000" cy="1463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88000"/>
                <a:gridCol w="1908000"/>
                <a:gridCol w="1908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Сырье изомеризации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н.к.-62 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н.к.-70 °С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Основной</a:t>
                      </a:r>
                      <a:r>
                        <a:rPr lang="ru-RU" baseline="0" dirty="0" smtClean="0"/>
                        <a:t> реагент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Пентан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Пентан + гексан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МОЧ сырья/продукта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73 / 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69 / 84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ДНП сырья/продукта, кПа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125 / 136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 / 97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27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Актуальность установок изомеризации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4652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ru-RU" dirty="0" smtClean="0"/>
              <a:t>Получаемый изомеризат обладает крайне высоким ДОЧ – 81 </a:t>
            </a:r>
            <a:r>
              <a:rPr lang="ru-RU" altLang="ru-RU" dirty="0"/>
              <a:t>(</a:t>
            </a:r>
            <a:r>
              <a:rPr lang="ru-RU" altLang="ru-RU" i="1" dirty="0"/>
              <a:t>разница между ИОЧ и </a:t>
            </a:r>
            <a:r>
              <a:rPr lang="ru-RU" altLang="ru-RU" i="1" dirty="0" smtClean="0"/>
              <a:t>МОЧ – 2-3 п.</a:t>
            </a:r>
            <a:r>
              <a:rPr lang="ru-RU" altLang="ru-RU" dirty="0" smtClean="0"/>
              <a:t>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2"/>
                </a:solidFill>
              </a:rPr>
              <a:t>Подходит для улучшения ОЧ легкой части бензина (н.к.-100 °С);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2"/>
                </a:solidFill>
              </a:rPr>
              <a:t>Для уменьшения </a:t>
            </a:r>
            <a:r>
              <a:rPr lang="ru-RU" altLang="ru-RU" dirty="0" smtClean="0"/>
              <a:t>разницы </a:t>
            </a:r>
            <a:r>
              <a:rPr lang="ru-RU" altLang="ru-RU" dirty="0"/>
              <a:t>между ИОЧ и </a:t>
            </a:r>
            <a:r>
              <a:rPr lang="ru-RU" altLang="ru-RU" dirty="0" smtClean="0"/>
              <a:t>МОЧ в товарном бензине;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2"/>
                </a:solidFill>
              </a:rPr>
              <a:t>Для повышения октанового индекса (</a:t>
            </a:r>
            <a:r>
              <a:rPr lang="ru-RU" altLang="ru-RU" i="1" dirty="0" smtClean="0">
                <a:solidFill>
                  <a:schemeClr val="tx2"/>
                </a:solidFill>
              </a:rPr>
              <a:t>то же самое, что и ДОЧ</a:t>
            </a:r>
            <a:r>
              <a:rPr lang="ru-RU" altLang="ru-RU" dirty="0" smtClean="0">
                <a:solidFill>
                  <a:schemeClr val="tx2"/>
                </a:solidFill>
              </a:rPr>
              <a:t>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2"/>
                </a:solidFill>
              </a:rPr>
              <a:t>Для снижения содержания ароматики и, в частности, бензола;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2"/>
                </a:solidFill>
              </a:rPr>
              <a:t>Для выравнивания значений октановых чисел по всей массе испаряемого топлива;</a:t>
            </a:r>
            <a:endParaRPr lang="ru-RU" altLang="ru-RU" dirty="0">
              <a:solidFill>
                <a:schemeClr val="tx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496672"/>
              </p:ext>
            </p:extLst>
          </p:nvPr>
        </p:nvGraphicFramePr>
        <p:xfrm>
          <a:off x="3498679" y="2962636"/>
          <a:ext cx="5465808" cy="3706729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2210437"/>
                <a:gridCol w="723416"/>
                <a:gridCol w="723416"/>
                <a:gridCol w="1004744"/>
                <a:gridCol w="803795"/>
              </a:tblGrid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Вещество</a:t>
                      </a:r>
                      <a:endParaRPr lang="ru-RU" sz="1600" b="1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ОЧМ</a:t>
                      </a:r>
                      <a:endParaRPr lang="ru-RU" sz="1600" b="1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ОЧИ</a:t>
                      </a:r>
                      <a:endParaRPr lang="ru-RU" sz="1600" b="1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ДНП,</a:t>
                      </a:r>
                      <a:r>
                        <a:rPr lang="ru-RU" sz="1600" b="1" baseline="0" dirty="0" smtClean="0"/>
                        <a:t> кПа</a:t>
                      </a:r>
                      <a:endParaRPr lang="ru-RU" sz="1600" b="1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Т</a:t>
                      </a:r>
                      <a:r>
                        <a:rPr lang="ru-RU" sz="1600" b="1" baseline="-25000" dirty="0" smtClean="0"/>
                        <a:t>кип</a:t>
                      </a:r>
                      <a:r>
                        <a:rPr lang="ru-RU" sz="1600" b="1" baseline="0" dirty="0" smtClean="0"/>
                        <a:t>, °С</a:t>
                      </a:r>
                      <a:endParaRPr lang="ru-RU" sz="1600" b="1" baseline="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/>
                        <a:t>Метан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110,0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107,5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/>
                        <a:t>Пропан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100,0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105,7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/>
                        <a:t>Бутан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91,0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93,6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/>
                        <a:t>Изобутан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99,0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101,1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Н-Пентан</a:t>
                      </a:r>
                      <a:endParaRPr lang="ru-RU" sz="1600" u="none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61,7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61,7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104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36,0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2-Метилбутан</a:t>
                      </a:r>
                      <a:endParaRPr lang="ru-RU" sz="1600" u="none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90,3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92,3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138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28,0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2,2-диметилбутан</a:t>
                      </a:r>
                      <a:endParaRPr lang="ru-RU" sz="1600" u="none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92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96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69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Н-гексан</a:t>
                      </a:r>
                      <a:endParaRPr lang="ru-RU" sz="1600" u="none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25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35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69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2,3-диметилбутан</a:t>
                      </a:r>
                      <a:endParaRPr lang="ru-RU" sz="1600" u="none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84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48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58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2-метилпентан</a:t>
                      </a:r>
                      <a:endParaRPr lang="ru-RU" sz="1600" u="none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73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74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48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60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3-метилпентан</a:t>
                      </a:r>
                      <a:endParaRPr lang="ru-RU" sz="1600" u="none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73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74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41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63</a:t>
                      </a:r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  <a:tr h="28513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/>
                        <a:t>2,2,3-Триметилбутан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101,0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105,0</a:t>
                      </a:r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27459" marR="27459" marT="13730" marB="13730" anchor="ctr"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7" y="3212976"/>
            <a:ext cx="3478100" cy="196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9376" y="5301208"/>
            <a:ext cx="33919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Распределение ИОЧ в типичном риформате (данные </a:t>
            </a:r>
            <a:r>
              <a:rPr lang="en-US" sz="1400" b="1" dirty="0" smtClean="0"/>
              <a:t>IFP</a:t>
            </a:r>
            <a:r>
              <a:rPr lang="ru-RU" sz="1400" b="1" dirty="0" smtClean="0"/>
              <a:t>)</a:t>
            </a:r>
            <a:endParaRPr lang="ru-RU" altLang="ru-RU" sz="1400" dirty="0"/>
          </a:p>
          <a:p>
            <a:pPr eaLnBrk="1" hangingPunct="1"/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5430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Актуальность установок изомеризации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dirty="0"/>
              <a:t>Процесс изомеризации </a:t>
            </a:r>
            <a:r>
              <a:rPr lang="ru-RU" sz="1600" b="1" dirty="0"/>
              <a:t>является одним из самых рентабельных</a:t>
            </a:r>
            <a:r>
              <a:rPr lang="ru-RU" sz="1600" dirty="0"/>
              <a:t> способов получения высокооктановых компонентов бензинов с улучшенными экологическими свойствами.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Актуальность </a:t>
            </a:r>
            <a:r>
              <a:rPr lang="ru-RU" sz="1600" dirty="0"/>
              <a:t>установок изомеризации также возросла с введением новых сверхжестких ограничений на </a:t>
            </a:r>
            <a:r>
              <a:rPr lang="ru-RU" sz="1600" b="1" dirty="0"/>
              <a:t>экологические свойства </a:t>
            </a:r>
            <a:r>
              <a:rPr lang="ru-RU" sz="1600" dirty="0"/>
              <a:t>автомобильных бензинов, включая ограничение по фракционному составу, содержанию ароматических соединений и бензола. Установки изомеризации позволяют получить топливо с характеристиками, отвечающими жестким стандартам </a:t>
            </a:r>
            <a:r>
              <a:rPr lang="ru-RU" sz="1600" b="1" dirty="0"/>
              <a:t> ЕВРО-5. </a:t>
            </a:r>
            <a:endParaRPr lang="en-US" sz="1600" b="1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dirty="0"/>
              <a:t>В связи с принятием нового технического регламента, в России, начиная с 2002 года, наблюдается период активного ввода в эксплуатацию установок изомеризации на российских НПЗ.</a:t>
            </a:r>
            <a:endParaRPr lang="ru-RU" altLang="ru-RU" sz="16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2617429"/>
              </p:ext>
            </p:extLst>
          </p:nvPr>
        </p:nvGraphicFramePr>
        <p:xfrm>
          <a:off x="342413" y="3776841"/>
          <a:ext cx="8459174" cy="3226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787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Актуальность установок изомеризации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/>
              <a:t>Суммарная мощность процессов: 55 млн. т изомеризата в год, 50 % мощностей в США, 30 % - в Европе, ок. 14 % - в России;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/>
              <a:t>Прогнозный сценарий развития мощностей установок изомеризации на НПЗ России на 2014-2020 (год/мощность)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33932"/>
              </p:ext>
            </p:extLst>
          </p:nvPr>
        </p:nvGraphicFramePr>
        <p:xfrm>
          <a:off x="1067494" y="2636912"/>
          <a:ext cx="7199247" cy="3688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8364">
                  <a:extLst>
                    <a:ext uri="{9D8B030D-6E8A-4147-A177-3AD203B41FA5}">
                      <a16:colId xmlns:a16="http://schemas.microsoft.com/office/drawing/2014/main" xmlns="" val="206782053"/>
                    </a:ext>
                  </a:extLst>
                </a:gridCol>
                <a:gridCol w="1236883">
                  <a:extLst>
                    <a:ext uri="{9D8B030D-6E8A-4147-A177-3AD203B41FA5}">
                      <a16:colId xmlns:a16="http://schemas.microsoft.com/office/drawing/2014/main" xmlns="" val="3841210673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xmlns="" val="4200222410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Предприятия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Год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Мощность, тыс. т/год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682193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Астраханский ГПЗ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2015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2013866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Ачинский НПЗ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2016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3558734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Газпром нефтехим Салават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2018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434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768317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Киришинефтеоргсинтез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2017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9043266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Куйбышевский НПЗ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2015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280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1589519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Новокуйбышевский НПЗ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2015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280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7431336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Орскнефтеоргсинтез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2017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5668812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Рязанская НПК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2016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350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5126934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Сургутский ЗСК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2016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350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1092844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Туапсинский НПЗ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2017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800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52655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75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Теоретические основы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cs typeface="Arial" panose="020B0604020202020204" pitchFamily="34" charset="0"/>
              </a:rPr>
              <a:t>В целом, </a:t>
            </a:r>
            <a:r>
              <a:rPr lang="ru-RU" dirty="0" smtClean="0">
                <a:cs typeface="Arial" panose="020B0604020202020204" pitchFamily="34" charset="0"/>
              </a:rPr>
              <a:t>для промышленного процесса </a:t>
            </a:r>
            <a:r>
              <a:rPr lang="ru-RU" dirty="0">
                <a:cs typeface="Arial" panose="020B0604020202020204" pitchFamily="34" charset="0"/>
              </a:rPr>
              <a:t>изомеризации пентан-гексановой фракции прямогонных бензинов характерны следующие типы реакций: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cs typeface="Arial" panose="020B0604020202020204" pitchFamily="34" charset="0"/>
              </a:rPr>
              <a:t>Изомеризация парафинов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cs typeface="Arial" panose="020B0604020202020204" pitchFamily="34" charset="0"/>
              </a:rPr>
              <a:t>Размыкание </a:t>
            </a:r>
            <a:r>
              <a:rPr lang="ru-RU" b="1" dirty="0">
                <a:cs typeface="Arial" panose="020B0604020202020204" pitchFamily="34" charset="0"/>
              </a:rPr>
              <a:t>колец нафтеновых соединений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422689"/>
              </p:ext>
            </p:extLst>
          </p:nvPr>
        </p:nvGraphicFramePr>
        <p:xfrm>
          <a:off x="827584" y="2132855"/>
          <a:ext cx="7416824" cy="225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1" name="CS ChemDraw Drawing" r:id="rId3" imgW="6380480" imgH="2110740" progId="ChemDraw.Document.6.0">
                  <p:embed/>
                </p:oleObj>
              </mc:Choice>
              <mc:Fallback>
                <p:oleObj name="CS ChemDraw Drawing" r:id="rId3" imgW="6380480" imgH="211074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132855"/>
                        <a:ext cx="7416824" cy="225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539354"/>
              </p:ext>
            </p:extLst>
          </p:nvPr>
        </p:nvGraphicFramePr>
        <p:xfrm>
          <a:off x="539337" y="4797152"/>
          <a:ext cx="8209127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2" name="CS ChemDraw Drawing" r:id="rId5" imgW="6494780" imgH="1485900" progId="ChemDraw.Document.6.0">
                  <p:embed/>
                </p:oleObj>
              </mc:Choice>
              <mc:Fallback>
                <p:oleObj name="CS ChemDraw Drawing" r:id="rId5" imgW="6494780" imgH="14859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337" y="4797152"/>
                        <a:ext cx="8209127" cy="1872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07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Теоретические основы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cs typeface="Arial" panose="020B0604020202020204" pitchFamily="34" charset="0"/>
              </a:rPr>
              <a:t>Насыщение бензола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algn="just"/>
            <a:endParaRPr lang="ru-RU" dirty="0" smtClean="0">
              <a:cs typeface="Arial" panose="020B0604020202020204" pitchFamily="34" charset="0"/>
            </a:endParaRPr>
          </a:p>
          <a:p>
            <a:pPr algn="just"/>
            <a:endParaRPr lang="ru-RU" dirty="0">
              <a:cs typeface="Arial" panose="020B0604020202020204" pitchFamily="34" charset="0"/>
            </a:endParaRPr>
          </a:p>
          <a:p>
            <a:pPr algn="just"/>
            <a:endParaRPr lang="ru-RU" dirty="0" smtClean="0">
              <a:cs typeface="Arial" panose="020B0604020202020204" pitchFamily="34" charset="0"/>
            </a:endParaRPr>
          </a:p>
          <a:p>
            <a:pPr algn="just"/>
            <a:endParaRPr lang="ru-RU" dirty="0"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cs typeface="Arial" panose="020B0604020202020204" pitchFamily="34" charset="0"/>
              </a:rPr>
              <a:t>А также побочные </a:t>
            </a:r>
            <a:r>
              <a:rPr lang="ru-RU" dirty="0">
                <a:cs typeface="Arial" panose="020B0604020202020204" pitchFamily="34" charset="0"/>
              </a:rPr>
              <a:t>реакции: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cs typeface="Arial" panose="020B0604020202020204" pitchFamily="34" charset="0"/>
              </a:rPr>
              <a:t>Гидрокрекинг</a:t>
            </a:r>
            <a:endParaRPr lang="ru-RU" b="1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cs typeface="Arial" panose="020B0604020202020204" pitchFamily="34" charset="0"/>
              </a:rPr>
              <a:t>Трансалкилирование </a:t>
            </a:r>
            <a:r>
              <a:rPr lang="ru-RU" b="1" dirty="0">
                <a:cs typeface="Arial" panose="020B0604020202020204" pitchFamily="34" charset="0"/>
              </a:rPr>
              <a:t>нафтенов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793096"/>
              </p:ext>
            </p:extLst>
          </p:nvPr>
        </p:nvGraphicFramePr>
        <p:xfrm>
          <a:off x="463549" y="1471613"/>
          <a:ext cx="8473187" cy="1699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3" name="CS ChemDraw Drawing" r:id="rId3" imgW="6454140" imgH="1305560" progId="ChemDraw.Document.6.0">
                  <p:embed/>
                </p:oleObj>
              </mc:Choice>
              <mc:Fallback>
                <p:oleObj name="CS ChemDraw Drawing" r:id="rId3" imgW="6454140" imgH="13055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49" y="1471613"/>
                        <a:ext cx="8473187" cy="1699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220689"/>
              </p:ext>
            </p:extLst>
          </p:nvPr>
        </p:nvGraphicFramePr>
        <p:xfrm>
          <a:off x="1187450" y="4652367"/>
          <a:ext cx="1944688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4" name="CS ChemDraw Drawing" r:id="rId5" imgW="3537360" imgH="875520" progId="ChemDraw.Document.6.0">
                  <p:embed/>
                </p:oleObj>
              </mc:Choice>
              <mc:Fallback>
                <p:oleObj name="CS ChemDraw Drawing" r:id="rId5" imgW="3537360" imgH="87552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367" t="21065" r="24686" b="26390"/>
                      <a:stretch>
                        <a:fillRect/>
                      </a:stretch>
                    </p:blipFill>
                    <p:spPr bwMode="auto">
                      <a:xfrm>
                        <a:off x="1187450" y="4652367"/>
                        <a:ext cx="1944688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420140"/>
              </p:ext>
            </p:extLst>
          </p:nvPr>
        </p:nvGraphicFramePr>
        <p:xfrm>
          <a:off x="4716463" y="4642842"/>
          <a:ext cx="28098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5" name="CS ChemDraw Drawing" r:id="rId7" imgW="4266720" imgH="914400" progId="ChemDraw.Document.6.0">
                  <p:embed/>
                </p:oleObj>
              </mc:Choice>
              <mc:Fallback>
                <p:oleObj name="CS ChemDraw Drawing" r:id="rId7" imgW="4266720" imgH="9144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1062" b="32692"/>
                      <a:stretch>
                        <a:fillRect/>
                      </a:stretch>
                    </p:blipFill>
                    <p:spPr bwMode="auto">
                      <a:xfrm>
                        <a:off x="4716463" y="4642842"/>
                        <a:ext cx="280987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625270"/>
              </p:ext>
            </p:extLst>
          </p:nvPr>
        </p:nvGraphicFramePr>
        <p:xfrm>
          <a:off x="1547366" y="5733950"/>
          <a:ext cx="2017712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6" name="CS ChemDraw Drawing" r:id="rId9" imgW="2577240" imgH="1222200" progId="ChemDraw.Document.6.0">
                  <p:embed/>
                </p:oleObj>
              </mc:Choice>
              <mc:Fallback>
                <p:oleObj name="CS ChemDraw Drawing" r:id="rId9" imgW="2577240" imgH="12222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366" y="5733950"/>
                        <a:ext cx="2017712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190872"/>
              </p:ext>
            </p:extLst>
          </p:nvPr>
        </p:nvGraphicFramePr>
        <p:xfrm>
          <a:off x="4716016" y="6021288"/>
          <a:ext cx="291623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7" name="CS ChemDraw Drawing" r:id="rId11" imgW="3776760" imgH="837720" progId="ChemDraw.Document.6.0">
                  <p:embed/>
                </p:oleObj>
              </mc:Choice>
              <mc:Fallback>
                <p:oleObj name="CS ChemDraw Drawing" r:id="rId11" imgW="3776760" imgH="83772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6021288"/>
                        <a:ext cx="2916237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399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Теоретические основы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Реакции изомеризации </a:t>
            </a:r>
            <a:r>
              <a:rPr lang="ru-RU" b="1" dirty="0" smtClean="0"/>
              <a:t>парафинов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/>
              <a:t>являются обратимыми,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/>
              <a:t>протекают </a:t>
            </a:r>
            <a:r>
              <a:rPr lang="ru-RU" b="1" dirty="0"/>
              <a:t>без изменения объема</a:t>
            </a:r>
            <a:r>
              <a:rPr lang="ru-RU" dirty="0"/>
              <a:t>, </a:t>
            </a:r>
            <a:endParaRPr lang="ru-RU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/>
              <a:t>с </a:t>
            </a:r>
            <a:r>
              <a:rPr lang="ru-RU" dirty="0"/>
              <a:t>небольшим экзотермическим эффектом (</a:t>
            </a:r>
            <a:r>
              <a:rPr lang="ru-RU" dirty="0" smtClean="0"/>
              <a:t>6-8 </a:t>
            </a:r>
            <a:r>
              <a:rPr lang="ru-RU" dirty="0"/>
              <a:t>кДж/моль</a:t>
            </a:r>
            <a:r>
              <a:rPr lang="ru-RU" dirty="0" smtClean="0"/>
              <a:t>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algn="just"/>
            <a:r>
              <a:rPr lang="ru-RU" b="1" u="sng" dirty="0"/>
              <a:t>Термодинамическое равновесие зависит только от температуры: </a:t>
            </a:r>
            <a:endParaRPr lang="ru-RU" b="1" u="sng" dirty="0" smtClean="0"/>
          </a:p>
          <a:p>
            <a:pPr marL="285750" indent="-285750" algn="just">
              <a:buFontTx/>
              <a:buChar char="-"/>
            </a:pPr>
            <a:r>
              <a:rPr lang="ru-RU" b="1" dirty="0" smtClean="0"/>
              <a:t>низкие </a:t>
            </a:r>
            <a:r>
              <a:rPr lang="ru-RU" b="1" dirty="0"/>
              <a:t>температуры </a:t>
            </a:r>
            <a:r>
              <a:rPr lang="ru-RU" dirty="0"/>
              <a:t>благоприятствуют образованию более разветвленных изомеров и получению изомеризата с более высокими октановыми </a:t>
            </a:r>
            <a:r>
              <a:rPr lang="ru-RU" dirty="0" smtClean="0"/>
              <a:t>числами.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cs typeface="Arial" panose="020B0604020202020204" pitchFamily="34" charset="0"/>
              </a:rPr>
              <a:t>увеличение </a:t>
            </a:r>
            <a:r>
              <a:rPr lang="ru-RU" b="1" dirty="0">
                <a:cs typeface="Arial" panose="020B0604020202020204" pitchFamily="34" charset="0"/>
              </a:rPr>
              <a:t>температуры </a:t>
            </a:r>
            <a:r>
              <a:rPr lang="ru-RU" dirty="0">
                <a:cs typeface="Arial" panose="020B0604020202020204" pitchFamily="34" charset="0"/>
              </a:rPr>
              <a:t>всегда соответствует </a:t>
            </a:r>
            <a:r>
              <a:rPr lang="ru-RU" b="1" dirty="0">
                <a:cs typeface="Arial" panose="020B0604020202020204" pitchFamily="34" charset="0"/>
              </a:rPr>
              <a:t>увеличению скорости </a:t>
            </a:r>
            <a:r>
              <a:rPr lang="ru-RU" b="1" dirty="0" smtClean="0">
                <a:cs typeface="Arial" panose="020B0604020202020204" pitchFamily="34" charset="0"/>
              </a:rPr>
              <a:t>реакции</a:t>
            </a:r>
            <a:r>
              <a:rPr lang="ru-RU" dirty="0" smtClean="0"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cs typeface="Arial" panose="020B0604020202020204" pitchFamily="34" charset="0"/>
              </a:rPr>
              <a:t>при </a:t>
            </a:r>
            <a:r>
              <a:rPr lang="ru-RU" b="1" dirty="0">
                <a:cs typeface="Arial" panose="020B0604020202020204" pitchFamily="34" charset="0"/>
              </a:rPr>
              <a:t>низкой температуре </a:t>
            </a:r>
            <a:r>
              <a:rPr lang="ru-RU" dirty="0">
                <a:cs typeface="Arial" panose="020B0604020202020204" pitchFamily="34" charset="0"/>
              </a:rPr>
              <a:t>процесса действительный выход изокомпонентов будет намного ниже равновесного из-за низкой реакционной </a:t>
            </a:r>
            <a:r>
              <a:rPr lang="ru-RU" dirty="0" smtClean="0">
                <a:cs typeface="Arial" panose="020B0604020202020204" pitchFamily="34" charset="0"/>
              </a:rPr>
              <a:t>скорости;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cs typeface="Arial" panose="020B0604020202020204" pitchFamily="34" charset="0"/>
              </a:rPr>
              <a:t>и, </a:t>
            </a:r>
            <a:r>
              <a:rPr lang="ru-RU" dirty="0">
                <a:cs typeface="Arial" panose="020B0604020202020204" pitchFamily="34" charset="0"/>
              </a:rPr>
              <a:t>наоборот, </a:t>
            </a:r>
            <a:r>
              <a:rPr lang="ru-RU" b="1" dirty="0">
                <a:cs typeface="Arial" panose="020B0604020202020204" pitchFamily="34" charset="0"/>
              </a:rPr>
              <a:t>при высоких температурах </a:t>
            </a:r>
            <a:r>
              <a:rPr lang="ru-RU" dirty="0">
                <a:cs typeface="Arial" panose="020B0604020202020204" pitchFamily="34" charset="0"/>
              </a:rPr>
              <a:t>к равновесному выходу легче приблизиться из-за высокой скорости реакции, но выход – низкий </a:t>
            </a:r>
            <a:r>
              <a:rPr lang="ru-RU" dirty="0" smtClean="0">
                <a:cs typeface="Arial" panose="020B0604020202020204" pitchFamily="34" charset="0"/>
              </a:rPr>
              <a:t>(!!!).</a:t>
            </a:r>
          </a:p>
          <a:p>
            <a:pPr algn="just"/>
            <a:endParaRPr lang="ru-RU" dirty="0">
              <a:cs typeface="Arial" panose="020B0604020202020204" pitchFamily="34" charset="0"/>
            </a:endParaRPr>
          </a:p>
          <a:p>
            <a:pPr algn="just"/>
            <a:r>
              <a:rPr lang="ru-RU" b="1" dirty="0" smtClean="0">
                <a:cs typeface="Arial" panose="020B0604020202020204" pitchFamily="34" charset="0"/>
              </a:rPr>
              <a:t>Причем, равновесное содержание изомеров (при данной температуре) тем выше, чем выше число атомов С.</a:t>
            </a:r>
            <a:endParaRPr lang="ru-RU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210953"/>
              </p:ext>
            </p:extLst>
          </p:nvPr>
        </p:nvGraphicFramePr>
        <p:xfrm>
          <a:off x="5220072" y="595511"/>
          <a:ext cx="5760717" cy="1753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0" name="CS ChemDraw Drawing" r:id="rId3" imgW="6380480" imgH="2110740" progId="ChemDraw.Document.6.0">
                  <p:embed/>
                </p:oleObj>
              </mc:Choice>
              <mc:Fallback>
                <p:oleObj name="CS ChemDraw Drawing" r:id="rId3" imgW="6380480" imgH="2110740" progId="ChemDraw.Document.6.0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595511"/>
                        <a:ext cx="5760717" cy="17533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896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Теоретические основы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5516" y="980728"/>
            <a:ext cx="8712968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lnSpc>
                <a:spcPct val="150000"/>
              </a:lnSpc>
            </a:pPr>
            <a:r>
              <a:rPr lang="ru-RU" dirty="0"/>
              <a:t>Таким образом, при высоких температурах </a:t>
            </a:r>
            <a:r>
              <a:rPr lang="ru-RU" dirty="0" smtClean="0"/>
              <a:t>выход </a:t>
            </a:r>
            <a:r>
              <a:rPr lang="ru-RU" dirty="0"/>
              <a:t>изопарафинов ограничивается термодинамическим равновесием, а при низких температурах – низкой скоростью реакции (кинетическое ограничение).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04948"/>
            <a:ext cx="8044124" cy="354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30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Теоретические основы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879046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cs typeface="Arial" panose="020B0604020202020204" pitchFamily="34" charset="0"/>
              </a:rPr>
              <a:t>Процесс изомеризации протекает на бифункциональных катализаторах по следующей схеме:</a:t>
            </a:r>
          </a:p>
          <a:p>
            <a:pPr algn="just"/>
            <a:r>
              <a:rPr lang="ru-RU" dirty="0" smtClean="0">
                <a:cs typeface="Arial" panose="020B0604020202020204" pitchFamily="34" charset="0"/>
              </a:rPr>
              <a:t>1. Вначале </a:t>
            </a:r>
            <a:r>
              <a:rPr lang="ru-RU" dirty="0">
                <a:cs typeface="Arial" panose="020B0604020202020204" pitchFamily="34" charset="0"/>
              </a:rPr>
              <a:t>происходит </a:t>
            </a:r>
            <a:r>
              <a:rPr lang="ru-RU" dirty="0" smtClean="0">
                <a:cs typeface="Arial" panose="020B0604020202020204" pitchFamily="34" charset="0"/>
              </a:rPr>
              <a:t>дегидрирование н-парафина </a:t>
            </a:r>
            <a:r>
              <a:rPr lang="ru-RU" dirty="0">
                <a:cs typeface="Arial" panose="020B0604020202020204" pitchFamily="34" charset="0"/>
              </a:rPr>
              <a:t>на металлических центрах катализатора. </a:t>
            </a:r>
          </a:p>
          <a:p>
            <a:pPr algn="just"/>
            <a:r>
              <a:rPr lang="ru-RU" dirty="0" smtClean="0">
                <a:cs typeface="Arial" panose="020B0604020202020204" pitchFamily="34" charset="0"/>
              </a:rPr>
              <a:t>2. Образовавшийся </a:t>
            </a:r>
            <a:r>
              <a:rPr lang="ru-RU" dirty="0">
                <a:cs typeface="Arial" panose="020B0604020202020204" pitchFamily="34" charset="0"/>
              </a:rPr>
              <a:t>олефин на кислотном центре превращается в карбений-ион, который легко изомеризуется. </a:t>
            </a:r>
            <a:endParaRPr lang="ru-RU" dirty="0" smtClean="0"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cs typeface="Arial" panose="020B0604020202020204" pitchFamily="34" charset="0"/>
              </a:rPr>
              <a:t>3. Изомерные </a:t>
            </a:r>
            <a:r>
              <a:rPr lang="ru-RU" dirty="0">
                <a:cs typeface="Arial" panose="020B0604020202020204" pitchFamily="34" charset="0"/>
              </a:rPr>
              <a:t>карбений-ионы, возвращая протон кислотному центру катализатора, превращаются в соответствующие </a:t>
            </a:r>
            <a:r>
              <a:rPr lang="ru-RU" dirty="0" smtClean="0">
                <a:cs typeface="Arial" panose="020B0604020202020204" pitchFamily="34" charset="0"/>
              </a:rPr>
              <a:t>олефины.</a:t>
            </a:r>
          </a:p>
          <a:p>
            <a:pPr algn="just"/>
            <a:r>
              <a:rPr lang="ru-RU" dirty="0" smtClean="0">
                <a:cs typeface="Arial" panose="020B0604020202020204" pitchFamily="34" charset="0"/>
              </a:rPr>
              <a:t>4. Олефины затем </a:t>
            </a:r>
            <a:r>
              <a:rPr lang="ru-RU" dirty="0">
                <a:cs typeface="Arial" panose="020B0604020202020204" pitchFamily="34" charset="0"/>
              </a:rPr>
              <a:t>гидрируются на металлических центрах катализаторов изомеризации.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805" y="836712"/>
            <a:ext cx="6262390" cy="323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Основные параметры процесса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Температура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С </a:t>
            </a:r>
            <a:r>
              <a:rPr lang="ru-RU" dirty="0"/>
              <a:t>повышением температуры скорость реакции изомеризации возрастает до ограничиваемого равновесием предела. </a:t>
            </a:r>
            <a:endParaRPr lang="ru-RU" dirty="0" smtClean="0"/>
          </a:p>
          <a:p>
            <a:pPr marL="285750" indent="-285750" algn="just">
              <a:buFontTx/>
              <a:buChar char="-"/>
            </a:pPr>
            <a:r>
              <a:rPr lang="ru-RU" dirty="0" smtClean="0"/>
              <a:t>Дальнейшее </a:t>
            </a:r>
            <a:r>
              <a:rPr lang="ru-RU" dirty="0"/>
              <a:t>повышение температуры приводит лишь к усилению реакций гидрокрекинга с образованием лёгких газов. При этом возрастает расход водорода, а выход изомеров снижается. </a:t>
            </a:r>
          </a:p>
          <a:p>
            <a:pPr algn="just"/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68" y="3101400"/>
            <a:ext cx="4067100" cy="23389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01399"/>
            <a:ext cx="4248472" cy="25386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1520" y="5549170"/>
            <a:ext cx="43204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Рис. 1. Влияние температуры на октановое число (ОЧИ) изомеризата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4024" y="5795391"/>
            <a:ext cx="4330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Рис. 2. Выход изомеризата в зависимости от температуры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7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Основные параметры процесса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Давление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Повышение </a:t>
            </a:r>
            <a:r>
              <a:rPr lang="ru-RU" dirty="0"/>
              <a:t>давления при прочих идентичных условиях снижает глубину, но повышает селективность </a:t>
            </a:r>
            <a:r>
              <a:rPr lang="ru-RU" dirty="0" smtClean="0"/>
              <a:t>изомеризации и ОЧ изомеризата. 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Увеличение </a:t>
            </a:r>
            <a:r>
              <a:rPr lang="ru-RU" dirty="0"/>
              <a:t>парциального давления водорода снижает скорость дезактивации катализатора в результате торможения коксообразования. </a:t>
            </a:r>
            <a:endParaRPr lang="ru-RU" dirty="0" smtClean="0"/>
          </a:p>
          <a:p>
            <a:pPr marL="285750" indent="-285750" algn="just">
              <a:buFontTx/>
              <a:buChar char="-"/>
            </a:pPr>
            <a:r>
              <a:rPr lang="ru-RU" dirty="0" smtClean="0"/>
              <a:t>Выше 4 МПа скорость коксообразования почти не меняется;</a:t>
            </a:r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730845"/>
              </p:ext>
            </p:extLst>
          </p:nvPr>
        </p:nvGraphicFramePr>
        <p:xfrm>
          <a:off x="902567" y="3069296"/>
          <a:ext cx="7413849" cy="3078165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36280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64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64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64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64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Параметр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Значение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Давление, </a:t>
                      </a:r>
                      <a:r>
                        <a:rPr lang="ru-RU" sz="1800" u="none" strike="noStrike" dirty="0" smtClean="0">
                          <a:effectLst/>
                        </a:rPr>
                        <a:t>МПа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0,63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2,2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2,2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4,9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Температура, °С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316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316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344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345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Степень превращения, % мольн.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60,7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65,6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33,5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Выход изогексанов, % мольн.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49,8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31,3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59,2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Селективность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0,82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0,98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0,9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0,93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Стрелка вправо 1"/>
          <p:cNvSpPr/>
          <p:nvPr/>
        </p:nvSpPr>
        <p:spPr>
          <a:xfrm>
            <a:off x="5364088" y="3740832"/>
            <a:ext cx="288032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6300192" y="4221088"/>
            <a:ext cx="288032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7236296" y="3740832"/>
            <a:ext cx="288032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Равно 4"/>
          <p:cNvSpPr/>
          <p:nvPr/>
        </p:nvSpPr>
        <p:spPr>
          <a:xfrm>
            <a:off x="5292080" y="4185084"/>
            <a:ext cx="360040" cy="288032"/>
          </a:xfrm>
          <a:prstGeom prst="math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Равно 9"/>
          <p:cNvSpPr/>
          <p:nvPr/>
        </p:nvSpPr>
        <p:spPr>
          <a:xfrm>
            <a:off x="6228184" y="3704828"/>
            <a:ext cx="360040" cy="288032"/>
          </a:xfrm>
          <a:prstGeom prst="math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Равно 10"/>
          <p:cNvSpPr/>
          <p:nvPr/>
        </p:nvSpPr>
        <p:spPr>
          <a:xfrm>
            <a:off x="7200292" y="4185084"/>
            <a:ext cx="360040" cy="288032"/>
          </a:xfrm>
          <a:prstGeom prst="math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0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Основные параметры процесса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Объемная скорость подачи сырья</a:t>
            </a:r>
          </a:p>
          <a:p>
            <a:pPr algn="just"/>
            <a:r>
              <a:rPr lang="ru-RU" dirty="0" smtClean="0"/>
              <a:t>При </a:t>
            </a:r>
            <a:r>
              <a:rPr lang="ru-RU" dirty="0"/>
              <a:t>постоянной степени превращения </a:t>
            </a:r>
            <a:r>
              <a:rPr lang="ru-RU" dirty="0" smtClean="0"/>
              <a:t>время контакта </a:t>
            </a:r>
            <a:r>
              <a:rPr lang="ru-RU" dirty="0"/>
              <a:t>и температура оказывают антибатное влияние на скорость </a:t>
            </a:r>
            <a:r>
              <a:rPr lang="ru-RU" dirty="0" smtClean="0"/>
              <a:t>изомеризации. </a:t>
            </a:r>
          </a:p>
          <a:p>
            <a:pPr algn="just"/>
            <a:r>
              <a:rPr lang="ru-RU" b="1" i="1" dirty="0" smtClean="0"/>
              <a:t>Например, </a:t>
            </a:r>
            <a:r>
              <a:rPr lang="ru-RU" dirty="0" smtClean="0"/>
              <a:t>для сохранения степени превращения при увеличении </a:t>
            </a:r>
            <a:r>
              <a:rPr lang="ru-RU" dirty="0"/>
              <a:t>объемной скорости вдвое </a:t>
            </a:r>
            <a:r>
              <a:rPr lang="ru-RU" dirty="0" smtClean="0"/>
              <a:t>потребуется </a:t>
            </a:r>
            <a:r>
              <a:rPr lang="ru-RU" dirty="0"/>
              <a:t>повышение температуры процесса примерно  на </a:t>
            </a:r>
            <a:r>
              <a:rPr lang="ru-RU" dirty="0" smtClean="0"/>
              <a:t>8-11 </a:t>
            </a:r>
            <a:r>
              <a:rPr lang="ru-RU" dirty="0"/>
              <a:t>°С.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5" name="Диаграмма 18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36912"/>
            <a:ext cx="7344816" cy="347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35695" y="6165304"/>
            <a:ext cx="5472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Рис. </a:t>
            </a:r>
            <a:r>
              <a:rPr lang="ru-RU" dirty="0">
                <a:cs typeface="Arial" panose="020B0604020202020204" pitchFamily="34" charset="0"/>
              </a:rPr>
              <a:t>3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ОЧИ изомеризата в зависимости от загрузки установки по сырью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37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Основные параметры процесса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Состав перерабатываемого сырья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Исследование влияния состава перерабатываемого сырья проводилось при постоянных технологических параметрах процесса: загрузка реакторного блока 85 м</a:t>
            </a:r>
            <a:r>
              <a:rPr lang="ru-RU" baseline="30000" dirty="0"/>
              <a:t>3</a:t>
            </a:r>
            <a:r>
              <a:rPr lang="ru-RU" dirty="0"/>
              <a:t>/ч, температура на входе в первый реактор 137 °С, давление 32 атм. В зависимости от состава перерабатываемого сырья ИОЧ изомеризата может изменяться в пределах 2-2,2 пунктов.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528085"/>
              </p:ext>
            </p:extLst>
          </p:nvPr>
        </p:nvGraphicFramePr>
        <p:xfrm>
          <a:off x="251520" y="2996952"/>
          <a:ext cx="878497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59632" y="616530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 4. Влияние состава перерабатываемого сырья на ОЧИ изомеризата (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 на компьютерной программе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Технологии изомеризации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настоящее время разработано 3 типа промышленных процессов изомеризации: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84451029"/>
              </p:ext>
            </p:extLst>
          </p:nvPr>
        </p:nvGraphicFramePr>
        <p:xfrm>
          <a:off x="755576" y="1988840"/>
          <a:ext cx="777686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36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Показатели процесса изомеризации фракции н.к.-62 °С</a:t>
            </a:r>
            <a:endParaRPr lang="ru-RU" sz="20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195423"/>
              </p:ext>
            </p:extLst>
          </p:nvPr>
        </p:nvGraphicFramePr>
        <p:xfrm>
          <a:off x="252488" y="1126142"/>
          <a:ext cx="8712000" cy="47511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528000"/>
                <a:gridCol w="1728000"/>
                <a:gridCol w="1728000"/>
                <a:gridCol w="1728000"/>
              </a:tblGrid>
              <a:tr h="4111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Al-Pt-Cl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Pt-</a:t>
                      </a:r>
                      <a:r>
                        <a:rPr lang="ru-RU" dirty="0" smtClean="0"/>
                        <a:t>цеолит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Al-Pt-F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Параметры</a:t>
                      </a:r>
                      <a:r>
                        <a:rPr lang="ru-RU" baseline="0" dirty="0" smtClean="0"/>
                        <a:t> процесса: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Температура,</a:t>
                      </a:r>
                      <a:r>
                        <a:rPr lang="ru-RU" baseline="0" dirty="0" smtClean="0"/>
                        <a:t> °С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120-220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230-280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360-440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Давление, МПа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2,1-4,0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1,6-3,0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3,5-3,9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ОСПС, ч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ru-RU" baseline="30000" dirty="0" smtClean="0"/>
                        <a:t>1</a:t>
                      </a:r>
                      <a:endParaRPr lang="ru-RU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0,8-3,0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1,0-3,0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0,6-2,0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Мольное отношение Н</a:t>
                      </a:r>
                      <a:r>
                        <a:rPr lang="ru-RU" baseline="-25000" dirty="0" smtClean="0"/>
                        <a:t>2</a:t>
                      </a:r>
                      <a:r>
                        <a:rPr lang="ru-RU" dirty="0" smtClean="0"/>
                        <a:t> : сырье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: 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: 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(0,5-3) : 1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Выход изомеризата,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93-97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95-97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МОЧ изомеризата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82-83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78-80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78-80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Содержание примесей</a:t>
                      </a:r>
                      <a:r>
                        <a:rPr lang="ru-RU" baseline="0" dirty="0" smtClean="0"/>
                        <a:t> в сырье, </a:t>
                      </a:r>
                      <a:r>
                        <a:rPr lang="en-US" baseline="0" dirty="0" smtClean="0"/>
                        <a:t>ppm</a:t>
                      </a:r>
                      <a:r>
                        <a:rPr lang="ru-RU" baseline="0" dirty="0" smtClean="0"/>
                        <a:t>, не более: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Сера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0,01</a:t>
                      </a:r>
                      <a:endParaRPr lang="ru-RU" dirty="0"/>
                    </a:p>
                  </a:txBody>
                  <a:tcPr anchor="ctr"/>
                </a:tc>
              </a:tr>
              <a:tr h="411105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Влага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0,1-0,5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43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Сравнение различных технологий</a:t>
            </a:r>
            <a:endParaRPr lang="ru-RU" sz="20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74697"/>
              </p:ext>
            </p:extLst>
          </p:nvPr>
        </p:nvGraphicFramePr>
        <p:xfrm>
          <a:off x="24780" y="-27384"/>
          <a:ext cx="9072000" cy="7315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84000"/>
                <a:gridCol w="1872000"/>
                <a:gridCol w="1872000"/>
                <a:gridCol w="1872000"/>
                <a:gridCol w="1872000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НизкоТ.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НизкоТ.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СреднеТ.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ВысокоТ.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Пример технологии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UOP (Par-Isom),</a:t>
                      </a:r>
                      <a:r>
                        <a:rPr lang="en-US" sz="1200" baseline="0" dirty="0" smtClean="0"/>
                        <a:t> </a:t>
                      </a:r>
                      <a:endParaRPr lang="ru-RU" sz="1200" baseline="0" dirty="0" smtClean="0"/>
                    </a:p>
                    <a:p>
                      <a:pPr algn="ctr"/>
                      <a:r>
                        <a:rPr lang="ru-RU" sz="1200" baseline="0" dirty="0" smtClean="0"/>
                        <a:t>НПП «Нефтехим» (</a:t>
                      </a:r>
                      <a:r>
                        <a:rPr lang="en-US" sz="1200" baseline="0" dirty="0" smtClean="0"/>
                        <a:t>Isomalk-2</a:t>
                      </a:r>
                      <a:r>
                        <a:rPr lang="ru-RU" sz="1200" baseline="0" dirty="0" smtClean="0"/>
                        <a:t>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UOP (процесс Penex) и Axens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UOP (HS-10), 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en-US" sz="1200" dirty="0" smtClean="0"/>
                        <a:t>Axens (IP-632),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en-US" sz="1200" dirty="0" smtClean="0"/>
                        <a:t> Süd Chemie (Hysopar). </a:t>
                      </a:r>
                      <a:r>
                        <a:rPr lang="ru-RU" sz="1200" dirty="0" smtClean="0"/>
                        <a:t> </a:t>
                      </a:r>
                      <a:r>
                        <a:rPr lang="en-US" sz="1200" dirty="0" smtClean="0"/>
                        <a:t>Shell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Катализатор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Сульфатированный</a:t>
                      </a:r>
                      <a:r>
                        <a:rPr lang="en-US" sz="1200" dirty="0" smtClean="0"/>
                        <a:t> Pt-ZrO</a:t>
                      </a:r>
                      <a:r>
                        <a:rPr lang="en-US" sz="1200" baseline="-25000" dirty="0" smtClean="0"/>
                        <a:t>2</a:t>
                      </a:r>
                      <a:r>
                        <a:rPr lang="ru-RU" sz="1200" dirty="0" smtClean="0"/>
                        <a:t>-</a:t>
                      </a:r>
                      <a:r>
                        <a:rPr lang="en-US" sz="1200" dirty="0" smtClean="0"/>
                        <a:t>SO</a:t>
                      </a:r>
                      <a:r>
                        <a:rPr lang="en-US" sz="1200" baseline="-25000" dirty="0" smtClean="0"/>
                        <a:t>4</a:t>
                      </a:r>
                      <a:endParaRPr lang="ru-RU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Al-Pt-Cl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Цеолитные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Al-Pt-F</a:t>
                      </a:r>
                      <a:endParaRPr lang="ru-RU" sz="1200" dirty="0" smtClean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Активность кат-ра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Наиболее высокая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Наиболее высокая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Низкая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Низкая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Температура, °С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170-200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140-160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250-280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380-450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ИОЧ изомеризата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Среднее (85-89)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Высокое</a:t>
                      </a:r>
                      <a:r>
                        <a:rPr lang="en-US" sz="1200" dirty="0" smtClean="0"/>
                        <a:t> (87-93)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Низкое </a:t>
                      </a:r>
                      <a:r>
                        <a:rPr lang="en-US" sz="1200" dirty="0" smtClean="0"/>
                        <a:t>(82,1)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Среднее (83-88)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Стойкость к ядам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cs typeface="Arial" panose="020B0604020202020204" pitchFamily="34" charset="0"/>
                        </a:rPr>
                        <a:t>Устойчив к действию каталитических ядов, восстанавливает свою активность даже после краткосрочных проскоков воды до 100 </a:t>
                      </a:r>
                      <a:r>
                        <a:rPr lang="en-US" sz="1200" dirty="0" smtClean="0">
                          <a:cs typeface="Arial" panose="020B0604020202020204" pitchFamily="34" charset="0"/>
                        </a:rPr>
                        <a:t>ppm</a:t>
                      </a:r>
                      <a:r>
                        <a:rPr lang="ru-RU" sz="1200" dirty="0" smtClean="0">
                          <a:cs typeface="Arial" panose="020B0604020202020204" pitchFamily="34" charset="0"/>
                        </a:rPr>
                        <a:t> и серы до 5 </a:t>
                      </a:r>
                      <a:r>
                        <a:rPr lang="en-US" sz="1200" dirty="0" smtClean="0">
                          <a:cs typeface="Arial" panose="020B0604020202020204" pitchFamily="34" charset="0"/>
                        </a:rPr>
                        <a:t>ppm</a:t>
                      </a:r>
                      <a:r>
                        <a:rPr lang="ru-RU" sz="1200" dirty="0" smtClean="0"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cs typeface="Arial" panose="020B0604020202020204" pitchFamily="34" charset="0"/>
                        </a:rPr>
                        <a:t>Можно использовать без ГО.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Низкая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Высокая,</a:t>
                      </a:r>
                    </a:p>
                    <a:p>
                      <a:pPr algn="ctr"/>
                      <a:r>
                        <a:rPr lang="ru-RU" sz="1200" dirty="0" smtClean="0"/>
                        <a:t>регенерируются по</a:t>
                      </a:r>
                      <a:r>
                        <a:rPr lang="ru-RU" sz="1200" baseline="0" dirty="0" smtClean="0"/>
                        <a:t> ходу процесса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Низкая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Выход изомеризата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97-99 %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97-99</a:t>
                      </a:r>
                      <a:r>
                        <a:rPr lang="en-US" sz="1200" baseline="0" dirty="0" smtClean="0"/>
                        <a:t>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97,5 %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93-95 %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Срок службы, лет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10-12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3-4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3-4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3-4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Возможность</a:t>
                      </a:r>
                      <a:r>
                        <a:rPr lang="ru-RU" sz="1200" baseline="0" dirty="0" smtClean="0"/>
                        <a:t> регенерации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Да, по ходу процесса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Да, раз в 5-6 месяцев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Комментарий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cs typeface="Arial" panose="020B0604020202020204" pitchFamily="34" charset="0"/>
                        </a:rPr>
                        <a:t>Не требуется подача кислотных реагентов, и, соответственно, отсутствует блок защелачивания отходящих газов.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Теряют хлор, требуют введение в сырье хлорсодержащих соединений (обычно ССl</a:t>
                      </a:r>
                      <a:r>
                        <a:rPr lang="ru-RU" sz="1200" baseline="-25000" dirty="0" smtClean="0"/>
                        <a:t>4</a:t>
                      </a:r>
                      <a:r>
                        <a:rPr lang="ru-RU" sz="1200" dirty="0" smtClean="0"/>
                        <a:t>) для поддержания высокой активности катализатора;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Необходима щелочная промывка продукта;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Низкая селективность процесса, рецикл, как правило, нерентабелен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Требуется периодическое повышение температуры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Нежелательные примеси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Вода, </a:t>
                      </a:r>
                      <a:r>
                        <a:rPr lang="en-US" sz="1200" dirty="0" smtClean="0"/>
                        <a:t>S,</a:t>
                      </a:r>
                      <a:r>
                        <a:rPr lang="en-US" sz="1200" baseline="0" dirty="0" smtClean="0"/>
                        <a:t> O, N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65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Сравнение различных технологий</a:t>
            </a:r>
            <a:endParaRPr lang="ru-RU" sz="20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7426419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6316" y="5013176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ОЧ изомеризата будет достаточно высоким, если: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Содержание изо-С</a:t>
            </a:r>
            <a:r>
              <a:rPr lang="ru-RU" baseline="-25000" dirty="0" smtClean="0"/>
              <a:t>5</a:t>
            </a:r>
            <a:r>
              <a:rPr lang="ru-RU" dirty="0" smtClean="0"/>
              <a:t> будет не менее 75-80 %;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Содержание изо-С</a:t>
            </a:r>
            <a:r>
              <a:rPr lang="ru-RU" baseline="-25000" dirty="0" smtClean="0"/>
              <a:t>6</a:t>
            </a:r>
            <a:r>
              <a:rPr lang="ru-RU" dirty="0" smtClean="0"/>
              <a:t> </a:t>
            </a:r>
            <a:r>
              <a:rPr lang="ru-RU" dirty="0"/>
              <a:t>будет не менее </a:t>
            </a:r>
            <a:r>
              <a:rPr lang="ru-RU" dirty="0" smtClean="0"/>
              <a:t>86-90 %;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49935"/>
              </p:ext>
            </p:extLst>
          </p:nvPr>
        </p:nvGraphicFramePr>
        <p:xfrm>
          <a:off x="6380083" y="4832176"/>
          <a:ext cx="2736000" cy="1981200"/>
        </p:xfrm>
        <a:graphic>
          <a:graphicData uri="http://schemas.openxmlformats.org/drawingml/2006/table">
            <a:tbl>
              <a:tblPr firstRow="1" firstCol="1">
                <a:tableStyleId>{00A15C55-8517-42AA-B614-E9B94910E393}</a:tableStyleId>
              </a:tblPr>
              <a:tblGrid>
                <a:gridCol w="1440000"/>
                <a:gridCol w="1296000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Продукт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изомеризации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Содержание, </a:t>
                      </a:r>
                      <a:endParaRPr 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 мас.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CH</a:t>
                      </a:r>
                      <a:r>
                        <a:rPr lang="en-US" sz="1100" b="1" i="0" u="none" strike="noStrike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1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1,86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lang="en-US" sz="1100" b="1" i="0" u="none" strike="noStrike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H</a:t>
                      </a:r>
                      <a:r>
                        <a:rPr lang="en-US" sz="1100" b="1" i="0" u="none" strike="noStrike" baseline="-25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1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0,10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 smtClean="0">
                          <a:effectLst/>
                          <a:latin typeface="+mn-lt"/>
                        </a:rPr>
                        <a:t>C</a:t>
                      </a:r>
                      <a:r>
                        <a:rPr lang="en-US" sz="1100" b="1" u="none" strike="noStrike" baseline="-25000" dirty="0" smtClean="0">
                          <a:effectLst/>
                          <a:latin typeface="+mn-lt"/>
                        </a:rPr>
                        <a:t>3</a:t>
                      </a:r>
                      <a:r>
                        <a:rPr lang="en-US" sz="1100" b="1" u="none" strike="noStrike" dirty="0" smtClean="0">
                          <a:effectLst/>
                          <a:latin typeface="+mn-lt"/>
                        </a:rPr>
                        <a:t>H</a:t>
                      </a:r>
                      <a:r>
                        <a:rPr lang="en-US" sz="1100" b="1" u="none" strike="noStrike" baseline="-25000" dirty="0" smtClean="0">
                          <a:effectLst/>
                          <a:latin typeface="+mn-lt"/>
                        </a:rPr>
                        <a:t>8</a:t>
                      </a:r>
                      <a:endParaRPr lang="en-US" sz="11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0,25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 smtClean="0">
                          <a:effectLst/>
                          <a:latin typeface="+mn-lt"/>
                        </a:rPr>
                        <a:t>i-C</a:t>
                      </a:r>
                      <a:r>
                        <a:rPr lang="en-US" sz="1100" b="1" u="none" strike="noStrike" baseline="-25000" dirty="0" smtClean="0">
                          <a:effectLst/>
                          <a:latin typeface="+mn-lt"/>
                        </a:rPr>
                        <a:t>4</a:t>
                      </a:r>
                      <a:r>
                        <a:rPr lang="en-US" sz="1100" b="1" u="none" strike="noStrike" baseline="0" dirty="0" smtClean="0">
                          <a:effectLst/>
                          <a:latin typeface="+mn-lt"/>
                        </a:rPr>
                        <a:t>H</a:t>
                      </a:r>
                      <a:r>
                        <a:rPr lang="en-US" sz="1100" b="1" u="none" strike="noStrike" baseline="-25000" dirty="0" smtClean="0">
                          <a:effectLst/>
                          <a:latin typeface="+mn-lt"/>
                        </a:rPr>
                        <a:t>10</a:t>
                      </a:r>
                      <a:endParaRPr lang="en-US" sz="11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0,98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 smtClean="0">
                          <a:effectLst/>
                          <a:latin typeface="+mn-lt"/>
                        </a:rPr>
                        <a:t>n-C</a:t>
                      </a:r>
                      <a:r>
                        <a:rPr lang="en-US" sz="1100" b="1" u="none" strike="noStrike" baseline="-25000" dirty="0" smtClean="0">
                          <a:effectLst/>
                          <a:latin typeface="+mn-lt"/>
                        </a:rPr>
                        <a:t>4</a:t>
                      </a:r>
                      <a:r>
                        <a:rPr lang="en-US" sz="1100" b="1" u="none" strike="noStrike" dirty="0" smtClean="0">
                          <a:effectLst/>
                          <a:latin typeface="+mn-lt"/>
                        </a:rPr>
                        <a:t>H</a:t>
                      </a:r>
                      <a:r>
                        <a:rPr lang="en-US" sz="1100" b="1" u="none" strike="noStrike" baseline="-25000" dirty="0" smtClean="0">
                          <a:effectLst/>
                          <a:latin typeface="+mn-lt"/>
                        </a:rPr>
                        <a:t>10</a:t>
                      </a:r>
                      <a:endParaRPr lang="en-US" sz="11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0,65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C</a:t>
                      </a:r>
                      <a:r>
                        <a:rPr lang="en-US" sz="1100" b="1" u="none" strike="noStrike" baseline="-25000" dirty="0">
                          <a:effectLst/>
                          <a:latin typeface="+mn-lt"/>
                        </a:rPr>
                        <a:t>5</a:t>
                      </a:r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-C</a:t>
                      </a:r>
                      <a:r>
                        <a:rPr lang="en-US" sz="1100" b="1" u="none" strike="noStrike" baseline="-25000" dirty="0">
                          <a:effectLst/>
                          <a:latin typeface="+mn-lt"/>
                        </a:rPr>
                        <a:t>7</a:t>
                      </a:r>
                      <a:endParaRPr lang="en-US" sz="11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96,16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/>
                </a:tc>
              </a:tr>
            </a:tbl>
          </a:graphicData>
        </a:graphic>
      </p:graphicFrame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123604" y="2246675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 smtClean="0">
                <a:solidFill>
                  <a:srgbClr val="FF0000"/>
                </a:solidFill>
              </a:rPr>
              <a:t>ОЧи</a:t>
            </a:r>
            <a:r>
              <a:rPr lang="ru-RU" sz="1000" b="1" dirty="0" smtClean="0">
                <a:solidFill>
                  <a:srgbClr val="FF0000"/>
                </a:solidFill>
              </a:rPr>
              <a:t> 92,3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123604" y="2462699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 smtClean="0">
                <a:solidFill>
                  <a:srgbClr val="FF0000"/>
                </a:solidFill>
              </a:rPr>
              <a:t>ОЧи</a:t>
            </a:r>
            <a:r>
              <a:rPr lang="ru-RU" sz="1000" b="1" dirty="0" smtClean="0">
                <a:solidFill>
                  <a:srgbClr val="FF0000"/>
                </a:solidFill>
              </a:rPr>
              <a:t> 61,7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987824" y="3501008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 smtClean="0">
                <a:solidFill>
                  <a:srgbClr val="FF0000"/>
                </a:solidFill>
              </a:rPr>
              <a:t>ОЧи</a:t>
            </a:r>
            <a:r>
              <a:rPr lang="ru-RU" sz="1000" b="1" dirty="0" smtClean="0">
                <a:solidFill>
                  <a:srgbClr val="FF0000"/>
                </a:solidFill>
              </a:rPr>
              <a:t> 96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987824" y="3760319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 smtClean="0">
                <a:solidFill>
                  <a:srgbClr val="FF0000"/>
                </a:solidFill>
              </a:rPr>
              <a:t>ОЧи</a:t>
            </a:r>
            <a:r>
              <a:rPr lang="ru-RU" sz="1000" b="1" dirty="0" smtClean="0">
                <a:solidFill>
                  <a:srgbClr val="FF0000"/>
                </a:solidFill>
              </a:rPr>
              <a:t> 84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987824" y="4006540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 smtClean="0">
                <a:solidFill>
                  <a:srgbClr val="FF0000"/>
                </a:solidFill>
              </a:rPr>
              <a:t>ОЧи</a:t>
            </a:r>
            <a:r>
              <a:rPr lang="ru-RU" sz="1000" b="1" dirty="0" smtClean="0">
                <a:solidFill>
                  <a:srgbClr val="FF0000"/>
                </a:solidFill>
              </a:rPr>
              <a:t> 74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987824" y="4293096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 smtClean="0">
                <a:solidFill>
                  <a:srgbClr val="FF0000"/>
                </a:solidFill>
              </a:rPr>
              <a:t>ОЧи</a:t>
            </a:r>
            <a:r>
              <a:rPr lang="ru-RU" sz="1000" b="1" dirty="0" smtClean="0">
                <a:solidFill>
                  <a:srgbClr val="FF0000"/>
                </a:solidFill>
              </a:rPr>
              <a:t> 26</a:t>
            </a:r>
          </a:p>
        </p:txBody>
      </p:sp>
    </p:spTree>
    <p:extLst>
      <p:ext uri="{BB962C8B-B14F-4D97-AF65-F5344CB8AC3E}">
        <p14:creationId xmlns:p14="http://schemas.microsoft.com/office/powerpoint/2010/main" val="175531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Технологии изомеризации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4" r="7034" b="9285"/>
          <a:stretch/>
        </p:blipFill>
        <p:spPr bwMode="auto">
          <a:xfrm>
            <a:off x="-108520" y="597147"/>
            <a:ext cx="4343400" cy="6144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836712"/>
            <a:ext cx="48965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Ключевые особенности </a:t>
            </a:r>
            <a:r>
              <a:rPr lang="ru-RU" sz="1600" b="1" dirty="0" smtClean="0"/>
              <a:t>различных </a:t>
            </a:r>
            <a:r>
              <a:rPr lang="ru-RU" sz="1600" b="1" dirty="0"/>
              <a:t>схем:</a:t>
            </a:r>
          </a:p>
          <a:p>
            <a:pPr marL="285750" indent="-285750" algn="just">
              <a:buFontTx/>
              <a:buChar char="-"/>
            </a:pPr>
            <a:r>
              <a:rPr lang="ru-RU" sz="1600" dirty="0"/>
              <a:t>ВСГ: циркуляция или однократная подача Н</a:t>
            </a:r>
            <a:r>
              <a:rPr lang="ru-RU" sz="1600" baseline="-25000" dirty="0"/>
              <a:t>2</a:t>
            </a:r>
            <a:r>
              <a:rPr lang="ru-RU" sz="1600" dirty="0"/>
              <a:t> («</a:t>
            </a:r>
            <a:r>
              <a:rPr lang="ru-RU" sz="1600" i="1" dirty="0"/>
              <a:t>на проход</a:t>
            </a:r>
            <a:r>
              <a:rPr lang="ru-RU" sz="1600" dirty="0" smtClean="0"/>
              <a:t>») для снижения затрат на 20 %;</a:t>
            </a:r>
            <a:endParaRPr lang="ru-RU" sz="1600" dirty="0"/>
          </a:p>
          <a:p>
            <a:pPr marL="285750" indent="-285750" algn="just">
              <a:buFontTx/>
              <a:buChar char="-"/>
            </a:pPr>
            <a:r>
              <a:rPr lang="ru-RU" sz="1600" dirty="0"/>
              <a:t>Рецикл низкооктановых продуктов (н-пентана и некоторых изогексанов</a:t>
            </a:r>
            <a:r>
              <a:rPr lang="ru-RU" sz="1600" dirty="0" smtClean="0"/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Установка может быть получена реконструкцией установки катриформинга;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b="1" dirty="0" smtClean="0"/>
              <a:t>Выбор схемы зависит от: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Структуры компонентного состава бензинов;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Рынка сбыта;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Стратегической программы завода;</a:t>
            </a:r>
          </a:p>
          <a:p>
            <a:pPr marL="285750" indent="-285750" algn="just">
              <a:buFontTx/>
              <a:buChar char="-"/>
            </a:pPr>
            <a:endParaRPr lang="ru-RU" sz="1600" dirty="0"/>
          </a:p>
          <a:p>
            <a:pPr algn="just"/>
            <a:r>
              <a:rPr lang="ru-RU" sz="1600" b="1" dirty="0" smtClean="0"/>
              <a:t>Как выделить рециркулят?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Адсорбция в паровой фазе (процесс </a:t>
            </a:r>
            <a:r>
              <a:rPr lang="en-US" sz="1600" i="1" dirty="0" smtClean="0"/>
              <a:t>IsoSiv</a:t>
            </a:r>
            <a:r>
              <a:rPr lang="ru-RU" sz="1600" dirty="0" smtClean="0"/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Адсорбция в жидкой фазе (процесс </a:t>
            </a:r>
            <a:r>
              <a:rPr lang="en-US" sz="1600" i="1" dirty="0" smtClean="0"/>
              <a:t>Molex</a:t>
            </a:r>
            <a:r>
              <a:rPr lang="ru-RU" sz="1600" dirty="0" smtClean="0"/>
              <a:t>);</a:t>
            </a:r>
            <a:endParaRPr lang="en-US" sz="1600" dirty="0" smtClean="0"/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Последовательная разгонка (фракционирование);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Разгонка + адсорбция.</a:t>
            </a:r>
          </a:p>
          <a:p>
            <a:pPr marL="285750" indent="-285750" algn="just">
              <a:buFontTx/>
              <a:buChar char="-"/>
            </a:pPr>
            <a:endParaRPr lang="ru-RU" sz="1600" dirty="0"/>
          </a:p>
          <a:p>
            <a:pPr algn="just"/>
            <a:r>
              <a:rPr lang="ru-RU" sz="1600" dirty="0" smtClean="0"/>
              <a:t>Выше ОЧ  изомеризата -</a:t>
            </a:r>
            <a:r>
              <a:rPr lang="en-US" sz="1600" dirty="0" smtClean="0"/>
              <a:t>&gt; </a:t>
            </a:r>
            <a:r>
              <a:rPr lang="ru-RU" sz="1600" dirty="0" smtClean="0"/>
              <a:t>Ниже выход изомеризата</a:t>
            </a:r>
          </a:p>
          <a:p>
            <a:pPr algn="just"/>
            <a:r>
              <a:rPr lang="ru-RU" sz="1600" dirty="0" smtClean="0"/>
              <a:t> - </a:t>
            </a:r>
            <a:r>
              <a:rPr lang="en-US" sz="1600" dirty="0" smtClean="0"/>
              <a:t>&gt;</a:t>
            </a:r>
            <a:r>
              <a:rPr lang="ru-RU" sz="1600" dirty="0" smtClean="0"/>
              <a:t> Выше расход </a:t>
            </a:r>
            <a:r>
              <a:rPr lang="ru-RU" sz="1600" dirty="0" err="1" smtClean="0"/>
              <a:t>рециркулята</a:t>
            </a:r>
            <a:r>
              <a:rPr lang="ru-RU" sz="1600" dirty="0" smtClean="0"/>
              <a:t> -</a:t>
            </a:r>
            <a:r>
              <a:rPr lang="en-US" sz="1600" dirty="0" smtClean="0"/>
              <a:t>&gt; </a:t>
            </a:r>
            <a:r>
              <a:rPr lang="ru-RU" sz="1600" dirty="0" smtClean="0"/>
              <a:t>Выше себестоимость изомеризата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4662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Технологии изомеризации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5027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/>
              <a:t>Установка изомеризации</a:t>
            </a:r>
            <a:r>
              <a:rPr lang="ru-RU" dirty="0"/>
              <a:t> представляет собой </a:t>
            </a:r>
            <a:r>
              <a:rPr lang="ru-RU" b="1" dirty="0"/>
              <a:t>технологическую систему</a:t>
            </a:r>
            <a:r>
              <a:rPr lang="ru-RU" dirty="0"/>
              <a:t>, состоящую из взаимосвязанных технологическими потоками блоков: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ru-RU" dirty="0" smtClean="0"/>
              <a:t>-</a:t>
            </a:r>
            <a:r>
              <a:rPr lang="ru-RU" dirty="0"/>
              <a:t> </a:t>
            </a:r>
            <a:r>
              <a:rPr lang="ru-RU" b="1" dirty="0"/>
              <a:t>блок подготовки сырья </a:t>
            </a:r>
            <a:r>
              <a:rPr lang="ru-RU" i="1" dirty="0"/>
              <a:t>(как правило, включает гидроочистку сырья, стабилизацию гидрогенизата в отпарной колонне, а также может включать адсорбционную очистку сырья на молекулярных ситах);</a:t>
            </a:r>
            <a:endParaRPr lang="en-US" i="1" dirty="0"/>
          </a:p>
          <a:p>
            <a:pPr algn="just">
              <a:lnSpc>
                <a:spcPct val="150000"/>
              </a:lnSpc>
            </a:pPr>
            <a:r>
              <a:rPr lang="ru-RU" dirty="0" smtClean="0"/>
              <a:t>-</a:t>
            </a:r>
            <a:r>
              <a:rPr lang="ru-RU" dirty="0"/>
              <a:t> </a:t>
            </a:r>
            <a:r>
              <a:rPr lang="ru-RU" b="1" dirty="0"/>
              <a:t>блок четкой ректификации сырья</a:t>
            </a:r>
            <a:r>
              <a:rPr lang="ru-RU" dirty="0"/>
              <a:t> изомеризации и/или полученного изомеризата</a:t>
            </a:r>
            <a:r>
              <a:rPr lang="ru-RU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-</a:t>
            </a:r>
            <a:r>
              <a:rPr lang="ru-RU" dirty="0"/>
              <a:t> </a:t>
            </a:r>
            <a:r>
              <a:rPr lang="ru-RU" b="1" dirty="0"/>
              <a:t>блок изомеризации</a:t>
            </a:r>
            <a:r>
              <a:rPr lang="en-US" b="1" dirty="0"/>
              <a:t> </a:t>
            </a:r>
            <a:r>
              <a:rPr lang="ru-RU" i="1" dirty="0"/>
              <a:t>(как правило, </a:t>
            </a:r>
            <a:r>
              <a:rPr lang="ru-RU" i="1" dirty="0" smtClean="0"/>
              <a:t>включает, непосредственно, </a:t>
            </a:r>
            <a:r>
              <a:rPr lang="ru-RU" i="1" dirty="0"/>
              <a:t>реакторный блок и узел осушки циркулирующего газа</a:t>
            </a:r>
            <a:r>
              <a:rPr lang="ru-RU" i="1" dirty="0" smtClean="0"/>
              <a:t>)</a:t>
            </a:r>
            <a:r>
              <a:rPr lang="ru-RU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-</a:t>
            </a:r>
            <a:r>
              <a:rPr lang="ru-RU" dirty="0"/>
              <a:t> </a:t>
            </a:r>
            <a:r>
              <a:rPr lang="ru-RU" b="1" dirty="0"/>
              <a:t>блок стабилизации </a:t>
            </a:r>
            <a:r>
              <a:rPr lang="ru-RU" dirty="0"/>
              <a:t>полученного изомеризата</a:t>
            </a:r>
            <a:r>
              <a:rPr lang="ru-RU" dirty="0" smtClean="0"/>
              <a:t>;</a:t>
            </a:r>
          </a:p>
          <a:p>
            <a:pPr algn="just">
              <a:lnSpc>
                <a:spcPct val="150000"/>
              </a:lnSpc>
            </a:pPr>
            <a:endParaRPr lang="ru-RU" dirty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27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Высокотемпературная изомеризация</a:t>
            </a:r>
            <a:endParaRPr lang="ru-RU" sz="2000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03"/>
          <a:stretch/>
        </p:blipFill>
        <p:spPr bwMode="auto">
          <a:xfrm>
            <a:off x="157631" y="980728"/>
            <a:ext cx="8827152" cy="453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508104" y="1700808"/>
            <a:ext cx="10802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FF0000"/>
                </a:solidFill>
              </a:rPr>
              <a:t>380-450 °С</a:t>
            </a:r>
          </a:p>
          <a:p>
            <a:pPr algn="ctr"/>
            <a:r>
              <a:rPr lang="ru-RU" sz="1000" b="1" dirty="0" smtClean="0">
                <a:solidFill>
                  <a:srgbClr val="FF0000"/>
                </a:solidFill>
              </a:rPr>
              <a:t>3,5 МПа</a:t>
            </a:r>
          </a:p>
          <a:p>
            <a:pPr algn="ctr"/>
            <a:r>
              <a:rPr lang="ru-RU" sz="1000" b="1" dirty="0" smtClean="0">
                <a:solidFill>
                  <a:srgbClr val="FF0000"/>
                </a:solidFill>
              </a:rPr>
              <a:t>ОСПС – 1,5 </a:t>
            </a:r>
            <a:r>
              <a:rPr lang="ru-RU" sz="1000" b="1" dirty="0">
                <a:solidFill>
                  <a:srgbClr val="FF0000"/>
                </a:solidFill>
              </a:rPr>
              <a:t>ч</a:t>
            </a:r>
            <a:r>
              <a:rPr lang="en-US" sz="1000" b="1" baseline="30000" dirty="0" smtClean="0">
                <a:solidFill>
                  <a:srgbClr val="FF0000"/>
                </a:solidFill>
              </a:rPr>
              <a:t>-</a:t>
            </a:r>
            <a:r>
              <a:rPr lang="ru-RU" sz="1000" b="1" baseline="30000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 rot="16200000">
            <a:off x="6716498" y="2837194"/>
            <a:ext cx="12561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FF0000"/>
                </a:solidFill>
              </a:rPr>
              <a:t>82-112 °С, 0,85 МПа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580112" y="5204009"/>
            <a:ext cx="10802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FF0000"/>
                </a:solidFill>
              </a:rPr>
              <a:t>50 МПа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51520" y="980728"/>
            <a:ext cx="3528392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Регенерация катализатора – 1 раз в 5-6 месяцев</a:t>
            </a:r>
          </a:p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Общий срок службы катализатора – до 10 лет</a:t>
            </a:r>
          </a:p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Степень превращения пентана за проход - 50 %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5550331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- Схема </a:t>
            </a:r>
            <a:r>
              <a:rPr lang="ru-RU" sz="1200" dirty="0"/>
              <a:t>установки высокотемпературной изомеризации:</a:t>
            </a:r>
          </a:p>
          <a:p>
            <a:pPr algn="ctr"/>
            <a:r>
              <a:rPr lang="ru-RU" sz="1200" dirty="0" smtClean="0"/>
              <a:t>1 — теплообменник</a:t>
            </a:r>
            <a:r>
              <a:rPr lang="ru-RU" sz="1200" dirty="0"/>
              <a:t>; 2 — холодильник; </a:t>
            </a:r>
            <a:r>
              <a:rPr lang="ru-RU" sz="1200" dirty="0" smtClean="0"/>
              <a:t>3 — </a:t>
            </a:r>
            <a:r>
              <a:rPr lang="ru-RU" sz="1200" dirty="0" err="1" smtClean="0"/>
              <a:t>изопентановая</a:t>
            </a:r>
            <a:r>
              <a:rPr lang="ru-RU" sz="1200" dirty="0" smtClean="0"/>
              <a:t> </a:t>
            </a:r>
            <a:r>
              <a:rPr lang="ru-RU" sz="1200" dirty="0"/>
              <a:t>колонна; </a:t>
            </a:r>
            <a:r>
              <a:rPr lang="ru-RU" sz="1200" dirty="0" smtClean="0"/>
              <a:t>4 — </a:t>
            </a:r>
            <a:r>
              <a:rPr lang="ru-RU" sz="1200" dirty="0"/>
              <a:t>бутановая колонна; </a:t>
            </a:r>
            <a:r>
              <a:rPr lang="ru-RU" sz="1200" dirty="0" smtClean="0"/>
              <a:t>5 — </a:t>
            </a:r>
            <a:r>
              <a:rPr lang="ru-RU" sz="1200" dirty="0" err="1"/>
              <a:t>пентановая</a:t>
            </a:r>
            <a:r>
              <a:rPr lang="ru-RU" sz="1200" dirty="0"/>
              <a:t> колонна; </a:t>
            </a:r>
            <a:r>
              <a:rPr lang="ru-RU" sz="1200" dirty="0" smtClean="0"/>
              <a:t>6 — </a:t>
            </a:r>
            <a:r>
              <a:rPr lang="ru-RU" sz="1200" dirty="0" err="1"/>
              <a:t>изогексановая</a:t>
            </a:r>
            <a:r>
              <a:rPr lang="ru-RU" sz="1200" dirty="0"/>
              <a:t> колонна; </a:t>
            </a:r>
            <a:r>
              <a:rPr lang="ru-RU" sz="1200" dirty="0" smtClean="0"/>
              <a:t>7 — печь</a:t>
            </a:r>
            <a:r>
              <a:rPr lang="ru-RU" sz="1200" dirty="0"/>
              <a:t>; </a:t>
            </a:r>
            <a:r>
              <a:rPr lang="ru-RU" sz="1200" dirty="0" smtClean="0"/>
              <a:t>8 — реактор</a:t>
            </a:r>
            <a:r>
              <a:rPr lang="ru-RU" sz="1200" dirty="0"/>
              <a:t>; </a:t>
            </a:r>
            <a:r>
              <a:rPr lang="ru-RU" sz="1200" dirty="0" smtClean="0"/>
              <a:t>9 — сепаратор</a:t>
            </a:r>
            <a:r>
              <a:rPr lang="ru-RU" sz="1200" dirty="0"/>
              <a:t>; </a:t>
            </a:r>
            <a:r>
              <a:rPr lang="ru-RU" sz="1200" dirty="0" smtClean="0"/>
              <a:t>10 — </a:t>
            </a:r>
            <a:r>
              <a:rPr lang="ru-RU" sz="1200" dirty="0"/>
              <a:t>адсорбер; </a:t>
            </a:r>
            <a:r>
              <a:rPr lang="ru-RU" sz="1200" dirty="0" smtClean="0"/>
              <a:t>11 —стабилизационная </a:t>
            </a:r>
            <a:r>
              <a:rPr lang="ru-RU" sz="1200" dirty="0"/>
              <a:t>колонна; 12— </a:t>
            </a:r>
            <a:r>
              <a:rPr lang="ru-RU" sz="1200" dirty="0" smtClean="0"/>
              <a:t>компрессор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482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8" t="2235" r="6195" b="16280"/>
          <a:stretch/>
        </p:blipFill>
        <p:spPr bwMode="auto">
          <a:xfrm>
            <a:off x="71016" y="1658035"/>
            <a:ext cx="3287330" cy="234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Низкотемпературная изомеризация</a:t>
            </a:r>
            <a:endParaRPr lang="ru-RU" sz="20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11"/>
          <a:stretch/>
        </p:blipFill>
        <p:spPr bwMode="auto">
          <a:xfrm>
            <a:off x="3167782" y="1124744"/>
            <a:ext cx="6120680" cy="277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40050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dirty="0" smtClean="0"/>
              <a:t>Рисунок - </a:t>
            </a:r>
            <a:r>
              <a:rPr lang="ru-RU" sz="1200" dirty="0"/>
              <a:t>Процесс </a:t>
            </a:r>
            <a:r>
              <a:rPr lang="en-US" sz="1200" dirty="0" smtClean="0"/>
              <a:t>Penex</a:t>
            </a:r>
            <a:r>
              <a:rPr lang="ru-RU" sz="1200" dirty="0" smtClean="0"/>
              <a:t>:</a:t>
            </a:r>
            <a:endParaRPr lang="ru-RU" sz="1200" dirty="0"/>
          </a:p>
          <a:p>
            <a:pPr algn="ctr"/>
            <a:r>
              <a:rPr lang="ru-RU" sz="1200" dirty="0" smtClean="0"/>
              <a:t>1, 2 — реакторы</a:t>
            </a:r>
            <a:r>
              <a:rPr lang="ru-RU" sz="1200" dirty="0"/>
              <a:t>; </a:t>
            </a:r>
            <a:r>
              <a:rPr lang="ru-RU" sz="1200" dirty="0" smtClean="0"/>
              <a:t>3 </a:t>
            </a:r>
            <a:r>
              <a:rPr lang="ru-RU" sz="1200" dirty="0"/>
              <a:t>— колонна стабилизации; 4 </a:t>
            </a:r>
            <a:r>
              <a:rPr lang="ru-RU" sz="1200" dirty="0" smtClean="0"/>
              <a:t>— сепаратор</a:t>
            </a:r>
            <a:r>
              <a:rPr lang="ru-RU" sz="1200" dirty="0"/>
              <a:t>; </a:t>
            </a:r>
            <a:r>
              <a:rPr lang="ru-RU" sz="1200" dirty="0" smtClean="0"/>
              <a:t>5 — скруббер отходящих газов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3420" y="4031332"/>
            <a:ext cx="30443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- </a:t>
            </a:r>
            <a:r>
              <a:rPr lang="ru-RU" sz="1200" dirty="0"/>
              <a:t>Принципиальная </a:t>
            </a:r>
            <a:r>
              <a:rPr lang="ru-RU" sz="1200" dirty="0" smtClean="0"/>
              <a:t>схема потоков </a:t>
            </a:r>
            <a:r>
              <a:rPr lang="ru-RU" sz="1200" dirty="0"/>
              <a:t>процесса </a:t>
            </a:r>
            <a:r>
              <a:rPr lang="en-US" sz="1200" dirty="0" smtClean="0"/>
              <a:t>Penex </a:t>
            </a:r>
            <a:r>
              <a:rPr lang="ru-RU" sz="1200" dirty="0" smtClean="0"/>
              <a:t>с </a:t>
            </a:r>
            <a:r>
              <a:rPr lang="ru-RU" sz="1200" dirty="0" err="1" smtClean="0"/>
              <a:t>деизогексанизацией</a:t>
            </a:r>
            <a:r>
              <a:rPr lang="ru-RU" sz="1200" dirty="0" smtClean="0"/>
              <a:t> </a:t>
            </a:r>
            <a:r>
              <a:rPr lang="ru-RU" sz="1200" dirty="0"/>
              <a:t>(</a:t>
            </a:r>
            <a:r>
              <a:rPr lang="ru-RU" sz="1200" i="1" dirty="0"/>
              <a:t>а</a:t>
            </a:r>
            <a:r>
              <a:rPr lang="ru-RU" sz="1200" dirty="0"/>
              <a:t>) </a:t>
            </a:r>
            <a:r>
              <a:rPr lang="ru-RU" sz="1200" dirty="0" smtClean="0"/>
              <a:t>и </a:t>
            </a:r>
            <a:r>
              <a:rPr lang="ru-RU" sz="1200" dirty="0" err="1" smtClean="0"/>
              <a:t>депентанизацией</a:t>
            </a:r>
            <a:r>
              <a:rPr lang="ru-RU" sz="1200" dirty="0" smtClean="0"/>
              <a:t> и </a:t>
            </a:r>
            <a:r>
              <a:rPr lang="ru-RU" sz="1200" dirty="0" err="1" smtClean="0"/>
              <a:t>деизогексанизацией</a:t>
            </a:r>
            <a:r>
              <a:rPr lang="ru-RU" sz="1200" dirty="0" smtClean="0"/>
              <a:t> (</a:t>
            </a:r>
            <a:r>
              <a:rPr lang="ru-RU" sz="1200" i="1" dirty="0" smtClean="0"/>
              <a:t>б</a:t>
            </a:r>
            <a:r>
              <a:rPr lang="ru-RU" sz="1200" dirty="0" smtClean="0"/>
              <a:t>) </a:t>
            </a:r>
            <a:r>
              <a:rPr lang="ru-RU" sz="1200" dirty="0"/>
              <a:t>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97362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Показатели процесс</a:t>
            </a:r>
            <a:r>
              <a:rPr lang="ru-RU" sz="2000" b="1" dirty="0"/>
              <a:t>а</a:t>
            </a:r>
            <a:r>
              <a:rPr lang="ru-RU" sz="2000" b="1" dirty="0" smtClean="0"/>
              <a:t> изомеризации с рециклом</a:t>
            </a:r>
            <a:endParaRPr lang="ru-RU" sz="20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662298"/>
              </p:ext>
            </p:extLst>
          </p:nvPr>
        </p:nvGraphicFramePr>
        <p:xfrm>
          <a:off x="467544" y="1268760"/>
          <a:ext cx="3060000" cy="219297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1872000"/>
                <a:gridCol w="1188000"/>
              </a:tblGrid>
              <a:tr h="5564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Расходные показатели (на 1 т сырья)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Значение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baseline="0" dirty="0" smtClean="0">
                          <a:effectLst/>
                        </a:rPr>
                        <a:t>Водяной пар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baseline="0" dirty="0" smtClean="0">
                          <a:effectLst/>
                        </a:rPr>
                        <a:t>1,5-2,2 Гкал</a:t>
                      </a:r>
                      <a:endParaRPr lang="ru-RU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Электроэнергия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60-70 кВт ·ч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Вода оборотная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10-40 м</a:t>
                      </a:r>
                      <a:r>
                        <a:rPr lang="ru-RU" sz="1200" u="none" strike="noStrike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Топливо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20-25 кг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Катализатор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0,15-0,20 кг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28818"/>
              </p:ext>
            </p:extLst>
          </p:nvPr>
        </p:nvGraphicFramePr>
        <p:xfrm>
          <a:off x="4572000" y="1196752"/>
          <a:ext cx="3312112" cy="4811442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2304000"/>
                <a:gridCol w="1008112"/>
              </a:tblGrid>
              <a:tr h="5564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Материальный баланс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 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мас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ПОСТУПИЛО: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н.к.-62 °С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ВСГ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 </a:t>
                      </a:r>
                      <a:r>
                        <a:rPr lang="ru-RU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т.ч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 водород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0,22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Всего</a:t>
                      </a:r>
                      <a:endParaRPr lang="en-US" sz="12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100,8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ПОЛУЧЕНО: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Сухие углеводородные газы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СУГ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16,8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Компоненты автобензина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изопентановая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фракция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53,4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изогексановая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фракция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22,1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гексановая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фракция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327309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Всего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100,8</a:t>
                      </a:r>
                      <a:endParaRPr lang="ru-RU" sz="120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5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Технологии изомеризации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08720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i="1" u="sng" dirty="0">
                <a:solidFill>
                  <a:schemeClr val="accent2"/>
                </a:solidFill>
              </a:rPr>
              <a:t>Сульфатированый катализатор СИ-2 (НПО Нефтехим)</a:t>
            </a:r>
          </a:p>
          <a:p>
            <a:pPr marL="0" indent="0" algn="just">
              <a:buNone/>
            </a:pPr>
            <a:endParaRPr lang="ru-RU" i="1" u="sng" dirty="0">
              <a:solidFill>
                <a:schemeClr val="accent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Изомеризующая активность</a:t>
            </a:r>
            <a:r>
              <a:rPr lang="en-US" dirty="0">
                <a:cs typeface="Arial" panose="020B0604020202020204" pitchFamily="34" charset="0"/>
              </a:rPr>
              <a:t> </a:t>
            </a:r>
            <a:r>
              <a:rPr lang="ru-RU" dirty="0">
                <a:cs typeface="Arial" panose="020B0604020202020204" pitchFamily="34" charset="0"/>
              </a:rPr>
              <a:t>катализатора СИ-2 значительно выше, чем у цеолитных катализаторов и не уступает по активности хлорированным катализаторам.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Катализатор СИ-2</a:t>
            </a:r>
            <a:r>
              <a:rPr lang="en-US" dirty="0">
                <a:cs typeface="Arial" panose="020B0604020202020204" pitchFamily="34" charset="0"/>
              </a:rPr>
              <a:t> </a:t>
            </a:r>
            <a:r>
              <a:rPr lang="ru-RU" dirty="0">
                <a:cs typeface="Arial" panose="020B0604020202020204" pitchFamily="34" charset="0"/>
              </a:rPr>
              <a:t>устойчив к действию каталитических ядов, восстанавливает свою активность даже после краткосрочных проскоков воды до 100 </a:t>
            </a:r>
            <a:r>
              <a:rPr lang="en-US" dirty="0">
                <a:cs typeface="Arial" panose="020B0604020202020204" pitchFamily="34" charset="0"/>
              </a:rPr>
              <a:t>ppm</a:t>
            </a:r>
            <a:r>
              <a:rPr lang="ru-RU" dirty="0">
                <a:cs typeface="Arial" panose="020B0604020202020204" pitchFamily="34" charset="0"/>
              </a:rPr>
              <a:t> и серы до 5 </a:t>
            </a:r>
            <a:r>
              <a:rPr lang="en-US" dirty="0">
                <a:cs typeface="Arial" panose="020B0604020202020204" pitchFamily="34" charset="0"/>
              </a:rPr>
              <a:t>ppm</a:t>
            </a:r>
            <a:r>
              <a:rPr lang="ru-RU" dirty="0"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Не требуется подача кислотных реагентов, и, соответственно, отсутствует блок защелачивания отходящих газов.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Высокий выход</a:t>
            </a:r>
            <a:r>
              <a:rPr lang="en-US" dirty="0">
                <a:cs typeface="Arial" panose="020B0604020202020204" pitchFamily="34" charset="0"/>
              </a:rPr>
              <a:t> </a:t>
            </a:r>
            <a:r>
              <a:rPr lang="ru-RU" dirty="0">
                <a:cs typeface="Arial" panose="020B0604020202020204" pitchFamily="34" charset="0"/>
              </a:rPr>
              <a:t>товарного изомеризата – 97-99%.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Срок службы</a:t>
            </a:r>
            <a:r>
              <a:rPr lang="en-US" dirty="0">
                <a:cs typeface="Arial" panose="020B0604020202020204" pitchFamily="34" charset="0"/>
              </a:rPr>
              <a:t> </a:t>
            </a:r>
            <a:r>
              <a:rPr lang="ru-RU" dirty="0">
                <a:cs typeface="Arial" panose="020B0604020202020204" pitchFamily="34" charset="0"/>
              </a:rPr>
              <a:t>катализатора СИ-2 10-12 лет.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Октановое число изокомпонента, получаемого по технологии "Изомалк-2" определяется, в основном, выбором варианта технологической схемы.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i="1" u="sng" dirty="0">
              <a:solidFill>
                <a:schemeClr val="accent2"/>
              </a:solidFill>
            </a:endParaRPr>
          </a:p>
        </p:txBody>
      </p:sp>
      <p:pic>
        <p:nvPicPr>
          <p:cNvPr id="6" name="Picture 4" descr="http://nefthim.ru/sites/all/themes/neftehim/images/slider/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142593"/>
            <a:ext cx="1755006" cy="11732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42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5385</TotalTime>
  <Words>1724</Words>
  <Application>Microsoft Office PowerPoint</Application>
  <PresentationFormat>Экран (4:3)</PresentationFormat>
  <Paragraphs>492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Оформление по умолчанию</vt:lpstr>
      <vt:lpstr>CS ChemDraw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1031</cp:revision>
  <dcterms:created xsi:type="dcterms:W3CDTF">2007-06-17T17:17:26Z</dcterms:created>
  <dcterms:modified xsi:type="dcterms:W3CDTF">2023-03-17T07:48:28Z</dcterms:modified>
</cp:coreProperties>
</file>