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60" r:id="rId2"/>
    <p:sldId id="340" r:id="rId3"/>
    <p:sldId id="313" r:id="rId4"/>
    <p:sldId id="314" r:id="rId5"/>
    <p:sldId id="353" r:id="rId6"/>
    <p:sldId id="390" r:id="rId7"/>
    <p:sldId id="396" r:id="rId8"/>
    <p:sldId id="397" r:id="rId9"/>
    <p:sldId id="398" r:id="rId10"/>
    <p:sldId id="394" r:id="rId11"/>
    <p:sldId id="354" r:id="rId12"/>
    <p:sldId id="356" r:id="rId13"/>
    <p:sldId id="357" r:id="rId14"/>
    <p:sldId id="400" r:id="rId15"/>
    <p:sldId id="407" r:id="rId16"/>
    <p:sldId id="366" r:id="rId17"/>
    <p:sldId id="401" r:id="rId18"/>
    <p:sldId id="402" r:id="rId19"/>
    <p:sldId id="367" r:id="rId20"/>
    <p:sldId id="404" r:id="rId21"/>
    <p:sldId id="399" r:id="rId22"/>
    <p:sldId id="408" r:id="rId23"/>
    <p:sldId id="370" r:id="rId24"/>
    <p:sldId id="378" r:id="rId25"/>
    <p:sldId id="379" r:id="rId26"/>
    <p:sldId id="380" r:id="rId27"/>
    <p:sldId id="381" r:id="rId28"/>
    <p:sldId id="382" r:id="rId29"/>
    <p:sldId id="383" r:id="rId30"/>
    <p:sldId id="384" r:id="rId31"/>
    <p:sldId id="424" r:id="rId32"/>
    <p:sldId id="372" r:id="rId33"/>
    <p:sldId id="409" r:id="rId34"/>
    <p:sldId id="410" r:id="rId35"/>
    <p:sldId id="374" r:id="rId36"/>
    <p:sldId id="411" r:id="rId37"/>
    <p:sldId id="358" r:id="rId38"/>
    <p:sldId id="412" r:id="rId39"/>
    <p:sldId id="359" r:id="rId40"/>
    <p:sldId id="361" r:id="rId41"/>
    <p:sldId id="413" r:id="rId42"/>
    <p:sldId id="415" r:id="rId43"/>
    <p:sldId id="362" r:id="rId44"/>
    <p:sldId id="414" r:id="rId45"/>
    <p:sldId id="364" r:id="rId46"/>
    <p:sldId id="365" r:id="rId47"/>
    <p:sldId id="428" r:id="rId48"/>
    <p:sldId id="417" r:id="rId49"/>
    <p:sldId id="418" r:id="rId50"/>
    <p:sldId id="419" r:id="rId51"/>
    <p:sldId id="426" r:id="rId52"/>
    <p:sldId id="427" r:id="rId53"/>
    <p:sldId id="420" r:id="rId54"/>
    <p:sldId id="375" r:id="rId55"/>
    <p:sldId id="422" r:id="rId56"/>
    <p:sldId id="423" r:id="rId57"/>
    <p:sldId id="425" r:id="rId58"/>
    <p:sldId id="376" r:id="rId59"/>
    <p:sldId id="416" r:id="rId60"/>
    <p:sldId id="429" r:id="rId61"/>
    <p:sldId id="430" r:id="rId6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6390" autoAdjust="0"/>
  </p:normalViewPr>
  <p:slideViewPr>
    <p:cSldViewPr>
      <p:cViewPr varScale="1">
        <p:scale>
          <a:sx n="103" d="100"/>
          <a:sy n="103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strRef>
              <c:f>Лист1!$F$1:$M$1</c:f>
              <c:strCache>
                <c:ptCount val="8"/>
                <c:pt idx="0">
                  <c:v>C4H10</c:v>
                </c:pt>
                <c:pt idx="1">
                  <c:v>C5H12</c:v>
                </c:pt>
                <c:pt idx="2">
                  <c:v>C6H14</c:v>
                </c:pt>
                <c:pt idx="3">
                  <c:v>C7H16</c:v>
                </c:pt>
                <c:pt idx="4">
                  <c:v>C8H18</c:v>
                </c:pt>
                <c:pt idx="5">
                  <c:v>C9H20</c:v>
                </c:pt>
                <c:pt idx="6">
                  <c:v>C10H22</c:v>
                </c:pt>
                <c:pt idx="7">
                  <c:v>C11H24</c:v>
                </c:pt>
              </c:strCache>
            </c:strRef>
          </c:cat>
          <c:val>
            <c:numRef>
              <c:f>Лист1!$F$2:$M$2</c:f>
              <c:numCache>
                <c:formatCode>General</c:formatCode>
                <c:ptCount val="8"/>
                <c:pt idx="0">
                  <c:v>1.25</c:v>
                </c:pt>
                <c:pt idx="1">
                  <c:v>1.2</c:v>
                </c:pt>
                <c:pt idx="2">
                  <c:v>1.1000000000000001</c:v>
                </c:pt>
                <c:pt idx="3">
                  <c:v>1</c:v>
                </c:pt>
                <c:pt idx="4">
                  <c:v>1.3</c:v>
                </c:pt>
                <c:pt idx="5">
                  <c:v>1.6</c:v>
                </c:pt>
                <c:pt idx="6">
                  <c:v>1.9</c:v>
                </c:pt>
                <c:pt idx="7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931136"/>
        <c:axId val="74237056"/>
      </c:barChart>
      <c:catAx>
        <c:axId val="9193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4237056"/>
        <c:crosses val="autoZero"/>
        <c:auto val="1"/>
        <c:lblAlgn val="ctr"/>
        <c:lblOffset val="100"/>
        <c:noMultiLvlLbl val="0"/>
      </c:catAx>
      <c:valAx>
        <c:axId val="74237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931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0B55D-1FFE-48C6-9D23-26AE9EC5252E}" type="datetimeFigureOut">
              <a:rPr lang="ru-RU" smtClean="0"/>
              <a:t>06.03.2024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23C70-72FA-4AC4-BC97-BE40CF5E5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20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50B44-696F-49EC-A81B-FB448A5D4C49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58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50B44-696F-49EC-A81B-FB448A5D4C4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686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4B433-C60C-4235-BA7F-EA94537149F1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27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0A6BE-146B-4727-8F8A-0507801AE7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49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B2E6B-1303-4C60-A4E7-7F557AC971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51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BDCEB-D09C-47B1-B49C-937A088F82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13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C8149-F2EE-4947-8CF2-644D27E6D4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84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EBF5-7611-45A5-BD35-713EFAF5AA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0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D9539-9B56-4FD8-9E50-788C74712A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8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0F0E-9693-4C5B-A934-A9F82048AF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02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12EBB-25AE-4695-BB1F-89302C210F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79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5F0C7-7B29-49DE-94BC-380E96B417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90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E3A36-A846-4232-A019-9898A33E35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07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88D6-C7E8-4AC7-B63C-931F68A75C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00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20533A-077A-4275-80D4-64F7A604C1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2.emf"/><Relationship Id="rId18" Type="http://schemas.openxmlformats.org/officeDocument/2006/relationships/oleObject" Target="../embeddings/oleObject9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4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3.emf"/><Relationship Id="rId10" Type="http://schemas.openxmlformats.org/officeDocument/2006/relationships/image" Target="../media/image11.emf"/><Relationship Id="rId19" Type="http://schemas.openxmlformats.org/officeDocument/2006/relationships/image" Target="../media/image15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2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oleObject" Target="../embeddings/oleObject18.bin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4.png"/><Relationship Id="rId4" Type="http://schemas.openxmlformats.org/officeDocument/2006/relationships/image" Target="../media/image3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8.emf"/><Relationship Id="rId9" Type="http://schemas.openxmlformats.org/officeDocument/2006/relationships/oleObject" Target="../embeddings/oleObject26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\\homes2.tpu.ru\homes\&#1050;&#1088;&#1072;&#1089;&#1085;&#1086;&#1076;&#1072;&#1088;\&#1055;&#1054;&#1042;&#1067;&#1064;&#1045;&#1053;&#1048;&#1045;%20&#1050;&#1042;&#1040;&#1051;&#1048;&#1060;&#1048;&#1050;&#1040;&#1062;&#1048;&#1048;\&#1044;&#1074;&#1080;&#1078;&#1091;&#1097;%20&#1057;&#1083;&#1086;&#1081;.wmv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нефти</a:t>
            </a:r>
            <a:endParaRPr lang="ru-RU" altLang="ru-RU" sz="30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563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Каталитический риформинг бензиновых фракций</a:t>
            </a:r>
            <a:endParaRPr lang="ru-RU" altLang="ru-RU" sz="1800" b="1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</a:t>
            </a:r>
            <a:r>
              <a:rPr lang="ru-RU" altLang="ru-RU" sz="1800" b="1" dirty="0" smtClean="0"/>
              <a:t>.</a:t>
            </a:r>
            <a:endParaRPr lang="ru-RU" altLang="ru-RU" sz="1800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Лекция № </a:t>
            </a:r>
            <a:r>
              <a:rPr lang="en-US" altLang="ru-RU" sz="1800" b="1" dirty="0" smtClean="0"/>
              <a:t>8</a:t>
            </a:r>
            <a:endParaRPr lang="ru-RU" alt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Поточная схема завода с глубокой переработкой сернистой нефти</a:t>
            </a:r>
          </a:p>
        </p:txBody>
      </p:sp>
      <p:grpSp>
        <p:nvGrpSpPr>
          <p:cNvPr id="5" name="Группа 135"/>
          <p:cNvGrpSpPr>
            <a:grpSpLocks/>
          </p:cNvGrpSpPr>
          <p:nvPr/>
        </p:nvGrpSpPr>
        <p:grpSpPr bwMode="auto">
          <a:xfrm>
            <a:off x="92075" y="836712"/>
            <a:ext cx="8945563" cy="5611432"/>
            <a:chOff x="107950" y="587375"/>
            <a:chExt cx="8945563" cy="5611431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3725863" y="3408363"/>
              <a:ext cx="584200" cy="433387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Овал 6"/>
            <p:cNvSpPr/>
            <p:nvPr/>
          </p:nvSpPr>
          <p:spPr bwMode="auto">
            <a:xfrm>
              <a:off x="598488" y="2725738"/>
              <a:ext cx="1223962" cy="5238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" name="Овал 7"/>
            <p:cNvSpPr/>
            <p:nvPr/>
          </p:nvSpPr>
          <p:spPr bwMode="auto">
            <a:xfrm>
              <a:off x="573088" y="3382963"/>
              <a:ext cx="1223962" cy="5048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9" name="Овал 8"/>
            <p:cNvSpPr/>
            <p:nvPr/>
          </p:nvSpPr>
          <p:spPr bwMode="auto">
            <a:xfrm>
              <a:off x="598488" y="4022724"/>
              <a:ext cx="1223962" cy="504825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0" name="Скругленный прямоугольник 9"/>
            <p:cNvSpPr/>
            <p:nvPr/>
          </p:nvSpPr>
          <p:spPr bwMode="auto">
            <a:xfrm>
              <a:off x="2428875" y="3292475"/>
              <a:ext cx="657225" cy="57626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1" name="Прямая со стрелкой 10"/>
            <p:cNvCxnSpPr/>
            <p:nvPr/>
          </p:nvCxnSpPr>
          <p:spPr bwMode="auto">
            <a:xfrm rot="10800000">
              <a:off x="1841500" y="3600450"/>
              <a:ext cx="576263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 bwMode="auto">
            <a:xfrm rot="10800000">
              <a:off x="1841500" y="3095625"/>
              <a:ext cx="576263" cy="28892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 bwMode="auto">
            <a:xfrm rot="10800000" flipV="1">
              <a:off x="1841500" y="3816349"/>
              <a:ext cx="576263" cy="35877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Скругленный прямоугольник 13"/>
            <p:cNvSpPr/>
            <p:nvPr/>
          </p:nvSpPr>
          <p:spPr bwMode="auto">
            <a:xfrm>
              <a:off x="760413" y="5084762"/>
              <a:ext cx="1512887" cy="503237"/>
            </a:xfrm>
            <a:prstGeom prst="roundRect">
              <a:avLst/>
            </a:prstGeom>
            <a:solidFill>
              <a:schemeClr val="bg1">
                <a:lumMod val="85000"/>
                <a:alpha val="58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5" name="Прямая со стрелкой 14"/>
            <p:cNvCxnSpPr/>
            <p:nvPr/>
          </p:nvCxnSpPr>
          <p:spPr bwMode="auto">
            <a:xfrm>
              <a:off x="2717800" y="5373687"/>
              <a:ext cx="4318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Скругленный прямоугольник 15"/>
            <p:cNvSpPr/>
            <p:nvPr/>
          </p:nvSpPr>
          <p:spPr bwMode="auto">
            <a:xfrm>
              <a:off x="3146425" y="5211762"/>
              <a:ext cx="1052513" cy="306387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3146425" y="4598987"/>
              <a:ext cx="1052513" cy="306387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8" name="Прямая со стрелкой 17"/>
            <p:cNvCxnSpPr/>
            <p:nvPr/>
          </p:nvCxnSpPr>
          <p:spPr bwMode="auto">
            <a:xfrm>
              <a:off x="4208463" y="4765674"/>
              <a:ext cx="377825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 bwMode="auto">
            <a:xfrm flipV="1">
              <a:off x="4208463" y="5375274"/>
              <a:ext cx="37782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 bwMode="auto">
            <a:xfrm>
              <a:off x="4568825" y="5280024"/>
              <a:ext cx="1530350" cy="582613"/>
            </a:xfrm>
            <a:prstGeom prst="rect">
              <a:avLst/>
            </a:prstGeom>
            <a:solidFill>
              <a:srgbClr val="FFFF99">
                <a:alpha val="89000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 bwMode="auto">
            <a:xfrm>
              <a:off x="4568825" y="4522787"/>
              <a:ext cx="1530350" cy="5032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22" name="Прямая со стрелкой 21"/>
            <p:cNvCxnSpPr/>
            <p:nvPr/>
          </p:nvCxnSpPr>
          <p:spPr bwMode="auto">
            <a:xfrm>
              <a:off x="7024688" y="1798638"/>
              <a:ext cx="649287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 bwMode="auto">
            <a:xfrm>
              <a:off x="7024688" y="1511300"/>
              <a:ext cx="649287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 bwMode="auto">
            <a:xfrm>
              <a:off x="6515100" y="3167063"/>
              <a:ext cx="4492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 bwMode="auto">
            <a:xfrm>
              <a:off x="6515100" y="3843337"/>
              <a:ext cx="4492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 bwMode="auto">
            <a:xfrm>
              <a:off x="6515100" y="4032249"/>
              <a:ext cx="44926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 bwMode="auto">
            <a:xfrm>
              <a:off x="6515100" y="4238624"/>
              <a:ext cx="4492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 bwMode="auto">
            <a:xfrm>
              <a:off x="4505325" y="1511300"/>
              <a:ext cx="14398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 bwMode="auto">
            <a:xfrm>
              <a:off x="4505325" y="1798638"/>
              <a:ext cx="14398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 bwMode="auto">
            <a:xfrm flipV="1">
              <a:off x="4300538" y="3733799"/>
              <a:ext cx="64293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 bwMode="auto">
            <a:xfrm>
              <a:off x="4951413" y="4032249"/>
              <a:ext cx="2159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 bwMode="auto">
            <a:xfrm>
              <a:off x="4951413" y="3382963"/>
              <a:ext cx="2159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 bwMode="auto">
            <a:xfrm>
              <a:off x="2776538" y="2374900"/>
              <a:ext cx="495300" cy="476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 bwMode="auto">
            <a:xfrm flipV="1">
              <a:off x="2776538" y="1654175"/>
              <a:ext cx="7620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 bwMode="auto">
            <a:xfrm>
              <a:off x="1192213" y="2374900"/>
              <a:ext cx="360362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 bwMode="auto">
            <a:xfrm>
              <a:off x="1192213" y="1582738"/>
              <a:ext cx="360362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 bwMode="auto">
            <a:xfrm>
              <a:off x="473075" y="1943100"/>
              <a:ext cx="71913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101"/>
            <p:cNvGrpSpPr>
              <a:grpSpLocks/>
            </p:cNvGrpSpPr>
            <p:nvPr/>
          </p:nvGrpSpPr>
          <p:grpSpPr bwMode="auto">
            <a:xfrm>
              <a:off x="473075" y="1141413"/>
              <a:ext cx="1511300" cy="215900"/>
              <a:chOff x="539552" y="1230660"/>
              <a:chExt cx="1512168" cy="216024"/>
            </a:xfrm>
          </p:grpSpPr>
          <p:cxnSp>
            <p:nvCxnSpPr>
              <p:cNvPr id="106" name="Прямая со стрелкой 105"/>
              <p:cNvCxnSpPr/>
              <p:nvPr/>
            </p:nvCxnSpPr>
            <p:spPr>
              <a:xfrm flipV="1">
                <a:off x="539552" y="1232248"/>
                <a:ext cx="1512168" cy="95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 rot="5400000">
                <a:off x="1943708" y="1338672"/>
                <a:ext cx="21602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Прямая соединительная линия 38"/>
            <p:cNvCxnSpPr/>
            <p:nvPr/>
          </p:nvCxnSpPr>
          <p:spPr bwMode="auto">
            <a:xfrm rot="5400000">
              <a:off x="2501900" y="4103687"/>
              <a:ext cx="431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 bwMode="auto">
            <a:xfrm rot="16200000" flipH="1">
              <a:off x="2108994" y="5144293"/>
              <a:ext cx="1220787" cy="317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 bwMode="auto">
            <a:xfrm rot="5400000">
              <a:off x="3784600" y="1079500"/>
              <a:ext cx="431800" cy="0"/>
            </a:xfrm>
            <a:prstGeom prst="line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 bwMode="auto">
            <a:xfrm rot="5400000">
              <a:off x="3301206" y="2670969"/>
              <a:ext cx="1423988" cy="0"/>
            </a:xfrm>
            <a:prstGeom prst="line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 bwMode="auto">
            <a:xfrm rot="5400000">
              <a:off x="3856831" y="2663032"/>
              <a:ext cx="1728787" cy="0"/>
            </a:xfrm>
            <a:prstGeom prst="line">
              <a:avLst/>
            </a:prstGeom>
            <a:ln w="22225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 bwMode="auto">
            <a:xfrm>
              <a:off x="4300538" y="3527425"/>
              <a:ext cx="420687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 bwMode="auto">
            <a:xfrm rot="5400000">
              <a:off x="800894" y="1974057"/>
              <a:ext cx="8016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Прямоугольник 45"/>
            <p:cNvSpPr/>
            <p:nvPr/>
          </p:nvSpPr>
          <p:spPr bwMode="auto">
            <a:xfrm>
              <a:off x="3568700" y="1314450"/>
              <a:ext cx="936625" cy="64770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5945188" y="1314450"/>
              <a:ext cx="1079500" cy="647700"/>
            </a:xfrm>
            <a:prstGeom prst="rect">
              <a:avLst/>
            </a:prstGeom>
            <a:solidFill>
              <a:srgbClr val="FFFF00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5176838" y="3208338"/>
              <a:ext cx="1158875" cy="433387"/>
            </a:xfrm>
            <a:prstGeom prst="rect">
              <a:avLst/>
            </a:prstGeom>
            <a:solidFill>
              <a:srgbClr val="CCEC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151438" y="3802062"/>
              <a:ext cx="1158875" cy="431800"/>
            </a:xfrm>
            <a:prstGeom prst="rect">
              <a:avLst/>
            </a:prstGeom>
            <a:solidFill>
              <a:srgbClr val="B4DE86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1552575" y="1366838"/>
              <a:ext cx="1223963" cy="576262"/>
            </a:xfrm>
            <a:prstGeom prst="rect">
              <a:avLst/>
            </a:prstGeom>
            <a:solidFill>
              <a:srgbClr val="FFFF00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1552575" y="2087563"/>
              <a:ext cx="1223963" cy="5762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2" name="Правая фигурная скобка 51"/>
            <p:cNvSpPr/>
            <p:nvPr/>
          </p:nvSpPr>
          <p:spPr bwMode="auto">
            <a:xfrm>
              <a:off x="6303963" y="3124200"/>
              <a:ext cx="215900" cy="1152525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53" name="Прямая соединительная линия 52"/>
            <p:cNvCxnSpPr/>
            <p:nvPr/>
          </p:nvCxnSpPr>
          <p:spPr bwMode="auto">
            <a:xfrm rot="5400000">
              <a:off x="2070101" y="3924299"/>
              <a:ext cx="684212" cy="6111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/>
            <p:cNvCxnSpPr/>
            <p:nvPr/>
          </p:nvCxnSpPr>
          <p:spPr bwMode="auto">
            <a:xfrm rot="5400000" flipH="1" flipV="1">
              <a:off x="1654969" y="4828380"/>
              <a:ext cx="288925" cy="227013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 bwMode="auto">
            <a:xfrm rot="5400000">
              <a:off x="2921794" y="2015332"/>
              <a:ext cx="7191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 bwMode="auto">
            <a:xfrm rot="16200000" flipH="1">
              <a:off x="4615657" y="3709193"/>
              <a:ext cx="6524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142"/>
            <p:cNvSpPr txBox="1">
              <a:spLocks noChangeArrowheads="1"/>
            </p:cNvSpPr>
            <p:nvPr/>
          </p:nvSpPr>
          <p:spPr bwMode="auto">
            <a:xfrm>
              <a:off x="1552575" y="1411288"/>
              <a:ext cx="1223963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Гидроочистка, риформинг</a:t>
              </a:r>
            </a:p>
          </p:txBody>
        </p:sp>
        <p:sp>
          <p:nvSpPr>
            <p:cNvPr id="58" name="TextBox 143"/>
            <p:cNvSpPr txBox="1">
              <a:spLocks noChangeArrowheads="1"/>
            </p:cNvSpPr>
            <p:nvPr/>
          </p:nvSpPr>
          <p:spPr bwMode="auto">
            <a:xfrm>
              <a:off x="1552575" y="2227263"/>
              <a:ext cx="12239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Изомеризация</a:t>
              </a:r>
            </a:p>
          </p:txBody>
        </p:sp>
        <p:sp>
          <p:nvSpPr>
            <p:cNvPr id="59" name="TextBox 144"/>
            <p:cNvSpPr txBox="1">
              <a:spLocks noChangeArrowheads="1"/>
            </p:cNvSpPr>
            <p:nvPr/>
          </p:nvSpPr>
          <p:spPr bwMode="auto">
            <a:xfrm>
              <a:off x="611188" y="2770188"/>
              <a:ext cx="1223962" cy="4619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Производство битума</a:t>
              </a:r>
            </a:p>
          </p:txBody>
        </p:sp>
        <p:sp>
          <p:nvSpPr>
            <p:cNvPr id="60" name="TextBox 145"/>
            <p:cNvSpPr txBox="1">
              <a:spLocks noChangeArrowheads="1"/>
            </p:cNvSpPr>
            <p:nvPr/>
          </p:nvSpPr>
          <p:spPr bwMode="auto">
            <a:xfrm>
              <a:off x="573088" y="3413125"/>
              <a:ext cx="1223962" cy="46196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Производство масел</a:t>
              </a:r>
            </a:p>
          </p:txBody>
        </p:sp>
        <p:sp>
          <p:nvSpPr>
            <p:cNvPr id="61" name="TextBox 146"/>
            <p:cNvSpPr txBox="1">
              <a:spLocks noChangeArrowheads="1"/>
            </p:cNvSpPr>
            <p:nvPr/>
          </p:nvSpPr>
          <p:spPr bwMode="auto">
            <a:xfrm>
              <a:off x="779463" y="5100637"/>
              <a:ext cx="1439862" cy="4619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Коксование,</a:t>
              </a:r>
            </a:p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деасфальтизация</a:t>
              </a:r>
            </a:p>
          </p:txBody>
        </p:sp>
        <p:sp>
          <p:nvSpPr>
            <p:cNvPr id="62" name="TextBox 147"/>
            <p:cNvSpPr txBox="1">
              <a:spLocks noChangeArrowheads="1"/>
            </p:cNvSpPr>
            <p:nvPr/>
          </p:nvSpPr>
          <p:spPr bwMode="auto">
            <a:xfrm>
              <a:off x="617538" y="4124325"/>
              <a:ext cx="12239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Висбрекинг</a:t>
              </a:r>
            </a:p>
          </p:txBody>
        </p:sp>
        <p:sp>
          <p:nvSpPr>
            <p:cNvPr id="63" name="TextBox 148"/>
            <p:cNvSpPr txBox="1">
              <a:spLocks noChangeArrowheads="1"/>
            </p:cNvSpPr>
            <p:nvPr/>
          </p:nvSpPr>
          <p:spPr bwMode="auto">
            <a:xfrm>
              <a:off x="3568700" y="1487488"/>
              <a:ext cx="93662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ЭЛОУ-АТ</a:t>
              </a:r>
            </a:p>
          </p:txBody>
        </p:sp>
        <p:sp>
          <p:nvSpPr>
            <p:cNvPr id="64" name="TextBox 149"/>
            <p:cNvSpPr txBox="1">
              <a:spLocks noChangeArrowheads="1"/>
            </p:cNvSpPr>
            <p:nvPr/>
          </p:nvSpPr>
          <p:spPr bwMode="auto">
            <a:xfrm>
              <a:off x="5911850" y="1484313"/>
              <a:ext cx="1152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Гидроочистка</a:t>
              </a:r>
            </a:p>
          </p:txBody>
        </p:sp>
        <p:sp>
          <p:nvSpPr>
            <p:cNvPr id="65" name="TextBox 150"/>
            <p:cNvSpPr txBox="1">
              <a:spLocks noChangeArrowheads="1"/>
            </p:cNvSpPr>
            <p:nvPr/>
          </p:nvSpPr>
          <p:spPr bwMode="auto">
            <a:xfrm>
              <a:off x="5130800" y="3248025"/>
              <a:ext cx="1223963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Гидрокрекинг</a:t>
              </a:r>
            </a:p>
          </p:txBody>
        </p:sp>
        <p:sp>
          <p:nvSpPr>
            <p:cNvPr id="66" name="TextBox 151"/>
            <p:cNvSpPr txBox="1">
              <a:spLocks noChangeArrowheads="1"/>
            </p:cNvSpPr>
            <p:nvPr/>
          </p:nvSpPr>
          <p:spPr bwMode="auto">
            <a:xfrm>
              <a:off x="5078413" y="3787775"/>
              <a:ext cx="1304925" cy="43021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Каталитический крекинг</a:t>
              </a:r>
            </a:p>
          </p:txBody>
        </p:sp>
        <p:sp>
          <p:nvSpPr>
            <p:cNvPr id="67" name="TextBox 152"/>
            <p:cNvSpPr txBox="1">
              <a:spLocks noChangeArrowheads="1"/>
            </p:cNvSpPr>
            <p:nvPr/>
          </p:nvSpPr>
          <p:spPr bwMode="auto">
            <a:xfrm>
              <a:off x="4606925" y="4479924"/>
              <a:ext cx="1492250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Процессы облагораживания тяжелого сырья </a:t>
              </a:r>
            </a:p>
          </p:txBody>
        </p:sp>
        <p:sp>
          <p:nvSpPr>
            <p:cNvPr id="68" name="TextBox 153"/>
            <p:cNvSpPr txBox="1">
              <a:spLocks noChangeArrowheads="1"/>
            </p:cNvSpPr>
            <p:nvPr/>
          </p:nvSpPr>
          <p:spPr bwMode="auto">
            <a:xfrm>
              <a:off x="4567238" y="5289549"/>
              <a:ext cx="1644650" cy="600075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100" dirty="0">
                  <a:latin typeface="Times New Roman" pitchFamily="18" charset="0"/>
                  <a:cs typeface="Times New Roman" pitchFamily="18" charset="0"/>
                </a:rPr>
                <a:t>Производство светлых и дистиллятных нефтепродуктов</a:t>
              </a:r>
            </a:p>
          </p:txBody>
        </p:sp>
        <p:sp>
          <p:nvSpPr>
            <p:cNvPr id="69" name="TextBox 154"/>
            <p:cNvSpPr txBox="1">
              <a:spLocks noChangeArrowheads="1"/>
            </p:cNvSpPr>
            <p:nvPr/>
          </p:nvSpPr>
          <p:spPr bwMode="auto">
            <a:xfrm>
              <a:off x="3146425" y="4605337"/>
              <a:ext cx="1008063" cy="261937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стационар</a:t>
              </a:r>
            </a:p>
          </p:txBody>
        </p:sp>
        <p:sp>
          <p:nvSpPr>
            <p:cNvPr id="70" name="TextBox 155"/>
            <p:cNvSpPr txBox="1">
              <a:spLocks noChangeArrowheads="1"/>
            </p:cNvSpPr>
            <p:nvPr/>
          </p:nvSpPr>
          <p:spPr bwMode="auto">
            <a:xfrm>
              <a:off x="3065463" y="5222874"/>
              <a:ext cx="1223962" cy="26193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кипящий слой</a:t>
              </a:r>
            </a:p>
          </p:txBody>
        </p:sp>
        <p:sp>
          <p:nvSpPr>
            <p:cNvPr id="71" name="TextBox 156"/>
            <p:cNvSpPr txBox="1">
              <a:spLocks noChangeArrowheads="1"/>
            </p:cNvSpPr>
            <p:nvPr/>
          </p:nvSpPr>
          <p:spPr bwMode="auto">
            <a:xfrm>
              <a:off x="2357438" y="3432175"/>
              <a:ext cx="792162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Гудрон</a:t>
              </a:r>
            </a:p>
          </p:txBody>
        </p:sp>
        <p:sp>
          <p:nvSpPr>
            <p:cNvPr id="72" name="TextBox 157"/>
            <p:cNvSpPr txBox="1">
              <a:spLocks noChangeArrowheads="1"/>
            </p:cNvSpPr>
            <p:nvPr/>
          </p:nvSpPr>
          <p:spPr bwMode="auto">
            <a:xfrm>
              <a:off x="3652838" y="3455988"/>
              <a:ext cx="647700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ВТ</a:t>
              </a:r>
            </a:p>
          </p:txBody>
        </p:sp>
        <p:sp>
          <p:nvSpPr>
            <p:cNvPr id="73" name="TextBox 158"/>
            <p:cNvSpPr txBox="1">
              <a:spLocks noChangeArrowheads="1"/>
            </p:cNvSpPr>
            <p:nvPr/>
          </p:nvSpPr>
          <p:spPr bwMode="auto">
            <a:xfrm>
              <a:off x="2776538" y="1473200"/>
              <a:ext cx="8651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Фракция Н.К.-180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74" name="TextBox 159"/>
            <p:cNvSpPr txBox="1">
              <a:spLocks noChangeArrowheads="1"/>
            </p:cNvSpPr>
            <p:nvPr/>
          </p:nvSpPr>
          <p:spPr bwMode="auto">
            <a:xfrm>
              <a:off x="107950" y="1728788"/>
              <a:ext cx="12255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 dirty="0">
                  <a:latin typeface="Times New Roman" pitchFamily="18" charset="0"/>
                  <a:cs typeface="Times New Roman" pitchFamily="18" charset="0"/>
                </a:rPr>
                <a:t>Компонент бензина</a:t>
              </a:r>
            </a:p>
          </p:txBody>
        </p:sp>
        <p:sp>
          <p:nvSpPr>
            <p:cNvPr id="75" name="TextBox 160"/>
            <p:cNvSpPr txBox="1">
              <a:spLocks noChangeArrowheads="1"/>
            </p:cNvSpPr>
            <p:nvPr/>
          </p:nvSpPr>
          <p:spPr bwMode="auto">
            <a:xfrm>
              <a:off x="190500" y="935038"/>
              <a:ext cx="107473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 dirty="0">
                  <a:latin typeface="Times New Roman" pitchFamily="18" charset="0"/>
                  <a:cs typeface="Times New Roman" pitchFamily="18" charset="0"/>
                </a:rPr>
                <a:t>Газы на переработку</a:t>
              </a:r>
            </a:p>
          </p:txBody>
        </p:sp>
        <p:sp>
          <p:nvSpPr>
            <p:cNvPr id="76" name="TextBox 161"/>
            <p:cNvSpPr txBox="1">
              <a:spLocks noChangeArrowheads="1"/>
            </p:cNvSpPr>
            <p:nvPr/>
          </p:nvSpPr>
          <p:spPr bwMode="auto">
            <a:xfrm>
              <a:off x="4505325" y="1300163"/>
              <a:ext cx="1512888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Керосин (фр. 180-240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77" name="TextBox 162"/>
            <p:cNvSpPr txBox="1">
              <a:spLocks noChangeArrowheads="1"/>
            </p:cNvSpPr>
            <p:nvPr/>
          </p:nvSpPr>
          <p:spPr bwMode="auto">
            <a:xfrm>
              <a:off x="4649788" y="1608138"/>
              <a:ext cx="122396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Дизельное топливо</a:t>
              </a:r>
            </a:p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(фр. 250-350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78" name="TextBox 163"/>
            <p:cNvSpPr txBox="1">
              <a:spLocks noChangeArrowheads="1"/>
            </p:cNvSpPr>
            <p:nvPr/>
          </p:nvSpPr>
          <p:spPr bwMode="auto">
            <a:xfrm>
              <a:off x="7019925" y="1314450"/>
              <a:ext cx="865188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Керосин</a:t>
              </a:r>
            </a:p>
          </p:txBody>
        </p:sp>
        <p:sp>
          <p:nvSpPr>
            <p:cNvPr id="79" name="TextBox 164"/>
            <p:cNvSpPr txBox="1">
              <a:spLocks noChangeArrowheads="1"/>
            </p:cNvSpPr>
            <p:nvPr/>
          </p:nvSpPr>
          <p:spPr bwMode="auto">
            <a:xfrm>
              <a:off x="7026275" y="1608138"/>
              <a:ext cx="9350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Дизельное топливо</a:t>
              </a:r>
            </a:p>
          </p:txBody>
        </p:sp>
        <p:sp>
          <p:nvSpPr>
            <p:cNvPr id="80" name="TextBox 165"/>
            <p:cNvSpPr txBox="1">
              <a:spLocks noChangeArrowheads="1"/>
            </p:cNvSpPr>
            <p:nvPr/>
          </p:nvSpPr>
          <p:spPr bwMode="auto">
            <a:xfrm>
              <a:off x="6445250" y="2971800"/>
              <a:ext cx="431800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Газ</a:t>
              </a:r>
            </a:p>
          </p:txBody>
        </p:sp>
        <p:sp>
          <p:nvSpPr>
            <p:cNvPr id="81" name="TextBox 166"/>
            <p:cNvSpPr txBox="1">
              <a:spLocks noChangeArrowheads="1"/>
            </p:cNvSpPr>
            <p:nvPr/>
          </p:nvSpPr>
          <p:spPr bwMode="auto">
            <a:xfrm>
              <a:off x="6457950" y="3479800"/>
              <a:ext cx="576263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Бензин</a:t>
              </a:r>
            </a:p>
          </p:txBody>
        </p:sp>
        <p:sp>
          <p:nvSpPr>
            <p:cNvPr id="82" name="TextBox 167"/>
            <p:cNvSpPr txBox="1">
              <a:spLocks noChangeArrowheads="1"/>
            </p:cNvSpPr>
            <p:nvPr/>
          </p:nvSpPr>
          <p:spPr bwMode="auto">
            <a:xfrm>
              <a:off x="6457950" y="3659188"/>
              <a:ext cx="647700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Керосин</a:t>
              </a:r>
            </a:p>
          </p:txBody>
        </p:sp>
        <p:sp>
          <p:nvSpPr>
            <p:cNvPr id="83" name="TextBox 168"/>
            <p:cNvSpPr txBox="1">
              <a:spLocks noChangeArrowheads="1"/>
            </p:cNvSpPr>
            <p:nvPr/>
          </p:nvSpPr>
          <p:spPr bwMode="auto">
            <a:xfrm>
              <a:off x="6484938" y="3830638"/>
              <a:ext cx="9779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Диз. топливо</a:t>
              </a:r>
            </a:p>
          </p:txBody>
        </p:sp>
        <p:sp>
          <p:nvSpPr>
            <p:cNvPr id="84" name="TextBox 169"/>
            <p:cNvSpPr txBox="1">
              <a:spLocks noChangeArrowheads="1"/>
            </p:cNvSpPr>
            <p:nvPr/>
          </p:nvSpPr>
          <p:spPr bwMode="auto">
            <a:xfrm>
              <a:off x="6430963" y="4049713"/>
              <a:ext cx="1074737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Остаток &gt; 350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85" name="TextBox 170"/>
            <p:cNvSpPr txBox="1">
              <a:spLocks noChangeArrowheads="1"/>
            </p:cNvSpPr>
            <p:nvPr/>
          </p:nvSpPr>
          <p:spPr bwMode="auto">
            <a:xfrm>
              <a:off x="4246563" y="3556000"/>
              <a:ext cx="7207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800" dirty="0">
                  <a:latin typeface="Times New Roman" pitchFamily="18" charset="0"/>
                  <a:cs typeface="Times New Roman" pitchFamily="18" charset="0"/>
                </a:rPr>
                <a:t>Фракция</a:t>
              </a:r>
            </a:p>
            <a:p>
              <a:pPr algn="ctr" eaLnBrk="1" hangingPunct="1"/>
              <a:r>
                <a:rPr lang="ru-RU" altLang="ru-RU" sz="800" dirty="0">
                  <a:latin typeface="Times New Roman" pitchFamily="18" charset="0"/>
                  <a:cs typeface="Times New Roman" pitchFamily="18" charset="0"/>
                </a:rPr>
                <a:t>250-350 </a:t>
              </a:r>
              <a:r>
                <a:rPr lang="ru-RU" altLang="ru-RU" sz="8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800" dirty="0">
                  <a:latin typeface="Times New Roman" pitchFamily="18" charset="0"/>
                  <a:cs typeface="Times New Roman" pitchFamily="18" charset="0"/>
                </a:rPr>
                <a:t>С </a:t>
              </a:r>
            </a:p>
          </p:txBody>
        </p:sp>
        <p:sp>
          <p:nvSpPr>
            <p:cNvPr id="86" name="TextBox 171"/>
            <p:cNvSpPr txBox="1">
              <a:spLocks noChangeArrowheads="1"/>
            </p:cNvSpPr>
            <p:nvPr/>
          </p:nvSpPr>
          <p:spPr bwMode="auto">
            <a:xfrm rot="-5400000">
              <a:off x="4008438" y="2543175"/>
              <a:ext cx="1223962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Фракция Д.Т.</a:t>
              </a:r>
            </a:p>
          </p:txBody>
        </p:sp>
        <p:sp>
          <p:nvSpPr>
            <p:cNvPr id="87" name="TextBox 172"/>
            <p:cNvSpPr txBox="1">
              <a:spLocks noChangeArrowheads="1"/>
            </p:cNvSpPr>
            <p:nvPr/>
          </p:nvSpPr>
          <p:spPr bwMode="auto">
            <a:xfrm rot="-5400000">
              <a:off x="3288507" y="2542381"/>
              <a:ext cx="1223962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Мазут (фр. &gt;350 </a:t>
              </a:r>
              <a:r>
                <a:rPr lang="ru-RU" altLang="ru-RU" sz="9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88" name="TextBox 173"/>
            <p:cNvSpPr txBox="1">
              <a:spLocks noChangeArrowheads="1"/>
            </p:cNvSpPr>
            <p:nvPr/>
          </p:nvSpPr>
          <p:spPr bwMode="auto">
            <a:xfrm>
              <a:off x="2776538" y="2174875"/>
              <a:ext cx="576262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lang="ru-RU" altLang="ru-RU" sz="900" baseline="-25000" dirty="0"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-С</a:t>
              </a:r>
              <a:r>
                <a:rPr lang="ru-RU" altLang="ru-RU" sz="900" baseline="-25000" dirty="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ru-RU" altLang="ru-RU" sz="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TextBox 174"/>
            <p:cNvSpPr txBox="1">
              <a:spLocks noChangeArrowheads="1"/>
            </p:cNvSpPr>
            <p:nvPr/>
          </p:nvSpPr>
          <p:spPr bwMode="auto">
            <a:xfrm>
              <a:off x="1768475" y="4508500"/>
              <a:ext cx="433388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altLang="ru-RU" sz="1200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TextBox 175"/>
            <p:cNvSpPr txBox="1">
              <a:spLocks noChangeArrowheads="1"/>
            </p:cNvSpPr>
            <p:nvPr/>
          </p:nvSpPr>
          <p:spPr bwMode="auto">
            <a:xfrm>
              <a:off x="2473325" y="4287838"/>
              <a:ext cx="5032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+Н</a:t>
              </a:r>
              <a:r>
                <a:rPr lang="ru-RU" altLang="ru-RU" sz="1200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alt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TextBox 176"/>
            <p:cNvSpPr txBox="1">
              <a:spLocks noChangeArrowheads="1"/>
            </p:cNvSpPr>
            <p:nvPr/>
          </p:nvSpPr>
          <p:spPr bwMode="auto">
            <a:xfrm>
              <a:off x="3382963" y="587375"/>
              <a:ext cx="12239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Нефть</a:t>
              </a:r>
            </a:p>
          </p:txBody>
        </p:sp>
        <p:cxnSp>
          <p:nvCxnSpPr>
            <p:cNvPr id="92" name="Прямая со стрелкой 91"/>
            <p:cNvCxnSpPr/>
            <p:nvPr/>
          </p:nvCxnSpPr>
          <p:spPr bwMode="auto">
            <a:xfrm>
              <a:off x="3076575" y="3600450"/>
              <a:ext cx="64928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131"/>
            <p:cNvSpPr txBox="1">
              <a:spLocks noChangeArrowheads="1"/>
            </p:cNvSpPr>
            <p:nvPr/>
          </p:nvSpPr>
          <p:spPr bwMode="auto">
            <a:xfrm>
              <a:off x="3065463" y="3422650"/>
              <a:ext cx="792162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800" dirty="0">
                  <a:latin typeface="Times New Roman" pitchFamily="18" charset="0"/>
                  <a:cs typeface="Times New Roman" pitchFamily="18" charset="0"/>
                </a:rPr>
                <a:t>фр. &gt;5</a:t>
              </a:r>
              <a:r>
                <a:rPr lang="en-US" altLang="ru-RU" sz="800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altLang="ru-RU" sz="800" dirty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ru-RU" altLang="ru-RU" sz="800" baseline="300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800" dirty="0"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altLang="ru-RU" sz="800" dirty="0"/>
            </a:p>
          </p:txBody>
        </p:sp>
        <p:cxnSp>
          <p:nvCxnSpPr>
            <p:cNvPr id="94" name="Прямая со стрелкой 93"/>
            <p:cNvCxnSpPr/>
            <p:nvPr/>
          </p:nvCxnSpPr>
          <p:spPr bwMode="auto">
            <a:xfrm>
              <a:off x="6530975" y="3657599"/>
              <a:ext cx="4492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168"/>
            <p:cNvSpPr txBox="1">
              <a:spLocks noChangeArrowheads="1"/>
            </p:cNvSpPr>
            <p:nvPr/>
          </p:nvSpPr>
          <p:spPr bwMode="auto">
            <a:xfrm>
              <a:off x="6400775" y="3197225"/>
              <a:ext cx="8636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800" dirty="0">
                  <a:latin typeface="Times New Roman" pitchFamily="18" charset="0"/>
                  <a:cs typeface="Times New Roman" pitchFamily="18" charset="0"/>
                </a:rPr>
                <a:t>Олефинсо-держащий газ</a:t>
              </a:r>
            </a:p>
          </p:txBody>
        </p:sp>
        <p:cxnSp>
          <p:nvCxnSpPr>
            <p:cNvPr id="96" name="Прямая со стрелкой 95"/>
            <p:cNvCxnSpPr/>
            <p:nvPr/>
          </p:nvCxnSpPr>
          <p:spPr bwMode="auto">
            <a:xfrm>
              <a:off x="6516688" y="3373438"/>
              <a:ext cx="650875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Прямоугольник 96"/>
            <p:cNvSpPr/>
            <p:nvPr/>
          </p:nvSpPr>
          <p:spPr bwMode="auto">
            <a:xfrm>
              <a:off x="7173913" y="3168650"/>
              <a:ext cx="1081087" cy="433388"/>
            </a:xfrm>
            <a:prstGeom prst="rect">
              <a:avLst/>
            </a:prstGeom>
            <a:solidFill>
              <a:srgbClr val="B4DE86">
                <a:alpha val="88627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98" name="TextBox 173"/>
            <p:cNvSpPr txBox="1">
              <a:spLocks noChangeArrowheads="1"/>
            </p:cNvSpPr>
            <p:nvPr/>
          </p:nvSpPr>
          <p:spPr bwMode="auto">
            <a:xfrm>
              <a:off x="7102475" y="3090863"/>
              <a:ext cx="1223963" cy="55403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 dirty="0">
                  <a:latin typeface="Times New Roman" pitchFamily="18" charset="0"/>
                  <a:cs typeface="Times New Roman" pitchFamily="18" charset="0"/>
                </a:rPr>
                <a:t>Алкилирование изобутана олефинами</a:t>
              </a:r>
            </a:p>
          </p:txBody>
        </p:sp>
        <p:cxnSp>
          <p:nvCxnSpPr>
            <p:cNvPr id="99" name="Прямая со стрелкой 98"/>
            <p:cNvCxnSpPr/>
            <p:nvPr/>
          </p:nvCxnSpPr>
          <p:spPr bwMode="auto">
            <a:xfrm>
              <a:off x="2717800" y="4746624"/>
              <a:ext cx="4318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 стрелкой 99"/>
            <p:cNvCxnSpPr/>
            <p:nvPr/>
          </p:nvCxnSpPr>
          <p:spPr bwMode="auto">
            <a:xfrm>
              <a:off x="8255000" y="3384550"/>
              <a:ext cx="714375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79"/>
            <p:cNvSpPr txBox="1">
              <a:spLocks noChangeArrowheads="1"/>
            </p:cNvSpPr>
            <p:nvPr/>
          </p:nvSpPr>
          <p:spPr bwMode="auto">
            <a:xfrm>
              <a:off x="8188325" y="3054350"/>
              <a:ext cx="865188" cy="506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latin typeface="Times New Roman" pitchFamily="18" charset="0"/>
                  <a:cs typeface="Times New Roman" pitchFamily="18" charset="0"/>
                </a:rPr>
                <a:t>Высоко-октановый бензин</a:t>
              </a:r>
            </a:p>
          </p:txBody>
        </p:sp>
        <p:cxnSp>
          <p:nvCxnSpPr>
            <p:cNvPr id="102" name="Прямая со стрелкой 101"/>
            <p:cNvCxnSpPr/>
            <p:nvPr/>
          </p:nvCxnSpPr>
          <p:spPr bwMode="auto">
            <a:xfrm>
              <a:off x="2717800" y="5740399"/>
              <a:ext cx="4318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Скругленный прямоугольник 102"/>
            <p:cNvSpPr/>
            <p:nvPr/>
          </p:nvSpPr>
          <p:spPr bwMode="auto">
            <a:xfrm>
              <a:off x="3146425" y="5578474"/>
              <a:ext cx="1052513" cy="306388"/>
            </a:xfrm>
            <a:prstGeom prst="roundRect">
              <a:avLst/>
            </a:prstGeom>
            <a:solidFill>
              <a:srgbClr val="B4DE86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04" name="TextBox 155"/>
            <p:cNvSpPr txBox="1">
              <a:spLocks noChangeArrowheads="1"/>
            </p:cNvSpPr>
            <p:nvPr/>
          </p:nvSpPr>
          <p:spPr bwMode="auto">
            <a:xfrm>
              <a:off x="3139321" y="5598642"/>
              <a:ext cx="1313067" cy="60016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Сларри и</a:t>
              </a:r>
              <a:r>
                <a:rPr lang="en-US" altLang="ru-RU" sz="1100" dirty="0">
                  <a:latin typeface="Times New Roman" pitchFamily="18" charset="0"/>
                  <a:cs typeface="Times New Roman" pitchFamily="18" charset="0"/>
                </a:rPr>
                <a:t> blacking</a:t>
              </a:r>
              <a:r>
                <a:rPr lang="ru-RU" altLang="ru-RU" sz="1100" dirty="0">
                  <a:latin typeface="Times New Roman" pitchFamily="18" charset="0"/>
                  <a:cs typeface="Times New Roman" pitchFamily="18" charset="0"/>
                </a:rPr>
                <a:t> -системы</a:t>
              </a:r>
            </a:p>
          </p:txBody>
        </p:sp>
        <p:cxnSp>
          <p:nvCxnSpPr>
            <p:cNvPr id="105" name="Прямая со стрелкой 104"/>
            <p:cNvCxnSpPr/>
            <p:nvPr/>
          </p:nvCxnSpPr>
          <p:spPr bwMode="auto">
            <a:xfrm flipV="1">
              <a:off x="4202113" y="5732462"/>
              <a:ext cx="379412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204"/>
          <p:cNvSpPr txBox="1">
            <a:spLocks noChangeArrowheads="1"/>
          </p:cNvSpPr>
          <p:nvPr/>
        </p:nvSpPr>
        <p:spPr bwMode="auto">
          <a:xfrm>
            <a:off x="4391719" y="6207125"/>
            <a:ext cx="507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ЭЛОУ-АТ – 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электрообессоливание нефти и атмосферная перегонка</a:t>
            </a:r>
          </a:p>
          <a:p>
            <a:pPr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ВТ – 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вакуумная перегонка</a:t>
            </a:r>
          </a:p>
        </p:txBody>
      </p:sp>
    </p:spTree>
    <p:extLst>
      <p:ext uri="{BB962C8B-B14F-4D97-AF65-F5344CB8AC3E}">
        <p14:creationId xmlns:p14="http://schemas.microsoft.com/office/powerpoint/2010/main" val="314630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87129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Гидрокаталитические процессы реформирования нефтяного </a:t>
            </a:r>
            <a:r>
              <a:rPr lang="ru-RU" dirty="0" smtClean="0"/>
              <a:t>сырья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а) каталитическая ароматизация прямогонных бензинов (</a:t>
            </a:r>
            <a:r>
              <a:rPr lang="ru-RU" b="1" i="1" dirty="0" smtClean="0"/>
              <a:t>каталитический </a:t>
            </a:r>
            <a:r>
              <a:rPr lang="ru-RU" b="1" i="1" dirty="0"/>
              <a:t>риформинг</a:t>
            </a:r>
            <a:r>
              <a:rPr lang="ru-RU" dirty="0"/>
              <a:t>);</a:t>
            </a:r>
          </a:p>
          <a:p>
            <a:pPr lvl="1"/>
            <a:r>
              <a:rPr lang="ru-RU" dirty="0"/>
              <a:t>б) </a:t>
            </a:r>
            <a:r>
              <a:rPr lang="ru-RU" b="1" i="1" dirty="0"/>
              <a:t>каталитическая изомеризация </a:t>
            </a:r>
            <a:r>
              <a:rPr lang="ru-RU" dirty="0"/>
              <a:t>легких (</a:t>
            </a:r>
            <a:r>
              <a:rPr lang="ru-RU" dirty="0" smtClean="0"/>
              <a:t>С</a:t>
            </a:r>
            <a:r>
              <a:rPr lang="en-US" baseline="-25000" dirty="0" smtClean="0"/>
              <a:t>5</a:t>
            </a:r>
            <a:r>
              <a:rPr lang="ru-RU" dirty="0" smtClean="0"/>
              <a:t>–С</a:t>
            </a:r>
            <a:r>
              <a:rPr lang="ru-RU" baseline="-25000" dirty="0" smtClean="0"/>
              <a:t>6</a:t>
            </a:r>
            <a:r>
              <a:rPr lang="ru-RU" dirty="0"/>
              <a:t>) </a:t>
            </a:r>
            <a:r>
              <a:rPr lang="ru-RU" dirty="0" smtClean="0"/>
              <a:t>алканов.</a:t>
            </a:r>
          </a:p>
          <a:p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Каталитические гидрогенизационные процессы </a:t>
            </a:r>
            <a:r>
              <a:rPr lang="ru-RU" dirty="0" smtClean="0"/>
              <a:t>облагораживания нефтяного </a:t>
            </a:r>
            <a:r>
              <a:rPr lang="ru-RU" dirty="0"/>
              <a:t>сырья:</a:t>
            </a:r>
          </a:p>
          <a:p>
            <a:pPr lvl="1"/>
            <a:r>
              <a:rPr lang="ru-RU" dirty="0"/>
              <a:t>а) </a:t>
            </a:r>
            <a:r>
              <a:rPr lang="ru-RU" b="1" i="1" dirty="0"/>
              <a:t>гидроочистка </a:t>
            </a:r>
            <a:r>
              <a:rPr lang="ru-RU" dirty="0"/>
              <a:t>топливных фракций;</a:t>
            </a:r>
          </a:p>
          <a:p>
            <a:pPr lvl="1"/>
            <a:r>
              <a:rPr lang="ru-RU" dirty="0"/>
              <a:t>б) </a:t>
            </a:r>
            <a:r>
              <a:rPr lang="ru-RU" b="1" i="1" dirty="0"/>
              <a:t>гидрообессеривание </a:t>
            </a:r>
            <a:r>
              <a:rPr lang="ru-RU" dirty="0"/>
              <a:t>высококипящих и остаточных фракций (</a:t>
            </a:r>
            <a:r>
              <a:rPr lang="ru-RU" dirty="0" smtClean="0"/>
              <a:t>вакуумных </a:t>
            </a:r>
            <a:r>
              <a:rPr lang="ru-RU" dirty="0"/>
              <a:t>газойлей, масел, парафинов и нефтяных остатков</a:t>
            </a:r>
            <a:r>
              <a:rPr lang="ru-RU" dirty="0" smtClean="0"/>
              <a:t>). </a:t>
            </a:r>
            <a:br>
              <a:rPr lang="ru-RU" dirty="0" smtClean="0"/>
            </a:br>
            <a:r>
              <a:rPr lang="ru-RU" dirty="0" smtClean="0"/>
              <a:t>Эти </a:t>
            </a:r>
            <a:r>
              <a:rPr lang="ru-RU" dirty="0"/>
              <a:t>процессы предназначены для удаления из нефтяного сырья </a:t>
            </a:r>
            <a:r>
              <a:rPr lang="ru-RU" dirty="0" smtClean="0"/>
              <a:t>гетероорганических </a:t>
            </a:r>
            <a:r>
              <a:rPr lang="ru-RU" dirty="0"/>
              <a:t>соединений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3. Каталитические процессы деструктивной гидрогенизации (гидрокрекинга) нефтяного сырья:</a:t>
            </a:r>
          </a:p>
          <a:p>
            <a:pPr lvl="1"/>
            <a:r>
              <a:rPr lang="ru-RU" dirty="0"/>
              <a:t>а) </a:t>
            </a:r>
            <a:r>
              <a:rPr lang="ru-RU" b="1" i="1" dirty="0"/>
              <a:t>селективный гидрокрекинг </a:t>
            </a:r>
            <a:r>
              <a:rPr lang="ru-RU" dirty="0"/>
              <a:t>нефтяного сырья (топливных фракций, масел, гидравлических жидкостей) с целью повышения октановых чисел автобензинов и получения низкозастывающих нефтепродуктов путем гидродепарафинизации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01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3</a:t>
            </a:r>
            <a:r>
              <a:rPr lang="ru-RU" sz="1600" dirty="0"/>
              <a:t>. Каталитические процессы деструктивной гидрогенизации (</a:t>
            </a:r>
            <a:r>
              <a:rPr lang="ru-RU" sz="1600" dirty="0" smtClean="0"/>
              <a:t>гидрокрекинга</a:t>
            </a:r>
            <a:r>
              <a:rPr lang="ru-RU" sz="1600" dirty="0"/>
              <a:t>) нефтяного сырья:</a:t>
            </a:r>
          </a:p>
          <a:p>
            <a:pPr lvl="1"/>
            <a:r>
              <a:rPr lang="ru-RU" sz="1600" dirty="0" smtClean="0"/>
              <a:t>б</a:t>
            </a:r>
            <a:r>
              <a:rPr lang="ru-RU" sz="1600" dirty="0"/>
              <a:t>) </a:t>
            </a:r>
            <a:r>
              <a:rPr lang="ru-RU" sz="1600" b="1" i="1" dirty="0"/>
              <a:t>легкий </a:t>
            </a:r>
            <a:r>
              <a:rPr lang="ru-RU" sz="1600" b="1" i="1" dirty="0" smtClean="0"/>
              <a:t>гидрокрекинг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/>
              <a:t>вакуумных </a:t>
            </a:r>
            <a:r>
              <a:rPr lang="ru-RU" sz="1600" dirty="0"/>
              <a:t>газойлей для повышения содержания изопарафиновых углеводородов в бензинах;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/>
              <a:t>низкооктановых бензинов для </a:t>
            </a:r>
            <a:r>
              <a:rPr lang="ru-RU" sz="1600" dirty="0"/>
              <a:t>гидроподготовки сырья </a:t>
            </a:r>
            <a:r>
              <a:rPr lang="ru-RU" sz="1600" dirty="0" smtClean="0"/>
              <a:t>каталитического </a:t>
            </a:r>
            <a:r>
              <a:rPr lang="ru-RU" sz="1600" dirty="0"/>
              <a:t>крекинга с одновременным получением дизельных </a:t>
            </a:r>
            <a:r>
              <a:rPr lang="ru-RU" sz="1600" dirty="0" smtClean="0"/>
              <a:t>фракций;</a:t>
            </a:r>
          </a:p>
          <a:p>
            <a:pPr lvl="1"/>
            <a:r>
              <a:rPr lang="ru-RU" sz="1600" dirty="0"/>
              <a:t>в) </a:t>
            </a:r>
            <a:r>
              <a:rPr lang="ru-RU" sz="1600" b="1" i="1" dirty="0"/>
              <a:t>глубокий гидрокрекинг </a:t>
            </a:r>
            <a:r>
              <a:rPr lang="ru-RU" sz="1600" dirty="0"/>
              <a:t>дистиллятного сырья (вакуумных </a:t>
            </a:r>
            <a:r>
              <a:rPr lang="ru-RU" sz="1600" dirty="0" smtClean="0"/>
              <a:t>газойлей</a:t>
            </a:r>
            <a:r>
              <a:rPr lang="ru-RU" sz="1600" dirty="0"/>
              <a:t>) и нефтяных остатков с целью углубления </a:t>
            </a:r>
            <a:r>
              <a:rPr lang="ru-RU" sz="1600" dirty="0" smtClean="0"/>
              <a:t>переработки нефти;</a:t>
            </a:r>
            <a:endParaRPr lang="en-US" sz="1600" dirty="0" smtClean="0"/>
          </a:p>
          <a:p>
            <a:pPr marL="0" lvl="1">
              <a:spcBef>
                <a:spcPts val="0"/>
              </a:spcBef>
            </a:pPr>
            <a:r>
              <a:rPr lang="ru-RU" altLang="ru-RU" sz="1600" dirty="0" smtClean="0"/>
              <a:t>4. </a:t>
            </a:r>
            <a:r>
              <a:rPr lang="ru-RU" altLang="ru-RU" sz="1600" b="1" i="1" dirty="0" smtClean="0"/>
              <a:t>Специальные</a:t>
            </a:r>
            <a:r>
              <a:rPr lang="ru-RU" altLang="ru-RU" sz="1600" dirty="0" smtClean="0"/>
              <a:t> процессы гидрирования и облагораживания нефтяных фракций:</a:t>
            </a:r>
          </a:p>
          <a:p>
            <a:pPr marL="457200" lvl="2">
              <a:spcBef>
                <a:spcPts val="0"/>
              </a:spcBef>
            </a:pPr>
            <a:r>
              <a:rPr lang="ru-RU" altLang="ru-RU" sz="1600" dirty="0" smtClean="0"/>
              <a:t>а) </a:t>
            </a:r>
            <a:r>
              <a:rPr lang="ru-RU" altLang="ru-RU" sz="1600" b="1" i="1" dirty="0" smtClean="0"/>
              <a:t>гидродеароматизация </a:t>
            </a:r>
            <a:r>
              <a:rPr lang="ru-RU" altLang="ru-RU" sz="1600" dirty="0"/>
              <a:t>реактивных топлив и масляных  дистиллятов;</a:t>
            </a:r>
          </a:p>
          <a:p>
            <a:pPr marL="457200" lvl="2">
              <a:spcBef>
                <a:spcPts val="0"/>
              </a:spcBef>
            </a:pPr>
            <a:r>
              <a:rPr lang="ru-RU" altLang="ru-RU" sz="1600" dirty="0" smtClean="0"/>
              <a:t>б) </a:t>
            </a:r>
            <a:r>
              <a:rPr lang="ru-RU" altLang="ru-RU" sz="1600" b="1" i="1" dirty="0" smtClean="0"/>
              <a:t>гидрирование </a:t>
            </a:r>
            <a:r>
              <a:rPr lang="ru-RU" altLang="ru-RU" sz="1600" b="1" i="1" dirty="0"/>
              <a:t>алкенов</a:t>
            </a:r>
            <a:r>
              <a:rPr lang="ru-RU" altLang="ru-RU" sz="1600" dirty="0"/>
              <a:t> с целью повышения окислительной стойкости нефтяных фракций;</a:t>
            </a:r>
            <a:endParaRPr lang="en-US" altLang="ru-RU" sz="1600" dirty="0"/>
          </a:p>
          <a:p>
            <a:endParaRPr lang="ru-RU" sz="1600" dirty="0"/>
          </a:p>
          <a:p>
            <a:r>
              <a:rPr lang="ru-RU" sz="1600" b="1" dirty="0" smtClean="0"/>
              <a:t>Распространение ГК-процессов </a:t>
            </a:r>
            <a:r>
              <a:rPr lang="ru-RU" sz="1600" b="1" dirty="0"/>
              <a:t>обусловлено следующими причинами:</a:t>
            </a:r>
          </a:p>
          <a:p>
            <a:r>
              <a:rPr lang="ru-RU" sz="1600" dirty="0"/>
              <a:t>— непрерывным увеличением в общем балансе доли сернистых и </a:t>
            </a:r>
            <a:r>
              <a:rPr lang="ru-RU" sz="1600" dirty="0" smtClean="0"/>
              <a:t>высокосернистых </a:t>
            </a:r>
            <a:r>
              <a:rPr lang="ru-RU" sz="1600" dirty="0"/>
              <a:t>нефтей;</a:t>
            </a:r>
          </a:p>
          <a:p>
            <a:r>
              <a:rPr lang="ru-RU" sz="1600" dirty="0"/>
              <a:t>— ужесточением требований по охране природы и к качеству </a:t>
            </a:r>
            <a:r>
              <a:rPr lang="ru-RU" sz="1600" dirty="0" smtClean="0"/>
              <a:t>товарных нефтепродуктов</a:t>
            </a:r>
            <a:r>
              <a:rPr lang="ru-RU" sz="1600" dirty="0"/>
              <a:t>;</a:t>
            </a:r>
          </a:p>
          <a:p>
            <a:r>
              <a:rPr lang="ru-RU" sz="1600" dirty="0"/>
              <a:t>— развитием каталитических процессов с применением </a:t>
            </a:r>
            <a:r>
              <a:rPr lang="ru-RU" sz="1600" dirty="0" smtClean="0"/>
              <a:t>активных и </a:t>
            </a:r>
            <a:r>
              <a:rPr lang="ru-RU" sz="1600" dirty="0"/>
              <a:t>селективных катализаторов и предварительным </a:t>
            </a:r>
            <a:r>
              <a:rPr lang="ru-RU" sz="1600" dirty="0" smtClean="0"/>
              <a:t>глубоким гидрооблагораживанием </a:t>
            </a:r>
            <a:r>
              <a:rPr lang="ru-RU" sz="1600" dirty="0"/>
              <a:t>сырья (например, для процессов </a:t>
            </a:r>
            <a:r>
              <a:rPr lang="ru-RU" sz="1600" dirty="0" smtClean="0"/>
              <a:t>каталитического </a:t>
            </a:r>
            <a:r>
              <a:rPr lang="ru-RU" sz="1600" dirty="0"/>
              <a:t>риформинга и крекинга);</a:t>
            </a:r>
          </a:p>
          <a:p>
            <a:r>
              <a:rPr lang="ru-RU" sz="1600" dirty="0"/>
              <a:t>— необходимостью дальнейшего углубления переработки </a:t>
            </a:r>
            <a:r>
              <a:rPr lang="ru-RU" sz="1600" dirty="0" smtClean="0"/>
              <a:t>нефти;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636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Общая информация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4988" algn="just"/>
            <a:r>
              <a:rPr lang="ru-RU" b="1" dirty="0" smtClean="0"/>
              <a:t>Каталитический </a:t>
            </a:r>
            <a:r>
              <a:rPr lang="ru-RU" b="1" dirty="0"/>
              <a:t>риформинг </a:t>
            </a:r>
            <a:r>
              <a:rPr lang="ru-RU" dirty="0" smtClean="0"/>
              <a:t>- </a:t>
            </a:r>
            <a:r>
              <a:rPr lang="ru-RU" altLang="ru-RU" dirty="0" smtClean="0">
                <a:solidFill>
                  <a:srgbClr val="000000"/>
                </a:solidFill>
              </a:rPr>
              <a:t>один </a:t>
            </a:r>
            <a:r>
              <a:rPr lang="ru-RU" altLang="ru-RU" dirty="0">
                <a:solidFill>
                  <a:srgbClr val="000000"/>
                </a:solidFill>
              </a:rPr>
              <a:t>из базовых процессов нефтеперерабатывающей и нефтехимической промышленностей, предназначенный для повышения детонационной стойкости бензинов, получения ароматических углеводородов (главным </a:t>
            </a:r>
            <a:r>
              <a:rPr lang="ru-RU" altLang="ru-RU" dirty="0" smtClean="0">
                <a:solidFill>
                  <a:srgbClr val="000000"/>
                </a:solidFill>
              </a:rPr>
              <a:t>образом</a:t>
            </a:r>
            <a:r>
              <a:rPr lang="ru-RU" altLang="ru-RU" dirty="0">
                <a:solidFill>
                  <a:srgbClr val="000000"/>
                </a:solidFill>
              </a:rPr>
              <a:t>,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>
                <a:solidFill>
                  <a:srgbClr val="000000"/>
                </a:solidFill>
              </a:rPr>
              <a:t>бензола, толуола и ксилола), и ВСГ</a:t>
            </a:r>
            <a:r>
              <a:rPr lang="ru-RU" altLang="ru-RU" dirty="0" smtClean="0">
                <a:solidFill>
                  <a:srgbClr val="000000"/>
                </a:solidFill>
              </a:rPr>
              <a:t>.</a:t>
            </a:r>
          </a:p>
          <a:p>
            <a:endParaRPr lang="ru-RU" altLang="ru-RU" b="1" dirty="0" smtClean="0">
              <a:solidFill>
                <a:srgbClr val="000000"/>
              </a:solidFill>
            </a:endParaRPr>
          </a:p>
          <a:p>
            <a:r>
              <a:rPr lang="ru-RU" altLang="ru-RU" b="1" dirty="0" smtClean="0">
                <a:solidFill>
                  <a:srgbClr val="000000"/>
                </a:solidFill>
              </a:rPr>
              <a:t>Количество </a:t>
            </a:r>
            <a:r>
              <a:rPr lang="ru-RU" altLang="ru-RU" b="1" dirty="0">
                <a:solidFill>
                  <a:srgbClr val="000000"/>
                </a:solidFill>
              </a:rPr>
              <a:t>эксплуатируемых установок катриформинга:</a:t>
            </a:r>
          </a:p>
          <a:p>
            <a:pPr marL="457200" lvl="2"/>
            <a:r>
              <a:rPr lang="ru-RU" altLang="ru-RU" dirty="0" smtClean="0">
                <a:solidFill>
                  <a:srgbClr val="000000"/>
                </a:solidFill>
              </a:rPr>
              <a:t>- В </a:t>
            </a:r>
            <a:r>
              <a:rPr lang="ru-RU" altLang="ru-RU" dirty="0">
                <a:solidFill>
                  <a:srgbClr val="000000"/>
                </a:solidFill>
              </a:rPr>
              <a:t>мире – 1500;</a:t>
            </a:r>
          </a:p>
          <a:p>
            <a:pPr marL="457200" lvl="2"/>
            <a:r>
              <a:rPr lang="ru-RU" altLang="ru-RU" dirty="0" smtClean="0">
                <a:solidFill>
                  <a:srgbClr val="000000"/>
                </a:solidFill>
              </a:rPr>
              <a:t>- В </a:t>
            </a:r>
            <a:r>
              <a:rPr lang="ru-RU" altLang="ru-RU" dirty="0">
                <a:solidFill>
                  <a:srgbClr val="000000"/>
                </a:solidFill>
              </a:rPr>
              <a:t>России – 58 (Суммарная мощность 30 млн т /год).</a:t>
            </a:r>
          </a:p>
          <a:p>
            <a:endParaRPr lang="ru-RU" altLang="ru-RU" dirty="0" smtClean="0">
              <a:solidFill>
                <a:srgbClr val="000000"/>
              </a:solidFill>
            </a:endParaRPr>
          </a:p>
          <a:p>
            <a:r>
              <a:rPr lang="ru-RU" altLang="ru-RU" dirty="0" smtClean="0">
                <a:solidFill>
                  <a:srgbClr val="000000"/>
                </a:solidFill>
              </a:rPr>
              <a:t>До </a:t>
            </a:r>
            <a:r>
              <a:rPr lang="ru-RU" altLang="ru-RU" dirty="0">
                <a:solidFill>
                  <a:srgbClr val="000000"/>
                </a:solidFill>
              </a:rPr>
              <a:t>2020 г. в России намечен ввод 8 новых установок риформинга, суммарной мощностью 8,5 млн т/год</a:t>
            </a:r>
            <a:r>
              <a:rPr lang="ru-RU" altLang="ru-RU" dirty="0" smtClean="0">
                <a:solidFill>
                  <a:srgbClr val="000000"/>
                </a:solidFill>
              </a:rPr>
              <a:t>.</a:t>
            </a:r>
            <a:endParaRPr lang="ru-RU" dirty="0"/>
          </a:p>
        </p:txBody>
      </p:sp>
      <p:graphicFrame>
        <p:nvGraphicFramePr>
          <p:cNvPr id="6" name="Group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47124"/>
              </p:ext>
            </p:extLst>
          </p:nvPr>
        </p:nvGraphicFramePr>
        <p:xfrm>
          <a:off x="467544" y="4614015"/>
          <a:ext cx="8136904" cy="1695305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740346"/>
                <a:gridCol w="1383082"/>
                <a:gridCol w="1172840"/>
                <a:gridCol w="1265949"/>
                <a:gridCol w="1241920"/>
                <a:gridCol w="962601"/>
                <a:gridCol w="1370166"/>
              </a:tblGrid>
              <a:tr h="643565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dirty="0" smtClean="0"/>
                        <a:t>Доля каталитического риформинга бензинов</a:t>
                      </a:r>
                      <a:br>
                        <a:rPr lang="ru-RU" altLang="ru-RU" sz="1800" dirty="0" smtClean="0"/>
                      </a:br>
                      <a:r>
                        <a:rPr lang="ru-RU" altLang="ru-RU" sz="1800" dirty="0" smtClean="0"/>
                        <a:t>(% на продукты прямой перегонки</a:t>
                      </a:r>
                      <a:r>
                        <a:rPr lang="ru-RU" altLang="ru-RU" sz="1800" baseline="0" dirty="0" smtClean="0"/>
                        <a:t> нефти</a:t>
                      </a:r>
                      <a:r>
                        <a:rPr lang="ru-RU" altLang="ru-RU" sz="1800" dirty="0" smtClean="0"/>
                        <a:t>) по регионам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</a:tr>
              <a:tr h="68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76288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304925" indent="-3492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801813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320925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7781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32353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6925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41497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Азия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76288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304925" indent="-3492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801813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320925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7781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32353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6925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41497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Восточная</a:t>
                      </a:r>
                      <a:b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Европа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6677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395413" indent="-3492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892300" indent="-314325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41141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8686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33258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7830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42402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Средний</a:t>
                      </a:r>
                      <a:b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Восток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76288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304925" indent="-3492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801813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320925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7781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32353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6925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4149725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Северная</a:t>
                      </a:r>
                      <a:b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Америка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6677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395413" indent="-3492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892300" indent="-314325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41141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8686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33258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7830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42402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Западная</a:t>
                      </a:r>
                      <a:b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Европа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6677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395413" indent="-3492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892300" indent="-314325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41141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8686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33258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7830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424021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Россия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Среднее по миру</a:t>
                      </a:r>
                    </a:p>
                  </a:txBody>
                  <a:tcPr marL="91417" marR="91417" marT="45739" marB="45739" horzOverflow="overflow"/>
                </a:tc>
              </a:tr>
              <a:tr h="3677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24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75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24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75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24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75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24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75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24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75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24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75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4131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41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 sz="19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11,9</a:t>
                      </a:r>
                    </a:p>
                  </a:txBody>
                  <a:tcPr marL="91417" marR="91417" marT="45739" marB="45739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91417" marR="91417" marT="45739" marB="45739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75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365110"/>
              </p:ext>
            </p:extLst>
          </p:nvPr>
        </p:nvGraphicFramePr>
        <p:xfrm>
          <a:off x="251520" y="1052736"/>
          <a:ext cx="8672161" cy="52993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5609"/>
                <a:gridCol w="1902184"/>
                <a:gridCol w="1902184"/>
                <a:gridCol w="1902184"/>
              </a:tblGrid>
              <a:tr h="13904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Содержание,</a:t>
                      </a:r>
                      <a:r>
                        <a:rPr lang="ru-RU" sz="1400" baseline="0" dirty="0" smtClean="0"/>
                        <a:t> 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Россия </a:t>
                      </a:r>
                    </a:p>
                    <a:p>
                      <a:pPr algn="ctr"/>
                      <a:r>
                        <a:rPr lang="ru-RU" sz="1400" b="0" dirty="0" smtClean="0"/>
                        <a:t>(прогноз на 2010 г.)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Россия </a:t>
                      </a:r>
                      <a:r>
                        <a:rPr lang="ru-RU" sz="1400" b="0" dirty="0" smtClean="0"/>
                        <a:t>(среднее</a:t>
                      </a:r>
                      <a:r>
                        <a:rPr lang="ru-RU" sz="1400" b="0" baseline="0" dirty="0" smtClean="0"/>
                        <a:t> по НК «Роснефть» в Самарской области, 2011 г.</a:t>
                      </a:r>
                      <a:r>
                        <a:rPr lang="ru-RU" sz="1400" b="0" dirty="0" smtClean="0"/>
                        <a:t>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Евросоюз </a:t>
                      </a:r>
                      <a:r>
                        <a:rPr lang="ru-RU" sz="1400" b="0" dirty="0" smtClean="0"/>
                        <a:t>(стандарты </a:t>
                      </a:r>
                    </a:p>
                    <a:p>
                      <a:pPr algn="ctr"/>
                      <a:r>
                        <a:rPr lang="ru-RU" sz="1400" b="0" dirty="0" smtClean="0"/>
                        <a:t>Евро-4, 5)</a:t>
                      </a:r>
                      <a:endParaRPr lang="ru-RU" sz="1400" b="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Бутаны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Бензин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риформинга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35,3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27-35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Рафинат риформинга (АрУ)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Бензин каткрекинга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25-30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Алкилат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8-16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Изомеризат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7-11</a:t>
                      </a:r>
                      <a:endParaRPr lang="ru-RU" sz="1400" dirty="0"/>
                    </a:p>
                  </a:txBody>
                  <a:tcPr/>
                </a:tc>
              </a:tr>
              <a:tr h="52529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Низкооктановые</a:t>
                      </a:r>
                      <a:r>
                        <a:rPr lang="ru-RU" sz="1400" baseline="0" dirty="0" smtClean="0"/>
                        <a:t> компоненты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3-4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Оксигенаты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8-10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ароматики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38,5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31,5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</a:t>
                      </a:r>
                      <a:r>
                        <a:rPr lang="en-US" sz="1400" baseline="0" dirty="0" smtClean="0"/>
                        <a:t> 25 %</a:t>
                      </a:r>
                      <a:endParaRPr lang="ru-RU" sz="1400" dirty="0"/>
                    </a:p>
                  </a:txBody>
                  <a:tcPr/>
                </a:tc>
              </a:tr>
              <a:tr h="3759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Среднее ИОЧ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95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58" name="Picture 2" descr="Tabl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000" y="1484784"/>
            <a:ext cx="4136976" cy="26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53945"/>
            <a:ext cx="8978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Составы товарных автобензинов (2009 г.)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242155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i="1" dirty="0" smtClean="0"/>
              <a:t>Бензины автомобильные</a:t>
            </a:r>
            <a:endParaRPr lang="ru-RU" sz="2600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286252"/>
            <a:ext cx="2571748" cy="257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5286388"/>
          <a:ext cx="2786050" cy="1066800"/>
        </p:xfrm>
        <a:graphic>
          <a:graphicData uri="http://schemas.openxmlformats.org/drawingml/2006/table">
            <a:tbl>
              <a:tblPr/>
              <a:tblGrid>
                <a:gridCol w="278605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Установка УИТ-85 для определения октанового числа</a:t>
                      </a:r>
                      <a:r>
                        <a:rPr lang="ru-RU" sz="1400" baseline="0" dirty="0" smtClean="0"/>
                        <a:t> по моторному и исследовательским методам (арбитражная методика)</a:t>
                      </a:r>
                      <a:endParaRPr lang="ru-RU" sz="1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4857760"/>
            <a:ext cx="1596228" cy="1776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929222" y="5286388"/>
          <a:ext cx="2786050" cy="426720"/>
        </p:xfrm>
        <a:graphic>
          <a:graphicData uri="http://schemas.openxmlformats.org/drawingml/2006/table">
            <a:tbl>
              <a:tblPr/>
              <a:tblGrid>
                <a:gridCol w="278605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Портативный</a:t>
                      </a:r>
                      <a:r>
                        <a:rPr lang="ru-RU" sz="1400" baseline="0" dirty="0" smtClean="0"/>
                        <a:t> октанометр 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(экспресс-методика)</a:t>
                      </a:r>
                      <a:endParaRPr lang="ru-RU" sz="1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95536" y="980728"/>
            <a:ext cx="84627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Характерный металлический звон при детонации создаётся детонационной волной, многократно отражающейся от стенок цилиндра. При детонации снижается мощность двигателя и ускоряется его износ.</a:t>
            </a:r>
          </a:p>
          <a:p>
            <a:pPr indent="457200" algn="just"/>
            <a:r>
              <a:rPr lang="ru-RU" dirty="0"/>
              <a:t>Испытания на детонационную стойкость проводят или на полноразмерном автомобильном двигателе, или на специальных установках с одноцилиндровым двигателем. </a:t>
            </a:r>
            <a:endParaRPr lang="ru-RU" dirty="0" smtClean="0"/>
          </a:p>
          <a:p>
            <a:pPr indent="457200" algn="just"/>
            <a:r>
              <a:rPr lang="ru-RU" b="1" dirty="0"/>
              <a:t>Исследовательское октановое число </a:t>
            </a:r>
            <a:r>
              <a:rPr lang="ru-RU" b="1" i="1" dirty="0"/>
              <a:t>(ОЧИ)</a:t>
            </a:r>
            <a:r>
              <a:rPr lang="ru-RU" dirty="0"/>
              <a:t> показывает, как ведёт себя бензин в режимах малых и средних нагрузок.</a:t>
            </a:r>
          </a:p>
          <a:p>
            <a:pPr indent="457200" algn="just"/>
            <a:r>
              <a:rPr lang="ru-RU" b="1" dirty="0"/>
              <a:t>Моторное октановое число </a:t>
            </a:r>
            <a:r>
              <a:rPr lang="ru-RU" b="1" i="1" dirty="0"/>
              <a:t>(ОЧМ)</a:t>
            </a:r>
            <a:r>
              <a:rPr lang="ru-RU" dirty="0"/>
              <a:t> показывает поведение бензина на режимах больших нагрузок (под нагрузкой, движении в гору, ускорение и т. д.) </a:t>
            </a:r>
            <a:r>
              <a:rPr lang="ru-RU" b="1" dirty="0"/>
              <a:t>ОЧМ имеет более низкие значения, чем ОЧИ.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18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432928"/>
              </p:ext>
            </p:extLst>
          </p:nvPr>
        </p:nvGraphicFramePr>
        <p:xfrm>
          <a:off x="539552" y="202352"/>
          <a:ext cx="8429684" cy="274320"/>
        </p:xfrm>
        <a:graphic>
          <a:graphicData uri="http://schemas.openxmlformats.org/drawingml/2006/table">
            <a:tbl>
              <a:tblPr/>
              <a:tblGrid>
                <a:gridCol w="842968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Октановые числа</a:t>
                      </a:r>
                      <a:r>
                        <a:rPr lang="ru-RU" baseline="0" dirty="0" smtClean="0"/>
                        <a:t> веществ и бензинов различных видов</a:t>
                      </a:r>
                      <a:endParaRPr lang="ru-RU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801484"/>
              </p:ext>
            </p:extLst>
          </p:nvPr>
        </p:nvGraphicFramePr>
        <p:xfrm>
          <a:off x="504440" y="908720"/>
          <a:ext cx="8028000" cy="5891800"/>
        </p:xfrm>
        <a:graphic>
          <a:graphicData uri="http://schemas.openxmlformats.org/drawingml/2006/table">
            <a:tbl>
              <a:tblPr/>
              <a:tblGrid>
                <a:gridCol w="3492000"/>
                <a:gridCol w="2268000"/>
                <a:gridCol w="2268000"/>
              </a:tblGrid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Вещество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ОЧМ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ОЧИ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Метан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110,0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107,5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Пропан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105,7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Бутан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91,0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93,6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Изобутан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99,0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101,1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Пентан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61,7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61,7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Пентан(2-Метилбутан)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90,3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92,3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2,2,3-Триметилбутан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101,0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105,0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/>
                        <a:t>Н-гептан</a:t>
                      </a:r>
                      <a:endParaRPr lang="ru-RU" sz="1200" u="none" dirty="0"/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64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Изооктан (2,2,4-триметилпентан)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1-Пентен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77,1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90,9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2-Метил-1-бутен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81,9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101,3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Метилциклопентан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91,3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Циклогексан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77,2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83,0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Бензол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111,6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113,0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Толуол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102,1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115,7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Бензины прямой перегонки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41-56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43-58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64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Бензины термического крекинга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65—70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70—75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64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Бензины каталитического крекинга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75—81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80—85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64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Бензины каталитического риформинга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77—86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83—97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Бензин АИ-80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76</a:t>
                      </a:r>
                      <a:endParaRPr lang="en-US" sz="1200" dirty="0"/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Бензин АИ-92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83,5</a:t>
                      </a:r>
                      <a:endParaRPr lang="en-US" sz="1200" dirty="0"/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92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/>
                        <a:t>Полимербензин</a:t>
                      </a:r>
                      <a:endParaRPr lang="ru-RU" sz="1200" u="none" dirty="0"/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85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Алкилат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92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Алкилбензол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107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6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/>
                        <a:t>Этанол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105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64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/>
                        <a:t>Метил-трет-бутиловый эфир</a:t>
                      </a:r>
                      <a:endParaRPr lang="ru-RU" sz="1200" u="none" dirty="0"/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—</a:t>
                      </a:r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117</a:t>
                      </a:r>
                      <a:endParaRPr lang="en-US" sz="1200" dirty="0"/>
                    </a:p>
                  </a:txBody>
                  <a:tcPr marL="27459" marR="27459" marT="13730" marB="13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08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i="1" dirty="0" smtClean="0"/>
              <a:t>Бензины автомобильные</a:t>
            </a:r>
            <a:endParaRPr lang="ru-RU" sz="2600" dirty="0"/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621669"/>
              </p:ext>
            </p:extLst>
          </p:nvPr>
        </p:nvGraphicFramePr>
        <p:xfrm>
          <a:off x="285720" y="1124744"/>
          <a:ext cx="8534754" cy="5457005"/>
        </p:xfrm>
        <a:graphic>
          <a:graphicData uri="http://schemas.openxmlformats.org/drawingml/2006/table">
            <a:tbl>
              <a:tblPr/>
              <a:tblGrid>
                <a:gridCol w="1422459"/>
                <a:gridCol w="1422459"/>
                <a:gridCol w="1422459"/>
                <a:gridCol w="1422459"/>
                <a:gridCol w="1422459"/>
                <a:gridCol w="1422459"/>
              </a:tblGrid>
              <a:tr h="203824">
                <a:tc gridSpan="6"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Средние </a:t>
                      </a:r>
                      <a:r>
                        <a:rPr lang="ru-RU" sz="1200" b="1" dirty="0" smtClean="0"/>
                        <a:t>компонентные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составы </a:t>
                      </a:r>
                      <a:r>
                        <a:rPr lang="ru-RU" sz="1200" b="1" dirty="0"/>
                        <a:t>автомобильных </a:t>
                      </a:r>
                      <a:r>
                        <a:rPr lang="ru-RU" sz="1200" b="1" dirty="0" smtClean="0"/>
                        <a:t>бензинов, %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824">
                <a:tc>
                  <a:txBody>
                    <a:bodyPr/>
                    <a:lstStyle/>
                    <a:p>
                      <a:r>
                        <a:rPr lang="ru-RU" sz="1200" b="1" dirty="0"/>
                        <a:t>Компонент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А-76 (А-80)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АИ-91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А-92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АИ-95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АИ-98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24">
                <a:tc gridSpan="6">
                  <a:txBody>
                    <a:bodyPr/>
                    <a:lstStyle/>
                    <a:p>
                      <a:r>
                        <a:rPr lang="ru-RU" sz="1200" dirty="0"/>
                        <a:t>Бензин каталитического риформинга: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   мягкого режима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40-80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60-90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60-88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   жесткого режима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40-100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40-100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5-90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25-88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Ксилольная фракция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10-20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10-30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20-40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20-40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78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Бензин каталитического крекинга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20-80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10-85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10-85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10-50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10-20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Бензин прямой перегонки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20-60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10-20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10-20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Алкилбензин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5-20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5-20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10-35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15-50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Бутаны+изопентан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1-7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1-10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1-10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1-10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1-10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Газовый бензин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5-10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5-10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5-10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Толуол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0-7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0-10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8-15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10-15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Бензин коксования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1-5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26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Гидростабилизированный бензин пиролиза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10-35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10-30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10-30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10-20 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10-20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МТБЭ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&lt;=8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5-12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5-12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10-15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10-15</a:t>
                      </a:r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24">
                <a:tc gridSpan="6">
                  <a:txBody>
                    <a:bodyPr/>
                    <a:lstStyle/>
                    <a:p>
                      <a:r>
                        <a:rPr lang="ru-RU" sz="1200" i="1" dirty="0"/>
                        <a:t>    * - Этилированный.</a:t>
                      </a:r>
                      <a:endParaRPr lang="ru-RU" sz="1200" dirty="0"/>
                    </a:p>
                  </a:txBody>
                  <a:tcPr marL="21389" marR="21389" marT="10695" marB="10695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5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i="1" dirty="0" smtClean="0"/>
              <a:t>Бензины автомобильные</a:t>
            </a:r>
            <a:endParaRPr lang="ru-RU" sz="2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186874"/>
            <a:ext cx="84627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b="1" i="1" dirty="0" smtClean="0"/>
              <a:t>Реформулирование бензина:</a:t>
            </a:r>
          </a:p>
          <a:p>
            <a:pPr marL="342900" indent="-342900" algn="just"/>
            <a:endParaRPr lang="ru-RU" i="1" dirty="0"/>
          </a:p>
          <a:p>
            <a:pPr marL="342900" indent="-342900" algn="just">
              <a:buAutoNum type="arabicPeriod"/>
            </a:pPr>
            <a:r>
              <a:rPr lang="ru-RU" b="1" dirty="0" smtClean="0"/>
              <a:t>Этилированный бензин</a:t>
            </a:r>
          </a:p>
          <a:p>
            <a:pPr algn="just"/>
            <a:r>
              <a:rPr lang="ru-RU" dirty="0" smtClean="0"/>
              <a:t>	</a:t>
            </a:r>
            <a:r>
              <a:rPr lang="ru-RU" i="1" dirty="0" smtClean="0"/>
              <a:t>отказ от соединений свинца;</a:t>
            </a:r>
          </a:p>
          <a:p>
            <a:pPr algn="just"/>
            <a:r>
              <a:rPr lang="ru-RU" dirty="0" smtClean="0"/>
              <a:t>2. </a:t>
            </a:r>
            <a:r>
              <a:rPr lang="ru-RU" b="1" dirty="0" smtClean="0"/>
              <a:t>Бензин на основе риформата</a:t>
            </a:r>
          </a:p>
          <a:p>
            <a:pPr algn="just"/>
            <a:r>
              <a:rPr lang="ru-RU" i="1" dirty="0" smtClean="0"/>
              <a:t>	отказ от ароматических соединений (в т.ч. бензола);</a:t>
            </a:r>
          </a:p>
          <a:p>
            <a:pPr algn="just"/>
            <a:r>
              <a:rPr lang="ru-RU" dirty="0" smtClean="0"/>
              <a:t>3. </a:t>
            </a:r>
            <a:r>
              <a:rPr lang="ru-RU" b="1" dirty="0" smtClean="0"/>
              <a:t>Бензин с добавкой оксигенатов</a:t>
            </a:r>
          </a:p>
          <a:p>
            <a:pPr algn="just"/>
            <a:r>
              <a:rPr lang="ru-RU" dirty="0" smtClean="0"/>
              <a:t>	</a:t>
            </a:r>
            <a:r>
              <a:rPr lang="ru-RU" i="1" dirty="0" smtClean="0"/>
              <a:t>отказ от эфиров, спиртов;</a:t>
            </a:r>
          </a:p>
          <a:p>
            <a:pPr algn="just"/>
            <a:r>
              <a:rPr lang="ru-RU" b="1" dirty="0" smtClean="0"/>
              <a:t>4. Бензин с балансовым количеством изомеризатов, алкилатов (из оксигенатов – только этанол).</a:t>
            </a:r>
          </a:p>
          <a:p>
            <a:pPr algn="just"/>
            <a:endParaRPr lang="ru-RU" dirty="0" smtClean="0"/>
          </a:p>
          <a:p>
            <a:pPr marL="342900" indent="-342900" algn="just"/>
            <a:r>
              <a:rPr lang="ru-RU" dirty="0" smtClean="0"/>
              <a:t>	</a:t>
            </a:r>
            <a:r>
              <a:rPr lang="ru-RU" b="1" u="sng" dirty="0" smtClean="0"/>
              <a:t>Сегодня (в США и Европе) топливо для ДВС должно иметь такую же полноту сгорания, что и топлива с высоким содержанием оксигенатов.</a:t>
            </a:r>
          </a:p>
          <a:p>
            <a:pPr marL="342900" indent="-3429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061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Переработка фракции </a:t>
            </a:r>
            <a:r>
              <a:rPr lang="ru-RU" altLang="ru-RU" sz="2000" b="1" dirty="0" smtClean="0"/>
              <a:t>н.к.-180 </a:t>
            </a:r>
            <a:r>
              <a:rPr lang="ru-RU" altLang="ru-RU" sz="2000" b="1" dirty="0"/>
              <a:t>ºС </a:t>
            </a:r>
            <a:endParaRPr lang="ru-RU" sz="20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208" y="1526853"/>
            <a:ext cx="5499280" cy="225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913" y="3780656"/>
            <a:ext cx="5063559" cy="303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20" y="883741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 варианта риформинга:</a:t>
            </a:r>
          </a:p>
          <a:p>
            <a:pPr marL="285750" indent="-285750">
              <a:buFontTx/>
              <a:buChar char="-"/>
            </a:pPr>
            <a:r>
              <a:rPr lang="ru-RU" altLang="ru-RU" dirty="0" smtClean="0"/>
              <a:t>Производство высокооктанового компонента бензина;</a:t>
            </a:r>
          </a:p>
          <a:p>
            <a:pPr marL="285750" indent="-285750">
              <a:buFontTx/>
              <a:buChar char="-"/>
            </a:pPr>
            <a:r>
              <a:rPr lang="ru-RU" altLang="ru-RU" dirty="0" smtClean="0"/>
              <a:t>Производство ароматических УВ;</a:t>
            </a:r>
            <a:endParaRPr lang="ru-RU" altLang="ru-RU" dirty="0"/>
          </a:p>
          <a:p>
            <a:pPr eaLnBrk="1" hangingPunct="1"/>
            <a:endParaRPr lang="ru-RU" alt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" y="3103532"/>
            <a:ext cx="3478100" cy="196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1895" y="5066600"/>
            <a:ext cx="33919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Распределение ИОЧ в типичном риформате (данные </a:t>
            </a:r>
            <a:r>
              <a:rPr lang="en-US" sz="1400" b="1" dirty="0" smtClean="0"/>
              <a:t>IFP</a:t>
            </a:r>
            <a:r>
              <a:rPr lang="ru-RU" sz="1400" b="1" dirty="0" smtClean="0"/>
              <a:t>)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23331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Основные </a:t>
            </a:r>
            <a:r>
              <a:rPr lang="ru-RU" altLang="ru-RU" sz="2000" b="1" dirty="0" smtClean="0"/>
              <a:t>реакции</a:t>
            </a:r>
            <a:r>
              <a:rPr lang="en-US" altLang="ru-RU" sz="2000" b="1" dirty="0" smtClean="0"/>
              <a:t> </a:t>
            </a:r>
            <a:r>
              <a:rPr lang="ru-RU" altLang="ru-RU" sz="2000" b="1" dirty="0" smtClean="0"/>
              <a:t>каталитического риформинга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b="1" dirty="0"/>
              <a:t>Дегидрирование шестичленных </a:t>
            </a:r>
            <a:r>
              <a:rPr lang="ru-RU" altLang="ru-RU" b="1" dirty="0" smtClean="0"/>
              <a:t>нафтенов </a:t>
            </a:r>
            <a:r>
              <a:rPr lang="ru-RU" altLang="ru-RU" dirty="0" smtClean="0"/>
              <a:t>(</a:t>
            </a:r>
            <a:r>
              <a:rPr lang="ru-RU" altLang="ru-RU" i="1" dirty="0" smtClean="0"/>
              <a:t>наиболее быстрая реакция</a:t>
            </a:r>
            <a:r>
              <a:rPr lang="ru-RU" altLang="ru-RU" dirty="0" smtClean="0"/>
              <a:t>):</a:t>
            </a:r>
            <a:endParaRPr lang="ru-RU" altLang="ru-RU" dirty="0"/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r>
              <a:rPr lang="ru-RU" altLang="ru-RU" b="1" dirty="0"/>
              <a:t>Дегидроизомеризация пятичленных </a:t>
            </a:r>
            <a:r>
              <a:rPr lang="ru-RU" altLang="ru-RU" b="1" dirty="0" smtClean="0"/>
              <a:t>нафтенов </a:t>
            </a:r>
            <a:r>
              <a:rPr lang="ru-RU" altLang="ru-RU" dirty="0" smtClean="0"/>
              <a:t>(</a:t>
            </a:r>
            <a:r>
              <a:rPr lang="ru-RU" altLang="ru-RU" i="1" dirty="0" smtClean="0"/>
              <a:t>медленнее на порядок</a:t>
            </a:r>
            <a:r>
              <a:rPr lang="ru-RU" altLang="ru-RU" dirty="0" smtClean="0"/>
              <a:t>):</a:t>
            </a:r>
            <a:endParaRPr lang="ru-RU" altLang="ru-RU" dirty="0"/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r>
              <a:rPr lang="ru-RU" altLang="ru-RU" b="1" dirty="0" smtClean="0"/>
              <a:t>Ароматизация </a:t>
            </a:r>
            <a:r>
              <a:rPr lang="ru-RU" altLang="ru-RU" b="1" dirty="0"/>
              <a:t>(дегидроциклизация) </a:t>
            </a:r>
            <a:endParaRPr lang="ru-RU" altLang="ru-RU" b="1" dirty="0" smtClean="0"/>
          </a:p>
          <a:p>
            <a:pPr eaLnBrk="0" hangingPunct="0"/>
            <a:r>
              <a:rPr lang="ru-RU" altLang="ru-RU" b="1" dirty="0" smtClean="0"/>
              <a:t>парафинов</a:t>
            </a:r>
            <a:r>
              <a:rPr lang="ru-RU" altLang="ru-RU" dirty="0" smtClean="0"/>
              <a:t> (</a:t>
            </a:r>
            <a:r>
              <a:rPr lang="ru-RU" altLang="ru-RU" i="1" dirty="0" smtClean="0"/>
              <a:t>медленнее на полпорядка</a:t>
            </a:r>
            <a:r>
              <a:rPr lang="ru-RU" altLang="ru-RU" dirty="0" smtClean="0"/>
              <a:t>):</a:t>
            </a:r>
            <a:endParaRPr lang="ru-RU" altLang="ru-RU" dirty="0"/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r>
              <a:rPr lang="ru-RU" altLang="ru-RU" b="1" dirty="0"/>
              <a:t>Изомеризация:</a:t>
            </a: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577183"/>
              </p:ext>
            </p:extLst>
          </p:nvPr>
        </p:nvGraphicFramePr>
        <p:xfrm>
          <a:off x="541338" y="1484784"/>
          <a:ext cx="2008187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1" name="CS ChemDraw Drawing" r:id="rId3" imgW="2632329" imgH="822579" progId="ChemDraw.Document.6.0">
                  <p:embed/>
                </p:oleObj>
              </mc:Choice>
              <mc:Fallback>
                <p:oleObj name="CS ChemDraw Drawing" r:id="rId3" imgW="2632329" imgH="822579" progId="ChemDraw.Document.6.0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484784"/>
                        <a:ext cx="2008187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123282"/>
              </p:ext>
            </p:extLst>
          </p:nvPr>
        </p:nvGraphicFramePr>
        <p:xfrm>
          <a:off x="3922713" y="1196752"/>
          <a:ext cx="28733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2" name="CS ChemDraw Drawing" r:id="rId5" imgW="3997833" imgH="1293495" progId="ChemDraw.Document.6.0">
                  <p:embed/>
                </p:oleObj>
              </mc:Choice>
              <mc:Fallback>
                <p:oleObj name="CS ChemDraw Drawing" r:id="rId5" imgW="3997833" imgH="1293495" progId="ChemDraw.Document.6.0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2713" y="1196752"/>
                        <a:ext cx="2873375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794466"/>
              </p:ext>
            </p:extLst>
          </p:nvPr>
        </p:nvGraphicFramePr>
        <p:xfrm>
          <a:off x="539750" y="2636912"/>
          <a:ext cx="3382963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3" name="CS ChemDraw Drawing" r:id="rId7" imgW="4440936" imgH="822579" progId="ChemDraw.Document.6.0">
                  <p:embed/>
                </p:oleObj>
              </mc:Choice>
              <mc:Fallback>
                <p:oleObj name="CS ChemDraw Drawing" r:id="rId7" imgW="4440936" imgH="822579" progId="ChemDraw.Document.6.0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636912"/>
                        <a:ext cx="3382963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56530"/>
              </p:ext>
            </p:extLst>
          </p:nvPr>
        </p:nvGraphicFramePr>
        <p:xfrm>
          <a:off x="325438" y="3284984"/>
          <a:ext cx="5973762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4" name="CS ChemDraw Drawing" r:id="rId9" imgW="7985379" imgH="902970" progId="ChemDraw.Document.6.0">
                  <p:embed/>
                </p:oleObj>
              </mc:Choice>
              <mc:Fallback>
                <p:oleObj name="CS ChemDraw Drawing" r:id="rId9" imgW="7985379" imgH="902970" progId="ChemDraw.Document.6.0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3284984"/>
                        <a:ext cx="5973762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390224"/>
              </p:ext>
            </p:extLst>
          </p:nvPr>
        </p:nvGraphicFramePr>
        <p:xfrm>
          <a:off x="6229350" y="3573016"/>
          <a:ext cx="573088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5" name="CS ChemDraw Drawing" r:id="rId11" imgW="4440936" imgH="822579" progId="ChemDraw.Document.6.0">
                  <p:embed/>
                </p:oleObj>
              </mc:Choice>
              <mc:Fallback>
                <p:oleObj name="CS ChemDraw Drawing" r:id="rId11" imgW="4440936" imgH="822579" progId="ChemDraw.Document.6.0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2974"/>
                      <a:stretch>
                        <a:fillRect/>
                      </a:stretch>
                    </p:blipFill>
                    <p:spPr bwMode="auto">
                      <a:xfrm>
                        <a:off x="6229350" y="3573016"/>
                        <a:ext cx="573088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044598"/>
              </p:ext>
            </p:extLst>
          </p:nvPr>
        </p:nvGraphicFramePr>
        <p:xfrm>
          <a:off x="4666456" y="4133577"/>
          <a:ext cx="22098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6" name="CS ChemDraw Drawing" r:id="rId12" imgW="2819781" imgH="813054" progId="ChemDraw.Document.6.0">
                  <p:embed/>
                </p:oleObj>
              </mc:Choice>
              <mc:Fallback>
                <p:oleObj name="CS ChemDraw Drawing" r:id="rId12" imgW="2819781" imgH="813054" progId="ChemDraw.Document.6.0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6456" y="4133577"/>
                        <a:ext cx="220980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909859"/>
              </p:ext>
            </p:extLst>
          </p:nvPr>
        </p:nvGraphicFramePr>
        <p:xfrm>
          <a:off x="2411760" y="4797152"/>
          <a:ext cx="2017713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7" name="CS ChemDraw Drawing" r:id="rId14" imgW="2727579" imgH="1293495" progId="ChemDraw.Document.6.0">
                  <p:embed/>
                </p:oleObj>
              </mc:Choice>
              <mc:Fallback>
                <p:oleObj name="CS ChemDraw Drawing" r:id="rId14" imgW="2727579" imgH="1293495" progId="ChemDraw.Document.6.0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797152"/>
                        <a:ext cx="2017713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108128"/>
              </p:ext>
            </p:extLst>
          </p:nvPr>
        </p:nvGraphicFramePr>
        <p:xfrm>
          <a:off x="5580112" y="5085184"/>
          <a:ext cx="291623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8" name="CS ChemDraw Drawing" r:id="rId16" imgW="3997071" imgH="886587" progId="ChemDraw.Document.6.0">
                  <p:embed/>
                </p:oleObj>
              </mc:Choice>
              <mc:Fallback>
                <p:oleObj name="CS ChemDraw Drawing" r:id="rId16" imgW="3997071" imgH="886587" progId="ChemDraw.Document.6.0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5085184"/>
                        <a:ext cx="2916237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847554"/>
              </p:ext>
            </p:extLst>
          </p:nvPr>
        </p:nvGraphicFramePr>
        <p:xfrm>
          <a:off x="900113" y="6165304"/>
          <a:ext cx="69088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9" name="CS ChemDraw Drawing" r:id="rId18" imgW="9070086" imgH="574929" progId="ChemDraw.Document.6.0">
                  <p:embed/>
                </p:oleObj>
              </mc:Choice>
              <mc:Fallback>
                <p:oleObj name="CS ChemDraw Drawing" r:id="rId18" imgW="9070086" imgH="574929" progId="ChemDraw.Document.6.0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6165304"/>
                        <a:ext cx="690880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56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Основные реакции</a:t>
            </a:r>
            <a:r>
              <a:rPr lang="en-US" altLang="ru-RU" sz="2000" b="1" dirty="0"/>
              <a:t> </a:t>
            </a:r>
            <a:r>
              <a:rPr lang="ru-RU" altLang="ru-RU" sz="2000" b="1" dirty="0"/>
              <a:t>каталитического риформинга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b="1" dirty="0"/>
              <a:t>Реакции раскрытия кольца:</a:t>
            </a: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r>
              <a:rPr lang="ru-RU" altLang="ru-RU" b="1" dirty="0"/>
              <a:t>Деалкилирование:</a:t>
            </a: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r>
              <a:rPr lang="ru-RU" altLang="ru-RU" b="1" dirty="0"/>
              <a:t>Гидрокрекинг и гидрогенолиз:</a:t>
            </a: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  <a:p>
            <a:pPr eaLnBrk="0" hangingPunct="0"/>
            <a:endParaRPr lang="ru-RU" altLang="ru-RU" b="1" dirty="0" smtClean="0">
              <a:latin typeface="Times New Roman" pitchFamily="18" charset="0"/>
            </a:endParaRPr>
          </a:p>
          <a:p>
            <a:pPr eaLnBrk="0" hangingPunct="0"/>
            <a:r>
              <a:rPr lang="ru-RU" altLang="ru-RU" b="1" dirty="0"/>
              <a:t>Реакции коксообразования:</a:t>
            </a:r>
          </a:p>
          <a:p>
            <a:pPr eaLnBrk="0" hangingPunct="0"/>
            <a:endParaRPr lang="ru-RU" altLang="ru-RU" b="1" dirty="0">
              <a:latin typeface="Times New Roman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973907"/>
              </p:ext>
            </p:extLst>
          </p:nvPr>
        </p:nvGraphicFramePr>
        <p:xfrm>
          <a:off x="3708400" y="719336"/>
          <a:ext cx="5040313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29" name="CS ChemDraw Drawing" r:id="rId3" imgW="6553200" imgH="2774823" progId="ChemDraw.Document.6.0">
                  <p:embed/>
                </p:oleObj>
              </mc:Choice>
              <mc:Fallback>
                <p:oleObj name="CS ChemDraw Drawing" r:id="rId3" imgW="6553200" imgH="2774823" progId="ChemDraw.Document.6.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719336"/>
                        <a:ext cx="5040313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365132"/>
              </p:ext>
            </p:extLst>
          </p:nvPr>
        </p:nvGraphicFramePr>
        <p:xfrm>
          <a:off x="1187624" y="2564904"/>
          <a:ext cx="2301875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30" name="CS ChemDraw Drawing" r:id="rId5" imgW="3294126" imgH="1834134" progId="ChemDraw.Document.6.0">
                  <p:embed/>
                </p:oleObj>
              </mc:Choice>
              <mc:Fallback>
                <p:oleObj name="CS ChemDraw Drawing" r:id="rId5" imgW="3294126" imgH="1834134" progId="ChemDraw.Document.6.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564904"/>
                        <a:ext cx="2301875" cy="1281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073753"/>
              </p:ext>
            </p:extLst>
          </p:nvPr>
        </p:nvGraphicFramePr>
        <p:xfrm>
          <a:off x="4644008" y="2565400"/>
          <a:ext cx="2408238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31" name="CS ChemDraw Drawing" r:id="rId7" imgW="3294126" imgH="1293495" progId="ChemDraw.Document.6.0">
                  <p:embed/>
                </p:oleObj>
              </mc:Choice>
              <mc:Fallback>
                <p:oleObj name="CS ChemDraw Drawing" r:id="rId7" imgW="3294126" imgH="1293495" progId="ChemDraw.Document.6.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2565400"/>
                        <a:ext cx="2408238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116635"/>
              </p:ext>
            </p:extLst>
          </p:nvPr>
        </p:nvGraphicFramePr>
        <p:xfrm>
          <a:off x="1187450" y="4437112"/>
          <a:ext cx="1944688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32" name="CS ChemDraw Drawing" r:id="rId9" imgW="3743706" imgH="926592" progId="ChemDraw.Document.6.0">
                  <p:embed/>
                </p:oleObj>
              </mc:Choice>
              <mc:Fallback>
                <p:oleObj name="CS ChemDraw Drawing" r:id="rId9" imgW="3743706" imgH="926592" progId="ChemDraw.Document.6.0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367" t="21065" r="24686" b="26390"/>
                      <a:stretch>
                        <a:fillRect/>
                      </a:stretch>
                    </p:blipFill>
                    <p:spPr bwMode="auto">
                      <a:xfrm>
                        <a:off x="1187450" y="4437112"/>
                        <a:ext cx="1944688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233878"/>
              </p:ext>
            </p:extLst>
          </p:nvPr>
        </p:nvGraphicFramePr>
        <p:xfrm>
          <a:off x="4716463" y="4426818"/>
          <a:ext cx="28098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33" name="CS ChemDraw Drawing" r:id="rId11" imgW="4515612" imgH="967740" progId="ChemDraw.Document.6.0">
                  <p:embed/>
                </p:oleObj>
              </mc:Choice>
              <mc:Fallback>
                <p:oleObj name="CS ChemDraw Drawing" r:id="rId11" imgW="4515612" imgH="967740" progId="ChemDraw.Document.6.0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1062" b="32692"/>
                      <a:stretch>
                        <a:fillRect/>
                      </a:stretch>
                    </p:blipFill>
                    <p:spPr bwMode="auto">
                      <a:xfrm>
                        <a:off x="4716463" y="4426818"/>
                        <a:ext cx="280987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468313" y="5661025"/>
          <a:ext cx="28797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34" name="CS ChemDraw Drawing" r:id="rId13" imgW="3327654" imgH="454914" progId="ChemDraw.Document.6.0">
                  <p:embed/>
                </p:oleObj>
              </mc:Choice>
              <mc:Fallback>
                <p:oleObj name="CS ChemDraw Drawing" r:id="rId13" imgW="3327654" imgH="454914" progId="ChemDraw.Document.6.0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661025"/>
                        <a:ext cx="287972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4953000" y="5651500"/>
          <a:ext cx="2814638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35" name="CS ChemDraw Drawing" r:id="rId15" imgW="2946654" imgH="445389" progId="ChemDraw.Document.6.0">
                  <p:embed/>
                </p:oleObj>
              </mc:Choice>
              <mc:Fallback>
                <p:oleObj name="CS ChemDraw Drawing" r:id="rId15" imgW="2946654" imgH="445389" progId="ChemDraw.Document.6.0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5651500"/>
                        <a:ext cx="2814638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343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/>
              <a:t>Особенности </a:t>
            </a:r>
            <a:r>
              <a:rPr lang="ru-RU" altLang="ru-RU" sz="2000" b="1" dirty="0"/>
              <a:t>процесса </a:t>
            </a:r>
            <a:r>
              <a:rPr lang="ru-RU" altLang="ru-RU" sz="2000" b="1" dirty="0" smtClean="0"/>
              <a:t>каталитического </a:t>
            </a:r>
            <a:r>
              <a:rPr lang="ru-RU" altLang="ru-RU" sz="2000" b="1" dirty="0"/>
              <a:t>риформинга</a:t>
            </a:r>
            <a:endParaRPr lang="ru-RU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6652"/>
            <a:ext cx="7731486" cy="273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5536" y="940078"/>
            <a:ext cx="79928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altLang="ru-RU" b="1" u="sng" dirty="0" smtClean="0"/>
              <a:t>Образование дешевого ВСГ </a:t>
            </a:r>
            <a:r>
              <a:rPr lang="ru-RU" altLang="ru-RU" dirty="0" smtClean="0"/>
              <a:t>– важнейшая особенность процесса;</a:t>
            </a:r>
          </a:p>
          <a:p>
            <a:pPr marL="342900" indent="-342900" algn="just">
              <a:buAutoNum type="arabicPeriod"/>
            </a:pPr>
            <a:r>
              <a:rPr lang="ru-RU" b="1" dirty="0" smtClean="0"/>
              <a:t>Скорости реакций: </a:t>
            </a:r>
            <a:r>
              <a:rPr lang="ru-RU" i="1" dirty="0" smtClean="0"/>
              <a:t>дегидрирование циклогексана </a:t>
            </a:r>
            <a:r>
              <a:rPr lang="en-US" i="1" dirty="0" smtClean="0"/>
              <a:t>&gt;</a:t>
            </a:r>
            <a:r>
              <a:rPr lang="en-US" dirty="0" smtClean="0"/>
              <a:t>&gt;</a:t>
            </a:r>
            <a:r>
              <a:rPr lang="ru-RU" dirty="0" smtClean="0"/>
              <a:t> </a:t>
            </a:r>
            <a:r>
              <a:rPr lang="ru-RU" i="1" dirty="0" smtClean="0"/>
              <a:t>дегидроизомеризация циклопентана </a:t>
            </a:r>
            <a:r>
              <a:rPr lang="en-US" i="1" dirty="0" smtClean="0"/>
              <a:t>&gt;</a:t>
            </a:r>
            <a:r>
              <a:rPr lang="en-US" dirty="0" smtClean="0"/>
              <a:t>&gt;</a:t>
            </a:r>
            <a:r>
              <a:rPr lang="ru-RU" dirty="0" smtClean="0"/>
              <a:t> </a:t>
            </a:r>
            <a:r>
              <a:rPr lang="ru-RU" i="1" dirty="0" smtClean="0"/>
              <a:t>дегидроциклизация парафинов </a:t>
            </a:r>
            <a:r>
              <a:rPr lang="en-US" i="1" dirty="0" smtClean="0"/>
              <a:t>&gt; </a:t>
            </a:r>
            <a:r>
              <a:rPr lang="ru-RU" i="1" dirty="0" smtClean="0"/>
              <a:t>изомеризация парафинов</a:t>
            </a:r>
            <a:r>
              <a:rPr lang="ru-RU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ru-RU" dirty="0" smtClean="0"/>
              <a:t>Термодинамически выгодны: </a:t>
            </a:r>
            <a:r>
              <a:rPr lang="ru-RU" b="1" u="sng" dirty="0" smtClean="0"/>
              <a:t>высокие температуры</a:t>
            </a:r>
            <a:r>
              <a:rPr lang="ru-RU" dirty="0" smtClean="0"/>
              <a:t> и </a:t>
            </a:r>
            <a:r>
              <a:rPr lang="ru-RU" b="1" u="sng" dirty="0" smtClean="0"/>
              <a:t>низкие парциальные давления водорода;</a:t>
            </a:r>
          </a:p>
          <a:p>
            <a:pPr marL="342900" indent="-342900" algn="just">
              <a:buAutoNum type="arabicPeriod"/>
            </a:pPr>
            <a:r>
              <a:rPr lang="ru-RU" b="1" dirty="0" smtClean="0"/>
              <a:t>НО: </a:t>
            </a:r>
            <a:r>
              <a:rPr lang="ru-RU" dirty="0" smtClean="0"/>
              <a:t>парциальное </a:t>
            </a:r>
            <a:r>
              <a:rPr lang="ru-RU" dirty="0" smtClean="0"/>
              <a:t>давление </a:t>
            </a:r>
            <a:r>
              <a:rPr lang="ru-RU" dirty="0" smtClean="0"/>
              <a:t>водорода повышено для подавления реакций коксообразования, </a:t>
            </a:r>
            <a:r>
              <a:rPr lang="ru-RU" dirty="0" smtClean="0"/>
              <a:t>а температуры </a:t>
            </a:r>
            <a:r>
              <a:rPr lang="ru-RU" dirty="0" smtClean="0"/>
              <a:t>повышаются по циклу работы катализатора для компенсации потери глубины ароматизации.</a:t>
            </a:r>
          </a:p>
          <a:p>
            <a:pPr marL="342900" indent="-342900" algn="just">
              <a:buAutoNum type="arabicPeriod"/>
            </a:pPr>
            <a:r>
              <a:rPr lang="ru-RU" b="1" dirty="0" smtClean="0"/>
              <a:t>Тепловой эффект – </a:t>
            </a:r>
            <a:r>
              <a:rPr lang="ru-RU" dirty="0" smtClean="0"/>
              <a:t>-(250-630) кДж/кг;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293302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Сырье для </a:t>
            </a:r>
            <a:r>
              <a:rPr lang="ru-RU" sz="2000" b="1" dirty="0" smtClean="0"/>
              <a:t>риформинга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Фракционный состав:</a:t>
            </a:r>
          </a:p>
          <a:p>
            <a:r>
              <a:rPr lang="ru-RU" dirty="0" smtClean="0"/>
              <a:t>- </a:t>
            </a:r>
            <a:r>
              <a:rPr lang="ru-RU" b="1" dirty="0" smtClean="0"/>
              <a:t>КРа:</a:t>
            </a:r>
            <a:r>
              <a:rPr lang="ru-RU" dirty="0" smtClean="0"/>
              <a:t>	С</a:t>
            </a:r>
            <a:r>
              <a:rPr lang="ru-RU" baseline="-25000" dirty="0" smtClean="0"/>
              <a:t>6</a:t>
            </a:r>
            <a:r>
              <a:rPr lang="ru-RU" dirty="0" smtClean="0"/>
              <a:t> (62-85 °С), С</a:t>
            </a:r>
            <a:r>
              <a:rPr lang="ru-RU" baseline="-25000" dirty="0" smtClean="0"/>
              <a:t>7</a:t>
            </a:r>
            <a:r>
              <a:rPr lang="ru-RU" dirty="0" smtClean="0"/>
              <a:t> (85-105 </a:t>
            </a:r>
            <a:r>
              <a:rPr lang="ru-RU" dirty="0"/>
              <a:t>°С</a:t>
            </a:r>
            <a:r>
              <a:rPr lang="ru-RU" dirty="0" smtClean="0"/>
              <a:t>), С</a:t>
            </a:r>
            <a:r>
              <a:rPr lang="ru-RU" baseline="-25000" dirty="0" smtClean="0"/>
              <a:t>8</a:t>
            </a:r>
            <a:r>
              <a:rPr lang="ru-RU" dirty="0" smtClean="0"/>
              <a:t> (105-140 </a:t>
            </a:r>
            <a:r>
              <a:rPr lang="ru-RU" dirty="0"/>
              <a:t>°С</a:t>
            </a:r>
            <a:r>
              <a:rPr lang="ru-RU" dirty="0" smtClean="0"/>
              <a:t>)</a:t>
            </a:r>
          </a:p>
          <a:p>
            <a:r>
              <a:rPr lang="ru-RU" dirty="0" smtClean="0"/>
              <a:t>- </a:t>
            </a:r>
            <a:r>
              <a:rPr lang="ru-RU" b="1" dirty="0" smtClean="0"/>
              <a:t>КРб:</a:t>
            </a:r>
            <a:r>
              <a:rPr lang="ru-RU" dirty="0" smtClean="0"/>
              <a:t>	85-180 °С (С</a:t>
            </a:r>
            <a:r>
              <a:rPr lang="ru-RU" baseline="-25000" dirty="0" smtClean="0"/>
              <a:t>7</a:t>
            </a:r>
            <a:r>
              <a:rPr lang="ru-RU" dirty="0" smtClean="0"/>
              <a:t>-С</a:t>
            </a:r>
            <a:r>
              <a:rPr lang="ru-RU" baseline="-25000" dirty="0" smtClean="0"/>
              <a:t>10</a:t>
            </a:r>
            <a:r>
              <a:rPr lang="ru-RU" dirty="0" smtClean="0"/>
              <a:t>)</a:t>
            </a:r>
          </a:p>
          <a:p>
            <a:r>
              <a:rPr lang="ru-RU" dirty="0" smtClean="0"/>
              <a:t>- чем тяжелее сырье, тем:</a:t>
            </a:r>
          </a:p>
          <a:p>
            <a:r>
              <a:rPr lang="ru-RU" dirty="0" smtClean="0"/>
              <a:t>	- выше выход риформата;</a:t>
            </a:r>
          </a:p>
          <a:p>
            <a:r>
              <a:rPr lang="ru-RU" dirty="0" smtClean="0"/>
              <a:t>	- выше выход ароматики и выше ОЧ;</a:t>
            </a:r>
          </a:p>
          <a:p>
            <a:r>
              <a:rPr lang="ru-RU" dirty="0"/>
              <a:t>	</a:t>
            </a:r>
            <a:r>
              <a:rPr lang="ru-RU" dirty="0" smtClean="0"/>
              <a:t>- выше скорость образования кокса;</a:t>
            </a:r>
          </a:p>
          <a:p>
            <a:r>
              <a:rPr lang="ru-RU" dirty="0" smtClean="0"/>
              <a:t>- при одинаковом числе атомов С температура кипения ароматики выше, чем у парафинов и нафтенов на 10-15 °С, поэтому, например, для получения продукта с к.к.=180 °С нужно взять сырье с к.к.=165-170 °С;</a:t>
            </a:r>
          </a:p>
          <a:p>
            <a:endParaRPr lang="ru-RU" b="1" dirty="0" smtClean="0"/>
          </a:p>
          <a:p>
            <a:r>
              <a:rPr lang="ru-RU" b="1" dirty="0" smtClean="0"/>
              <a:t>Химический состав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Высокое содержание нафтенов</a:t>
            </a:r>
            <a:r>
              <a:rPr lang="ru-RU" dirty="0" smtClean="0"/>
              <a:t>: выход риформата и водорода возрастают;</a:t>
            </a:r>
          </a:p>
          <a:p>
            <a:pPr marL="285750" indent="-285750">
              <a:buFontTx/>
              <a:buChar char="-"/>
            </a:pPr>
            <a:endParaRPr lang="ru-RU" b="1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996462"/>
              </p:ext>
            </p:extLst>
          </p:nvPr>
        </p:nvGraphicFramePr>
        <p:xfrm>
          <a:off x="611560" y="4912568"/>
          <a:ext cx="8320107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000"/>
                <a:gridCol w="2736464"/>
                <a:gridCol w="4143643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Соединения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Максимально допустимое </a:t>
                      </a:r>
                      <a:r>
                        <a:rPr lang="ru-RU" sz="1400" baseline="0" dirty="0" smtClean="0"/>
                        <a:t> содержание, </a:t>
                      </a:r>
                      <a:r>
                        <a:rPr lang="en-US" sz="1400" baseline="0" dirty="0" smtClean="0"/>
                        <a:t>ppm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Комментарий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Сера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dirty="0" smtClean="0"/>
                        <a:t>образует сульфиды с металлами, требуется блок гидроочистки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Влага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dirty="0" smtClean="0"/>
                        <a:t>вымывает галогены с катализатора</a:t>
                      </a:r>
                      <a:endParaRPr lang="ru-RU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Азот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0,5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разрушает</a:t>
                      </a:r>
                      <a:r>
                        <a:rPr lang="ru-RU" sz="1400" baseline="0" dirty="0" smtClean="0"/>
                        <a:t> кислотные центры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389698"/>
              </p:ext>
            </p:extLst>
          </p:nvPr>
        </p:nvGraphicFramePr>
        <p:xfrm>
          <a:off x="6084168" y="548680"/>
          <a:ext cx="2988000" cy="1940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8000"/>
                <a:gridCol w="720000"/>
                <a:gridCol w="90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Содержание УВ, % об.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Сырье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Продукт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Парафины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Олефины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Нафтены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Ароматика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55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5475467"/>
              </p:ext>
            </p:extLst>
          </p:nvPr>
        </p:nvGraphicFramePr>
        <p:xfrm>
          <a:off x="6925408" y="3645024"/>
          <a:ext cx="2008187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5" name="CS ChemDraw Drawing" r:id="rId3" imgW="2487240" imgH="777240" progId="ChemDraw.Document.6.0">
                  <p:embed/>
                </p:oleObj>
              </mc:Choice>
              <mc:Fallback>
                <p:oleObj name="CS ChemDraw Drawing" r:id="rId3" imgW="2487240" imgH="777240" progId="ChemDraw.Document.6.0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5408" y="3645024"/>
                        <a:ext cx="2008187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613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462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Основные требования, предъявляемые к промышленным катализаторам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высокая </a:t>
            </a:r>
            <a:r>
              <a:rPr lang="ru-RU" altLang="ru-RU" dirty="0"/>
              <a:t>активность;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селективность </a:t>
            </a:r>
            <a:r>
              <a:rPr lang="ru-RU" altLang="ru-RU" dirty="0"/>
              <a:t>(избирательность);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механическая </a:t>
            </a:r>
            <a:r>
              <a:rPr lang="ru-RU" altLang="ru-RU" dirty="0"/>
              <a:t>прочность;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термостойкость</a:t>
            </a:r>
            <a:r>
              <a:rPr lang="ru-RU" altLang="ru-RU" dirty="0"/>
              <a:t>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устойчивость </a:t>
            </a:r>
            <a:r>
              <a:rPr lang="ru-RU" altLang="ru-RU" dirty="0"/>
              <a:t>к действию каталитических ядов;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большая </a:t>
            </a:r>
            <a:r>
              <a:rPr lang="ru-RU" altLang="ru-RU" dirty="0"/>
              <a:t>длительность работы;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легкая </a:t>
            </a:r>
            <a:r>
              <a:rPr lang="ru-RU" altLang="ru-RU" dirty="0"/>
              <a:t>регенерируемость;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определенные </a:t>
            </a:r>
            <a:r>
              <a:rPr lang="ru-RU" altLang="ru-RU" dirty="0"/>
              <a:t>гидродинамические характеристики;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 smtClean="0"/>
              <a:t> незначительная </a:t>
            </a:r>
            <a:r>
              <a:rPr lang="ru-RU" altLang="ru-RU" dirty="0"/>
              <a:t>стоимость. </a:t>
            </a:r>
            <a:endParaRPr lang="en-US" altLang="ru-RU" dirty="0" smtClean="0"/>
          </a:p>
          <a:p>
            <a:pPr eaLnBrk="1" hangingPunct="1"/>
            <a:endParaRPr lang="ru-RU" altLang="ru-RU" b="1" dirty="0" smtClean="0"/>
          </a:p>
          <a:p>
            <a:pPr marL="0" lvl="1"/>
            <a:r>
              <a:rPr lang="ru-RU" altLang="ru-RU" b="1" dirty="0" smtClean="0"/>
              <a:t>Общая потребность в катализаторах КР в РФ - 2800 т; в год – 350 т;</a:t>
            </a:r>
          </a:p>
          <a:p>
            <a:pPr marL="0" lvl="1"/>
            <a:r>
              <a:rPr lang="ru-RU" altLang="ru-RU" b="1" dirty="0" smtClean="0"/>
              <a:t>Средний срок службы катализатора - 8 лет </a:t>
            </a:r>
            <a:r>
              <a:rPr lang="ru-RU" altLang="ru-RU" dirty="0" smtClean="0"/>
              <a:t>(5-8 </a:t>
            </a:r>
            <a:r>
              <a:rPr lang="ru-RU" altLang="ru-RU" dirty="0"/>
              <a:t>ц</a:t>
            </a:r>
            <a:r>
              <a:rPr lang="ru-RU" altLang="ru-RU" dirty="0" smtClean="0"/>
              <a:t>иклов регенерации)</a:t>
            </a:r>
            <a:r>
              <a:rPr lang="ru-RU" altLang="ru-RU" b="1" dirty="0" smtClean="0"/>
              <a:t>;</a:t>
            </a:r>
          </a:p>
          <a:p>
            <a:pPr marL="0" lvl="1"/>
            <a:r>
              <a:rPr lang="ru-RU" altLang="ru-RU" b="1" dirty="0" smtClean="0"/>
              <a:t>Средняя стоимость катализаторов – 2,4 млн руб./т. </a:t>
            </a:r>
            <a:r>
              <a:rPr lang="ru-RU" altLang="ru-RU" dirty="0" smtClean="0"/>
              <a:t>(2014 г.)</a:t>
            </a:r>
          </a:p>
        </p:txBody>
      </p:sp>
      <p:pic>
        <p:nvPicPr>
          <p:cNvPr id="11266" name="Picture 2" descr="http://www.olkat.ru/files/Image/Catalyst/RB44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25144"/>
            <a:ext cx="2125502" cy="207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olkat.ru/files/Image/Catalyst/RB35UK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25144"/>
            <a:ext cx="2235020" cy="196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olkat.ru/files/Image/miniIKONA/z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01082"/>
            <a:ext cx="2081924" cy="20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1760" y="6165304"/>
            <a:ext cx="8050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/>
              <a:t>РБ-44У</a:t>
            </a:r>
            <a:endParaRPr lang="ru-RU" sz="14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165304"/>
            <a:ext cx="8114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/>
              <a:t>РБ-33У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44408" y="6146140"/>
            <a:ext cx="9450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/>
              <a:t>РБ-44У </a:t>
            </a:r>
            <a:endParaRPr lang="ru-RU" sz="1400" b="1" i="1" dirty="0" smtClean="0"/>
          </a:p>
          <a:p>
            <a:r>
              <a:rPr lang="ru-RU" sz="1400" b="1" i="1" dirty="0" smtClean="0"/>
              <a:t>марка </a:t>
            </a:r>
            <a:r>
              <a:rPr lang="ru-RU" sz="1400" b="1" i="1" dirty="0"/>
              <a:t>Ш</a:t>
            </a:r>
          </a:p>
        </p:txBody>
      </p:sp>
    </p:spTree>
    <p:extLst>
      <p:ext uri="{BB962C8B-B14F-4D97-AF65-F5344CB8AC3E}">
        <p14:creationId xmlns:p14="http://schemas.microsoft.com/office/powerpoint/2010/main" val="253240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462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/>
              <a:t>Промышленные катализаторы риформинга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972" y="980728"/>
            <a:ext cx="90500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dirty="0" smtClean="0"/>
              <a:t>Бифункциональные катализаторы</a:t>
            </a:r>
          </a:p>
          <a:p>
            <a:pPr eaLnBrk="1" hangingPunct="1"/>
            <a:r>
              <a:rPr lang="ru-RU" altLang="ru-RU" b="1" dirty="0" smtClean="0"/>
              <a:t>Дегидрирующе-гидрирующая функция:</a:t>
            </a:r>
          </a:p>
          <a:p>
            <a:pPr eaLnBrk="1" hangingPunct="1"/>
            <a:r>
              <a:rPr lang="ru-RU" altLang="ru-RU" dirty="0" smtClean="0"/>
              <a:t>–</a:t>
            </a:r>
            <a:r>
              <a:rPr lang="ru-RU" altLang="ru-RU" b="1" dirty="0" smtClean="0"/>
              <a:t> </a:t>
            </a:r>
            <a:r>
              <a:rPr lang="ru-RU" altLang="ru-RU" dirty="0" smtClean="0"/>
              <a:t>Ме </a:t>
            </a:r>
            <a:r>
              <a:rPr lang="en-US" altLang="ru-RU" dirty="0" smtClean="0"/>
              <a:t>VIII </a:t>
            </a:r>
            <a:r>
              <a:rPr lang="ru-RU" altLang="ru-RU" dirty="0" smtClean="0"/>
              <a:t>группы (</a:t>
            </a:r>
            <a:r>
              <a:rPr lang="en-US" altLang="ru-RU" dirty="0"/>
              <a:t>Pt, Pd</a:t>
            </a:r>
            <a:r>
              <a:rPr lang="en-US" altLang="ru-RU" dirty="0" smtClean="0"/>
              <a:t>, Ni</a:t>
            </a:r>
            <a:r>
              <a:rPr lang="ru-RU" altLang="ru-RU" dirty="0" smtClean="0"/>
              <a:t>);</a:t>
            </a:r>
          </a:p>
          <a:p>
            <a:pPr lvl="1"/>
            <a:r>
              <a:rPr lang="ru-RU" altLang="ru-RU" dirty="0" smtClean="0"/>
              <a:t>- Ускорение реакций:</a:t>
            </a:r>
          </a:p>
          <a:p>
            <a:pPr marL="1200150" lvl="2" indent="-285750">
              <a:buFontTx/>
              <a:buChar char="-"/>
            </a:pPr>
            <a:r>
              <a:rPr lang="ru-RU" altLang="ru-RU" dirty="0" smtClean="0"/>
              <a:t>Дегидрирования до ароматики;</a:t>
            </a:r>
          </a:p>
          <a:p>
            <a:pPr marL="1200150" lvl="2" indent="-285750">
              <a:buFontTx/>
              <a:buChar char="-"/>
            </a:pPr>
            <a:r>
              <a:rPr lang="ru-RU" altLang="ru-RU" dirty="0" smtClean="0"/>
              <a:t>Гидрирования промежуточных продуктов реакций, ведущих к образованию кокса;</a:t>
            </a:r>
          </a:p>
          <a:p>
            <a:pPr marL="457200" lvl="2"/>
            <a:r>
              <a:rPr lang="ru-RU" altLang="ru-RU" dirty="0"/>
              <a:t>-</a:t>
            </a:r>
            <a:r>
              <a:rPr lang="ru-RU" altLang="ru-RU" b="1" dirty="0" smtClean="0"/>
              <a:t> </a:t>
            </a:r>
            <a:r>
              <a:rPr lang="ru-RU" altLang="ru-RU" dirty="0" smtClean="0"/>
              <a:t>Содержание </a:t>
            </a:r>
            <a:r>
              <a:rPr lang="en-US" altLang="ru-RU" dirty="0" smtClean="0"/>
              <a:t>Pt </a:t>
            </a:r>
            <a:r>
              <a:rPr lang="ru-RU" altLang="ru-RU" dirty="0" smtClean="0"/>
              <a:t>не более 0,6 %, потому что:</a:t>
            </a:r>
          </a:p>
          <a:p>
            <a:pPr marL="1200150" lvl="3" indent="-285750">
              <a:buFontTx/>
              <a:buChar char="-"/>
            </a:pPr>
            <a:r>
              <a:rPr lang="ru-RU" altLang="ru-RU" dirty="0"/>
              <a:t>Дорого </a:t>
            </a:r>
            <a:r>
              <a:rPr lang="ru-RU" altLang="ru-RU" dirty="0" smtClean="0"/>
              <a:t>(!), активность больше не возрастает;</a:t>
            </a:r>
            <a:endParaRPr lang="ru-RU" altLang="ru-RU" dirty="0"/>
          </a:p>
          <a:p>
            <a:pPr marL="1200150" lvl="3" indent="-285750">
              <a:buFontTx/>
              <a:buChar char="-"/>
            </a:pPr>
            <a:r>
              <a:rPr lang="ru-RU" altLang="ru-RU" dirty="0" smtClean="0"/>
              <a:t>Повышается чувствительность к ядам;</a:t>
            </a:r>
          </a:p>
          <a:p>
            <a:pPr marL="1200150" lvl="3" indent="-285750">
              <a:buFontTx/>
              <a:buChar char="-"/>
            </a:pPr>
            <a:r>
              <a:rPr lang="ru-RU" altLang="ru-RU" dirty="0" smtClean="0"/>
              <a:t>Усиливаются реакции раскрытия кольца;</a:t>
            </a:r>
          </a:p>
          <a:p>
            <a:pPr marL="0" lvl="1"/>
            <a:endParaRPr lang="ru-RU" altLang="ru-RU" b="1" dirty="0" smtClean="0"/>
          </a:p>
          <a:p>
            <a:pPr marL="0" lvl="1"/>
            <a:r>
              <a:rPr lang="ru-RU" altLang="ru-RU" b="1" dirty="0" smtClean="0"/>
              <a:t>Кислотная </a:t>
            </a:r>
            <a:r>
              <a:rPr lang="ru-RU" altLang="ru-RU" b="1" dirty="0"/>
              <a:t>функция</a:t>
            </a:r>
            <a:r>
              <a:rPr lang="ru-RU" altLang="ru-RU" b="1" dirty="0" smtClean="0"/>
              <a:t>:</a:t>
            </a:r>
          </a:p>
          <a:p>
            <a:pPr marL="285750" lvl="1" indent="-285750">
              <a:buFontTx/>
              <a:buChar char="-"/>
            </a:pPr>
            <a:r>
              <a:rPr lang="ru-RU" altLang="ru-RU" dirty="0" smtClean="0"/>
              <a:t>Оксид алюминия;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dirty="0"/>
              <a:t>Ускорение реакций:</a:t>
            </a:r>
          </a:p>
          <a:p>
            <a:pPr marL="742950" lvl="1" indent="-285750">
              <a:buFontTx/>
              <a:buChar char="-"/>
            </a:pPr>
            <a:r>
              <a:rPr lang="ru-RU" altLang="ru-RU" dirty="0" smtClean="0"/>
              <a:t>Крекинга (</a:t>
            </a:r>
            <a:r>
              <a:rPr lang="ru-RU" altLang="ru-RU" dirty="0">
                <a:sym typeface="Wingdings" panose="05000000000000000000" pitchFamily="2" charset="2"/>
              </a:rPr>
              <a:t> </a:t>
            </a:r>
            <a:r>
              <a:rPr lang="ru-RU" altLang="ru-RU" dirty="0" smtClean="0">
                <a:sym typeface="Wingdings" panose="05000000000000000000" pitchFamily="2" charset="2"/>
              </a:rPr>
              <a:t></a:t>
            </a:r>
            <a:r>
              <a:rPr lang="ru-RU" altLang="ru-RU" dirty="0">
                <a:sym typeface="Wingdings" panose="05000000000000000000" pitchFamily="2" charset="2"/>
              </a:rPr>
              <a:t> </a:t>
            </a:r>
            <a:r>
              <a:rPr lang="ru-RU" altLang="ru-RU" dirty="0" smtClean="0">
                <a:sym typeface="Wingdings" panose="05000000000000000000" pitchFamily="2" charset="2"/>
              </a:rPr>
              <a:t></a:t>
            </a:r>
            <a:r>
              <a:rPr lang="ru-RU" altLang="ru-RU" dirty="0">
                <a:sym typeface="Wingdings" panose="05000000000000000000" pitchFamily="2" charset="2"/>
              </a:rPr>
              <a:t> </a:t>
            </a:r>
            <a:r>
              <a:rPr lang="ru-RU" altLang="ru-RU" dirty="0" smtClean="0"/>
              <a:t>);</a:t>
            </a:r>
            <a:endParaRPr lang="ru-RU" altLang="ru-RU" dirty="0"/>
          </a:p>
          <a:p>
            <a:pPr marL="742950" lvl="1" indent="-285750">
              <a:buFontTx/>
              <a:buChar char="-"/>
            </a:pPr>
            <a:r>
              <a:rPr lang="ru-RU" altLang="ru-RU" dirty="0" smtClean="0"/>
              <a:t>Изомеризации;</a:t>
            </a:r>
          </a:p>
          <a:p>
            <a:pPr marL="19050" lvl="1" indent="-19050">
              <a:buFontTx/>
              <a:buChar char="-"/>
            </a:pPr>
            <a:r>
              <a:rPr lang="ru-RU" altLang="ru-RU" dirty="0" smtClean="0"/>
              <a:t> Для усиления кислотной активности вводят галогены (</a:t>
            </a:r>
            <a:r>
              <a:rPr lang="en-US" altLang="ru-RU" dirty="0" smtClean="0"/>
              <a:t>Cl</a:t>
            </a:r>
            <a:r>
              <a:rPr lang="ru-RU" altLang="ru-RU" dirty="0" smtClean="0"/>
              <a:t> до 2,0 %</a:t>
            </a:r>
            <a:r>
              <a:rPr lang="ru-RU" altLang="ru-RU" dirty="0"/>
              <a:t>;</a:t>
            </a:r>
            <a:r>
              <a:rPr lang="ru-RU" altLang="ru-RU" dirty="0" smtClean="0"/>
              <a:t> редко, </a:t>
            </a:r>
            <a:r>
              <a:rPr lang="en-US" altLang="ru-RU" dirty="0" smtClean="0"/>
              <a:t>F</a:t>
            </a:r>
            <a:r>
              <a:rPr lang="ru-RU" altLang="ru-RU" dirty="0" smtClean="0"/>
              <a:t>):</a:t>
            </a:r>
          </a:p>
          <a:p>
            <a:pPr marL="476250" lvl="2" indent="-19050">
              <a:buFontTx/>
              <a:buChar char="-"/>
            </a:pPr>
            <a:r>
              <a:rPr lang="ru-RU" altLang="ru-RU" dirty="0" smtClean="0"/>
              <a:t> Стабилизирует дисперсность платины – комплексы с </a:t>
            </a:r>
            <a:r>
              <a:rPr lang="en-US" altLang="ru-RU" dirty="0" smtClean="0"/>
              <a:t>(Pt </a:t>
            </a:r>
            <a:r>
              <a:rPr lang="ru-RU" altLang="ru-RU" dirty="0" smtClean="0"/>
              <a:t>+ </a:t>
            </a:r>
            <a:r>
              <a:rPr lang="en-US" altLang="ru-RU" dirty="0" smtClean="0"/>
              <a:t>Al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O</a:t>
            </a:r>
            <a:r>
              <a:rPr lang="en-US" altLang="ru-RU" baseline="-25000" dirty="0" smtClean="0"/>
              <a:t>3</a:t>
            </a:r>
            <a:r>
              <a:rPr lang="en-US" altLang="ru-RU" dirty="0" smtClean="0"/>
              <a:t>)</a:t>
            </a:r>
            <a:r>
              <a:rPr lang="ru-RU" altLang="ru-RU" dirty="0" smtClean="0"/>
              <a:t>;</a:t>
            </a:r>
            <a:endParaRPr lang="en-US" altLang="ru-RU" dirty="0" smtClean="0"/>
          </a:p>
          <a:p>
            <a:pPr marL="476250" lvl="2" indent="-19050">
              <a:buFontTx/>
              <a:buChar char="-"/>
            </a:pPr>
            <a:r>
              <a:rPr lang="ru-RU" altLang="ru-RU" dirty="0" smtClean="0"/>
              <a:t> Снижает скорости реакций крекинга (</a:t>
            </a:r>
            <a:r>
              <a:rPr lang="ru-RU" altLang="ru-RU" i="1" dirty="0" smtClean="0"/>
              <a:t>важно при высоких температурах</a:t>
            </a:r>
            <a:r>
              <a:rPr lang="ru-RU" altLang="ru-RU" dirty="0" smtClean="0"/>
              <a:t>);</a:t>
            </a:r>
            <a:endParaRPr lang="ru-RU" altLang="ru-RU" b="1" dirty="0"/>
          </a:p>
        </p:txBody>
      </p:sp>
      <p:pic>
        <p:nvPicPr>
          <p:cNvPr id="13314" name="Picture 2" descr="http://www.nzk.ru/resources/production/ap_56_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810" y="444734"/>
            <a:ext cx="2562225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796" y="2708920"/>
            <a:ext cx="2883708" cy="3017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24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462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/>
              <a:t>Промышленные катализаторы риформинга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9001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dirty="0" smtClean="0"/>
              <a:t>Промоторы:</a:t>
            </a:r>
          </a:p>
          <a:p>
            <a:pPr marL="342900" indent="-342900" eaLnBrk="1" hangingPunct="1">
              <a:buAutoNum type="arabicPeriod"/>
            </a:pPr>
            <a:r>
              <a:rPr lang="ru-RU" altLang="ru-RU" dirty="0" smtClean="0"/>
              <a:t>Ме </a:t>
            </a:r>
            <a:r>
              <a:rPr lang="en-US" altLang="ru-RU" dirty="0" smtClean="0"/>
              <a:t>VIII </a:t>
            </a:r>
            <a:r>
              <a:rPr lang="ru-RU" altLang="ru-RU" dirty="0" smtClean="0"/>
              <a:t>группы </a:t>
            </a:r>
            <a:r>
              <a:rPr lang="en-US" altLang="ru-RU" dirty="0" smtClean="0"/>
              <a:t>Re, Ir – </a:t>
            </a:r>
            <a:r>
              <a:rPr lang="ru-RU" altLang="ru-RU" dirty="0" smtClean="0"/>
              <a:t>катализаторы гидрогенизации и гидрогенолиза;</a:t>
            </a:r>
          </a:p>
          <a:p>
            <a:pPr marL="342900" indent="-342900" eaLnBrk="1" hangingPunct="1">
              <a:buAutoNum type="arabicPeriod"/>
            </a:pPr>
            <a:r>
              <a:rPr lang="ru-RU" altLang="ru-RU" dirty="0" smtClean="0"/>
              <a:t>Неактивные Ме, стабилизирующие дисперсность </a:t>
            </a:r>
            <a:r>
              <a:rPr lang="en-US" altLang="ru-RU" dirty="0" smtClean="0"/>
              <a:t>Pt</a:t>
            </a:r>
            <a:r>
              <a:rPr lang="ru-RU" altLang="ru-RU" dirty="0" smtClean="0"/>
              <a:t>,</a:t>
            </a:r>
            <a:r>
              <a:rPr lang="en-US" altLang="ru-RU" dirty="0" smtClean="0"/>
              <a:t> – Ge, Sn, Ga, In, Cd;</a:t>
            </a:r>
            <a:endParaRPr lang="ru-RU" altLang="ru-RU" dirty="0" smtClean="0"/>
          </a:p>
          <a:p>
            <a:pPr eaLnBrk="1" hangingPunct="1"/>
            <a:endParaRPr lang="ru-RU" altLang="ru-RU" b="1" dirty="0" smtClean="0"/>
          </a:p>
          <a:p>
            <a:pPr eaLnBrk="1" hangingPunct="1"/>
            <a:r>
              <a:rPr lang="ru-RU" altLang="ru-RU" b="1" i="1" dirty="0"/>
              <a:t>Биметаллические катализаторы </a:t>
            </a:r>
            <a:r>
              <a:rPr lang="ru-RU" altLang="ru-RU" dirty="0"/>
              <a:t>– катализаторы риформинга с двумя активными металлами, дополняющими друг друга: </a:t>
            </a:r>
            <a:r>
              <a:rPr lang="en-US" altLang="ru-RU" dirty="0"/>
              <a:t>Pt-Re, Pt</a:t>
            </a:r>
            <a:r>
              <a:rPr lang="ru-RU" altLang="ru-RU" dirty="0"/>
              <a:t>-</a:t>
            </a:r>
            <a:r>
              <a:rPr lang="en-US" altLang="ru-RU" dirty="0"/>
              <a:t>Ir</a:t>
            </a:r>
          </a:p>
          <a:p>
            <a:pPr eaLnBrk="1" hangingPunct="1"/>
            <a:r>
              <a:rPr lang="ru-RU" altLang="ru-RU" dirty="0"/>
              <a:t>Кластер </a:t>
            </a:r>
            <a:r>
              <a:rPr lang="en-US" altLang="ru-RU" i="1" dirty="0"/>
              <a:t>Pt-Re-Re-Pt</a:t>
            </a:r>
            <a:r>
              <a:rPr lang="en-US" altLang="ru-RU" dirty="0"/>
              <a:t> </a:t>
            </a:r>
            <a:r>
              <a:rPr lang="ru-RU" altLang="ru-RU" dirty="0"/>
              <a:t>препятствует рекристаллизации платины</a:t>
            </a:r>
          </a:p>
          <a:p>
            <a:pPr eaLnBrk="1" hangingPunct="1"/>
            <a:endParaRPr lang="ru-RU" altLang="ru-RU" dirty="0"/>
          </a:p>
          <a:p>
            <a:pPr marL="285750" indent="-285750" eaLnBrk="1" hangingPunct="1">
              <a:buFontTx/>
              <a:buChar char="-"/>
            </a:pPr>
            <a:endParaRPr lang="en-US" altLang="ru-RU" dirty="0" smtClean="0"/>
          </a:p>
          <a:p>
            <a:pPr marL="285750" indent="-285750" eaLnBrk="1" hangingPunct="1">
              <a:buFontTx/>
              <a:buChar char="-"/>
            </a:pPr>
            <a:endParaRPr lang="ru-RU" altLang="ru-RU" dirty="0"/>
          </a:p>
          <a:p>
            <a:pPr eaLnBrk="1" hangingPunct="1"/>
            <a:r>
              <a:rPr lang="ru-RU" altLang="ru-RU" b="1" dirty="0" smtClean="0"/>
              <a:t>Этапы совершенствования катализаторов</a:t>
            </a:r>
            <a:r>
              <a:rPr lang="en-US" altLang="ru-RU" b="1" dirty="0" smtClean="0"/>
              <a:t> </a:t>
            </a:r>
            <a:r>
              <a:rPr lang="ru-RU" altLang="ru-RU" b="1" dirty="0" smtClean="0"/>
              <a:t>КР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altLang="ru-RU" dirty="0" smtClean="0"/>
              <a:t>Алюмомолибденовый катализатор (MoO</a:t>
            </a:r>
            <a:r>
              <a:rPr lang="ru-RU" altLang="ru-RU" baseline="-25000" dirty="0" smtClean="0"/>
              <a:t>3</a:t>
            </a:r>
            <a:r>
              <a:rPr lang="ru-RU" altLang="ru-RU" dirty="0" smtClean="0"/>
              <a:t>/Al</a:t>
            </a:r>
            <a:r>
              <a:rPr lang="ru-RU" altLang="ru-RU" baseline="-25000" dirty="0" smtClean="0"/>
              <a:t>2</a:t>
            </a:r>
            <a:r>
              <a:rPr lang="ru-RU" altLang="ru-RU" dirty="0" smtClean="0"/>
              <a:t>O</a:t>
            </a:r>
            <a:r>
              <a:rPr lang="ru-RU" altLang="ru-RU" baseline="-25000" dirty="0" smtClean="0"/>
              <a:t>3</a:t>
            </a:r>
            <a:r>
              <a:rPr lang="ru-RU" altLang="ru-RU" dirty="0" smtClean="0"/>
              <a:t>);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altLang="ru-RU" dirty="0" smtClean="0"/>
              <a:t>Монометаллический алюмоплатиновый катализатор (</a:t>
            </a:r>
            <a:r>
              <a:rPr lang="en-US" altLang="ru-RU" dirty="0" smtClean="0"/>
              <a:t>Pt/</a:t>
            </a:r>
            <a:r>
              <a:rPr lang="ru-RU" altLang="ru-RU" dirty="0" smtClean="0"/>
              <a:t>Al</a:t>
            </a:r>
            <a:r>
              <a:rPr lang="ru-RU" altLang="ru-RU" baseline="-25000" dirty="0" smtClean="0"/>
              <a:t>2</a:t>
            </a:r>
            <a:r>
              <a:rPr lang="ru-RU" altLang="ru-RU" dirty="0" smtClean="0"/>
              <a:t>O</a:t>
            </a:r>
            <a:r>
              <a:rPr lang="ru-RU" altLang="ru-RU" baseline="-25000" dirty="0" smtClean="0"/>
              <a:t>3</a:t>
            </a:r>
            <a:r>
              <a:rPr lang="ru-RU" altLang="ru-RU" dirty="0" smtClean="0"/>
              <a:t>)</a:t>
            </a:r>
            <a:r>
              <a:rPr lang="en-US" altLang="ru-RU" dirty="0" smtClean="0"/>
              <a:t>;</a:t>
            </a:r>
            <a:endParaRPr lang="ru-RU" altLang="ru-RU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altLang="ru-RU" dirty="0" smtClean="0"/>
              <a:t>Промотированный галогенами платиновый катализатор (</a:t>
            </a:r>
            <a:r>
              <a:rPr lang="en-US" altLang="ru-RU" dirty="0" smtClean="0"/>
              <a:t>Pt</a:t>
            </a:r>
            <a:r>
              <a:rPr lang="ru-RU" altLang="ru-RU" dirty="0" smtClean="0"/>
              <a:t>(</a:t>
            </a:r>
            <a:r>
              <a:rPr lang="en-US" altLang="ru-RU" dirty="0" smtClean="0"/>
              <a:t>F</a:t>
            </a:r>
            <a:r>
              <a:rPr lang="ru-RU" altLang="ru-RU" dirty="0" smtClean="0"/>
              <a:t>)</a:t>
            </a:r>
            <a:r>
              <a:rPr lang="en-US" altLang="ru-RU" dirty="0" smtClean="0"/>
              <a:t>/</a:t>
            </a:r>
            <a:r>
              <a:rPr lang="ru-RU" altLang="ru-RU" dirty="0" smtClean="0"/>
              <a:t>Al</a:t>
            </a:r>
            <a:r>
              <a:rPr lang="ru-RU" altLang="ru-RU" baseline="-25000" dirty="0" smtClean="0"/>
              <a:t>2</a:t>
            </a:r>
            <a:r>
              <a:rPr lang="ru-RU" altLang="ru-RU" dirty="0" smtClean="0"/>
              <a:t>O</a:t>
            </a:r>
            <a:r>
              <a:rPr lang="ru-RU" altLang="ru-RU" baseline="-25000" dirty="0" smtClean="0"/>
              <a:t>3</a:t>
            </a:r>
            <a:r>
              <a:rPr lang="ru-RU" altLang="ru-RU" dirty="0" smtClean="0"/>
              <a:t>, </a:t>
            </a:r>
            <a:r>
              <a:rPr lang="en-US" altLang="ru-RU" dirty="0" smtClean="0"/>
              <a:t>Pt(Cl)/</a:t>
            </a:r>
            <a:r>
              <a:rPr lang="ru-RU" altLang="ru-RU" dirty="0" smtClean="0"/>
              <a:t>Al</a:t>
            </a:r>
            <a:r>
              <a:rPr lang="ru-RU" altLang="ru-RU" baseline="-25000" dirty="0" smtClean="0"/>
              <a:t>2</a:t>
            </a:r>
            <a:r>
              <a:rPr lang="ru-RU" altLang="ru-RU" dirty="0" smtClean="0"/>
              <a:t>O</a:t>
            </a:r>
            <a:r>
              <a:rPr lang="ru-RU" altLang="ru-RU" baseline="-25000" dirty="0" smtClean="0"/>
              <a:t>3</a:t>
            </a:r>
            <a:r>
              <a:rPr lang="ru-RU" altLang="ru-RU" dirty="0" smtClean="0"/>
              <a:t>);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altLang="ru-RU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altLang="ru-RU" dirty="0" smtClean="0"/>
              <a:t>Биметаллический катализатор (</a:t>
            </a:r>
            <a:r>
              <a:rPr lang="en-US" altLang="ru-RU" dirty="0" smtClean="0"/>
              <a:t>Pt-Re/</a:t>
            </a:r>
            <a:r>
              <a:rPr lang="ru-RU" altLang="ru-RU" dirty="0" smtClean="0"/>
              <a:t>Al</a:t>
            </a:r>
            <a:r>
              <a:rPr lang="ru-RU" altLang="ru-RU" baseline="-25000" dirty="0" smtClean="0"/>
              <a:t>2</a:t>
            </a:r>
            <a:r>
              <a:rPr lang="ru-RU" altLang="ru-RU" dirty="0" smtClean="0"/>
              <a:t>O</a:t>
            </a:r>
            <a:r>
              <a:rPr lang="ru-RU" altLang="ru-RU" baseline="-25000" dirty="0" smtClean="0"/>
              <a:t>3</a:t>
            </a:r>
            <a:r>
              <a:rPr lang="en-US" altLang="ru-RU" dirty="0" smtClean="0"/>
              <a:t>,</a:t>
            </a:r>
            <a:r>
              <a:rPr lang="ru-RU" altLang="ru-RU" dirty="0" smtClean="0"/>
              <a:t> </a:t>
            </a:r>
            <a:r>
              <a:rPr lang="en-US" altLang="ru-RU" dirty="0" smtClean="0"/>
              <a:t>Pt-Ir /</a:t>
            </a:r>
            <a:r>
              <a:rPr lang="ru-RU" altLang="ru-RU" dirty="0" smtClean="0"/>
              <a:t>Al</a:t>
            </a:r>
            <a:r>
              <a:rPr lang="ru-RU" altLang="ru-RU" baseline="-25000" dirty="0" smtClean="0"/>
              <a:t>2</a:t>
            </a:r>
            <a:r>
              <a:rPr lang="ru-RU" altLang="ru-RU" dirty="0" smtClean="0"/>
              <a:t>O</a:t>
            </a:r>
            <a:r>
              <a:rPr lang="ru-RU" altLang="ru-RU" baseline="-25000" dirty="0" smtClean="0"/>
              <a:t>3</a:t>
            </a:r>
            <a:r>
              <a:rPr lang="ru-RU" altLang="ru-RU" dirty="0" smtClean="0"/>
              <a:t>)</a:t>
            </a:r>
            <a:r>
              <a:rPr lang="en-US" altLang="ru-RU" dirty="0" smtClean="0"/>
              <a:t>;</a:t>
            </a:r>
            <a:endParaRPr lang="ru-RU" altLang="ru-RU" dirty="0" smtClean="0"/>
          </a:p>
          <a:p>
            <a:pPr marL="742950" lvl="1" indent="-285750">
              <a:buFont typeface="Arial" pitchFamily="34" charset="0"/>
              <a:buChar char="•"/>
            </a:pPr>
            <a:endParaRPr lang="en-US" altLang="ru-RU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altLang="ru-RU" dirty="0" smtClean="0"/>
              <a:t>Полиметаллический катализатор</a:t>
            </a:r>
            <a:r>
              <a:rPr lang="en-US" altLang="ru-RU" dirty="0" smtClean="0"/>
              <a:t> (</a:t>
            </a:r>
            <a:r>
              <a:rPr lang="ru-RU" altLang="ru-RU" dirty="0" smtClean="0"/>
              <a:t>добавки </a:t>
            </a:r>
            <a:r>
              <a:rPr lang="en-US" altLang="ru-RU" dirty="0" smtClean="0"/>
              <a:t>Ti, Zr)</a:t>
            </a:r>
            <a:r>
              <a:rPr lang="ru-RU" altLang="ru-RU" dirty="0" smtClean="0"/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ru-RU" altLang="ru-RU" dirty="0"/>
          </a:p>
          <a:p>
            <a:pPr lvl="1"/>
            <a:endParaRPr lang="ru-RU" altLang="ru-RU" dirty="0" smtClean="0"/>
          </a:p>
          <a:p>
            <a:pPr marL="0" lvl="1"/>
            <a:endParaRPr lang="ru-RU" altLang="ru-RU" dirty="0" smtClean="0"/>
          </a:p>
        </p:txBody>
      </p:sp>
      <p:sp>
        <p:nvSpPr>
          <p:cNvPr id="2" name="Выноска со стрелкой влево 1"/>
          <p:cNvSpPr/>
          <p:nvPr/>
        </p:nvSpPr>
        <p:spPr>
          <a:xfrm>
            <a:off x="6948264" y="4941168"/>
            <a:ext cx="2160240" cy="1296144"/>
          </a:xfrm>
          <a:prstGeom prst="leftArrowCallout">
            <a:avLst>
              <a:gd name="adj1" fmla="val 21081"/>
              <a:gd name="adj2" fmla="val 19121"/>
              <a:gd name="adj3" fmla="val 21081"/>
              <a:gd name="adj4" fmla="val 7996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eaLnBrk="1" hangingPunct="1">
              <a:buFontTx/>
              <a:buChar char="-"/>
            </a:pPr>
            <a:r>
              <a:rPr lang="ru-RU" altLang="ru-RU" sz="1200" dirty="0"/>
              <a:t>Снижение давления с 3,5 до 1,5-2 МПа;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200" dirty="0"/>
              <a:t>Увеличение выхода бензина на 6 </a:t>
            </a:r>
            <a:r>
              <a:rPr lang="ru-RU" altLang="ru-RU" sz="1200" dirty="0" smtClean="0"/>
              <a:t>%;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8940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17934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/>
              <a:t>Характеристики </a:t>
            </a:r>
            <a:r>
              <a:rPr lang="ru-RU" altLang="ru-RU" b="1" dirty="0" smtClean="0"/>
              <a:t>различных марок катализаторов </a:t>
            </a:r>
            <a:r>
              <a:rPr lang="ru-RU" altLang="ru-RU" b="1" dirty="0"/>
              <a:t>риформинга</a:t>
            </a:r>
            <a:endParaRPr lang="ru-RU" dirty="0"/>
          </a:p>
        </p:txBody>
      </p:sp>
      <p:graphicFrame>
        <p:nvGraphicFramePr>
          <p:cNvPr id="5" name="Group 13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939399"/>
              </p:ext>
            </p:extLst>
          </p:nvPr>
        </p:nvGraphicFramePr>
        <p:xfrm>
          <a:off x="743024" y="927493"/>
          <a:ext cx="7645400" cy="5669859"/>
        </p:xfrm>
        <a:graphic>
          <a:graphicData uri="http://schemas.openxmlformats.org/drawingml/2006/table">
            <a:tbl>
              <a:tblPr firstRow="1">
                <a:tableStyleId>{35758FB7-9AC5-4552-8A53-C91805E547FA}</a:tableStyleId>
              </a:tblPr>
              <a:tblGrid>
                <a:gridCol w="1028700"/>
                <a:gridCol w="995363"/>
                <a:gridCol w="2255837"/>
                <a:gridCol w="1622425"/>
                <a:gridCol w="1743075"/>
              </a:tblGrid>
              <a:tr h="274351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Марка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Содержание, %масс.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Насыпная плотность, кг/м</a:t>
                      </a:r>
                      <a:r>
                        <a:rPr kumimoji="0" lang="ru-RU" altLang="ru-RU" sz="1200" u="none" strike="noStrike" cap="none" normalizeH="0" baseline="3000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 rowSpan="2">
                  <a:txBody>
                    <a:bodyPr/>
                    <a:lstStyle>
                      <a:lvl1pPr marL="342900" indent="-115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1158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Диаметр (мм) </a:t>
                      </a:r>
                      <a:endParaRPr kumimoji="0" lang="ru-RU" altLang="ru-RU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115888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 вид гранул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платины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других металлов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АП-64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0,60-0,64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580-680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2,6-3,0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КР-104А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Cd0,25+Re0 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640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2,8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КР-200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0,42;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660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1,8 (2,8)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ШПР-2А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Sn 0,25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1,5-1,8 шарик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ШПР-2Б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0,60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Sn 0,40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1,5-1,8 шарик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РБ-22У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0,44;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720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1,9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РБ-44У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0,40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780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1,6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ПР-50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0,30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670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2,8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ПР-71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0,35;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Zr 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0,30;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680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2,8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45725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REF-23М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115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1158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0,30;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Ti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0,08-0,10; </a:t>
                      </a:r>
                      <a:endParaRPr kumimoji="0" lang="ru-RU" altLang="ru-RU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115888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Zr 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4,0-5,0;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1,35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650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±0,2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45725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REF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-24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0,50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115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1158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0,01-0,02; </a:t>
                      </a:r>
                      <a:endParaRPr kumimoji="0" lang="ru-RU" altLang="ru-RU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115888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Ti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0,08-0,10;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 0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,3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650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1,8±0,2 – 2,8±0,2</a:t>
                      </a: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RG-482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0,30;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590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RG-682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0,44;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670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R-56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0,40; </a:t>
                      </a:r>
                      <a:r>
                        <a:rPr kumimoji="0" lang="en-US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840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R-98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0,25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720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RU-125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0,40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660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1,2-1,6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  <a:tr h="27435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RU-130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 0,30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660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1,2-1,6 экструдат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61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Эксплуатация </a:t>
            </a:r>
            <a:r>
              <a:rPr lang="ru-RU" altLang="ru-RU" sz="2000" b="1" dirty="0" smtClean="0"/>
              <a:t>различных марок катализаторов </a:t>
            </a:r>
            <a:r>
              <a:rPr lang="ru-RU" altLang="ru-RU" sz="2000" b="1" dirty="0"/>
              <a:t>риформинга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6" y="686619"/>
            <a:ext cx="6597754" cy="180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92897"/>
            <a:ext cx="6635937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70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462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/>
              <a:t>Иерархическая структура процессов дезактивации катализатора </a:t>
            </a:r>
            <a:endParaRPr lang="ru-RU" altLang="ru-RU" sz="2000" b="1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228725"/>
            <a:ext cx="6624637" cy="494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65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 smtClean="0"/>
              <a:t>Групповой состав сырья и </a:t>
            </a:r>
            <a:r>
              <a:rPr lang="ru-RU" altLang="ru-RU" sz="2000" b="1" dirty="0"/>
              <a:t>кокс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Скорости образования кокса по группам УВ: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Парафины (относительные скорости)</a:t>
            </a:r>
          </a:p>
          <a:p>
            <a:pPr marL="285750" indent="-285750">
              <a:buFontTx/>
              <a:buChar char="-"/>
            </a:pPr>
            <a:endParaRPr lang="ru-RU" b="1" dirty="0"/>
          </a:p>
          <a:p>
            <a:pPr marL="285750" indent="-285750">
              <a:buFontTx/>
              <a:buChar char="-"/>
            </a:pPr>
            <a:endParaRPr lang="ru-RU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  <a:p>
            <a:pPr marL="285750" indent="-285750">
              <a:buFontTx/>
              <a:buChar char="-"/>
            </a:pPr>
            <a:endParaRPr lang="ru-RU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  <a:p>
            <a:pPr marL="285750" indent="-285750">
              <a:buFontTx/>
              <a:buChar char="-"/>
            </a:pPr>
            <a:endParaRPr lang="ru-RU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  <a:p>
            <a:pPr marL="285750" indent="-285750">
              <a:buFontTx/>
              <a:buChar char="-"/>
            </a:pPr>
            <a:endParaRPr lang="ru-RU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  <a:p>
            <a:pPr marL="285750" indent="-285750">
              <a:buFontTx/>
              <a:buChar char="-"/>
            </a:pPr>
            <a:endParaRPr lang="ru-RU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  <a:p>
            <a:pPr marL="285750" indent="-285750">
              <a:buFontTx/>
              <a:buChar char="-"/>
            </a:pPr>
            <a:r>
              <a:rPr lang="ru-RU" b="1" dirty="0" smtClean="0"/>
              <a:t>Ароматика – скорость непрерывно возрастает с ростом ММ;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Нафтены (относительные скорости)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5249517"/>
              </p:ext>
            </p:extLst>
          </p:nvPr>
        </p:nvGraphicFramePr>
        <p:xfrm>
          <a:off x="496416" y="1628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393566"/>
              </p:ext>
            </p:extLst>
          </p:nvPr>
        </p:nvGraphicFramePr>
        <p:xfrm>
          <a:off x="683568" y="5157192"/>
          <a:ext cx="6516000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2000"/>
                <a:gridCol w="1872000"/>
                <a:gridCol w="1368000"/>
                <a:gridCol w="194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Циклогексан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Метилциклогексан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Циклопентан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Метилциклопентан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1,7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120456" y="1840756"/>
            <a:ext cx="4060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dirty="0" smtClean="0"/>
              <a:t>1. </a:t>
            </a:r>
            <a:r>
              <a:rPr lang="ru-RU" altLang="ru-RU" sz="1600" i="1" dirty="0" smtClean="0"/>
              <a:t>Платина </a:t>
            </a:r>
            <a:r>
              <a:rPr lang="ru-RU" altLang="ru-RU" sz="1600" i="1" dirty="0"/>
              <a:t>отвечает за активацию водорода и насыщение коксогенных структур.</a:t>
            </a:r>
          </a:p>
          <a:p>
            <a:pPr eaLnBrk="1" hangingPunct="1"/>
            <a:r>
              <a:rPr lang="ru-RU" altLang="ru-RU" sz="1600" i="1" dirty="0" smtClean="0"/>
              <a:t>2. Скорость </a:t>
            </a:r>
            <a:r>
              <a:rPr lang="ru-RU" altLang="ru-RU" sz="1600" i="1" dirty="0"/>
              <a:t>образования кокса обратно пропорциональна давлению водорода.</a:t>
            </a:r>
          </a:p>
          <a:p>
            <a:pPr eaLnBrk="1" hangingPunct="1"/>
            <a:r>
              <a:rPr lang="ru-RU" altLang="ru-RU" sz="1600" i="1" dirty="0" smtClean="0"/>
              <a:t>3. Минимальная </a:t>
            </a:r>
            <a:r>
              <a:rPr lang="ru-RU" altLang="ru-RU" sz="1600" i="1" dirty="0"/>
              <a:t>концентрация платины – такая, чтобы поверхность была в «чистом» виде, без кокса.</a:t>
            </a:r>
            <a:endParaRPr lang="en-US" alt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69613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Механизм коксообразования на поверхности </a:t>
            </a:r>
            <a:r>
              <a:rPr lang="en-US" altLang="ru-RU" sz="2000" b="1" dirty="0"/>
              <a:t>Pt</a:t>
            </a:r>
            <a:r>
              <a:rPr lang="ru-RU" altLang="ru-RU" sz="2000" b="1" dirty="0"/>
              <a:t>-контакта </a:t>
            </a:r>
          </a:p>
        </p:txBody>
      </p:sp>
      <p:graphicFrame>
        <p:nvGraphicFramePr>
          <p:cNvPr id="4" name="Object 12"/>
          <p:cNvGraphicFramePr>
            <a:graphicFrameLocks noChangeAspect="1"/>
          </p:cNvGraphicFramePr>
          <p:nvPr/>
        </p:nvGraphicFramePr>
        <p:xfrm>
          <a:off x="5292725" y="1243013"/>
          <a:ext cx="3170238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2" name="CS ChemDraw Drawing" r:id="rId3" imgW="3170682" imgH="1578102" progId="ChemDraw.Document.6.0">
                  <p:embed/>
                </p:oleObj>
              </mc:Choice>
              <mc:Fallback>
                <p:oleObj name="CS ChemDraw Drawing" r:id="rId3" imgW="3170682" imgH="157810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1243013"/>
                        <a:ext cx="3170238" cy="157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605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 altLang="ru-RU" sz="2400" dirty="0">
              <a:latin typeface="Times New Roman" pitchFamily="18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30146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 altLang="ru-RU" sz="2400" dirty="0">
              <a:latin typeface="Times New Roman" pitchFamily="18" charset="0"/>
            </a:endParaRPr>
          </a:p>
        </p:txBody>
      </p:sp>
      <p:pic>
        <p:nvPicPr>
          <p:cNvPr id="7" name="Picture 10" descr="pic_12_1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7" b="65509"/>
          <a:stretch>
            <a:fillRect/>
          </a:stretch>
        </p:blipFill>
        <p:spPr bwMode="auto">
          <a:xfrm>
            <a:off x="395288" y="3644900"/>
            <a:ext cx="44767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14"/>
          <p:cNvGraphicFramePr>
            <a:graphicFrameLocks noChangeAspect="1"/>
          </p:cNvGraphicFramePr>
          <p:nvPr/>
        </p:nvGraphicFramePr>
        <p:xfrm>
          <a:off x="5257800" y="3403600"/>
          <a:ext cx="3184525" cy="170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3" name="CS ChemDraw Drawing" r:id="rId6" imgW="3098292" imgH="1578102" progId="ChemDraw.Document.6.0">
                  <p:embed/>
                </p:oleObj>
              </mc:Choice>
              <mc:Fallback>
                <p:oleObj name="CS ChemDraw Drawing" r:id="rId6" imgW="3098292" imgH="157810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403600"/>
                        <a:ext cx="3184525" cy="170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227763" y="5300663"/>
            <a:ext cx="1709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ru-RU" altLang="ru-RU" sz="2400" dirty="0">
                <a:latin typeface="Times New Roman" pitchFamily="18" charset="0"/>
              </a:rPr>
              <a:t>Н : С = 8 : 7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6084888" y="2827338"/>
            <a:ext cx="1709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ru-RU" altLang="ru-RU" sz="2400" dirty="0">
                <a:latin typeface="Times New Roman" pitchFamily="18" charset="0"/>
              </a:rPr>
              <a:t>Н : С = 4 : 3</a:t>
            </a:r>
          </a:p>
        </p:txBody>
      </p:sp>
      <p:pic>
        <p:nvPicPr>
          <p:cNvPr id="12" name="Picture 18" descr="кокс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 t="618" r="1369" b="50684"/>
          <a:stretch>
            <a:fillRect/>
          </a:stretch>
        </p:blipFill>
        <p:spPr bwMode="auto">
          <a:xfrm>
            <a:off x="323850" y="1243013"/>
            <a:ext cx="4464050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20"/>
          <p:cNvGrpSpPr>
            <a:grpSpLocks/>
          </p:cNvGrpSpPr>
          <p:nvPr/>
        </p:nvGrpSpPr>
        <p:grpSpPr bwMode="auto">
          <a:xfrm>
            <a:off x="1116013" y="5614988"/>
            <a:ext cx="3168650" cy="550862"/>
            <a:chOff x="703" y="3537"/>
            <a:chExt cx="1996" cy="347"/>
          </a:xfrm>
        </p:grpSpPr>
        <p:pic>
          <p:nvPicPr>
            <p:cNvPr id="14" name="Picture 9" descr="pic_12_1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2" t="88525" r="45816"/>
            <a:stretch>
              <a:fillRect/>
            </a:stretch>
          </p:blipFill>
          <p:spPr bwMode="auto">
            <a:xfrm>
              <a:off x="703" y="3537"/>
              <a:ext cx="1361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9" descr="pic_12_1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80" t="88525" r="4007"/>
            <a:stretch>
              <a:fillRect/>
            </a:stretch>
          </p:blipFill>
          <p:spPr bwMode="auto">
            <a:xfrm>
              <a:off x="2019" y="3537"/>
              <a:ext cx="680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3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ChangeArrowheads="1"/>
          </p:cNvSpPr>
          <p:nvPr/>
        </p:nvSpPr>
        <p:spPr bwMode="auto">
          <a:xfrm>
            <a:off x="596900" y="184150"/>
            <a:ext cx="8799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/>
              <a:t>Электронно-микроскопические исследования.</a:t>
            </a: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171450" y="5962650"/>
            <a:ext cx="879951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Фотография 1 — Зерно катализатора с указанными областями (1 — центральная область зерна, 2 — область зерна вокруг центральной, 3 — периферическая область) </a:t>
            </a:r>
          </a:p>
        </p:txBody>
      </p:sp>
      <p:pic>
        <p:nvPicPr>
          <p:cNvPr id="604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981075"/>
            <a:ext cx="6337300" cy="476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595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596900" y="184150"/>
            <a:ext cx="8799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/>
              <a:t>Электронно-микроскопические исследования.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71450" y="4732338"/>
            <a:ext cx="4832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Фотография 2 — </a:t>
            </a:r>
            <a:endParaRPr lang="en-US" altLang="ru-RU" dirty="0"/>
          </a:p>
          <a:p>
            <a:pPr algn="ctr" eaLnBrk="1" hangingPunct="1"/>
            <a:r>
              <a:rPr lang="ru-RU" altLang="ru-RU" dirty="0"/>
              <a:t>Центральная область зерна </a:t>
            </a:r>
          </a:p>
        </p:txBody>
      </p:sp>
      <p:pic>
        <p:nvPicPr>
          <p:cNvPr id="614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475297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052513"/>
            <a:ext cx="366712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Rectangle 8"/>
          <p:cNvSpPr>
            <a:spLocks noChangeArrowheads="1"/>
          </p:cNvSpPr>
          <p:nvPr/>
        </p:nvSpPr>
        <p:spPr bwMode="auto">
          <a:xfrm>
            <a:off x="5219700" y="5237163"/>
            <a:ext cx="39243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Рисунок 1 — Идентификационный спектр элементов центральной области зерна </a:t>
            </a:r>
          </a:p>
        </p:txBody>
      </p:sp>
    </p:spTree>
    <p:extLst>
      <p:ext uri="{BB962C8B-B14F-4D97-AF65-F5344CB8AC3E}">
        <p14:creationId xmlns:p14="http://schemas.microsoft.com/office/powerpoint/2010/main" val="5546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596900" y="184150"/>
            <a:ext cx="8799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/>
              <a:t>Электронно-микроскопические исследования.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71450" y="4948238"/>
            <a:ext cx="4832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Фотография 3 — </a:t>
            </a:r>
            <a:endParaRPr lang="en-US" altLang="ru-RU" dirty="0"/>
          </a:p>
          <a:p>
            <a:pPr algn="ctr" eaLnBrk="1" hangingPunct="1"/>
            <a:r>
              <a:rPr lang="ru-RU" altLang="ru-RU" dirty="0"/>
              <a:t>Область зерна вокруг центральной </a:t>
            </a:r>
          </a:p>
        </p:txBody>
      </p:sp>
      <p:sp>
        <p:nvSpPr>
          <p:cNvPr id="62468" name="Rectangle 6"/>
          <p:cNvSpPr>
            <a:spLocks noChangeArrowheads="1"/>
          </p:cNvSpPr>
          <p:nvPr/>
        </p:nvSpPr>
        <p:spPr bwMode="auto">
          <a:xfrm>
            <a:off x="5219700" y="5237163"/>
            <a:ext cx="39243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Рисунок 2 — Идентификационный спектр элементов области зерна вокруг центральной</a:t>
            </a:r>
          </a:p>
        </p:txBody>
      </p:sp>
      <p:pic>
        <p:nvPicPr>
          <p:cNvPr id="6246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503872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411288"/>
            <a:ext cx="36004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596900" y="184150"/>
            <a:ext cx="8799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/>
              <a:t>Электронно-микроскопические исследования.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71450" y="4948238"/>
            <a:ext cx="4832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Фотография 4 — </a:t>
            </a:r>
            <a:endParaRPr lang="en-US" altLang="ru-RU" dirty="0"/>
          </a:p>
          <a:p>
            <a:pPr algn="ctr" eaLnBrk="1" hangingPunct="1"/>
            <a:r>
              <a:rPr lang="ru-RU" altLang="ru-RU" dirty="0"/>
              <a:t>Периферическая область зерна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5219700" y="5237163"/>
            <a:ext cx="39243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Рисунок 3 — Идентификационный спектр элементов периферической области зерна </a:t>
            </a:r>
          </a:p>
        </p:txBody>
      </p:sp>
      <p:pic>
        <p:nvPicPr>
          <p:cNvPr id="6349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46863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125538"/>
            <a:ext cx="3533775" cy="399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39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596900" y="184150"/>
            <a:ext cx="8799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/>
              <a:t>Электронно-микроскопические исследования.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268413"/>
            <a:ext cx="43561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Таблица 1 — Содержание элементов на пробном участке области зерна вокруг центральной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4608513" y="1268413"/>
            <a:ext cx="39243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Таблица 2 — Содержание элементов на пробном участке периферической области зерна </a:t>
            </a:r>
          </a:p>
        </p:txBody>
      </p:sp>
      <p:graphicFrame>
        <p:nvGraphicFramePr>
          <p:cNvPr id="64517" name="Object 7"/>
          <p:cNvGraphicFramePr>
            <a:graphicFrameLocks noChangeAspect="1"/>
          </p:cNvGraphicFramePr>
          <p:nvPr/>
        </p:nvGraphicFramePr>
        <p:xfrm>
          <a:off x="4787900" y="2432050"/>
          <a:ext cx="3976688" cy="229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8" name="Документ" r:id="rId3" imgW="2908651" imgH="1675839" progId="Word.Document.8">
                  <p:embed/>
                </p:oleObj>
              </mc:Choice>
              <mc:Fallback>
                <p:oleObj name="Документ" r:id="rId3" imgW="2908651" imgH="167583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432050"/>
                        <a:ext cx="3976688" cy="229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8" name="Object 8"/>
          <p:cNvGraphicFramePr>
            <a:graphicFrameLocks noChangeAspect="1"/>
          </p:cNvGraphicFramePr>
          <p:nvPr/>
        </p:nvGraphicFramePr>
        <p:xfrm>
          <a:off x="395288" y="2457450"/>
          <a:ext cx="3816350" cy="241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9" name="Документ" r:id="rId5" imgW="2952574" imgH="1864403" progId="Word.Document.8">
                  <p:embed/>
                </p:oleObj>
              </mc:Choice>
              <mc:Fallback>
                <p:oleObj name="Документ" r:id="rId5" imgW="2952574" imgH="186440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457450"/>
                        <a:ext cx="3816350" cy="241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02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5539" name="Rectangle 6"/>
          <p:cNvSpPr>
            <a:spLocks noChangeArrowheads="1"/>
          </p:cNvSpPr>
          <p:nvPr/>
        </p:nvSpPr>
        <p:spPr bwMode="auto">
          <a:xfrm>
            <a:off x="82550" y="215900"/>
            <a:ext cx="897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chemeClr val="tx2"/>
                </a:solidFill>
              </a:rPr>
              <a:t>Блокировка поверхности катализаторов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65543" name="Rectangle 20"/>
          <p:cNvSpPr>
            <a:spLocks noChangeArrowheads="1"/>
          </p:cNvSpPr>
          <p:nvPr/>
        </p:nvSpPr>
        <p:spPr bwMode="auto">
          <a:xfrm>
            <a:off x="6156325" y="2598738"/>
            <a:ext cx="647700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1700213"/>
            <a:ext cx="82296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000" b="1" dirty="0">
                <a:solidFill>
                  <a:schemeClr val="tx2"/>
                </a:solidFill>
              </a:rPr>
              <a:t>Пути образования кокса</a:t>
            </a:r>
          </a:p>
        </p:txBody>
      </p:sp>
      <p:sp>
        <p:nvSpPr>
          <p:cNvPr id="65545" name="AutoShape 9"/>
          <p:cNvSpPr>
            <a:spLocks noChangeArrowheads="1"/>
          </p:cNvSpPr>
          <p:nvPr/>
        </p:nvSpPr>
        <p:spPr bwMode="auto">
          <a:xfrm rot="2762498">
            <a:off x="2627312" y="2492376"/>
            <a:ext cx="720725" cy="863600"/>
          </a:xfrm>
          <a:prstGeom prst="downArrow">
            <a:avLst>
              <a:gd name="adj1" fmla="val 50000"/>
              <a:gd name="adj2" fmla="val 29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5546" name="AutoShape 10"/>
          <p:cNvSpPr>
            <a:spLocks noChangeArrowheads="1"/>
          </p:cNvSpPr>
          <p:nvPr/>
        </p:nvSpPr>
        <p:spPr bwMode="auto">
          <a:xfrm rot="-2864669">
            <a:off x="5507037" y="2492376"/>
            <a:ext cx="720725" cy="863600"/>
          </a:xfrm>
          <a:prstGeom prst="downArrow">
            <a:avLst>
              <a:gd name="adj1" fmla="val 50000"/>
              <a:gd name="adj2" fmla="val 29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79388" y="4076700"/>
            <a:ext cx="41052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dirty="0">
                <a:solidFill>
                  <a:schemeClr val="tx2"/>
                </a:solidFill>
              </a:rPr>
              <a:t>Пиролиз реагентов в газовой фазе, отложение продуктов пиролиза на поверхности (высокая Т)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859338" y="3860800"/>
            <a:ext cx="41052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dirty="0">
                <a:solidFill>
                  <a:schemeClr val="tx2"/>
                </a:solidFill>
              </a:rPr>
              <a:t>Побочные каталитические реакции на поверхности (низкая Т)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8313" y="5734050"/>
            <a:ext cx="82296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000" b="1" dirty="0">
                <a:solidFill>
                  <a:schemeClr val="tx2"/>
                </a:solidFill>
              </a:rPr>
              <a:t>Состав кокса – СН</a:t>
            </a:r>
            <a:r>
              <a:rPr lang="ru-RU" altLang="ru-RU" sz="3000" b="1" baseline="-25000" dirty="0">
                <a:solidFill>
                  <a:schemeClr val="tx2"/>
                </a:solidFill>
              </a:rPr>
              <a:t>0,4</a:t>
            </a:r>
            <a:r>
              <a:rPr lang="ru-RU" altLang="ru-RU" sz="3000" b="1" dirty="0">
                <a:solidFill>
                  <a:schemeClr val="tx2"/>
                </a:solidFill>
              </a:rPr>
              <a:t>-СН</a:t>
            </a:r>
            <a:r>
              <a:rPr lang="ru-RU" altLang="ru-RU" sz="3000" b="1" baseline="-25000" dirty="0">
                <a:solidFill>
                  <a:schemeClr val="tx2"/>
                </a:solidFill>
              </a:rPr>
              <a:t>1</a:t>
            </a:r>
            <a:endParaRPr lang="ru-RU" altLang="ru-RU" b="1" baseline="-25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6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6563" name="Rectangle 6"/>
          <p:cNvSpPr>
            <a:spLocks noChangeArrowheads="1"/>
          </p:cNvSpPr>
          <p:nvPr/>
        </p:nvSpPr>
        <p:spPr bwMode="auto">
          <a:xfrm>
            <a:off x="82550" y="215900"/>
            <a:ext cx="897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chemeClr val="tx2"/>
                </a:solidFill>
              </a:rPr>
              <a:t>Блокировка поверхности катализаторов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66565" name="Rectangle 20"/>
          <p:cNvSpPr>
            <a:spLocks noChangeArrowheads="1"/>
          </p:cNvSpPr>
          <p:nvPr/>
        </p:nvSpPr>
        <p:spPr bwMode="auto">
          <a:xfrm>
            <a:off x="6156325" y="2598738"/>
            <a:ext cx="647700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8313" y="981075"/>
            <a:ext cx="82296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000" b="1" dirty="0">
                <a:solidFill>
                  <a:schemeClr val="tx2"/>
                </a:solidFill>
              </a:rPr>
              <a:t>Пути образования кокса</a:t>
            </a: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042988" y="1773238"/>
            <a:ext cx="72009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dirty="0">
                <a:solidFill>
                  <a:schemeClr val="tx2"/>
                </a:solidFill>
              </a:rPr>
              <a:t>Реакции дегидрирования и конденсации</a:t>
            </a:r>
          </a:p>
        </p:txBody>
      </p:sp>
      <p:pic>
        <p:nvPicPr>
          <p:cNvPr id="6657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92375"/>
            <a:ext cx="83534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96678" y="3789363"/>
            <a:ext cx="820777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b="1" dirty="0">
                <a:solidFill>
                  <a:schemeClr val="tx2"/>
                </a:solidFill>
              </a:rPr>
              <a:t>Способность к коксообразованию определяется:</a:t>
            </a:r>
          </a:p>
          <a:p>
            <a:pPr>
              <a:buFontTx/>
              <a:buChar char="-"/>
            </a:pPr>
            <a:r>
              <a:rPr lang="ru-RU" altLang="ru-RU" sz="2400" dirty="0">
                <a:solidFill>
                  <a:schemeClr val="tx2"/>
                </a:solidFill>
              </a:rPr>
              <a:t>Высокой адсорбционной способностью УВ;</a:t>
            </a:r>
          </a:p>
          <a:p>
            <a:pPr>
              <a:buFontTx/>
              <a:buChar char="-"/>
            </a:pPr>
            <a:r>
              <a:rPr lang="ru-RU" altLang="ru-RU" sz="2400" dirty="0">
                <a:solidFill>
                  <a:schemeClr val="tx2"/>
                </a:solidFill>
              </a:rPr>
              <a:t>С кислотной активностью УВ.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00113" y="5661025"/>
            <a:ext cx="72009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b="1" dirty="0">
                <a:solidFill>
                  <a:schemeClr val="tx2"/>
                </a:solidFill>
              </a:rPr>
              <a:t>Прочие факторы:</a:t>
            </a:r>
          </a:p>
          <a:p>
            <a:r>
              <a:rPr lang="ru-RU" altLang="ru-RU" sz="2400" dirty="0">
                <a:solidFill>
                  <a:schemeClr val="tx2"/>
                </a:solidFill>
              </a:rPr>
              <a:t>-Температура;</a:t>
            </a:r>
          </a:p>
          <a:p>
            <a:r>
              <a:rPr lang="ru-RU" altLang="ru-RU" sz="2400" dirty="0">
                <a:solidFill>
                  <a:schemeClr val="tx2"/>
                </a:solidFill>
              </a:rPr>
              <a:t>-Фаза сырья;</a:t>
            </a:r>
          </a:p>
          <a:p>
            <a:r>
              <a:rPr lang="ru-RU" altLang="ru-RU" sz="2400" dirty="0">
                <a:solidFill>
                  <a:schemeClr val="tx2"/>
                </a:solidFill>
              </a:rPr>
              <a:t>-Пористая структура катализатора;</a:t>
            </a:r>
          </a:p>
          <a:p>
            <a:r>
              <a:rPr lang="ru-RU" altLang="ru-RU" sz="2400" dirty="0">
                <a:solidFill>
                  <a:schemeClr val="tx2"/>
                </a:solidFill>
              </a:rPr>
              <a:t>-Содержание водорода.</a:t>
            </a:r>
          </a:p>
          <a:p>
            <a:endParaRPr lang="ru-RU" altLang="ru-RU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2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67587" name="Rectangle 6"/>
          <p:cNvSpPr>
            <a:spLocks noChangeArrowheads="1"/>
          </p:cNvSpPr>
          <p:nvPr/>
        </p:nvSpPr>
        <p:spPr bwMode="auto">
          <a:xfrm>
            <a:off x="82550" y="215900"/>
            <a:ext cx="897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chemeClr val="tx2"/>
                </a:solidFill>
              </a:rPr>
              <a:t>Блокировка поверхности катализаторов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56470" y="908720"/>
            <a:ext cx="7919986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chemeClr val="tx2"/>
                </a:solidFill>
              </a:rPr>
              <a:t>Предотвращение коксообразования</a:t>
            </a:r>
            <a:r>
              <a:rPr lang="ru-RU" altLang="ru-RU" b="1" dirty="0" smtClean="0">
                <a:solidFill>
                  <a:schemeClr val="tx2"/>
                </a:solidFill>
              </a:rPr>
              <a:t>:</a:t>
            </a:r>
            <a:endParaRPr lang="en-US" altLang="ru-RU" b="1" dirty="0" smtClean="0">
              <a:solidFill>
                <a:schemeClr val="tx2"/>
              </a:solidFill>
            </a:endParaRPr>
          </a:p>
          <a:p>
            <a:pPr algn="ctr"/>
            <a:endParaRPr lang="ru-RU" altLang="ru-RU" b="1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altLang="ru-RU" dirty="0">
                <a:solidFill>
                  <a:schemeClr val="tx2"/>
                </a:solidFill>
              </a:rPr>
              <a:t>Введение в состав катализатора специальных добавок (церий, литий, калий);</a:t>
            </a:r>
          </a:p>
          <a:p>
            <a:pPr>
              <a:buFontTx/>
              <a:buChar char="-"/>
            </a:pPr>
            <a:r>
              <a:rPr lang="ru-RU" altLang="ru-RU" dirty="0">
                <a:solidFill>
                  <a:schemeClr val="tx2"/>
                </a:solidFill>
              </a:rPr>
              <a:t>Проведение процесса в избытке водорода (смещение ТМД-равновесия реакций конденсации</a:t>
            </a:r>
            <a:r>
              <a:rPr lang="ru-RU" altLang="ru-RU" dirty="0" smtClean="0">
                <a:solidFill>
                  <a:schemeClr val="tx2"/>
                </a:solidFill>
              </a:rPr>
              <a:t>)</a:t>
            </a:r>
            <a:endParaRPr lang="en-US" altLang="ru-RU" dirty="0" smtClean="0">
              <a:solidFill>
                <a:schemeClr val="tx2"/>
              </a:solidFill>
            </a:endParaRPr>
          </a:p>
          <a:p>
            <a:endParaRPr lang="en-US" altLang="ru-RU" dirty="0">
              <a:solidFill>
                <a:schemeClr val="tx2"/>
              </a:solidFill>
            </a:endParaRPr>
          </a:p>
          <a:p>
            <a:r>
              <a:rPr lang="ru-RU" altLang="ru-RU" b="1" dirty="0" smtClean="0">
                <a:solidFill>
                  <a:schemeClr val="tx2"/>
                </a:solidFill>
              </a:rPr>
              <a:t>Выжигание кокса:</a:t>
            </a:r>
          </a:p>
          <a:p>
            <a:pPr marL="342900" indent="-342900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Жесткое В. кислородом;</a:t>
            </a:r>
          </a:p>
          <a:p>
            <a:pPr marL="342900" indent="-342900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Мягкое В. углекислым газом или паром.</a:t>
            </a:r>
            <a:endParaRPr lang="en-US" altLang="ru-RU" dirty="0" smtClean="0">
              <a:solidFill>
                <a:schemeClr val="tx2"/>
              </a:solidFill>
            </a:endParaRPr>
          </a:p>
          <a:p>
            <a:endParaRPr lang="ru-RU" altLang="ru-RU" dirty="0">
              <a:solidFill>
                <a:schemeClr val="tx2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79823"/>
            <a:ext cx="5256584" cy="313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39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Дериватографический анализ образцов катализатора </a:t>
            </a:r>
            <a:r>
              <a:rPr lang="en-US" altLang="ru-RU" sz="2000" b="1" dirty="0"/>
              <a:t>PR</a:t>
            </a:r>
            <a:r>
              <a:rPr lang="ru-RU" altLang="ru-RU" sz="2000" b="1" dirty="0"/>
              <a:t>-9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6322" r="3542" b="18344"/>
          <a:stretch>
            <a:fillRect/>
          </a:stretch>
        </p:blipFill>
        <p:spPr bwMode="auto">
          <a:xfrm>
            <a:off x="323850" y="1295400"/>
            <a:ext cx="84963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995738" y="3138488"/>
            <a:ext cx="1943100" cy="1803400"/>
            <a:chOff x="5841" y="10494"/>
            <a:chExt cx="1980" cy="2160"/>
          </a:xfrm>
        </p:grpSpPr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5841" y="10494"/>
              <a:ext cx="1800" cy="580"/>
              <a:chOff x="5841" y="10494"/>
              <a:chExt cx="1800" cy="580"/>
            </a:xfrm>
          </p:grpSpPr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6202" y="10856"/>
                <a:ext cx="1439" cy="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3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ru-RU" altLang="ru-RU" sz="1200" b="1" dirty="0"/>
                  <a:t>кривая ДТА</a:t>
                </a:r>
                <a:endParaRPr lang="ru-RU" altLang="ru-RU" sz="1800" dirty="0"/>
              </a:p>
            </p:txBody>
          </p:sp>
          <p:sp>
            <p:nvSpPr>
              <p:cNvPr id="13" name="Line 8"/>
              <p:cNvSpPr>
                <a:spLocks noChangeShapeType="1"/>
              </p:cNvSpPr>
              <p:nvPr/>
            </p:nvSpPr>
            <p:spPr bwMode="auto">
              <a:xfrm flipH="1" flipV="1">
                <a:off x="5841" y="10494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6381" y="12018"/>
              <a:ext cx="1440" cy="636"/>
              <a:chOff x="6381" y="12018"/>
              <a:chExt cx="1440" cy="636"/>
            </a:xfrm>
          </p:grpSpPr>
          <p:sp>
            <p:nvSpPr>
              <p:cNvPr id="10" name="Text Box 10"/>
              <p:cNvSpPr txBox="1">
                <a:spLocks noChangeArrowheads="1"/>
              </p:cNvSpPr>
              <p:nvPr/>
            </p:nvSpPr>
            <p:spPr bwMode="auto">
              <a:xfrm>
                <a:off x="6381" y="12018"/>
                <a:ext cx="1440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3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ru-RU" altLang="ru-RU" sz="1200" b="1" dirty="0"/>
                  <a:t>кривая </a:t>
                </a:r>
                <a:r>
                  <a:rPr lang="en-US" altLang="ru-RU" sz="1200" b="1" dirty="0"/>
                  <a:t>TG</a:t>
                </a:r>
                <a:endParaRPr lang="ru-RU" altLang="ru-RU" sz="1800" dirty="0"/>
              </a:p>
            </p:txBody>
          </p:sp>
          <p:sp>
            <p:nvSpPr>
              <p:cNvPr id="11" name="Line 11"/>
              <p:cNvSpPr>
                <a:spLocks noChangeShapeType="1"/>
              </p:cNvSpPr>
              <p:nvPr/>
            </p:nvSpPr>
            <p:spPr bwMode="auto">
              <a:xfrm flipH="1">
                <a:off x="6381" y="12294"/>
                <a:ext cx="54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899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 smtClean="0"/>
              <a:t>Управление процессом каталитического риформинга</a:t>
            </a:r>
            <a:endParaRPr lang="ru-RU" alt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869225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Тепловой эффект – </a:t>
            </a:r>
            <a:r>
              <a:rPr lang="ru-RU" sz="1600" dirty="0"/>
              <a:t>-(250-630) кДж/кг</a:t>
            </a:r>
            <a:r>
              <a:rPr lang="ru-RU" sz="1600" dirty="0" smtClean="0"/>
              <a:t>; поэтому катализатор размещают в нескольких реакторах с промежуточным подогревом в печи;</a:t>
            </a:r>
            <a:endParaRPr lang="ru-RU" sz="1600" dirty="0"/>
          </a:p>
          <a:p>
            <a:pPr eaLnBrk="1" hangingPunct="1"/>
            <a:endParaRPr lang="ru-RU" altLang="ru-RU" sz="1600" b="1" dirty="0"/>
          </a:p>
          <a:p>
            <a:pPr eaLnBrk="1" hangingPunct="1"/>
            <a:r>
              <a:rPr lang="ru-RU" altLang="ru-RU" sz="1600" b="1" dirty="0" smtClean="0"/>
              <a:t>Распределение катализатора по реакторам: </a:t>
            </a:r>
            <a:r>
              <a:rPr lang="ru-RU" altLang="ru-RU" sz="1600" dirty="0" smtClean="0"/>
              <a:t>как правило, 1 : (2-3) : (4-6), при этом времена контакта в каждом реакторе различны; чем больше П в сырье, тем больше катализатора в последних реакторах; </a:t>
            </a:r>
          </a:p>
          <a:p>
            <a:pPr eaLnBrk="1" hangingPunct="1"/>
            <a:endParaRPr lang="ru-RU" altLang="ru-RU" sz="1600" dirty="0" smtClean="0"/>
          </a:p>
          <a:p>
            <a:pPr eaLnBrk="1" hangingPunct="1"/>
            <a:r>
              <a:rPr lang="ru-RU" altLang="ru-RU" sz="1600" b="1" dirty="0" smtClean="0"/>
              <a:t>Изменение температуры по реакторам: </a:t>
            </a:r>
            <a:r>
              <a:rPr lang="ru-RU" altLang="ru-RU" sz="1600" dirty="0" smtClean="0"/>
              <a:t>температура от реактора к реактору повышается, чтобы: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повысить выход высоко-ОЧ продукта в последних реакторах;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снизить интенсивность реакций гидрокрекинга в первых реакторах; </a:t>
            </a:r>
          </a:p>
          <a:p>
            <a:pPr eaLnBrk="1" hangingPunct="1"/>
            <a:endParaRPr lang="ru-RU" altLang="ru-RU" sz="1600" dirty="0" smtClean="0"/>
          </a:p>
          <a:p>
            <a:pPr eaLnBrk="1" hangingPunct="1"/>
            <a:r>
              <a:rPr lang="ru-RU" altLang="ru-RU" sz="1600" b="1" dirty="0" smtClean="0"/>
              <a:t>Давление (в т.ч. парциальное давление Н</a:t>
            </a:r>
            <a:r>
              <a:rPr lang="ru-RU" altLang="ru-RU" sz="1600" b="1" baseline="-25000" dirty="0" smtClean="0"/>
              <a:t>2</a:t>
            </a:r>
            <a:r>
              <a:rPr lang="ru-RU" altLang="ru-RU" sz="1600" b="1" dirty="0" smtClean="0"/>
              <a:t>) 1,8-2,0 МПа: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i="1" dirty="0" smtClean="0"/>
              <a:t>Высокое </a:t>
            </a:r>
            <a:r>
              <a:rPr lang="ru-RU" altLang="ru-RU" sz="1600" dirty="0" smtClean="0"/>
              <a:t>– уменьшается закоксовывание и чувствительность катализатора к ядам; усиливаются реакции гидрокрекинга – уменьшается выход </a:t>
            </a:r>
            <a:r>
              <a:rPr lang="en-US" altLang="ru-RU" sz="1600" dirty="0" smtClean="0"/>
              <a:t>H</a:t>
            </a:r>
            <a:r>
              <a:rPr lang="en-US" altLang="ru-RU" sz="1600" baseline="-25000" dirty="0" smtClean="0"/>
              <a:t>2</a:t>
            </a:r>
            <a:r>
              <a:rPr lang="en-US" altLang="ru-RU" sz="1600" dirty="0" smtClean="0"/>
              <a:t>, </a:t>
            </a:r>
            <a:r>
              <a:rPr lang="ru-RU" altLang="ru-RU" sz="1600" dirty="0" smtClean="0"/>
              <a:t>увеличивается выход газов;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i="1" dirty="0" smtClean="0"/>
              <a:t>Низкое </a:t>
            </a:r>
            <a:r>
              <a:rPr lang="ru-RU" altLang="ru-RU" sz="1600" dirty="0" smtClean="0"/>
              <a:t>– повышается термодинамически возможный выход УВ; повышается селективность процесса; резко повышается закоксовывание катализатора;</a:t>
            </a:r>
            <a:endParaRPr lang="ru-RU" altLang="ru-RU" sz="1600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798358"/>
              </p:ext>
            </p:extLst>
          </p:nvPr>
        </p:nvGraphicFramePr>
        <p:xfrm>
          <a:off x="6956301" y="2852936"/>
          <a:ext cx="2008187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5" name="CS ChemDraw Drawing" r:id="rId3" imgW="2487240" imgH="777240" progId="ChemDraw.Document.6.0">
                  <p:embed/>
                </p:oleObj>
              </mc:Choice>
              <mc:Fallback>
                <p:oleObj name="CS ChemDraw Drawing" r:id="rId3" imgW="2487240" imgH="777240" progId="ChemDraw.Document.6.0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6301" y="2852936"/>
                        <a:ext cx="2008187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583354"/>
              </p:ext>
            </p:extLst>
          </p:nvPr>
        </p:nvGraphicFramePr>
        <p:xfrm>
          <a:off x="1475656" y="5356080"/>
          <a:ext cx="6372000" cy="1496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6000"/>
                <a:gridCol w="1548000"/>
                <a:gridCol w="1548000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Показатель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АП-64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Биметаллический катализатор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Давление, МПа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3,5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1,5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Начальная температура</a:t>
                      </a:r>
                      <a:r>
                        <a:rPr lang="ru-RU" sz="1200" baseline="0" dirty="0" smtClean="0"/>
                        <a:t> процесса, °С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490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470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Выход катализата, отн. ед.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1,09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Выход Н</a:t>
                      </a:r>
                      <a:r>
                        <a:rPr lang="ru-RU" sz="1200" baseline="-25000" dirty="0" smtClean="0"/>
                        <a:t>2</a:t>
                      </a:r>
                      <a:r>
                        <a:rPr lang="ru-RU" sz="1200" dirty="0" smtClean="0"/>
                        <a:t>, отн. ед.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1,01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Концентрация Н</a:t>
                      </a:r>
                      <a:r>
                        <a:rPr lang="ru-RU" sz="1200" baseline="-25000" dirty="0" smtClean="0"/>
                        <a:t>2</a:t>
                      </a:r>
                      <a:r>
                        <a:rPr lang="ru-RU" sz="1200" baseline="0" dirty="0" smtClean="0"/>
                        <a:t> в ВСГ, отн. ед.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1,11</a:t>
                      </a:r>
                      <a:endParaRPr lang="ru-RU" sz="1200" dirty="0"/>
                    </a:p>
                  </a:txBody>
                  <a:tcPr marL="18000" marR="18000" marT="18000" marB="180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76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909875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dirty="0" smtClean="0"/>
              <a:t>Температура 490-510 °С: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i="1" dirty="0" smtClean="0"/>
              <a:t>Высокая </a:t>
            </a:r>
          </a:p>
          <a:p>
            <a:pPr marL="742950" lvl="1" indent="-285750">
              <a:buFontTx/>
              <a:buChar char="-"/>
            </a:pPr>
            <a:r>
              <a:rPr lang="ru-RU" altLang="ru-RU" dirty="0" smtClean="0"/>
              <a:t>Уменьшается: выход стабильного катализата и содержание Н</a:t>
            </a:r>
            <a:r>
              <a:rPr lang="ru-RU" altLang="ru-RU" baseline="-25000" dirty="0" smtClean="0"/>
              <a:t>2</a:t>
            </a:r>
            <a:r>
              <a:rPr lang="ru-RU" altLang="ru-RU" dirty="0" smtClean="0"/>
              <a:t> в ВСГ; </a:t>
            </a:r>
          </a:p>
          <a:p>
            <a:pPr marL="742950" lvl="1" indent="-285750">
              <a:buFontTx/>
              <a:buChar char="-"/>
            </a:pPr>
            <a:r>
              <a:rPr lang="ru-RU" altLang="ru-RU" dirty="0" smtClean="0"/>
              <a:t>Увеличивается: содержание ароматики в катализате</a:t>
            </a:r>
            <a:r>
              <a:rPr lang="ru-RU" altLang="ru-RU" dirty="0"/>
              <a:t> </a:t>
            </a:r>
            <a:r>
              <a:rPr lang="ru-RU" altLang="ru-RU" dirty="0" smtClean="0"/>
              <a:t>+ ОЧ; скорость коксообразования; выход легких алканов;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i="1" dirty="0" smtClean="0"/>
              <a:t>Низкая </a:t>
            </a:r>
            <a:r>
              <a:rPr lang="ru-RU" altLang="ru-RU" dirty="0" smtClean="0"/>
              <a:t>– низкие скорости процессов: высокий выход катализата, но малое содержание ароматики и низкое ОЧ, но и скорость образования кокса минимальная;</a:t>
            </a:r>
          </a:p>
          <a:p>
            <a:pPr marL="285750" indent="-285750" eaLnBrk="1" hangingPunct="1">
              <a:buFontTx/>
              <a:buChar char="-"/>
            </a:pPr>
            <a:endParaRPr lang="ru-RU" altLang="ru-RU" dirty="0"/>
          </a:p>
          <a:p>
            <a:pPr eaLnBrk="1" hangingPunct="1"/>
            <a:r>
              <a:rPr lang="ru-RU" altLang="ru-RU" b="1" dirty="0" smtClean="0"/>
              <a:t>Объемная скорость подачи сырья 1,3-2,0 ч</a:t>
            </a:r>
            <a:r>
              <a:rPr lang="ru-RU" altLang="ru-RU" b="1" baseline="30000" dirty="0"/>
              <a:t>-</a:t>
            </a:r>
            <a:r>
              <a:rPr lang="en-US" altLang="ru-RU" b="1" baseline="30000" dirty="0" smtClean="0"/>
              <a:t>1</a:t>
            </a:r>
            <a:r>
              <a:rPr lang="ru-RU" altLang="ru-RU" b="1" dirty="0" smtClean="0"/>
              <a:t>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dirty="0" smtClean="0"/>
              <a:t>Повышение ОСПС снижает время контакта, в целом </a:t>
            </a:r>
            <a:r>
              <a:rPr lang="ru-RU" altLang="ru-RU" dirty="0"/>
              <a:t>протекают только </a:t>
            </a:r>
            <a:r>
              <a:rPr lang="ru-RU" altLang="ru-RU" i="1" dirty="0"/>
              <a:t>быстрые </a:t>
            </a:r>
            <a:r>
              <a:rPr lang="ru-RU" altLang="ru-RU" i="1" dirty="0" smtClean="0"/>
              <a:t>реакции</a:t>
            </a:r>
            <a:r>
              <a:rPr lang="ru-RU" altLang="ru-RU" dirty="0" smtClean="0"/>
              <a:t>:</a:t>
            </a:r>
            <a:r>
              <a:rPr lang="ru-RU" altLang="ru-RU" i="1" dirty="0" smtClean="0"/>
              <a:t> </a:t>
            </a:r>
            <a:r>
              <a:rPr lang="ru-RU" altLang="ru-RU" dirty="0" smtClean="0"/>
              <a:t>низкая степень конверсии сырья в ароматику; выход катализата высокий, но ОЧ низкое; образуется меньше водорода;</a:t>
            </a:r>
          </a:p>
          <a:p>
            <a:pPr marL="285750" indent="-285750" eaLnBrk="1" hangingPunct="1">
              <a:buFontTx/>
              <a:buChar char="-"/>
            </a:pPr>
            <a:endParaRPr lang="ru-RU" altLang="ru-RU" dirty="0"/>
          </a:p>
          <a:p>
            <a:pPr eaLnBrk="1" hangingPunct="1"/>
            <a:r>
              <a:rPr lang="ru-RU" altLang="ru-RU" b="1" dirty="0" smtClean="0"/>
              <a:t>Циркуляция ВСГ 900-1500 м</a:t>
            </a:r>
            <a:r>
              <a:rPr lang="ru-RU" altLang="ru-RU" b="1" baseline="30000" dirty="0" smtClean="0"/>
              <a:t>3</a:t>
            </a:r>
            <a:r>
              <a:rPr lang="ru-RU" altLang="ru-RU" b="1" dirty="0" smtClean="0"/>
              <a:t>/м</a:t>
            </a:r>
            <a:r>
              <a:rPr lang="ru-RU" altLang="ru-RU" b="1" baseline="30000" dirty="0" smtClean="0"/>
              <a:t>3 </a:t>
            </a:r>
            <a:r>
              <a:rPr lang="ru-RU" altLang="ru-RU" b="1" dirty="0" smtClean="0"/>
              <a:t>(6-10 моль/моль):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i="1" dirty="0" smtClean="0"/>
              <a:t>Нижний предел </a:t>
            </a:r>
            <a:r>
              <a:rPr lang="ru-RU" altLang="ru-RU" dirty="0" smtClean="0"/>
              <a:t>– минимально необходимый объем для достижения </a:t>
            </a:r>
            <a:r>
              <a:rPr lang="en-US" altLang="ru-RU" i="1" dirty="0" smtClean="0"/>
              <a:t>p</a:t>
            </a:r>
            <a:r>
              <a:rPr lang="en-US" altLang="ru-RU" baseline="-25000" dirty="0" smtClean="0"/>
              <a:t>H2</a:t>
            </a:r>
            <a:r>
              <a:rPr lang="en-US" altLang="ru-RU" dirty="0" smtClean="0"/>
              <a:t> </a:t>
            </a:r>
            <a:r>
              <a:rPr lang="ru-RU" altLang="ru-RU" dirty="0" smtClean="0"/>
              <a:t>и подавления коксообразования;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i="1" dirty="0" smtClean="0"/>
              <a:t>Верхний предел </a:t>
            </a:r>
            <a:r>
              <a:rPr lang="ru-RU" altLang="ru-RU" dirty="0" smtClean="0"/>
              <a:t>– мощность компрессорного оборудования и термодинамический выход продуктов;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dirty="0" smtClean="0"/>
              <a:t>Содержание </a:t>
            </a:r>
            <a:r>
              <a:rPr lang="en-US" altLang="ru-RU" dirty="0" smtClean="0"/>
              <a:t>H</a:t>
            </a:r>
            <a:r>
              <a:rPr lang="en-US" altLang="ru-RU" baseline="-25000" dirty="0" smtClean="0"/>
              <a:t>2</a:t>
            </a:r>
            <a:r>
              <a:rPr lang="ru-RU" altLang="ru-RU" dirty="0" smtClean="0"/>
              <a:t> в ВСГ, как правило, не менее 90 %;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421664"/>
              </p:ext>
            </p:extLst>
          </p:nvPr>
        </p:nvGraphicFramePr>
        <p:xfrm>
          <a:off x="7028309" y="909875"/>
          <a:ext cx="2008187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67" name="CS ChemDraw Drawing" r:id="rId3" imgW="2487240" imgH="777240" progId="ChemDraw.Document.6.0">
                  <p:embed/>
                </p:oleObj>
              </mc:Choice>
              <mc:Fallback>
                <p:oleObj name="CS ChemDraw Drawing" r:id="rId3" imgW="2487240" imgH="77724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8309" y="909875"/>
                        <a:ext cx="2008187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104312"/>
              </p:ext>
            </p:extLst>
          </p:nvPr>
        </p:nvGraphicFramePr>
        <p:xfrm>
          <a:off x="2411288" y="1052736"/>
          <a:ext cx="1944688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68" name="CS ChemDraw Drawing" r:id="rId5" imgW="3537360" imgH="875520" progId="ChemDraw.Document.6.0">
                  <p:embed/>
                </p:oleObj>
              </mc:Choice>
              <mc:Fallback>
                <p:oleObj name="CS ChemDraw Drawing" r:id="rId5" imgW="3537360" imgH="875520" progId="ChemDraw.Document.6.0">
                  <p:embed/>
                  <p:pic>
                    <p:nvPicPr>
                      <p:cNvPr id="0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367" t="21065" r="24686" b="26390"/>
                      <a:stretch>
                        <a:fillRect/>
                      </a:stretch>
                    </p:blipFill>
                    <p:spPr bwMode="auto">
                      <a:xfrm>
                        <a:off x="2411288" y="1052736"/>
                        <a:ext cx="1944688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101935"/>
              </p:ext>
            </p:extLst>
          </p:nvPr>
        </p:nvGraphicFramePr>
        <p:xfrm>
          <a:off x="4210397" y="980728"/>
          <a:ext cx="28098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69" name="CS ChemDraw Drawing" r:id="rId7" imgW="4266720" imgH="914400" progId="ChemDraw.Document.6.0">
                  <p:embed/>
                </p:oleObj>
              </mc:Choice>
              <mc:Fallback>
                <p:oleObj name="CS ChemDraw Drawing" r:id="rId7" imgW="4266720" imgH="914400" progId="ChemDraw.Document.6.0">
                  <p:embed/>
                  <p:pic>
                    <p:nvPicPr>
                      <p:cNvPr id="0" name="Объект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1062" b="32692"/>
                      <a:stretch>
                        <a:fillRect/>
                      </a:stretch>
                    </p:blipFill>
                    <p:spPr bwMode="auto">
                      <a:xfrm>
                        <a:off x="4210397" y="980728"/>
                        <a:ext cx="280987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487822"/>
              </p:ext>
            </p:extLst>
          </p:nvPr>
        </p:nvGraphicFramePr>
        <p:xfrm>
          <a:off x="6372200" y="3098993"/>
          <a:ext cx="2008187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70" name="CS ChemDraw Drawing" r:id="rId9" imgW="2487240" imgH="777240" progId="ChemDraw.Document.6.0">
                  <p:embed/>
                </p:oleObj>
              </mc:Choice>
              <mc:Fallback>
                <p:oleObj name="CS ChemDraw Drawing" r:id="rId9" imgW="2487240" imgH="777240" progId="ChemDraw.Document.6.0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3098993"/>
                        <a:ext cx="2008187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 smtClean="0"/>
              <a:t>Управление процессом каталитического риформинга</a:t>
            </a:r>
            <a:endParaRPr lang="ru-RU" alt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493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Промышленные установки</a:t>
            </a:r>
          </a:p>
        </p:txBody>
      </p:sp>
      <p:graphicFrame>
        <p:nvGraphicFramePr>
          <p:cNvPr id="4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123592"/>
              </p:ext>
            </p:extLst>
          </p:nvPr>
        </p:nvGraphicFramePr>
        <p:xfrm>
          <a:off x="107504" y="1208112"/>
          <a:ext cx="8961776" cy="502920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728000"/>
                <a:gridCol w="1814161"/>
                <a:gridCol w="1044286"/>
                <a:gridCol w="1648370"/>
                <a:gridCol w="1627409"/>
                <a:gridCol w="1099550"/>
              </a:tblGrid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Установка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Катализатор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ОЧИ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Расход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сырья,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м</a:t>
                      </a:r>
                      <a:r>
                        <a:rPr kumimoji="0" lang="ru-RU" altLang="ru-RU" sz="16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/ч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Давление в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реакторах,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МПа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28675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236663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4465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Выход,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мас. %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ЛЧ-35-11/1000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-492, 582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96…98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140…170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1,40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89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С-200, </a:t>
                      </a: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Petrofac</a:t>
                      </a:r>
                      <a:endParaRPr kumimoji="0" lang="en-US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-582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94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2,20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Л-35-6/300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-682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95…97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60…65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1,60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80…82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Л-35-8/300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-682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95…97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60…65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1,50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80…82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Л-35-11/1000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-682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94…95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140…170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2,50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81…82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ЛГ-35-11/300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-682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96,5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60…65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1,80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81…82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ЛЧ-35-11/600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-682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96</a:t>
                      </a:r>
                      <a:endParaRPr kumimoji="0" lang="ru-RU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100…120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2,50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81…82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ЛЧ-35-11/1000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ПР-71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98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1,35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86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Л-35-8/300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RU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-125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97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60…65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2,53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84…86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ЛК-6У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-98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95…96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140…170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2,30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86…88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Л-35-11/450К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PR-9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60…65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87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  <a:tr h="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Л-35-11/1000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РБ-33У, 44У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95…96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140…170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2,00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86…88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87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Промышленные установки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dirty="0"/>
              <a:t>Варианты технологического оформления </a:t>
            </a:r>
            <a:r>
              <a:rPr lang="ru-RU" altLang="ru-RU" b="1" dirty="0" smtClean="0"/>
              <a:t>процесса</a:t>
            </a:r>
            <a:endParaRPr lang="en-US" altLang="ru-RU" b="1" dirty="0" smtClean="0"/>
          </a:p>
          <a:p>
            <a:pPr marL="285750" indent="-285750" eaLnBrk="1" hangingPunct="1">
              <a:buFontTx/>
              <a:buChar char="-"/>
            </a:pPr>
            <a:r>
              <a:rPr lang="ru-RU" altLang="ru-RU" i="1" dirty="0" smtClean="0"/>
              <a:t>Полурегенеративный</a:t>
            </a:r>
            <a:r>
              <a:rPr lang="ru-RU" altLang="ru-RU" dirty="0" smtClean="0"/>
              <a:t> </a:t>
            </a:r>
            <a:r>
              <a:rPr lang="ru-RU" altLang="ru-RU" dirty="0"/>
              <a:t>(стационарный слой катализатора</a:t>
            </a:r>
            <a:r>
              <a:rPr lang="ru-RU" altLang="ru-RU" dirty="0" smtClean="0"/>
              <a:t>);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i="1" dirty="0" smtClean="0"/>
              <a:t>Непрерывный</a:t>
            </a:r>
            <a:r>
              <a:rPr lang="ru-RU" altLang="ru-RU" dirty="0" smtClean="0"/>
              <a:t> </a:t>
            </a:r>
            <a:r>
              <a:rPr lang="ru-RU" altLang="ru-RU" dirty="0"/>
              <a:t>(движущийся слой катализатора</a:t>
            </a:r>
            <a:r>
              <a:rPr lang="ru-RU" altLang="ru-RU" dirty="0" smtClean="0"/>
              <a:t>);</a:t>
            </a:r>
          </a:p>
          <a:p>
            <a:pPr marL="285750" indent="-285750">
              <a:buFontTx/>
              <a:buChar char="-"/>
            </a:pPr>
            <a:r>
              <a:rPr lang="ru-RU" altLang="ru-RU" i="1" dirty="0" smtClean="0"/>
              <a:t>Циклический</a:t>
            </a:r>
            <a:r>
              <a:rPr lang="en-US" altLang="ru-RU" dirty="0" smtClean="0"/>
              <a:t> </a:t>
            </a:r>
            <a:r>
              <a:rPr lang="ru-RU" altLang="ru-RU" dirty="0"/>
              <a:t>(резервный реактор);</a:t>
            </a:r>
          </a:p>
          <a:p>
            <a:pPr eaLnBrk="1" hangingPunct="1"/>
            <a:endParaRPr lang="en-US" altLang="ru-RU" b="1" dirty="0" smtClean="0"/>
          </a:p>
          <a:p>
            <a:pPr eaLnBrk="1" hangingPunct="1"/>
            <a:r>
              <a:rPr lang="ru-RU" altLang="ru-RU" b="1" dirty="0" smtClean="0"/>
              <a:t>Основные блоки установки: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dirty="0" smtClean="0"/>
              <a:t>Блок гидроочистки сырья;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dirty="0" smtClean="0"/>
              <a:t>Нагревательно-реакторный </a:t>
            </a:r>
            <a:r>
              <a:rPr lang="ru-RU" altLang="ru-RU" dirty="0"/>
              <a:t>блок</a:t>
            </a:r>
            <a:r>
              <a:rPr lang="ru-RU" altLang="ru-RU" dirty="0" smtClean="0"/>
              <a:t>;</a:t>
            </a:r>
            <a:endParaRPr lang="en-US" altLang="ru-RU" dirty="0" smtClean="0"/>
          </a:p>
          <a:p>
            <a:pPr marL="285750" indent="-285750" eaLnBrk="1" hangingPunct="1">
              <a:buFontTx/>
              <a:buChar char="-"/>
            </a:pPr>
            <a:r>
              <a:rPr lang="ru-RU" altLang="ru-RU" dirty="0" smtClean="0"/>
              <a:t>Блок сепарации продуктовой смеси (+компримирование </a:t>
            </a:r>
            <a:r>
              <a:rPr lang="en-US" altLang="ru-RU" dirty="0" smtClean="0"/>
              <a:t>H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)</a:t>
            </a:r>
            <a:r>
              <a:rPr lang="ru-RU" altLang="ru-RU" dirty="0" smtClean="0"/>
              <a:t>;</a:t>
            </a:r>
            <a:endParaRPr lang="en-US" altLang="ru-RU" dirty="0" smtClean="0"/>
          </a:p>
          <a:p>
            <a:pPr marL="285750" indent="-285750" eaLnBrk="1" hangingPunct="1">
              <a:buFontTx/>
              <a:buChar char="-"/>
            </a:pPr>
            <a:r>
              <a:rPr lang="ru-RU" altLang="ru-RU" dirty="0" smtClean="0"/>
              <a:t>Блок стабилизации риформата;</a:t>
            </a:r>
          </a:p>
          <a:p>
            <a:pPr marL="285750" indent="-285750" eaLnBrk="1" hangingPunct="1">
              <a:buFontTx/>
              <a:buChar char="-"/>
            </a:pPr>
            <a:endParaRPr lang="ru-RU" altLang="ru-RU" b="1" dirty="0"/>
          </a:p>
          <a:p>
            <a:pPr eaLnBrk="1" hangingPunct="1"/>
            <a:r>
              <a:rPr lang="ru-RU" altLang="ru-RU" b="1" dirty="0" smtClean="0"/>
              <a:t>Наиболее распространенный вариант – со стационарным слоем катализатора:</a:t>
            </a:r>
            <a:endParaRPr lang="en-US" altLang="ru-RU" b="1" dirty="0" smtClean="0"/>
          </a:p>
          <a:p>
            <a:pPr eaLnBrk="1" hangingPunct="1"/>
            <a:r>
              <a:rPr lang="ru-RU" altLang="ru-RU" b="1" dirty="0" smtClean="0"/>
              <a:t>Технологические </a:t>
            </a:r>
            <a:r>
              <a:rPr lang="ru-RU" altLang="ru-RU" b="1" dirty="0"/>
              <a:t>условия </a:t>
            </a:r>
            <a:r>
              <a:rPr lang="ru-RU" altLang="ru-RU" b="1" dirty="0" smtClean="0"/>
              <a:t>процесса:</a:t>
            </a:r>
          </a:p>
          <a:p>
            <a:pPr eaLnBrk="1" hangingPunct="1"/>
            <a:r>
              <a:rPr lang="ru-RU" altLang="ru-RU" dirty="0" smtClean="0"/>
              <a:t>- Температура </a:t>
            </a:r>
            <a:r>
              <a:rPr lang="ru-RU" altLang="ru-RU" dirty="0"/>
              <a:t>в </a:t>
            </a:r>
            <a:r>
              <a:rPr lang="ru-RU" altLang="ru-RU" dirty="0" smtClean="0"/>
              <a:t>реакторах:</a:t>
            </a:r>
          </a:p>
          <a:p>
            <a:pPr marL="742950" lvl="1" indent="-285750">
              <a:buFontTx/>
              <a:buChar char="-"/>
            </a:pPr>
            <a:r>
              <a:rPr lang="ru-RU" altLang="ru-RU" dirty="0" smtClean="0"/>
              <a:t>Вход - 490-520 </a:t>
            </a:r>
            <a:r>
              <a:rPr lang="ru-RU" altLang="ru-RU" dirty="0"/>
              <a:t>°</a:t>
            </a:r>
            <a:r>
              <a:rPr lang="ru-RU" altLang="ru-RU" dirty="0" smtClean="0"/>
              <a:t>С (к концу цикла – 530-560 °С);</a:t>
            </a:r>
          </a:p>
          <a:p>
            <a:pPr marL="742950" lvl="1" indent="-285750">
              <a:buFontTx/>
              <a:buChar char="-"/>
            </a:pPr>
            <a:r>
              <a:rPr lang="ru-RU" altLang="ru-RU" dirty="0" smtClean="0"/>
              <a:t>Выход – 470-500 °С;</a:t>
            </a:r>
            <a:endParaRPr lang="ru-RU" altLang="ru-RU" dirty="0"/>
          </a:p>
          <a:p>
            <a:pPr eaLnBrk="1" hangingPunct="1"/>
            <a:r>
              <a:rPr lang="ru-RU" altLang="ru-RU" dirty="0" smtClean="0"/>
              <a:t>- Давление </a:t>
            </a:r>
            <a:r>
              <a:rPr lang="ru-RU" altLang="ru-RU" dirty="0"/>
              <a:t>– </a:t>
            </a:r>
            <a:r>
              <a:rPr lang="ru-RU" altLang="ru-RU" dirty="0" smtClean="0"/>
              <a:t>1,5-2,0 МПа;</a:t>
            </a:r>
            <a:endParaRPr lang="ru-RU" altLang="ru-RU" dirty="0"/>
          </a:p>
          <a:p>
            <a:pPr eaLnBrk="1" hangingPunct="1"/>
            <a:r>
              <a:rPr lang="ru-RU" altLang="ru-RU" dirty="0" smtClean="0"/>
              <a:t>- Объемная </a:t>
            </a:r>
            <a:r>
              <a:rPr lang="ru-RU" altLang="ru-RU" dirty="0"/>
              <a:t>скорость подачи сырья - 1,3-2,0 ч</a:t>
            </a:r>
            <a:r>
              <a:rPr lang="ru-RU" altLang="ru-RU" baseline="30000" dirty="0"/>
              <a:t>-1</a:t>
            </a:r>
            <a:r>
              <a:rPr lang="ru-RU" altLang="ru-RU" dirty="0"/>
              <a:t>;</a:t>
            </a:r>
          </a:p>
          <a:p>
            <a:pPr eaLnBrk="1" hangingPunct="1"/>
            <a:r>
              <a:rPr lang="ru-RU" altLang="ru-RU" dirty="0" smtClean="0"/>
              <a:t>- Кратность </a:t>
            </a:r>
            <a:r>
              <a:rPr lang="ru-RU" altLang="ru-RU" dirty="0"/>
              <a:t>циркуляции ВСГ - 900-1500 м</a:t>
            </a:r>
            <a:r>
              <a:rPr lang="ru-RU" altLang="ru-RU" baseline="30000" dirty="0"/>
              <a:t>3</a:t>
            </a:r>
            <a:r>
              <a:rPr lang="ru-RU" altLang="ru-RU" dirty="0"/>
              <a:t>/м</a:t>
            </a:r>
            <a:r>
              <a:rPr lang="ru-RU" altLang="ru-RU" baseline="30000" dirty="0"/>
              <a:t>3 </a:t>
            </a:r>
            <a:r>
              <a:rPr lang="ru-RU" altLang="ru-RU" dirty="0"/>
              <a:t>(6-10 моль/моль)</a:t>
            </a:r>
            <a:r>
              <a:rPr lang="ru-RU" altLang="ru-RU" dirty="0" smtClean="0"/>
              <a:t>.</a:t>
            </a:r>
          </a:p>
          <a:p>
            <a:pPr eaLnBrk="1" hangingPunct="1"/>
            <a:r>
              <a:rPr lang="ru-RU" altLang="ru-RU" dirty="0" smtClean="0"/>
              <a:t>- Распределение катализатора по реакторам – 1 : 2 : 4.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91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Принципиальная схема установки</a:t>
            </a:r>
            <a:endParaRPr lang="ru-RU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00129" y="-780409"/>
            <a:ext cx="5946346" cy="91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70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Установки со стационарным слоем катализатора</a:t>
            </a:r>
            <a:endParaRPr lang="ru-RU" sz="2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461176"/>
              </p:ext>
            </p:extLst>
          </p:nvPr>
        </p:nvGraphicFramePr>
        <p:xfrm>
          <a:off x="683568" y="692696"/>
          <a:ext cx="7956000" cy="2682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580000"/>
                <a:gridCol w="1188000"/>
                <a:gridCol w="1188000"/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Влияние температуры на показатели процесса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Температура</a:t>
                      </a:r>
                      <a:r>
                        <a:rPr lang="ru-RU" sz="1600" baseline="0" dirty="0" smtClean="0"/>
                        <a:t> ввода сырья, °С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600" dirty="0" smtClean="0"/>
                        <a:t>490-520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510-535</a:t>
                      </a:r>
                      <a:endParaRPr lang="ru-RU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ИОЧ бензина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100</a:t>
                      </a:r>
                      <a:endParaRPr lang="ru-RU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Среднее давление в реакторах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2,6</a:t>
                      </a:r>
                      <a:endParaRPr lang="ru-RU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Продолжительность</a:t>
                      </a:r>
                      <a:r>
                        <a:rPr lang="ru-RU" sz="1600" baseline="0" dirty="0" smtClean="0"/>
                        <a:t> цикла работы катализатора, мес.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Выход, % мас.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H</a:t>
                      </a:r>
                      <a:r>
                        <a:rPr lang="en-US" sz="1600" baseline="-25000" dirty="0" smtClean="0"/>
                        <a:t>2</a:t>
                      </a:r>
                      <a:endParaRPr lang="ru-RU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1,7</a:t>
                      </a:r>
                      <a:endParaRPr lang="ru-RU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C</a:t>
                      </a:r>
                      <a:r>
                        <a:rPr lang="en-US" sz="1600" baseline="-25000" dirty="0" smtClean="0"/>
                        <a:t>5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ru-RU" sz="1600" baseline="0" dirty="0" smtClean="0"/>
                        <a:t>и выше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78,6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76,3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8852" y="3356992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b="1" dirty="0" smtClean="0"/>
              <a:t>Установка </a:t>
            </a:r>
            <a:r>
              <a:rPr lang="ru-RU" altLang="ru-RU" sz="1600" b="1" dirty="0"/>
              <a:t>со стационарным слоем </a:t>
            </a:r>
            <a:r>
              <a:rPr lang="ru-RU" altLang="ru-RU" sz="1600" b="1" dirty="0" smtClean="0"/>
              <a:t>катализатора - наиболее часто используемая: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i="1" dirty="0" smtClean="0"/>
              <a:t>в России </a:t>
            </a:r>
            <a:r>
              <a:rPr lang="ru-RU" altLang="ru-RU" sz="1600" dirty="0" smtClean="0"/>
              <a:t>мощности установок – 300, 600, 1000 тыс. т/год;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i="1" dirty="0" smtClean="0"/>
              <a:t>в мире </a:t>
            </a:r>
            <a:r>
              <a:rPr lang="ru-RU" altLang="ru-RU" sz="1600" dirty="0" smtClean="0"/>
              <a:t>мощности установок (</a:t>
            </a:r>
            <a:r>
              <a:rPr lang="en-US" altLang="ru-RU" sz="1600" i="1" dirty="0"/>
              <a:t>C</a:t>
            </a:r>
            <a:r>
              <a:rPr lang="en-US" altLang="ru-RU" sz="1600" i="1" dirty="0" smtClean="0"/>
              <a:t>hevron, UOP</a:t>
            </a:r>
            <a:r>
              <a:rPr lang="en-US" altLang="ru-RU" sz="1600" dirty="0" smtClean="0"/>
              <a:t>)</a:t>
            </a:r>
            <a:r>
              <a:rPr lang="ru-RU" altLang="ru-RU" sz="1600" dirty="0" smtClean="0"/>
              <a:t> – </a:t>
            </a:r>
            <a:r>
              <a:rPr lang="en-US" altLang="ru-RU" sz="1600" dirty="0" smtClean="0"/>
              <a:t>1,0-2,0</a:t>
            </a:r>
            <a:r>
              <a:rPr lang="ru-RU" altLang="ru-RU" sz="1600" dirty="0" smtClean="0"/>
              <a:t> (до 2,7)</a:t>
            </a:r>
            <a:r>
              <a:rPr lang="en-US" altLang="ru-RU" sz="1600" dirty="0" smtClean="0"/>
              <a:t> </a:t>
            </a:r>
            <a:r>
              <a:rPr lang="ru-RU" altLang="ru-RU" sz="1600" dirty="0" smtClean="0"/>
              <a:t>млн. т/ год.</a:t>
            </a:r>
            <a:endParaRPr lang="en-US" alt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629172"/>
              </p:ext>
            </p:extLst>
          </p:nvPr>
        </p:nvGraphicFramePr>
        <p:xfrm>
          <a:off x="1475656" y="4272488"/>
          <a:ext cx="6180000" cy="2468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32000"/>
                <a:gridCol w="3048000"/>
              </a:tblGrid>
              <a:tr h="2520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Типовой баланс процесса риформинга (% мас.)</a:t>
                      </a:r>
                      <a:endParaRPr lang="ru-RU" sz="120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45720" marR="45720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Поступило:</a:t>
                      </a:r>
                      <a:r>
                        <a:rPr lang="ru-RU" sz="1200" dirty="0" smtClean="0"/>
                        <a:t>                    сырье (85-180 °С)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Получено:</a:t>
                      </a:r>
                      <a:endParaRPr lang="ru-RU" sz="1200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Углеводородный</a:t>
                      </a:r>
                      <a:r>
                        <a:rPr lang="ru-RU" sz="1200" baseline="0" dirty="0" smtClean="0"/>
                        <a:t> газ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7,4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Газ стабилизации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4,5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Катализат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82,3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ВСГ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5,8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в т.ч. водород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1,3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ИТОГО:</a:t>
                      </a:r>
                      <a:endParaRPr lang="ru-RU" sz="1200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95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/>
              <a:t>Конструкция реактора со стационарным слоем</a:t>
            </a:r>
            <a:endParaRPr lang="ru-RU" sz="2000" dirty="0"/>
          </a:p>
        </p:txBody>
      </p:sp>
      <p:pic>
        <p:nvPicPr>
          <p:cNvPr id="6" name="Picture 5" descr="10002 - реактор 1"/>
          <p:cNvPicPr>
            <a:picLocks noChangeAspect="1" noChangeArrowheads="1"/>
          </p:cNvPicPr>
          <p:nvPr/>
        </p:nvPicPr>
        <p:blipFill>
          <a:blip r:embed="rId2">
            <a:lum bright="-54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656" y="1109439"/>
            <a:ext cx="149701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10001 - реактор"/>
          <p:cNvPicPr>
            <a:picLocks noChangeAspect="1" noChangeArrowheads="1"/>
          </p:cNvPicPr>
          <p:nvPr/>
        </p:nvPicPr>
        <p:blipFill>
          <a:blip r:embed="rId3">
            <a:lum bright="-9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2836"/>
            <a:ext cx="153035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5188" cy="458787"/>
          </a:xfrm>
        </p:spPr>
        <p:txBody>
          <a:bodyPr/>
          <a:lstStyle/>
          <a:p>
            <a:pPr>
              <a:defRPr/>
            </a:pPr>
            <a:fld id="{CF8600C5-B87C-4CEA-9F09-CDDC59A7EDF2}" type="slidenum">
              <a:rPr lang="ru-RU" altLang="en-US"/>
              <a:pPr>
                <a:defRPr/>
              </a:pPr>
              <a:t>39</a:t>
            </a:fld>
            <a:endParaRPr lang="ru-RU" altLang="en-US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23528" y="6127750"/>
            <a:ext cx="8496944" cy="46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ru-RU" altLang="ru-RU" sz="1200" dirty="0">
                <a:latin typeface="+mn-lt"/>
              </a:rPr>
              <a:t>1 – штуцер ввода сырья; 2 – футеровка; 3 – поверхностные термопары; 4 – корпус; 5 – многозонная термопара; 6 – фарфоровые шарики; 7 – штуцер ввода продуктов реакции; 8 – неподвижный зернистый слой катализатора.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88182" y="5805488"/>
            <a:ext cx="5579962" cy="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ru-RU" altLang="ru-RU" sz="1200" b="1" dirty="0">
                <a:latin typeface="+mn-lt"/>
              </a:rPr>
              <a:t>2. Реактор с радиальным вводом газосырьевой смеси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323528" y="4902284"/>
            <a:ext cx="8496944" cy="83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ru-RU" altLang="ru-RU" sz="1200" dirty="0">
                <a:latin typeface="+mn-lt"/>
              </a:rPr>
              <a:t>1 – штуцер ввода сырья; 2 – распределитель; 3 – штуцер вывода продуктов реакции; 4 – корпус; 5 – наружная термопара; 6 – опорное кольцо; 7 – днище; 8 – люк для выгрузки катализатора; 9 – легкий шамот; 10 – люк;</a:t>
            </a:r>
          </a:p>
          <a:p>
            <a:pPr eaLnBrk="0" hangingPunct="0"/>
            <a:r>
              <a:rPr lang="ru-RU" altLang="ru-RU" sz="1200" dirty="0">
                <a:latin typeface="+mn-lt"/>
              </a:rPr>
              <a:t>11 – штуцер для эжекции газов; 12 – опорная решетка; 13, 15,</a:t>
            </a:r>
            <a:r>
              <a:rPr lang="en-US" altLang="ru-RU" sz="1200" dirty="0">
                <a:latin typeface="+mn-lt"/>
              </a:rPr>
              <a:t> </a:t>
            </a:r>
            <a:r>
              <a:rPr lang="ru-RU" altLang="ru-RU" sz="1200" dirty="0">
                <a:latin typeface="+mn-lt"/>
              </a:rPr>
              <a:t>17 </a:t>
            </a:r>
            <a:r>
              <a:rPr lang="en-US" altLang="ru-RU" sz="1200" dirty="0">
                <a:latin typeface="+mn-lt"/>
              </a:rPr>
              <a:t>- </a:t>
            </a:r>
            <a:r>
              <a:rPr lang="ru-RU" altLang="ru-RU" sz="1200" dirty="0">
                <a:latin typeface="+mn-lt"/>
              </a:rPr>
              <a:t>фарфоровые шарики; 16 – неподвижный зернистый слой катализатора; 18 – футеровка; 19 – штуцер для термопары.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88107" y="4592185"/>
            <a:ext cx="4787950" cy="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ru-RU" altLang="ru-RU" sz="1200" b="1" dirty="0">
                <a:latin typeface="+mn-lt"/>
              </a:rPr>
              <a:t>1. Реактор с аксиальным вводом газосырьевой смеси</a:t>
            </a:r>
          </a:p>
        </p:txBody>
      </p:sp>
      <p:pic>
        <p:nvPicPr>
          <p:cNvPr id="13" name="Picture 4" descr="Без%20имени-1"/>
          <p:cNvPicPr>
            <a:picLocks noChangeAspect="1" noChangeArrowheads="1"/>
          </p:cNvPicPr>
          <p:nvPr/>
        </p:nvPicPr>
        <p:blipFill>
          <a:blip r:embed="rId4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2" r="3903"/>
          <a:stretch>
            <a:fillRect/>
          </a:stretch>
        </p:blipFill>
        <p:spPr bwMode="auto">
          <a:xfrm>
            <a:off x="4882604" y="883790"/>
            <a:ext cx="124142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 descr="Без%20имени-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"/>
          <a:stretch>
            <a:fillRect/>
          </a:stretch>
        </p:blipFill>
        <p:spPr bwMode="auto">
          <a:xfrm>
            <a:off x="6660232" y="863152"/>
            <a:ext cx="1314450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4070350" y="3197225"/>
            <a:ext cx="25876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dirty="0"/>
              <a:t>А. Реактор с радиальным вводом сырья от периферии к центру </a:t>
            </a: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687219" y="3214688"/>
            <a:ext cx="25876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dirty="0"/>
              <a:t>Б. Реактор с радиальным вводом сырья от центра к периферии </a:t>
            </a:r>
          </a:p>
        </p:txBody>
      </p:sp>
    </p:spTree>
    <p:extLst>
      <p:ext uri="{BB962C8B-B14F-4D97-AF65-F5344CB8AC3E}">
        <p14:creationId xmlns:p14="http://schemas.microsoft.com/office/powerpoint/2010/main" val="223549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-2738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ru-RU" altLang="ru-RU" sz="2000" b="1" dirty="0">
                <a:solidFill>
                  <a:schemeClr val="tx2"/>
                </a:solidFill>
              </a:rPr>
              <a:t>Технологическая схема каталитического риформинга с движущимся слоем катализатора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911622"/>
            <a:ext cx="5472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dirty="0" smtClean="0">
                <a:solidFill>
                  <a:srgbClr val="000000"/>
                </a:solidFill>
              </a:rPr>
              <a:t>1) Реакторный </a:t>
            </a:r>
            <a:r>
              <a:rPr lang="ru-RU" altLang="ru-RU" sz="1600" dirty="0">
                <a:solidFill>
                  <a:srgbClr val="000000"/>
                </a:solidFill>
              </a:rPr>
              <a:t>блок, </a:t>
            </a:r>
          </a:p>
          <a:p>
            <a:pPr eaLnBrk="1" hangingPunct="1"/>
            <a:r>
              <a:rPr lang="ru-RU" altLang="ru-RU" sz="1600" dirty="0" smtClean="0">
                <a:solidFill>
                  <a:srgbClr val="000000"/>
                </a:solidFill>
              </a:rPr>
              <a:t>2) Регенераторный </a:t>
            </a:r>
            <a:r>
              <a:rPr lang="ru-RU" altLang="ru-RU" sz="1600" dirty="0">
                <a:solidFill>
                  <a:srgbClr val="000000"/>
                </a:solidFill>
              </a:rPr>
              <a:t>блок,</a:t>
            </a:r>
          </a:p>
          <a:p>
            <a:pPr eaLnBrk="1" hangingPunct="1"/>
            <a:r>
              <a:rPr lang="ru-RU" altLang="ru-RU" sz="1600" dirty="0" smtClean="0">
                <a:solidFill>
                  <a:srgbClr val="000000"/>
                </a:solidFill>
              </a:rPr>
              <a:t>3) Блок </a:t>
            </a:r>
            <a:r>
              <a:rPr lang="ru-RU" altLang="ru-RU" sz="1600" dirty="0">
                <a:solidFill>
                  <a:srgbClr val="000000"/>
                </a:solidFill>
              </a:rPr>
              <a:t>сепарации продуктов реакции;</a:t>
            </a:r>
          </a:p>
          <a:p>
            <a:pPr eaLnBrk="1" hangingPunct="1"/>
            <a:r>
              <a:rPr lang="ru-RU" altLang="ru-RU" sz="1600" dirty="0" smtClean="0">
                <a:solidFill>
                  <a:srgbClr val="000000"/>
                </a:solidFill>
              </a:rPr>
              <a:t>4) Блок </a:t>
            </a:r>
            <a:r>
              <a:rPr lang="ru-RU" altLang="ru-RU" sz="1600" dirty="0">
                <a:solidFill>
                  <a:srgbClr val="000000"/>
                </a:solidFill>
              </a:rPr>
              <a:t>стабилизации бензина по обычной схеме.</a:t>
            </a:r>
          </a:p>
        </p:txBody>
      </p:sp>
      <p:pic>
        <p:nvPicPr>
          <p:cNvPr id="5" name="Picture 2" descr="https://www.uop.com/wp-content/uploads/2013/01/Reforming-CCR_Platforming_Flow-90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57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92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-2738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ru-RU" altLang="ru-RU" sz="2000" b="1" dirty="0">
                <a:solidFill>
                  <a:schemeClr val="tx2"/>
                </a:solidFill>
              </a:rPr>
              <a:t>Технологическая схема каталитического риформинга с движущимся слоем катализатора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987693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Катриформинг с движущимся слоем катализатора и его непрерывной регенерацией </a:t>
            </a:r>
            <a:r>
              <a:rPr lang="ru-RU" dirty="0" smtClean="0"/>
              <a:t>(</a:t>
            </a:r>
            <a:r>
              <a:rPr lang="en-US" i="1" dirty="0" smtClean="0"/>
              <a:t>UOP, IFP</a:t>
            </a:r>
            <a:r>
              <a:rPr lang="ru-RU" dirty="0" smtClean="0"/>
              <a:t>):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Давление - 0,35-0,5 (до 1,2) МПа;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Температура - 480-535 °С;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Объемная скорость подачи сырья - 2,0-2,1 </a:t>
            </a:r>
            <a:r>
              <a:rPr lang="ru-RU" dirty="0"/>
              <a:t>ч</a:t>
            </a:r>
            <a:r>
              <a:rPr lang="en-US" baseline="30000" dirty="0" smtClean="0"/>
              <a:t>-</a:t>
            </a:r>
            <a:r>
              <a:rPr lang="ru-RU" baseline="30000" dirty="0" smtClean="0"/>
              <a:t>1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Кратность циркуляции ВСГ – 1-2 моль/моль (800-900 м</a:t>
            </a:r>
            <a:r>
              <a:rPr lang="ru-RU" baseline="30000" dirty="0" smtClean="0"/>
              <a:t>3</a:t>
            </a:r>
            <a:r>
              <a:rPr lang="ru-RU" dirty="0" smtClean="0"/>
              <a:t>/м</a:t>
            </a:r>
            <a:r>
              <a:rPr lang="ru-RU" baseline="30000" dirty="0" smtClean="0"/>
              <a:t>3</a:t>
            </a:r>
            <a:r>
              <a:rPr lang="ru-RU" dirty="0" smtClean="0"/>
              <a:t>);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Выход риформата - 86-92 % мас.;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Октановое число (ИМ) 98-105;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Шариковый катализатор, диам. 1,6 мм (</a:t>
            </a:r>
            <a:r>
              <a:rPr lang="en-US" i="1" dirty="0" smtClean="0"/>
              <a:t>UOP </a:t>
            </a:r>
            <a:r>
              <a:rPr lang="en-US" i="1" dirty="0"/>
              <a:t>CCR Platforming™ Process</a:t>
            </a:r>
            <a:r>
              <a:rPr lang="ru-RU" dirty="0" smtClean="0"/>
              <a:t>);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Содержание ароматики в продукте – 55-58 об. %;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b="1" dirty="0" smtClean="0"/>
              <a:t>Регенератор: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3 технологические зоны: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1) выжиг кокса при С</a:t>
            </a:r>
            <a:r>
              <a:rPr lang="ru-RU" baseline="-25000" dirty="0" smtClean="0"/>
              <a:t>О2</a:t>
            </a:r>
            <a:r>
              <a:rPr lang="ru-RU" dirty="0" smtClean="0"/>
              <a:t> </a:t>
            </a:r>
            <a:r>
              <a:rPr lang="en-US" dirty="0" smtClean="0"/>
              <a:t>&gt; 1 % </a:t>
            </a:r>
            <a:r>
              <a:rPr lang="ru-RU" dirty="0" smtClean="0"/>
              <a:t>мол.;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2) </a:t>
            </a:r>
            <a:r>
              <a:rPr lang="ru-RU" dirty="0"/>
              <a:t>выжиг кокса при С</a:t>
            </a:r>
            <a:r>
              <a:rPr lang="ru-RU" baseline="-25000" dirty="0"/>
              <a:t>О2</a:t>
            </a:r>
            <a:r>
              <a:rPr lang="ru-RU" dirty="0"/>
              <a:t> </a:t>
            </a:r>
            <a:r>
              <a:rPr lang="ru-RU" dirty="0" smtClean="0"/>
              <a:t>=</a:t>
            </a:r>
            <a:r>
              <a:rPr lang="en-US" dirty="0" smtClean="0"/>
              <a:t> </a:t>
            </a:r>
            <a:r>
              <a:rPr lang="ru-RU" dirty="0" smtClean="0"/>
              <a:t>10-20</a:t>
            </a:r>
            <a:r>
              <a:rPr lang="en-US" dirty="0" smtClean="0"/>
              <a:t> </a:t>
            </a:r>
            <a:r>
              <a:rPr lang="en-US" dirty="0"/>
              <a:t>% </a:t>
            </a:r>
            <a:r>
              <a:rPr lang="ru-RU" dirty="0"/>
              <a:t>мол</a:t>
            </a:r>
            <a:r>
              <a:rPr lang="ru-RU" dirty="0" smtClean="0"/>
              <a:t>. и подаче </a:t>
            </a:r>
            <a:r>
              <a:rPr lang="ru-RU" dirty="0" err="1" smtClean="0"/>
              <a:t>хлорорганики</a:t>
            </a:r>
            <a:r>
              <a:rPr lang="ru-RU" dirty="0" smtClean="0"/>
              <a:t>;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3) прокаливание в токе сухого воздуха;</a:t>
            </a:r>
          </a:p>
        </p:txBody>
      </p:sp>
    </p:spTree>
    <p:extLst>
      <p:ext uri="{BB962C8B-B14F-4D97-AF65-F5344CB8AC3E}">
        <p14:creationId xmlns:p14="http://schemas.microsoft.com/office/powerpoint/2010/main" val="16771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-2738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ru-RU" altLang="ru-RU" sz="2000" b="1" dirty="0">
                <a:solidFill>
                  <a:schemeClr val="tx2"/>
                </a:solidFill>
              </a:rPr>
              <a:t>Технологическая схема каталитического риформинга с движущимся слоем катализатора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723262"/>
              </p:ext>
            </p:extLst>
          </p:nvPr>
        </p:nvGraphicFramePr>
        <p:xfrm>
          <a:off x="1403648" y="1196752"/>
          <a:ext cx="6156000" cy="2651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76000"/>
                <a:gridCol w="1440000"/>
                <a:gridCol w="1440000"/>
              </a:tblGrid>
              <a:tr h="2520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Типовой баланс процесса риформинга  </a:t>
                      </a:r>
                    </a:p>
                    <a:p>
                      <a:pPr algn="ctr"/>
                      <a:r>
                        <a:rPr lang="ru-RU" sz="1200" dirty="0" smtClean="0"/>
                        <a:t>с</a:t>
                      </a:r>
                      <a:r>
                        <a:rPr lang="ru-RU" sz="1200" baseline="0" dirty="0" smtClean="0"/>
                        <a:t> движущимся слоем катализатора</a:t>
                      </a:r>
                      <a:r>
                        <a:rPr lang="ru-RU" sz="1200" dirty="0" smtClean="0"/>
                        <a:t> (% мас.)</a:t>
                      </a:r>
                      <a:endParaRPr lang="ru-RU" sz="120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45720" marR="45720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ИОЧ 100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ИОЧ 102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Поступило:</a:t>
                      </a:r>
                      <a:r>
                        <a:rPr lang="ru-RU" sz="1200" dirty="0" smtClean="0"/>
                        <a:t>                    сырье (85-180 °С)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Получено:</a:t>
                      </a:r>
                      <a:endParaRPr lang="ru-RU" sz="1200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Водород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3,1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3,2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С</a:t>
                      </a:r>
                      <a:r>
                        <a:rPr lang="ru-RU" sz="1200" baseline="-25000" dirty="0" smtClean="0"/>
                        <a:t>1</a:t>
                      </a:r>
                      <a:r>
                        <a:rPr lang="ru-RU" sz="1200" dirty="0" smtClean="0"/>
                        <a:t>-С</a:t>
                      </a:r>
                      <a:r>
                        <a:rPr lang="ru-RU" sz="1200" baseline="-25000" dirty="0" smtClean="0"/>
                        <a:t>2</a:t>
                      </a:r>
                      <a:endParaRPr lang="ru-RU" sz="120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3,2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3,7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С</a:t>
                      </a:r>
                      <a:r>
                        <a:rPr lang="ru-RU" sz="1200" baseline="-25000" dirty="0" smtClean="0"/>
                        <a:t>3</a:t>
                      </a:r>
                      <a:r>
                        <a:rPr lang="ru-RU" sz="1200" dirty="0" smtClean="0"/>
                        <a:t>-С</a:t>
                      </a:r>
                      <a:r>
                        <a:rPr lang="ru-RU" sz="1200" baseline="-25000" dirty="0" smtClean="0"/>
                        <a:t>4</a:t>
                      </a:r>
                      <a:endParaRPr lang="ru-RU" sz="120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6,9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7,8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err="1" smtClean="0"/>
                        <a:t>Катализат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86,8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85,3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ИТОГО:</a:t>
                      </a:r>
                      <a:endParaRPr lang="ru-RU" sz="1200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00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496" y="6654552"/>
            <a:ext cx="436524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900" b="1" i="1" dirty="0" smtClean="0">
                <a:solidFill>
                  <a:schemeClr val="tx2"/>
                </a:solidFill>
              </a:rPr>
              <a:t>*По материалам работ ИК СО РАН (г. Новосибирск)</a:t>
            </a:r>
            <a:endParaRPr lang="ru-RU" altLang="ru-RU" sz="900" b="1" i="1" dirty="0">
              <a:solidFill>
                <a:schemeClr val="tx2"/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426597"/>
            <a:ext cx="2135188" cy="458787"/>
          </a:xfrm>
        </p:spPr>
        <p:txBody>
          <a:bodyPr/>
          <a:lstStyle/>
          <a:p>
            <a:pPr>
              <a:defRPr/>
            </a:pPr>
            <a:fld id="{59191672-7008-4D78-8AAD-9E34D2FE0B61}" type="slidenum">
              <a:rPr lang="ru-RU" altLang="en-US"/>
              <a:pPr>
                <a:defRPr/>
              </a:pPr>
              <a:t>43</a:t>
            </a:fld>
            <a:endParaRPr lang="ru-RU" altLang="en-US"/>
          </a:p>
        </p:txBody>
      </p:sp>
      <p:sp>
        <p:nvSpPr>
          <p:cNvPr id="14" name="Rectangle 94"/>
          <p:cNvSpPr>
            <a:spLocks noChangeArrowheads="1"/>
          </p:cNvSpPr>
          <p:nvPr/>
        </p:nvSpPr>
        <p:spPr bwMode="auto">
          <a:xfrm>
            <a:off x="339725" y="5985272"/>
            <a:ext cx="8556625" cy="5540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2849563" y="1259284"/>
            <a:ext cx="1536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300"/>
              <a:t>Ввод катализатора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1639888" y="6015434"/>
            <a:ext cx="75565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b="1"/>
              <a:t>Вход </a:t>
            </a:r>
          </a:p>
          <a:p>
            <a:r>
              <a:rPr lang="ru-RU" altLang="ru-RU" sz="1400" b="1"/>
              <a:t>сырья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103188" y="6015434"/>
            <a:ext cx="84455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/>
              <a:t>Вывод </a:t>
            </a:r>
          </a:p>
          <a:p>
            <a:pPr algn="ctr"/>
            <a:r>
              <a:rPr lang="ru-RU" altLang="ru-RU" sz="1400" b="1"/>
              <a:t>кат-ра</a:t>
            </a:r>
          </a:p>
        </p:txBody>
      </p:sp>
      <p:sp>
        <p:nvSpPr>
          <p:cNvPr id="18" name="Text Box 30"/>
          <p:cNvSpPr txBox="1">
            <a:spLocks noChangeArrowheads="1"/>
          </p:cNvSpPr>
          <p:nvPr/>
        </p:nvSpPr>
        <p:spPr bwMode="auto">
          <a:xfrm>
            <a:off x="4737100" y="2861072"/>
            <a:ext cx="1433513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300" b="1"/>
              <a:t>Теплообменное </a:t>
            </a:r>
          </a:p>
          <a:p>
            <a:pPr algn="ctr"/>
            <a:r>
              <a:rPr lang="ru-RU" altLang="ru-RU" sz="1300" b="1"/>
              <a:t>и/или</a:t>
            </a:r>
          </a:p>
          <a:p>
            <a:pPr algn="ctr"/>
            <a:r>
              <a:rPr lang="ru-RU" altLang="ru-RU" sz="1300" b="1"/>
              <a:t>смесительное </a:t>
            </a:r>
          </a:p>
          <a:p>
            <a:pPr algn="ctr"/>
            <a:r>
              <a:rPr lang="ru-RU" altLang="ru-RU" sz="1300" b="1"/>
              <a:t>оборудование</a:t>
            </a:r>
          </a:p>
        </p:txBody>
      </p:sp>
      <p:sp>
        <p:nvSpPr>
          <p:cNvPr id="19" name="AutoShape 31"/>
          <p:cNvSpPr>
            <a:spLocks noChangeArrowheads="1"/>
          </p:cNvSpPr>
          <p:nvPr/>
        </p:nvSpPr>
        <p:spPr bwMode="auto">
          <a:xfrm rot="1946656" flipH="1">
            <a:off x="4311650" y="2573734"/>
            <a:ext cx="439738" cy="239713"/>
          </a:xfrm>
          <a:prstGeom prst="notchedRightArrow">
            <a:avLst>
              <a:gd name="adj1" fmla="val 50000"/>
              <a:gd name="adj2" fmla="val 4586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20" name="AutoShape 32"/>
          <p:cNvSpPr>
            <a:spLocks noChangeArrowheads="1"/>
          </p:cNvSpPr>
          <p:nvPr/>
        </p:nvSpPr>
        <p:spPr bwMode="auto">
          <a:xfrm rot="19340488" flipH="1">
            <a:off x="4403725" y="4085034"/>
            <a:ext cx="441325" cy="239713"/>
          </a:xfrm>
          <a:prstGeom prst="notchedRightArrow">
            <a:avLst>
              <a:gd name="adj1" fmla="val 50000"/>
              <a:gd name="adj2" fmla="val 4602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21" name="AutoShape 33"/>
          <p:cNvSpPr>
            <a:spLocks noChangeArrowheads="1"/>
          </p:cNvSpPr>
          <p:nvPr/>
        </p:nvSpPr>
        <p:spPr bwMode="auto">
          <a:xfrm rot="21731" flipH="1">
            <a:off x="4449763" y="3221434"/>
            <a:ext cx="282575" cy="239713"/>
          </a:xfrm>
          <a:prstGeom prst="notchedRightArrow">
            <a:avLst>
              <a:gd name="adj1" fmla="val 50000"/>
              <a:gd name="adj2" fmla="val 2947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22" name="Text Box 34"/>
          <p:cNvSpPr txBox="1">
            <a:spLocks noChangeArrowheads="1"/>
          </p:cNvSpPr>
          <p:nvPr/>
        </p:nvSpPr>
        <p:spPr bwMode="auto">
          <a:xfrm>
            <a:off x="8012113" y="1602184"/>
            <a:ext cx="896937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300" b="1"/>
              <a:t>Вход </a:t>
            </a:r>
          </a:p>
          <a:p>
            <a:r>
              <a:rPr lang="ru-RU" altLang="ru-RU" sz="1300" b="1"/>
              <a:t>на 2 слой</a:t>
            </a:r>
          </a:p>
        </p:txBody>
      </p:sp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8024813" y="2108597"/>
            <a:ext cx="890587" cy="455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300" b="1"/>
              <a:t>Выход </a:t>
            </a:r>
          </a:p>
          <a:p>
            <a:r>
              <a:rPr lang="ru-RU" altLang="ru-RU" sz="1300" b="1"/>
              <a:t>из 1 слоя</a:t>
            </a:r>
          </a:p>
        </p:txBody>
      </p:sp>
      <p:sp>
        <p:nvSpPr>
          <p:cNvPr id="24" name="Text Box 36"/>
          <p:cNvSpPr txBox="1">
            <a:spLocks noChangeArrowheads="1"/>
          </p:cNvSpPr>
          <p:nvPr/>
        </p:nvSpPr>
        <p:spPr bwMode="auto">
          <a:xfrm>
            <a:off x="7989888" y="5685234"/>
            <a:ext cx="887412" cy="3825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ru-RU" altLang="ru-RU" sz="1300" b="1"/>
              <a:t>Выход </a:t>
            </a:r>
          </a:p>
          <a:p>
            <a:pPr>
              <a:lnSpc>
                <a:spcPct val="80000"/>
              </a:lnSpc>
            </a:pPr>
            <a:r>
              <a:rPr lang="ru-RU" altLang="ru-RU" sz="1300" b="1"/>
              <a:t>из 2 слоя</a:t>
            </a:r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8091488" y="5181997"/>
            <a:ext cx="785812" cy="455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300" b="1"/>
              <a:t>Вход на</a:t>
            </a:r>
          </a:p>
          <a:p>
            <a:r>
              <a:rPr lang="ru-RU" altLang="ru-RU" sz="1300" b="1"/>
              <a:t> 3 слой</a:t>
            </a:r>
          </a:p>
        </p:txBody>
      </p:sp>
      <p:sp>
        <p:nvSpPr>
          <p:cNvPr id="27" name="AutoShape 18"/>
          <p:cNvSpPr>
            <a:spLocks noChangeArrowheads="1"/>
          </p:cNvSpPr>
          <p:nvPr/>
        </p:nvSpPr>
        <p:spPr bwMode="auto">
          <a:xfrm>
            <a:off x="1333500" y="1521222"/>
            <a:ext cx="61913" cy="227012"/>
          </a:xfrm>
          <a:prstGeom prst="downArrow">
            <a:avLst>
              <a:gd name="adj1" fmla="val 50000"/>
              <a:gd name="adj2" fmla="val 1614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28" name="AutoShape 20"/>
          <p:cNvSpPr>
            <a:spLocks noChangeArrowheads="1"/>
          </p:cNvSpPr>
          <p:nvPr/>
        </p:nvSpPr>
        <p:spPr bwMode="auto">
          <a:xfrm>
            <a:off x="1196975" y="6209109"/>
            <a:ext cx="76200" cy="252413"/>
          </a:xfrm>
          <a:prstGeom prst="downArrow">
            <a:avLst>
              <a:gd name="adj1" fmla="val 50000"/>
              <a:gd name="adj2" fmla="val 8281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29" name="AutoShape 48"/>
          <p:cNvSpPr>
            <a:spLocks noChangeArrowheads="1"/>
          </p:cNvSpPr>
          <p:nvPr/>
        </p:nvSpPr>
        <p:spPr bwMode="auto">
          <a:xfrm flipH="1" flipV="1">
            <a:off x="1423988" y="6093222"/>
            <a:ext cx="95250" cy="360362"/>
          </a:xfrm>
          <a:prstGeom prst="downArrow">
            <a:avLst>
              <a:gd name="adj1" fmla="val 49759"/>
              <a:gd name="adj2" fmla="val 143977"/>
            </a:avLst>
          </a:prstGeom>
          <a:solidFill>
            <a:srgbClr val="33CCCC">
              <a:alpha val="3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0" name="AutoShape 3"/>
          <p:cNvSpPr>
            <a:spLocks noChangeArrowheads="1"/>
          </p:cNvSpPr>
          <p:nvPr/>
        </p:nvSpPr>
        <p:spPr bwMode="auto">
          <a:xfrm>
            <a:off x="1273175" y="2011759"/>
            <a:ext cx="244475" cy="8397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auto">
          <a:xfrm>
            <a:off x="1201738" y="3805634"/>
            <a:ext cx="388937" cy="10128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2" name="AutoShape 6"/>
          <p:cNvSpPr>
            <a:spLocks noChangeArrowheads="1"/>
          </p:cNvSpPr>
          <p:nvPr/>
        </p:nvSpPr>
        <p:spPr bwMode="auto">
          <a:xfrm>
            <a:off x="1149350" y="4800997"/>
            <a:ext cx="493713" cy="11461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1519238" y="2076847"/>
            <a:ext cx="180975" cy="131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1358900" y="5947172"/>
            <a:ext cx="212725" cy="1460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1333500" y="1813322"/>
            <a:ext cx="85725" cy="20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1206500" y="5942409"/>
            <a:ext cx="85725" cy="20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37" name="AutoShape 19"/>
          <p:cNvSpPr>
            <a:spLocks noChangeArrowheads="1"/>
          </p:cNvSpPr>
          <p:nvPr/>
        </p:nvSpPr>
        <p:spPr bwMode="auto">
          <a:xfrm rot="16200000">
            <a:off x="1820069" y="1960166"/>
            <a:ext cx="104775" cy="338137"/>
          </a:xfrm>
          <a:prstGeom prst="downArrow">
            <a:avLst>
              <a:gd name="adj1" fmla="val 49759"/>
              <a:gd name="adj2" fmla="val 122815"/>
            </a:avLst>
          </a:prstGeom>
          <a:solidFill>
            <a:srgbClr val="33CCCC">
              <a:alpha val="3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91417" tIns="45708" rIns="91417" bIns="45708" anchor="ctr"/>
          <a:lstStyle/>
          <a:p>
            <a:endParaRPr lang="ru-RU" altLang="ru-RU" b="1"/>
          </a:p>
        </p:txBody>
      </p:sp>
      <p:grpSp>
        <p:nvGrpSpPr>
          <p:cNvPr id="38" name="Group 60"/>
          <p:cNvGrpSpPr>
            <a:grpSpLocks/>
          </p:cNvGrpSpPr>
          <p:nvPr/>
        </p:nvGrpSpPr>
        <p:grpSpPr bwMode="auto">
          <a:xfrm>
            <a:off x="1455738" y="2608659"/>
            <a:ext cx="557212" cy="469900"/>
            <a:chOff x="1195" y="1254"/>
            <a:chExt cx="408" cy="319"/>
          </a:xfrm>
        </p:grpSpPr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1250" y="1260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auto">
            <a:xfrm>
              <a:off x="1272" y="1484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41" name="AutoShape 17"/>
            <p:cNvSpPr>
              <a:spLocks noChangeArrowheads="1"/>
            </p:cNvSpPr>
            <p:nvPr/>
          </p:nvSpPr>
          <p:spPr bwMode="auto">
            <a:xfrm rot="5400000">
              <a:off x="1220" y="1229"/>
              <a:ext cx="316" cy="36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AutoShape 27"/>
            <p:cNvSpPr>
              <a:spLocks noChangeArrowheads="1"/>
            </p:cNvSpPr>
            <p:nvPr/>
          </p:nvSpPr>
          <p:spPr bwMode="auto">
            <a:xfrm>
              <a:off x="1395" y="1312"/>
              <a:ext cx="208" cy="215"/>
            </a:xfrm>
            <a:prstGeom prst="flowChartSummingJunction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</p:grpSp>
      <p:grpSp>
        <p:nvGrpSpPr>
          <p:cNvPr id="43" name="Group 59"/>
          <p:cNvGrpSpPr>
            <a:grpSpLocks/>
          </p:cNvGrpSpPr>
          <p:nvPr/>
        </p:nvGrpSpPr>
        <p:grpSpPr bwMode="auto">
          <a:xfrm>
            <a:off x="1455738" y="3538934"/>
            <a:ext cx="590550" cy="473075"/>
            <a:chOff x="1218" y="2047"/>
            <a:chExt cx="432" cy="324"/>
          </a:xfrm>
        </p:grpSpPr>
        <p:sp>
          <p:nvSpPr>
            <p:cNvPr id="44" name="Rectangle 10"/>
            <p:cNvSpPr>
              <a:spLocks noChangeArrowheads="1"/>
            </p:cNvSpPr>
            <p:nvPr/>
          </p:nvSpPr>
          <p:spPr bwMode="auto">
            <a:xfrm>
              <a:off x="1272" y="2047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1317" y="2282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grpSp>
          <p:nvGrpSpPr>
            <p:cNvPr id="46" name="Group 58"/>
            <p:cNvGrpSpPr>
              <a:grpSpLocks/>
            </p:cNvGrpSpPr>
            <p:nvPr/>
          </p:nvGrpSpPr>
          <p:grpSpPr bwMode="auto">
            <a:xfrm>
              <a:off x="1218" y="2048"/>
              <a:ext cx="432" cy="316"/>
              <a:chOff x="1218" y="2048"/>
              <a:chExt cx="432" cy="316"/>
            </a:xfrm>
          </p:grpSpPr>
          <p:sp>
            <p:nvSpPr>
              <p:cNvPr id="47" name="AutoShape 25"/>
              <p:cNvSpPr>
                <a:spLocks noChangeArrowheads="1"/>
              </p:cNvSpPr>
              <p:nvPr/>
            </p:nvSpPr>
            <p:spPr bwMode="auto">
              <a:xfrm rot="5400000">
                <a:off x="1243" y="2023"/>
                <a:ext cx="316" cy="36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1442" y="2119"/>
                <a:ext cx="208" cy="215"/>
              </a:xfrm>
              <a:prstGeom prst="flowChartSummingJunction">
                <a:avLst/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17" tIns="45708" rIns="91417" bIns="45708" anchor="ctr"/>
              <a:lstStyle/>
              <a:p>
                <a:endParaRPr lang="ru-RU" altLang="ru-RU" b="1"/>
              </a:p>
            </p:txBody>
          </p:sp>
        </p:grpSp>
      </p:grpSp>
      <p:grpSp>
        <p:nvGrpSpPr>
          <p:cNvPr id="49" name="Group 57"/>
          <p:cNvGrpSpPr>
            <a:grpSpLocks/>
          </p:cNvGrpSpPr>
          <p:nvPr/>
        </p:nvGrpSpPr>
        <p:grpSpPr bwMode="auto">
          <a:xfrm>
            <a:off x="1519238" y="4602559"/>
            <a:ext cx="582612" cy="481013"/>
            <a:chOff x="1260" y="2884"/>
            <a:chExt cx="428" cy="329"/>
          </a:xfrm>
        </p:grpSpPr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1310" y="2884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1354" y="3124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52" name="AutoShape 26"/>
            <p:cNvSpPr>
              <a:spLocks noChangeArrowheads="1"/>
            </p:cNvSpPr>
            <p:nvPr/>
          </p:nvSpPr>
          <p:spPr bwMode="auto">
            <a:xfrm rot="5400000">
              <a:off x="1285" y="2865"/>
              <a:ext cx="316" cy="36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AutoShape 29"/>
            <p:cNvSpPr>
              <a:spLocks noChangeArrowheads="1"/>
            </p:cNvSpPr>
            <p:nvPr/>
          </p:nvSpPr>
          <p:spPr bwMode="auto">
            <a:xfrm>
              <a:off x="1480" y="2954"/>
              <a:ext cx="208" cy="215"/>
            </a:xfrm>
            <a:prstGeom prst="flowChartSummingJunction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</p:grpSp>
      <p:sp>
        <p:nvSpPr>
          <p:cNvPr id="54" name="AutoShape 4"/>
          <p:cNvSpPr>
            <a:spLocks noChangeArrowheads="1"/>
          </p:cNvSpPr>
          <p:nvPr/>
        </p:nvSpPr>
        <p:spPr bwMode="auto">
          <a:xfrm>
            <a:off x="1223963" y="2876947"/>
            <a:ext cx="341312" cy="9032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55" name="Line 72"/>
          <p:cNvSpPr>
            <a:spLocks noChangeShapeType="1"/>
          </p:cNvSpPr>
          <p:nvPr/>
        </p:nvSpPr>
        <p:spPr bwMode="auto">
          <a:xfrm flipV="1">
            <a:off x="58738" y="6318647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" name="Line 73"/>
          <p:cNvSpPr>
            <a:spLocks noChangeShapeType="1"/>
          </p:cNvSpPr>
          <p:nvPr/>
        </p:nvSpPr>
        <p:spPr bwMode="auto">
          <a:xfrm flipH="1" flipV="1">
            <a:off x="1570038" y="6318647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7" name="Group 89"/>
          <p:cNvGrpSpPr>
            <a:grpSpLocks/>
          </p:cNvGrpSpPr>
          <p:nvPr/>
        </p:nvGrpSpPr>
        <p:grpSpPr bwMode="auto">
          <a:xfrm>
            <a:off x="6248400" y="1222772"/>
            <a:ext cx="1801813" cy="5400675"/>
            <a:chOff x="3787" y="709"/>
            <a:chExt cx="1361" cy="3611"/>
          </a:xfrm>
        </p:grpSpPr>
        <p:pic>
          <p:nvPicPr>
            <p:cNvPr id="58" name="Picture 40" descr="реактор_Кленов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4" y="799"/>
              <a:ext cx="1165" cy="3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AutoShape 53"/>
            <p:cNvSpPr>
              <a:spLocks noChangeArrowheads="1"/>
            </p:cNvSpPr>
            <p:nvPr/>
          </p:nvSpPr>
          <p:spPr bwMode="auto">
            <a:xfrm>
              <a:off x="4241" y="754"/>
              <a:ext cx="56" cy="171"/>
            </a:xfrm>
            <a:prstGeom prst="downArrow">
              <a:avLst>
                <a:gd name="adj1" fmla="val 50000"/>
                <a:gd name="adj2" fmla="val 7633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0" name="AutoShape 55"/>
            <p:cNvSpPr>
              <a:spLocks noChangeArrowheads="1"/>
            </p:cNvSpPr>
            <p:nvPr/>
          </p:nvSpPr>
          <p:spPr bwMode="auto">
            <a:xfrm>
              <a:off x="4649" y="754"/>
              <a:ext cx="56" cy="171"/>
            </a:xfrm>
            <a:prstGeom prst="downArrow">
              <a:avLst>
                <a:gd name="adj1" fmla="val 50000"/>
                <a:gd name="adj2" fmla="val 7633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1" name="AutoShape 61"/>
            <p:cNvSpPr>
              <a:spLocks noChangeArrowheads="1"/>
            </p:cNvSpPr>
            <p:nvPr/>
          </p:nvSpPr>
          <p:spPr bwMode="auto">
            <a:xfrm>
              <a:off x="4241" y="1389"/>
              <a:ext cx="62" cy="203"/>
            </a:xfrm>
            <a:prstGeom prst="downArrow">
              <a:avLst>
                <a:gd name="adj1" fmla="val 50000"/>
                <a:gd name="adj2" fmla="val 8185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2" name="AutoShape 62"/>
            <p:cNvSpPr>
              <a:spLocks noChangeArrowheads="1"/>
            </p:cNvSpPr>
            <p:nvPr/>
          </p:nvSpPr>
          <p:spPr bwMode="auto">
            <a:xfrm>
              <a:off x="4195" y="2024"/>
              <a:ext cx="62" cy="203"/>
            </a:xfrm>
            <a:prstGeom prst="downArrow">
              <a:avLst>
                <a:gd name="adj1" fmla="val 50000"/>
                <a:gd name="adj2" fmla="val 8185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3" name="AutoShape 63"/>
            <p:cNvSpPr>
              <a:spLocks noChangeArrowheads="1"/>
            </p:cNvSpPr>
            <p:nvPr/>
          </p:nvSpPr>
          <p:spPr bwMode="auto">
            <a:xfrm>
              <a:off x="4241" y="2976"/>
              <a:ext cx="62" cy="203"/>
            </a:xfrm>
            <a:prstGeom prst="downArrow">
              <a:avLst>
                <a:gd name="adj1" fmla="val 50000"/>
                <a:gd name="adj2" fmla="val 8185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4" name="AutoShape 64"/>
            <p:cNvSpPr>
              <a:spLocks noChangeArrowheads="1"/>
            </p:cNvSpPr>
            <p:nvPr/>
          </p:nvSpPr>
          <p:spPr bwMode="auto">
            <a:xfrm>
              <a:off x="4241" y="3657"/>
              <a:ext cx="62" cy="203"/>
            </a:xfrm>
            <a:prstGeom prst="downArrow">
              <a:avLst>
                <a:gd name="adj1" fmla="val 50000"/>
                <a:gd name="adj2" fmla="val 8185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5" name="AutoShape 82"/>
            <p:cNvSpPr>
              <a:spLocks noChangeArrowheads="1"/>
            </p:cNvSpPr>
            <p:nvPr/>
          </p:nvSpPr>
          <p:spPr bwMode="auto">
            <a:xfrm>
              <a:off x="4649" y="1979"/>
              <a:ext cx="62" cy="203"/>
            </a:xfrm>
            <a:prstGeom prst="downArrow">
              <a:avLst>
                <a:gd name="adj1" fmla="val 50000"/>
                <a:gd name="adj2" fmla="val 8185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6" name="AutoShape 83"/>
            <p:cNvSpPr>
              <a:spLocks noChangeArrowheads="1"/>
            </p:cNvSpPr>
            <p:nvPr/>
          </p:nvSpPr>
          <p:spPr bwMode="auto">
            <a:xfrm>
              <a:off x="4649" y="2976"/>
              <a:ext cx="62" cy="203"/>
            </a:xfrm>
            <a:prstGeom prst="downArrow">
              <a:avLst>
                <a:gd name="adj1" fmla="val 50000"/>
                <a:gd name="adj2" fmla="val 8185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67" name="Rectangle 85"/>
            <p:cNvSpPr>
              <a:spLocks noChangeArrowheads="1"/>
            </p:cNvSpPr>
            <p:nvPr/>
          </p:nvSpPr>
          <p:spPr bwMode="auto">
            <a:xfrm>
              <a:off x="3787" y="709"/>
              <a:ext cx="1361" cy="36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</p:grpSp>
      <p:sp>
        <p:nvSpPr>
          <p:cNvPr id="68" name="AutoShape 91"/>
          <p:cNvSpPr>
            <a:spLocks noChangeArrowheads="1"/>
          </p:cNvSpPr>
          <p:nvPr/>
        </p:nvSpPr>
        <p:spPr bwMode="auto">
          <a:xfrm>
            <a:off x="3565525" y="1492647"/>
            <a:ext cx="63500" cy="227012"/>
          </a:xfrm>
          <a:prstGeom prst="downArrow">
            <a:avLst>
              <a:gd name="adj1" fmla="val 50000"/>
              <a:gd name="adj2" fmla="val 15743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69" name="AutoShape 93"/>
          <p:cNvSpPr>
            <a:spLocks noChangeArrowheads="1"/>
          </p:cNvSpPr>
          <p:nvPr/>
        </p:nvSpPr>
        <p:spPr bwMode="auto">
          <a:xfrm>
            <a:off x="3429000" y="6183709"/>
            <a:ext cx="76200" cy="250825"/>
          </a:xfrm>
          <a:prstGeom prst="downArrow">
            <a:avLst>
              <a:gd name="adj1" fmla="val 50000"/>
              <a:gd name="adj2" fmla="val 8229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0" name="AutoShape 94"/>
          <p:cNvSpPr>
            <a:spLocks noChangeArrowheads="1"/>
          </p:cNvSpPr>
          <p:nvPr/>
        </p:nvSpPr>
        <p:spPr bwMode="auto">
          <a:xfrm flipH="1">
            <a:off x="3652838" y="6067822"/>
            <a:ext cx="98425" cy="360362"/>
          </a:xfrm>
          <a:prstGeom prst="downArrow">
            <a:avLst>
              <a:gd name="adj1" fmla="val 49759"/>
              <a:gd name="adj2" fmla="val 139332"/>
            </a:avLst>
          </a:prstGeom>
          <a:solidFill>
            <a:srgbClr val="33CCCC">
              <a:alpha val="3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1" name="AutoShape 96"/>
          <p:cNvSpPr>
            <a:spLocks noChangeArrowheads="1"/>
          </p:cNvSpPr>
          <p:nvPr/>
        </p:nvSpPr>
        <p:spPr bwMode="auto">
          <a:xfrm>
            <a:off x="3502025" y="1984772"/>
            <a:ext cx="24765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2" name="AutoShape 97"/>
          <p:cNvSpPr>
            <a:spLocks noChangeArrowheads="1"/>
          </p:cNvSpPr>
          <p:nvPr/>
        </p:nvSpPr>
        <p:spPr bwMode="auto">
          <a:xfrm>
            <a:off x="3433763" y="3778647"/>
            <a:ext cx="385762" cy="10128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3" name="AutoShape 98"/>
          <p:cNvSpPr>
            <a:spLocks noChangeArrowheads="1"/>
          </p:cNvSpPr>
          <p:nvPr/>
        </p:nvSpPr>
        <p:spPr bwMode="auto">
          <a:xfrm>
            <a:off x="3378200" y="4774009"/>
            <a:ext cx="496888" cy="11461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4" name="Rectangle 99"/>
          <p:cNvSpPr>
            <a:spLocks noChangeArrowheads="1"/>
          </p:cNvSpPr>
          <p:nvPr/>
        </p:nvSpPr>
        <p:spPr bwMode="auto">
          <a:xfrm>
            <a:off x="3751263" y="2053034"/>
            <a:ext cx="182562" cy="1285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5" name="Rectangle 100"/>
          <p:cNvSpPr>
            <a:spLocks noChangeArrowheads="1"/>
          </p:cNvSpPr>
          <p:nvPr/>
        </p:nvSpPr>
        <p:spPr bwMode="auto">
          <a:xfrm>
            <a:off x="3590925" y="5920184"/>
            <a:ext cx="214313" cy="147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6" name="Rectangle 101"/>
          <p:cNvSpPr>
            <a:spLocks noChangeArrowheads="1"/>
          </p:cNvSpPr>
          <p:nvPr/>
        </p:nvSpPr>
        <p:spPr bwMode="auto">
          <a:xfrm>
            <a:off x="3565525" y="1784747"/>
            <a:ext cx="85725" cy="2047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7" name="Rectangle 102"/>
          <p:cNvSpPr>
            <a:spLocks noChangeArrowheads="1"/>
          </p:cNvSpPr>
          <p:nvPr/>
        </p:nvSpPr>
        <p:spPr bwMode="auto">
          <a:xfrm>
            <a:off x="3440113" y="5915422"/>
            <a:ext cx="85725" cy="20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78" name="AutoShape 103"/>
          <p:cNvSpPr>
            <a:spLocks noChangeArrowheads="1"/>
          </p:cNvSpPr>
          <p:nvPr/>
        </p:nvSpPr>
        <p:spPr bwMode="auto">
          <a:xfrm rot="5400000" flipH="1">
            <a:off x="4051300" y="1937147"/>
            <a:ext cx="103188" cy="334962"/>
          </a:xfrm>
          <a:prstGeom prst="downArrow">
            <a:avLst>
              <a:gd name="adj1" fmla="val 49759"/>
              <a:gd name="adj2" fmla="val 123533"/>
            </a:avLst>
          </a:prstGeom>
          <a:solidFill>
            <a:srgbClr val="33CCCC">
              <a:alpha val="3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lIns="91417" tIns="45708" rIns="91417" bIns="45708" anchor="ctr"/>
          <a:lstStyle/>
          <a:p>
            <a:endParaRPr lang="ru-RU" altLang="ru-RU" b="1"/>
          </a:p>
        </p:txBody>
      </p:sp>
      <p:grpSp>
        <p:nvGrpSpPr>
          <p:cNvPr id="79" name="Group 104"/>
          <p:cNvGrpSpPr>
            <a:grpSpLocks/>
          </p:cNvGrpSpPr>
          <p:nvPr/>
        </p:nvGrpSpPr>
        <p:grpSpPr bwMode="auto">
          <a:xfrm>
            <a:off x="3689350" y="2583259"/>
            <a:ext cx="555625" cy="466725"/>
            <a:chOff x="1195" y="1254"/>
            <a:chExt cx="408" cy="319"/>
          </a:xfrm>
        </p:grpSpPr>
        <p:sp>
          <p:nvSpPr>
            <p:cNvPr id="80" name="Rectangle 105"/>
            <p:cNvSpPr>
              <a:spLocks noChangeArrowheads="1"/>
            </p:cNvSpPr>
            <p:nvPr/>
          </p:nvSpPr>
          <p:spPr bwMode="auto">
            <a:xfrm>
              <a:off x="1250" y="1260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81" name="Rectangle 106"/>
            <p:cNvSpPr>
              <a:spLocks noChangeArrowheads="1"/>
            </p:cNvSpPr>
            <p:nvPr/>
          </p:nvSpPr>
          <p:spPr bwMode="auto">
            <a:xfrm>
              <a:off x="1272" y="1484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82" name="AutoShape 107"/>
            <p:cNvSpPr>
              <a:spLocks noChangeArrowheads="1"/>
            </p:cNvSpPr>
            <p:nvPr/>
          </p:nvSpPr>
          <p:spPr bwMode="auto">
            <a:xfrm rot="5400000">
              <a:off x="1220" y="1229"/>
              <a:ext cx="316" cy="36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3" name="AutoShape 108"/>
            <p:cNvSpPr>
              <a:spLocks noChangeArrowheads="1"/>
            </p:cNvSpPr>
            <p:nvPr/>
          </p:nvSpPr>
          <p:spPr bwMode="auto">
            <a:xfrm>
              <a:off x="1395" y="1312"/>
              <a:ext cx="208" cy="215"/>
            </a:xfrm>
            <a:prstGeom prst="flowChartSummingJunction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</p:grpSp>
      <p:grpSp>
        <p:nvGrpSpPr>
          <p:cNvPr id="84" name="Group 109"/>
          <p:cNvGrpSpPr>
            <a:grpSpLocks/>
          </p:cNvGrpSpPr>
          <p:nvPr/>
        </p:nvGrpSpPr>
        <p:grpSpPr bwMode="auto">
          <a:xfrm>
            <a:off x="3689350" y="3511947"/>
            <a:ext cx="588963" cy="474662"/>
            <a:chOff x="1218" y="2047"/>
            <a:chExt cx="432" cy="324"/>
          </a:xfrm>
        </p:grpSpPr>
        <p:sp>
          <p:nvSpPr>
            <p:cNvPr id="85" name="Rectangle 110"/>
            <p:cNvSpPr>
              <a:spLocks noChangeArrowheads="1"/>
            </p:cNvSpPr>
            <p:nvPr/>
          </p:nvSpPr>
          <p:spPr bwMode="auto">
            <a:xfrm>
              <a:off x="1272" y="2047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86" name="Rectangle 111"/>
            <p:cNvSpPr>
              <a:spLocks noChangeArrowheads="1"/>
            </p:cNvSpPr>
            <p:nvPr/>
          </p:nvSpPr>
          <p:spPr bwMode="auto">
            <a:xfrm>
              <a:off x="1317" y="2282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grpSp>
          <p:nvGrpSpPr>
            <p:cNvPr id="87" name="Group 112"/>
            <p:cNvGrpSpPr>
              <a:grpSpLocks/>
            </p:cNvGrpSpPr>
            <p:nvPr/>
          </p:nvGrpSpPr>
          <p:grpSpPr bwMode="auto">
            <a:xfrm>
              <a:off x="1218" y="2048"/>
              <a:ext cx="432" cy="316"/>
              <a:chOff x="1218" y="2048"/>
              <a:chExt cx="432" cy="316"/>
            </a:xfrm>
          </p:grpSpPr>
          <p:sp>
            <p:nvSpPr>
              <p:cNvPr id="88" name="AutoShape 113"/>
              <p:cNvSpPr>
                <a:spLocks noChangeArrowheads="1"/>
              </p:cNvSpPr>
              <p:nvPr/>
            </p:nvSpPr>
            <p:spPr bwMode="auto">
              <a:xfrm rot="5400000">
                <a:off x="1243" y="2023"/>
                <a:ext cx="316" cy="36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9" name="AutoShape 114"/>
              <p:cNvSpPr>
                <a:spLocks noChangeArrowheads="1"/>
              </p:cNvSpPr>
              <p:nvPr/>
            </p:nvSpPr>
            <p:spPr bwMode="auto">
              <a:xfrm>
                <a:off x="1442" y="2119"/>
                <a:ext cx="208" cy="215"/>
              </a:xfrm>
              <a:prstGeom prst="flowChartSummingJunction">
                <a:avLst/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17" tIns="45708" rIns="91417" bIns="45708" anchor="ctr"/>
              <a:lstStyle/>
              <a:p>
                <a:endParaRPr lang="ru-RU" altLang="ru-RU" b="1"/>
              </a:p>
            </p:txBody>
          </p:sp>
        </p:grpSp>
      </p:grpSp>
      <p:grpSp>
        <p:nvGrpSpPr>
          <p:cNvPr id="90" name="Group 115"/>
          <p:cNvGrpSpPr>
            <a:grpSpLocks/>
          </p:cNvGrpSpPr>
          <p:nvPr/>
        </p:nvGrpSpPr>
        <p:grpSpPr bwMode="auto">
          <a:xfrm>
            <a:off x="3751263" y="4573984"/>
            <a:ext cx="582612" cy="481013"/>
            <a:chOff x="1260" y="2884"/>
            <a:chExt cx="428" cy="329"/>
          </a:xfrm>
        </p:grpSpPr>
        <p:sp>
          <p:nvSpPr>
            <p:cNvPr id="91" name="Rectangle 116"/>
            <p:cNvSpPr>
              <a:spLocks noChangeArrowheads="1"/>
            </p:cNvSpPr>
            <p:nvPr/>
          </p:nvSpPr>
          <p:spPr bwMode="auto">
            <a:xfrm>
              <a:off x="1310" y="2884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92" name="Rectangle 117"/>
            <p:cNvSpPr>
              <a:spLocks noChangeArrowheads="1"/>
            </p:cNvSpPr>
            <p:nvPr/>
          </p:nvSpPr>
          <p:spPr bwMode="auto">
            <a:xfrm>
              <a:off x="1354" y="3124"/>
              <a:ext cx="133" cy="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  <p:sp>
          <p:nvSpPr>
            <p:cNvPr id="93" name="AutoShape 118"/>
            <p:cNvSpPr>
              <a:spLocks noChangeArrowheads="1"/>
            </p:cNvSpPr>
            <p:nvPr/>
          </p:nvSpPr>
          <p:spPr bwMode="auto">
            <a:xfrm rot="5400000">
              <a:off x="1285" y="2865"/>
              <a:ext cx="316" cy="36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4" name="AutoShape 119"/>
            <p:cNvSpPr>
              <a:spLocks noChangeArrowheads="1"/>
            </p:cNvSpPr>
            <p:nvPr/>
          </p:nvSpPr>
          <p:spPr bwMode="auto">
            <a:xfrm>
              <a:off x="1480" y="2954"/>
              <a:ext cx="208" cy="215"/>
            </a:xfrm>
            <a:prstGeom prst="flowChartSummingJunction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17" tIns="45708" rIns="91417" bIns="45708" anchor="ctr"/>
            <a:lstStyle/>
            <a:p>
              <a:endParaRPr lang="ru-RU" altLang="ru-RU" b="1"/>
            </a:p>
          </p:txBody>
        </p:sp>
      </p:grpSp>
      <p:sp>
        <p:nvSpPr>
          <p:cNvPr id="95" name="AutoShape 121"/>
          <p:cNvSpPr>
            <a:spLocks noChangeArrowheads="1"/>
          </p:cNvSpPr>
          <p:nvPr/>
        </p:nvSpPr>
        <p:spPr bwMode="auto">
          <a:xfrm>
            <a:off x="3457575" y="2848372"/>
            <a:ext cx="339725" cy="9048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FEAEF"/>
              </a:gs>
              <a:gs pos="50000">
                <a:srgbClr val="BFEAEF"/>
              </a:gs>
              <a:gs pos="100000">
                <a:srgbClr val="BFEAEF"/>
              </a:gs>
            </a:gsLst>
            <a:lin ang="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96" name="Text Box 122"/>
          <p:cNvSpPr txBox="1">
            <a:spLocks noChangeArrowheads="1"/>
          </p:cNvSpPr>
          <p:nvPr/>
        </p:nvSpPr>
        <p:spPr bwMode="auto">
          <a:xfrm>
            <a:off x="4056063" y="5958284"/>
            <a:ext cx="1111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b="1"/>
              <a:t>Выход </a:t>
            </a:r>
          </a:p>
          <a:p>
            <a:r>
              <a:rPr lang="ru-RU" altLang="ru-RU" sz="1400" b="1"/>
              <a:t>продуктов</a:t>
            </a:r>
          </a:p>
        </p:txBody>
      </p:sp>
      <p:sp>
        <p:nvSpPr>
          <p:cNvPr id="97" name="Line 123"/>
          <p:cNvSpPr>
            <a:spLocks noChangeShapeType="1"/>
          </p:cNvSpPr>
          <p:nvPr/>
        </p:nvSpPr>
        <p:spPr bwMode="auto">
          <a:xfrm flipH="1" flipV="1">
            <a:off x="3946525" y="6244034"/>
            <a:ext cx="1439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8" name="Text Box 124"/>
          <p:cNvSpPr txBox="1">
            <a:spLocks noChangeArrowheads="1"/>
          </p:cNvSpPr>
          <p:nvPr/>
        </p:nvSpPr>
        <p:spPr bwMode="auto">
          <a:xfrm>
            <a:off x="342900" y="959247"/>
            <a:ext cx="2535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b="1">
                <a:solidFill>
                  <a:srgbClr val="CC0099"/>
                </a:solidFill>
              </a:rPr>
              <a:t>А) Встречное движение</a:t>
            </a:r>
          </a:p>
        </p:txBody>
      </p:sp>
      <p:sp>
        <p:nvSpPr>
          <p:cNvPr id="99" name="Text Box 125"/>
          <p:cNvSpPr txBox="1">
            <a:spLocks noChangeArrowheads="1"/>
          </p:cNvSpPr>
          <p:nvPr/>
        </p:nvSpPr>
        <p:spPr bwMode="auto">
          <a:xfrm>
            <a:off x="2000250" y="1853009"/>
            <a:ext cx="1114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b="1"/>
              <a:t>Выход </a:t>
            </a:r>
          </a:p>
          <a:p>
            <a:r>
              <a:rPr lang="ru-RU" altLang="ru-RU" sz="1400" b="1"/>
              <a:t>продуктов</a:t>
            </a:r>
          </a:p>
        </p:txBody>
      </p:sp>
      <p:sp>
        <p:nvSpPr>
          <p:cNvPr id="100" name="Text Box 126"/>
          <p:cNvSpPr txBox="1">
            <a:spLocks noChangeArrowheads="1"/>
          </p:cNvSpPr>
          <p:nvPr/>
        </p:nvSpPr>
        <p:spPr bwMode="auto">
          <a:xfrm>
            <a:off x="2597150" y="959247"/>
            <a:ext cx="24018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b="1">
                <a:solidFill>
                  <a:srgbClr val="CC0099"/>
                </a:solidFill>
              </a:rPr>
              <a:t>Б) Попутное  движение</a:t>
            </a:r>
          </a:p>
        </p:txBody>
      </p:sp>
      <p:sp>
        <p:nvSpPr>
          <p:cNvPr id="101" name="Text Box 128"/>
          <p:cNvSpPr txBox="1">
            <a:spLocks noChangeArrowheads="1"/>
          </p:cNvSpPr>
          <p:nvPr/>
        </p:nvSpPr>
        <p:spPr bwMode="auto">
          <a:xfrm>
            <a:off x="4376738" y="1926034"/>
            <a:ext cx="12525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b="1"/>
              <a:t>Вход сырья</a:t>
            </a:r>
          </a:p>
        </p:txBody>
      </p:sp>
      <p:sp>
        <p:nvSpPr>
          <p:cNvPr id="102" name="Text Box 129"/>
          <p:cNvSpPr txBox="1">
            <a:spLocks noChangeArrowheads="1"/>
          </p:cNvSpPr>
          <p:nvPr/>
        </p:nvSpPr>
        <p:spPr bwMode="auto">
          <a:xfrm>
            <a:off x="608013" y="1259284"/>
            <a:ext cx="1536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300"/>
              <a:t>Ввод катализатора</a:t>
            </a:r>
          </a:p>
        </p:txBody>
      </p:sp>
      <p:sp>
        <p:nvSpPr>
          <p:cNvPr id="103" name="Text Box 130"/>
          <p:cNvSpPr txBox="1">
            <a:spLocks noChangeArrowheads="1"/>
          </p:cNvSpPr>
          <p:nvPr/>
        </p:nvSpPr>
        <p:spPr bwMode="auto">
          <a:xfrm>
            <a:off x="6450013" y="1084659"/>
            <a:ext cx="1539875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ru-RU" altLang="ru-RU" sz="1300"/>
              <a:t>Ввод катализатора</a:t>
            </a:r>
          </a:p>
        </p:txBody>
      </p:sp>
      <p:sp>
        <p:nvSpPr>
          <p:cNvPr id="104" name="Text Box 131"/>
          <p:cNvSpPr txBox="1">
            <a:spLocks noChangeArrowheads="1"/>
          </p:cNvSpPr>
          <p:nvPr/>
        </p:nvSpPr>
        <p:spPr bwMode="auto">
          <a:xfrm>
            <a:off x="2597150" y="5958284"/>
            <a:ext cx="8445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/>
              <a:t>Вывод </a:t>
            </a:r>
          </a:p>
          <a:p>
            <a:pPr algn="ctr"/>
            <a:r>
              <a:rPr lang="ru-RU" altLang="ru-RU" sz="1400" b="1"/>
              <a:t>кат-ра</a:t>
            </a:r>
          </a:p>
        </p:txBody>
      </p:sp>
      <p:sp>
        <p:nvSpPr>
          <p:cNvPr id="105" name="Line 132"/>
          <p:cNvSpPr>
            <a:spLocks noChangeShapeType="1"/>
          </p:cNvSpPr>
          <p:nvPr/>
        </p:nvSpPr>
        <p:spPr bwMode="auto">
          <a:xfrm>
            <a:off x="2578100" y="6244034"/>
            <a:ext cx="892175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" name="Text Box 127"/>
          <p:cNvSpPr txBox="1">
            <a:spLocks noChangeArrowheads="1"/>
          </p:cNvSpPr>
          <p:nvPr/>
        </p:nvSpPr>
        <p:spPr bwMode="auto">
          <a:xfrm>
            <a:off x="5926138" y="916384"/>
            <a:ext cx="2736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7338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588" indent="-230188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30188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solidFill>
                  <a:srgbClr val="CC0099"/>
                </a:solidFill>
              </a:rPr>
              <a:t>Конструкция реактора</a:t>
            </a:r>
          </a:p>
        </p:txBody>
      </p:sp>
    </p:spTree>
    <p:extLst>
      <p:ext uri="{BB962C8B-B14F-4D97-AF65-F5344CB8AC3E}">
        <p14:creationId xmlns:p14="http://schemas.microsoft.com/office/powerpoint/2010/main" val="258292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22057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2"/>
                </a:solidFill>
              </a:rPr>
              <a:t>Реактор с движущимся слоем </a:t>
            </a:r>
          </a:p>
        </p:txBody>
      </p:sp>
      <p:pic>
        <p:nvPicPr>
          <p:cNvPr id="19460" name="Picture 4" descr="Картинки по запросу ccr platform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80728"/>
            <a:ext cx="5967660" cy="20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44" y="2996952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dirty="0" smtClean="0"/>
              <a:t>Диаметр – 2,4 м; Высота – 39 м; толщина стали – 30 мм; вес – 100 т.</a:t>
            </a:r>
          </a:p>
        </p:txBody>
      </p:sp>
      <p:pic>
        <p:nvPicPr>
          <p:cNvPr id="19462" name="Picture 6" descr="http://vrv.com/wp-content/uploads/2015/11/uop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4196754" cy="248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287" y="6381105"/>
            <a:ext cx="4319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dirty="0" smtClean="0"/>
              <a:t>Регенератор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 l="6654" r="8873"/>
          <a:stretch>
            <a:fillRect/>
          </a:stretch>
        </p:blipFill>
        <p:spPr bwMode="auto">
          <a:xfrm>
            <a:off x="4572000" y="3573016"/>
            <a:ext cx="1761481" cy="2781379"/>
          </a:xfrm>
          <a:prstGeom prst="rect">
            <a:avLst/>
          </a:prstGeom>
          <a:noFill/>
          <a:ln w="9525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</p:pic>
      <p:pic>
        <p:nvPicPr>
          <p:cNvPr id="10" name="Движущ Слой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78559"/>
            <a:ext cx="2379471" cy="16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5076056" y="4610607"/>
            <a:ext cx="864096" cy="61859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C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7" tIns="45708" rIns="91417" bIns="45708" anchor="ctr"/>
          <a:lstStyle/>
          <a:p>
            <a:endParaRPr lang="ru-RU" altLang="ru-RU" b="1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6012160" y="4673395"/>
            <a:ext cx="864096" cy="555805"/>
          </a:xfrm>
          <a:custGeom>
            <a:avLst/>
            <a:gdLst>
              <a:gd name="T0" fmla="*/ 508 w 21600"/>
              <a:gd name="T1" fmla="*/ 0 h 21600"/>
              <a:gd name="T2" fmla="*/ 0 w 21600"/>
              <a:gd name="T3" fmla="*/ 246 h 21600"/>
              <a:gd name="T4" fmla="*/ 508 w 21600"/>
              <a:gd name="T5" fmla="*/ 492 h 21600"/>
              <a:gd name="T6" fmla="*/ 677 w 21600"/>
              <a:gd name="T7" fmla="*/ 2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82 w 21600"/>
              <a:gd name="T13" fmla="*/ 5400 h 21600"/>
              <a:gd name="T14" fmla="*/ 18888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00000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ru-RU" sz="1800" b="1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333481" y="3502773"/>
            <a:ext cx="2703015" cy="64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8" rIns="91417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1200" b="1" dirty="0">
                <a:solidFill>
                  <a:srgbClr val="C00000"/>
                </a:solidFill>
                <a:cs typeface="+mn-cs"/>
              </a:rPr>
              <a:t>Реакторный блок с движущимся зернистым </a:t>
            </a:r>
            <a:r>
              <a:rPr lang="ru-RU" sz="1200" b="1" dirty="0" smtClean="0">
                <a:solidFill>
                  <a:srgbClr val="C00000"/>
                </a:solidFill>
                <a:cs typeface="+mn-cs"/>
              </a:rPr>
              <a:t>слоем</a:t>
            </a:r>
            <a:r>
              <a:rPr lang="en-US" sz="1200" b="1" dirty="0" smtClean="0">
                <a:solidFill>
                  <a:srgbClr val="C00000"/>
                </a:solidFill>
                <a:cs typeface="+mn-cs"/>
              </a:rPr>
              <a:t> (</a:t>
            </a:r>
            <a:r>
              <a:rPr lang="ru-RU" sz="1200" b="1" dirty="0" smtClean="0">
                <a:solidFill>
                  <a:srgbClr val="C00000"/>
                </a:solidFill>
                <a:cs typeface="+mn-cs"/>
              </a:rPr>
              <a:t>«холодный» стенд, ИК СО РАН</a:t>
            </a:r>
            <a:r>
              <a:rPr lang="en-US" sz="1200" b="1" dirty="0" smtClean="0">
                <a:solidFill>
                  <a:srgbClr val="C00000"/>
                </a:solidFill>
                <a:cs typeface="+mn-cs"/>
              </a:rPr>
              <a:t>)</a:t>
            </a:r>
            <a:endParaRPr lang="en-US" sz="1200" b="1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496" y="6654552"/>
            <a:ext cx="436524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900" b="1" i="1" dirty="0" smtClean="0">
                <a:solidFill>
                  <a:schemeClr val="tx2"/>
                </a:solidFill>
              </a:rPr>
              <a:t>*По материалам работ ИК СО РАН (г. Новосибирск)</a:t>
            </a:r>
            <a:endParaRPr lang="ru-RU" altLang="ru-RU" sz="9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9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462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000" b="1" dirty="0">
                <a:solidFill>
                  <a:schemeClr val="tx2"/>
                </a:solidFill>
              </a:rPr>
              <a:t>Расчёт качества продуктов переработки фр. 85-180 °С </a:t>
            </a:r>
          </a:p>
          <a:p>
            <a:pPr algn="ctr" eaLnBrk="0" hangingPunct="0"/>
            <a:r>
              <a:rPr lang="ru-RU" altLang="ru-RU" sz="2000" b="1" dirty="0">
                <a:solidFill>
                  <a:schemeClr val="tx2"/>
                </a:solidFill>
              </a:rPr>
              <a:t>по различным технологиям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670676"/>
              </p:ext>
            </p:extLst>
          </p:nvPr>
        </p:nvGraphicFramePr>
        <p:xfrm>
          <a:off x="179512" y="980728"/>
          <a:ext cx="8793950" cy="40341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08000"/>
                <a:gridCol w="1875412"/>
                <a:gridCol w="2310538"/>
                <a:gridCol w="1800000"/>
              </a:tblGrid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Показатели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Риформинг со стационарным слоем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Изомеризация С</a:t>
                      </a:r>
                      <a:r>
                        <a:rPr lang="ru-RU" sz="1800" baseline="-25000" dirty="0">
                          <a:effectLst/>
                        </a:rPr>
                        <a:t>7</a:t>
                      </a:r>
                      <a:r>
                        <a:rPr lang="ru-RU" sz="1800" dirty="0">
                          <a:effectLst/>
                        </a:rPr>
                        <a:t> + риформинг С</a:t>
                      </a:r>
                      <a:r>
                        <a:rPr lang="ru-RU" sz="1800" baseline="-25000" dirty="0">
                          <a:effectLst/>
                        </a:rPr>
                        <a:t>8+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Риформинг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CCR</a:t>
                      </a:r>
                      <a:r>
                        <a:rPr lang="ru-RU" sz="1800" dirty="0" smtClean="0">
                          <a:effectLst/>
                        </a:rPr>
                        <a:t> (непрерывный)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ИОЧ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95-97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95-97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100-102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Выход С</a:t>
                      </a:r>
                      <a:r>
                        <a:rPr lang="ru-RU" sz="1800" baseline="-25000" dirty="0">
                          <a:effectLst/>
                        </a:rPr>
                        <a:t>5+</a:t>
                      </a:r>
                      <a:r>
                        <a:rPr lang="ru-RU" sz="1800" dirty="0">
                          <a:effectLst/>
                        </a:rPr>
                        <a:t>, % мас.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86-88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86-88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88-90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Выход Н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, % мас.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2,3-2,5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1,8-2,2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3,2-3,6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Содержание ароматики, % мас.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63-67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53-55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70-75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Бензол, % мас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1,0-1,5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&lt; 0</a:t>
                      </a:r>
                      <a:r>
                        <a:rPr lang="ru-RU" sz="1800" dirty="0">
                          <a:effectLst/>
                        </a:rPr>
                        <a:t>,</a:t>
                      </a:r>
                      <a:r>
                        <a:rPr lang="en-US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0,8-1,2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Длительность цикла, мес.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12-24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12-24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 менее 24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Октано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тонны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8170-8540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8170-8540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203" marR="24203" marT="12102" marB="12102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8800-9180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11560" y="5229200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latin typeface="+mj-lt"/>
                <a:cs typeface="Times New Roman" pitchFamily="18" charset="0"/>
              </a:rPr>
              <a:t>Условия: сырье – фракция 85-180 °С, П/Н/А – 60/30/10 % мас., Р = 1,5 (0,5 для </a:t>
            </a:r>
            <a:r>
              <a:rPr lang="en-US" altLang="ru-RU" dirty="0">
                <a:latin typeface="+mj-lt"/>
                <a:cs typeface="Times New Roman" pitchFamily="18" charset="0"/>
              </a:rPr>
              <a:t>CCR</a:t>
            </a:r>
            <a:r>
              <a:rPr lang="ru-RU" altLang="ru-RU" dirty="0">
                <a:latin typeface="+mj-lt"/>
                <a:cs typeface="Times New Roman" pitchFamily="18" charset="0"/>
              </a:rPr>
              <a:t>) МПа, ОСПС = 1,5 </a:t>
            </a:r>
            <a:r>
              <a:rPr lang="ru-RU" altLang="ru-RU" dirty="0" smtClean="0">
                <a:latin typeface="+mj-lt"/>
                <a:cs typeface="Times New Roman" pitchFamily="18" charset="0"/>
              </a:rPr>
              <a:t>ч</a:t>
            </a:r>
            <a:r>
              <a:rPr lang="ru-RU" altLang="ru-RU" baseline="30000" dirty="0" smtClean="0">
                <a:latin typeface="+mj-lt"/>
                <a:cs typeface="Times New Roman" pitchFamily="18" charset="0"/>
              </a:rPr>
              <a:t>-1</a:t>
            </a:r>
            <a:endParaRPr lang="en-US" altLang="ru-RU" baseline="30000" dirty="0" smtClean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74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462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000" b="1" dirty="0"/>
              <a:t>Пути повышения эффективности процесса каталитического риформинга бензинов</a:t>
            </a:r>
            <a:endParaRPr lang="ru-RU" altLang="ru-RU" sz="20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471541"/>
            <a:ext cx="79208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itchFamily="34" charset="0"/>
              <a:buChar char="•"/>
            </a:pPr>
            <a:r>
              <a:rPr lang="ru-RU" altLang="ru-RU" dirty="0"/>
              <a:t>Применение более эффективных катализаторов для снижения выхода продуктов крекинга;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endParaRPr lang="ru-RU" altLang="ru-RU" sz="800" dirty="0"/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ru-RU" altLang="ru-RU" dirty="0"/>
              <a:t>Усовершенствования технологии (путём строительства новых установок или реконструкцией существующих);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endParaRPr lang="ru-RU" altLang="ru-RU" sz="800" dirty="0"/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ru-RU" altLang="ru-RU" dirty="0"/>
              <a:t>Сокращение </a:t>
            </a:r>
            <a:r>
              <a:rPr lang="ru-RU" altLang="ru-RU" dirty="0" err="1"/>
              <a:t>энергозатрат</a:t>
            </a:r>
            <a:r>
              <a:rPr lang="ru-RU" altLang="ru-RU" dirty="0"/>
              <a:t> на производство (повышение КПД печей на установке и эффективности работы теплообменников);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endParaRPr lang="ru-RU" altLang="ru-RU" sz="800" dirty="0"/>
          </a:p>
        </p:txBody>
      </p:sp>
    </p:spTree>
    <p:extLst>
      <p:ext uri="{BB962C8B-B14F-4D97-AF65-F5344CB8AC3E}">
        <p14:creationId xmlns:p14="http://schemas.microsoft.com/office/powerpoint/2010/main" val="217487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462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000" b="1" dirty="0" smtClean="0"/>
              <a:t>Пути повышения эффективности процесса каталитического риформинга бензинов</a:t>
            </a:r>
            <a:endParaRPr lang="ru-RU" altLang="ru-RU" sz="20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26876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dirty="0" smtClean="0"/>
              <a:t>К вопросу о </a:t>
            </a:r>
            <a:r>
              <a:rPr lang="ru-RU" altLang="ru-RU" i="1" dirty="0" smtClean="0"/>
              <a:t>комбинировании каталитического риформинга, </a:t>
            </a:r>
            <a:r>
              <a:rPr lang="ru-RU" altLang="ru-RU" i="1" dirty="0" err="1" smtClean="0"/>
              <a:t>гидроизомеризации</a:t>
            </a:r>
            <a:r>
              <a:rPr lang="ru-RU" altLang="ru-RU" i="1" dirty="0" smtClean="0"/>
              <a:t> и изомеризации</a:t>
            </a:r>
            <a:r>
              <a:rPr lang="ru-RU" altLang="ru-RU" dirty="0" smtClean="0"/>
              <a:t>:</a:t>
            </a:r>
            <a:endParaRPr lang="ru-RU" altLang="ru-RU" sz="800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482386"/>
              </p:ext>
            </p:extLst>
          </p:nvPr>
        </p:nvGraphicFramePr>
        <p:xfrm>
          <a:off x="755576" y="2132856"/>
          <a:ext cx="7776864" cy="228600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2480299"/>
                <a:gridCol w="1408133"/>
                <a:gridCol w="1584176"/>
                <a:gridCol w="2304256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Сырье</a:t>
                      </a:r>
                      <a:r>
                        <a:rPr lang="ru-RU" sz="1600" b="1" baseline="0" dirty="0" smtClean="0"/>
                        <a:t> - </a:t>
                      </a:r>
                      <a:r>
                        <a:rPr lang="ru-RU" sz="1600" b="1" dirty="0" smtClean="0"/>
                        <a:t>н.к.-180</a:t>
                      </a:r>
                      <a:r>
                        <a:rPr lang="ru-RU" sz="1600" b="1" baseline="0" dirty="0" smtClean="0"/>
                        <a:t> °С</a:t>
                      </a:r>
                    </a:p>
                    <a:p>
                      <a:pPr algn="l"/>
                      <a:r>
                        <a:rPr lang="ru-RU" sz="1600" baseline="0" dirty="0" smtClean="0"/>
                        <a:t>1) </a:t>
                      </a:r>
                      <a:r>
                        <a:rPr lang="ru-RU" sz="1600" baseline="0" dirty="0" err="1" smtClean="0"/>
                        <a:t>риформат</a:t>
                      </a:r>
                      <a:r>
                        <a:rPr lang="ru-RU" sz="1600" baseline="0" dirty="0" smtClean="0"/>
                        <a:t>; </a:t>
                      </a:r>
                    </a:p>
                    <a:p>
                      <a:pPr algn="l"/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2) прямогонная бензиновая фракция; </a:t>
                      </a:r>
                    </a:p>
                    <a:p>
                      <a:pPr algn="l"/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3) прямогонная бензиновая фракция + вторичные бензиновые фракции/</a:t>
                      </a:r>
                      <a:r>
                        <a:rPr lang="ru-RU" sz="1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риформат</a:t>
                      </a:r>
                      <a:endParaRPr lang="ru-RU" sz="16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Колонна-</a:t>
                      </a:r>
                      <a:r>
                        <a:rPr lang="ru-RU" sz="1600" dirty="0" err="1" smtClean="0"/>
                        <a:t>сплиттер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н.к.-62 (70) °С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Изомеризация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en-US" sz="1600" baseline="0" dirty="0" smtClean="0"/>
                        <a:t>(Al-Pt-F, Pt-</a:t>
                      </a:r>
                      <a:r>
                        <a:rPr lang="ru-RU" sz="1600" baseline="0" dirty="0" smtClean="0"/>
                        <a:t>цеолит</a:t>
                      </a:r>
                      <a:r>
                        <a:rPr lang="en-US" sz="1600" baseline="0" dirty="0" smtClean="0"/>
                        <a:t>)</a:t>
                      </a:r>
                      <a:endParaRPr lang="ru-RU" sz="16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62 (70)-105 °С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Гидроизомеризация</a:t>
                      </a:r>
                      <a:r>
                        <a:rPr lang="ru-RU" sz="1600" dirty="0" smtClean="0"/>
                        <a:t> (</a:t>
                      </a:r>
                      <a:r>
                        <a:rPr lang="en-US" sz="1600" dirty="0" smtClean="0"/>
                        <a:t>Al-Pt,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Al-Pt-</a:t>
                      </a:r>
                      <a:r>
                        <a:rPr lang="ru-RU" sz="1600" dirty="0" smtClean="0"/>
                        <a:t>морденит) при 270-400 °С</a:t>
                      </a:r>
                      <a:endParaRPr lang="ru-RU" sz="16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105-180 °С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Каталитический риформинг</a:t>
                      </a: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11560" y="4532927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dirty="0" smtClean="0"/>
              <a:t>Назначение </a:t>
            </a:r>
            <a:r>
              <a:rPr lang="ru-RU" altLang="ru-RU" b="1" dirty="0" err="1" smtClean="0"/>
              <a:t>гидроизомеризации</a:t>
            </a:r>
            <a:r>
              <a:rPr lang="ru-RU" altLang="ru-RU" b="1" dirty="0" smtClean="0"/>
              <a:t>:</a:t>
            </a:r>
            <a:r>
              <a:rPr lang="ru-RU" altLang="ru-RU" dirty="0" smtClean="0"/>
              <a:t> снижение содержания бензола и </a:t>
            </a:r>
            <a:r>
              <a:rPr lang="ru-RU" altLang="ru-RU" smtClean="0"/>
              <a:t>другой ароматики в </a:t>
            </a:r>
            <a:r>
              <a:rPr lang="ru-RU" altLang="ru-RU" dirty="0" smtClean="0"/>
              <a:t>риформате при сохранении ОЧ;</a:t>
            </a:r>
          </a:p>
          <a:p>
            <a:pPr eaLnBrk="1" hangingPunct="1"/>
            <a:r>
              <a:rPr lang="ru-RU" altLang="ru-RU" b="1" dirty="0" smtClean="0"/>
              <a:t>Последствия добавления </a:t>
            </a:r>
            <a:r>
              <a:rPr lang="ru-RU" altLang="ru-RU" b="1" dirty="0" err="1" smtClean="0"/>
              <a:t>гидроизомеризации</a:t>
            </a:r>
            <a:r>
              <a:rPr lang="ru-RU" altLang="ru-RU" dirty="0" smtClean="0"/>
              <a:t>:</a:t>
            </a:r>
          </a:p>
          <a:p>
            <a:r>
              <a:rPr lang="ru-RU" altLang="ru-RU" i="1" dirty="0" smtClean="0"/>
              <a:t>плюсы</a:t>
            </a:r>
            <a:r>
              <a:rPr lang="ru-RU" altLang="ru-RU" i="1" dirty="0"/>
              <a:t>: </a:t>
            </a:r>
            <a:r>
              <a:rPr lang="ru-RU" altLang="ru-RU" dirty="0" smtClean="0"/>
              <a:t>уменьшение содержания ароматики, в основном, бензола до 34-42 %; </a:t>
            </a:r>
            <a:endParaRPr lang="ru-RU" altLang="ru-RU" dirty="0"/>
          </a:p>
          <a:p>
            <a:pPr eaLnBrk="1" hangingPunct="1"/>
            <a:r>
              <a:rPr lang="ru-RU" altLang="ru-RU" i="1" dirty="0" smtClean="0"/>
              <a:t>минусы: </a:t>
            </a:r>
            <a:r>
              <a:rPr lang="ru-RU" altLang="ru-RU" dirty="0" smtClean="0"/>
              <a:t>потери ОЧ (до 11 п.);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59832" y="3140968"/>
            <a:ext cx="360040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9034982">
            <a:off x="4153164" y="2514359"/>
            <a:ext cx="642154" cy="3051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391980" y="3140968"/>
            <a:ext cx="360040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2542664">
            <a:off x="4154345" y="3748843"/>
            <a:ext cx="641171" cy="3081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5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635294"/>
            <a:ext cx="73945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углеводородного сырья</a:t>
            </a:r>
            <a:endParaRPr lang="ru-RU" altLang="ru-RU" sz="30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563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Каталитический риформинг бензиновых фракций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Черновые материалы</a:t>
            </a: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78304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i="1" dirty="0" smtClean="0"/>
              <a:t>Бензины автомобильные</a:t>
            </a:r>
            <a:endParaRPr lang="ru-RU" sz="2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114866"/>
            <a:ext cx="84627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коррекции ДНП – в бензины добавляют </a:t>
            </a:r>
            <a:r>
              <a:rPr lang="ru-RU" dirty="0" err="1" smtClean="0"/>
              <a:t>н-бутан</a:t>
            </a:r>
            <a:r>
              <a:rPr lang="ru-RU" dirty="0" smtClean="0"/>
              <a:t> (реже – изобутан), насколько позволяют ограничения на ДНП (но не в летний период);</a:t>
            </a:r>
            <a:endParaRPr lang="en-US" dirty="0" smtClean="0"/>
          </a:p>
          <a:p>
            <a:r>
              <a:rPr lang="ru-RU" dirty="0" smtClean="0"/>
              <a:t>Для коррекции ОЧ - </a:t>
            </a:r>
            <a:r>
              <a:rPr lang="ru-RU" dirty="0"/>
              <a:t>в бензины добавляют </a:t>
            </a:r>
            <a:r>
              <a:rPr lang="ru-RU" dirty="0" err="1" smtClean="0"/>
              <a:t>оксигенаты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В США: ОЧ на АЗС – среднее арифметическое между </a:t>
            </a:r>
            <a:r>
              <a:rPr lang="ru-RU" dirty="0" err="1" smtClean="0"/>
              <a:t>ОЧи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 smtClean="0"/>
              <a:t>ОЧм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Массовые расходы по компонентам :</a:t>
            </a:r>
          </a:p>
          <a:p>
            <a:pPr marL="342900" indent="-342900">
              <a:buAutoNum type="arabicParenR"/>
            </a:pPr>
            <a:r>
              <a:rPr lang="ru-RU" dirty="0" smtClean="0"/>
              <a:t>Риформат (</a:t>
            </a:r>
            <a:r>
              <a:rPr lang="ru-RU" dirty="0" err="1" smtClean="0"/>
              <a:t>ОЧи</a:t>
            </a:r>
            <a:r>
              <a:rPr lang="ru-RU" dirty="0" smtClean="0"/>
              <a:t> – 90-104) + прямогонный бензин;</a:t>
            </a:r>
          </a:p>
          <a:p>
            <a:pPr marL="342900" indent="-342900">
              <a:buAutoNum type="arabicParenR"/>
            </a:pPr>
            <a:r>
              <a:rPr lang="ru-RU" dirty="0" smtClean="0"/>
              <a:t>Бензины каткрекинга и гидрокрекинга (тяжелые бензины КК и ГК можно направить на риформинг);</a:t>
            </a:r>
          </a:p>
          <a:p>
            <a:pPr marL="342900" indent="-342900">
              <a:buAutoNum type="arabicParenR"/>
            </a:pPr>
            <a:r>
              <a:rPr lang="ru-RU" dirty="0" smtClean="0"/>
              <a:t>Изомеризат, </a:t>
            </a:r>
            <a:r>
              <a:rPr lang="ru-RU" dirty="0" err="1" smtClean="0"/>
              <a:t>алкилат</a:t>
            </a:r>
            <a:r>
              <a:rPr lang="ru-RU" dirty="0" smtClean="0"/>
              <a:t>;</a:t>
            </a:r>
          </a:p>
          <a:p>
            <a:pPr marL="342900" indent="-342900">
              <a:buAutoNum type="arabicParenR"/>
            </a:pPr>
            <a:r>
              <a:rPr lang="ru-RU" dirty="0" smtClean="0"/>
              <a:t>Бутан + </a:t>
            </a:r>
            <a:r>
              <a:rPr lang="ru-RU" dirty="0" err="1" smtClean="0"/>
              <a:t>оксигенаты</a:t>
            </a:r>
            <a:r>
              <a:rPr lang="ru-RU" dirty="0" smtClean="0"/>
              <a:t>;</a:t>
            </a:r>
          </a:p>
          <a:p>
            <a:pPr marL="342900" indent="-342900">
              <a:buAutoNum type="arabicParenR"/>
            </a:pPr>
            <a:r>
              <a:rPr lang="ru-RU" dirty="0" smtClean="0"/>
              <a:t>Легкий прямогонный бензин (н-С5, н-С6);</a:t>
            </a:r>
          </a:p>
          <a:p>
            <a:pPr marL="342900" indent="-342900">
              <a:buAutoNum type="arabicParenR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7206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i="1" dirty="0" smtClean="0"/>
              <a:t>Бензины автомобильные</a:t>
            </a:r>
            <a:endParaRPr lang="ru-RU" sz="2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785794"/>
            <a:ext cx="84627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Компоненты, критические по содержанию </a:t>
            </a:r>
            <a:r>
              <a:rPr lang="en-US" b="1" dirty="0" smtClean="0"/>
              <a:t>S</a:t>
            </a:r>
            <a:r>
              <a:rPr lang="ru-RU" b="1" dirty="0" smtClean="0"/>
              <a:t>:</a:t>
            </a:r>
          </a:p>
          <a:p>
            <a:pPr>
              <a:buFontTx/>
              <a:buChar char="-"/>
            </a:pPr>
            <a:r>
              <a:rPr lang="ru-RU" dirty="0" smtClean="0"/>
              <a:t>Бензин каткрекинга </a:t>
            </a:r>
          </a:p>
          <a:p>
            <a:pPr lvl="1">
              <a:buFontTx/>
              <a:buChar char="-"/>
            </a:pPr>
            <a:r>
              <a:rPr lang="ru-RU" dirty="0" smtClean="0"/>
              <a:t>ГО сырья снижает содержание </a:t>
            </a:r>
            <a:r>
              <a:rPr lang="en-US" dirty="0" smtClean="0"/>
              <a:t>S (</a:t>
            </a:r>
            <a:r>
              <a:rPr lang="ru-RU" dirty="0" smtClean="0"/>
              <a:t>без снижения ОЧ</a:t>
            </a:r>
            <a:r>
              <a:rPr lang="en-US" dirty="0" smtClean="0"/>
              <a:t>)</a:t>
            </a:r>
            <a:r>
              <a:rPr lang="ru-RU" dirty="0" smtClean="0"/>
              <a:t>;</a:t>
            </a:r>
          </a:p>
          <a:p>
            <a:pPr lvl="1">
              <a:buFontTx/>
              <a:buChar char="-"/>
            </a:pPr>
            <a:r>
              <a:rPr lang="ru-RU" dirty="0" smtClean="0"/>
              <a:t>ГО непосредственно бензина КК снижает содержание </a:t>
            </a:r>
            <a:r>
              <a:rPr lang="en-US" dirty="0" smtClean="0"/>
              <a:t>S (</a:t>
            </a:r>
            <a:r>
              <a:rPr lang="ru-RU" dirty="0" smtClean="0"/>
              <a:t>снижается ОЧ за счет высокого выхода олефинов</a:t>
            </a:r>
            <a:r>
              <a:rPr lang="en-US" dirty="0" smtClean="0"/>
              <a:t>)</a:t>
            </a:r>
            <a:r>
              <a:rPr lang="ru-RU" dirty="0" smtClean="0"/>
              <a:t>;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Компоненты, критические по содержанию общей ароматики и бензола:</a:t>
            </a:r>
          </a:p>
          <a:p>
            <a:pPr>
              <a:buFontTx/>
              <a:buChar char="-"/>
            </a:pPr>
            <a:r>
              <a:rPr lang="ru-RU" dirty="0" smtClean="0"/>
              <a:t>Риформат;</a:t>
            </a:r>
          </a:p>
          <a:p>
            <a:pPr>
              <a:buFontTx/>
              <a:buChar char="-"/>
            </a:pPr>
            <a:r>
              <a:rPr lang="ru-RU" dirty="0" smtClean="0"/>
              <a:t>Бензин КК;</a:t>
            </a:r>
          </a:p>
          <a:p>
            <a:pPr>
              <a:buFontTx/>
              <a:buChar char="-"/>
            </a:pPr>
            <a:r>
              <a:rPr lang="ru-RU" dirty="0" smtClean="0"/>
              <a:t>Прямогонный бензин;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b="1" dirty="0" smtClean="0"/>
              <a:t>Компоненты, критические по содержанию олефинов:</a:t>
            </a:r>
          </a:p>
          <a:p>
            <a:pPr>
              <a:buFontTx/>
              <a:buChar char="-"/>
            </a:pPr>
            <a:r>
              <a:rPr lang="ru-RU" dirty="0" smtClean="0"/>
              <a:t>Бензин КК;</a:t>
            </a:r>
          </a:p>
          <a:p>
            <a:pPr>
              <a:buFontTx/>
              <a:buChar char="-"/>
            </a:pPr>
            <a:r>
              <a:rPr lang="ru-RU" dirty="0" smtClean="0"/>
              <a:t>Бензин коксования;</a:t>
            </a:r>
          </a:p>
          <a:p>
            <a:pPr>
              <a:buFontTx/>
              <a:buChar char="-"/>
            </a:pPr>
            <a:r>
              <a:rPr lang="ru-RU" dirty="0" err="1" smtClean="0"/>
              <a:t>Полимербензин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b="1" dirty="0" smtClean="0"/>
              <a:t>Компоненты, критические по термохимической стабильности:</a:t>
            </a:r>
          </a:p>
          <a:p>
            <a:pPr>
              <a:buFontTx/>
              <a:buChar char="-"/>
            </a:pPr>
            <a:r>
              <a:rPr lang="ru-RU" dirty="0" err="1" smtClean="0"/>
              <a:t>Изоалкены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Алкены;</a:t>
            </a:r>
          </a:p>
          <a:p>
            <a:pPr>
              <a:buFontTx/>
              <a:buChar char="-"/>
            </a:pPr>
            <a:r>
              <a:rPr lang="ru-RU" dirty="0" smtClean="0"/>
              <a:t>Ароматика;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504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971600" y="153968"/>
            <a:ext cx="8172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600" b="1" dirty="0" smtClean="0"/>
              <a:t>Компаундирование товарных нефтепродуктов</a:t>
            </a:r>
            <a:endParaRPr lang="ru-RU" sz="2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891297"/>
            <a:ext cx="864399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Суть процесса компаундирования заключается в выборе рецептуры (соотношения компонентов) и аппаратуры смешения, которые обеспечивали бы заданный выход и качество продукта. Кроме того, система компаундирования должна быть гибкой по отношению к возможным перепадам расхода какого-либо из смешивающихся компонентов и даже к его внезапному отсутствию.</a:t>
            </a:r>
            <a:endParaRPr lang="ru-RU" sz="1400" b="1" dirty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206" y="1969676"/>
            <a:ext cx="8855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Например, перечень потоков из которых готовится товарный бензин на автоматической станции смешения бензинов</a:t>
            </a:r>
            <a:r>
              <a:rPr lang="en-US" sz="1400" b="1" dirty="0" smtClean="0"/>
              <a:t> (</a:t>
            </a:r>
            <a:r>
              <a:rPr lang="ru-RU" sz="1400" b="1" dirty="0" smtClean="0"/>
              <a:t>АССБ</a:t>
            </a:r>
            <a:r>
              <a:rPr lang="en-US" sz="1400" b="1" dirty="0" smtClean="0"/>
              <a:t>)</a:t>
            </a:r>
            <a:r>
              <a:rPr lang="ru-RU" sz="1400" b="1" dirty="0" smtClean="0"/>
              <a:t>:</a:t>
            </a:r>
            <a:endParaRPr lang="ru-RU" sz="1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2714620"/>
            <a:ext cx="200026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атмосферно-вакуумной перегонки нефти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14612" y="4572008"/>
            <a:ext cx="3500462" cy="71438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АССБ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7158" y="3571876"/>
            <a:ext cx="1857388" cy="85725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«НК – 62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«62 – 85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«85 – 140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«140 – 180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«НК – 185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86116" y="2714620"/>
            <a:ext cx="235745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комплексного производства </a:t>
            </a:r>
            <a:r>
              <a:rPr lang="ru-RU" sz="1200" dirty="0" err="1" smtClean="0">
                <a:solidFill>
                  <a:schemeClr val="bg1"/>
                </a:solidFill>
                <a:latin typeface="+mj-lt"/>
              </a:rPr>
              <a:t>ароматики</a:t>
            </a:r>
            <a:r>
              <a:rPr lang="ru-RU" sz="1200" dirty="0" smtClean="0">
                <a:solidFill>
                  <a:schemeClr val="bg1"/>
                </a:solidFill>
                <a:latin typeface="+mj-lt"/>
              </a:rPr>
              <a:t> 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71868" y="3571876"/>
            <a:ext cx="1785950" cy="85725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«НК – 62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«62 – 85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«85 – 140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«140 – 170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29388" y="2714620"/>
            <a:ext cx="235745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физической стабилизации бензинов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715140" y="3571876"/>
            <a:ext cx="1785950" cy="85725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«НК – 80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</a:t>
            </a:r>
            <a:endParaRPr lang="ru-RU" sz="2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«НК – 180 </a:t>
            </a:r>
            <a:r>
              <a:rPr lang="ru-RU" sz="1000" baseline="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о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С» Бензин – </a:t>
            </a:r>
            <a:r>
              <a:rPr lang="ru-RU" sz="1000" dirty="0" err="1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рафинат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715140" y="6000768"/>
            <a:ext cx="1785950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коксования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715140" y="5429264"/>
            <a:ext cx="1785950" cy="4286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Бензин коксования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14282" y="6000768"/>
            <a:ext cx="200026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Газофракционирующая установка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57158" y="5429264"/>
            <a:ext cx="1643074" cy="4286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Бензин газовый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500430" y="6000768"/>
            <a:ext cx="200026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гидроочистки дизельного топлива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43306" y="5429264"/>
            <a:ext cx="1643074" cy="4286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Бензин-отгон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714612" y="2285992"/>
            <a:ext cx="3658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Arial" pitchFamily="34" charset="0"/>
                <a:ea typeface="Times New Roman" pitchFamily="18" charset="0"/>
              </a:rPr>
              <a:t>Низкооктановые</a:t>
            </a:r>
            <a:r>
              <a:rPr lang="ru-RU" b="1" dirty="0" smtClean="0">
                <a:latin typeface="Arial" pitchFamily="34" charset="0"/>
                <a:ea typeface="Times New Roman" pitchFamily="18" charset="0"/>
              </a:rPr>
              <a:t> компоненты.</a:t>
            </a:r>
            <a:endParaRPr lang="ru-RU" sz="800" dirty="0" smtClean="0">
              <a:latin typeface="Arial" pitchFamily="34" charset="0"/>
            </a:endParaRPr>
          </a:p>
        </p:txBody>
      </p:sp>
      <p:cxnSp>
        <p:nvCxnSpPr>
          <p:cNvPr id="39" name="Прямая со стрелкой 38"/>
          <p:cNvCxnSpPr>
            <a:stCxn id="19" idx="2"/>
            <a:endCxn id="18" idx="1"/>
          </p:cNvCxnSpPr>
          <p:nvPr/>
        </p:nvCxnSpPr>
        <p:spPr>
          <a:xfrm>
            <a:off x="1285852" y="4429132"/>
            <a:ext cx="1428760" cy="5000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3" idx="0"/>
            <a:endCxn id="18" idx="1"/>
          </p:cNvCxnSpPr>
          <p:nvPr/>
        </p:nvCxnSpPr>
        <p:spPr>
          <a:xfrm rot="5400000" flipH="1" flipV="1">
            <a:off x="1696620" y="4411273"/>
            <a:ext cx="500066" cy="15359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7" idx="2"/>
            <a:endCxn id="18" idx="0"/>
          </p:cNvCxnSpPr>
          <p:nvPr/>
        </p:nvCxnSpPr>
        <p:spPr>
          <a:xfrm rot="5400000">
            <a:off x="4393405" y="4500570"/>
            <a:ext cx="14287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35" idx="0"/>
            <a:endCxn id="18" idx="2"/>
          </p:cNvCxnSpPr>
          <p:nvPr/>
        </p:nvCxnSpPr>
        <p:spPr>
          <a:xfrm rot="5400000" flipH="1" flipV="1">
            <a:off x="4393405" y="5357826"/>
            <a:ext cx="14287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31" idx="0"/>
            <a:endCxn id="18" idx="3"/>
          </p:cNvCxnSpPr>
          <p:nvPr/>
        </p:nvCxnSpPr>
        <p:spPr>
          <a:xfrm rot="16200000" flipV="1">
            <a:off x="6661562" y="4482710"/>
            <a:ext cx="500066" cy="13930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9" idx="2"/>
            <a:endCxn id="18" idx="3"/>
          </p:cNvCxnSpPr>
          <p:nvPr/>
        </p:nvCxnSpPr>
        <p:spPr>
          <a:xfrm rot="5400000">
            <a:off x="6661562" y="3982645"/>
            <a:ext cx="500066" cy="13930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43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153968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600" b="1" dirty="0" smtClean="0"/>
              <a:t>Компаундирование товарных нефтепродуктов</a:t>
            </a:r>
            <a:endParaRPr lang="ru-RU" sz="2600" dirty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285860"/>
            <a:ext cx="200026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каталитического крекинга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14612" y="3143248"/>
            <a:ext cx="3500462" cy="71438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АССБ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7158" y="2143116"/>
            <a:ext cx="1643074" cy="85725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бензиновая,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МТБЭ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86116" y="1285860"/>
            <a:ext cx="235745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гидрокрекинга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71868" y="2143116"/>
            <a:ext cx="1785950" cy="85725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бензиновая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29388" y="1285860"/>
            <a:ext cx="235745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алкилирования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715140" y="2143116"/>
            <a:ext cx="1785950" cy="85725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Алкилат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715140" y="4572008"/>
            <a:ext cx="1785950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производства </a:t>
            </a:r>
            <a:r>
              <a:rPr lang="ru-RU" sz="1200" dirty="0" err="1" smtClean="0">
                <a:solidFill>
                  <a:schemeClr val="bg1"/>
                </a:solidFill>
                <a:latin typeface="+mj-lt"/>
              </a:rPr>
              <a:t>ароматики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715140" y="4000504"/>
            <a:ext cx="1785950" cy="4286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Фракции С</a:t>
            </a:r>
            <a:r>
              <a:rPr lang="ru-RU" sz="1000" baseline="-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8 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и С</a:t>
            </a:r>
            <a:r>
              <a:rPr lang="ru-RU" sz="1000" baseline="-30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9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err="1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Толуольный</a:t>
            </a: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 концентрат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14282" y="4572008"/>
            <a:ext cx="200026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изомеризации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57158" y="4000504"/>
            <a:ext cx="1643074" cy="4286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Фракция </a:t>
            </a:r>
            <a:r>
              <a:rPr lang="ru-RU" sz="1000" dirty="0" err="1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изо-пентановая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500430" y="4572008"/>
            <a:ext cx="2000264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+mj-lt"/>
              </a:rPr>
              <a:t>Установка каталитического риформинга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43306" y="4000504"/>
            <a:ext cx="1643074" cy="4286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err="1" smtClean="0">
                <a:solidFill>
                  <a:schemeClr val="bg1"/>
                </a:solidFill>
                <a:latin typeface="+mj-lt"/>
                <a:ea typeface="Times New Roman" pitchFamily="18" charset="0"/>
              </a:rPr>
              <a:t>Бензин-риформат</a:t>
            </a:r>
            <a:endParaRPr lang="ru-RU" sz="1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786050" y="785794"/>
            <a:ext cx="340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+mj-lt"/>
                <a:ea typeface="Times New Roman" pitchFamily="18" charset="0"/>
              </a:rPr>
              <a:t>Высокооктановые компоненты.</a:t>
            </a:r>
            <a:endParaRPr lang="ru-RU" sz="800" dirty="0" smtClean="0">
              <a:latin typeface="+mj-lt"/>
            </a:endParaRPr>
          </a:p>
        </p:txBody>
      </p:sp>
      <p:cxnSp>
        <p:nvCxnSpPr>
          <p:cNvPr id="39" name="Прямая со стрелкой 38"/>
          <p:cNvCxnSpPr>
            <a:stCxn id="19" idx="2"/>
            <a:endCxn id="18" idx="1"/>
          </p:cNvCxnSpPr>
          <p:nvPr/>
        </p:nvCxnSpPr>
        <p:spPr>
          <a:xfrm rot="16200000" flipH="1">
            <a:off x="1696620" y="2482446"/>
            <a:ext cx="500066" cy="15359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3" idx="0"/>
            <a:endCxn id="18" idx="1"/>
          </p:cNvCxnSpPr>
          <p:nvPr/>
        </p:nvCxnSpPr>
        <p:spPr>
          <a:xfrm rot="5400000" flipH="1" flipV="1">
            <a:off x="1696620" y="2982513"/>
            <a:ext cx="500066" cy="15359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7" idx="2"/>
            <a:endCxn id="18" idx="0"/>
          </p:cNvCxnSpPr>
          <p:nvPr/>
        </p:nvCxnSpPr>
        <p:spPr>
          <a:xfrm rot="5400000">
            <a:off x="4393405" y="3071810"/>
            <a:ext cx="14287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35" idx="0"/>
            <a:endCxn id="18" idx="2"/>
          </p:cNvCxnSpPr>
          <p:nvPr/>
        </p:nvCxnSpPr>
        <p:spPr>
          <a:xfrm rot="5400000" flipH="1" flipV="1">
            <a:off x="4393405" y="3929066"/>
            <a:ext cx="14287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31" idx="0"/>
            <a:endCxn id="18" idx="3"/>
          </p:cNvCxnSpPr>
          <p:nvPr/>
        </p:nvCxnSpPr>
        <p:spPr>
          <a:xfrm rot="16200000" flipV="1">
            <a:off x="6661562" y="3053950"/>
            <a:ext cx="500066" cy="13930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9" idx="2"/>
            <a:endCxn id="18" idx="3"/>
          </p:cNvCxnSpPr>
          <p:nvPr/>
        </p:nvCxnSpPr>
        <p:spPr>
          <a:xfrm rot="5400000">
            <a:off x="6661562" y="2553885"/>
            <a:ext cx="500066" cy="13930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3929058" y="6357958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+mj-lt"/>
                <a:ea typeface="Times New Roman" pitchFamily="18" charset="0"/>
              </a:rPr>
              <a:t>Присадки.</a:t>
            </a:r>
            <a:endParaRPr lang="ru-RU" sz="800" dirty="0" smtClean="0">
              <a:latin typeface="+mj-lt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00232" y="5643578"/>
            <a:ext cx="1643074" cy="71438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Жидкая </a:t>
            </a:r>
            <a:r>
              <a:rPr lang="ru-RU" sz="1000" dirty="0" err="1" smtClean="0"/>
              <a:t>антиокислительная</a:t>
            </a:r>
            <a:r>
              <a:rPr lang="ru-RU" sz="1000" dirty="0" smtClean="0"/>
              <a:t> присадка </a:t>
            </a:r>
            <a:r>
              <a:rPr lang="ru-RU" sz="1000" dirty="0" err="1" smtClean="0"/>
              <a:t>агидол</a:t>
            </a:r>
            <a:r>
              <a:rPr lang="ru-RU" sz="1000" dirty="0" smtClean="0"/>
              <a:t>–1 (</a:t>
            </a:r>
            <a:r>
              <a:rPr lang="ru-RU" sz="1000" dirty="0" err="1" smtClean="0"/>
              <a:t>ионол</a:t>
            </a:r>
            <a:r>
              <a:rPr lang="ru-RU" sz="1000" dirty="0" smtClean="0"/>
              <a:t>).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286380" y="5643578"/>
            <a:ext cx="1643074" cy="71438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Твердая </a:t>
            </a:r>
            <a:r>
              <a:rPr lang="ru-RU" sz="1000" dirty="0" err="1" smtClean="0"/>
              <a:t>антиокислительная</a:t>
            </a:r>
            <a:r>
              <a:rPr lang="ru-RU" sz="1000" dirty="0" smtClean="0"/>
              <a:t> присадка </a:t>
            </a:r>
            <a:r>
              <a:rPr lang="ru-RU" sz="1000" dirty="0" err="1" smtClean="0"/>
              <a:t>агидол</a:t>
            </a:r>
            <a:r>
              <a:rPr lang="ru-RU" sz="1000" dirty="0" smtClean="0"/>
              <a:t>–12.</a:t>
            </a:r>
            <a:endParaRPr lang="ru-RU" sz="1000" dirty="0"/>
          </a:p>
        </p:txBody>
      </p:sp>
      <p:cxnSp>
        <p:nvCxnSpPr>
          <p:cNvPr id="44" name="Прямая со стрелкой 43"/>
          <p:cNvCxnSpPr>
            <a:stCxn id="40" idx="0"/>
          </p:cNvCxnSpPr>
          <p:nvPr/>
        </p:nvCxnSpPr>
        <p:spPr>
          <a:xfrm rot="5400000" flipH="1" flipV="1">
            <a:off x="2018091" y="4661306"/>
            <a:ext cx="1785950" cy="17859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16200000" flipV="1">
            <a:off x="5143502" y="4643447"/>
            <a:ext cx="1785951" cy="2143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5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9395" name="Rectangle 6"/>
          <p:cNvSpPr>
            <a:spLocks noChangeArrowheads="1"/>
          </p:cNvSpPr>
          <p:nvPr/>
        </p:nvSpPr>
        <p:spPr bwMode="auto">
          <a:xfrm>
            <a:off x="82550" y="215900"/>
            <a:ext cx="897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chemeClr val="tx2"/>
                </a:solidFill>
              </a:rPr>
              <a:t>Блокировка поверхности катализаторов</a:t>
            </a:r>
          </a:p>
        </p:txBody>
      </p:sp>
      <p:sp>
        <p:nvSpPr>
          <p:cNvPr id="59396" name="Rectangle 6"/>
          <p:cNvSpPr>
            <a:spLocks noChangeArrowheads="1"/>
          </p:cNvSpPr>
          <p:nvPr/>
        </p:nvSpPr>
        <p:spPr bwMode="auto">
          <a:xfrm>
            <a:off x="57150" y="1003767"/>
            <a:ext cx="89789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tx2"/>
                </a:solidFill>
              </a:rPr>
              <a:t>Блокировка – отложение на поверхности катализатора различных веществ – выключение активных участков поверхности, например, блокировка устья поры закрывает для исходного сырья всю пору.</a:t>
            </a:r>
          </a:p>
          <a:p>
            <a:pPr algn="ctr" eaLnBrk="1" hangingPunct="1"/>
            <a:r>
              <a:rPr lang="ru-RU" altLang="ru-RU" sz="2400" dirty="0">
                <a:solidFill>
                  <a:schemeClr val="tx2"/>
                </a:solidFill>
              </a:rPr>
              <a:t>Критическое содержание, как правило, - </a:t>
            </a:r>
            <a:r>
              <a:rPr lang="ru-RU" altLang="ru-RU" sz="2400" dirty="0" smtClean="0">
                <a:solidFill>
                  <a:schemeClr val="tx2"/>
                </a:solidFill>
              </a:rPr>
              <a:t>5-20 </a:t>
            </a:r>
            <a:r>
              <a:rPr lang="ru-RU" altLang="ru-RU" sz="2400" dirty="0">
                <a:solidFill>
                  <a:schemeClr val="tx2"/>
                </a:solidFill>
              </a:rPr>
              <a:t>%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4926" y="3104827"/>
            <a:ext cx="9001124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dirty="0">
                <a:solidFill>
                  <a:schemeClr val="tx2"/>
                </a:solidFill>
              </a:rPr>
              <a:t>Так же, как и каталитические яды, поверхность блокируют:</a:t>
            </a:r>
          </a:p>
          <a:p>
            <a:pPr>
              <a:buFontTx/>
              <a:buChar char="-"/>
            </a:pPr>
            <a:r>
              <a:rPr lang="ru-RU" altLang="ru-RU" sz="2400" dirty="0">
                <a:solidFill>
                  <a:schemeClr val="tx2"/>
                </a:solidFill>
              </a:rPr>
              <a:t>Примеси, присутствующие в исходных реагентах (например, металлы, образующиеся из металлорганических соединений – </a:t>
            </a:r>
            <a:r>
              <a:rPr lang="en-US" altLang="ru-RU" sz="2400" dirty="0">
                <a:solidFill>
                  <a:schemeClr val="tx2"/>
                </a:solidFill>
              </a:rPr>
              <a:t>V, Ni, </a:t>
            </a:r>
            <a:r>
              <a:rPr lang="en-US" altLang="ru-RU" sz="2400" dirty="0" smtClean="0">
                <a:solidFill>
                  <a:schemeClr val="tx2"/>
                </a:solidFill>
              </a:rPr>
              <a:t>Fe</a:t>
            </a:r>
            <a:r>
              <a:rPr lang="ru-RU" altLang="ru-RU" sz="2400" dirty="0" smtClean="0">
                <a:solidFill>
                  <a:schemeClr val="tx2"/>
                </a:solidFill>
              </a:rPr>
              <a:t>, </a:t>
            </a:r>
            <a:r>
              <a:rPr lang="en-US" altLang="ru-RU" sz="2400" dirty="0" smtClean="0">
                <a:solidFill>
                  <a:schemeClr val="tx2"/>
                </a:solidFill>
              </a:rPr>
              <a:t>Co</a:t>
            </a:r>
            <a:r>
              <a:rPr lang="ru-RU" altLang="ru-RU" sz="2400" dirty="0" smtClean="0">
                <a:solidFill>
                  <a:schemeClr val="tx2"/>
                </a:solidFill>
              </a:rPr>
              <a:t> – катализируют образование С волокнистой структуры );</a:t>
            </a:r>
            <a:endParaRPr lang="ru-RU" altLang="ru-RU" sz="2400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altLang="ru-RU" sz="2400" dirty="0">
                <a:solidFill>
                  <a:schemeClr val="tx2"/>
                </a:solidFill>
              </a:rPr>
              <a:t>Продукты побочных реакций на поверхности (например, кокс – высокоуглеродистые органические соединения</a:t>
            </a:r>
            <a:r>
              <a:rPr lang="ru-RU" altLang="ru-RU" sz="2400" dirty="0" smtClean="0">
                <a:solidFill>
                  <a:schemeClr val="tx2"/>
                </a:solidFill>
              </a:rPr>
              <a:t>); </a:t>
            </a:r>
          </a:p>
          <a:p>
            <a:r>
              <a:rPr lang="ru-RU" altLang="ru-RU" sz="2400" b="1" dirty="0" smtClean="0">
                <a:solidFill>
                  <a:schemeClr val="tx2"/>
                </a:solidFill>
              </a:rPr>
              <a:t>Условия: восстановительная атмосфера и повышенная температура.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48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F77FDC-144F-47F0-A617-8F203E776864}" type="slidenum">
              <a:rPr lang="ru-RU" altLang="en-US"/>
              <a:pPr>
                <a:defRPr/>
              </a:pPr>
              <a:t>54</a:t>
            </a:fld>
            <a:endParaRPr lang="ru-RU" alt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748712" cy="836613"/>
          </a:xfrm>
        </p:spPr>
        <p:txBody>
          <a:bodyPr anchor="ctr"/>
          <a:lstStyle/>
          <a:p>
            <a:pPr eaLnBrk="1" hangingPunct="1"/>
            <a:r>
              <a:rPr lang="ru-RU" altLang="ru-RU" sz="2800" b="1" smtClean="0">
                <a:latin typeface="Arial" charset="0"/>
              </a:rPr>
              <a:t>Результаты работы реактора с радиальным вводом сырья на установке Л-35-11/300 </a:t>
            </a:r>
          </a:p>
        </p:txBody>
      </p:sp>
      <p:graphicFrame>
        <p:nvGraphicFramePr>
          <p:cNvPr id="151666" name="Group 114"/>
          <p:cNvGraphicFramePr>
            <a:graphicFrameLocks noGrp="1"/>
          </p:cNvGraphicFramePr>
          <p:nvPr>
            <p:ph idx="4294967295"/>
          </p:nvPr>
        </p:nvGraphicFramePr>
        <p:xfrm>
          <a:off x="280988" y="1692275"/>
          <a:ext cx="8582025" cy="4013268"/>
        </p:xfrm>
        <a:graphic>
          <a:graphicData uri="http://schemas.openxmlformats.org/drawingml/2006/table">
            <a:tbl>
              <a:tblPr/>
              <a:tblGrid>
                <a:gridCol w="2479675"/>
                <a:gridCol w="1135062"/>
                <a:gridCol w="1223963"/>
                <a:gridCol w="935037"/>
                <a:gridCol w="936625"/>
                <a:gridCol w="936625"/>
                <a:gridCol w="935038"/>
              </a:tblGrid>
              <a:tr h="48765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Направление движения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потоков:</a:t>
                      </a: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 периферии к центру</a:t>
                      </a: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 центра к периферии</a:t>
                      </a: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Месяц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январь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февраль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апрель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июнь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июль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ноябрь</a:t>
                      </a: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Переработанное сырьё, т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199440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221760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241920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285840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307440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396000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Водород, %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80,00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81,00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81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Температура входа, </a:t>
                      </a: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°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en-US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489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492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486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489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486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16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Расход сырья, м</a:t>
                      </a:r>
                      <a:r>
                        <a:rPr kumimoji="0" lang="ru-RU" altLang="ru-RU" sz="13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/ч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45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38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41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37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Кратность циркуляции м</a:t>
                      </a:r>
                      <a:r>
                        <a:rPr kumimoji="0" lang="ru-RU" altLang="ru-RU" sz="13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/м</a:t>
                      </a:r>
                      <a:r>
                        <a:rPr kumimoji="0" lang="ru-RU" altLang="ru-RU" sz="13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1222,20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1166,70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1631,60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1536,60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1575,00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1756,80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Степень изомеризации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53,00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53,00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Степень ароматизации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18,13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16,92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15,82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16,57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16,58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17,34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Ароматика, % мас.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61,11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59,78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58,71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59,47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59,45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60,30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Кокс, % мас.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2,50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2,57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3,37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3,48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3,54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3,76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Октановое число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94,30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93,70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93,20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93,50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93,50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94,00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Выход риформата, % мас.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85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88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518" name="Text Box 1233"/>
          <p:cNvSpPr txBox="1">
            <a:spLocks noChangeArrowheads="1"/>
          </p:cNvSpPr>
          <p:nvPr/>
        </p:nvSpPr>
        <p:spPr bwMode="auto">
          <a:xfrm>
            <a:off x="0" y="6092825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hangingPunct="0"/>
            <a:r>
              <a:rPr lang="ru-RU" altLang="ru-RU" sz="1800">
                <a:latin typeface="Times New Roman" pitchFamily="18" charset="0"/>
              </a:rPr>
              <a:t>Степень использования катализаторов с учетом нестационарности процесса после смены направления движения потоков в реакторе увеличилась на </a:t>
            </a:r>
            <a:r>
              <a:rPr lang="ru-RU" altLang="ru-RU" sz="1800" b="1">
                <a:latin typeface="Times New Roman" pitchFamily="18" charset="0"/>
              </a:rPr>
              <a:t>7,5 - 10 %</a:t>
            </a:r>
          </a:p>
        </p:txBody>
      </p:sp>
    </p:spTree>
    <p:extLst>
      <p:ext uri="{BB962C8B-B14F-4D97-AF65-F5344CB8AC3E}">
        <p14:creationId xmlns:p14="http://schemas.microsoft.com/office/powerpoint/2010/main" val="35943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8611" name="Rectangle 6"/>
          <p:cNvSpPr>
            <a:spLocks noChangeArrowheads="1"/>
          </p:cNvSpPr>
          <p:nvPr/>
        </p:nvSpPr>
        <p:spPr bwMode="auto">
          <a:xfrm>
            <a:off x="82550" y="215900"/>
            <a:ext cx="897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chemeClr val="tx2"/>
                </a:solidFill>
              </a:rPr>
              <a:t>Регенерация катализаторов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23850" y="1125538"/>
            <a:ext cx="8820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b="1" u="sng">
                <a:solidFill>
                  <a:schemeClr val="tx2"/>
                </a:solidFill>
              </a:rPr>
              <a:t>Восстановление активности, когда дальнейшая эксплуатация катализатора экономически невыгодна.</a:t>
            </a:r>
          </a:p>
        </p:txBody>
      </p:sp>
      <p:sp>
        <p:nvSpPr>
          <p:cNvPr id="68614" name="AutoShape 6"/>
          <p:cNvSpPr>
            <a:spLocks noChangeArrowheads="1"/>
          </p:cNvSpPr>
          <p:nvPr/>
        </p:nvSpPr>
        <p:spPr bwMode="auto">
          <a:xfrm rot="2762498">
            <a:off x="2555875" y="2205038"/>
            <a:ext cx="720725" cy="863600"/>
          </a:xfrm>
          <a:prstGeom prst="downArrow">
            <a:avLst>
              <a:gd name="adj1" fmla="val 50000"/>
              <a:gd name="adj2" fmla="val 29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8615" name="AutoShape 7"/>
          <p:cNvSpPr>
            <a:spLocks noChangeArrowheads="1"/>
          </p:cNvSpPr>
          <p:nvPr/>
        </p:nvSpPr>
        <p:spPr bwMode="auto">
          <a:xfrm rot="-2864669">
            <a:off x="5435600" y="2205038"/>
            <a:ext cx="720725" cy="863600"/>
          </a:xfrm>
          <a:prstGeom prst="downArrow">
            <a:avLst>
              <a:gd name="adj1" fmla="val 50000"/>
              <a:gd name="adj2" fmla="val 29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0" y="3357563"/>
            <a:ext cx="43211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>
                <a:solidFill>
                  <a:schemeClr val="tx2"/>
                </a:solidFill>
              </a:rPr>
              <a:t>Запуск смеси специального состава в тот же реактор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0" y="3357563"/>
            <a:ext cx="43211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>
                <a:solidFill>
                  <a:schemeClr val="tx2"/>
                </a:solidFill>
              </a:rPr>
              <a:t>Выгрузка и регенерация в другом реакторе</a:t>
            </a:r>
          </a:p>
        </p:txBody>
      </p:sp>
    </p:spTree>
    <p:extLst>
      <p:ext uri="{BB962C8B-B14F-4D97-AF65-F5344CB8AC3E}">
        <p14:creationId xmlns:p14="http://schemas.microsoft.com/office/powerpoint/2010/main" val="228308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9635" name="Rectangle 6"/>
          <p:cNvSpPr>
            <a:spLocks noChangeArrowheads="1"/>
          </p:cNvSpPr>
          <p:nvPr/>
        </p:nvSpPr>
        <p:spPr bwMode="auto">
          <a:xfrm>
            <a:off x="82550" y="215900"/>
            <a:ext cx="897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chemeClr val="tx2"/>
                </a:solidFill>
              </a:rPr>
              <a:t>Регенерация катализаторов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23850" y="1125538"/>
            <a:ext cx="8820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b="1" u="sng">
                <a:solidFill>
                  <a:schemeClr val="tx2"/>
                </a:solidFill>
              </a:rPr>
              <a:t>В случае обратимого отравления:</a:t>
            </a: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539750" y="2133600"/>
            <a:ext cx="809942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b="1">
                <a:solidFill>
                  <a:schemeClr val="tx2"/>
                </a:solidFill>
              </a:rPr>
              <a:t>Удаление яда из исходного сырья, замена сырья</a:t>
            </a:r>
            <a:r>
              <a:rPr lang="ru-RU" altLang="ru-RU" sz="2400">
                <a:solidFill>
                  <a:schemeClr val="tx2"/>
                </a:solidFill>
              </a:rPr>
              <a:t> – например, </a:t>
            </a:r>
            <a:r>
              <a:rPr lang="en-US" altLang="ru-RU" sz="2400">
                <a:solidFill>
                  <a:schemeClr val="tx2"/>
                </a:solidFill>
              </a:rPr>
              <a:t>Ni</a:t>
            </a:r>
            <a:r>
              <a:rPr lang="ru-RU" altLang="ru-RU" sz="2400">
                <a:solidFill>
                  <a:schemeClr val="tx2"/>
                </a:solidFill>
              </a:rPr>
              <a:t>, отравленный кислородсодержащими соединениями, восстанавливают водородом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39750" y="3716338"/>
            <a:ext cx="80994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dirty="0">
                <a:solidFill>
                  <a:schemeClr val="tx2"/>
                </a:solidFill>
              </a:rPr>
              <a:t>Катализатор крекинга, покрытый коксом, нагревают в окислительной атмосфере – кокс сгорает, однако, процесс сопровождается высокой Т</a:t>
            </a:r>
          </a:p>
        </p:txBody>
      </p:sp>
    </p:spTree>
    <p:extLst>
      <p:ext uri="{BB962C8B-B14F-4D97-AF65-F5344CB8AC3E}">
        <p14:creationId xmlns:p14="http://schemas.microsoft.com/office/powerpoint/2010/main" val="224314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0659" name="Rectangle 6"/>
          <p:cNvSpPr>
            <a:spLocks noChangeArrowheads="1"/>
          </p:cNvSpPr>
          <p:nvPr/>
        </p:nvSpPr>
        <p:spPr bwMode="auto">
          <a:xfrm>
            <a:off x="82550" y="215900"/>
            <a:ext cx="897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chemeClr val="tx2"/>
                </a:solidFill>
              </a:rPr>
              <a:t>Регенерация катализаторов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23850" y="1125538"/>
            <a:ext cx="8820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b="1" u="sng">
                <a:solidFill>
                  <a:schemeClr val="tx2"/>
                </a:solidFill>
              </a:rPr>
              <a:t>В случае необратимого отравления:</a:t>
            </a: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539750" y="2852738"/>
            <a:ext cx="80994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b="1" dirty="0">
                <a:solidFill>
                  <a:schemeClr val="tx2"/>
                </a:solidFill>
              </a:rPr>
              <a:t>Выгрузка и извлечение активного компонента </a:t>
            </a:r>
            <a:r>
              <a:rPr lang="ru-RU" altLang="ru-RU" sz="2400" dirty="0">
                <a:solidFill>
                  <a:schemeClr val="tx2"/>
                </a:solidFill>
              </a:rPr>
              <a:t>– например, благородных металлов, или в случае осаждения металлических ядов</a:t>
            </a:r>
          </a:p>
        </p:txBody>
      </p:sp>
    </p:spTree>
    <p:extLst>
      <p:ext uri="{BB962C8B-B14F-4D97-AF65-F5344CB8AC3E}">
        <p14:creationId xmlns:p14="http://schemas.microsoft.com/office/powerpoint/2010/main" val="88153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8125" y="6261100"/>
            <a:ext cx="2133600" cy="457200"/>
          </a:xfrm>
        </p:spPr>
        <p:txBody>
          <a:bodyPr/>
          <a:lstStyle/>
          <a:p>
            <a:pPr>
              <a:defRPr/>
            </a:pPr>
            <a:fld id="{C6B1034C-27F2-405F-898A-42AB0881E1D6}" type="slidenum">
              <a:rPr lang="ru-RU" altLang="en-US"/>
              <a:pPr>
                <a:defRPr/>
              </a:pPr>
              <a:t>58</a:t>
            </a:fld>
            <a:endParaRPr lang="ru-RU" alt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2275" y="258763"/>
            <a:ext cx="8299450" cy="1012825"/>
          </a:xfrm>
        </p:spPr>
        <p:txBody>
          <a:bodyPr anchor="ctr"/>
          <a:lstStyle/>
          <a:p>
            <a:pPr eaLnBrk="1" hangingPunct="1"/>
            <a:r>
              <a:rPr lang="ru-RU" altLang="ru-RU" sz="2400" b="1" smtClean="0">
                <a:latin typeface="Arial" charset="0"/>
              </a:rPr>
              <a:t>Оптимизация работы катализаторного слоя за счет внутренних устройств реакторов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13827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ru-RU" altLang="ru-RU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638175" y="1439863"/>
          <a:ext cx="3825875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" r:id="rId3" imgW="7684618" imgH="4182161" progId="Visio.Drawing.11">
                  <p:embed/>
                </p:oleObj>
              </mc:Choice>
              <mc:Fallback>
                <p:oleObj r:id="rId3" imgW="7684618" imgH="418216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1439863"/>
                        <a:ext cx="3825875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8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813" y="3779838"/>
            <a:ext cx="3940175" cy="2205037"/>
          </a:xfrm>
          <a:noFill/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65138" y="3494088"/>
            <a:ext cx="4137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hangingPunct="0"/>
            <a:r>
              <a:rPr kumimoji="1" lang="ru-RU" altLang="ru-RU" sz="2000">
                <a:solidFill>
                  <a:schemeClr val="bg2"/>
                </a:solidFill>
                <a:latin typeface="Times New Roman" pitchFamily="18" charset="0"/>
              </a:rPr>
              <a:t>Прогноз работы катализатора ПР-71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948238" y="1598613"/>
            <a:ext cx="4024312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hangingPunct="0"/>
            <a:r>
              <a:rPr kumimoji="1" lang="ru-RU" altLang="ru-RU" sz="2000" b="1" u="sng" dirty="0">
                <a:latin typeface="Times New Roman" pitchFamily="18" charset="0"/>
              </a:rPr>
              <a:t>Результат </a:t>
            </a:r>
            <a:r>
              <a:rPr kumimoji="1" lang="ru-RU" altLang="ru-RU" sz="2000" b="1" u="sng" dirty="0" err="1">
                <a:latin typeface="Times New Roman" pitchFamily="18" charset="0"/>
              </a:rPr>
              <a:t>переобвязки</a:t>
            </a:r>
            <a:r>
              <a:rPr kumimoji="1" lang="ru-RU" altLang="ru-RU" sz="2000" b="1" u="sng" dirty="0">
                <a:latin typeface="Times New Roman" pitchFamily="18" charset="0"/>
              </a:rPr>
              <a:t> реакторов:</a:t>
            </a:r>
          </a:p>
          <a:p>
            <a:pPr eaLnBrk="0" hangingPunct="0">
              <a:buClr>
                <a:schemeClr val="hlink"/>
              </a:buClr>
              <a:buFontTx/>
              <a:buAutoNum type="arabicPeriod"/>
            </a:pPr>
            <a:r>
              <a:rPr kumimoji="1" lang="ru-RU" altLang="ru-RU" sz="2000" dirty="0">
                <a:latin typeface="Times New Roman" pitchFamily="18" charset="0"/>
              </a:rPr>
              <a:t>Снижение байпаса верхних слоев катализатора;</a:t>
            </a:r>
          </a:p>
          <a:p>
            <a:pPr eaLnBrk="0" hangingPunct="0">
              <a:buClr>
                <a:schemeClr val="hlink"/>
              </a:buClr>
              <a:buFontTx/>
              <a:buAutoNum type="arabicPeriod"/>
            </a:pPr>
            <a:r>
              <a:rPr kumimoji="1" lang="ru-RU" altLang="ru-RU" sz="2000" dirty="0">
                <a:latin typeface="Times New Roman" pitchFamily="18" charset="0"/>
              </a:rPr>
              <a:t>Повышение октанового числа за счет увеличения степени использования катализатора;</a:t>
            </a:r>
          </a:p>
          <a:p>
            <a:pPr eaLnBrk="0" hangingPunct="0">
              <a:buClr>
                <a:schemeClr val="hlink"/>
              </a:buClr>
              <a:buFontTx/>
              <a:buAutoNum type="arabicPeriod"/>
            </a:pPr>
            <a:r>
              <a:rPr kumimoji="1" lang="ru-RU" altLang="ru-RU" sz="2000" dirty="0">
                <a:latin typeface="Times New Roman" pitchFamily="18" charset="0"/>
              </a:rPr>
              <a:t>Увеличение выхода на 2-3% мас. за счет увеличения степени использования катализатора;</a:t>
            </a:r>
          </a:p>
          <a:p>
            <a:pPr eaLnBrk="0" hangingPunct="0">
              <a:buClr>
                <a:schemeClr val="hlink"/>
              </a:buClr>
              <a:buFontTx/>
              <a:buAutoNum type="arabicPeriod"/>
            </a:pPr>
            <a:r>
              <a:rPr kumimoji="1" lang="ru-RU" altLang="ru-RU" sz="2000" dirty="0">
                <a:latin typeface="Times New Roman" pitchFamily="18" charset="0"/>
              </a:rPr>
              <a:t>Увеличение длительности цикла.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155700" y="1073150"/>
            <a:ext cx="33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kumimoji="1" lang="ru-RU" altLang="ru-RU" sz="2000">
                <a:solidFill>
                  <a:schemeClr val="bg2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527300" y="1073150"/>
            <a:ext cx="33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kumimoji="1" lang="ru-RU" altLang="ru-RU" sz="2000">
                <a:solidFill>
                  <a:schemeClr val="bg2"/>
                </a:solidFill>
                <a:latin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8120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-2738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ru-RU" altLang="ru-RU" sz="2000" b="1" dirty="0">
                <a:solidFill>
                  <a:schemeClr val="tx2"/>
                </a:solidFill>
              </a:rPr>
              <a:t>Технологическая схема каталитического риформинга с движущимся слоем катализатора</a:t>
            </a:r>
          </a:p>
        </p:txBody>
      </p:sp>
      <p:pic>
        <p:nvPicPr>
          <p:cNvPr id="19458" name="Picture 2" descr="https://www.uop.com/wp-content/uploads/2013/01/Reforming-CCR_Platforming_Flow-90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0" y="764704"/>
            <a:ext cx="857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06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Современные марки </a:t>
            </a:r>
            <a:r>
              <a:rPr lang="en-US" altLang="ru-RU" sz="2000" b="1" dirty="0"/>
              <a:t>Pt</a:t>
            </a:r>
            <a:r>
              <a:rPr lang="ru-RU" altLang="ru-RU" sz="2000" b="1" dirty="0"/>
              <a:t>-</a:t>
            </a:r>
            <a:r>
              <a:rPr lang="en-US" altLang="ru-RU" sz="2000" b="1" dirty="0"/>
              <a:t>Re</a:t>
            </a:r>
            <a:r>
              <a:rPr lang="ru-RU" altLang="ru-RU" sz="2000" b="1" dirty="0"/>
              <a:t> контактов</a:t>
            </a:r>
          </a:p>
        </p:txBody>
      </p:sp>
      <p:graphicFrame>
        <p:nvGraphicFramePr>
          <p:cNvPr id="4" name="Group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726915"/>
              </p:ext>
            </p:extLst>
          </p:nvPr>
        </p:nvGraphicFramePr>
        <p:xfrm>
          <a:off x="251520" y="1196752"/>
          <a:ext cx="5361737" cy="4176038"/>
        </p:xfrm>
        <a:graphic>
          <a:graphicData uri="http://schemas.openxmlformats.org/drawingml/2006/table">
            <a:tbl>
              <a:tblPr firstRow="1">
                <a:tableStyleId>{08FB837D-C827-4EFA-A057-4D05807E0F7C}</a:tableStyleId>
              </a:tblPr>
              <a:tblGrid>
                <a:gridCol w="1771650"/>
                <a:gridCol w="1620000"/>
                <a:gridCol w="1970087"/>
              </a:tblGrid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Установка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Катализаторы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Производитель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Л-35-11/1000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-98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UOP</a:t>
                      </a:r>
                      <a:endParaRPr kumimoji="0" lang="en-US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57916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Л-35-11/300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ПР-71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 «Промкатализ»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(ИППУ)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ЛЧ-35-11/1000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RG-582</a:t>
                      </a:r>
                      <a:endParaRPr kumimoji="0" lang="en-US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28675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236663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4465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Axens</a:t>
                      </a:r>
                      <a:endParaRPr kumimoji="0" lang="en-US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Л-35-6/300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RG-682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28675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236663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4465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Axens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</a:tr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Л-35-11/300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Л-35-11/450К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PR-9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28675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236663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4465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Criterion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Л-35-11/1000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PR-15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Criterion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33530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Л-35-6/300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R-86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828675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236663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4465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UOP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335307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Новые разработки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PR-30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Criterion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  <a:tr h="3353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669925" indent="-3254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022350" indent="-3508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339850" indent="-3159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1681163" indent="-33972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1383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5955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0527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509963" indent="-339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ПР-81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АЗК и ОС 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(ИППУ)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/>
                </a:tc>
              </a:tr>
            </a:tbl>
          </a:graphicData>
        </a:graphic>
      </p:graphicFrame>
      <p:pic>
        <p:nvPicPr>
          <p:cNvPr id="6" name="Picture 59" descr="Теор"/>
          <p:cNvPicPr>
            <a:picLocks noChangeAspect="1" noChangeArrowheads="1"/>
          </p:cNvPicPr>
          <p:nvPr/>
        </p:nvPicPr>
        <p:blipFill>
          <a:blip r:embed="rId2">
            <a:lum bright="-42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" t="9933" r="51257" b="24261"/>
          <a:stretch>
            <a:fillRect/>
          </a:stretch>
        </p:blipFill>
        <p:spPr bwMode="auto">
          <a:xfrm>
            <a:off x="6084169" y="692696"/>
            <a:ext cx="2881164" cy="319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0" descr="Теор"/>
          <p:cNvPicPr>
            <a:picLocks noChangeAspect="1" noChangeArrowheads="1"/>
          </p:cNvPicPr>
          <p:nvPr/>
        </p:nvPicPr>
        <p:blipFill>
          <a:blip r:embed="rId2">
            <a:lum bright="-42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6" t="9933" r="4030" b="24261"/>
          <a:stretch>
            <a:fillRect/>
          </a:stretch>
        </p:blipFill>
        <p:spPr bwMode="auto">
          <a:xfrm>
            <a:off x="6157197" y="3789040"/>
            <a:ext cx="2916082" cy="314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41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/>
              <a:t>Эксплуатация катализаторов риформинга</a:t>
            </a:r>
          </a:p>
        </p:txBody>
      </p:sp>
      <p:graphicFrame>
        <p:nvGraphicFramePr>
          <p:cNvPr id="8" name="Group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690115"/>
              </p:ext>
            </p:extLst>
          </p:nvPr>
        </p:nvGraphicFramePr>
        <p:xfrm>
          <a:off x="539552" y="2996952"/>
          <a:ext cx="8369350" cy="37319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60000"/>
                <a:gridCol w="1252538"/>
                <a:gridCol w="828000"/>
                <a:gridCol w="828000"/>
                <a:gridCol w="723900"/>
                <a:gridCol w="722312"/>
                <a:gridCol w="990600"/>
                <a:gridCol w="1764000"/>
              </a:tblGrid>
              <a:tr h="304551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Марка катализатора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Установка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Выход продукта, % масс.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ОЧИ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Номер цикла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Производитель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5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теор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практ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теор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практ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PR-9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Л-35-11/450К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87,0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87,0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98,0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95,0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Criterion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PR-15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Л-35-11/1000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88,5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87,0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98,0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94,3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Criterion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R-98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Л-35-11/1000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88,3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82,0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98,0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95,0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UOP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RG-582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</a:t>
                      </a:r>
                      <a:r>
                        <a:rPr kumimoji="0" lang="en-US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Ч</a:t>
                      </a: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-35-11/1000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87,3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86,0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98,0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96,0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Axens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RG-682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Л-35-11/300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87,6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84,0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98,0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95,0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Axens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6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ПР-71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Л-35-11/300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87,0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87,0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98,0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96,0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 «Промкатализ» (ИППУ)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31776" y="836712"/>
            <a:ext cx="71406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altLang="ru-RU" b="1" dirty="0" smtClean="0"/>
              <a:t>Основные критерии</a:t>
            </a:r>
            <a:r>
              <a:rPr lang="en-US" altLang="ru-RU" b="1" dirty="0" smtClean="0"/>
              <a:t> </a:t>
            </a:r>
            <a:r>
              <a:rPr lang="ru-RU" altLang="ru-RU" b="1" dirty="0" smtClean="0"/>
              <a:t>сравнения катализаторов:</a:t>
            </a:r>
          </a:p>
          <a:p>
            <a:pPr marL="285750" lvl="1" indent="-285750">
              <a:buFontTx/>
              <a:buChar char="-"/>
            </a:pPr>
            <a:r>
              <a:rPr lang="ru-RU" altLang="ru-RU" dirty="0" smtClean="0"/>
              <a:t>ОСПС, </a:t>
            </a:r>
            <a:r>
              <a:rPr lang="ru-RU" altLang="ru-RU" dirty="0"/>
              <a:t>ч</a:t>
            </a:r>
            <a:r>
              <a:rPr lang="en-US" altLang="ru-RU" baseline="30000" dirty="0" smtClean="0"/>
              <a:t>-</a:t>
            </a:r>
            <a:r>
              <a:rPr lang="ru-RU" altLang="ru-RU" baseline="30000" dirty="0" smtClean="0"/>
              <a:t>1</a:t>
            </a:r>
            <a:r>
              <a:rPr lang="ru-RU" altLang="ru-RU" dirty="0" smtClean="0"/>
              <a:t>;</a:t>
            </a:r>
          </a:p>
          <a:p>
            <a:pPr marL="285750" lvl="1" indent="-285750">
              <a:buFontTx/>
              <a:buChar char="-"/>
            </a:pPr>
            <a:r>
              <a:rPr lang="ru-RU" altLang="ru-RU" dirty="0" smtClean="0"/>
              <a:t>Выход риформата;</a:t>
            </a:r>
          </a:p>
          <a:p>
            <a:pPr marL="285750" lvl="1" indent="-285750">
              <a:buFontTx/>
              <a:buChar char="-"/>
            </a:pPr>
            <a:r>
              <a:rPr lang="ru-RU" altLang="ru-RU" dirty="0" smtClean="0"/>
              <a:t>ОЧ продукта (КР</a:t>
            </a:r>
            <a:r>
              <a:rPr lang="ru-RU" altLang="ru-RU" baseline="-25000" dirty="0" smtClean="0"/>
              <a:t>б</a:t>
            </a:r>
            <a:r>
              <a:rPr lang="ru-RU" altLang="ru-RU" dirty="0" smtClean="0"/>
              <a:t>) или выход </a:t>
            </a:r>
            <a:r>
              <a:rPr lang="ru-RU" altLang="ru-RU" dirty="0"/>
              <a:t>ароматики (</a:t>
            </a:r>
            <a:r>
              <a:rPr lang="ru-RU" altLang="ru-RU" dirty="0" smtClean="0"/>
              <a:t>КР</a:t>
            </a:r>
            <a:r>
              <a:rPr lang="ru-RU" altLang="ru-RU" baseline="-25000" dirty="0" smtClean="0"/>
              <a:t>а</a:t>
            </a:r>
            <a:r>
              <a:rPr lang="ru-RU" altLang="ru-RU" dirty="0" smtClean="0"/>
              <a:t>);</a:t>
            </a:r>
          </a:p>
          <a:p>
            <a:pPr marL="285750" lvl="1" indent="-285750">
              <a:buFontTx/>
              <a:buChar char="-"/>
            </a:pPr>
            <a:r>
              <a:rPr lang="ru-RU" altLang="ru-RU" dirty="0" smtClean="0"/>
              <a:t>Содержание легких фракций в </a:t>
            </a:r>
            <a:r>
              <a:rPr lang="ru-RU" altLang="ru-RU" dirty="0" err="1" smtClean="0"/>
              <a:t>риформате</a:t>
            </a:r>
            <a:r>
              <a:rPr lang="ru-RU" altLang="ru-RU" dirty="0" smtClean="0"/>
              <a:t>;</a:t>
            </a:r>
          </a:p>
          <a:p>
            <a:pPr marL="285750" lvl="1" indent="-285750">
              <a:buFontTx/>
              <a:buChar char="-"/>
            </a:pPr>
            <a:r>
              <a:rPr lang="ru-RU" altLang="ru-RU" dirty="0" smtClean="0"/>
              <a:t>Выход и состав газа;</a:t>
            </a:r>
          </a:p>
          <a:p>
            <a:pPr marL="285750" lvl="1" indent="-285750">
              <a:buFontTx/>
              <a:buChar char="-"/>
            </a:pPr>
            <a:r>
              <a:rPr lang="ru-RU" altLang="ru-RU" dirty="0" smtClean="0"/>
              <a:t>Срок службы катализатора;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9830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5476</TotalTime>
  <Words>4459</Words>
  <Application>Microsoft Office PowerPoint</Application>
  <PresentationFormat>Экран (4:3)</PresentationFormat>
  <Paragraphs>1279</Paragraphs>
  <Slides>61</Slides>
  <Notes>3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61</vt:i4>
      </vt:variant>
    </vt:vector>
  </HeadingPairs>
  <TitlesOfParts>
    <vt:vector size="65" baseType="lpstr">
      <vt:lpstr>Оформление по умолчанию</vt:lpstr>
      <vt:lpstr>CS ChemDraw Drawing</vt:lpstr>
      <vt:lpstr>Документ</vt:lpstr>
      <vt:lpstr>Документ Microsoft Visio 2003–2010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работы реактора с радиальным вводом сырья на установке Л-35-11/300 </vt:lpstr>
      <vt:lpstr>Презентация PowerPoint</vt:lpstr>
      <vt:lpstr>Презентация PowerPoint</vt:lpstr>
      <vt:lpstr>Презентация PowerPoint</vt:lpstr>
      <vt:lpstr>Оптимизация работы катализаторного слоя за счет внутренних устройств реакторов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976</cp:revision>
  <dcterms:created xsi:type="dcterms:W3CDTF">2007-06-17T17:17:26Z</dcterms:created>
  <dcterms:modified xsi:type="dcterms:W3CDTF">2024-03-06T06:29:23Z</dcterms:modified>
</cp:coreProperties>
</file>