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324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325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gor Youriev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5D236-7D7D-44A1-AAE3-296DCE5E86C6}" type="datetimeFigureOut">
              <a:rPr lang="ru-RU" smtClean="0"/>
              <a:pPr/>
              <a:t>06.03.2024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43EC1-4712-4E5D-98DD-E5B28A02AA0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Лекция </a:t>
            </a:r>
            <a:r>
              <a:rPr lang="ru-RU" altLang="ru-RU" sz="2600" b="1"/>
              <a:t>№ </a:t>
            </a:r>
            <a:r>
              <a:rPr lang="ru-RU" altLang="ru-RU" sz="2600" b="1" smtClean="0"/>
              <a:t>8</a:t>
            </a:r>
            <a:r>
              <a:rPr lang="ru-RU" altLang="ru-RU" sz="2600" smtClean="0"/>
              <a:t> </a:t>
            </a:r>
            <a:endParaRPr lang="ru-RU" altLang="ru-RU" sz="2600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/>
              <a:t>отделения </a:t>
            </a:r>
            <a:br>
              <a:rPr lang="ru-RU" altLang="ru-RU" b="1"/>
            </a:br>
            <a:r>
              <a:rPr lang="ru-RU" altLang="ru-RU" b="1"/>
              <a:t>химической инженерии ИШПР Юрьев Е.М.</a:t>
            </a:r>
            <a:r>
              <a:rPr lang="ru-RU" altLang="ru-RU"/>
              <a:t> </a:t>
            </a:r>
            <a:endParaRPr lang="ru-RU" altLang="ru-RU" dirty="0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b="1" dirty="0" smtClean="0"/>
              <a:t>Экстракционные процессы получения базовых нефтяных масел</a:t>
            </a:r>
            <a:endParaRPr lang="ru-RU" b="1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 dirty="0"/>
              <a:t>Технология </a:t>
            </a:r>
            <a:r>
              <a:rPr lang="ru-RU" altLang="ru-RU" sz="3000" b="1" dirty="0" smtClean="0"/>
              <a:t>переработки нефти</a:t>
            </a:r>
            <a:endParaRPr lang="ru-RU" alt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339791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/>
              <a:t>отделения </a:t>
            </a:r>
            <a:br>
              <a:rPr lang="ru-RU" altLang="ru-RU" b="1"/>
            </a:br>
            <a:r>
              <a:rPr lang="ru-RU" altLang="ru-RU" b="1"/>
              <a:t>химической инженерии ИШПР Юрьев Е.М.</a:t>
            </a:r>
            <a:r>
              <a:rPr lang="ru-RU" altLang="ru-RU"/>
              <a:t> </a:t>
            </a:r>
            <a:endParaRPr lang="ru-RU" altLang="ru-RU" dirty="0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b="1" dirty="0"/>
              <a:t>Деасфальтизация гудрона пропаном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849313" y="1639888"/>
            <a:ext cx="7394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/>
              <a:t>Технология </a:t>
            </a:r>
            <a:r>
              <a:rPr lang="ru-RU" altLang="ru-RU" sz="3000" b="1" smtClean="0"/>
              <a:t>переработки </a:t>
            </a:r>
            <a:r>
              <a:rPr lang="ru-RU" altLang="ru-RU" sz="3000" b="1" dirty="0"/>
              <a:t>углеводородного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52737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165100" y="6420"/>
            <a:ext cx="8978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Технология процесса </a:t>
            </a:r>
            <a:r>
              <a:rPr lang="ru-RU" sz="2000" b="1" dirty="0" err="1"/>
              <a:t>пропановой</a:t>
            </a:r>
            <a:r>
              <a:rPr lang="ru-RU" sz="2000" b="1" dirty="0"/>
              <a:t> </a:t>
            </a:r>
            <a:r>
              <a:rPr lang="ru-RU" sz="2000" b="1" dirty="0" err="1"/>
              <a:t>деасфальтизации</a:t>
            </a:r>
            <a:r>
              <a:rPr lang="ru-RU" sz="2000" b="1" dirty="0"/>
              <a:t> </a:t>
            </a:r>
            <a:r>
              <a:rPr lang="ru-RU" sz="2000" b="1" dirty="0" smtClean="0"/>
              <a:t>гудрона</a:t>
            </a:r>
          </a:p>
          <a:p>
            <a:pPr algn="ctr"/>
            <a:r>
              <a:rPr lang="ru-RU" sz="2000" b="1" dirty="0" smtClean="0"/>
              <a:t>(</a:t>
            </a:r>
            <a:r>
              <a:rPr lang="ru-RU" sz="2000" b="1" i="1" dirty="0" smtClean="0"/>
              <a:t>заруб. </a:t>
            </a:r>
            <a:r>
              <a:rPr lang="ru-RU" sz="2000" b="1" dirty="0" smtClean="0"/>
              <a:t>- </a:t>
            </a:r>
            <a:r>
              <a:rPr lang="ru-RU" sz="2000" b="1" dirty="0" err="1" smtClean="0"/>
              <a:t>сольвентная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деасфальтизация</a:t>
            </a:r>
            <a:r>
              <a:rPr lang="ru-RU" sz="2000" b="1" dirty="0" smtClean="0"/>
              <a:t>)</a:t>
            </a:r>
            <a:endParaRPr lang="ru-RU" sz="2000" dirty="0"/>
          </a:p>
        </p:txBody>
      </p:sp>
      <p:sp>
        <p:nvSpPr>
          <p:cNvPr id="8197" name="Прямоугольник 5"/>
          <p:cNvSpPr>
            <a:spLocks noChangeArrowheads="1"/>
          </p:cNvSpPr>
          <p:nvPr/>
        </p:nvSpPr>
        <p:spPr bwMode="auto">
          <a:xfrm>
            <a:off x="250825" y="908050"/>
            <a:ext cx="8569325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Назначение процесса — </a:t>
            </a:r>
            <a:r>
              <a:rPr lang="ru-RU" dirty="0"/>
              <a:t>удаление из нефтяных остатков смолисто-асфальтеновых веществ и полициклических ароматических углеводородов </a:t>
            </a:r>
            <a:r>
              <a:rPr lang="ru-RU" b="1" dirty="0">
                <a:solidFill>
                  <a:srgbClr val="FF0000"/>
                </a:solidFill>
              </a:rPr>
              <a:t>с повышенной коксуемостью и низким индексом вязкости</a:t>
            </a:r>
          </a:p>
          <a:p>
            <a:endParaRPr lang="ru-RU" dirty="0"/>
          </a:p>
          <a:p>
            <a:r>
              <a:rPr lang="ru-RU" b="1" i="1" dirty="0"/>
              <a:t>Сырье – </a:t>
            </a:r>
            <a:r>
              <a:rPr lang="ru-RU" dirty="0"/>
              <a:t>гудроны «</a:t>
            </a:r>
            <a:r>
              <a:rPr lang="ru-RU" i="1" dirty="0"/>
              <a:t>маслянистых</a:t>
            </a:r>
            <a:r>
              <a:rPr lang="ru-RU" dirty="0"/>
              <a:t>» </a:t>
            </a:r>
            <a:r>
              <a:rPr lang="ru-RU" dirty="0" smtClean="0"/>
              <a:t>нефтей.</a:t>
            </a:r>
            <a:endParaRPr lang="ru-RU" dirty="0"/>
          </a:p>
          <a:p>
            <a:endParaRPr lang="ru-RU" b="1" i="1" dirty="0"/>
          </a:p>
          <a:p>
            <a:r>
              <a:rPr lang="ru-RU" b="1" i="1" dirty="0"/>
              <a:t>Целевой продукт </a:t>
            </a:r>
            <a:r>
              <a:rPr lang="ru-RU" dirty="0"/>
              <a:t>- </a:t>
            </a:r>
            <a:r>
              <a:rPr lang="ru-RU" i="1" dirty="0" err="1"/>
              <a:t>деасфальтизаты</a:t>
            </a:r>
            <a:r>
              <a:rPr lang="ru-RU" i="1" dirty="0"/>
              <a:t>,</a:t>
            </a:r>
            <a:r>
              <a:rPr lang="ru-RU" dirty="0"/>
              <a:t> используемые для выработки остаточных масел;</a:t>
            </a:r>
          </a:p>
          <a:p>
            <a:endParaRPr lang="ru-RU" dirty="0"/>
          </a:p>
          <a:p>
            <a:r>
              <a:rPr lang="ru-RU" b="1" i="1" dirty="0"/>
              <a:t>Побочный продукт</a:t>
            </a:r>
            <a:r>
              <a:rPr lang="ru-RU" dirty="0"/>
              <a:t> – </a:t>
            </a:r>
          </a:p>
          <a:p>
            <a:r>
              <a:rPr lang="ru-RU" i="1" dirty="0" smtClean="0"/>
              <a:t>асфальты (битумы ДА), </a:t>
            </a:r>
          </a:p>
          <a:p>
            <a:r>
              <a:rPr lang="ru-RU" dirty="0" smtClean="0"/>
              <a:t>служащие сырьем для</a:t>
            </a:r>
          </a:p>
          <a:p>
            <a:r>
              <a:rPr lang="ru-RU" dirty="0" smtClean="0"/>
              <a:t> </a:t>
            </a:r>
            <a:r>
              <a:rPr lang="ru-RU" dirty="0"/>
              <a:t>производства </a:t>
            </a:r>
            <a:r>
              <a:rPr lang="ru-RU" dirty="0" smtClean="0"/>
              <a:t>битумов и </a:t>
            </a:r>
          </a:p>
          <a:p>
            <a:r>
              <a:rPr lang="ru-RU" dirty="0" smtClean="0"/>
              <a:t>других компонентов </a:t>
            </a:r>
          </a:p>
          <a:p>
            <a:r>
              <a:rPr lang="ru-RU" dirty="0" smtClean="0"/>
              <a:t>стройматериалов </a:t>
            </a:r>
            <a:r>
              <a:rPr lang="ru-RU" dirty="0"/>
              <a:t>или </a:t>
            </a:r>
            <a:endParaRPr lang="ru-RU" dirty="0" smtClean="0"/>
          </a:p>
          <a:p>
            <a:r>
              <a:rPr lang="ru-RU" dirty="0" smtClean="0"/>
              <a:t>компонентами котельных </a:t>
            </a:r>
          </a:p>
          <a:p>
            <a:r>
              <a:rPr lang="ru-RU" dirty="0" smtClean="0"/>
              <a:t>топлив</a:t>
            </a:r>
            <a:r>
              <a:rPr lang="ru-RU" dirty="0"/>
              <a:t>.</a:t>
            </a:r>
            <a:endParaRPr lang="ru-RU" b="1" i="1" dirty="0"/>
          </a:p>
        </p:txBody>
      </p:sp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1700" y="3068638"/>
            <a:ext cx="5702300" cy="336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5338777"/>
            <a:ext cx="1519223" cy="151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075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65100" y="6420"/>
            <a:ext cx="8978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Сырье процесса деасфальтизации</a:t>
            </a:r>
            <a:br>
              <a:rPr lang="ru-RU" sz="2000" b="1" dirty="0" smtClean="0"/>
            </a:br>
            <a:r>
              <a:rPr lang="ru-RU" sz="2000" b="1" dirty="0" smtClean="0"/>
              <a:t>(различный фракционный состав)</a:t>
            </a:r>
            <a:endParaRPr lang="ru-RU" sz="2000" dirty="0"/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704105"/>
            <a:ext cx="4643437" cy="60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487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Состав растворителя </a:t>
            </a:r>
            <a:r>
              <a:rPr lang="ru-RU" sz="2000" b="1" dirty="0"/>
              <a:t>процесса пропановой деасфальтизации гудрона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749564" y="2564904"/>
            <a:ext cx="4032448" cy="1152128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Растворитель</a:t>
            </a:r>
          </a:p>
          <a:p>
            <a:pPr algn="ctr"/>
            <a:r>
              <a:rPr lang="ru-RU" sz="2000" dirty="0" smtClean="0"/>
              <a:t>Пропан </a:t>
            </a:r>
            <a:r>
              <a:rPr lang="ru-RU" sz="2000" dirty="0"/>
              <a:t>95-96-% чистоты с </a:t>
            </a:r>
            <a:r>
              <a:rPr lang="ru-RU" sz="2000" dirty="0" smtClean="0"/>
              <a:t>ГФУ</a:t>
            </a:r>
          </a:p>
          <a:p>
            <a:pPr algn="ctr"/>
            <a:r>
              <a:rPr lang="ru-RU" sz="2000" dirty="0" smtClean="0"/>
              <a:t> </a:t>
            </a:r>
            <a:r>
              <a:rPr lang="ru-RU" sz="2000" dirty="0"/>
              <a:t>(с примесями этана и бутана).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2240" y="560387"/>
            <a:ext cx="4029720" cy="1716485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ИЗБЫТОК </a:t>
            </a:r>
            <a:r>
              <a:rPr lang="en-US" b="1" dirty="0" smtClean="0"/>
              <a:t>C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6</a:t>
            </a:r>
            <a:endParaRPr lang="ru-RU" b="1" baseline="-25000" dirty="0" smtClean="0"/>
          </a:p>
          <a:p>
            <a:r>
              <a:rPr lang="ru-RU" dirty="0" smtClean="0"/>
              <a:t>Снижается </a:t>
            </a:r>
            <a:r>
              <a:rPr lang="ru-RU" dirty="0" err="1"/>
              <a:t>раст</a:t>
            </a:r>
            <a:r>
              <a:rPr lang="ru-RU" dirty="0"/>
              <a:t>. способность, повышается селективность экстракции, но повышается давление в колонне-экстракторе и системе регенерации пропана.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97536" y="560386"/>
            <a:ext cx="4536504" cy="1716485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ИЗБЫТОК </a:t>
            </a:r>
            <a:r>
              <a:rPr lang="en-US" b="1" dirty="0" smtClean="0"/>
              <a:t>C</a:t>
            </a:r>
            <a:r>
              <a:rPr lang="en-US" b="1" baseline="-25000" dirty="0" smtClean="0"/>
              <a:t>4</a:t>
            </a:r>
            <a:r>
              <a:rPr lang="en-US" b="1" dirty="0" smtClean="0"/>
              <a:t>H</a:t>
            </a:r>
            <a:r>
              <a:rPr lang="en-US" b="1" baseline="-25000" dirty="0" smtClean="0"/>
              <a:t>10</a:t>
            </a:r>
            <a:endParaRPr lang="ru-RU" b="1" baseline="-25000" dirty="0" smtClean="0"/>
          </a:p>
          <a:p>
            <a:r>
              <a:rPr lang="ru-RU" dirty="0" smtClean="0"/>
              <a:t>Повышается </a:t>
            </a:r>
            <a:r>
              <a:rPr lang="ru-RU" dirty="0"/>
              <a:t>растворяющая способность, снижается селективность процесса, ухудшается качество </a:t>
            </a:r>
            <a:r>
              <a:rPr lang="ru-RU" dirty="0" err="1"/>
              <a:t>деасфальтизата</a:t>
            </a:r>
            <a:r>
              <a:rPr lang="ru-RU" dirty="0"/>
              <a:t> (возрастают коксуемость и вязкость, ухудшается цвет).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4032845"/>
            <a:ext cx="7221884" cy="1340371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ИЗБЫТОК </a:t>
            </a:r>
            <a:r>
              <a:rPr lang="en-US" b="1" dirty="0" smtClean="0"/>
              <a:t>C</a:t>
            </a:r>
            <a:r>
              <a:rPr lang="ru-RU" b="1" baseline="-25000" dirty="0"/>
              <a:t>2</a:t>
            </a:r>
            <a:r>
              <a:rPr lang="en-US" b="1" dirty="0" smtClean="0"/>
              <a:t>H</a:t>
            </a:r>
            <a:r>
              <a:rPr lang="ru-RU" b="1" baseline="-25000" dirty="0" smtClean="0"/>
              <a:t>4</a:t>
            </a:r>
            <a:r>
              <a:rPr lang="ru-RU" b="1" dirty="0" smtClean="0"/>
              <a:t>, </a:t>
            </a:r>
            <a:r>
              <a:rPr lang="en-US" b="1" dirty="0" smtClean="0"/>
              <a:t>C</a:t>
            </a:r>
            <a:r>
              <a:rPr lang="ru-RU" b="1" baseline="-25000" dirty="0" smtClean="0"/>
              <a:t>3</a:t>
            </a:r>
            <a:r>
              <a:rPr lang="en-US" b="1" dirty="0" smtClean="0"/>
              <a:t>H</a:t>
            </a:r>
            <a:r>
              <a:rPr lang="ru-RU" b="1" baseline="-25000" dirty="0" smtClean="0"/>
              <a:t>6</a:t>
            </a:r>
            <a:r>
              <a:rPr lang="ru-RU" b="1" dirty="0" smtClean="0"/>
              <a:t>, </a:t>
            </a:r>
            <a:r>
              <a:rPr lang="en-US" b="1" dirty="0" smtClean="0"/>
              <a:t>C</a:t>
            </a:r>
            <a:r>
              <a:rPr lang="ru-RU" b="1" baseline="-25000" dirty="0" smtClean="0"/>
              <a:t>4</a:t>
            </a:r>
            <a:r>
              <a:rPr lang="en-US" b="1" dirty="0" smtClean="0"/>
              <a:t>H</a:t>
            </a:r>
            <a:r>
              <a:rPr lang="ru-RU" b="1" baseline="-25000" dirty="0" smtClean="0"/>
              <a:t>8</a:t>
            </a:r>
            <a:endParaRPr lang="ru-RU" b="1" dirty="0" smtClean="0"/>
          </a:p>
          <a:p>
            <a:r>
              <a:rPr lang="ru-RU" dirty="0" smtClean="0"/>
              <a:t>Снижается селективность, ухудшается качество </a:t>
            </a:r>
            <a:r>
              <a:rPr lang="ru-RU" dirty="0" err="1" smtClean="0"/>
              <a:t>деасфальтизата</a:t>
            </a:r>
            <a:r>
              <a:rPr lang="ru-RU" dirty="0" smtClean="0"/>
              <a:t> (возрастает содержание смол и полициклических ароматических УВ в </a:t>
            </a:r>
            <a:r>
              <a:rPr lang="ru-RU" dirty="0" err="1" smtClean="0"/>
              <a:t>деасфальтизате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3" name="Стрелка вниз 2"/>
          <p:cNvSpPr/>
          <p:nvPr/>
        </p:nvSpPr>
        <p:spPr>
          <a:xfrm rot="7665917">
            <a:off x="4223723" y="2086679"/>
            <a:ext cx="504056" cy="10163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6338435" y="2155719"/>
            <a:ext cx="50405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320433" y="3660477"/>
            <a:ext cx="540060" cy="3723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31936" y="5548064"/>
            <a:ext cx="8902104" cy="1152128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smtClean="0"/>
              <a:t>НО: </a:t>
            </a:r>
            <a:r>
              <a:rPr lang="ru-RU" dirty="0" smtClean="0"/>
              <a:t>Для </a:t>
            </a:r>
            <a:r>
              <a:rPr lang="ru-RU" dirty="0"/>
              <a:t>получения сырья для глубокой топливной переработки </a:t>
            </a:r>
            <a:r>
              <a:rPr lang="ru-RU" dirty="0" smtClean="0"/>
              <a:t>применяют 			бутан</a:t>
            </a:r>
            <a:r>
              <a:rPr lang="ru-RU" dirty="0"/>
              <a:t>, пентан или их смеси с пропаном, а также легкий бензин.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44" y="2817009"/>
            <a:ext cx="4379292" cy="75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370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/>
              <a:t>Параметры процесса деасфальтизации гудрона</a:t>
            </a:r>
            <a:endParaRPr lang="ru-RU" sz="2000"/>
          </a:p>
        </p:txBody>
      </p:sp>
      <p:sp>
        <p:nvSpPr>
          <p:cNvPr id="12293" name="Прямоугольник 5"/>
          <p:cNvSpPr>
            <a:spLocks noChangeArrowheads="1"/>
          </p:cNvSpPr>
          <p:nvPr/>
        </p:nvSpPr>
        <p:spPr bwMode="auto">
          <a:xfrm>
            <a:off x="179388" y="476672"/>
            <a:ext cx="864076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Температурный режим экстракции </a:t>
            </a:r>
            <a:endParaRPr lang="en-US" sz="1600" b="1" i="1" dirty="0" smtClean="0"/>
          </a:p>
          <a:p>
            <a:r>
              <a:rPr lang="ru-RU" sz="1600" i="1" u="sng" dirty="0" smtClean="0"/>
              <a:t>(</a:t>
            </a:r>
            <a:r>
              <a:rPr lang="en-US" sz="1600" b="1" dirty="0" smtClean="0"/>
              <a:t>!!! </a:t>
            </a:r>
            <a:r>
              <a:rPr lang="ru-RU" sz="1600" i="1" u="sng" dirty="0" smtClean="0"/>
              <a:t>пропан обладает аномальной растворяющей способностью</a:t>
            </a:r>
            <a:r>
              <a:rPr lang="en-US" sz="1600" b="1" u="sng" dirty="0"/>
              <a:t> </a:t>
            </a:r>
            <a:r>
              <a:rPr lang="en-US" sz="1600" b="1" dirty="0"/>
              <a:t>!!!</a:t>
            </a:r>
            <a:r>
              <a:rPr lang="ru-RU" sz="1600" i="1" u="sng" dirty="0" smtClean="0"/>
              <a:t>)</a:t>
            </a:r>
            <a:r>
              <a:rPr lang="ru-RU" sz="1600" b="1" i="1" dirty="0" smtClean="0"/>
              <a:t>.</a:t>
            </a:r>
            <a:endParaRPr lang="ru-RU" sz="1600" b="1" i="1" dirty="0"/>
          </a:p>
          <a:p>
            <a:r>
              <a:rPr lang="ru-RU" sz="1600" b="1" dirty="0"/>
              <a:t>50-70 °С </a:t>
            </a:r>
            <a:r>
              <a:rPr lang="ru-RU" sz="1600" dirty="0"/>
              <a:t>–– высокая растворяющая способность, низкая </a:t>
            </a:r>
            <a:r>
              <a:rPr lang="ru-RU" sz="1600" dirty="0" smtClean="0"/>
              <a:t>избирательность, НМ </a:t>
            </a:r>
            <a:r>
              <a:rPr lang="ru-RU" sz="1600" dirty="0"/>
              <a:t>УВ </a:t>
            </a:r>
            <a:r>
              <a:rPr lang="ru-RU" sz="1600" dirty="0" smtClean="0"/>
              <a:t>поглощают ВМ </a:t>
            </a:r>
            <a:r>
              <a:rPr lang="ru-RU" sz="1600" dirty="0"/>
              <a:t>УВ (т.н. «</a:t>
            </a:r>
            <a:r>
              <a:rPr lang="ru-RU" sz="1600" i="1" dirty="0"/>
              <a:t>фракционирование гудронов</a:t>
            </a:r>
            <a:r>
              <a:rPr lang="ru-RU" sz="1600" dirty="0" smtClean="0"/>
              <a:t>»</a:t>
            </a:r>
            <a:r>
              <a:rPr lang="en-US" sz="1600" dirty="0" smtClean="0"/>
              <a:t> - </a:t>
            </a:r>
            <a:r>
              <a:rPr lang="ru-RU" sz="1600" dirty="0" smtClean="0"/>
              <a:t>образование многофазной с.)</a:t>
            </a:r>
          </a:p>
          <a:p>
            <a:r>
              <a:rPr lang="ru-RU" sz="1600" b="1" dirty="0" smtClean="0"/>
              <a:t>85-97 °С </a:t>
            </a:r>
            <a:r>
              <a:rPr lang="en-US" sz="1600" b="1" dirty="0" smtClean="0"/>
              <a:t> </a:t>
            </a:r>
            <a:r>
              <a:rPr lang="ru-RU" sz="1600" dirty="0"/>
              <a:t>–– высокая избирательность, низкая растворяющая </a:t>
            </a:r>
            <a:r>
              <a:rPr lang="ru-RU" sz="1600" dirty="0" smtClean="0"/>
              <a:t>способность</a:t>
            </a:r>
            <a:r>
              <a:rPr lang="ru-RU" sz="1600" dirty="0"/>
              <a:t>, </a:t>
            </a:r>
            <a:r>
              <a:rPr lang="ru-RU" sz="1600" dirty="0" smtClean="0"/>
              <a:t>поглощаются </a:t>
            </a:r>
            <a:r>
              <a:rPr lang="ru-RU" sz="1600" dirty="0"/>
              <a:t>только </a:t>
            </a:r>
            <a:r>
              <a:rPr lang="ru-RU" sz="1600" dirty="0" smtClean="0"/>
              <a:t>легкие компоненты;</a:t>
            </a:r>
          </a:p>
          <a:p>
            <a:r>
              <a:rPr lang="ru-RU" sz="1600" b="1" dirty="0" smtClean="0"/>
              <a:t>97+ °С </a:t>
            </a:r>
            <a:r>
              <a:rPr lang="ru-RU" sz="1600" dirty="0" smtClean="0"/>
              <a:t>– </a:t>
            </a:r>
            <a:r>
              <a:rPr lang="ru-RU" sz="1600" i="1" dirty="0" smtClean="0"/>
              <a:t>«анти»</a:t>
            </a:r>
            <a:r>
              <a:rPr lang="ru-RU" sz="1600" dirty="0" smtClean="0"/>
              <a:t>-КТР: все УВ нерастворимы в пропане </a:t>
            </a:r>
            <a:r>
              <a:rPr lang="ru-RU" sz="1200" dirty="0" smtClean="0"/>
              <a:t>(критическая температура пропана,</a:t>
            </a:r>
            <a:r>
              <a:rPr lang="en-US" sz="1200" dirty="0" smtClean="0"/>
              <a:t> </a:t>
            </a:r>
            <a:r>
              <a:rPr lang="ru-RU" sz="1200" dirty="0" smtClean="0"/>
              <a:t>снижается плотность, увеличивается мольный объем)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b="1" dirty="0" smtClean="0"/>
              <a:t>Растворимость по группам УВ снижается в ряду: легкие масла – тяжелые масла – </a:t>
            </a:r>
            <a:r>
              <a:rPr lang="ru-RU" sz="1600" b="1" dirty="0" err="1" smtClean="0"/>
              <a:t>малоциклические</a:t>
            </a:r>
            <a:r>
              <a:rPr lang="ru-RU" sz="1600" b="1" dirty="0" smtClean="0"/>
              <a:t> УВ с длинными алкильными цепями – ВМ ПЦ УВ – смолы – асфальтены;</a:t>
            </a:r>
            <a:endParaRPr lang="ru-RU" sz="1600" b="1" dirty="0"/>
          </a:p>
          <a:p>
            <a:endParaRPr lang="ru-RU" sz="1600" dirty="0"/>
          </a:p>
          <a:p>
            <a:r>
              <a:rPr lang="ru-RU" sz="1600" b="1" i="1" dirty="0"/>
              <a:t>Кратность пропана к сырью.</a:t>
            </a:r>
          </a:p>
          <a:p>
            <a:r>
              <a:rPr lang="ru-RU" sz="1400" dirty="0"/>
              <a:t>При избытке </a:t>
            </a:r>
            <a:r>
              <a:rPr lang="ru-RU" sz="1400" dirty="0" smtClean="0"/>
              <a:t>пропана</a:t>
            </a:r>
            <a:endParaRPr lang="ru-RU" sz="1400" dirty="0"/>
          </a:p>
          <a:p>
            <a:pPr>
              <a:buFontTx/>
              <a:buChar char="-"/>
            </a:pPr>
            <a:r>
              <a:rPr lang="ru-RU" sz="1400" dirty="0" smtClean="0"/>
              <a:t> Возрастают </a:t>
            </a:r>
            <a:r>
              <a:rPr lang="ru-RU" sz="1400" dirty="0"/>
              <a:t>затраты энергии на </a:t>
            </a:r>
          </a:p>
          <a:p>
            <a:r>
              <a:rPr lang="ru-RU" sz="1400" dirty="0"/>
              <a:t>регенерацию </a:t>
            </a:r>
            <a:r>
              <a:rPr lang="ru-RU" sz="1400" dirty="0" smtClean="0"/>
              <a:t>растворителя в кипятильниках;  </a:t>
            </a:r>
            <a:endParaRPr lang="ru-RU" sz="1400" dirty="0"/>
          </a:p>
          <a:p>
            <a:pPr>
              <a:buFontTx/>
              <a:buChar char="-"/>
            </a:pPr>
            <a:r>
              <a:rPr lang="ru-RU" sz="1400" dirty="0" smtClean="0"/>
              <a:t> Снижается </a:t>
            </a:r>
            <a:r>
              <a:rPr lang="ru-RU" sz="1400" dirty="0"/>
              <a:t>производительность </a:t>
            </a:r>
          </a:p>
          <a:p>
            <a:r>
              <a:rPr lang="ru-RU" sz="1400" dirty="0"/>
              <a:t>установок по исходному сырью; </a:t>
            </a:r>
          </a:p>
          <a:p>
            <a:pPr>
              <a:buFontTx/>
              <a:buChar char="-"/>
            </a:pPr>
            <a:r>
              <a:rPr lang="ru-RU" sz="1400" dirty="0" smtClean="0"/>
              <a:t> Снижается </a:t>
            </a:r>
            <a:r>
              <a:rPr lang="ru-RU" sz="1400" dirty="0"/>
              <a:t>избирательность растворения.</a:t>
            </a:r>
          </a:p>
        </p:txBody>
      </p: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40552" y="1965325"/>
            <a:ext cx="3528764" cy="460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Прямоугольник 8"/>
          <p:cNvSpPr>
            <a:spLocks noChangeArrowheads="1"/>
          </p:cNvSpPr>
          <p:nvPr/>
        </p:nvSpPr>
        <p:spPr bwMode="auto">
          <a:xfrm>
            <a:off x="153019" y="5042118"/>
            <a:ext cx="504031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/>
              <a:t>Чем выше содержание </a:t>
            </a:r>
            <a:r>
              <a:rPr lang="ru-RU" sz="1400" b="1" dirty="0" err="1"/>
              <a:t>коксогенных</a:t>
            </a:r>
            <a:r>
              <a:rPr lang="ru-RU" sz="1400" b="1" dirty="0"/>
              <a:t> соединений </a:t>
            </a:r>
            <a:r>
              <a:rPr lang="ru-RU" sz="1400" dirty="0"/>
              <a:t>в гудроне, тем при более низкой оптимальной кратности растворителя получается </a:t>
            </a:r>
            <a:r>
              <a:rPr lang="ru-RU" sz="1400" dirty="0" err="1"/>
              <a:t>деасфальтизат</a:t>
            </a:r>
            <a:r>
              <a:rPr lang="ru-RU" sz="1400" dirty="0"/>
              <a:t> требуемого качества (с коксуемостью ок. 1 %)</a:t>
            </a:r>
          </a:p>
          <a:p>
            <a:r>
              <a:rPr lang="ru-RU" sz="1400" i="1" dirty="0"/>
              <a:t>Например, оптимальная кратность </a:t>
            </a:r>
          </a:p>
          <a:p>
            <a:r>
              <a:rPr lang="ru-RU" sz="1400" i="1" dirty="0"/>
              <a:t>Сернистые + САВ гудроны – 4,5-5,5 к 1</a:t>
            </a:r>
          </a:p>
          <a:p>
            <a:r>
              <a:rPr lang="ru-RU" sz="1400" i="1" dirty="0"/>
              <a:t>Малосернистые – 7 к 1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966250"/>
            <a:ext cx="4086225" cy="2767006"/>
          </a:xfrm>
          <a:prstGeom prst="rect">
            <a:avLst/>
          </a:prstGeom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860950" y="5622339"/>
            <a:ext cx="295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Рисунок - Кривые растворимости для системы «нефтяное сырье – пропан»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84543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915816" y="2276872"/>
            <a:ext cx="6334125" cy="3644900"/>
            <a:chOff x="5990256" y="3271192"/>
            <a:chExt cx="6334125" cy="3644900"/>
          </a:xfrm>
        </p:grpSpPr>
        <p:pic>
          <p:nvPicPr>
            <p:cNvPr id="1127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90256" y="3271192"/>
              <a:ext cx="6334125" cy="3644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6002212" y="3286124"/>
              <a:ext cx="1357322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/>
              <a:t>Параметры процесса деасфальтизации гудрона</a:t>
            </a:r>
            <a:endParaRPr lang="ru-RU" sz="2000"/>
          </a:p>
        </p:txBody>
      </p:sp>
      <p:sp>
        <p:nvSpPr>
          <p:cNvPr id="11269" name="Прямоугольник 5"/>
          <p:cNvSpPr>
            <a:spLocks noChangeArrowheads="1"/>
          </p:cNvSpPr>
          <p:nvPr/>
        </p:nvSpPr>
        <p:spPr bwMode="auto">
          <a:xfrm>
            <a:off x="179388" y="692696"/>
            <a:ext cx="8640762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Качество сырья.</a:t>
            </a:r>
          </a:p>
          <a:p>
            <a:r>
              <a:rPr lang="ru-RU" dirty="0"/>
              <a:t>Для получения оптимального выхода деасфальтизата с заданными свойствами в зависимости от качества сырья необходимо подбирать оптимальные </a:t>
            </a:r>
            <a:r>
              <a:rPr lang="ru-RU" b="1" u="sng" dirty="0"/>
              <a:t>фракционный состав гудрона и режим его деасфальтизации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r>
              <a:rPr lang="ru-RU" b="1" i="1" dirty="0" smtClean="0"/>
              <a:t>КАК ФУНКЦИОНИРУЕТ ВАКУУМНАЯ ПЕРЕГОНКА МАЗУТА?!</a:t>
            </a:r>
            <a:endParaRPr lang="ru-RU" b="1" i="1" dirty="0"/>
          </a:p>
          <a:p>
            <a:r>
              <a:rPr lang="ru-RU" sz="2000" b="1" dirty="0" smtClean="0"/>
              <a:t>(-)</a:t>
            </a:r>
            <a:r>
              <a:rPr lang="ru-RU" dirty="0" smtClean="0"/>
              <a:t> Гудрон </a:t>
            </a:r>
            <a:r>
              <a:rPr lang="ru-RU" dirty="0"/>
              <a:t>с легкими фракциями (до 500 </a:t>
            </a:r>
            <a:r>
              <a:rPr lang="ru-RU" dirty="0" smtClean="0"/>
              <a:t>°С)</a:t>
            </a:r>
          </a:p>
          <a:p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u="sng" dirty="0"/>
              <a:t>снижена селективность экстракции </a:t>
            </a:r>
            <a:r>
              <a:rPr lang="en-US" dirty="0" smtClean="0"/>
              <a:t>=&gt;</a:t>
            </a:r>
            <a:r>
              <a:rPr lang="ru-RU" dirty="0" smtClean="0"/>
              <a:t> </a:t>
            </a:r>
          </a:p>
          <a:p>
            <a:r>
              <a:rPr lang="ru-RU" u="sng" dirty="0" smtClean="0"/>
              <a:t>ухудшаются </a:t>
            </a:r>
            <a:r>
              <a:rPr lang="ru-RU" u="sng" dirty="0"/>
              <a:t>показатели </a:t>
            </a:r>
            <a:r>
              <a:rPr lang="ru-RU" u="sng" dirty="0" err="1"/>
              <a:t>деасфальтизата</a:t>
            </a:r>
            <a:r>
              <a:rPr lang="ru-RU" u="sng" dirty="0"/>
              <a:t> </a:t>
            </a:r>
            <a:endParaRPr lang="ru-RU" u="sng" dirty="0" smtClean="0"/>
          </a:p>
          <a:p>
            <a:r>
              <a:rPr lang="ru-RU" u="sng" dirty="0" smtClean="0"/>
              <a:t>по </a:t>
            </a:r>
            <a:r>
              <a:rPr lang="ru-RU" u="sng" dirty="0"/>
              <a:t>коксуемости и </a:t>
            </a:r>
            <a:r>
              <a:rPr lang="ru-RU" u="sng" dirty="0" smtClean="0"/>
              <a:t>вязкости</a:t>
            </a:r>
          </a:p>
          <a:p>
            <a:r>
              <a:rPr lang="ru-RU" dirty="0" smtClean="0"/>
              <a:t>Легкие фракции играют </a:t>
            </a:r>
          </a:p>
          <a:p>
            <a:r>
              <a:rPr lang="ru-RU" dirty="0" smtClean="0"/>
              <a:t>роль промежуточного </a:t>
            </a:r>
          </a:p>
          <a:p>
            <a:r>
              <a:rPr lang="ru-RU" dirty="0" smtClean="0"/>
              <a:t>растворителя!!!</a:t>
            </a:r>
            <a:endParaRPr lang="ru-RU" dirty="0"/>
          </a:p>
          <a:p>
            <a:endParaRPr lang="ru-RU" dirty="0"/>
          </a:p>
          <a:p>
            <a:r>
              <a:rPr lang="ru-RU" sz="2000" b="1" dirty="0" smtClean="0"/>
              <a:t>(+)</a:t>
            </a:r>
            <a:r>
              <a:rPr lang="ru-RU" dirty="0" smtClean="0"/>
              <a:t> </a:t>
            </a:r>
            <a:r>
              <a:rPr lang="ru-RU" dirty="0"/>
              <a:t>Концентрированный</a:t>
            </a:r>
          </a:p>
          <a:p>
            <a:r>
              <a:rPr lang="ru-RU" dirty="0"/>
              <a:t>гудрон – </a:t>
            </a:r>
            <a:r>
              <a:rPr lang="ru-RU" u="sng" dirty="0"/>
              <a:t>малый выход</a:t>
            </a:r>
          </a:p>
          <a:p>
            <a:r>
              <a:rPr lang="ru-RU" u="sng" dirty="0"/>
              <a:t>деасфальтизата</a:t>
            </a:r>
            <a:r>
              <a:rPr lang="ru-RU" dirty="0"/>
              <a:t>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909" y="5868853"/>
            <a:ext cx="5888419" cy="1016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59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59" y="3294063"/>
            <a:ext cx="6408737" cy="301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/>
              <a:t>Параметры процесса деасфальтизации гудрона</a:t>
            </a:r>
            <a:endParaRPr lang="ru-RU" sz="2000"/>
          </a:p>
        </p:txBody>
      </p:sp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59" y="1206500"/>
            <a:ext cx="638492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107504" y="1206500"/>
            <a:ext cx="244824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Когда применяются 2-хступенчатые схемы???</a:t>
            </a:r>
            <a:endParaRPr lang="en-US" b="1" i="1" dirty="0" smtClean="0"/>
          </a:p>
          <a:p>
            <a:r>
              <a:rPr lang="ru-RU" dirty="0" smtClean="0"/>
              <a:t>Ответ: при высоком содержании САВ, особенно, в легкой фракции гудрона.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15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" y="1351908"/>
            <a:ext cx="1771981" cy="4938121"/>
          </a:xfrm>
          <a:prstGeom prst="rect">
            <a:avLst/>
          </a:prstGeom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 b="1"/>
              <a:t>Одноступенчатая пропановая деасфальтизация</a:t>
            </a:r>
            <a:endParaRPr lang="ru-RU" sz="2000"/>
          </a:p>
        </p:txBody>
      </p:sp>
      <p:grpSp>
        <p:nvGrpSpPr>
          <p:cNvPr id="2" name="Группа 1"/>
          <p:cNvGrpSpPr/>
          <p:nvPr/>
        </p:nvGrpSpPr>
        <p:grpSpPr>
          <a:xfrm>
            <a:off x="755576" y="885825"/>
            <a:ext cx="9144000" cy="5972175"/>
            <a:chOff x="0" y="885825"/>
            <a:chExt cx="9144000" cy="5972175"/>
          </a:xfrm>
        </p:grpSpPr>
        <p:sp>
          <p:nvSpPr>
            <p:cNvPr id="14338" name="Rectangle 2"/>
            <p:cNvSpPr>
              <a:spLocks noChangeArrowheads="1"/>
            </p:cNvSpPr>
            <p:nvPr/>
          </p:nvSpPr>
          <p:spPr bwMode="auto">
            <a:xfrm>
              <a:off x="0" y="1965325"/>
              <a:ext cx="914400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0" y="4891088"/>
              <a:ext cx="914400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pic>
          <p:nvPicPr>
            <p:cNvPr id="1434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885825"/>
              <a:ext cx="7362825" cy="5972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8"/>
            <p:cNvSpPr>
              <a:spLocks noChangeArrowheads="1"/>
            </p:cNvSpPr>
            <p:nvPr/>
          </p:nvSpPr>
          <p:spPr bwMode="auto">
            <a:xfrm>
              <a:off x="467544" y="3645024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ru-RU" sz="1100" dirty="0" smtClean="0">
                  <a:solidFill>
                    <a:srgbClr val="FF0000"/>
                  </a:solidFill>
                </a:rPr>
                <a:t>130-170 °С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7" name="Прямоугольник 8"/>
            <p:cNvSpPr>
              <a:spLocks noChangeArrowheads="1"/>
            </p:cNvSpPr>
            <p:nvPr/>
          </p:nvSpPr>
          <p:spPr bwMode="auto">
            <a:xfrm>
              <a:off x="1043608" y="2276872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ru-RU" sz="1100" dirty="0" smtClean="0">
                  <a:solidFill>
                    <a:srgbClr val="FF0000"/>
                  </a:solidFill>
                </a:rPr>
                <a:t>75-85 °С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8" name="Прямоугольник 8"/>
            <p:cNvSpPr>
              <a:spLocks noChangeArrowheads="1"/>
            </p:cNvSpPr>
            <p:nvPr/>
          </p:nvSpPr>
          <p:spPr bwMode="auto">
            <a:xfrm>
              <a:off x="2051720" y="4679558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rgbClr val="FF0000"/>
                  </a:solidFill>
                </a:rPr>
                <a:t>50-65 °С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9" name="Прямоугольник 8"/>
            <p:cNvSpPr>
              <a:spLocks noChangeArrowheads="1"/>
            </p:cNvSpPr>
            <p:nvPr/>
          </p:nvSpPr>
          <p:spPr bwMode="auto">
            <a:xfrm>
              <a:off x="3851796" y="1484784"/>
              <a:ext cx="1080244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100" dirty="0" smtClean="0">
                  <a:solidFill>
                    <a:srgbClr val="FF0000"/>
                  </a:solidFill>
                </a:rPr>
                <a:t>50-60 °С</a:t>
              </a:r>
              <a:br>
                <a:rPr lang="ru-RU" sz="1100" dirty="0" smtClean="0">
                  <a:solidFill>
                    <a:srgbClr val="FF0000"/>
                  </a:solidFill>
                </a:rPr>
              </a:br>
              <a:r>
                <a:rPr lang="ru-RU" sz="1100" dirty="0" smtClean="0">
                  <a:solidFill>
                    <a:srgbClr val="FF0000"/>
                  </a:solidFill>
                </a:rPr>
                <a:t>2,2-2,4 МПа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3851796" y="2708920"/>
              <a:ext cx="1080244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100" dirty="0" smtClean="0">
                  <a:solidFill>
                    <a:srgbClr val="FF0000"/>
                  </a:solidFill>
                </a:rPr>
                <a:t>70-85 °С</a:t>
              </a:r>
            </a:p>
            <a:p>
              <a:r>
                <a:rPr lang="ru-RU" sz="1100" dirty="0" smtClean="0">
                  <a:solidFill>
                    <a:srgbClr val="FF0000"/>
                  </a:solidFill>
                </a:rPr>
                <a:t>1,7-2,0 МПа</a:t>
              </a:r>
              <a:endParaRPr lang="ru-RU" sz="1100" dirty="0">
                <a:solidFill>
                  <a:srgbClr val="FF0000"/>
                </a:solidFill>
              </a:endParaRPr>
            </a:p>
          </p:txBody>
        </p:sp>
        <p:sp>
          <p:nvSpPr>
            <p:cNvPr id="11" name="Прямоугольник 10"/>
            <p:cNvSpPr>
              <a:spLocks noChangeArrowheads="1"/>
            </p:cNvSpPr>
            <p:nvPr/>
          </p:nvSpPr>
          <p:spPr bwMode="auto">
            <a:xfrm>
              <a:off x="3851796" y="3959478"/>
              <a:ext cx="1080244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100" dirty="0" smtClean="0">
                  <a:solidFill>
                    <a:srgbClr val="FF0000"/>
                  </a:solidFill>
                </a:rPr>
                <a:t>150-170 °С</a:t>
              </a:r>
            </a:p>
            <a:p>
              <a:r>
                <a:rPr lang="ru-RU" sz="1100" dirty="0" smtClean="0">
                  <a:solidFill>
                    <a:srgbClr val="FF0000"/>
                  </a:solidFill>
                </a:rPr>
                <a:t>1,7-2,0 МПа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13" name="Прямоугольник 12"/>
            <p:cNvSpPr>
              <a:spLocks noChangeArrowheads="1"/>
            </p:cNvSpPr>
            <p:nvPr/>
          </p:nvSpPr>
          <p:spPr bwMode="auto">
            <a:xfrm>
              <a:off x="3214285" y="4437112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rgbClr val="FF0000"/>
                  </a:solidFill>
                </a:rPr>
                <a:t>210-250 °С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14" name="Прямоугольник 13"/>
            <p:cNvSpPr>
              <a:spLocks noChangeArrowheads="1"/>
            </p:cNvSpPr>
            <p:nvPr/>
          </p:nvSpPr>
          <p:spPr bwMode="auto">
            <a:xfrm>
              <a:off x="6228184" y="2864742"/>
              <a:ext cx="108024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FF0000"/>
                  </a:solidFill>
                </a:rPr>
                <a:t>30-40 °С</a:t>
              </a:r>
              <a:endParaRPr lang="ru-RU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15" name="Прямоугольник 14"/>
            <p:cNvSpPr>
              <a:spLocks noChangeArrowheads="1"/>
            </p:cNvSpPr>
            <p:nvPr/>
          </p:nvSpPr>
          <p:spPr bwMode="auto">
            <a:xfrm>
              <a:off x="4787900" y="3356992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rgbClr val="FF0000"/>
                  </a:solidFill>
                </a:rPr>
                <a:t>1,7-1,8 МПа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16" name="Прямоугольник 15"/>
            <p:cNvSpPr>
              <a:spLocks noChangeArrowheads="1"/>
            </p:cNvSpPr>
            <p:nvPr/>
          </p:nvSpPr>
          <p:spPr bwMode="auto">
            <a:xfrm rot="16200000">
              <a:off x="1858427" y="4054341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rgbClr val="FF0000"/>
                  </a:solidFill>
                </a:rPr>
                <a:t>3,7-4,4 МПа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17" name="Прямоугольник 16"/>
            <p:cNvSpPr>
              <a:spLocks noChangeArrowheads="1"/>
            </p:cNvSpPr>
            <p:nvPr/>
          </p:nvSpPr>
          <p:spPr bwMode="auto">
            <a:xfrm>
              <a:off x="7380312" y="3212976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100" dirty="0" err="1" smtClean="0">
                  <a:solidFill>
                    <a:srgbClr val="FF0000"/>
                  </a:solidFill>
                </a:rPr>
                <a:t>ок</a:t>
              </a:r>
              <a:r>
                <a:rPr lang="ru-RU" sz="1100" dirty="0" smtClean="0">
                  <a:solidFill>
                    <a:srgbClr val="FF0000"/>
                  </a:solidFill>
                </a:rPr>
                <a:t>. 0,14 МПа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  <p:sp>
          <p:nvSpPr>
            <p:cNvPr id="18" name="Прямоугольник 17"/>
            <p:cNvSpPr>
              <a:spLocks noChangeArrowheads="1"/>
            </p:cNvSpPr>
            <p:nvPr/>
          </p:nvSpPr>
          <p:spPr bwMode="auto">
            <a:xfrm>
              <a:off x="5724128" y="3573016"/>
              <a:ext cx="1080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100" dirty="0" err="1" smtClean="0">
                  <a:solidFill>
                    <a:srgbClr val="FF0000"/>
                  </a:solidFill>
                </a:rPr>
                <a:t>ок</a:t>
              </a:r>
              <a:r>
                <a:rPr lang="ru-RU" sz="1100" dirty="0" smtClean="0">
                  <a:solidFill>
                    <a:srgbClr val="FF0000"/>
                  </a:solidFill>
                </a:rPr>
                <a:t>. 0,14 МПа</a:t>
              </a:r>
              <a:endParaRPr lang="ru-RU" sz="11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Прямоугольник 8"/>
          <p:cNvSpPr>
            <a:spLocks noChangeArrowheads="1"/>
          </p:cNvSpPr>
          <p:nvPr/>
        </p:nvSpPr>
        <p:spPr bwMode="auto">
          <a:xfrm>
            <a:off x="107504" y="548680"/>
            <a:ext cx="42844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smtClean="0"/>
              <a:t>Соотношение «пропан/гудрон» = (4-6)/1</a:t>
            </a:r>
            <a:br>
              <a:rPr lang="ru-RU" sz="1600" b="1" dirty="0" smtClean="0"/>
            </a:br>
            <a:r>
              <a:rPr lang="ru-RU" sz="1600" b="1" dirty="0" smtClean="0"/>
              <a:t>Выход </a:t>
            </a:r>
            <a:r>
              <a:rPr lang="ru-RU" sz="1600" b="1" dirty="0" err="1" smtClean="0"/>
              <a:t>деасфальтизата</a:t>
            </a:r>
            <a:r>
              <a:rPr lang="ru-RU" sz="1600" b="1" dirty="0" smtClean="0"/>
              <a:t> – (39-45) %</a:t>
            </a:r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val="210968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504381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Одноступенчатая пропановая деасфальтизация</a:t>
            </a:r>
            <a:endParaRPr lang="ru-RU" sz="2000" dirty="0"/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323528" y="548680"/>
            <a:ext cx="849694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Экстракционная колонна: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Высота 18-22 м;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Диаметр 2,4-3,6 м;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Противоточная </a:t>
            </a:r>
            <a:r>
              <a:rPr lang="ru-RU" dirty="0" smtClean="0"/>
              <a:t>цилиндрическая колонна: решетчатые жалюзийные тарелки или перфорированные тарелки с керамической насадкой;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Иногда используют роторно-дисковый контактор. </a:t>
            </a:r>
            <a:endParaRPr lang="ru-RU" i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913517"/>
              </p:ext>
            </p:extLst>
          </p:nvPr>
        </p:nvGraphicFramePr>
        <p:xfrm>
          <a:off x="828440" y="2636912"/>
          <a:ext cx="7776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00"/>
                <a:gridCol w="2052000"/>
                <a:gridCol w="2052000"/>
                <a:gridCol w="21600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Материальный баланс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Фаза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Содержание</a:t>
                      </a:r>
                    </a:p>
                    <a:p>
                      <a:pPr algn="ctr"/>
                      <a:r>
                        <a:rPr lang="ru-RU" sz="1600" b="1" dirty="0" smtClean="0"/>
                        <a:t>растворителя, % </a:t>
                      </a:r>
                      <a:r>
                        <a:rPr lang="ru-RU" sz="1600" b="1" dirty="0" err="1" smtClean="0"/>
                        <a:t>мас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Содержание УВ, </a:t>
                      </a:r>
                      <a:br>
                        <a:rPr lang="ru-RU" sz="1600" b="1" dirty="0" smtClean="0"/>
                      </a:br>
                      <a:r>
                        <a:rPr lang="ru-RU" sz="1600" b="1" dirty="0" smtClean="0"/>
                        <a:t>% </a:t>
                      </a:r>
                      <a:r>
                        <a:rPr lang="ru-RU" sz="1600" b="1" dirty="0" err="1" smtClean="0"/>
                        <a:t>мас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Индивидуальный характер фазы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Деасфальтизат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i="1" dirty="0" smtClean="0"/>
                        <a:t>(экстракт)</a:t>
                      </a:r>
                      <a:endParaRPr lang="ru-RU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80-85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15-20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Раствор</a:t>
                      </a:r>
                      <a:endParaRPr lang="ru-RU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Асфальт/битум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i="1" dirty="0" smtClean="0"/>
                        <a:t>(</a:t>
                      </a:r>
                      <a:r>
                        <a:rPr lang="ru-RU" sz="1600" i="1" dirty="0" err="1" smtClean="0"/>
                        <a:t>рафинат</a:t>
                      </a:r>
                      <a:r>
                        <a:rPr lang="ru-RU" sz="1600" i="1" dirty="0" smtClean="0"/>
                        <a:t>)</a:t>
                      </a:r>
                      <a:endParaRPr lang="ru-RU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30-50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50-70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Эмульсия осажденных САВ в пропане</a:t>
                      </a: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80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Роторно-дисковый контактор</a:t>
            </a:r>
            <a:endParaRPr lang="ru-RU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3" r="24387" b="14846"/>
          <a:stretch/>
        </p:blipFill>
        <p:spPr bwMode="auto">
          <a:xfrm>
            <a:off x="4660772" y="690577"/>
            <a:ext cx="3727652" cy="603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1886" y="3284984"/>
            <a:ext cx="4176464" cy="3008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Примерные размеры контактора</a:t>
            </a:r>
            <a:r>
              <a:rPr lang="ru-RU" sz="1600" b="1" dirty="0" smtClean="0"/>
              <a:t>:</a:t>
            </a:r>
            <a:endParaRPr lang="en-US" sz="1600" b="1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диаметр </a:t>
            </a:r>
            <a:r>
              <a:rPr lang="ru-RU" sz="1600" dirty="0"/>
              <a:t>дисков </a:t>
            </a:r>
            <a:r>
              <a:rPr lang="ru-RU" sz="1600" dirty="0" smtClean="0"/>
              <a:t>статора </a:t>
            </a:r>
            <a:r>
              <a:rPr lang="en-US" sz="1600" dirty="0" smtClean="0"/>
              <a:t>- </a:t>
            </a:r>
            <a:r>
              <a:rPr lang="ru-RU" sz="1600" dirty="0" smtClean="0"/>
              <a:t>2,4-3 </a:t>
            </a:r>
            <a:r>
              <a:rPr lang="ru-RU" sz="1600" dirty="0"/>
              <a:t>м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высота </a:t>
            </a:r>
            <a:r>
              <a:rPr lang="en-US" sz="1600" dirty="0" smtClean="0"/>
              <a:t>- </a:t>
            </a:r>
            <a:r>
              <a:rPr lang="ru-RU" sz="1600" dirty="0" smtClean="0"/>
              <a:t>13-13,4 </a:t>
            </a:r>
            <a:r>
              <a:rPr lang="ru-RU" sz="1600" dirty="0"/>
              <a:t>м; </a:t>
            </a:r>
            <a:endParaRPr lang="en-US" sz="16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диаметр </a:t>
            </a:r>
            <a:r>
              <a:rPr lang="ru-RU" sz="1600" dirty="0"/>
              <a:t>отверстий статора </a:t>
            </a:r>
            <a:r>
              <a:rPr lang="en-US" sz="1600" dirty="0" smtClean="0"/>
              <a:t>- </a:t>
            </a:r>
            <a:r>
              <a:rPr lang="ru-RU" sz="1600" dirty="0" smtClean="0"/>
              <a:t>1,6 </a:t>
            </a:r>
            <a:r>
              <a:rPr lang="ru-RU" sz="1600" dirty="0"/>
              <a:t>м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диаметр </a:t>
            </a:r>
            <a:r>
              <a:rPr lang="ru-RU" sz="1600" dirty="0"/>
              <a:t>дисков ротора </a:t>
            </a:r>
            <a:r>
              <a:rPr lang="ru-RU" sz="1600" dirty="0" smtClean="0"/>
              <a:t>- 1,2 </a:t>
            </a:r>
            <a:r>
              <a:rPr lang="ru-RU" sz="1600" dirty="0"/>
              <a:t>м</a:t>
            </a:r>
            <a:r>
              <a:rPr lang="ru-RU" sz="1600" dirty="0" smtClean="0"/>
              <a:t>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число </a:t>
            </a:r>
            <a:r>
              <a:rPr lang="ru-RU" sz="1600" dirty="0"/>
              <a:t>секций </a:t>
            </a:r>
            <a:r>
              <a:rPr lang="ru-RU" sz="1600" dirty="0" smtClean="0"/>
              <a:t>- 20;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высота </a:t>
            </a:r>
            <a:r>
              <a:rPr lang="ru-RU" sz="1600" dirty="0"/>
              <a:t>секций </a:t>
            </a:r>
            <a:r>
              <a:rPr lang="ru-RU" sz="1600" dirty="0" smtClean="0"/>
              <a:t>- 0,29 </a:t>
            </a:r>
            <a:r>
              <a:rPr lang="ru-RU" sz="1600" dirty="0"/>
              <a:t>м; </a:t>
            </a:r>
            <a:endParaRPr lang="ru-RU" sz="16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dirty="0" smtClean="0"/>
              <a:t>частота </a:t>
            </a:r>
            <a:r>
              <a:rPr lang="ru-RU" sz="1600" dirty="0"/>
              <a:t>вращения ротора 18-25 </a:t>
            </a:r>
            <a:r>
              <a:rPr lang="ru-RU" sz="1600" dirty="0" smtClean="0"/>
              <a:t>мин</a:t>
            </a:r>
            <a:r>
              <a:rPr lang="ru-RU" sz="1600" baseline="30000" dirty="0" smtClean="0"/>
              <a:t>-1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557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схемы экстракционных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Способы повышения эффективности процесса </a:t>
            </a:r>
            <a:r>
              <a:rPr lang="ru-RU" b="1" dirty="0" err="1" smtClean="0"/>
              <a:t>деасфальтизации</a:t>
            </a:r>
            <a:r>
              <a:rPr lang="ru-RU" b="1" dirty="0" smtClean="0"/>
              <a:t>:</a:t>
            </a:r>
          </a:p>
          <a:p>
            <a:r>
              <a:rPr lang="ru-RU" dirty="0" smtClean="0"/>
              <a:t>2-хступенчатая </a:t>
            </a:r>
            <a:r>
              <a:rPr lang="ru-RU" dirty="0" err="1" smtClean="0"/>
              <a:t>деасфальтизация</a:t>
            </a:r>
            <a:r>
              <a:rPr lang="ru-RU" dirty="0" smtClean="0"/>
              <a:t>: увеличивает глубину отделения САВ, повышает четкость отделения САВ от ДА, повышают выход ДА за счет выделения ценных УВ из асфальта =</a:t>
            </a:r>
            <a:r>
              <a:rPr lang="en-US" dirty="0" smtClean="0"/>
              <a:t>&gt; </a:t>
            </a:r>
            <a:r>
              <a:rPr lang="ru-RU" dirty="0" smtClean="0"/>
              <a:t>выход ДА увеличивается на 10-30 % (!), можно получать 2 марки ДА разного назначения.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398" y="2060848"/>
            <a:ext cx="6701978" cy="430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1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Современные аппараты экстракционных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Конструкция узла ввода реагентов</a:t>
            </a:r>
            <a:r>
              <a:rPr lang="en-US" b="1" dirty="0" smtClean="0"/>
              <a:t> </a:t>
            </a:r>
            <a:r>
              <a:rPr lang="ru-RU" b="1" dirty="0" smtClean="0"/>
              <a:t>при ДА:</a:t>
            </a:r>
          </a:p>
          <a:p>
            <a:r>
              <a:rPr lang="ru-RU" dirty="0" smtClean="0"/>
              <a:t>Инжекционная подача сырья + отражатели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3067"/>
            <a:ext cx="3892236" cy="5046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4059615" cy="2221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04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/>
              <a:t>отделения </a:t>
            </a:r>
            <a:br>
              <a:rPr lang="ru-RU" altLang="ru-RU" b="1"/>
            </a:br>
            <a:r>
              <a:rPr lang="ru-RU" altLang="ru-RU" b="1"/>
              <a:t>химической инженерии ИШПР Юрьев Е.М.</a:t>
            </a:r>
            <a:r>
              <a:rPr lang="ru-RU" altLang="ru-RU"/>
              <a:t> </a:t>
            </a:r>
            <a:endParaRPr lang="ru-RU" altLang="ru-RU" dirty="0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b="1" dirty="0"/>
              <a:t>Селективная очистка масляных фракций и деасфальтизатов</a:t>
            </a:r>
            <a:endParaRPr lang="ru-RU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49313" y="1639888"/>
            <a:ext cx="7394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 dirty="0"/>
              <a:t>Технология </a:t>
            </a:r>
            <a:r>
              <a:rPr lang="ru-RU" altLang="ru-RU" sz="3000" b="1" dirty="0" smtClean="0"/>
              <a:t>переработки </a:t>
            </a:r>
            <a:r>
              <a:rPr lang="ru-RU" altLang="ru-RU" sz="3000" b="1" dirty="0"/>
              <a:t>углеводородного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354764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 dirty="0"/>
              <a:t>Селективная очистка масляных фракций и деасфальтизатов</a:t>
            </a:r>
            <a:endParaRPr lang="ru-RU" sz="2000" dirty="0"/>
          </a:p>
        </p:txBody>
      </p:sp>
      <p:sp>
        <p:nvSpPr>
          <p:cNvPr id="16389" name="Прямоугольник 5"/>
          <p:cNvSpPr>
            <a:spLocks noChangeArrowheads="1"/>
          </p:cNvSpPr>
          <p:nvPr/>
        </p:nvSpPr>
        <p:spPr bwMode="auto">
          <a:xfrm>
            <a:off x="252289" y="654362"/>
            <a:ext cx="8640191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/>
              <a:t>Назначение — </a:t>
            </a:r>
            <a:r>
              <a:rPr lang="ru-RU" dirty="0"/>
              <a:t>удаление смолисто</a:t>
            </a:r>
            <a:r>
              <a:rPr lang="en-US" dirty="0" smtClean="0"/>
              <a:t>-</a:t>
            </a:r>
            <a:r>
              <a:rPr lang="ru-RU" dirty="0" smtClean="0"/>
              <a:t>асфальтеновых </a:t>
            </a:r>
            <a:r>
              <a:rPr lang="ru-RU" dirty="0"/>
              <a:t>веществ и полициклических ароматических углеводородов из масел с целью повышения их ИВ и снижения коксуемости </a:t>
            </a:r>
            <a:r>
              <a:rPr lang="ru-RU" dirty="0" smtClean="0"/>
              <a:t>(фактически,</a:t>
            </a:r>
            <a:r>
              <a:rPr lang="ru-RU" i="1" dirty="0" smtClean="0"/>
              <a:t> деароматизация </a:t>
            </a:r>
            <a:r>
              <a:rPr lang="ru-RU" i="1" dirty="0"/>
              <a:t>масел</a:t>
            </a:r>
            <a:r>
              <a:rPr lang="ru-RU" dirty="0"/>
              <a:t>).</a:t>
            </a:r>
          </a:p>
          <a:p>
            <a:endParaRPr lang="ru-RU" sz="1000" dirty="0"/>
          </a:p>
          <a:p>
            <a:r>
              <a:rPr lang="ru-RU" b="1" i="1" dirty="0"/>
              <a:t>Сырье:</a:t>
            </a:r>
          </a:p>
          <a:p>
            <a:r>
              <a:rPr lang="ru-RU" b="1" i="1" dirty="0"/>
              <a:t>-</a:t>
            </a:r>
            <a:r>
              <a:rPr lang="ru-RU" dirty="0"/>
              <a:t>масляные дистилляты вакуумной перегонки мазутов, </a:t>
            </a:r>
          </a:p>
          <a:p>
            <a:r>
              <a:rPr lang="ru-RU" dirty="0"/>
              <a:t>-деасфальтизаты гудронов.</a:t>
            </a:r>
          </a:p>
          <a:p>
            <a:endParaRPr lang="ru-RU" sz="2000" dirty="0"/>
          </a:p>
          <a:p>
            <a:r>
              <a:rPr lang="ru-RU" b="1" i="1" dirty="0"/>
              <a:t>Целевые продукты — </a:t>
            </a:r>
            <a:r>
              <a:rPr lang="ru-RU" i="1" dirty="0"/>
              <a:t>рафинаты </a:t>
            </a:r>
            <a:r>
              <a:rPr lang="ru-RU" dirty="0"/>
              <a:t>— направляются на депарафинизацию с целью улучшения низкотемпературных свойств масел.</a:t>
            </a:r>
          </a:p>
          <a:p>
            <a:endParaRPr lang="ru-RU" sz="1000" dirty="0"/>
          </a:p>
          <a:p>
            <a:r>
              <a:rPr lang="ru-RU" b="1" i="1" dirty="0"/>
              <a:t>Побочные продукты </a:t>
            </a:r>
            <a:r>
              <a:rPr lang="ru-RU" dirty="0"/>
              <a:t>– </a:t>
            </a:r>
            <a:r>
              <a:rPr lang="ru-RU" i="1" dirty="0"/>
              <a:t>экстракты</a:t>
            </a:r>
            <a:r>
              <a:rPr lang="ru-RU" dirty="0"/>
              <a:t> </a:t>
            </a:r>
            <a:r>
              <a:rPr lang="ru-RU" dirty="0" smtClean="0"/>
              <a:t>(фактически, </a:t>
            </a:r>
            <a:r>
              <a:rPr lang="ru-RU" i="1" dirty="0" smtClean="0"/>
              <a:t>концентраты ВМ-полиароматики</a:t>
            </a:r>
            <a:r>
              <a:rPr lang="ru-RU" dirty="0" smtClean="0"/>
              <a:t>) – </a:t>
            </a:r>
            <a:r>
              <a:rPr lang="ru-RU" dirty="0"/>
              <a:t>используются как сырье для производства битумов, технического углерода, нефтяных коксов и т.д. </a:t>
            </a:r>
          </a:p>
          <a:p>
            <a:endParaRPr lang="ru-RU" sz="1000" dirty="0"/>
          </a:p>
          <a:p>
            <a:r>
              <a:rPr lang="ru-RU" b="1" i="1" dirty="0"/>
              <a:t>Растворители:</a:t>
            </a:r>
          </a:p>
          <a:p>
            <a:pPr>
              <a:buFontTx/>
              <a:buChar char="-"/>
            </a:pPr>
            <a:r>
              <a:rPr lang="ru-RU" dirty="0"/>
              <a:t>фенол, </a:t>
            </a:r>
          </a:p>
          <a:p>
            <a:pPr>
              <a:buFontTx/>
              <a:buChar char="-"/>
            </a:pPr>
            <a:r>
              <a:rPr lang="ru-RU" dirty="0"/>
              <a:t>Фурфурол,</a:t>
            </a:r>
          </a:p>
          <a:p>
            <a:pPr>
              <a:buFontTx/>
              <a:buChar char="-"/>
            </a:pPr>
            <a:r>
              <a:rPr lang="ru-RU" dirty="0"/>
              <a:t>N-метилпирролидон (</a:t>
            </a:r>
            <a:r>
              <a:rPr lang="en-US" i="1" dirty="0" smtClean="0"/>
              <a:t>N</a:t>
            </a:r>
            <a:r>
              <a:rPr lang="ru-RU" dirty="0" smtClean="0"/>
              <a:t>-МП</a:t>
            </a:r>
            <a:r>
              <a:rPr lang="ru-RU" dirty="0"/>
              <a:t>).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207373"/>
              </p:ext>
            </p:extLst>
          </p:nvPr>
        </p:nvGraphicFramePr>
        <p:xfrm>
          <a:off x="4716016" y="4070176"/>
          <a:ext cx="403244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72448"/>
              </a:tblGrid>
              <a:tr h="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Изменение показателей качества продукта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70C0"/>
                          </a:solidFill>
                        </a:rPr>
                        <a:t>↑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70C0"/>
                          </a:solidFill>
                        </a:rPr>
                        <a:t>Стабильность против окисления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70C0"/>
                          </a:solidFill>
                        </a:rPr>
                        <a:t>↑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70C0"/>
                          </a:solidFill>
                        </a:rPr>
                        <a:t>Индекс</a:t>
                      </a:r>
                      <a:r>
                        <a:rPr lang="ru-RU" sz="1400" baseline="0" dirty="0" smtClean="0">
                          <a:solidFill>
                            <a:srgbClr val="0070C0"/>
                          </a:solidFill>
                        </a:rPr>
                        <a:t> вязкости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↓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Плотность 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↓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Вязкость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70C0"/>
                          </a:solidFill>
                        </a:rPr>
                        <a:t>↓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70C0"/>
                          </a:solidFill>
                        </a:rPr>
                        <a:t>Коксуемость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Температура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застывания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70C0"/>
                          </a:solidFill>
                        </a:rPr>
                        <a:t>↓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70C0"/>
                          </a:solidFill>
                        </a:rPr>
                        <a:t>Содержание </a:t>
                      </a:r>
                      <a:r>
                        <a:rPr lang="en-US" sz="1400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ru-R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↓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Цветность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185022"/>
              </p:ext>
            </p:extLst>
          </p:nvPr>
        </p:nvGraphicFramePr>
        <p:xfrm>
          <a:off x="5940152" y="1298456"/>
          <a:ext cx="2880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/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Извлекаемые компоненты</a:t>
                      </a:r>
                      <a:endParaRPr lang="ru-RU" sz="1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Непредельные УВ</a:t>
                      </a:r>
                      <a:endParaRPr lang="ru-RU" sz="1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S-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ru-RU" sz="1100" baseline="0" dirty="0" smtClean="0"/>
                        <a:t>и </a:t>
                      </a:r>
                      <a:r>
                        <a:rPr lang="en-US" sz="1100" baseline="0" dirty="0" smtClean="0"/>
                        <a:t>N-</a:t>
                      </a:r>
                      <a:r>
                        <a:rPr lang="ru-RU" sz="1100" baseline="0" dirty="0" smtClean="0"/>
                        <a:t>содержащие соединения</a:t>
                      </a:r>
                      <a:r>
                        <a:rPr lang="en-US" sz="1100" baseline="0" dirty="0" smtClean="0"/>
                        <a:t> </a:t>
                      </a:r>
                      <a:endParaRPr lang="ru-RU" sz="1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ПЦА</a:t>
                      </a:r>
                      <a:r>
                        <a:rPr lang="ru-RU" sz="1100" baseline="0" dirty="0" smtClean="0"/>
                        <a:t> с короткими боковыми цепями</a:t>
                      </a:r>
                      <a:endParaRPr lang="ru-RU" sz="1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Нафт.-Ар. УВ с короткими боковыми цепями</a:t>
                      </a:r>
                      <a:endParaRPr lang="ru-RU" sz="1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Смолы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9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Параметры процесса селективной очистки</a:t>
            </a:r>
            <a:endParaRPr lang="ru-RU" sz="2000" dirty="0"/>
          </a:p>
        </p:txBody>
      </p:sp>
      <p:sp>
        <p:nvSpPr>
          <p:cNvPr id="17413" name="Прямоугольник 7"/>
          <p:cNvSpPr>
            <a:spLocks noChangeArrowheads="1"/>
          </p:cNvSpPr>
          <p:nvPr/>
        </p:nvSpPr>
        <p:spPr bwMode="auto">
          <a:xfrm>
            <a:off x="250825" y="893033"/>
            <a:ext cx="871378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Качество сырья</a:t>
            </a:r>
          </a:p>
          <a:p>
            <a:pPr>
              <a:buFontTx/>
              <a:buChar char="-"/>
            </a:pPr>
            <a:r>
              <a:rPr lang="ru-RU" dirty="0" smtClean="0"/>
              <a:t>Содержание </a:t>
            </a:r>
            <a:r>
              <a:rPr lang="ru-RU" dirty="0"/>
              <a:t>в сырье </a:t>
            </a:r>
            <a:r>
              <a:rPr lang="ru-RU" b="1" dirty="0"/>
              <a:t>высокоиндексных компонентов:</a:t>
            </a:r>
            <a:endParaRPr lang="ru-RU" dirty="0"/>
          </a:p>
          <a:p>
            <a:r>
              <a:rPr lang="ru-RU" b="1" u="sng" dirty="0"/>
              <a:t>Парафино-нафтеновые нефти </a:t>
            </a:r>
            <a:r>
              <a:rPr lang="ru-RU" b="1" i="1" u="sng" dirty="0"/>
              <a:t>лучше</a:t>
            </a:r>
            <a:r>
              <a:rPr lang="ru-RU" b="1" u="sng" dirty="0"/>
              <a:t>, чем ароматизированные нефти</a:t>
            </a:r>
          </a:p>
          <a:p>
            <a:endParaRPr lang="ru-RU" b="1" u="sng" dirty="0"/>
          </a:p>
          <a:p>
            <a:pPr marL="285750" indent="-285750">
              <a:buFontTx/>
              <a:buChar char="-"/>
            </a:pPr>
            <a:r>
              <a:rPr lang="ru-RU" dirty="0" smtClean="0"/>
              <a:t>Фракционный состав: узкие </a:t>
            </a:r>
            <a:r>
              <a:rPr lang="ru-RU" dirty="0"/>
              <a:t>фракции очищаются эффективнее, чем </a:t>
            </a:r>
            <a:r>
              <a:rPr lang="ru-RU" dirty="0" smtClean="0"/>
              <a:t>широкие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algn="ctr"/>
            <a:endParaRPr lang="ru-RU" u="sng" dirty="0" smtClean="0"/>
          </a:p>
          <a:p>
            <a:pPr algn="ctr"/>
            <a:endParaRPr lang="ru-RU" u="sng" dirty="0"/>
          </a:p>
          <a:p>
            <a:pPr algn="ctr"/>
            <a:endParaRPr lang="ru-RU" u="sng" dirty="0" smtClean="0"/>
          </a:p>
          <a:p>
            <a:pPr algn="ctr"/>
            <a:endParaRPr lang="ru-RU" u="sng" dirty="0"/>
          </a:p>
          <a:p>
            <a:pPr algn="ctr"/>
            <a:endParaRPr lang="ru-RU" u="sng" dirty="0" smtClean="0"/>
          </a:p>
          <a:p>
            <a:pPr algn="ctr"/>
            <a:endParaRPr lang="ru-RU" u="sng" dirty="0"/>
          </a:p>
          <a:p>
            <a:pPr algn="ctr"/>
            <a:endParaRPr lang="ru-RU" u="sng" dirty="0" smtClean="0"/>
          </a:p>
          <a:p>
            <a:pPr algn="ctr"/>
            <a:endParaRPr lang="ru-RU" u="sng" dirty="0" smtClean="0"/>
          </a:p>
          <a:p>
            <a:pPr algn="just"/>
            <a:r>
              <a:rPr lang="ru-RU" b="1" dirty="0" smtClean="0"/>
              <a:t>Для деасфальтизатов:</a:t>
            </a:r>
          </a:p>
          <a:p>
            <a:pPr algn="just"/>
            <a:r>
              <a:rPr lang="ru-RU" dirty="0" smtClean="0"/>
              <a:t>Чем меньше коксуемость деасфальтизатов, тем эффективнее процесс очистки, поэтому для остаточного сырья ограничивают коксуемость пределом 1-1,2 %.</a:t>
            </a:r>
            <a:endParaRPr lang="ru-RU" dirty="0"/>
          </a:p>
          <a:p>
            <a:endParaRPr lang="ru-RU" u="sng" dirty="0"/>
          </a:p>
          <a:p>
            <a:endParaRPr lang="ru-RU" b="1" u="sng" dirty="0"/>
          </a:p>
          <a:p>
            <a:endParaRPr lang="ru-RU" b="1" u="sng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285316"/>
              </p:ext>
            </p:extLst>
          </p:nvPr>
        </p:nvGraphicFramePr>
        <p:xfrm>
          <a:off x="467544" y="2406000"/>
          <a:ext cx="798013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0"/>
                <a:gridCol w="1116000"/>
                <a:gridCol w="2628000"/>
                <a:gridCol w="1932130"/>
              </a:tblGrid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Влияние фракционного состава</a:t>
                      </a:r>
                      <a:r>
                        <a:rPr lang="ru-RU" baseline="0" dirty="0" smtClean="0"/>
                        <a:t> масляных дистиллятов из сернистых нефтей на эффективность очистки фенолом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Пределы кипения, 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КТР, 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Выход</a:t>
                      </a:r>
                      <a:r>
                        <a:rPr lang="ru-RU" baseline="0" dirty="0" smtClean="0"/>
                        <a:t> рафината, % масс.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Индекс</a:t>
                      </a:r>
                      <a:r>
                        <a:rPr lang="ru-RU" baseline="0" dirty="0" smtClean="0"/>
                        <a:t> вязкости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350-500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420-500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86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350-420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9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971550" y="44624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Параметры процесса селективной очистки</a:t>
            </a:r>
            <a:endParaRPr lang="ru-RU" sz="2000" dirty="0"/>
          </a:p>
        </p:txBody>
      </p:sp>
      <p:sp>
        <p:nvSpPr>
          <p:cNvPr id="2052" name="Прямоугольник 7"/>
          <p:cNvSpPr>
            <a:spLocks noChangeArrowheads="1"/>
          </p:cNvSpPr>
          <p:nvPr/>
        </p:nvSpPr>
        <p:spPr bwMode="auto">
          <a:xfrm>
            <a:off x="250825" y="260648"/>
            <a:ext cx="8713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 smtClean="0"/>
              <a:t>Виды растворителей.</a:t>
            </a:r>
            <a:endParaRPr lang="ru-RU" b="1" u="sng" dirty="0"/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auto">
          <a:xfrm>
            <a:off x="107504" y="6453336"/>
            <a:ext cx="871378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100" b="1" i="1" dirty="0" smtClean="0">
                <a:solidFill>
                  <a:schemeClr val="tx2"/>
                </a:solidFill>
              </a:rPr>
              <a:t>Положительные факторы                      </a:t>
            </a:r>
            <a:r>
              <a:rPr lang="ru-RU" sz="2100" b="1" i="1" dirty="0" smtClean="0">
                <a:solidFill>
                  <a:srgbClr val="FF0000"/>
                </a:solidFill>
              </a:rPr>
              <a:t>Отрицательные факторы</a:t>
            </a:r>
            <a:endParaRPr lang="ru-RU" sz="21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018692"/>
              </p:ext>
            </p:extLst>
          </p:nvPr>
        </p:nvGraphicFramePr>
        <p:xfrm>
          <a:off x="250825" y="602971"/>
          <a:ext cx="8676248" cy="5516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1692"/>
                <a:gridCol w="2892278"/>
                <a:gridCol w="2892278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Фенол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Фурфурол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N-метилпирролидон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Высокая растворяющая способность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Средняя растворяющая способность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Растворяющая способность выше среднего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очистка производится при </a:t>
                      </a:r>
                      <a:r>
                        <a:rPr lang="ru-RU" sz="1200" b="1" u="sng" dirty="0">
                          <a:solidFill>
                            <a:schemeClr val="tx2"/>
                          </a:solidFill>
                          <a:effectLst/>
                        </a:rPr>
                        <a:t>меньшем расходе растворителя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 и при </a:t>
                      </a: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</a:rPr>
                        <a:t>более низких температурах</a:t>
                      </a:r>
                      <a:endParaRPr lang="ru-RU" sz="1200" b="1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достигается четкое экстрагирование низкоиндексных компонентов из сырья и, как следствие, </a:t>
                      </a:r>
                      <a:r>
                        <a:rPr lang="ru-RU" sz="1200" b="1" u="sng" dirty="0">
                          <a:solidFill>
                            <a:schemeClr val="tx2"/>
                          </a:solidFill>
                          <a:effectLst/>
                        </a:rPr>
                        <a:t>высокие выходы рафината</a:t>
                      </a:r>
                      <a:endParaRPr lang="ru-RU" sz="1200" b="1" u="sng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</a:rPr>
                        <a:t>Наибольшая избирательность по отношению к углеводородам ароматического </a:t>
                      </a:r>
                      <a:r>
                        <a:rPr lang="ru-RU" sz="1200" b="1" dirty="0" smtClean="0">
                          <a:solidFill>
                            <a:schemeClr val="tx2"/>
                          </a:solidFill>
                          <a:effectLst/>
                        </a:rPr>
                        <a:t>ряда</a:t>
                      </a:r>
                      <a:endParaRPr lang="ru-RU" sz="1200" b="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FF0000"/>
                          </a:solidFill>
                          <a:effectLst/>
                        </a:rPr>
                        <a:t>Для улучшения разделения фаз приходится несколько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снижать производительность установки по сырью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обладает высокой плотностью — </a:t>
                      </a: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</a:rPr>
                        <a:t>сепарация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 рафинатной и экстрактной фаз по высоте экстракционной колонны </a:t>
                      </a: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</a:rPr>
                        <a:t>будет осуществляться более полно</a:t>
                      </a:r>
                      <a:endParaRPr lang="ru-RU" sz="1200" b="1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обеспечивает </a:t>
                      </a:r>
                      <a:r>
                        <a:rPr lang="ru-RU" sz="1200" b="1" u="sng" dirty="0">
                          <a:solidFill>
                            <a:schemeClr val="tx2"/>
                          </a:solidFill>
                          <a:effectLst/>
                        </a:rPr>
                        <a:t>наибольший выход и лучшее качество рафината при меньшей кратности растворителя 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по сравнению с фенолом</a:t>
                      </a:r>
                      <a:endParaRPr lang="ru-RU" sz="1200" b="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достаточно полно </a:t>
                      </a:r>
                      <a:r>
                        <a:rPr lang="ru-RU" sz="1200" b="1" u="sng" dirty="0">
                          <a:solidFill>
                            <a:schemeClr val="tx2"/>
                          </a:solidFill>
                          <a:effectLst/>
                        </a:rPr>
                        <a:t>извлекаются полициклические углеводороды с короткими боковыми цепями</a:t>
                      </a:r>
                      <a:endParaRPr lang="ru-RU" sz="1200" b="1" u="sng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процесс требует </a:t>
                      </a:r>
                      <a:r>
                        <a:rPr lang="ru-RU" sz="1200" b="1" u="sng" dirty="0">
                          <a:solidFill>
                            <a:srgbClr val="FF0000"/>
                          </a:solidFill>
                          <a:effectLst/>
                        </a:rPr>
                        <a:t>повышенного расхода растворителя</a:t>
                      </a:r>
                      <a:endParaRPr lang="ru-RU" sz="1200" b="1" u="sng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u="sng" dirty="0">
                          <a:solidFill>
                            <a:schemeClr val="tx2"/>
                          </a:solidFill>
                          <a:effectLst/>
                        </a:rPr>
                        <a:t>не образует азеотропа с водой 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— снижение энергозатрат примерно на 25…30 %</a:t>
                      </a:r>
                      <a:endParaRPr lang="ru-RU" sz="1200" b="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В значительно </a:t>
                      </a: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меньшей степени извлекаются смолистые соединения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применяется при </a:t>
                      </a: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очистке</a:t>
                      </a: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 преимущественно </a:t>
                      </a: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дистиллятных масляных фракций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u="sng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стоимость</a:t>
                      </a:r>
                      <a:endParaRPr lang="ru-RU" sz="1200" b="1" u="sng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асфальтены не растворимы</a:t>
                      </a: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, поэтому остаточные продукты (гудроны, полугудроны) должны быть предварительно деасфальтизированы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имеет низкую температуру плавления — обеспечивает более </a:t>
                      </a: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</a:rPr>
                        <a:t>широкий диапазон рабочих температур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 в экстракционной колонне</a:t>
                      </a:r>
                      <a:endParaRPr lang="ru-RU" sz="1200" b="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Недоступность</a:t>
                      </a:r>
                      <a:r>
                        <a:rPr lang="ru-RU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некоторых странах мира</a:t>
                      </a:r>
                      <a:endParaRPr lang="ru-RU" sz="12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u="sng" dirty="0" smtClean="0">
                          <a:solidFill>
                            <a:schemeClr val="tx2"/>
                          </a:solidFill>
                          <a:effectLst/>
                        </a:rPr>
                        <a:t>Масляные </a:t>
                      </a:r>
                      <a:r>
                        <a:rPr lang="ru-RU" sz="1200" b="1" u="sng" dirty="0">
                          <a:solidFill>
                            <a:schemeClr val="tx2"/>
                          </a:solidFill>
                          <a:effectLst/>
                        </a:rPr>
                        <a:t>фракции </a:t>
                      </a:r>
                      <a:r>
                        <a:rPr lang="ru-RU" sz="1200" b="1" u="sng" dirty="0" smtClean="0">
                          <a:solidFill>
                            <a:schemeClr val="tx2"/>
                          </a:solidFill>
                          <a:effectLst/>
                        </a:rPr>
                        <a:t>и деасфальтизаты одновременно </a:t>
                      </a:r>
                      <a:r>
                        <a:rPr lang="ru-RU" sz="1200" b="1" u="sng" dirty="0">
                          <a:solidFill>
                            <a:schemeClr val="tx2"/>
                          </a:solidFill>
                          <a:effectLst/>
                        </a:rPr>
                        <a:t>обессериваются и деазотируются</a:t>
                      </a: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в результате их удаления в составе </a:t>
                      </a:r>
                      <a:r>
                        <a:rPr lang="ru-RU" sz="1200" b="0" dirty="0" smtClean="0">
                          <a:solidFill>
                            <a:schemeClr val="tx2"/>
                          </a:solidFill>
                          <a:effectLst/>
                        </a:rPr>
                        <a:t>ПЦ УВ и 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смол</a:t>
                      </a:r>
                      <a:endParaRPr lang="ru-RU" sz="1200" b="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имеет низкую температуру кипения, что </a:t>
                      </a: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</a:rPr>
                        <a:t>снижает тепловые затраты при регенерации 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effectLst/>
                        </a:rPr>
                        <a:t>растворителей из фаз</a:t>
                      </a:r>
                      <a:endParaRPr lang="ru-RU" sz="1200" b="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температура кипения </a:t>
                      </a:r>
                      <a:r>
                        <a:rPr lang="en-US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ru-RU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-МП требует </a:t>
                      </a:r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высокой нагрузки на регенерацию</a:t>
                      </a:r>
                      <a:r>
                        <a:rPr lang="ru-RU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=&gt; </a:t>
                      </a:r>
                      <a:r>
                        <a:rPr lang="ru-RU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 применять вакуум</a:t>
                      </a:r>
                      <a:r>
                        <a:rPr lang="en-US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регенерации, или очищать только сырье с высоким Н.К.</a:t>
                      </a:r>
                      <a:endParaRPr lang="ru-RU" sz="12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FF0000"/>
                          </a:solidFill>
                          <a:effectLst/>
                        </a:rPr>
                        <a:t>низкая плотность и высокая температура плавления, вязкость и поверхностное натяжение способствуют образованию эмульсии —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не могут быть использованы высокоэффективные экстракционные аппараты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низкие термическая и окислительная способности </a:t>
                      </a: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— в технологической схеме дополнительная стадия деаэрации сырья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2"/>
                          </a:solidFill>
                          <a:effectLst/>
                        </a:rPr>
                        <a:t>Нетоксичность</a:t>
                      </a:r>
                      <a:r>
                        <a:rPr lang="ru-RU" sz="1200" b="0" dirty="0" smtClean="0">
                          <a:solidFill>
                            <a:schemeClr val="tx2"/>
                          </a:solidFill>
                          <a:effectLst/>
                        </a:rPr>
                        <a:t> и </a:t>
                      </a:r>
                      <a:r>
                        <a:rPr lang="ru-RU" sz="1200" b="1" dirty="0" smtClean="0">
                          <a:solidFill>
                            <a:schemeClr val="tx2"/>
                          </a:solidFill>
                          <a:effectLst/>
                        </a:rPr>
                        <a:t>низкие температуры </a:t>
                      </a:r>
                      <a:r>
                        <a:rPr lang="ru-RU" sz="1200" b="0" dirty="0" smtClean="0">
                          <a:solidFill>
                            <a:schemeClr val="tx2"/>
                          </a:solidFill>
                          <a:effectLst/>
                        </a:rPr>
                        <a:t>плавления и </a:t>
                      </a:r>
                      <a:r>
                        <a:rPr lang="ru-RU" sz="1200" b="1" dirty="0" smtClean="0">
                          <a:solidFill>
                            <a:schemeClr val="tx2"/>
                          </a:solidFill>
                          <a:effectLst/>
                        </a:rPr>
                        <a:t>кипения</a:t>
                      </a:r>
                      <a:r>
                        <a:rPr lang="ru-RU" sz="1200" b="0" dirty="0" smtClean="0">
                          <a:solidFill>
                            <a:schemeClr val="tx2"/>
                          </a:solidFill>
                          <a:effectLst/>
                        </a:rPr>
                        <a:t>,</a:t>
                      </a:r>
                      <a:r>
                        <a:rPr lang="ru-RU" sz="1200" b="0" baseline="0" dirty="0" smtClean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chemeClr val="tx2"/>
                          </a:solidFill>
                          <a:effectLst/>
                        </a:rPr>
                        <a:t>высокие термическая</a:t>
                      </a:r>
                      <a:r>
                        <a:rPr lang="ru-RU" sz="1200" b="0" baseline="0" dirty="0" smtClean="0">
                          <a:solidFill>
                            <a:schemeClr val="tx2"/>
                          </a:solidFill>
                          <a:effectLst/>
                        </a:rPr>
                        <a:t> и гидролитическая </a:t>
                      </a:r>
                      <a:r>
                        <a:rPr lang="ru-RU" sz="1200" b="1" baseline="0" dirty="0" smtClean="0">
                          <a:solidFill>
                            <a:schemeClr val="tx2"/>
                          </a:solidFill>
                          <a:effectLst/>
                        </a:rPr>
                        <a:t>стабильности</a:t>
                      </a:r>
                      <a:endParaRPr lang="ru-RU" sz="1200" b="1" dirty="0" smtClean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6165305"/>
            <a:ext cx="1111135" cy="66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3966" y="6070203"/>
            <a:ext cx="760647" cy="74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159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Параметры процесса селективной очистки</a:t>
            </a:r>
            <a:endParaRPr lang="ru-RU" sz="2000" dirty="0"/>
          </a:p>
        </p:txBody>
      </p:sp>
      <p:sp>
        <p:nvSpPr>
          <p:cNvPr id="2052" name="Прямоугольник 7"/>
          <p:cNvSpPr>
            <a:spLocks noChangeArrowheads="1"/>
          </p:cNvSpPr>
          <p:nvPr/>
        </p:nvSpPr>
        <p:spPr bwMode="auto">
          <a:xfrm rot="16200000">
            <a:off x="-1112763" y="1895091"/>
            <a:ext cx="37373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Виды растворителей.</a:t>
            </a:r>
            <a:endParaRPr lang="ru-RU" sz="1600" b="1" u="sng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7025580" cy="219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436" y="2099068"/>
            <a:ext cx="6912768" cy="4743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98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Параметры процесса селективной очистки</a:t>
            </a:r>
            <a:endParaRPr lang="ru-RU" sz="2000" dirty="0"/>
          </a:p>
        </p:txBody>
      </p:sp>
      <p:sp>
        <p:nvSpPr>
          <p:cNvPr id="2052" name="Прямоугольник 7"/>
          <p:cNvSpPr>
            <a:spLocks noChangeArrowheads="1"/>
          </p:cNvSpPr>
          <p:nvPr/>
        </p:nvSpPr>
        <p:spPr bwMode="auto">
          <a:xfrm>
            <a:off x="250825" y="428604"/>
            <a:ext cx="8713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 smtClean="0"/>
              <a:t>Растворяющая способность растворителей.</a:t>
            </a:r>
            <a:endParaRPr lang="ru-RU" b="1" u="sng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968502" cy="320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714" y="1552001"/>
            <a:ext cx="3932758" cy="317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7"/>
          <p:cNvSpPr>
            <a:spLocks noChangeArrowheads="1"/>
          </p:cNvSpPr>
          <p:nvPr/>
        </p:nvSpPr>
        <p:spPr bwMode="auto">
          <a:xfrm>
            <a:off x="223639" y="798491"/>
            <a:ext cx="87137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 dirty="0" smtClean="0"/>
              <a:t>Высокая растворяющая способность</a:t>
            </a:r>
            <a:r>
              <a:rPr lang="ru-RU" b="1" dirty="0" smtClean="0"/>
              <a:t> </a:t>
            </a:r>
            <a:r>
              <a:rPr lang="ru-RU" dirty="0" smtClean="0"/>
              <a:t>фенола вынуждает использовать</a:t>
            </a:r>
            <a:r>
              <a:rPr lang="en-US" dirty="0" smtClean="0"/>
              <a:t> </a:t>
            </a:r>
            <a:r>
              <a:rPr lang="ru-RU" dirty="0" smtClean="0"/>
              <a:t>антирастворитель – воду (до 3-8 об %).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822426"/>
              </p:ext>
            </p:extLst>
          </p:nvPr>
        </p:nvGraphicFramePr>
        <p:xfrm>
          <a:off x="107505" y="4869160"/>
          <a:ext cx="8856983" cy="10360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6423"/>
                <a:gridCol w="1620180"/>
                <a:gridCol w="1620180"/>
                <a:gridCol w="1800200"/>
              </a:tblGrid>
              <a:tr h="329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Фенол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Фурфурол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N-метилпирролидон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</a:tr>
              <a:tr h="279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Кратность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Times New Roman"/>
                        </a:rPr>
                        <a:t> к сырью (объемная) 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(1-2,5) к 1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(2-4,5) к 1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(1-2,5) к 1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</a:tr>
              <a:tr h="3267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Потери,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Times New Roman"/>
                        </a:rPr>
                        <a:t> % от объема циркулирующего растворителя за 1 проход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0,02-0,04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0,01-0,02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0,005-0,02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8191" marR="5819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48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643050"/>
            <a:ext cx="6823091" cy="160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Параметры процесса селективной очистки</a:t>
            </a:r>
            <a:endParaRPr lang="ru-RU" sz="2000" dirty="0"/>
          </a:p>
        </p:txBody>
      </p:sp>
      <p:sp>
        <p:nvSpPr>
          <p:cNvPr id="18436" name="Прямоугольник 7"/>
          <p:cNvSpPr>
            <a:spLocks noChangeArrowheads="1"/>
          </p:cNvSpPr>
          <p:nvPr/>
        </p:nvSpPr>
        <p:spPr bwMode="auto">
          <a:xfrm>
            <a:off x="250825" y="714356"/>
            <a:ext cx="87137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Кратность растворителя. </a:t>
            </a:r>
          </a:p>
          <a:p>
            <a:r>
              <a:rPr lang="ru-RU" dirty="0"/>
              <a:t>Количество растворителя  тем больше, если:</a:t>
            </a:r>
          </a:p>
          <a:p>
            <a:pPr>
              <a:buFontTx/>
              <a:buChar char="-"/>
            </a:pPr>
            <a:r>
              <a:rPr lang="ru-RU" dirty="0"/>
              <a:t>Если выше содержание низкоиндексных компонентов в сырье, </a:t>
            </a:r>
          </a:p>
          <a:p>
            <a:pPr>
              <a:buFontTx/>
              <a:buChar char="-"/>
            </a:pPr>
            <a:r>
              <a:rPr lang="ru-RU" dirty="0"/>
              <a:t>Если жестче требования к рафинату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smtClean="0"/>
              <a:t>Если фракционный состав сырья широкий;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3635896" y="3284538"/>
            <a:ext cx="4992688" cy="3573462"/>
            <a:chOff x="2051050" y="3284538"/>
            <a:chExt cx="4992688" cy="3573462"/>
          </a:xfrm>
        </p:grpSpPr>
        <p:pic>
          <p:nvPicPr>
            <p:cNvPr id="18437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1050" y="3284538"/>
              <a:ext cx="4992688" cy="3573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2143108" y="6429396"/>
              <a:ext cx="857256" cy="214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51520" y="3284984"/>
            <a:ext cx="338437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При высоких </a:t>
            </a:r>
            <a:r>
              <a:rPr lang="en-US" b="1" i="1" dirty="0" smtClean="0"/>
              <a:t>t </a:t>
            </a:r>
            <a:r>
              <a:rPr lang="ru-RU" b="1" i="1" dirty="0" smtClean="0"/>
              <a:t>и расходе растворителя:</a:t>
            </a:r>
          </a:p>
          <a:p>
            <a:pPr>
              <a:buFontTx/>
              <a:buChar char="-"/>
            </a:pPr>
            <a:r>
              <a:rPr lang="ru-RU" dirty="0" smtClean="0"/>
              <a:t>Ухудшается ИВ – из-за снижения селективности процесса в области предкритических температур;</a:t>
            </a:r>
          </a:p>
          <a:p>
            <a:pPr>
              <a:buFontTx/>
              <a:buChar char="-"/>
            </a:pPr>
            <a:r>
              <a:rPr lang="ru-RU" dirty="0" smtClean="0"/>
              <a:t>Снижается стабильность против окисления – из-за эффекта </a:t>
            </a:r>
            <a:r>
              <a:rPr lang="ru-RU" dirty="0" err="1" smtClean="0"/>
              <a:t>переочистки</a:t>
            </a:r>
            <a:r>
              <a:rPr lang="ru-RU" dirty="0" smtClean="0"/>
              <a:t>, т.е. удаления таких УВ, которые являются естественными ингибиторами окисления.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14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/>
              <a:t>Параметры процесса селективной очистки</a:t>
            </a:r>
            <a:endParaRPr lang="ru-RU" sz="2000"/>
          </a:p>
        </p:txBody>
      </p:sp>
      <p:sp>
        <p:nvSpPr>
          <p:cNvPr id="19459" name="Прямоугольник 7"/>
          <p:cNvSpPr>
            <a:spLocks noChangeArrowheads="1"/>
          </p:cNvSpPr>
          <p:nvPr/>
        </p:nvSpPr>
        <p:spPr bwMode="auto">
          <a:xfrm>
            <a:off x="250825" y="548680"/>
            <a:ext cx="8713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Температурный режим экстракции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59632" y="980728"/>
          <a:ext cx="736848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56160"/>
                <a:gridCol w="2456160"/>
                <a:gridCol w="245616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Фенол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Фурфурол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Дистиллятное</a:t>
                      </a:r>
                      <a:r>
                        <a:rPr lang="ru-RU" dirty="0" smtClean="0"/>
                        <a:t> сырье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55…70 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60…90°С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Деасфальтизаты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75…95 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95…115 °С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3995936" y="3239914"/>
            <a:ext cx="4992688" cy="3573462"/>
            <a:chOff x="2051050" y="3284538"/>
            <a:chExt cx="4992688" cy="3573462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51050" y="3284538"/>
              <a:ext cx="4992688" cy="3573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Прямоугольник 8"/>
            <p:cNvSpPr/>
            <p:nvPr/>
          </p:nvSpPr>
          <p:spPr>
            <a:xfrm>
              <a:off x="2143108" y="6429396"/>
              <a:ext cx="857256" cy="214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Прямоугольник 7"/>
          <p:cNvSpPr>
            <a:spLocks noChangeArrowheads="1"/>
          </p:cNvSpPr>
          <p:nvPr/>
        </p:nvSpPr>
        <p:spPr bwMode="auto">
          <a:xfrm>
            <a:off x="251520" y="2492896"/>
            <a:ext cx="87137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Чем тяжелее сырье, тем выше КТР, тем выше допустимая температура экстракции.</a:t>
            </a:r>
          </a:p>
          <a:p>
            <a:r>
              <a:rPr lang="ru-RU" b="1" dirty="0" smtClean="0"/>
              <a:t>С другой стороны, </a:t>
            </a:r>
            <a:r>
              <a:rPr lang="ru-RU" dirty="0" smtClean="0"/>
              <a:t>чем больше </a:t>
            </a:r>
            <a:r>
              <a:rPr lang="ru-RU" dirty="0" err="1" smtClean="0"/>
              <a:t>низкоиндексных</a:t>
            </a:r>
            <a:r>
              <a:rPr lang="ru-RU" dirty="0" smtClean="0"/>
              <a:t> УВ, тем больше должна быть кратность растворителя, а значит ниже будет КТР!!! </a:t>
            </a:r>
            <a:endParaRPr lang="ru-RU" dirty="0"/>
          </a:p>
        </p:txBody>
      </p:sp>
      <p:sp>
        <p:nvSpPr>
          <p:cNvPr id="11" name="Прямоугольник 7"/>
          <p:cNvSpPr>
            <a:spLocks noChangeArrowheads="1"/>
          </p:cNvSpPr>
          <p:nvPr/>
        </p:nvSpPr>
        <p:spPr bwMode="auto">
          <a:xfrm>
            <a:off x="251520" y="3573016"/>
            <a:ext cx="36724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/>
              <a:t>На практике температура экстракции – ниже КТР на 10-25 </a:t>
            </a:r>
            <a:r>
              <a:rPr lang="ru-RU" dirty="0" smtClean="0">
                <a:solidFill>
                  <a:schemeClr val="dk1"/>
                </a:solidFill>
              </a:rPr>
              <a:t>°С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65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/>
              <a:t>Параметры процесса селективной очистки</a:t>
            </a:r>
            <a:endParaRPr lang="ru-RU" sz="2000"/>
          </a:p>
        </p:txBody>
      </p:sp>
      <p:sp>
        <p:nvSpPr>
          <p:cNvPr id="19459" name="Прямоугольник 7"/>
          <p:cNvSpPr>
            <a:spLocks noChangeArrowheads="1"/>
          </p:cNvSpPr>
          <p:nvPr/>
        </p:nvSpPr>
        <p:spPr bwMode="auto">
          <a:xfrm>
            <a:off x="250825" y="404664"/>
            <a:ext cx="8713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Температурный режим </a:t>
            </a:r>
            <a:r>
              <a:rPr lang="ru-RU" b="1" i="1" dirty="0" smtClean="0"/>
              <a:t>экстракции (температурный градиент)</a:t>
            </a:r>
            <a:endParaRPr lang="ru-RU" b="1" i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692696"/>
            <a:ext cx="5283498" cy="312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19" y="3861048"/>
            <a:ext cx="5028285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24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971550" y="160338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 b="1"/>
              <a:t>Технологическая схема процесса селективной очистки</a:t>
            </a:r>
            <a:endParaRPr lang="ru-RU" sz="200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2"/>
          <a:stretch/>
        </p:blipFill>
        <p:spPr bwMode="auto">
          <a:xfrm>
            <a:off x="-684585" y="449914"/>
            <a:ext cx="10080000" cy="472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645326"/>
              </p:ext>
            </p:extLst>
          </p:nvPr>
        </p:nvGraphicFramePr>
        <p:xfrm>
          <a:off x="827584" y="4653360"/>
          <a:ext cx="5328000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000"/>
                <a:gridCol w="1476000"/>
                <a:gridCol w="1332000"/>
                <a:gridCol w="1332000"/>
              </a:tblGrid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Колонна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Давление, МПа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Температура, °С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верха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низа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К-2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0,2-0,23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270-280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К-3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0,12-0,13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260-270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К-4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0,25-0,27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280-290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К-5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0,12-0,14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112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200-230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К-6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0,12-0,13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260-275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К-7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0,13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112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113-115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</a:tbl>
          </a:graphicData>
        </a:graphic>
      </p:graphicFrame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1691680" y="4247510"/>
            <a:ext cx="108024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FF0000"/>
                </a:solidFill>
              </a:rPr>
              <a:t>ЭКСТРАКТ →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1619548" y="764704"/>
            <a:ext cx="108024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FF0000"/>
                </a:solidFill>
              </a:rPr>
              <a:t>РАФИНАТ→</a:t>
            </a:r>
            <a:endParaRPr lang="ru-RU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8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971550" y="44624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Материальный баланс селективной </a:t>
            </a:r>
            <a:r>
              <a:rPr lang="ru-RU" sz="2000" b="1" dirty="0"/>
              <a:t>очистки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561620"/>
              </p:ext>
            </p:extLst>
          </p:nvPr>
        </p:nvGraphicFramePr>
        <p:xfrm>
          <a:off x="2267744" y="469904"/>
          <a:ext cx="4824000" cy="311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000"/>
                <a:gridCol w="1584000"/>
                <a:gridCol w="1404000"/>
              </a:tblGrid>
              <a:tr h="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Вязкий дистиллят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Деасфальтизат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Поступило, % </a:t>
                      </a:r>
                      <a:r>
                        <a:rPr lang="ru-RU" sz="1400" b="1" dirty="0" err="1" smtClean="0"/>
                        <a:t>мас</a:t>
                      </a:r>
                      <a:r>
                        <a:rPr lang="ru-RU" sz="1400" b="1" dirty="0" smtClean="0"/>
                        <a:t>.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Сырье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Фенол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200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260</a:t>
                      </a:r>
                      <a:endParaRPr lang="ru-RU" sz="14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ВСЕГО</a:t>
                      </a:r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300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360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Получено, % </a:t>
                      </a:r>
                      <a:r>
                        <a:rPr lang="ru-RU" sz="1400" b="1" dirty="0" err="1" smtClean="0"/>
                        <a:t>мас</a:t>
                      </a:r>
                      <a:r>
                        <a:rPr lang="ru-RU" sz="1400" b="1" dirty="0" smtClean="0"/>
                        <a:t>.</a:t>
                      </a:r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err="1" smtClean="0"/>
                        <a:t>Рафинатный</a:t>
                      </a:r>
                      <a:r>
                        <a:rPr lang="ru-RU" sz="1400" b="1" dirty="0" smtClean="0"/>
                        <a:t> раствор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64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71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в т.ч. </a:t>
                      </a:r>
                      <a:r>
                        <a:rPr lang="ru-RU" sz="1200" dirty="0" err="1" smtClean="0"/>
                        <a:t>рафинат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56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60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фенол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Экстрактный</a:t>
                      </a:r>
                      <a:r>
                        <a:rPr lang="ru-RU" sz="1400" b="1" baseline="0" dirty="0" smtClean="0"/>
                        <a:t> раствор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236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289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в т.ч. экстракт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44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40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фенол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192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360</a:t>
                      </a:r>
                      <a:endParaRPr lang="ru-RU" sz="1200" dirty="0"/>
                    </a:p>
                  </a:txBody>
                  <a:tcPr marL="90000" marR="90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ВСЕГО</a:t>
                      </a:r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300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360</a:t>
                      </a:r>
                      <a:endParaRPr lang="ru-RU" sz="1400" b="1" dirty="0"/>
                    </a:p>
                  </a:txBody>
                  <a:tcPr marL="90000" marR="90000" marT="18000" marB="18000"/>
                </a:tc>
              </a:tr>
            </a:tbl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367186" y="3840142"/>
            <a:ext cx="68052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/>
              <a:t>Показатели процесса </a:t>
            </a:r>
            <a:r>
              <a:rPr lang="ru-RU" sz="1600" b="1" dirty="0"/>
              <a:t>селективной </a:t>
            </a:r>
            <a:r>
              <a:rPr lang="ru-RU" sz="1600" b="1" dirty="0" smtClean="0"/>
              <a:t>очистки восточной сернистой нефти</a:t>
            </a:r>
            <a:endParaRPr lang="ru-RU" sz="16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624551"/>
              </p:ext>
            </p:extLst>
          </p:nvPr>
        </p:nvGraphicFramePr>
        <p:xfrm>
          <a:off x="1979712" y="4221088"/>
          <a:ext cx="55440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000"/>
                <a:gridCol w="792000"/>
                <a:gridCol w="1008000"/>
              </a:tblGrid>
              <a:tr h="28800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Фенол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Фурфурол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Выход экстракта, 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37,5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Степень извлечения</a:t>
                      </a:r>
                      <a:r>
                        <a:rPr lang="ru-RU" sz="1400" b="1" baseline="0" dirty="0" smtClean="0"/>
                        <a:t> УВ из сырья в экстракт, 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Парафины и нафтены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Ароматика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 smtClean="0"/>
                        <a:t>Малоциклические</a:t>
                      </a:r>
                      <a:endParaRPr lang="ru-RU" sz="1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45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Полициклические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65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Смолы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64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76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971550" y="44624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Применяемые экстракционные устройства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7" t="24996" r="25516" b="17557"/>
          <a:stretch/>
        </p:blipFill>
        <p:spPr bwMode="auto">
          <a:xfrm>
            <a:off x="285750" y="1695257"/>
            <a:ext cx="3062114" cy="5118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79512" y="471735"/>
            <a:ext cx="309634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/>
          <a:p>
            <a:r>
              <a:rPr lang="ru-RU" sz="1400" b="1" dirty="0" smtClean="0"/>
              <a:t>Колонна: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Насадочная: кольца Рашига 30х30</a:t>
            </a:r>
            <a:r>
              <a:rPr lang="en-US" sz="1400" dirty="0" smtClean="0"/>
              <a:t>, </a:t>
            </a:r>
            <a:r>
              <a:rPr lang="ru-RU" sz="1400" dirty="0" smtClean="0"/>
              <a:t>50х50 мм;</a:t>
            </a:r>
            <a:endParaRPr lang="ru-RU" sz="1400" dirty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Тарельчатая: каскадные, жалюзийные, клапанные или сетчатые тарелки;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Высота 12-35 м;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Диаметр 2-5 м.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5" t="21831" r="6868" b="18785"/>
          <a:stretch/>
        </p:blipFill>
        <p:spPr bwMode="auto">
          <a:xfrm>
            <a:off x="6228184" y="1807282"/>
            <a:ext cx="2628900" cy="482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707904" y="471735"/>
            <a:ext cx="396044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/>
          <a:p>
            <a:r>
              <a:rPr lang="ru-RU" sz="1400" b="1" dirty="0" smtClean="0"/>
              <a:t>Роторно-дисковый контактор (</a:t>
            </a:r>
            <a:r>
              <a:rPr lang="ru-RU" sz="1400" b="1" i="1" dirty="0" smtClean="0"/>
              <a:t>обычно, для фурфурола</a:t>
            </a:r>
            <a:r>
              <a:rPr lang="ru-RU" sz="1400" b="1" dirty="0" smtClean="0"/>
              <a:t>):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Высота 13-13,4 м;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Диаметр 2,4-3 м;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Диаметр отверстий статора – 1,6 м;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Диаметр дисков ротора – 1,2 м;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Число секций – 20;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Высота секций – 0,29 м;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Частота вращения ротора – 18-25 мин</a:t>
            </a:r>
            <a:r>
              <a:rPr lang="ru-RU" sz="1400" baseline="30000" dirty="0" smtClean="0"/>
              <a:t>-1</a:t>
            </a:r>
            <a:r>
              <a:rPr lang="ru-RU" sz="1400" dirty="0" smtClean="0"/>
              <a:t>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7" t="-1" r="24138" b="13827"/>
          <a:stretch/>
        </p:blipFill>
        <p:spPr bwMode="auto">
          <a:xfrm>
            <a:off x="3567716" y="2410780"/>
            <a:ext cx="2660468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68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15900" y="516736"/>
            <a:ext cx="87487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Очистка растворителями:</a:t>
            </a:r>
          </a:p>
          <a:p>
            <a:r>
              <a:rPr lang="ru-RU" dirty="0" smtClean="0"/>
              <a:t>Центробежный контактор/экстрактор</a:t>
            </a:r>
          </a:p>
        </p:txBody>
      </p:sp>
      <p:pic>
        <p:nvPicPr>
          <p:cNvPr id="1026" name="Picture 2" descr="http://www.bankreferatov.ru/Images/D9/79049E50EFD8698743257A10006AA9D9/%D0%AD%D0%9A%D0%A1%D0%A2%D0%A0%D0%90%D0%9A%D0%A6%D0%98%D0%9E%D0%9D%D0%9D%D0%AB%D0%95%20%D0%90%D0%9F%D0%9F%D0%90%D0%A0%D0%90%D0%A2%D0%AB.docx/img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2" y="1171337"/>
            <a:ext cx="7189720" cy="549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2656" y="4527704"/>
            <a:ext cx="3893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Частота вращения вала 1,5-3 </a:t>
            </a:r>
            <a:r>
              <a:rPr lang="ru-RU" dirty="0"/>
              <a:t>тыс</a:t>
            </a:r>
            <a:r>
              <a:rPr lang="ru-RU" dirty="0" smtClean="0"/>
              <a:t>. мин</a:t>
            </a:r>
            <a:r>
              <a:rPr lang="ru-RU" baseline="30000" dirty="0" smtClean="0"/>
              <a:t>-1</a:t>
            </a:r>
            <a:r>
              <a:rPr lang="ru-RU" dirty="0" smtClean="0"/>
              <a:t>;</a:t>
            </a:r>
          </a:p>
          <a:p>
            <a:r>
              <a:rPr lang="ru-RU" dirty="0"/>
              <a:t>Диаметр экстрактора </a:t>
            </a:r>
            <a:r>
              <a:rPr lang="ru-RU" dirty="0" smtClean="0"/>
              <a:t>- 1,2-1,5 </a:t>
            </a:r>
            <a:r>
              <a:rPr lang="ru-RU" dirty="0"/>
              <a:t>м; </a:t>
            </a:r>
            <a:endParaRPr lang="ru-RU" dirty="0" smtClean="0"/>
          </a:p>
          <a:p>
            <a:r>
              <a:rPr lang="ru-RU" dirty="0" smtClean="0"/>
              <a:t>Производительность - 100-160 </a:t>
            </a:r>
            <a:r>
              <a:rPr lang="ru-RU" dirty="0"/>
              <a:t>м</a:t>
            </a:r>
            <a:r>
              <a:rPr lang="ru-RU" baseline="30000" dirty="0"/>
              <a:t>3</a:t>
            </a:r>
            <a:r>
              <a:rPr lang="ru-RU" dirty="0"/>
              <a:t>/ч.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971550" y="148630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/>
              <a:t>Применяемые экстракционные устройства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68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b="1" dirty="0"/>
              <a:t>Депарафинизация масляных фракций </a:t>
            </a:r>
            <a:endParaRPr lang="ru-RU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49313" y="1639888"/>
            <a:ext cx="7394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 dirty="0"/>
              <a:t>Технология переработки углеводородного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261682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Процессы депарафинизации рафинатов кристаллизацией</a:t>
            </a:r>
            <a:endParaRPr lang="ru-RU" sz="2000" dirty="0"/>
          </a:p>
        </p:txBody>
      </p:sp>
      <p:sp>
        <p:nvSpPr>
          <p:cNvPr id="4099" name="Прямоугольник 4"/>
          <p:cNvSpPr>
            <a:spLocks noChangeArrowheads="1"/>
          </p:cNvSpPr>
          <p:nvPr/>
        </p:nvSpPr>
        <p:spPr bwMode="auto">
          <a:xfrm>
            <a:off x="214282" y="1000108"/>
            <a:ext cx="864235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Назначение процессов депарафинизации — </a:t>
            </a:r>
            <a:r>
              <a:rPr lang="ru-RU" dirty="0"/>
              <a:t>удаление из рафинатов</a:t>
            </a:r>
          </a:p>
          <a:p>
            <a:r>
              <a:rPr lang="ru-RU" dirty="0"/>
              <a:t>высокоплавких парафиновых углеводородов с целью получения масел</a:t>
            </a:r>
          </a:p>
          <a:p>
            <a:r>
              <a:rPr lang="ru-RU" dirty="0"/>
              <a:t>с низкими температурами застывания.</a:t>
            </a:r>
          </a:p>
          <a:p>
            <a:endParaRPr lang="ru-RU" dirty="0"/>
          </a:p>
          <a:p>
            <a:r>
              <a:rPr lang="ru-RU" dirty="0"/>
              <a:t>Различают процессы:</a:t>
            </a:r>
          </a:p>
          <a:p>
            <a:r>
              <a:rPr lang="ru-RU" dirty="0"/>
              <a:t>— обычной ДП с получением масел с Т</a:t>
            </a:r>
            <a:r>
              <a:rPr lang="ru-RU" baseline="-25000" dirty="0"/>
              <a:t>заст.</a:t>
            </a:r>
            <a:r>
              <a:rPr lang="ru-RU" dirty="0"/>
              <a:t> от —10 до —15°С;</a:t>
            </a:r>
          </a:p>
          <a:p>
            <a:r>
              <a:rPr lang="ru-RU" dirty="0"/>
              <a:t>— глубокой ДП с получением масел с Т</a:t>
            </a:r>
            <a:r>
              <a:rPr lang="ru-RU" baseline="-25000" dirty="0"/>
              <a:t>заст.</a:t>
            </a:r>
            <a:r>
              <a:rPr lang="ru-RU" dirty="0"/>
              <a:t> —30 °С и ниже.</a:t>
            </a:r>
          </a:p>
          <a:p>
            <a:endParaRPr lang="ru-RU" dirty="0"/>
          </a:p>
          <a:p>
            <a:r>
              <a:rPr lang="ru-RU" b="1" i="1" dirty="0"/>
              <a:t>Процесс представляет собой </a:t>
            </a:r>
            <a:r>
              <a:rPr lang="ru-RU" dirty="0"/>
              <a:t>одну из разновидностей процесса экстракции — </a:t>
            </a:r>
            <a:r>
              <a:rPr lang="ru-RU" i="1" dirty="0"/>
              <a:t>экстрактивную кристаллизацию</a:t>
            </a:r>
            <a:r>
              <a:rPr lang="ru-RU" dirty="0"/>
              <a:t> – и основан на разной растворимости углеводородных компонентов масел в некоторых растворителях при низких температурах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ДП – наиболее трудный процесс в производстве нефтяных масел.</a:t>
            </a:r>
          </a:p>
          <a:p>
            <a:r>
              <a:rPr lang="ru-RU" dirty="0" smtClean="0"/>
              <a:t>Альтернатива кристаллизации – гидрокаталитическая депарафинизация (селективный гидрокрекинг).</a:t>
            </a:r>
            <a:endParaRPr lang="en-US" dirty="0" smtClean="0"/>
          </a:p>
          <a:p>
            <a:endParaRPr lang="en-US" dirty="0"/>
          </a:p>
          <a:p>
            <a:r>
              <a:rPr lang="ru-RU" b="1" dirty="0" smtClean="0"/>
              <a:t>ВАЖНО ПОНИМАТЬ: </a:t>
            </a:r>
            <a:r>
              <a:rPr lang="ru-RU" dirty="0" smtClean="0"/>
              <a:t>в чем отличие экстракционных процессов в технологии нефтяных масел от каталитических???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23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3694" y="2852936"/>
            <a:ext cx="6240463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Процессы депарафинизации рафинатов кристаллизацией</a:t>
            </a:r>
            <a:endParaRPr lang="ru-RU" sz="2000" dirty="0"/>
          </a:p>
        </p:txBody>
      </p:sp>
      <p:sp>
        <p:nvSpPr>
          <p:cNvPr id="5124" name="Прямоугольник 4"/>
          <p:cNvSpPr>
            <a:spLocks noChangeArrowheads="1"/>
          </p:cNvSpPr>
          <p:nvPr/>
        </p:nvSpPr>
        <p:spPr bwMode="auto">
          <a:xfrm>
            <a:off x="250825" y="981075"/>
            <a:ext cx="86423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Целевой продукт – </a:t>
            </a:r>
            <a:r>
              <a:rPr lang="ru-RU" dirty="0"/>
              <a:t>депарафинизаты — депарафинированные дистиллятные и остаточные масла</a:t>
            </a:r>
            <a:r>
              <a:rPr lang="ru-RU" dirty="0" smtClean="0"/>
              <a:t>.</a:t>
            </a:r>
            <a:r>
              <a:rPr lang="ru-RU" b="1" i="1" dirty="0"/>
              <a:t> </a:t>
            </a:r>
            <a:endParaRPr lang="en-US" b="1" i="1" dirty="0" smtClean="0"/>
          </a:p>
          <a:p>
            <a:endParaRPr lang="en-US" b="1" i="1" dirty="0"/>
          </a:p>
          <a:p>
            <a:r>
              <a:rPr lang="ru-RU" b="1" i="1" dirty="0" smtClean="0"/>
              <a:t>Побочные </a:t>
            </a:r>
            <a:r>
              <a:rPr lang="ru-RU" b="1" i="1" dirty="0"/>
              <a:t>продукты - </a:t>
            </a:r>
            <a:r>
              <a:rPr lang="ru-RU" b="1" i="1" dirty="0" err="1"/>
              <a:t>гачи</a:t>
            </a:r>
            <a:r>
              <a:rPr lang="ru-RU" b="1" i="1" dirty="0"/>
              <a:t> </a:t>
            </a:r>
            <a:r>
              <a:rPr lang="ru-RU" dirty="0"/>
              <a:t>из </a:t>
            </a:r>
            <a:r>
              <a:rPr lang="ru-RU" dirty="0" err="1"/>
              <a:t>дистиллятного</a:t>
            </a:r>
            <a:r>
              <a:rPr lang="ru-RU" dirty="0"/>
              <a:t> и </a:t>
            </a:r>
            <a:r>
              <a:rPr lang="ru-RU" b="1" i="1" dirty="0" err="1"/>
              <a:t>петролатумы</a:t>
            </a:r>
            <a:r>
              <a:rPr lang="ru-RU" b="1" i="1" dirty="0"/>
              <a:t> </a:t>
            </a:r>
            <a:r>
              <a:rPr lang="ru-RU" dirty="0"/>
              <a:t>из остаточного сырья, направляемые на </a:t>
            </a:r>
            <a:r>
              <a:rPr lang="ru-RU" dirty="0" err="1"/>
              <a:t>обезмасливание</a:t>
            </a:r>
            <a:r>
              <a:rPr lang="ru-RU" dirty="0"/>
              <a:t> с </a:t>
            </a:r>
            <a:r>
              <a:rPr lang="ru-RU" dirty="0" smtClean="0"/>
              <a:t>получением</a:t>
            </a:r>
            <a:r>
              <a:rPr lang="ru-RU" dirty="0"/>
              <a:t>,</a:t>
            </a:r>
            <a:r>
              <a:rPr lang="ru-RU" dirty="0" smtClean="0"/>
              <a:t> соответственно, </a:t>
            </a:r>
            <a:r>
              <a:rPr lang="ru-RU" i="1" dirty="0"/>
              <a:t>парафинов</a:t>
            </a:r>
            <a:r>
              <a:rPr lang="ru-RU" dirty="0"/>
              <a:t> и </a:t>
            </a:r>
            <a:r>
              <a:rPr lang="ru-RU" i="1" dirty="0"/>
              <a:t>церезинов</a:t>
            </a:r>
            <a:r>
              <a:rPr lang="ru-RU" dirty="0"/>
              <a:t> – сырья многих отраслей промышленности.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7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Основные закономерности – составы сырья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764704"/>
            <a:ext cx="83529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Рафинаты содержат все </a:t>
            </a:r>
            <a:r>
              <a:rPr lang="ru-RU" b="1" dirty="0"/>
              <a:t>типы высокомолекулярных </a:t>
            </a:r>
            <a:r>
              <a:rPr lang="ru-RU" b="1" dirty="0" smtClean="0"/>
              <a:t>углеводородов</a:t>
            </a:r>
          </a:p>
          <a:p>
            <a:pPr algn="ctr"/>
            <a:r>
              <a:rPr lang="ru-RU" b="1" i="1" dirty="0" smtClean="0"/>
              <a:t>(за </a:t>
            </a:r>
            <a:r>
              <a:rPr lang="ru-RU" b="1" i="1" dirty="0"/>
              <a:t>исключением </a:t>
            </a:r>
            <a:r>
              <a:rPr lang="ru-RU" b="1" i="1" dirty="0" smtClean="0"/>
              <a:t>большинства природных асфальтенов, </a:t>
            </a:r>
            <a:r>
              <a:rPr lang="ru-RU" b="1" i="1" dirty="0"/>
              <a:t>смол и полициклических </a:t>
            </a:r>
            <a:r>
              <a:rPr lang="ru-RU" b="1" i="1" dirty="0" smtClean="0"/>
              <a:t>ароматических </a:t>
            </a:r>
            <a:r>
              <a:rPr lang="ru-RU" b="1" i="1" dirty="0"/>
              <a:t>углеводородов с короткой алкильной </a:t>
            </a:r>
            <a:r>
              <a:rPr lang="ru-RU" b="1" i="1" dirty="0" smtClean="0"/>
              <a:t>цепью)</a:t>
            </a:r>
            <a:endParaRPr lang="ru-RU" b="1" i="1" dirty="0"/>
          </a:p>
        </p:txBody>
      </p:sp>
      <p:sp>
        <p:nvSpPr>
          <p:cNvPr id="3" name="Стрелка вниз 2"/>
          <p:cNvSpPr/>
          <p:nvPr/>
        </p:nvSpPr>
        <p:spPr>
          <a:xfrm>
            <a:off x="1547664" y="1772816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372200" y="1772816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240296" y="2132856"/>
            <a:ext cx="376686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err="1" smtClean="0"/>
              <a:t>Низкозастывающие</a:t>
            </a:r>
            <a:r>
              <a:rPr lang="ru-RU" sz="1600" dirty="0" smtClean="0"/>
              <a:t> компоненты</a:t>
            </a:r>
          </a:p>
          <a:p>
            <a:r>
              <a:rPr lang="ru-RU" sz="1600" dirty="0" smtClean="0"/>
              <a:t>(т.н. </a:t>
            </a:r>
            <a:r>
              <a:rPr lang="ru-RU" sz="1600" i="1" dirty="0" smtClean="0"/>
              <a:t>вязкостно-застывающие компоненты</a:t>
            </a:r>
            <a:r>
              <a:rPr lang="ru-RU" sz="16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Не кристаллизуются;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Теряют свою подвижность при охлаждении вследствие вязкостного застывания (</a:t>
            </a:r>
            <a:r>
              <a:rPr lang="ru-RU" sz="1600" i="1" dirty="0" err="1" smtClean="0"/>
              <a:t>застекловывания</a:t>
            </a:r>
            <a:r>
              <a:rPr lang="ru-RU" sz="1600" dirty="0" smtClean="0"/>
              <a:t>).</a:t>
            </a:r>
            <a:endParaRPr lang="ru-RU" sz="1600" dirty="0"/>
          </a:p>
        </p:txBody>
      </p:sp>
      <p:sp>
        <p:nvSpPr>
          <p:cNvPr id="9" name="Прямоугольник 3"/>
          <p:cNvSpPr>
            <a:spLocks noChangeArrowheads="1"/>
          </p:cNvSpPr>
          <p:nvPr/>
        </p:nvSpPr>
        <p:spPr bwMode="auto">
          <a:xfrm>
            <a:off x="5064832" y="2132856"/>
            <a:ext cx="37668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Кристаллизующиеся компоненты</a:t>
            </a:r>
          </a:p>
          <a:p>
            <a:r>
              <a:rPr lang="ru-RU" sz="1600" dirty="0" smtClean="0"/>
              <a:t>(т.н. </a:t>
            </a:r>
            <a:r>
              <a:rPr lang="ru-RU" sz="1600" i="1" dirty="0" smtClean="0"/>
              <a:t>структурно-застывающие компоненты</a:t>
            </a:r>
            <a:r>
              <a:rPr lang="ru-RU" sz="16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При охлаждении затвердевают в кристаллическую массу.</a:t>
            </a:r>
            <a:endParaRPr lang="ru-RU" sz="1600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547664" y="3948738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372200" y="3429000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3"/>
          <p:cNvSpPr>
            <a:spLocks noChangeArrowheads="1"/>
          </p:cNvSpPr>
          <p:nvPr/>
        </p:nvSpPr>
        <p:spPr bwMode="auto">
          <a:xfrm>
            <a:off x="240296" y="4437112"/>
            <a:ext cx="37668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Вещества со средними ИВ: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высокомолекулярные смолисто-асфальтеновые вещества;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полициклические ароматические углеводороды </a:t>
            </a:r>
            <a:r>
              <a:rPr lang="ru-RU" sz="1600" dirty="0"/>
              <a:t>с короткими </a:t>
            </a:r>
            <a:r>
              <a:rPr lang="ru-RU" sz="1600" dirty="0" smtClean="0"/>
              <a:t>боковыми цепями.</a:t>
            </a:r>
          </a:p>
        </p:txBody>
      </p:sp>
      <p:sp>
        <p:nvSpPr>
          <p:cNvPr id="13" name="Прямоугольник 3"/>
          <p:cNvSpPr>
            <a:spLocks noChangeArrowheads="1"/>
          </p:cNvSpPr>
          <p:nvPr/>
        </p:nvSpPr>
        <p:spPr bwMode="auto">
          <a:xfrm>
            <a:off x="5064832" y="4005064"/>
            <a:ext cx="376686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Образование твердой кристаллической массы, которая иммобилизует всю массу продукта: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кристаллизующиеся (</a:t>
            </a:r>
            <a:r>
              <a:rPr lang="ru-RU" sz="1600" i="1" dirty="0" smtClean="0"/>
              <a:t>«твердые»</a:t>
            </a:r>
            <a:r>
              <a:rPr lang="ru-RU" sz="1600" dirty="0" smtClean="0"/>
              <a:t>) парафины (церезины);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кристаллизующиеся нафтены;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кристаллизующиеся арены.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6012577"/>
            <a:ext cx="6264696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Некристаллизующиеся компоненты масел </a:t>
            </a:r>
            <a:r>
              <a:rPr lang="ru-RU" sz="1600" dirty="0" smtClean="0">
                <a:solidFill>
                  <a:schemeClr val="bg1"/>
                </a:solidFill>
              </a:rPr>
              <a:t>–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алкилнафтеновые</a:t>
            </a:r>
            <a:r>
              <a:rPr lang="ru-RU" sz="1600" dirty="0">
                <a:solidFill>
                  <a:schemeClr val="bg1"/>
                </a:solidFill>
              </a:rPr>
              <a:t> и </a:t>
            </a:r>
            <a:r>
              <a:rPr lang="ru-RU" sz="1600" dirty="0" err="1">
                <a:solidFill>
                  <a:schemeClr val="bg1"/>
                </a:solidFill>
              </a:rPr>
              <a:t>алкилнафтеноароматические</a:t>
            </a:r>
            <a:r>
              <a:rPr lang="ru-RU" sz="1600" dirty="0">
                <a:solidFill>
                  <a:schemeClr val="bg1"/>
                </a:solidFill>
              </a:rPr>
              <a:t> углеводороды.</a:t>
            </a:r>
          </a:p>
        </p:txBody>
      </p:sp>
      <p:sp>
        <p:nvSpPr>
          <p:cNvPr id="5" name="Улыбающееся лицо 4"/>
          <p:cNvSpPr/>
          <p:nvPr/>
        </p:nvSpPr>
        <p:spPr>
          <a:xfrm>
            <a:off x="899592" y="6012577"/>
            <a:ext cx="648072" cy="584775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68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Основные закономерности – составы сырья</a:t>
            </a:r>
            <a:endParaRPr lang="ru-RU" sz="2000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547664" y="692696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372200" y="692696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3"/>
          <p:cNvSpPr>
            <a:spLocks noChangeArrowheads="1"/>
          </p:cNvSpPr>
          <p:nvPr/>
        </p:nvSpPr>
        <p:spPr bwMode="auto">
          <a:xfrm>
            <a:off x="4355976" y="1181070"/>
            <a:ext cx="44757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/>
              <a:t>Образование твердой кристаллической массы, которая иммобилизует всю массу продукта: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кристаллизующиеся (</a:t>
            </a:r>
            <a:r>
              <a:rPr lang="ru-RU" sz="1600" i="1" dirty="0"/>
              <a:t>«твердые»</a:t>
            </a:r>
            <a:r>
              <a:rPr lang="ru-RU" sz="1600" dirty="0"/>
              <a:t>) парафины (церезины);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кристаллизующиеся нафтены;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кристаллизующиеся арены.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1547664" y="2750730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3"/>
          <p:cNvSpPr>
            <a:spLocks noChangeArrowheads="1"/>
          </p:cNvSpPr>
          <p:nvPr/>
        </p:nvSpPr>
        <p:spPr bwMode="auto">
          <a:xfrm>
            <a:off x="240296" y="3284984"/>
            <a:ext cx="37668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Понизить Т</a:t>
            </a:r>
            <a:r>
              <a:rPr lang="ru-RU" sz="1600" baseline="-25000" dirty="0" smtClean="0"/>
              <a:t>заст</a:t>
            </a:r>
            <a:r>
              <a:rPr lang="ru-RU" sz="1600" dirty="0" smtClean="0"/>
              <a:t> можно только </a:t>
            </a:r>
            <a:r>
              <a:rPr lang="ru-RU" sz="1600" b="1" u="sng" dirty="0" smtClean="0"/>
              <a:t>удаляя данные вещ-</a:t>
            </a:r>
            <a:r>
              <a:rPr lang="ru-RU" sz="1600" b="1" u="sng" dirty="0" err="1" smtClean="0"/>
              <a:t>ва</a:t>
            </a:r>
            <a:endParaRPr lang="ru-RU" sz="1600" b="1" u="sng" dirty="0" smtClean="0"/>
          </a:p>
        </p:txBody>
      </p:sp>
      <p:sp>
        <p:nvSpPr>
          <p:cNvPr id="16" name="Стрелка вниз 15"/>
          <p:cNvSpPr/>
          <p:nvPr/>
        </p:nvSpPr>
        <p:spPr>
          <a:xfrm>
            <a:off x="6376876" y="2750730"/>
            <a:ext cx="115212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4572000" y="3140968"/>
            <a:ext cx="35283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Понизить Т</a:t>
            </a:r>
            <a:r>
              <a:rPr lang="ru-RU" sz="1600" baseline="-25000" dirty="0" smtClean="0"/>
              <a:t>заст</a:t>
            </a:r>
            <a:r>
              <a:rPr lang="ru-RU" sz="1600" dirty="0" smtClean="0"/>
              <a:t> можно:</a:t>
            </a:r>
          </a:p>
          <a:p>
            <a:pPr marL="285750" indent="-285750">
              <a:buFontTx/>
              <a:buChar char="-"/>
            </a:pPr>
            <a:r>
              <a:rPr lang="ru-RU" sz="1600" b="1" u="sng" dirty="0" smtClean="0"/>
              <a:t>удаляя данные вещ-</a:t>
            </a:r>
            <a:r>
              <a:rPr lang="ru-RU" sz="1600" b="1" u="sng" dirty="0" err="1" smtClean="0"/>
              <a:t>ва</a:t>
            </a:r>
            <a:endParaRPr lang="ru-RU" sz="1600" b="1" u="sng" dirty="0" smtClean="0"/>
          </a:p>
          <a:p>
            <a:pPr marL="285750" indent="-285750">
              <a:buFontTx/>
              <a:buChar char="-"/>
            </a:pPr>
            <a:r>
              <a:rPr lang="ru-RU" sz="1600" b="1" u="sng" dirty="0" smtClean="0"/>
              <a:t>вводя присадок-депрессаторов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883516"/>
            <a:ext cx="7776864" cy="156966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b="1" i="1" dirty="0" err="1" smtClean="0"/>
              <a:t>Депрессаторы</a:t>
            </a:r>
            <a:r>
              <a:rPr lang="ru-RU" sz="1600" b="1" i="1" dirty="0" smtClean="0"/>
              <a:t> -</a:t>
            </a:r>
            <a:r>
              <a:rPr lang="ru-RU" sz="1600" dirty="0" smtClean="0"/>
              <a:t> поверхностно-активные вещества </a:t>
            </a:r>
            <a:r>
              <a:rPr lang="ru-RU" sz="1600" dirty="0"/>
              <a:t>по </a:t>
            </a:r>
            <a:r>
              <a:rPr lang="ru-RU" sz="1600" dirty="0" smtClean="0"/>
              <a:t>отношению </a:t>
            </a:r>
            <a:r>
              <a:rPr lang="ru-RU" sz="1600" dirty="0"/>
              <a:t>к парафинам, </a:t>
            </a:r>
            <a:r>
              <a:rPr lang="ru-RU" sz="1600" dirty="0" smtClean="0"/>
              <a:t>которые оказывают </a:t>
            </a:r>
            <a:r>
              <a:rPr lang="ru-RU" sz="1600" dirty="0"/>
              <a:t>тормозящее действие на </a:t>
            </a:r>
            <a:r>
              <a:rPr lang="ru-RU" sz="1600" dirty="0" smtClean="0"/>
              <a:t>образование новых </a:t>
            </a:r>
            <a:r>
              <a:rPr lang="ru-RU" sz="1600" dirty="0"/>
              <a:t>кристаллических зародышей. В результате образуются </a:t>
            </a:r>
            <a:r>
              <a:rPr lang="ru-RU" sz="1600" dirty="0" smtClean="0"/>
              <a:t>компактные </a:t>
            </a:r>
            <a:r>
              <a:rPr lang="ru-RU" sz="1600" dirty="0"/>
              <a:t>кристаллические структуры, не соединенные друг с другом в </a:t>
            </a:r>
            <a:r>
              <a:rPr lang="ru-RU" sz="1600" dirty="0" smtClean="0"/>
              <a:t>единую </a:t>
            </a:r>
            <a:r>
              <a:rPr lang="ru-RU" sz="1600" dirty="0"/>
              <a:t>кристаллическую сетку и </a:t>
            </a:r>
            <a:r>
              <a:rPr lang="ru-RU" sz="1600" b="1" u="sng" dirty="0"/>
              <a:t>не способные иммобилизовать всю </a:t>
            </a:r>
            <a:r>
              <a:rPr lang="ru-RU" sz="1600" b="1" u="sng" dirty="0" smtClean="0"/>
              <a:t>массу раствора</a:t>
            </a:r>
            <a:r>
              <a:rPr lang="ru-RU" sz="1600" dirty="0"/>
              <a:t>, что сказывается в виде понижения </a:t>
            </a:r>
            <a:r>
              <a:rPr lang="ru-RU" sz="1600" i="1" dirty="0"/>
              <a:t>температуры </a:t>
            </a:r>
            <a:r>
              <a:rPr lang="ru-RU" sz="1600" i="1" dirty="0" smtClean="0"/>
              <a:t>застывания </a:t>
            </a:r>
            <a:r>
              <a:rPr lang="ru-RU" sz="1600" dirty="0" smtClean="0"/>
              <a:t>нефтепродукта </a:t>
            </a:r>
            <a:r>
              <a:rPr lang="ru-RU" sz="1600" dirty="0"/>
              <a:t>(но не </a:t>
            </a:r>
            <a:r>
              <a:rPr lang="ru-RU" sz="1600" i="1" dirty="0"/>
              <a:t>температуры помутнения</a:t>
            </a:r>
            <a:r>
              <a:rPr lang="ru-RU" sz="1600" dirty="0"/>
              <a:t>).</a:t>
            </a:r>
          </a:p>
        </p:txBody>
      </p:sp>
      <p:sp>
        <p:nvSpPr>
          <p:cNvPr id="19" name="Прямоугольник 3"/>
          <p:cNvSpPr>
            <a:spLocks noChangeArrowheads="1"/>
          </p:cNvSpPr>
          <p:nvPr/>
        </p:nvSpPr>
        <p:spPr bwMode="auto">
          <a:xfrm>
            <a:off x="240296" y="1139260"/>
            <a:ext cx="37668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Вещества со средними ИВ: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высокомолекулярные смолисто-асфальтеновые вещества;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полициклические ароматические углеводороды </a:t>
            </a:r>
            <a:r>
              <a:rPr lang="ru-RU" sz="1600" dirty="0"/>
              <a:t>с короткими </a:t>
            </a:r>
            <a:r>
              <a:rPr lang="ru-RU" sz="1600" dirty="0" smtClean="0"/>
              <a:t>боковыми цепями.</a:t>
            </a:r>
          </a:p>
        </p:txBody>
      </p:sp>
      <p:sp>
        <p:nvSpPr>
          <p:cNvPr id="20" name="Прямоугольник 3"/>
          <p:cNvSpPr>
            <a:spLocks noChangeArrowheads="1"/>
          </p:cNvSpPr>
          <p:nvPr/>
        </p:nvSpPr>
        <p:spPr bwMode="auto">
          <a:xfrm>
            <a:off x="240296" y="4283804"/>
            <a:ext cx="4115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Удалять только наиболее тугоплавкие</a:t>
            </a:r>
            <a:endParaRPr lang="ru-RU" sz="1600" b="1" u="sng" dirty="0" smtClean="0">
              <a:solidFill>
                <a:srgbClr val="FF0000"/>
              </a:solidFill>
            </a:endParaRPr>
          </a:p>
        </p:txBody>
      </p:sp>
      <p:sp>
        <p:nvSpPr>
          <p:cNvPr id="21" name="Прямоугольник 3"/>
          <p:cNvSpPr>
            <a:spLocks noChangeArrowheads="1"/>
          </p:cNvSpPr>
          <p:nvPr/>
        </p:nvSpPr>
        <p:spPr bwMode="auto">
          <a:xfrm>
            <a:off x="4716016" y="4283804"/>
            <a:ext cx="4115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Удалять без исключения</a:t>
            </a:r>
            <a:endParaRPr lang="ru-RU" sz="1600" b="1" u="sng" dirty="0" smtClean="0">
              <a:solidFill>
                <a:srgbClr val="FF0000"/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1547664" y="3851756"/>
            <a:ext cx="1152128" cy="43204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6376876" y="3971965"/>
            <a:ext cx="1152128" cy="36004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" name="Стрелка углом 2"/>
          <p:cNvSpPr/>
          <p:nvPr/>
        </p:nvSpPr>
        <p:spPr>
          <a:xfrm rot="5400000">
            <a:off x="7594882" y="4033230"/>
            <a:ext cx="1011018" cy="50115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Основные закономерности – составы сырья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04768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Предельная глубина </a:t>
            </a:r>
            <a:r>
              <a:rPr lang="ru-RU" sz="2400" b="1" i="1" dirty="0" err="1" smtClean="0"/>
              <a:t>депарафинизации</a:t>
            </a:r>
            <a:r>
              <a:rPr lang="ru-RU" sz="2400" b="1" i="1" dirty="0" smtClean="0"/>
              <a:t> </a:t>
            </a:r>
            <a:r>
              <a:rPr lang="ru-RU" sz="2400" dirty="0" smtClean="0"/>
              <a:t>определяется </a:t>
            </a:r>
            <a:r>
              <a:rPr lang="ru-RU" sz="2400" b="1" u="sng" dirty="0" smtClean="0"/>
              <a:t>температурой вязкостного застывания некристаллизующихся компонентов масел</a:t>
            </a:r>
            <a:r>
              <a:rPr lang="ru-RU" sz="2400" b="1" dirty="0" smtClean="0"/>
              <a:t> </a:t>
            </a:r>
            <a:r>
              <a:rPr lang="ru-RU" sz="2400" dirty="0" smtClean="0"/>
              <a:t>– ниже этого предела даже некристаллизующиеся компоненты теряют подвижность.</a:t>
            </a:r>
          </a:p>
          <a:p>
            <a:endParaRPr lang="ru-RU" sz="2400" dirty="0"/>
          </a:p>
          <a:p>
            <a:r>
              <a:rPr lang="ru-RU" sz="2400" b="1" i="1" dirty="0" smtClean="0"/>
              <a:t>Некристаллизующиеся компоненты </a:t>
            </a:r>
            <a:r>
              <a:rPr lang="ru-RU" sz="2400" b="1" i="1" dirty="0"/>
              <a:t>масел </a:t>
            </a:r>
            <a:r>
              <a:rPr lang="ru-RU" sz="2400" dirty="0" smtClean="0"/>
              <a:t>- </a:t>
            </a:r>
            <a:r>
              <a:rPr lang="ru-RU" sz="2400" dirty="0" err="1" smtClean="0"/>
              <a:t>алкилнафтеновые</a:t>
            </a:r>
            <a:r>
              <a:rPr lang="ru-RU" sz="2400" dirty="0" smtClean="0"/>
              <a:t> </a:t>
            </a:r>
            <a:r>
              <a:rPr lang="ru-RU" sz="2400" dirty="0"/>
              <a:t>и </a:t>
            </a:r>
            <a:r>
              <a:rPr lang="ru-RU" sz="2400" dirty="0" err="1"/>
              <a:t>алкилнафтеноароматические</a:t>
            </a:r>
            <a:r>
              <a:rPr lang="ru-RU" sz="2400" dirty="0"/>
              <a:t> </a:t>
            </a:r>
            <a:r>
              <a:rPr lang="ru-RU" sz="2400" dirty="0" smtClean="0"/>
              <a:t>углеводороды.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610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Кристаллизующиеся компоненты сырья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776893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Как изменяется основной показатель – температура плавления – углеводородов масляной фракции?!</a:t>
            </a:r>
          </a:p>
          <a:p>
            <a:pPr algn="just"/>
            <a:endParaRPr lang="ru-RU" sz="1600" b="1" dirty="0"/>
          </a:p>
          <a:p>
            <a:pPr algn="just"/>
            <a:r>
              <a:rPr lang="ru-RU" sz="1600" dirty="0"/>
              <a:t>1. </a:t>
            </a:r>
            <a:r>
              <a:rPr lang="ru-RU" sz="1600" b="1" dirty="0"/>
              <a:t>Углеводороды симметричной малоразветвленной структуры </a:t>
            </a:r>
            <a:r>
              <a:rPr lang="ru-RU" sz="1600" b="1" dirty="0" smtClean="0"/>
              <a:t>более склонны </a:t>
            </a:r>
            <a:r>
              <a:rPr lang="ru-RU" sz="1600" b="1" dirty="0"/>
              <a:t>к кристаллизации</a:t>
            </a:r>
            <a:r>
              <a:rPr lang="ru-RU" sz="1600" dirty="0"/>
              <a:t>, чем углеводороды других </a:t>
            </a:r>
            <a:r>
              <a:rPr lang="ru-RU" sz="1600" dirty="0" smtClean="0"/>
              <a:t>структур. Внесение </a:t>
            </a:r>
            <a:r>
              <a:rPr lang="ru-RU" sz="1600" dirty="0"/>
              <a:t>асимметрии и разветвленности в молекулу </a:t>
            </a:r>
            <a:r>
              <a:rPr lang="ru-RU" sz="1600" dirty="0" smtClean="0"/>
              <a:t>углеводорода снижает </a:t>
            </a:r>
            <a:r>
              <a:rPr lang="ru-RU" sz="1600" dirty="0"/>
              <a:t>его способность кристаллизоваться.</a:t>
            </a:r>
          </a:p>
          <a:p>
            <a:pPr algn="just"/>
            <a:r>
              <a:rPr lang="ru-RU" sz="1600" dirty="0"/>
              <a:t>2. Среди углеводородов нефти с одинаковой молярной массой </a:t>
            </a:r>
            <a:r>
              <a:rPr lang="ru-RU" sz="1600" b="1" dirty="0" smtClean="0"/>
              <a:t>наиболее </a:t>
            </a:r>
            <a:r>
              <a:rPr lang="ru-RU" sz="1600" b="1" dirty="0"/>
              <a:t>высокими температурами плавления обладают </a:t>
            </a:r>
            <a:r>
              <a:rPr lang="ru-RU" sz="1600" b="1" dirty="0" smtClean="0"/>
              <a:t>н-алканы</a:t>
            </a:r>
            <a:r>
              <a:rPr lang="ru-RU" sz="1600" dirty="0" smtClean="0"/>
              <a:t>.</a:t>
            </a:r>
            <a:endParaRPr lang="ru-RU" sz="1600" dirty="0"/>
          </a:p>
          <a:p>
            <a:pPr algn="just"/>
            <a:r>
              <a:rPr lang="ru-RU" sz="1600" dirty="0"/>
              <a:t>3. </a:t>
            </a:r>
            <a:r>
              <a:rPr lang="ru-RU" sz="1600" b="1" dirty="0" err="1"/>
              <a:t>Алканы</a:t>
            </a:r>
            <a:r>
              <a:rPr lang="ru-RU" sz="1600" b="1" dirty="0"/>
              <a:t> нормального строения</a:t>
            </a:r>
            <a:r>
              <a:rPr lang="ru-RU" sz="1600" dirty="0"/>
              <a:t>, содержащиеся в нефтепродуктах, </a:t>
            </a:r>
            <a:r>
              <a:rPr lang="ru-RU" sz="1600" dirty="0" smtClean="0"/>
              <a:t>относятся </a:t>
            </a:r>
            <a:r>
              <a:rPr lang="ru-RU" sz="1600" dirty="0"/>
              <a:t>без исключения к </a:t>
            </a:r>
            <a:r>
              <a:rPr lang="ru-RU" sz="1600" b="1" dirty="0"/>
              <a:t>кристаллизующимся </a:t>
            </a:r>
            <a:r>
              <a:rPr lang="ru-RU" sz="1600" b="1" dirty="0" smtClean="0"/>
              <a:t>компонентам</a:t>
            </a:r>
            <a:r>
              <a:rPr lang="ru-RU" sz="1600" dirty="0" smtClean="0"/>
              <a:t>.</a:t>
            </a:r>
            <a:endParaRPr lang="ru-RU" sz="1600" dirty="0"/>
          </a:p>
          <a:p>
            <a:pPr algn="just"/>
            <a:r>
              <a:rPr lang="ru-RU" sz="1600" dirty="0"/>
              <a:t>4. </a:t>
            </a:r>
            <a:r>
              <a:rPr lang="ru-RU" sz="1600" b="1" dirty="0"/>
              <a:t>С повышением температуры кипения </a:t>
            </a:r>
            <a:r>
              <a:rPr lang="ru-RU" sz="1600" dirty="0"/>
              <a:t>и молярной массы </a:t>
            </a:r>
            <a:r>
              <a:rPr lang="ru-RU" sz="1600" dirty="0" smtClean="0"/>
              <a:t>масляных </a:t>
            </a:r>
            <a:r>
              <a:rPr lang="ru-RU" sz="1600" dirty="0"/>
              <a:t>фракций среди твердых </a:t>
            </a:r>
            <a:r>
              <a:rPr lang="ru-RU" sz="1600" dirty="0" smtClean="0"/>
              <a:t>углеводородов: </a:t>
            </a:r>
            <a:r>
              <a:rPr lang="ru-RU" sz="1600" b="1" dirty="0"/>
              <a:t>содержание </a:t>
            </a:r>
            <a:r>
              <a:rPr lang="ru-RU" sz="1600" b="1" i="1" dirty="0"/>
              <a:t>н</a:t>
            </a:r>
            <a:r>
              <a:rPr lang="ru-RU" sz="1600" b="1" dirty="0"/>
              <a:t>-алканов </a:t>
            </a:r>
            <a:r>
              <a:rPr lang="ru-RU" sz="1600" b="1" dirty="0" smtClean="0"/>
              <a:t>- уменьшается</a:t>
            </a:r>
            <a:r>
              <a:rPr lang="ru-RU" sz="1600" dirty="0"/>
              <a:t>; содержание изоалканов и </a:t>
            </a:r>
            <a:r>
              <a:rPr lang="ru-RU" sz="1600" dirty="0" err="1"/>
              <a:t>цикланов</a:t>
            </a:r>
            <a:r>
              <a:rPr lang="ru-RU" sz="1600" dirty="0"/>
              <a:t> </a:t>
            </a:r>
            <a:r>
              <a:rPr lang="ru-RU" sz="1600" dirty="0" smtClean="0"/>
              <a:t>- увеличивается.</a:t>
            </a:r>
          </a:p>
          <a:p>
            <a:pPr algn="just"/>
            <a:endParaRPr lang="ru-RU" sz="1600" dirty="0" smtClean="0"/>
          </a:p>
          <a:p>
            <a:pPr algn="ctr"/>
            <a:r>
              <a:rPr lang="ru-RU" sz="1600" b="1" dirty="0" smtClean="0"/>
              <a:t>Чем более широкий фракционный состав имеет сырье, тем меньше размеры кристаллов </a:t>
            </a:r>
            <a:r>
              <a:rPr lang="ru-RU" sz="1600" b="1" dirty="0" err="1" smtClean="0"/>
              <a:t>гача</a:t>
            </a:r>
            <a:r>
              <a:rPr lang="ru-RU" sz="1600" b="1" dirty="0" smtClean="0"/>
              <a:t> (</a:t>
            </a:r>
            <a:r>
              <a:rPr lang="ru-RU" sz="1600" b="1" dirty="0" err="1" smtClean="0"/>
              <a:t>петролатума</a:t>
            </a:r>
            <a:r>
              <a:rPr lang="ru-RU" sz="1600" b="1" dirty="0" smtClean="0"/>
              <a:t>), тем сложнее его отделение в фильтрах!!!</a:t>
            </a:r>
          </a:p>
          <a:p>
            <a:pPr algn="just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00379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Растворители для процессов депарафинизации</a:t>
            </a:r>
            <a:endParaRPr lang="ru-RU" sz="2000" dirty="0"/>
          </a:p>
        </p:txBody>
      </p:sp>
      <p:sp>
        <p:nvSpPr>
          <p:cNvPr id="6147" name="Прямоугольник 6"/>
          <p:cNvSpPr>
            <a:spLocks noChangeArrowheads="1"/>
          </p:cNvSpPr>
          <p:nvPr/>
        </p:nvSpPr>
        <p:spPr bwMode="auto">
          <a:xfrm>
            <a:off x="250825" y="620688"/>
            <a:ext cx="864235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Растворитель – </a:t>
            </a:r>
            <a:r>
              <a:rPr lang="ru-RU" dirty="0"/>
              <a:t>смесь метилэтилкетона и толуола (реже ацетон + толуол, МЭК + </a:t>
            </a:r>
            <a:r>
              <a:rPr lang="ru-RU" dirty="0" err="1" smtClean="0"/>
              <a:t>метилизобутилкетон</a:t>
            </a:r>
            <a:r>
              <a:rPr lang="ru-RU" dirty="0" smtClean="0"/>
              <a:t>, за рубежом – пропан или кетоны). </a:t>
            </a:r>
          </a:p>
          <a:p>
            <a:r>
              <a:rPr lang="ru-RU" dirty="0" smtClean="0"/>
              <a:t>Твердые </a:t>
            </a:r>
            <a:r>
              <a:rPr lang="ru-RU" dirty="0"/>
              <a:t>УВ </a:t>
            </a:r>
            <a:r>
              <a:rPr lang="ru-RU" b="1" u="sng" dirty="0"/>
              <a:t>ограниченно растворяются </a:t>
            </a:r>
            <a:r>
              <a:rPr lang="ru-RU" dirty="0"/>
              <a:t>в полярных и неполярных </a:t>
            </a:r>
            <a:r>
              <a:rPr lang="ru-RU" dirty="0" smtClean="0"/>
              <a:t>растворителях.</a:t>
            </a:r>
            <a:endParaRPr lang="ru-RU" dirty="0"/>
          </a:p>
          <a:p>
            <a:endParaRPr lang="ru-RU" b="1" dirty="0" smtClean="0"/>
          </a:p>
          <a:p>
            <a:r>
              <a:rPr lang="ru-RU" b="1" dirty="0" smtClean="0"/>
              <a:t>Требования к растворителям:</a:t>
            </a:r>
            <a:endParaRPr lang="ru-RU" b="1" dirty="0"/>
          </a:p>
          <a:p>
            <a:pPr>
              <a:buFontTx/>
              <a:buChar char="-"/>
            </a:pPr>
            <a:r>
              <a:rPr lang="ru-RU" dirty="0" smtClean="0"/>
              <a:t> при </a:t>
            </a:r>
            <a:r>
              <a:rPr lang="ru-RU" dirty="0" err="1" smtClean="0"/>
              <a:t>Т</a:t>
            </a:r>
            <a:r>
              <a:rPr lang="ru-RU" baseline="-25000" dirty="0" err="1" smtClean="0"/>
              <a:t>проц</a:t>
            </a:r>
            <a:r>
              <a:rPr lang="ru-RU" dirty="0" smtClean="0"/>
              <a:t> </a:t>
            </a:r>
            <a:r>
              <a:rPr lang="ru-RU" dirty="0"/>
              <a:t>должны растворять жидкие УВ, и не растворять твердые УВ.</a:t>
            </a:r>
          </a:p>
          <a:p>
            <a:pPr>
              <a:buFontTx/>
              <a:buChar char="-"/>
            </a:pPr>
            <a:r>
              <a:rPr lang="ru-RU" b="1" dirty="0" smtClean="0"/>
              <a:t> </a:t>
            </a:r>
            <a:r>
              <a:rPr lang="ru-RU" i="1" dirty="0" smtClean="0"/>
              <a:t>температурный эффект депарафинизации</a:t>
            </a:r>
            <a:r>
              <a:rPr lang="ru-RU" b="1" dirty="0" smtClean="0"/>
              <a:t> </a:t>
            </a:r>
            <a:r>
              <a:rPr lang="ru-RU" dirty="0" smtClean="0"/>
              <a:t>(ТЭД</a:t>
            </a:r>
            <a:r>
              <a:rPr lang="ru-RU" dirty="0"/>
              <a:t>) </a:t>
            </a:r>
            <a:r>
              <a:rPr lang="ru-RU" dirty="0" smtClean="0"/>
              <a:t>- разница </a:t>
            </a:r>
            <a:r>
              <a:rPr lang="ru-RU" dirty="0"/>
              <a:t>между Т</a:t>
            </a:r>
            <a:r>
              <a:rPr lang="ru-RU" baseline="-25000" dirty="0"/>
              <a:t>заст</a:t>
            </a:r>
            <a:r>
              <a:rPr lang="ru-RU" dirty="0"/>
              <a:t> </a:t>
            </a:r>
            <a:r>
              <a:rPr lang="ru-RU" dirty="0" smtClean="0"/>
              <a:t>ДП-масла (продукта) </a:t>
            </a:r>
            <a:r>
              <a:rPr lang="ru-RU" dirty="0"/>
              <a:t>и </a:t>
            </a:r>
            <a:r>
              <a:rPr lang="ru-RU" dirty="0" smtClean="0"/>
              <a:t>фильтрации/конечного охлаждения суспензии, включающей растворитель, - должен </a:t>
            </a:r>
            <a:r>
              <a:rPr lang="ru-RU" dirty="0"/>
              <a:t>быть </a:t>
            </a:r>
            <a:r>
              <a:rPr lang="ru-RU" dirty="0" smtClean="0"/>
              <a:t>минимальным, тогда </a:t>
            </a:r>
            <a:r>
              <a:rPr lang="ru-RU" dirty="0"/>
              <a:t>процесс экономичнее;</a:t>
            </a:r>
          </a:p>
          <a:p>
            <a:pPr>
              <a:buFontTx/>
              <a:buChar char="-"/>
            </a:pPr>
            <a:r>
              <a:rPr lang="ru-RU" dirty="0" smtClean="0"/>
              <a:t> должны  </a:t>
            </a:r>
            <a:r>
              <a:rPr lang="ru-RU" dirty="0"/>
              <a:t>снижать вязкость суспензии П. в масле – фильтрование эффективнее.</a:t>
            </a:r>
          </a:p>
          <a:p>
            <a:pPr>
              <a:buFontTx/>
              <a:buChar char="-"/>
            </a:pPr>
            <a:endParaRPr lang="ru-RU" dirty="0"/>
          </a:p>
          <a:p>
            <a:r>
              <a:rPr lang="ru-RU" b="1" i="1" dirty="0"/>
              <a:t>Состав растворителя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МЭК </a:t>
            </a:r>
            <a:r>
              <a:rPr lang="en-US" dirty="0" smtClean="0"/>
              <a:t>+</a:t>
            </a:r>
            <a:r>
              <a:rPr lang="ru-RU" dirty="0" smtClean="0"/>
              <a:t> </a:t>
            </a:r>
            <a:r>
              <a:rPr lang="ru-RU" dirty="0"/>
              <a:t>толуол – 40-60 % МЭК</a:t>
            </a:r>
          </a:p>
          <a:p>
            <a:r>
              <a:rPr lang="ru-RU" dirty="0"/>
              <a:t>Ацетон </a:t>
            </a:r>
            <a:r>
              <a:rPr lang="en-US" dirty="0" smtClean="0"/>
              <a:t>+</a:t>
            </a:r>
            <a:r>
              <a:rPr lang="ru-RU" dirty="0" smtClean="0"/>
              <a:t> </a:t>
            </a:r>
            <a:r>
              <a:rPr lang="ru-RU" dirty="0"/>
              <a:t>толуол – 25-40 % </a:t>
            </a:r>
            <a:r>
              <a:rPr lang="ru-RU" dirty="0" smtClean="0"/>
              <a:t>ацетона</a:t>
            </a:r>
            <a:endParaRPr lang="en-US" dirty="0" smtClean="0"/>
          </a:p>
          <a:p>
            <a:r>
              <a:rPr lang="ru-RU" dirty="0" err="1" smtClean="0"/>
              <a:t>Метилизобутилкетон</a:t>
            </a:r>
            <a:r>
              <a:rPr lang="ru-RU" dirty="0" smtClean="0"/>
              <a:t> (100 %) – </a:t>
            </a:r>
            <a:r>
              <a:rPr lang="ru-RU" i="1" dirty="0" smtClean="0"/>
              <a:t>дороговизна и эффективность</a:t>
            </a:r>
            <a:endParaRPr lang="ru-RU" i="1" dirty="0"/>
          </a:p>
          <a:p>
            <a:endParaRPr lang="ru-RU" b="1" i="1" dirty="0"/>
          </a:p>
          <a:p>
            <a:r>
              <a:rPr lang="ru-RU" b="1" i="1" dirty="0"/>
              <a:t>Хладагент </a:t>
            </a:r>
            <a:r>
              <a:rPr lang="ru-RU" dirty="0"/>
              <a:t>– аммиак или пропан (Т</a:t>
            </a:r>
            <a:r>
              <a:rPr lang="ru-RU" baseline="-25000" dirty="0"/>
              <a:t>заст.</a:t>
            </a:r>
            <a:r>
              <a:rPr lang="ru-RU" dirty="0"/>
              <a:t> </a:t>
            </a:r>
            <a:r>
              <a:rPr lang="ru-RU" dirty="0" smtClean="0"/>
              <a:t>до -20°С); этан или этилен </a:t>
            </a:r>
            <a:r>
              <a:rPr lang="ru-RU" dirty="0"/>
              <a:t>при глубокой ДП </a:t>
            </a:r>
            <a:r>
              <a:rPr lang="ru-RU" dirty="0" smtClean="0"/>
              <a:t>(</a:t>
            </a:r>
            <a:r>
              <a:rPr lang="ru-RU" dirty="0"/>
              <a:t>Т</a:t>
            </a:r>
            <a:r>
              <a:rPr lang="ru-RU" baseline="-25000" dirty="0"/>
              <a:t>заст.</a:t>
            </a:r>
            <a:r>
              <a:rPr lang="ru-RU" dirty="0"/>
              <a:t> </a:t>
            </a:r>
            <a:r>
              <a:rPr lang="ru-RU" dirty="0" smtClean="0"/>
              <a:t>ниже </a:t>
            </a:r>
            <a:r>
              <a:rPr lang="ru-RU" dirty="0"/>
              <a:t>-</a:t>
            </a:r>
            <a:r>
              <a:rPr lang="ru-RU" dirty="0" smtClean="0"/>
              <a:t>20°С).</a:t>
            </a:r>
            <a:endParaRPr lang="ru-RU" b="1" i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778871"/>
              </p:ext>
            </p:extLst>
          </p:nvPr>
        </p:nvGraphicFramePr>
        <p:xfrm>
          <a:off x="2843808" y="3480469"/>
          <a:ext cx="6096000" cy="1604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1224136"/>
                <a:gridCol w="2495600"/>
              </a:tblGrid>
              <a:tr h="3418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Кетоны</a:t>
                      </a:r>
                    </a:p>
                    <a:p>
                      <a:pPr algn="ctr"/>
                      <a:r>
                        <a:rPr lang="ru-RU" sz="1600" dirty="0" smtClean="0"/>
                        <a:t> (полярные)</a:t>
                      </a:r>
                      <a:endParaRPr lang="ru-RU" sz="16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7200" b="1" dirty="0" smtClean="0"/>
                        <a:t>+</a:t>
                      </a:r>
                      <a:endParaRPr lang="ru-RU" sz="7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Ароматика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(</a:t>
                      </a:r>
                      <a:r>
                        <a:rPr lang="ru-RU" sz="1600" dirty="0" err="1" smtClean="0"/>
                        <a:t>не-</a:t>
                      </a:r>
                      <a:r>
                        <a:rPr lang="ru-RU" sz="1600" dirty="0" smtClean="0"/>
                        <a:t>/</a:t>
                      </a:r>
                      <a:r>
                        <a:rPr lang="ru-RU" sz="1600" dirty="0" err="1" smtClean="0"/>
                        <a:t>слабополярные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 anchor="ctr"/>
                </a:tc>
              </a:tr>
              <a:tr h="3418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Ацетон</a:t>
                      </a:r>
                      <a:endParaRPr lang="ru-RU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Бензол</a:t>
                      </a:r>
                      <a:endParaRPr lang="ru-RU" sz="1600" dirty="0"/>
                    </a:p>
                  </a:txBody>
                  <a:tcPr anchor="ctr"/>
                </a:tc>
              </a:tr>
              <a:tr h="3418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Метилэтилкетон</a:t>
                      </a:r>
                      <a:endParaRPr lang="ru-RU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Толуол</a:t>
                      </a:r>
                      <a:endParaRPr lang="ru-RU" sz="1600" dirty="0"/>
                    </a:p>
                  </a:txBody>
                  <a:tcPr anchor="ctr"/>
                </a:tc>
              </a:tr>
              <a:tr h="34186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Метилизобутилкетон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9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429000"/>
            <a:ext cx="269654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Растворители для процессов депарафинизации</a:t>
            </a:r>
            <a:endParaRPr lang="ru-RU" sz="2000" dirty="0"/>
          </a:p>
        </p:txBody>
      </p:sp>
      <p:sp>
        <p:nvSpPr>
          <p:cNvPr id="6147" name="Прямоугольник 6"/>
          <p:cNvSpPr>
            <a:spLocks noChangeArrowheads="1"/>
          </p:cNvSpPr>
          <p:nvPr/>
        </p:nvSpPr>
        <p:spPr bwMode="auto">
          <a:xfrm>
            <a:off x="251520" y="620688"/>
            <a:ext cx="864235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/>
              <a:t>Смешанные растворители:</a:t>
            </a:r>
          </a:p>
          <a:p>
            <a:pPr algn="ctr"/>
            <a:r>
              <a:rPr lang="ru-RU" b="1" dirty="0"/>
              <a:t>полярные + </a:t>
            </a:r>
            <a:r>
              <a:rPr lang="ru-RU" b="1" dirty="0" smtClean="0"/>
              <a:t>неполярные</a:t>
            </a:r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dirty="0"/>
          </a:p>
          <a:p>
            <a:r>
              <a:rPr lang="ru-RU" b="1" i="1" dirty="0" smtClean="0"/>
              <a:t>Неполярные растворители (пропан, бутан, легкий бензин, бензол, толуол):</a:t>
            </a:r>
          </a:p>
          <a:p>
            <a:pPr marL="285750" indent="-285750">
              <a:buFontTx/>
              <a:buChar char="-"/>
            </a:pPr>
            <a:r>
              <a:rPr lang="ru-RU" b="1" u="sng" dirty="0" smtClean="0"/>
              <a:t>Твердые УВ растворяются неограниченно при </a:t>
            </a:r>
            <a:r>
              <a:rPr lang="ru-RU" b="1" u="sng" dirty="0" err="1" smtClean="0"/>
              <a:t>Т</a:t>
            </a:r>
            <a:r>
              <a:rPr lang="ru-RU" b="1" u="sng" baseline="-25000" dirty="0" err="1" smtClean="0"/>
              <a:t>пл</a:t>
            </a:r>
            <a:r>
              <a:rPr lang="ru-RU" b="1" u="sng" baseline="-25000" dirty="0" smtClean="0"/>
              <a:t> </a:t>
            </a:r>
            <a:r>
              <a:rPr lang="ru-RU" dirty="0" smtClean="0"/>
              <a:t>– необходимо переохлаждение суспензии перед фильтрацией, появляется ТЭД (15-25 °С)!!!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Малые скорости охлаждения растворов;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При работе с СУГ – повышенное давление в системе.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b="1" i="1" dirty="0" smtClean="0"/>
              <a:t>Полярные </a:t>
            </a:r>
            <a:r>
              <a:rPr lang="ru-RU" b="1" i="1" dirty="0"/>
              <a:t>растворители </a:t>
            </a:r>
            <a:r>
              <a:rPr lang="ru-RU" b="1" i="1" dirty="0" smtClean="0"/>
              <a:t>(ацетон, </a:t>
            </a:r>
            <a:r>
              <a:rPr lang="ru-RU" b="1" i="1" dirty="0" err="1" smtClean="0"/>
              <a:t>метилэтилкетон</a:t>
            </a:r>
            <a:r>
              <a:rPr lang="ru-RU" b="1" i="1" dirty="0" smtClean="0"/>
              <a:t>):</a:t>
            </a:r>
            <a:endParaRPr lang="ru-RU" b="1" i="1" dirty="0"/>
          </a:p>
          <a:p>
            <a:pPr marL="285750" indent="-285750">
              <a:buFontTx/>
              <a:buChar char="-"/>
            </a:pPr>
            <a:r>
              <a:rPr lang="ru-RU" dirty="0" smtClean="0"/>
              <a:t>Твердые </a:t>
            </a:r>
            <a:r>
              <a:rPr lang="ru-RU" dirty="0"/>
              <a:t>УВ растворяются неограниченно </a:t>
            </a:r>
            <a:r>
              <a:rPr lang="ru-RU" dirty="0" smtClean="0"/>
              <a:t>только при температурах выше </a:t>
            </a:r>
            <a:r>
              <a:rPr lang="ru-RU" dirty="0" err="1" smtClean="0"/>
              <a:t>Т</a:t>
            </a:r>
            <a:r>
              <a:rPr lang="ru-RU" baseline="-25000" dirty="0" err="1" smtClean="0"/>
              <a:t>пл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Плохо растворяются вязкостно-застывающие УВ</a:t>
            </a:r>
            <a:r>
              <a:rPr lang="ru-RU" dirty="0" smtClean="0"/>
              <a:t> – они оказываются в </a:t>
            </a:r>
            <a:r>
              <a:rPr lang="ru-RU" dirty="0" err="1" smtClean="0"/>
              <a:t>гаче</a:t>
            </a:r>
            <a:r>
              <a:rPr lang="ru-RU" dirty="0"/>
              <a:t>.</a:t>
            </a:r>
          </a:p>
        </p:txBody>
      </p:sp>
      <p:sp>
        <p:nvSpPr>
          <p:cNvPr id="5" name="Стрелка углом 4"/>
          <p:cNvSpPr/>
          <p:nvPr/>
        </p:nvSpPr>
        <p:spPr>
          <a:xfrm rot="10800000">
            <a:off x="3059138" y="1268760"/>
            <a:ext cx="936104" cy="4438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рямоугольник 3"/>
          <p:cNvSpPr>
            <a:spLocks noChangeArrowheads="1"/>
          </p:cNvSpPr>
          <p:nvPr/>
        </p:nvSpPr>
        <p:spPr bwMode="auto">
          <a:xfrm>
            <a:off x="405682" y="1379705"/>
            <a:ext cx="294218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/>
              <a:t>Осаждают твердые УВ</a:t>
            </a:r>
          </a:p>
          <a:p>
            <a:pPr algn="ctr"/>
            <a:r>
              <a:rPr lang="ru-RU" sz="1400" dirty="0" smtClean="0"/>
              <a:t>+ могут осаждать некоторые вязкостно-застывающие компоненты </a:t>
            </a:r>
            <a:r>
              <a:rPr lang="ru-RU" sz="1400" dirty="0" smtClean="0">
                <a:sym typeface="Wingdings" panose="05000000000000000000" pitchFamily="2" charset="2"/>
              </a:rPr>
              <a:t></a:t>
            </a:r>
            <a:endParaRPr lang="ru-RU" dirty="0"/>
          </a:p>
        </p:txBody>
      </p:sp>
      <p:sp>
        <p:nvSpPr>
          <p:cNvPr id="10" name="Стрелка углом 9"/>
          <p:cNvSpPr/>
          <p:nvPr/>
        </p:nvSpPr>
        <p:spPr>
          <a:xfrm rot="10800000" flipH="1">
            <a:off x="4931346" y="1268761"/>
            <a:ext cx="936106" cy="4438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5867451" y="1379705"/>
            <a:ext cx="316904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/>
              <a:t>Растворяют вязкостно-застывающие компоненты</a:t>
            </a:r>
          </a:p>
          <a:p>
            <a:pPr algn="ctr"/>
            <a:r>
              <a:rPr lang="ru-RU" sz="1400" dirty="0" smtClean="0"/>
              <a:t>+ требуют переохлаждения ниже </a:t>
            </a:r>
            <a:r>
              <a:rPr lang="ru-RU" sz="1400" dirty="0" err="1" smtClean="0"/>
              <a:t>Т</a:t>
            </a:r>
            <a:r>
              <a:rPr lang="ru-RU" sz="1400" baseline="-25000" dirty="0" err="1" smtClean="0"/>
              <a:t>пл</a:t>
            </a:r>
            <a:r>
              <a:rPr lang="ru-RU" sz="1400" dirty="0" smtClean="0"/>
              <a:t> </a:t>
            </a:r>
            <a:r>
              <a:rPr lang="ru-RU" sz="1400" dirty="0">
                <a:sym typeface="Wingdings" panose="05000000000000000000" pitchFamily="2" charset="2"/>
              </a:rPr>
              <a:t>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2649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Температурный эффект депарафинизации</a:t>
            </a:r>
            <a:endParaRPr lang="ru-RU" sz="2000" dirty="0"/>
          </a:p>
        </p:txBody>
      </p:sp>
      <p:sp>
        <p:nvSpPr>
          <p:cNvPr id="6147" name="Прямоугольник 6"/>
          <p:cNvSpPr>
            <a:spLocks noChangeArrowheads="1"/>
          </p:cNvSpPr>
          <p:nvPr/>
        </p:nvSpPr>
        <p:spPr bwMode="auto">
          <a:xfrm>
            <a:off x="250825" y="764704"/>
            <a:ext cx="8642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Применение </a:t>
            </a:r>
            <a:r>
              <a:rPr lang="ru-RU" b="1" i="1" dirty="0" smtClean="0"/>
              <a:t>растворителя </a:t>
            </a:r>
            <a:r>
              <a:rPr lang="ru-RU" dirty="0" smtClean="0"/>
              <a:t>приводит к возникновению </a:t>
            </a:r>
            <a:r>
              <a:rPr lang="ru-RU" b="1" dirty="0" smtClean="0"/>
              <a:t>ТЭД </a:t>
            </a:r>
            <a:r>
              <a:rPr lang="ru-RU" dirty="0" smtClean="0"/>
              <a:t>– </a:t>
            </a:r>
            <a:r>
              <a:rPr lang="ru-RU" i="1" dirty="0" smtClean="0"/>
              <a:t>температурного эффекта </a:t>
            </a:r>
            <a:r>
              <a:rPr lang="ru-RU" i="1" dirty="0" err="1" smtClean="0"/>
              <a:t>депарафинизации</a:t>
            </a:r>
            <a:r>
              <a:rPr lang="ru-RU" i="1" dirty="0" smtClean="0"/>
              <a:t>. </a:t>
            </a:r>
          </a:p>
          <a:p>
            <a:endParaRPr lang="ru-RU" i="1" dirty="0"/>
          </a:p>
        </p:txBody>
      </p:sp>
      <p:sp>
        <p:nvSpPr>
          <p:cNvPr id="2" name="Стрелка вниз 1"/>
          <p:cNvSpPr/>
          <p:nvPr/>
        </p:nvSpPr>
        <p:spPr>
          <a:xfrm>
            <a:off x="503548" y="2420888"/>
            <a:ext cx="180020" cy="309634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7534" y="2564904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+10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534" y="3501008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7534" y="4437112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-</a:t>
            </a:r>
            <a:r>
              <a:rPr lang="ru-RU" sz="1200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763688" y="2420888"/>
            <a:ext cx="180020" cy="309634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37674" y="2564904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+10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37674" y="3501008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37674" y="4437112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-</a:t>
            </a:r>
            <a:r>
              <a:rPr lang="ru-RU" sz="1200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179512" y="1556792"/>
            <a:ext cx="2017332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Добавляем неполярный растворитель</a:t>
            </a:r>
          </a:p>
        </p:txBody>
      </p:sp>
      <p:sp>
        <p:nvSpPr>
          <p:cNvPr id="14" name="Овал 13"/>
          <p:cNvSpPr/>
          <p:nvPr/>
        </p:nvSpPr>
        <p:spPr>
          <a:xfrm>
            <a:off x="476545" y="3042341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76545" y="3942301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736685" y="3930000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736685" y="4829960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83568" y="302085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dirty="0" smtClean="0"/>
              <a:t>(</a:t>
            </a:r>
            <a:r>
              <a:rPr lang="en-US" sz="1200" b="1" dirty="0" smtClean="0"/>
              <a:t>C</a:t>
            </a:r>
            <a:r>
              <a:rPr lang="en-US" sz="1200" b="1" i="1" baseline="-25000" dirty="0" smtClean="0"/>
              <a:t>n+1</a:t>
            </a:r>
            <a:r>
              <a:rPr lang="ru-RU" sz="1200" b="1" dirty="0" smtClean="0"/>
              <a:t>)</a:t>
            </a:r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908116" y="392081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dirty="0" smtClean="0"/>
              <a:t>(</a:t>
            </a:r>
            <a:r>
              <a:rPr lang="en-US" sz="1200" b="1" dirty="0" smtClean="0"/>
              <a:t>C</a:t>
            </a:r>
            <a:r>
              <a:rPr lang="en-US" sz="1200" b="1" i="1" baseline="-25000" dirty="0" smtClean="0"/>
              <a:t>n+1</a:t>
            </a:r>
            <a:r>
              <a:rPr lang="ru-RU" sz="1200" b="1" dirty="0" smtClean="0"/>
              <a:t>)</a:t>
            </a:r>
            <a:endParaRPr lang="ru-RU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83568" y="392081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dirty="0" smtClean="0"/>
              <a:t>(</a:t>
            </a:r>
            <a:r>
              <a:rPr lang="en-US" sz="1200" b="1" dirty="0" smtClean="0"/>
              <a:t>C</a:t>
            </a:r>
            <a:r>
              <a:rPr lang="en-US" sz="1200" b="1" i="1" baseline="-25000" dirty="0" smtClean="0"/>
              <a:t>n</a:t>
            </a:r>
            <a:r>
              <a:rPr lang="ru-RU" sz="1200" b="1" dirty="0" smtClean="0"/>
              <a:t>)</a:t>
            </a:r>
            <a:endParaRPr lang="ru-RU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943708" y="480847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dirty="0" smtClean="0"/>
              <a:t>(</a:t>
            </a:r>
            <a:r>
              <a:rPr lang="en-US" sz="1200" b="1" dirty="0" smtClean="0"/>
              <a:t>C</a:t>
            </a:r>
            <a:r>
              <a:rPr lang="en-US" sz="1200" b="1" i="1" baseline="-25000" dirty="0" smtClean="0"/>
              <a:t>n</a:t>
            </a:r>
            <a:r>
              <a:rPr lang="ru-RU" sz="1200" b="1" dirty="0" smtClean="0"/>
              <a:t>)</a:t>
            </a:r>
            <a:endParaRPr lang="ru-RU" sz="1200" b="1" dirty="0"/>
          </a:p>
        </p:txBody>
      </p:sp>
      <p:cxnSp>
        <p:nvCxnSpPr>
          <p:cNvPr id="26" name="Прямая со стрелкой 25"/>
          <p:cNvCxnSpPr>
            <a:stCxn id="14" idx="5"/>
            <a:endCxn id="18" idx="1"/>
          </p:cNvCxnSpPr>
          <p:nvPr/>
        </p:nvCxnSpPr>
        <p:spPr>
          <a:xfrm>
            <a:off x="676299" y="3242095"/>
            <a:ext cx="1094658" cy="72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7" idx="5"/>
            <a:endCxn id="19" idx="1"/>
          </p:cNvCxnSpPr>
          <p:nvPr/>
        </p:nvCxnSpPr>
        <p:spPr>
          <a:xfrm>
            <a:off x="676299" y="4142055"/>
            <a:ext cx="1094658" cy="72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296736" y="141966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Примеры:</a:t>
            </a:r>
            <a:endParaRPr lang="ru-RU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483768" y="1844824"/>
            <a:ext cx="3024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1. Нам требуется масло с определенной </a:t>
            </a:r>
            <a:r>
              <a:rPr lang="ru-RU" sz="1400" b="1" dirty="0" err="1" smtClean="0"/>
              <a:t>Т</a:t>
            </a:r>
            <a:r>
              <a:rPr lang="ru-RU" sz="1400" b="1" baseline="-25000" dirty="0" err="1" smtClean="0"/>
              <a:t>пл</a:t>
            </a:r>
            <a:r>
              <a:rPr lang="ru-RU" sz="1400" b="1" dirty="0" smtClean="0"/>
              <a:t>. Какую систему холода мы можем себе позволить?</a:t>
            </a:r>
            <a:endParaRPr lang="ru-RU" sz="1400" b="1" dirty="0"/>
          </a:p>
        </p:txBody>
      </p:sp>
      <p:sp>
        <p:nvSpPr>
          <p:cNvPr id="36" name="Стрелка вниз 35"/>
          <p:cNvSpPr/>
          <p:nvPr/>
        </p:nvSpPr>
        <p:spPr>
          <a:xfrm>
            <a:off x="2998700" y="3068960"/>
            <a:ext cx="180020" cy="309634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872686" y="3212976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72686" y="5085184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-</a:t>
            </a:r>
            <a:r>
              <a:rPr lang="ru-RU" sz="1200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2971697" y="3551913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2971697" y="5477358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3131840" y="3391927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</a:t>
            </a:r>
            <a:endParaRPr lang="ru-RU" sz="12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191080" y="5455871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 + Р-1</a:t>
            </a:r>
            <a:endParaRPr lang="ru-RU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2506262" y="2672916"/>
            <a:ext cx="11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Р-1</a:t>
            </a:r>
            <a:endParaRPr lang="ru-RU" sz="1600" b="1" dirty="0"/>
          </a:p>
        </p:txBody>
      </p:sp>
      <p:sp>
        <p:nvSpPr>
          <p:cNvPr id="46" name="Стрелка вниз 45"/>
          <p:cNvSpPr/>
          <p:nvPr/>
        </p:nvSpPr>
        <p:spPr>
          <a:xfrm>
            <a:off x="4560382" y="3068960"/>
            <a:ext cx="180020" cy="309634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4434368" y="3212976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434368" y="5085184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-</a:t>
            </a:r>
            <a:r>
              <a:rPr lang="ru-RU" sz="1200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4533379" y="3551913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4533379" y="4691460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4703248" y="3368025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</a:t>
            </a:r>
            <a:endParaRPr lang="ru-RU" sz="12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782086" y="4648487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 + Р-2</a:t>
            </a:r>
            <a:endParaRPr lang="ru-RU" sz="12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4067944" y="2672916"/>
            <a:ext cx="11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Р-2</a:t>
            </a:r>
            <a:endParaRPr lang="ru-RU" sz="1600" b="1" dirty="0"/>
          </a:p>
        </p:txBody>
      </p:sp>
      <p:cxnSp>
        <p:nvCxnSpPr>
          <p:cNvPr id="35" name="Прямая соединительная линия 34"/>
          <p:cNvCxnSpPr>
            <a:stCxn id="40" idx="6"/>
            <a:endCxn id="49" idx="2"/>
          </p:cNvCxnSpPr>
          <p:nvPr/>
        </p:nvCxnSpPr>
        <p:spPr>
          <a:xfrm>
            <a:off x="3205723" y="3668926"/>
            <a:ext cx="1327656" cy="0"/>
          </a:xfrm>
          <a:prstGeom prst="line">
            <a:avLst/>
          </a:prstGeom>
          <a:ln w="127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934918" y="1844824"/>
            <a:ext cx="2741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2. У нас есть система холода, работающая до определенной температуры. Масло с какой </a:t>
            </a:r>
            <a:r>
              <a:rPr lang="ru-RU" sz="1400" b="1" dirty="0" err="1" smtClean="0"/>
              <a:t>Т</a:t>
            </a:r>
            <a:r>
              <a:rPr lang="ru-RU" sz="1400" b="1" baseline="-25000" dirty="0" err="1" smtClean="0"/>
              <a:t>пл</a:t>
            </a:r>
            <a:r>
              <a:rPr lang="ru-RU" sz="1400" b="1" dirty="0" smtClean="0"/>
              <a:t> мы можем получать?</a:t>
            </a:r>
            <a:endParaRPr lang="ru-RU" sz="1400" b="1" dirty="0"/>
          </a:p>
        </p:txBody>
      </p:sp>
      <p:sp>
        <p:nvSpPr>
          <p:cNvPr id="61" name="Стрелка вниз 60"/>
          <p:cNvSpPr/>
          <p:nvPr/>
        </p:nvSpPr>
        <p:spPr>
          <a:xfrm>
            <a:off x="6178670" y="3068960"/>
            <a:ext cx="180020" cy="309634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052656" y="3212976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052656" y="5085184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-</a:t>
            </a:r>
            <a:r>
              <a:rPr lang="ru-RU" sz="1200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6151667" y="3551913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6151667" y="5477358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6311810" y="3391927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</a:t>
            </a:r>
            <a:endParaRPr lang="ru-RU" sz="12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6300192" y="5312241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 + Р-1</a:t>
            </a:r>
            <a:endParaRPr lang="ru-RU" sz="1200" b="1" dirty="0"/>
          </a:p>
        </p:txBody>
      </p:sp>
      <p:sp>
        <p:nvSpPr>
          <p:cNvPr id="68" name="Стрелка вниз 67"/>
          <p:cNvSpPr/>
          <p:nvPr/>
        </p:nvSpPr>
        <p:spPr>
          <a:xfrm>
            <a:off x="7740352" y="3068960"/>
            <a:ext cx="180020" cy="309634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7614338" y="3212976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614338" y="5085184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-</a:t>
            </a:r>
            <a:r>
              <a:rPr lang="ru-RU" sz="1200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713349" y="4365104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7713349" y="5477357"/>
            <a:ext cx="234026" cy="23402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7883218" y="4197798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</a:t>
            </a:r>
            <a:endParaRPr lang="ru-RU" sz="12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7830362" y="5301208"/>
            <a:ext cx="11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err="1" smtClean="0"/>
              <a:t>Т</a:t>
            </a:r>
            <a:r>
              <a:rPr lang="ru-RU" sz="1200" b="1" baseline="-25000" dirty="0" err="1" smtClean="0"/>
              <a:t>пл</a:t>
            </a:r>
            <a:r>
              <a:rPr lang="ru-RU" sz="1200" b="1" baseline="-25000" dirty="0" smtClean="0"/>
              <a:t> </a:t>
            </a:r>
            <a:r>
              <a:rPr lang="ru-RU" sz="1200" b="1" dirty="0" smtClean="0"/>
              <a:t>масла + Р-2</a:t>
            </a:r>
            <a:endParaRPr lang="ru-RU" sz="12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7247914" y="2672916"/>
            <a:ext cx="11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Р-2</a:t>
            </a:r>
            <a:endParaRPr lang="ru-RU" sz="1600" b="1" dirty="0"/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>
            <a:off x="6412696" y="5598077"/>
            <a:ext cx="1327656" cy="0"/>
          </a:xfrm>
          <a:prstGeom prst="line">
            <a:avLst/>
          </a:prstGeom>
          <a:ln w="127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686232" y="2672916"/>
            <a:ext cx="11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Р-1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915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Характеристики растворителей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2808312" cy="55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2708920"/>
            <a:ext cx="5202017" cy="389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3"/>
          <p:cNvSpPr>
            <a:spLocks noChangeArrowheads="1"/>
          </p:cNvSpPr>
          <p:nvPr/>
        </p:nvSpPr>
        <p:spPr bwMode="auto">
          <a:xfrm>
            <a:off x="107504" y="404664"/>
            <a:ext cx="31683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Чем выше ММ кетона, тем выше его растворяющая способность</a:t>
            </a:r>
            <a:endParaRPr lang="ru-RU" b="1" dirty="0"/>
          </a:p>
        </p:txBody>
      </p:sp>
      <p:sp>
        <p:nvSpPr>
          <p:cNvPr id="13" name="Прямоугольник 3"/>
          <p:cNvSpPr>
            <a:spLocks noChangeArrowheads="1"/>
          </p:cNvSpPr>
          <p:nvPr/>
        </p:nvSpPr>
        <p:spPr bwMode="auto">
          <a:xfrm>
            <a:off x="4644008" y="1327994"/>
            <a:ext cx="31683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Чем больше ароматического растворителя в смеси, тем выше растворяющая способность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5553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Параметры процесса депарафинизации</a:t>
            </a:r>
            <a:endParaRPr lang="ru-RU" sz="2000"/>
          </a:p>
        </p:txBody>
      </p:sp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250825" y="620688"/>
            <a:ext cx="864235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smtClean="0"/>
              <a:t>Кратность растворителя:</a:t>
            </a:r>
          </a:p>
          <a:p>
            <a:r>
              <a:rPr lang="ru-RU" sz="1600" b="1" i="1" dirty="0" smtClean="0"/>
              <a:t>- </a:t>
            </a:r>
            <a:r>
              <a:rPr lang="ru-RU" sz="1600" b="1" dirty="0" smtClean="0"/>
              <a:t>Чем больше растворителя</a:t>
            </a:r>
            <a:r>
              <a:rPr lang="ru-RU" sz="1600" dirty="0" smtClean="0"/>
              <a:t>, тем больше снижение вязкости, более крупные кристаллы – </a:t>
            </a:r>
            <a:r>
              <a:rPr lang="ru-RU" sz="1600" b="1" dirty="0" smtClean="0"/>
              <a:t>выше эффективность фильтрации</a:t>
            </a:r>
            <a:r>
              <a:rPr lang="ru-RU" sz="1600" dirty="0" smtClean="0"/>
              <a:t>; однако, </a:t>
            </a:r>
            <a:r>
              <a:rPr lang="ru-RU" sz="1600" b="1" dirty="0" smtClean="0"/>
              <a:t>избыток растворителя повышает температуру помутнения </a:t>
            </a:r>
            <a:r>
              <a:rPr lang="ru-RU" sz="1600" dirty="0" smtClean="0"/>
              <a:t>– из-за большого числа мелкодисперсных кристаллов.</a:t>
            </a:r>
          </a:p>
          <a:p>
            <a:endParaRPr lang="ru-RU" sz="1600" b="1" i="1" dirty="0" smtClean="0"/>
          </a:p>
          <a:p>
            <a:r>
              <a:rPr lang="ru-RU" sz="1600" b="1" i="1" dirty="0" smtClean="0"/>
              <a:t>Качество </a:t>
            </a:r>
            <a:r>
              <a:rPr lang="ru-RU" sz="1600" b="1" i="1" dirty="0"/>
              <a:t>сырья:</a:t>
            </a:r>
          </a:p>
          <a:p>
            <a:r>
              <a:rPr lang="ru-RU" sz="1600" dirty="0"/>
              <a:t>-</a:t>
            </a:r>
            <a:r>
              <a:rPr lang="ru-RU" sz="1600" b="1" i="1" dirty="0"/>
              <a:t> </a:t>
            </a:r>
            <a:r>
              <a:rPr lang="ru-RU" sz="1600" dirty="0"/>
              <a:t>чем выше </a:t>
            </a:r>
            <a:r>
              <a:rPr lang="ru-RU" sz="1600" dirty="0" err="1"/>
              <a:t>Т</a:t>
            </a:r>
            <a:r>
              <a:rPr lang="ru-RU" sz="1600" baseline="-25000" dirty="0" err="1"/>
              <a:t>кип</a:t>
            </a:r>
            <a:r>
              <a:rPr lang="ru-RU" sz="1600" baseline="-25000" dirty="0"/>
              <a:t>.</a:t>
            </a:r>
            <a:r>
              <a:rPr lang="ru-RU" sz="1600" dirty="0"/>
              <a:t> сырья и его вязкость, тем меньше полнота выделения П., ниже скорость фильтрации и выше Т</a:t>
            </a:r>
            <a:r>
              <a:rPr lang="ru-RU" sz="1600" baseline="-25000" dirty="0"/>
              <a:t>заст.</a:t>
            </a:r>
            <a:r>
              <a:rPr lang="ru-RU" sz="1600" dirty="0"/>
              <a:t> масла.</a:t>
            </a:r>
          </a:p>
          <a:p>
            <a:pPr>
              <a:buFontTx/>
              <a:buChar char="-"/>
            </a:pPr>
            <a:r>
              <a:rPr lang="ru-RU" sz="1600" dirty="0"/>
              <a:t>Чем выше вязкость сырья и больше </a:t>
            </a:r>
            <a:r>
              <a:rPr lang="ru-RU" sz="1600" dirty="0" err="1"/>
              <a:t>Тв.П</a:t>
            </a:r>
            <a:r>
              <a:rPr lang="ru-RU" sz="1600" dirty="0"/>
              <a:t>., тем больше требуется растворителя;</a:t>
            </a:r>
          </a:p>
          <a:p>
            <a:pPr>
              <a:buFontTx/>
              <a:buChar char="-"/>
            </a:pPr>
            <a:r>
              <a:rPr lang="ru-RU" sz="1600" dirty="0"/>
              <a:t>Чем более узкая фракция сырья, тем выше скорость фильтрации, больше выход масла и чище </a:t>
            </a:r>
            <a:r>
              <a:rPr lang="ru-RU" sz="1600" dirty="0" err="1"/>
              <a:t>гач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b="1" i="1" dirty="0"/>
              <a:t>Температура фильтрации – </a:t>
            </a:r>
            <a:r>
              <a:rPr lang="ru-RU" sz="1600" dirty="0"/>
              <a:t>ниже требуемой Т</a:t>
            </a:r>
            <a:r>
              <a:rPr lang="ru-RU" sz="1600" baseline="-25000" dirty="0"/>
              <a:t>заст</a:t>
            </a:r>
            <a:r>
              <a:rPr lang="ru-RU" sz="1600" dirty="0"/>
              <a:t> ДП-масла на величину не меньшую, чем величина ТЭД (5-10 </a:t>
            </a:r>
            <a:r>
              <a:rPr lang="ru-RU" sz="1600" dirty="0" smtClean="0"/>
              <a:t>°С)</a:t>
            </a:r>
            <a:endParaRPr lang="en-US" sz="1600" dirty="0" smtClean="0"/>
          </a:p>
          <a:p>
            <a:endParaRPr lang="ru-RU" sz="1600" b="1" i="1" dirty="0" smtClean="0"/>
          </a:p>
          <a:p>
            <a:r>
              <a:rPr lang="ru-RU" sz="1600" b="1" i="1" dirty="0" smtClean="0"/>
              <a:t>Скорость </a:t>
            </a:r>
            <a:r>
              <a:rPr lang="ru-RU" sz="1600" b="1" i="1" dirty="0"/>
              <a:t>охлаждения раствора сырья:</a:t>
            </a:r>
          </a:p>
          <a:p>
            <a:r>
              <a:rPr lang="ru-RU" sz="1600" dirty="0"/>
              <a:t>Высокая скорость</a:t>
            </a:r>
            <a:r>
              <a:rPr lang="ru-RU" sz="1600" dirty="0" smtClean="0"/>
              <a:t>: Кристаллы </a:t>
            </a:r>
            <a:r>
              <a:rPr lang="ru-RU" sz="1600" dirty="0"/>
              <a:t>мелкие – ниже скорость фильтрования – больше содержание масла в </a:t>
            </a:r>
            <a:r>
              <a:rPr lang="ru-RU" sz="1600" dirty="0" err="1"/>
              <a:t>гаче</a:t>
            </a:r>
            <a:r>
              <a:rPr lang="ru-RU" sz="1600" dirty="0"/>
              <a:t>.</a:t>
            </a:r>
          </a:p>
          <a:p>
            <a:r>
              <a:rPr lang="ru-RU" sz="1600" dirty="0"/>
              <a:t>Низкая </a:t>
            </a:r>
            <a:r>
              <a:rPr lang="ru-RU" sz="1600" dirty="0" smtClean="0"/>
              <a:t>скорость: Кристаллы </a:t>
            </a:r>
            <a:r>
              <a:rPr lang="ru-RU" sz="1600" dirty="0"/>
              <a:t>крупные – фильтрация протекает эффективнее.</a:t>
            </a:r>
          </a:p>
          <a:p>
            <a:endParaRPr lang="ru-RU" sz="1600" b="1" i="1" dirty="0"/>
          </a:p>
          <a:p>
            <a:r>
              <a:rPr lang="ru-RU" sz="1600" b="1" i="1" dirty="0"/>
              <a:t>Скорость </a:t>
            </a:r>
            <a:r>
              <a:rPr lang="ru-RU" sz="1600" b="1" i="1" dirty="0" smtClean="0"/>
              <a:t>охлаждения, </a:t>
            </a:r>
            <a:r>
              <a:rPr lang="ru-RU" sz="1600" i="1" dirty="0" smtClean="0"/>
              <a:t>как правило, сначала поддерживают низкой </a:t>
            </a:r>
            <a:r>
              <a:rPr lang="ru-RU" sz="1600" i="1" dirty="0"/>
              <a:t>(образуются первичные кристаллы – центры последующей </a:t>
            </a:r>
            <a:r>
              <a:rPr lang="ru-RU" sz="1600" i="1" dirty="0" smtClean="0"/>
              <a:t>кристаллизации), потом повышают.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23222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3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Параметры процесса депарафинизации</a:t>
            </a:r>
            <a:endParaRPr lang="ru-RU" sz="2000"/>
          </a:p>
        </p:txBody>
      </p:sp>
      <p:grpSp>
        <p:nvGrpSpPr>
          <p:cNvPr id="8" name="Группа 7"/>
          <p:cNvGrpSpPr/>
          <p:nvPr/>
        </p:nvGrpSpPr>
        <p:grpSpPr>
          <a:xfrm>
            <a:off x="3635375" y="1571612"/>
            <a:ext cx="5076825" cy="3848113"/>
            <a:chOff x="3635375" y="1571612"/>
            <a:chExt cx="5076825" cy="3848113"/>
          </a:xfrm>
        </p:grpSpPr>
        <p:pic>
          <p:nvPicPr>
            <p:cNvPr id="8196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35375" y="1628775"/>
              <a:ext cx="5076825" cy="3790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3643306" y="1571612"/>
              <a:ext cx="1214446" cy="357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42812" y="785794"/>
            <a:ext cx="3133759" cy="5257800"/>
            <a:chOff x="142812" y="785794"/>
            <a:chExt cx="3133759" cy="5257800"/>
          </a:xfrm>
        </p:grpSpPr>
        <p:pic>
          <p:nvPicPr>
            <p:cNvPr id="819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785794"/>
              <a:ext cx="2847975" cy="525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142812" y="5643578"/>
              <a:ext cx="785850" cy="1428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4543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165100" y="160338"/>
            <a:ext cx="8978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Технологическая схема процесса депарафинизации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92696"/>
            <a:ext cx="6346414" cy="632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2555776" y="5877272"/>
            <a:ext cx="72008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0" y="5626115"/>
            <a:ext cx="2555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 smtClean="0"/>
              <a:t>Предварительная термообработка 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2555776" y="3066433"/>
            <a:ext cx="720080" cy="20162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3751379"/>
            <a:ext cx="2555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 smtClean="0"/>
              <a:t>Батарея теплообменников</a:t>
            </a:r>
            <a:endParaRPr lang="ru-RU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2279774"/>
            <a:ext cx="25557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dirty="0" smtClean="0"/>
              <a:t>По мере отделения парафина объем смеси снижается, требуется добавка растворителя.</a:t>
            </a:r>
            <a:endParaRPr lang="ru-RU" sz="16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555776" y="953680"/>
            <a:ext cx="720080" cy="1467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1342509"/>
            <a:ext cx="2555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 smtClean="0"/>
              <a:t>Батарея кристаллизаторов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36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15635"/>
            <a:ext cx="5429250" cy="589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Технологический режим </a:t>
            </a:r>
            <a:r>
              <a:rPr lang="ru-RU" sz="2000" b="1" dirty="0"/>
              <a:t>процесса депарафинизации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96136" y="1124744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Температуры фильтрования (°С) суспензии дистиллятного сырья (Т</a:t>
            </a:r>
            <a:r>
              <a:rPr lang="ru-RU" sz="1600" baseline="-25000" dirty="0" smtClean="0"/>
              <a:t>заст </a:t>
            </a:r>
            <a:r>
              <a:rPr lang="ru-RU" sz="1600" dirty="0" smtClean="0"/>
              <a:t>продукта = -20-(-15) °С)</a:t>
            </a:r>
            <a:endParaRPr lang="ru-RU" sz="16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926156"/>
              </p:ext>
            </p:extLst>
          </p:nvPr>
        </p:nvGraphicFramePr>
        <p:xfrm>
          <a:off x="5652120" y="1988840"/>
          <a:ext cx="3384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000"/>
                <a:gridCol w="1008000"/>
                <a:gridCol w="1008000"/>
              </a:tblGrid>
              <a:tr h="216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ст.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ст.</a:t>
                      </a:r>
                      <a:endParaRPr lang="ru-RU" sz="1400" dirty="0"/>
                    </a:p>
                  </a:txBody>
                  <a:tcPr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Ацетон-толуол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(-28)-(-25)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(-16)-(-15)</a:t>
                      </a:r>
                      <a:endParaRPr lang="ru-RU" sz="1400" dirty="0"/>
                    </a:p>
                  </a:txBody>
                  <a:tcPr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МЭК-толуол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(-23)-(-22)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(-13)-(-12)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70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8" t="33404" r="24022" b="25131"/>
          <a:stretch/>
        </p:blipFill>
        <p:spPr bwMode="auto">
          <a:xfrm>
            <a:off x="2339752" y="4184794"/>
            <a:ext cx="2440706" cy="2643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955414"/>
            <a:ext cx="4525961" cy="459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А</a:t>
            </a:r>
            <a:r>
              <a:rPr lang="ru-RU" sz="2000" b="1" dirty="0" smtClean="0"/>
              <a:t>ппараты экстракционной депарафинизации</a:t>
            </a:r>
            <a:endParaRPr lang="ru-RU" sz="2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5350718" cy="356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07503" y="4135432"/>
            <a:ext cx="256785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r>
              <a:rPr lang="ru-RU" sz="1400" b="1" dirty="0" smtClean="0"/>
              <a:t>Скребковый кристаллизатор типа «труба в трубе»: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Частота вращения 10-12 мин</a:t>
            </a:r>
            <a:r>
              <a:rPr lang="ru-RU" sz="1400" baseline="30000" dirty="0" smtClean="0"/>
              <a:t>-1</a:t>
            </a:r>
            <a:r>
              <a:rPr lang="ru-RU" sz="14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Число секций 10-12;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Поверхность теплообмена 70-84 м</a:t>
            </a:r>
            <a:r>
              <a:rPr lang="ru-RU" sz="1400" baseline="30000" dirty="0" smtClean="0"/>
              <a:t>2</a:t>
            </a:r>
            <a:r>
              <a:rPr lang="ru-RU" sz="14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Угол наклона секций – 7°;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4143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20688"/>
            <a:ext cx="5600380" cy="348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078" y="863183"/>
            <a:ext cx="47419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Барабанный вакуумный фильтр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Частота вращения барабана 0,5-2 мин</a:t>
            </a:r>
            <a:r>
              <a:rPr lang="ru-RU" baseline="30000" dirty="0" smtClean="0"/>
              <a:t>-1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Уровень жидкости – до 60 % поверхности барабана (</a:t>
            </a:r>
            <a:r>
              <a:rPr lang="ru-RU" dirty="0" err="1" smtClean="0"/>
              <a:t>ок</a:t>
            </a:r>
            <a:r>
              <a:rPr lang="ru-RU" dirty="0" smtClean="0"/>
              <a:t>. 1,3 радиуса);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Разница давлений по обе стороны фильтра </a:t>
            </a:r>
            <a:r>
              <a:rPr lang="ru-RU" dirty="0" err="1" smtClean="0"/>
              <a:t>ок</a:t>
            </a:r>
            <a:r>
              <a:rPr lang="ru-RU" dirty="0" smtClean="0"/>
              <a:t>. 30 кПа;</a:t>
            </a:r>
            <a:endParaRPr lang="ru-RU" dirty="0"/>
          </a:p>
        </p:txBody>
      </p:sp>
      <p:pic>
        <p:nvPicPr>
          <p:cNvPr id="4098" name="Picture 2" descr="http://invac.ru/technologies/images/03-che/03/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62" y="2564904"/>
            <a:ext cx="336232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65100" y="160308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dirty="0"/>
              <a:t>А</a:t>
            </a:r>
            <a:r>
              <a:rPr lang="ru-RU" sz="2000" b="1" dirty="0" smtClean="0"/>
              <a:t>ппараты экстракционной депарафинизации</a:t>
            </a:r>
            <a:endParaRPr lang="ru-RU" sz="20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866" y="4176350"/>
            <a:ext cx="5155134" cy="2660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00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/>
              <a:t>Результаты промышленного процесса депарафинизации</a:t>
            </a:r>
          </a:p>
          <a:p>
            <a:pPr algn="ctr"/>
            <a:r>
              <a:rPr lang="ru-RU" sz="2000" dirty="0" smtClean="0"/>
              <a:t>(растворитель - ацетон : бензол : толуол = 30 : 35 : 35)  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r="8197"/>
          <a:stretch/>
        </p:blipFill>
        <p:spPr bwMode="auto">
          <a:xfrm rot="5400000">
            <a:off x="2768179" y="-1478080"/>
            <a:ext cx="3737501" cy="894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1932" y="5373216"/>
            <a:ext cx="8670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Масло направляют на доочистку отбеливающими глинами для улучшения цвета и цветовой стабильности. Размер частиц глин – 0,1 мм. </a:t>
            </a:r>
            <a:r>
              <a:rPr lang="ru-RU" smtClean="0"/>
              <a:t>Потери адсорбента – 5-10 %.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10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3095</Words>
  <Application>Microsoft Office PowerPoint</Application>
  <PresentationFormat>Экран (4:3)</PresentationFormat>
  <Paragraphs>590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Egor Youriev</dc:creator>
  <cp:lastModifiedBy>Egor M. Yurev</cp:lastModifiedBy>
  <cp:revision>145</cp:revision>
  <cp:lastPrinted>2013-12-26T09:24:19Z</cp:lastPrinted>
  <dcterms:created xsi:type="dcterms:W3CDTF">2012-03-06T15:02:21Z</dcterms:created>
  <dcterms:modified xsi:type="dcterms:W3CDTF">2024-03-06T06:26:48Z</dcterms:modified>
</cp:coreProperties>
</file>