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86" r:id="rId2"/>
    <p:sldId id="287" r:id="rId3"/>
    <p:sldId id="288" r:id="rId4"/>
    <p:sldId id="289" r:id="rId5"/>
    <p:sldId id="290" r:id="rId6"/>
    <p:sldId id="291" r:id="rId7"/>
    <p:sldId id="315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7" r:id="rId29"/>
    <p:sldId id="318" r:id="rId30"/>
    <p:sldId id="319" r:id="rId31"/>
    <p:sldId id="332" r:id="rId32"/>
    <p:sldId id="333" r:id="rId33"/>
    <p:sldId id="334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33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>
        <p:scale>
          <a:sx n="100" d="100"/>
          <a:sy n="100" d="100"/>
        </p:scale>
        <p:origin x="-1866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41054243219681"/>
          <c:y val="1.4664757814364261E-3"/>
          <c:w val="0.49557139107611581"/>
          <c:h val="0.90103889286566452"/>
        </c:manualLayout>
      </c:layout>
      <c:pieChart>
        <c:varyColors val="1"/>
        <c:ser>
          <c:idx val="0"/>
          <c:order val="0"/>
          <c:explosion val="17"/>
          <c:dLbls>
            <c:dLbl>
              <c:idx val="0"/>
              <c:layout>
                <c:manualLayout>
                  <c:x val="-7.7160477189740395E-2"/>
                  <c:y val="5.822763063707950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5-15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208005249343832"/>
                  <c:y val="-0.2500193205016037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85-95 %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Лист1!$D$19:$D$20</c:f>
              <c:strCache>
                <c:ptCount val="2"/>
                <c:pt idx="0">
                  <c:v>Присадки</c:v>
                </c:pt>
                <c:pt idx="1">
                  <c:v>Базовые масла</c:v>
                </c:pt>
              </c:strCache>
            </c:strRef>
          </c:cat>
          <c:val>
            <c:numRef>
              <c:f>Лист1!$E$19:$E$20</c:f>
              <c:numCache>
                <c:formatCode>\О\с\н\о\в\н\о\й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67634886264217453"/>
          <c:y val="0.12471629682653342"/>
          <c:w val="0.25841338582677181"/>
          <c:h val="0.4774039608685278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400" b="1" i="0" baseline="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FA363-890B-43E9-8D60-DAFEBA7E31F6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A5443-ED8D-4B07-AB0D-81562A3E2E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68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5D236-7D7D-44A1-AAE3-296DCE5E86C6}" type="datetimeFigureOut">
              <a:rPr lang="ru-RU" smtClean="0"/>
              <a:pPr/>
              <a:t>01.03.2023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Лекция </a:t>
            </a:r>
            <a:r>
              <a:rPr lang="ru-RU" altLang="ru-RU" sz="2600" b="1"/>
              <a:t>№ </a:t>
            </a:r>
            <a:r>
              <a:rPr lang="ru-RU" altLang="ru-RU" sz="2600" b="1" smtClean="0"/>
              <a:t>7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853548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 smtClean="0"/>
              <a:t>Нефтяные масла. Основная информация. Селективный гидрокрекинг. Рынок нефтяных масел</a:t>
            </a:r>
            <a:endParaRPr lang="ru-RU" b="1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Технология </a:t>
            </a:r>
            <a:r>
              <a:rPr lang="ru-RU" altLang="ru-RU" sz="3000" b="1" dirty="0" smtClean="0"/>
              <a:t>переработки </a:t>
            </a:r>
            <a:r>
              <a:rPr lang="ru-RU" altLang="ru-RU" sz="3000" b="1" dirty="0" smtClean="0"/>
              <a:t>нефти</a:t>
            </a:r>
            <a:endParaRPr lang="ru-RU" altLang="ru-RU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22" y="692696"/>
            <a:ext cx="8426450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лилиния 1"/>
          <p:cNvSpPr/>
          <p:nvPr/>
        </p:nvSpPr>
        <p:spPr>
          <a:xfrm>
            <a:off x="5348426" y="1664805"/>
            <a:ext cx="97980" cy="504056"/>
          </a:xfrm>
          <a:custGeom>
            <a:avLst/>
            <a:gdLst>
              <a:gd name="connsiteX0" fmla="*/ 26479 w 195961"/>
              <a:gd name="connsiteY0" fmla="*/ 0 h 1456267"/>
              <a:gd name="connsiteX1" fmla="*/ 195813 w 195961"/>
              <a:gd name="connsiteY1" fmla="*/ 533400 h 1456267"/>
              <a:gd name="connsiteX2" fmla="*/ 1079 w 195961"/>
              <a:gd name="connsiteY2" fmla="*/ 863600 h 1456267"/>
              <a:gd name="connsiteX3" fmla="*/ 119613 w 195961"/>
              <a:gd name="connsiteY3" fmla="*/ 1227667 h 1456267"/>
              <a:gd name="connsiteX4" fmla="*/ 170413 w 195961"/>
              <a:gd name="connsiteY4" fmla="*/ 1456267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61" h="1456267">
                <a:moveTo>
                  <a:pt x="26479" y="0"/>
                </a:moveTo>
                <a:cubicBezTo>
                  <a:pt x="113262" y="194733"/>
                  <a:pt x="200046" y="389467"/>
                  <a:pt x="195813" y="533400"/>
                </a:cubicBezTo>
                <a:cubicBezTo>
                  <a:pt x="191580" y="677333"/>
                  <a:pt x="13779" y="747889"/>
                  <a:pt x="1079" y="863600"/>
                </a:cubicBezTo>
                <a:cubicBezTo>
                  <a:pt x="-11621" y="979311"/>
                  <a:pt x="91391" y="1128889"/>
                  <a:pt x="119613" y="1227667"/>
                </a:cubicBezTo>
                <a:cubicBezTo>
                  <a:pt x="147835" y="1326445"/>
                  <a:pt x="159124" y="1391356"/>
                  <a:pt x="170413" y="145626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5251727" y="1664805"/>
            <a:ext cx="97980" cy="504056"/>
          </a:xfrm>
          <a:custGeom>
            <a:avLst/>
            <a:gdLst>
              <a:gd name="connsiteX0" fmla="*/ 26479 w 195961"/>
              <a:gd name="connsiteY0" fmla="*/ 0 h 1456267"/>
              <a:gd name="connsiteX1" fmla="*/ 195813 w 195961"/>
              <a:gd name="connsiteY1" fmla="*/ 533400 h 1456267"/>
              <a:gd name="connsiteX2" fmla="*/ 1079 w 195961"/>
              <a:gd name="connsiteY2" fmla="*/ 863600 h 1456267"/>
              <a:gd name="connsiteX3" fmla="*/ 119613 w 195961"/>
              <a:gd name="connsiteY3" fmla="*/ 1227667 h 1456267"/>
              <a:gd name="connsiteX4" fmla="*/ 170413 w 195961"/>
              <a:gd name="connsiteY4" fmla="*/ 1456267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61" h="1456267">
                <a:moveTo>
                  <a:pt x="26479" y="0"/>
                </a:moveTo>
                <a:cubicBezTo>
                  <a:pt x="113262" y="194733"/>
                  <a:pt x="200046" y="389467"/>
                  <a:pt x="195813" y="533400"/>
                </a:cubicBezTo>
                <a:cubicBezTo>
                  <a:pt x="191580" y="677333"/>
                  <a:pt x="13779" y="747889"/>
                  <a:pt x="1079" y="863600"/>
                </a:cubicBezTo>
                <a:cubicBezTo>
                  <a:pt x="-11621" y="979311"/>
                  <a:pt x="91391" y="1128889"/>
                  <a:pt x="119613" y="1227667"/>
                </a:cubicBezTo>
                <a:cubicBezTo>
                  <a:pt x="147835" y="1326445"/>
                  <a:pt x="159124" y="1391356"/>
                  <a:pt x="170413" y="145626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63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215900" y="857232"/>
            <a:ext cx="8748713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В товарном ассортименте более 400 </a:t>
            </a:r>
            <a:r>
              <a:rPr lang="ru-RU" b="1" dirty="0" smtClean="0"/>
              <a:t>марок (в РФ) </a:t>
            </a:r>
            <a:r>
              <a:rPr lang="ru-RU" b="1" dirty="0"/>
              <a:t>масел различного назначения:</a:t>
            </a:r>
          </a:p>
          <a:p>
            <a:r>
              <a:rPr lang="ru-RU" b="1" dirty="0"/>
              <a:t>1) Смазочные: </a:t>
            </a:r>
          </a:p>
          <a:p>
            <a:pPr>
              <a:buFontTx/>
              <a:buChar char="-"/>
            </a:pPr>
            <a:r>
              <a:rPr lang="ru-RU" dirty="0" smtClean="0"/>
              <a:t> уменьшают </a:t>
            </a:r>
            <a:r>
              <a:rPr lang="ru-RU" dirty="0"/>
              <a:t>коэффициент трения между трущимися поверхностями,</a:t>
            </a:r>
          </a:p>
          <a:p>
            <a:pPr>
              <a:buFontTx/>
              <a:buChar char="-"/>
            </a:pPr>
            <a:r>
              <a:rPr lang="ru-RU" dirty="0" smtClean="0"/>
              <a:t> снижают </a:t>
            </a:r>
            <a:r>
              <a:rPr lang="ru-RU" dirty="0"/>
              <a:t>интенсивность изнашивания, </a:t>
            </a:r>
          </a:p>
          <a:p>
            <a:pPr>
              <a:buFontTx/>
              <a:buChar char="-"/>
            </a:pPr>
            <a:r>
              <a:rPr lang="ru-RU" dirty="0" smtClean="0"/>
              <a:t> защищают </a:t>
            </a:r>
            <a:r>
              <a:rPr lang="ru-RU" dirty="0"/>
              <a:t>металлы от коррозии, </a:t>
            </a:r>
          </a:p>
          <a:p>
            <a:pPr>
              <a:buFontTx/>
              <a:buChar char="-"/>
            </a:pPr>
            <a:r>
              <a:rPr lang="ru-RU" dirty="0" smtClean="0"/>
              <a:t> охлаждают </a:t>
            </a:r>
            <a:r>
              <a:rPr lang="ru-RU" dirty="0"/>
              <a:t>трущиеся детали, </a:t>
            </a:r>
          </a:p>
          <a:p>
            <a:pPr>
              <a:buFontTx/>
              <a:buChar char="-"/>
            </a:pPr>
            <a:r>
              <a:rPr lang="ru-RU" dirty="0" smtClean="0"/>
              <a:t> уплотняют </a:t>
            </a:r>
            <a:r>
              <a:rPr lang="ru-RU" dirty="0"/>
              <a:t>зазоры между сопряженными деталями, </a:t>
            </a:r>
          </a:p>
          <a:p>
            <a:pPr>
              <a:buFontTx/>
              <a:buChar char="-"/>
            </a:pPr>
            <a:r>
              <a:rPr lang="ru-RU" dirty="0" smtClean="0"/>
              <a:t> удаляют </a:t>
            </a:r>
            <a:r>
              <a:rPr lang="ru-RU" dirty="0"/>
              <a:t>с трущихся поверхностей продукты изнашивания.</a:t>
            </a:r>
          </a:p>
          <a:p>
            <a:endParaRPr lang="ru-RU" dirty="0"/>
          </a:p>
          <a:p>
            <a:r>
              <a:rPr lang="ru-RU" b="1" dirty="0"/>
              <a:t>2) Несмазочные </a:t>
            </a:r>
            <a:r>
              <a:rPr lang="ru-RU" dirty="0"/>
              <a:t>служат</a:t>
            </a:r>
            <a:r>
              <a:rPr lang="ru-RU" b="1" dirty="0"/>
              <a:t>:</a:t>
            </a:r>
          </a:p>
          <a:p>
            <a:pPr>
              <a:buFontTx/>
              <a:buChar char="-"/>
            </a:pPr>
            <a:r>
              <a:rPr lang="ru-RU" dirty="0" smtClean="0"/>
              <a:t> рабочими </a:t>
            </a:r>
            <a:r>
              <a:rPr lang="ru-RU" dirty="0"/>
              <a:t>жидкостями в гидравлических передачах, </a:t>
            </a:r>
          </a:p>
          <a:p>
            <a:pPr>
              <a:buFontTx/>
              <a:buChar char="-"/>
            </a:pPr>
            <a:r>
              <a:rPr lang="ru-RU" dirty="0" smtClean="0"/>
              <a:t> электроизоляционной </a:t>
            </a:r>
            <a:r>
              <a:rPr lang="ru-RU" dirty="0"/>
              <a:t>средой в трансформаторах, конденсаторах, кабелях, масляных выключателях, </a:t>
            </a:r>
          </a:p>
          <a:p>
            <a:pPr>
              <a:buFontTx/>
              <a:buChar char="-"/>
            </a:pPr>
            <a:r>
              <a:rPr lang="ru-RU" dirty="0" smtClean="0"/>
              <a:t> используются </a:t>
            </a:r>
            <a:r>
              <a:rPr lang="ru-RU" dirty="0"/>
              <a:t>для приготовления смазок, присадок и т. п.</a:t>
            </a:r>
            <a:endParaRPr lang="ru-RU" b="1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636"/>
            <a:ext cx="1765368" cy="164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5000636"/>
            <a:ext cx="1395865" cy="156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4" cstate="print"/>
          <a:srcRect t="41406"/>
          <a:stretch>
            <a:fillRect/>
          </a:stretch>
        </p:blipFill>
        <p:spPr bwMode="auto">
          <a:xfrm flipH="1">
            <a:off x="6572264" y="4214818"/>
            <a:ext cx="1882847" cy="225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8591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4100" name="Прямоугольник 5"/>
          <p:cNvSpPr>
            <a:spLocks noChangeArrowheads="1"/>
          </p:cNvSpPr>
          <p:nvPr/>
        </p:nvSpPr>
        <p:spPr bwMode="auto">
          <a:xfrm>
            <a:off x="215900" y="404664"/>
            <a:ext cx="874871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По источнику сырья:</a:t>
            </a:r>
            <a:r>
              <a:rPr lang="ru-RU" dirty="0"/>
              <a:t> </a:t>
            </a:r>
          </a:p>
          <a:p>
            <a:pPr>
              <a:buFontTx/>
              <a:buChar char="-"/>
            </a:pPr>
            <a:r>
              <a:rPr lang="ru-RU" b="1" dirty="0"/>
              <a:t>дистиллятные</a:t>
            </a:r>
            <a:r>
              <a:rPr lang="ru-RU" dirty="0"/>
              <a:t>, полученные из соответствующих масляных фракций вакуумной перегонки мазута; </a:t>
            </a:r>
          </a:p>
          <a:p>
            <a:pPr>
              <a:buFontTx/>
              <a:buChar char="-"/>
            </a:pPr>
            <a:r>
              <a:rPr lang="ru-RU" b="1" dirty="0"/>
              <a:t>остаточные,</a:t>
            </a:r>
            <a:r>
              <a:rPr lang="ru-RU" dirty="0"/>
              <a:t> полученные из остатка вакуумной перегонки мазута, т. е. из гудрона; </a:t>
            </a:r>
          </a:p>
          <a:p>
            <a:pPr>
              <a:buFontTx/>
              <a:buChar char="-"/>
            </a:pPr>
            <a:r>
              <a:rPr lang="ru-RU" b="1" dirty="0"/>
              <a:t>компаундированные</a:t>
            </a:r>
            <a:r>
              <a:rPr lang="ru-RU" dirty="0"/>
              <a:t>, полученные при смешении дистиллятного и остаточного компонентов; </a:t>
            </a:r>
          </a:p>
          <a:p>
            <a:r>
              <a:rPr lang="en-US" i="1" dirty="0" smtClean="0"/>
              <a:t>+</a:t>
            </a:r>
            <a:r>
              <a:rPr lang="ru-RU" i="1" dirty="0" smtClean="0"/>
              <a:t>загущенные</a:t>
            </a:r>
            <a:r>
              <a:rPr lang="ru-RU" dirty="0"/>
              <a:t>, полученные введением в базовые масла </a:t>
            </a:r>
            <a:r>
              <a:rPr lang="en-US" dirty="0" smtClean="0"/>
              <a:t>2-10% </a:t>
            </a:r>
            <a:r>
              <a:rPr lang="ru-RU" dirty="0" smtClean="0"/>
              <a:t>загущающих </a:t>
            </a:r>
            <a:r>
              <a:rPr lang="ru-RU" dirty="0"/>
              <a:t>полимерных </a:t>
            </a:r>
            <a:r>
              <a:rPr lang="ru-RU" dirty="0" smtClean="0"/>
              <a:t>присадок</a:t>
            </a:r>
            <a:r>
              <a:rPr lang="en-US" dirty="0" smtClean="0"/>
              <a:t> (</a:t>
            </a:r>
            <a:r>
              <a:rPr lang="ru-RU" dirty="0"/>
              <a:t>полиметакрилаты, полиизобутилен, поливинилбутиловый эфир</a:t>
            </a:r>
            <a:r>
              <a:rPr lang="en-US" dirty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0" y="3000372"/>
            <a:ext cx="9144000" cy="3714776"/>
            <a:chOff x="0" y="3000372"/>
            <a:chExt cx="9144000" cy="3714776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4891088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500034" y="3000372"/>
              <a:ext cx="3571900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Мазут</a:t>
              </a:r>
              <a:endParaRPr lang="ru-RU" dirty="0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5143504" y="3000372"/>
              <a:ext cx="3429024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Гудрон</a:t>
              </a:r>
              <a:endParaRPr lang="ru-RU" dirty="0"/>
            </a:p>
          </p:txBody>
        </p:sp>
        <p:sp>
          <p:nvSpPr>
            <p:cNvPr id="8" name="Стрелка вниз 7"/>
            <p:cNvSpPr/>
            <p:nvPr/>
          </p:nvSpPr>
          <p:spPr>
            <a:xfrm>
              <a:off x="1285852" y="342900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500034" y="3786190"/>
              <a:ext cx="1643074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Легкая масляная фракция (350-420 °С)</a:t>
              </a:r>
              <a:endParaRPr lang="ru-RU" sz="1200" dirty="0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428860" y="3786190"/>
              <a:ext cx="1643074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Тяжелая масляная фракция (420-500 °С)</a:t>
              </a:r>
              <a:endParaRPr lang="ru-RU" sz="1200" dirty="0"/>
            </a:p>
          </p:txBody>
        </p:sp>
        <p:sp>
          <p:nvSpPr>
            <p:cNvPr id="13" name="Стрелка вниз 12"/>
            <p:cNvSpPr/>
            <p:nvPr/>
          </p:nvSpPr>
          <p:spPr>
            <a:xfrm>
              <a:off x="3143240" y="342900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Стрелка вниз 13"/>
            <p:cNvSpPr/>
            <p:nvPr/>
          </p:nvSpPr>
          <p:spPr>
            <a:xfrm>
              <a:off x="1285852" y="4214818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Стрелка вниз 14"/>
            <p:cNvSpPr/>
            <p:nvPr/>
          </p:nvSpPr>
          <p:spPr>
            <a:xfrm>
              <a:off x="3143240" y="4214818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71472" y="4572008"/>
              <a:ext cx="8001056" cy="50006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Селективная очистка</a:t>
              </a:r>
              <a:endParaRPr lang="ru-RU" dirty="0"/>
            </a:p>
          </p:txBody>
        </p:sp>
        <p:sp>
          <p:nvSpPr>
            <p:cNvPr id="17" name="Стрелка вниз 16"/>
            <p:cNvSpPr/>
            <p:nvPr/>
          </p:nvSpPr>
          <p:spPr>
            <a:xfrm>
              <a:off x="6715140" y="342900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143504" y="3786190"/>
              <a:ext cx="3429024" cy="42862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Деасфальтизация</a:t>
              </a:r>
              <a:endParaRPr lang="ru-RU" dirty="0"/>
            </a:p>
          </p:txBody>
        </p:sp>
        <p:sp>
          <p:nvSpPr>
            <p:cNvPr id="19" name="Стрелка вниз 18"/>
            <p:cNvSpPr/>
            <p:nvPr/>
          </p:nvSpPr>
          <p:spPr>
            <a:xfrm>
              <a:off x="6715140" y="4214818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1472" y="5429264"/>
              <a:ext cx="8001056" cy="50006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Депарафинизация</a:t>
              </a:r>
              <a:endParaRPr lang="ru-RU" dirty="0"/>
            </a:p>
          </p:txBody>
        </p:sp>
        <p:sp>
          <p:nvSpPr>
            <p:cNvPr id="22" name="Стрелка вниз 21"/>
            <p:cNvSpPr/>
            <p:nvPr/>
          </p:nvSpPr>
          <p:spPr>
            <a:xfrm>
              <a:off x="1285852" y="592933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Стрелка вниз 22"/>
            <p:cNvSpPr/>
            <p:nvPr/>
          </p:nvSpPr>
          <p:spPr>
            <a:xfrm>
              <a:off x="3143240" y="592933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6715140" y="592933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500034" y="6286520"/>
              <a:ext cx="3571900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Дистиллятные базовые масла</a:t>
              </a:r>
              <a:endParaRPr lang="ru-RU" dirty="0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5143504" y="6286520"/>
              <a:ext cx="3430800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Остаточные базовые масла</a:t>
              </a:r>
              <a:endParaRPr lang="ru-RU" dirty="0"/>
            </a:p>
          </p:txBody>
        </p:sp>
        <p:sp>
          <p:nvSpPr>
            <p:cNvPr id="27" name="Стрелка вниз 26"/>
            <p:cNvSpPr/>
            <p:nvPr/>
          </p:nvSpPr>
          <p:spPr>
            <a:xfrm>
              <a:off x="1285852" y="5072074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Стрелка вниз 27"/>
            <p:cNvSpPr/>
            <p:nvPr/>
          </p:nvSpPr>
          <p:spPr>
            <a:xfrm>
              <a:off x="3143240" y="5072074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Стрелка вниз 28"/>
            <p:cNvSpPr/>
            <p:nvPr/>
          </p:nvSpPr>
          <p:spPr>
            <a:xfrm>
              <a:off x="6715140" y="5072074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325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42844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Основные химмотологические требования к нефтяным маслам</a:t>
            </a:r>
            <a:endParaRPr lang="ru-RU" sz="2000" dirty="0"/>
          </a:p>
        </p:txBody>
      </p:sp>
      <p:sp>
        <p:nvSpPr>
          <p:cNvPr id="5125" name="Прямоугольник 5"/>
          <p:cNvSpPr>
            <a:spLocks noChangeArrowheads="1"/>
          </p:cNvSpPr>
          <p:nvPr/>
        </p:nvSpPr>
        <p:spPr bwMode="auto">
          <a:xfrm>
            <a:off x="215900" y="714357"/>
            <a:ext cx="874871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/>
              <a:t>Вязкость и вязкостно-температурные свойства </a:t>
            </a:r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ru-RU" dirty="0"/>
              <a:t>повышением температуры кипения масел их вязкость возрастает. </a:t>
            </a:r>
          </a:p>
          <a:p>
            <a:pPr>
              <a:buFontTx/>
              <a:buChar char="-"/>
            </a:pPr>
            <a:r>
              <a:rPr lang="ru-RU" dirty="0"/>
              <a:t> </a:t>
            </a:r>
            <a:r>
              <a:rPr lang="ru-RU" dirty="0" smtClean="0"/>
              <a:t>н-алканы (парафины) характеризуются </a:t>
            </a:r>
            <a:r>
              <a:rPr lang="ru-RU" dirty="0"/>
              <a:t>наименьшей </a:t>
            </a:r>
            <a:r>
              <a:rPr lang="ru-RU" dirty="0" smtClean="0"/>
              <a:t>вязкостью, с </a:t>
            </a:r>
            <a:r>
              <a:rPr lang="ru-RU" dirty="0"/>
              <a:t>разветвлением цепи их вязкость возрастает</a:t>
            </a:r>
            <a:r>
              <a:rPr lang="ru-RU" dirty="0" smtClean="0"/>
              <a:t>.</a:t>
            </a:r>
            <a:endParaRPr lang="ru-RU" dirty="0"/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ru-RU" dirty="0" smtClean="0"/>
              <a:t>циклические УВ </a:t>
            </a:r>
            <a:r>
              <a:rPr lang="ru-RU" dirty="0"/>
              <a:t>значительно более вязкие, чем парафиновые. </a:t>
            </a:r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ru-RU" dirty="0" smtClean="0"/>
              <a:t>при </a:t>
            </a:r>
            <a:r>
              <a:rPr lang="ru-RU" dirty="0"/>
              <a:t>одинаковой </a:t>
            </a:r>
            <a:r>
              <a:rPr lang="ru-RU" dirty="0" smtClean="0"/>
              <a:t>структуре (количестве атомов углерода) </a:t>
            </a:r>
            <a:r>
              <a:rPr lang="ru-RU" dirty="0"/>
              <a:t>вязкость нафтенов выше, чем аренов. </a:t>
            </a:r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ru-RU" dirty="0" smtClean="0"/>
              <a:t>наибольшую </a:t>
            </a:r>
            <a:r>
              <a:rPr lang="ru-RU" dirty="0"/>
              <a:t>вязкость имеют </a:t>
            </a:r>
            <a:r>
              <a:rPr lang="ru-RU" dirty="0" smtClean="0"/>
              <a:t>САВ.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10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Основные химмотологические требования к нефтяным маслам</a:t>
            </a:r>
            <a:endParaRPr lang="ru-RU" sz="2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37" y="3527373"/>
            <a:ext cx="3816451" cy="2031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072066" y="5453005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Снижение вязкости с ростом температуры </a:t>
            </a:r>
          </a:p>
          <a:p>
            <a:pPr algn="ctr"/>
            <a:r>
              <a:rPr lang="ru-RU" sz="1400" dirty="0" smtClean="0"/>
              <a:t>(контрольные определения вязкости проводят обычно при 20, 50(40) и 100 °С)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46766" y="2287213"/>
            <a:ext cx="3266724" cy="468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75060" y="5975645"/>
            <a:ext cx="43289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Номограмма для определения индекса вязкости</a:t>
            </a:r>
          </a:p>
          <a:p>
            <a:pPr algn="ctr"/>
            <a:r>
              <a:rPr lang="ru-RU" sz="1400" dirty="0" smtClean="0"/>
              <a:t>(соответствует ГОСТ </a:t>
            </a:r>
            <a:r>
              <a:rPr lang="ru-RU" sz="1400" dirty="0"/>
              <a:t>25371-97)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3943" y="605587"/>
            <a:ext cx="84365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Важнейшей характеристикой масел является </a:t>
            </a:r>
            <a:r>
              <a:rPr lang="ru-RU" b="1" dirty="0"/>
              <a:t>изменение их вязкости с температурой</a:t>
            </a:r>
            <a:r>
              <a:rPr lang="ru-RU" dirty="0"/>
              <a:t>. Чем </a:t>
            </a:r>
            <a:r>
              <a:rPr lang="ru-RU" b="1" dirty="0"/>
              <a:t>более полога температурная кривая вязкости</a:t>
            </a:r>
            <a:r>
              <a:rPr lang="ru-RU" dirty="0"/>
              <a:t>, тем </a:t>
            </a:r>
            <a:r>
              <a:rPr lang="ru-RU" b="1" dirty="0"/>
              <a:t>выше значение </a:t>
            </a:r>
            <a:r>
              <a:rPr lang="ru-RU" b="1" i="1" dirty="0"/>
              <a:t>индекса вязкости (ИВ)</a:t>
            </a:r>
            <a:r>
              <a:rPr lang="ru-RU" b="1" dirty="0"/>
              <a:t> </a:t>
            </a:r>
            <a:r>
              <a:rPr lang="ru-RU" dirty="0"/>
              <a:t>и более качественно масло (современные масла должны иметь ИВ не менее 90</a:t>
            </a:r>
            <a:r>
              <a:rPr lang="ru-RU" dirty="0" smtClean="0"/>
              <a:t>). </a:t>
            </a:r>
          </a:p>
          <a:p>
            <a:pPr algn="just"/>
            <a:r>
              <a:rPr lang="ru-RU" b="1" dirty="0" smtClean="0"/>
              <a:t>Масла </a:t>
            </a:r>
            <a:r>
              <a:rPr lang="ru-RU" b="1" dirty="0"/>
              <a:t>должны быть:</a:t>
            </a:r>
          </a:p>
          <a:p>
            <a:pPr marL="342900" indent="-342900" algn="just">
              <a:buFontTx/>
              <a:buChar char="-"/>
            </a:pPr>
            <a:r>
              <a:rPr lang="ru-RU" dirty="0"/>
              <a:t>достаточно жидкими при низких </a:t>
            </a:r>
            <a:r>
              <a:rPr lang="en-US" i="1" dirty="0"/>
              <a:t>t</a:t>
            </a:r>
            <a:r>
              <a:rPr lang="ru-RU" i="1" dirty="0"/>
              <a:t>°</a:t>
            </a:r>
            <a:r>
              <a:rPr lang="ru-RU" dirty="0"/>
              <a:t> – облегчить запуск двигателя;</a:t>
            </a:r>
          </a:p>
          <a:p>
            <a:pPr marL="342900" indent="-342900" algn="just">
              <a:buFontTx/>
              <a:buChar char="-"/>
            </a:pPr>
            <a:r>
              <a:rPr lang="ru-RU" dirty="0"/>
              <a:t>достаточно вязкими при высоких </a:t>
            </a:r>
            <a:r>
              <a:rPr lang="en-US" i="1" dirty="0"/>
              <a:t>t</a:t>
            </a:r>
            <a:r>
              <a:rPr lang="ru-RU" i="1" dirty="0"/>
              <a:t>°</a:t>
            </a:r>
            <a:r>
              <a:rPr lang="ru-RU" dirty="0"/>
              <a:t> (80-120 °С) – снизить трение и износ двигателя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8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Основные химмотологические требования к нефтяным маслам</a:t>
            </a:r>
            <a:endParaRPr lang="ru-RU" sz="2000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07504" y="3485907"/>
            <a:ext cx="89789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pPr algn="just"/>
            <a:r>
              <a:rPr lang="ru-RU" dirty="0"/>
              <a:t>Для получения </a:t>
            </a:r>
            <a:r>
              <a:rPr lang="ru-RU" dirty="0" err="1"/>
              <a:t>высокоиндексных</a:t>
            </a:r>
            <a:r>
              <a:rPr lang="ru-RU" dirty="0"/>
              <a:t> масел следует полностью </a:t>
            </a:r>
            <a:r>
              <a:rPr lang="ru-RU" b="1" u="sng" dirty="0"/>
              <a:t>удалять полициклические арены</a:t>
            </a:r>
            <a:r>
              <a:rPr lang="ru-RU" dirty="0"/>
              <a:t> и </a:t>
            </a:r>
            <a:r>
              <a:rPr lang="ru-RU" b="1" u="sng" dirty="0"/>
              <a:t>нафтено-ароматические углеводороды с короткими боковыми цепями</a:t>
            </a:r>
            <a:r>
              <a:rPr lang="ru-RU" dirty="0"/>
              <a:t> и </a:t>
            </a:r>
            <a:r>
              <a:rPr lang="ru-RU" b="1" u="sng" dirty="0"/>
              <a:t>смолисто-асфальтеновые вещества</a:t>
            </a:r>
            <a:r>
              <a:rPr lang="ru-RU" dirty="0"/>
              <a:t>.</a:t>
            </a:r>
            <a:endParaRPr lang="ru-RU" b="1" dirty="0"/>
          </a:p>
          <a:p>
            <a:pPr algn="just"/>
            <a:r>
              <a:rPr lang="ru-RU" b="1" dirty="0" smtClean="0"/>
              <a:t>ИВ нефтей</a:t>
            </a:r>
            <a:r>
              <a:rPr lang="ru-RU" dirty="0" smtClean="0"/>
              <a:t>: ароматических </a:t>
            </a:r>
            <a:r>
              <a:rPr lang="en-US" dirty="0" smtClean="0"/>
              <a:t>&lt;</a:t>
            </a:r>
            <a:r>
              <a:rPr lang="ru-RU" dirty="0" smtClean="0"/>
              <a:t> 0, нафтеновых – 30-60, парафиновых – до 100;</a:t>
            </a:r>
          </a:p>
          <a:p>
            <a:pPr algn="just"/>
            <a:r>
              <a:rPr lang="ru-RU" b="1" dirty="0" smtClean="0"/>
              <a:t>ИВ масляных фракций</a:t>
            </a:r>
            <a:r>
              <a:rPr lang="ru-RU" dirty="0" smtClean="0"/>
              <a:t> с присадками – 130+.</a:t>
            </a:r>
          </a:p>
          <a:p>
            <a:pPr algn="just"/>
            <a:r>
              <a:rPr lang="ru-RU" dirty="0" smtClean="0"/>
              <a:t>Используемые присадки – полиизобутилены (ИВ </a:t>
            </a:r>
            <a:r>
              <a:rPr lang="ru-RU" dirty="0" smtClean="0">
                <a:latin typeface="Arial"/>
                <a:cs typeface="Arial"/>
              </a:rPr>
              <a:t>≤ 130</a:t>
            </a:r>
            <a:r>
              <a:rPr lang="ru-RU" dirty="0" smtClean="0"/>
              <a:t>), эфиры полиметакриловой кислоты.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44812" y="3193231"/>
            <a:ext cx="5019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Индекс вязкости различных углеводородов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" t="3589" r="10524" b="17643"/>
          <a:stretch/>
        </p:blipFill>
        <p:spPr bwMode="auto">
          <a:xfrm>
            <a:off x="1907704" y="620688"/>
            <a:ext cx="4858282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58016" y="5943978"/>
            <a:ext cx="1785950" cy="4286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Парафины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4876" y="5943978"/>
            <a:ext cx="1785950" cy="4286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Нафтены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71736" y="5943978"/>
            <a:ext cx="1785950" cy="4286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Ароматика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596" y="5943978"/>
            <a:ext cx="1785950" cy="4286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Смолы/асфальтены</a:t>
            </a:r>
            <a:endParaRPr lang="ru-RU" sz="14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714348" y="5372474"/>
            <a:ext cx="7500990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Индекс вязкости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85786" y="6444044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УДАЛЯТЬ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6444044"/>
            <a:ext cx="3624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УДАЛЯТЬ ТОЛЬКО РАЗВЕТВЛЕННЫЕ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330" y="6444044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НЕ УДАЛЯТЬ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0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408786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ru-RU" sz="2000" b="1" dirty="0"/>
              <a:t>Основные химмотологические требования к нефтяным маслам</a:t>
            </a:r>
            <a:endParaRPr lang="ru-RU" sz="2000" dirty="0"/>
          </a:p>
        </p:txBody>
      </p:sp>
      <p:sp>
        <p:nvSpPr>
          <p:cNvPr id="7173" name="Прямоугольник 7"/>
          <p:cNvSpPr>
            <a:spLocks noChangeArrowheads="1"/>
          </p:cNvSpPr>
          <p:nvPr/>
        </p:nvSpPr>
        <p:spPr bwMode="auto">
          <a:xfrm>
            <a:off x="323850" y="582886"/>
            <a:ext cx="84963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Температура застывания масел</a:t>
            </a:r>
          </a:p>
          <a:p>
            <a:pPr>
              <a:buFontTx/>
              <a:buChar char="-"/>
            </a:pPr>
            <a:r>
              <a:rPr lang="ru-RU" dirty="0" smtClean="0"/>
              <a:t> зависит </a:t>
            </a:r>
            <a:r>
              <a:rPr lang="ru-RU" dirty="0"/>
              <a:t>от содержания в них тугоплавких углеводородов, и прежде </a:t>
            </a:r>
            <a:r>
              <a:rPr lang="ru-RU" dirty="0" smtClean="0"/>
              <a:t>всего</a:t>
            </a:r>
            <a:r>
              <a:rPr lang="ru-RU" dirty="0"/>
              <a:t>,</a:t>
            </a:r>
            <a:r>
              <a:rPr lang="ru-RU" dirty="0" smtClean="0"/>
              <a:t> линейных парафинов </a:t>
            </a:r>
            <a:r>
              <a:rPr lang="ru-RU" dirty="0"/>
              <a:t>и церезинов (</a:t>
            </a:r>
            <a:r>
              <a:rPr lang="ru-RU" b="1" u="sng" dirty="0"/>
              <a:t>необходимо их удаление</a:t>
            </a:r>
            <a:r>
              <a:rPr lang="ru-RU" dirty="0"/>
              <a:t>).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174" name="Прямоугольник 8"/>
          <p:cNvSpPr>
            <a:spLocks noChangeArrowheads="1"/>
          </p:cNvSpPr>
          <p:nvPr/>
        </p:nvSpPr>
        <p:spPr bwMode="auto">
          <a:xfrm>
            <a:off x="357158" y="2714620"/>
            <a:ext cx="813593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 smtClean="0"/>
              <a:t>Химическая </a:t>
            </a:r>
            <a:r>
              <a:rPr lang="ru-RU" b="1" i="1" dirty="0"/>
              <a:t>стабильность масел</a:t>
            </a:r>
          </a:p>
          <a:p>
            <a:r>
              <a:rPr lang="ru-RU" dirty="0"/>
              <a:t>- под воздействием кислорода воздуха образуются (при высоких </a:t>
            </a:r>
            <a:r>
              <a:rPr lang="en-US" i="1" dirty="0" smtClean="0"/>
              <a:t>t</a:t>
            </a:r>
            <a:r>
              <a:rPr lang="ru-RU" i="1" dirty="0" smtClean="0"/>
              <a:t>°, </a:t>
            </a:r>
            <a:r>
              <a:rPr lang="ru-RU" dirty="0" smtClean="0"/>
              <a:t>в присутствии металлов-</a:t>
            </a:r>
            <a:r>
              <a:rPr lang="ru-RU" i="1" dirty="0" smtClean="0"/>
              <a:t>«катализаторов»</a:t>
            </a:r>
            <a:r>
              <a:rPr lang="ru-RU" dirty="0" smtClean="0"/>
              <a:t> окисления) </a:t>
            </a:r>
            <a:r>
              <a:rPr lang="ru-RU" dirty="0"/>
              <a:t>и накапливаются в маслах продукты окисления и конденсации (</a:t>
            </a:r>
            <a:r>
              <a:rPr lang="ru-RU" b="1" dirty="0"/>
              <a:t>оксикислоты, смолы, асфальтены, углистые отложения</a:t>
            </a:r>
            <a:r>
              <a:rPr lang="ru-RU" dirty="0"/>
              <a:t>), которые ухудшают их эксплуатационные свойства.</a:t>
            </a:r>
          </a:p>
          <a:p>
            <a:r>
              <a:rPr lang="ru-RU" dirty="0"/>
              <a:t>Наилучшей химической стабильностью обладают малоцикличные</a:t>
            </a:r>
          </a:p>
          <a:p>
            <a:r>
              <a:rPr lang="ru-RU" dirty="0"/>
              <a:t>нафтено-ароматические углеводороды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908720"/>
            <a:ext cx="1178709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429132"/>
            <a:ext cx="2928958" cy="195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5643570" y="6357958"/>
            <a:ext cx="3071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/>
              <a:t>Новое и отработанное масла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2615252"/>
            <a:ext cx="2746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Парафины          Церезины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77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ru-RU" sz="2000" b="1" dirty="0"/>
              <a:t>Основные химмотологические требования к нефтяным маслам</a:t>
            </a:r>
            <a:endParaRPr lang="ru-RU" sz="2000" dirty="0"/>
          </a:p>
        </p:txBody>
      </p:sp>
      <p:sp>
        <p:nvSpPr>
          <p:cNvPr id="8197" name="Прямоугольник 8"/>
          <p:cNvSpPr>
            <a:spLocks noChangeArrowheads="1"/>
          </p:cNvSpPr>
          <p:nvPr/>
        </p:nvSpPr>
        <p:spPr bwMode="auto">
          <a:xfrm>
            <a:off x="323850" y="1125538"/>
            <a:ext cx="813593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 smtClean="0"/>
              <a:t>Смазочная способность масел</a:t>
            </a:r>
          </a:p>
          <a:p>
            <a:r>
              <a:rPr lang="ru-RU" dirty="0" smtClean="0"/>
              <a:t>- Оценивает условия работы машин и механизмов при больших нагрузках</a:t>
            </a:r>
          </a:p>
          <a:p>
            <a:r>
              <a:rPr lang="ru-RU" dirty="0" smtClean="0"/>
              <a:t>и малых скоростях;</a:t>
            </a:r>
          </a:p>
          <a:p>
            <a:pPr>
              <a:buFontTx/>
              <a:buChar char="-"/>
            </a:pPr>
            <a:r>
              <a:rPr lang="ru-RU" dirty="0" smtClean="0"/>
              <a:t> способность масла создавать на металлической поверхности весьма прочный, но очень тонкий смазочный слой (т.н. </a:t>
            </a:r>
            <a:r>
              <a:rPr lang="ru-RU" i="1" dirty="0" smtClean="0"/>
              <a:t>граничная смазка</a:t>
            </a:r>
            <a:r>
              <a:rPr lang="ru-RU" dirty="0" smtClean="0"/>
              <a:t>) толщиной  0,1–1,1 мкм, (50…500 молекулярных слоев)</a:t>
            </a:r>
          </a:p>
          <a:p>
            <a:pPr>
              <a:buFontTx/>
              <a:buChar char="-"/>
            </a:pPr>
            <a:r>
              <a:rPr lang="ru-RU" dirty="0" smtClean="0"/>
              <a:t> Лучшая ССМ у смолисто-асфальтеновых веществ, ВМ-</a:t>
            </a:r>
            <a:r>
              <a:rPr lang="en-US" i="1" dirty="0" smtClean="0"/>
              <a:t>S</a:t>
            </a:r>
            <a:r>
              <a:rPr lang="en-US" dirty="0" smtClean="0"/>
              <a:t>-</a:t>
            </a:r>
            <a:r>
              <a:rPr lang="ru-RU" dirty="0" smtClean="0"/>
              <a:t>органических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O-</a:t>
            </a:r>
            <a:r>
              <a:rPr lang="ru-RU" dirty="0" smtClean="0"/>
              <a:t>содержащих соединений – </a:t>
            </a:r>
            <a:r>
              <a:rPr lang="ru-RU" b="1" u="sng" dirty="0" smtClean="0"/>
              <a:t>но они нежелательны!!!</a:t>
            </a:r>
          </a:p>
          <a:p>
            <a:endParaRPr lang="ru-RU" b="1" i="1" dirty="0" smtClean="0"/>
          </a:p>
          <a:p>
            <a:r>
              <a:rPr lang="ru-RU" b="1" i="1" dirty="0" smtClean="0"/>
              <a:t>Защитные </a:t>
            </a:r>
            <a:r>
              <a:rPr lang="ru-RU" b="1" i="1" dirty="0"/>
              <a:t>и антикоррозионные свойства масел</a:t>
            </a:r>
            <a:endParaRPr lang="en-US" b="1" i="1" dirty="0"/>
          </a:p>
          <a:p>
            <a:r>
              <a:rPr lang="en-US" dirty="0"/>
              <a:t>- </a:t>
            </a:r>
            <a:r>
              <a:rPr lang="ru-RU" dirty="0"/>
              <a:t>способность вытеснять воду с поверхности металла, удерживать</a:t>
            </a:r>
          </a:p>
          <a:p>
            <a:r>
              <a:rPr lang="ru-RU" dirty="0"/>
              <a:t>ее в объеме смазочного материала и образовывать на нем прочные ад-</a:t>
            </a:r>
          </a:p>
          <a:p>
            <a:r>
              <a:rPr lang="ru-RU" dirty="0"/>
              <a:t>сорбционные и хемосорбционные пленки, препятствующие развитию</a:t>
            </a:r>
          </a:p>
          <a:p>
            <a:r>
              <a:rPr lang="ru-RU" dirty="0"/>
              <a:t>коррозионных </a:t>
            </a:r>
            <a:r>
              <a:rPr lang="ru-RU" dirty="0" smtClean="0"/>
              <a:t>процессов.</a:t>
            </a:r>
            <a:endParaRPr lang="en-US" dirty="0"/>
          </a:p>
          <a:p>
            <a:r>
              <a:rPr lang="en-US" dirty="0"/>
              <a:t>- </a:t>
            </a:r>
            <a:r>
              <a:rPr lang="ru-RU" dirty="0"/>
              <a:t>Базовые нефтяные масла не способны длительно защищать металлы от коррозии</a:t>
            </a:r>
            <a:r>
              <a:rPr lang="en-US" dirty="0"/>
              <a:t> – </a:t>
            </a:r>
            <a:r>
              <a:rPr lang="ru-RU" b="1" u="sng" dirty="0"/>
              <a:t>необходимо введение</a:t>
            </a:r>
            <a:r>
              <a:rPr lang="en-US" b="1" u="sng" dirty="0"/>
              <a:t> </a:t>
            </a:r>
            <a:r>
              <a:rPr lang="ru-RU" b="1" u="sng" dirty="0"/>
              <a:t>небольших количеств ингибиторов коррозии</a:t>
            </a:r>
            <a:r>
              <a:rPr lang="en-US" u="sng" dirty="0"/>
              <a:t>.</a:t>
            </a:r>
            <a:endParaRPr lang="ru-RU" u="sng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5572140"/>
            <a:ext cx="1762124" cy="116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3428992" y="6143644"/>
            <a:ext cx="30718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Масляная пленка на поверхности воды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6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9220" name="Прямоугольник 8"/>
          <p:cNvSpPr>
            <a:spLocks noChangeArrowheads="1"/>
          </p:cNvSpPr>
          <p:nvPr/>
        </p:nvSpPr>
        <p:spPr bwMode="auto">
          <a:xfrm>
            <a:off x="222276" y="571480"/>
            <a:ext cx="81359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По назначению:</a:t>
            </a:r>
          </a:p>
          <a:p>
            <a:pPr>
              <a:buFontTx/>
              <a:buChar char="-"/>
            </a:pPr>
            <a:r>
              <a:rPr lang="ru-RU" i="1" dirty="0"/>
              <a:t>Моторные масла (</a:t>
            </a:r>
            <a:r>
              <a:rPr lang="ru-RU" dirty="0"/>
              <a:t>для смазки двигателей различных систем</a:t>
            </a:r>
            <a:r>
              <a:rPr lang="ru-RU" dirty="0" smtClean="0"/>
              <a:t>)</a:t>
            </a:r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  <a:p>
            <a:r>
              <a:rPr lang="ru-RU" i="1" dirty="0"/>
              <a:t>-Трансмиссионные </a:t>
            </a:r>
            <a:r>
              <a:rPr lang="ru-RU" dirty="0"/>
              <a:t>(для смазки агрегатов трансмиссий транспортных машин и промышленных редукторов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i="1" dirty="0"/>
              <a:t>Осевые масла </a:t>
            </a:r>
            <a:r>
              <a:rPr lang="ru-RU" dirty="0"/>
              <a:t>(для смазывания осей колесных пар железнодорожных вагонов и тепловозов, подшипников электровозов и других узлов трения</a:t>
            </a:r>
          </a:p>
          <a:p>
            <a:r>
              <a:rPr lang="ru-RU" dirty="0"/>
              <a:t>подвижного состава железнодорожного транспорта и некоторых </a:t>
            </a:r>
            <a:r>
              <a:rPr lang="ru-RU" dirty="0" smtClean="0"/>
              <a:t>промышленных </a:t>
            </a:r>
            <a:r>
              <a:rPr lang="ru-RU" dirty="0"/>
              <a:t>механизмов</a:t>
            </a:r>
            <a:r>
              <a:rPr lang="ru-RU" dirty="0" smtClean="0"/>
              <a:t>);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i="1" dirty="0"/>
              <a:t>Индустриальные масла </a:t>
            </a:r>
            <a:r>
              <a:rPr lang="ru-RU" dirty="0"/>
              <a:t>(подразделяются на 2 группы – </a:t>
            </a:r>
            <a:r>
              <a:rPr lang="ru-RU" i="1" dirty="0"/>
              <a:t>общего</a:t>
            </a:r>
            <a:r>
              <a:rPr lang="ru-RU" dirty="0"/>
              <a:t>, для</a:t>
            </a:r>
          </a:p>
          <a:p>
            <a:r>
              <a:rPr lang="ru-RU" dirty="0"/>
              <a:t>смазывания наиболее широко распространенных узлов и механизмов</a:t>
            </a:r>
          </a:p>
          <a:p>
            <a:r>
              <a:rPr lang="ru-RU" dirty="0"/>
              <a:t>оборудования различных отраслей промышленности, и </a:t>
            </a:r>
            <a:r>
              <a:rPr lang="ru-RU" i="1" dirty="0"/>
              <a:t>специального назначения, </a:t>
            </a:r>
            <a:r>
              <a:rPr lang="ru-RU" dirty="0"/>
              <a:t>для использования в узких или специфических областях)</a:t>
            </a:r>
          </a:p>
          <a:p>
            <a:endParaRPr lang="ru-RU" u="sng" dirty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8640"/>
            <a:ext cx="1944216" cy="145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071678"/>
            <a:ext cx="1285884" cy="104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2000240"/>
            <a:ext cx="1476359" cy="110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8012" y="3947845"/>
            <a:ext cx="1272688" cy="83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3857628"/>
            <a:ext cx="1262050" cy="9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82" y="5072074"/>
            <a:ext cx="1643074" cy="165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38900" y="5810280"/>
            <a:ext cx="976306" cy="97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099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214554"/>
            <a:ext cx="2190738" cy="16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244" name="Прямоугольник 8"/>
          <p:cNvSpPr>
            <a:spLocks noChangeArrowheads="1"/>
          </p:cNvSpPr>
          <p:nvPr/>
        </p:nvSpPr>
        <p:spPr bwMode="auto">
          <a:xfrm>
            <a:off x="285720" y="642918"/>
            <a:ext cx="592935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По назначению:</a:t>
            </a:r>
          </a:p>
          <a:p>
            <a:r>
              <a:rPr lang="ru-RU" i="1" dirty="0" smtClean="0"/>
              <a:t>Энергетические </a:t>
            </a:r>
            <a:r>
              <a:rPr lang="ru-RU" i="1" dirty="0"/>
              <a:t>масла</a:t>
            </a:r>
            <a:r>
              <a:rPr lang="ru-RU" dirty="0"/>
              <a:t>:</a:t>
            </a:r>
          </a:p>
          <a:p>
            <a:pPr>
              <a:buFontTx/>
              <a:buChar char="-"/>
            </a:pPr>
            <a:r>
              <a:rPr lang="ru-RU" i="1" dirty="0"/>
              <a:t>Турбинные масла </a:t>
            </a:r>
            <a:r>
              <a:rPr lang="ru-RU" dirty="0"/>
              <a:t>- для смазки и охлаждения подшипников, турбоагрегатов, маслонапорных установок гидротурбин, судовых паротурбинных установок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r>
              <a:rPr lang="ru-RU" i="1" dirty="0"/>
              <a:t>-Компрессорные масла </a:t>
            </a:r>
            <a:r>
              <a:rPr lang="ru-RU" dirty="0"/>
              <a:t>- для смазки различных узлов и деталей (цилиндров, клапанов и др.) компрессорных машин, а также для создания уплотнительной группы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i="1" dirty="0"/>
              <a:t>Электроизоляционные масла (трансформаторные, конденсаторные и кабельные</a:t>
            </a:r>
            <a:r>
              <a:rPr lang="ru-RU" dirty="0"/>
              <a:t>) - являются жидкими диэлектриками, служат для изоляции токонесущих частей электрооборудования, гашения электродуги в выключателях, а также отвода тепла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i="1" dirty="0"/>
              <a:t>-Цилиндровые масла - </a:t>
            </a:r>
            <a:r>
              <a:rPr lang="ru-RU" dirty="0"/>
              <a:t>для смазывания горячих деталей паровых машин.</a:t>
            </a:r>
            <a:endParaRPr lang="ru-RU" u="sng" dirty="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714356"/>
            <a:ext cx="2286016" cy="153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3786190"/>
            <a:ext cx="1857388" cy="163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8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5500702"/>
            <a:ext cx="1357322" cy="133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18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714348" y="1000108"/>
            <a:ext cx="7889902" cy="5138755"/>
            <a:chOff x="714348" y="1000108"/>
            <a:chExt cx="7889902" cy="5138755"/>
          </a:xfrm>
        </p:grpSpPr>
        <p:pic>
          <p:nvPicPr>
            <p:cNvPr id="1126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650" y="1052513"/>
              <a:ext cx="7848600" cy="5086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714348" y="1000108"/>
              <a:ext cx="1285884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2763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285852" y="1285860"/>
            <a:ext cx="6305570" cy="3302009"/>
            <a:chOff x="395288" y="1196975"/>
            <a:chExt cx="7624762" cy="4248150"/>
          </a:xfrm>
        </p:grpSpPr>
        <p:pic>
          <p:nvPicPr>
            <p:cNvPr id="1229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288" y="1196975"/>
              <a:ext cx="7624762" cy="4248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500034" y="1285860"/>
              <a:ext cx="1643074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8070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323850" y="981075"/>
            <a:ext cx="8651875" cy="5472113"/>
            <a:chOff x="323850" y="981075"/>
            <a:chExt cx="8651875" cy="5472113"/>
          </a:xfrm>
        </p:grpSpPr>
        <p:pic>
          <p:nvPicPr>
            <p:cNvPr id="1331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850" y="981075"/>
              <a:ext cx="8651875" cy="5472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357158" y="1000108"/>
              <a:ext cx="1285884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019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Классификация нефтяных масел</a:t>
            </a:r>
            <a:endParaRPr lang="ru-RU" sz="2000" dirty="0"/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1268413"/>
            <a:ext cx="497205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49585" y="3367415"/>
            <a:ext cx="3874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/>
              <a:t>Энергетические масла</a:t>
            </a:r>
          </a:p>
        </p:txBody>
      </p:sp>
    </p:spTree>
    <p:extLst>
      <p:ext uri="{BB962C8B-B14F-4D97-AF65-F5344CB8AC3E}">
        <p14:creationId xmlns:p14="http://schemas.microsoft.com/office/powerpoint/2010/main" val="119623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65100" y="71414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Присадки к маслам</a:t>
            </a:r>
            <a:endParaRPr lang="ru-RU" sz="2000" dirty="0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14282" y="500042"/>
            <a:ext cx="86772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Присадками называют вещества, которые добавляют к маслу в количестве от тысячных долей до </a:t>
            </a:r>
            <a:r>
              <a:rPr lang="en-US" sz="2000" dirty="0" smtClean="0"/>
              <a:t>5</a:t>
            </a:r>
            <a:r>
              <a:rPr lang="ru-RU" sz="2000" dirty="0" smtClean="0"/>
              <a:t>…15 </a:t>
            </a:r>
            <a:r>
              <a:rPr lang="ru-RU" sz="2000" dirty="0"/>
              <a:t>% для улучшения одного или нескольких показателей его качества и снижения расхода.</a:t>
            </a:r>
          </a:p>
          <a:p>
            <a:r>
              <a:rPr lang="ru-RU" sz="2000" dirty="0" smtClean="0"/>
              <a:t>Классификация </a:t>
            </a:r>
            <a:r>
              <a:rPr lang="ru-RU" sz="2000" dirty="0"/>
              <a:t>масел по функциональному действию</a:t>
            </a:r>
            <a:r>
              <a:rPr lang="ru-RU" sz="2000" dirty="0" smtClean="0"/>
              <a:t>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922321"/>
              </p:ext>
            </p:extLst>
          </p:nvPr>
        </p:nvGraphicFramePr>
        <p:xfrm>
          <a:off x="164232" y="1831245"/>
          <a:ext cx="8871396" cy="4825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536"/>
                <a:gridCol w="6551860"/>
              </a:tblGrid>
              <a:tr h="1956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Тип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Функциональное</a:t>
                      </a:r>
                      <a:r>
                        <a:rPr lang="ru-RU" sz="1600" baseline="0" dirty="0" smtClean="0"/>
                        <a:t> действие</a:t>
                      </a:r>
                      <a:endParaRPr lang="ru-RU" sz="1600" dirty="0"/>
                    </a:p>
                  </a:txBody>
                  <a:tcPr/>
                </a:tc>
              </a:tr>
              <a:tr h="48247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антиокислительные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повышают стойкость масел к окислению при высокой температуре</a:t>
                      </a:r>
                      <a:endParaRPr lang="ru-RU" sz="1600" dirty="0"/>
                    </a:p>
                  </a:txBody>
                  <a:tcPr/>
                </a:tc>
              </a:tr>
              <a:tr h="62721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антикоррозионные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защищают металлические поверхности от воздействия агрессивных веществ и атмосферной коррозии;</a:t>
                      </a:r>
                      <a:endParaRPr lang="ru-RU" sz="1600" dirty="0"/>
                    </a:p>
                  </a:txBody>
                  <a:tcPr/>
                </a:tc>
              </a:tr>
              <a:tr h="48247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противоизносные и противозадирные (антифрикционные)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улучшают смазочные свойства масел</a:t>
                      </a:r>
                      <a:endParaRPr lang="ru-RU" sz="1600" dirty="0"/>
                    </a:p>
                  </a:txBody>
                  <a:tcPr/>
                </a:tc>
              </a:tr>
              <a:tr h="48247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моющие (детергентно-диспергирующие)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препятствуют отложению лаков, нагаров и осадков</a:t>
                      </a:r>
                      <a:endParaRPr lang="ru-RU" sz="1600" dirty="0"/>
                    </a:p>
                  </a:txBody>
                  <a:tcPr/>
                </a:tc>
              </a:tr>
              <a:tr h="3377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депрессорные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понижают температуру застывания масел</a:t>
                      </a:r>
                      <a:endParaRPr lang="ru-RU" sz="1600" dirty="0"/>
                    </a:p>
                  </a:txBody>
                  <a:tcPr/>
                </a:tc>
              </a:tr>
              <a:tr h="48247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вязкостные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улучшают вязкостно-температурные свойства базовых масел</a:t>
                      </a:r>
                      <a:endParaRPr lang="ru-RU" sz="1600" dirty="0"/>
                    </a:p>
                  </a:txBody>
                  <a:tcPr/>
                </a:tc>
              </a:tr>
              <a:tr h="3377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антипенные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предотвращают вспенивание масел</a:t>
                      </a:r>
                      <a:endParaRPr lang="ru-RU" sz="1600" dirty="0"/>
                    </a:p>
                  </a:txBody>
                  <a:tcPr/>
                </a:tc>
              </a:tr>
              <a:tr h="3377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антисептики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повышают устойчивость масел к воздействию грибков и бактерий</a:t>
                      </a:r>
                      <a:endParaRPr lang="ru-RU" sz="1600" dirty="0"/>
                    </a:p>
                  </a:txBody>
                  <a:tcPr/>
                </a:tc>
              </a:tr>
              <a:tr h="48247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многофункциональные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улучшают одновременно несколько эксплуатационных свойств масел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1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179388" y="71414"/>
            <a:ext cx="87487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Основное количество </a:t>
            </a:r>
            <a:r>
              <a:rPr lang="ru-RU" dirty="0" smtClean="0"/>
              <a:t>дистиллятных масел </a:t>
            </a:r>
            <a:r>
              <a:rPr lang="ru-RU" dirty="0"/>
              <a:t>производят с использованием процессов </a:t>
            </a:r>
            <a:r>
              <a:rPr lang="ru-RU" b="1" dirty="0"/>
              <a:t>селективной очистки и </a:t>
            </a:r>
            <a:r>
              <a:rPr lang="ru-RU" b="1" dirty="0" smtClean="0"/>
              <a:t>депарафинизации</a:t>
            </a:r>
            <a:r>
              <a:rPr lang="ru-RU" dirty="0" smtClean="0"/>
              <a:t>. Остаточные масла предварительно подвергают </a:t>
            </a:r>
            <a:r>
              <a:rPr lang="ru-RU" b="1" dirty="0" smtClean="0"/>
              <a:t>деасфальтизации.</a:t>
            </a:r>
            <a:endParaRPr lang="ru-RU" b="1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4929198"/>
          <a:ext cx="3895725" cy="209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4214810" y="5214950"/>
            <a:ext cx="46434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/>
              <a:t>Дистиллятные и остаточные масла – базовые, к ним при компаундировании добавляют различные присадки в соответствии с рецептурой.</a:t>
            </a:r>
            <a:endParaRPr lang="ru-RU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0" y="1124744"/>
            <a:ext cx="9144000" cy="3714776"/>
            <a:chOff x="0" y="3000372"/>
            <a:chExt cx="9144000" cy="3714776"/>
          </a:xfrm>
        </p:grpSpPr>
        <p:sp>
          <p:nvSpPr>
            <p:cNvPr id="31" name="Rectangle 3"/>
            <p:cNvSpPr>
              <a:spLocks noChangeArrowheads="1"/>
            </p:cNvSpPr>
            <p:nvPr/>
          </p:nvSpPr>
          <p:spPr bwMode="auto">
            <a:xfrm>
              <a:off x="0" y="4891088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500034" y="3000372"/>
              <a:ext cx="3571900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Мазут</a:t>
              </a:r>
              <a:endParaRPr lang="ru-RU" dirty="0"/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5143504" y="3000372"/>
              <a:ext cx="3429024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Гудрон</a:t>
              </a:r>
              <a:endParaRPr lang="ru-RU" dirty="0"/>
            </a:p>
          </p:txBody>
        </p:sp>
        <p:sp>
          <p:nvSpPr>
            <p:cNvPr id="34" name="Стрелка вниз 33"/>
            <p:cNvSpPr/>
            <p:nvPr/>
          </p:nvSpPr>
          <p:spPr>
            <a:xfrm>
              <a:off x="1285852" y="342900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500034" y="3786190"/>
              <a:ext cx="1643074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Легкая масляная фракция (350-420 °С)</a:t>
              </a:r>
              <a:endParaRPr lang="ru-RU" sz="1200" dirty="0"/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2428860" y="3786190"/>
              <a:ext cx="1643074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Тяжелая масляная фракция (420-500 °С)</a:t>
              </a:r>
              <a:endParaRPr lang="ru-RU" sz="1200" dirty="0"/>
            </a:p>
          </p:txBody>
        </p:sp>
        <p:sp>
          <p:nvSpPr>
            <p:cNvPr id="37" name="Стрелка вниз 36"/>
            <p:cNvSpPr/>
            <p:nvPr/>
          </p:nvSpPr>
          <p:spPr>
            <a:xfrm>
              <a:off x="3143240" y="342900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Стрелка вниз 37"/>
            <p:cNvSpPr/>
            <p:nvPr/>
          </p:nvSpPr>
          <p:spPr>
            <a:xfrm>
              <a:off x="1285852" y="4214818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Стрелка вниз 38"/>
            <p:cNvSpPr/>
            <p:nvPr/>
          </p:nvSpPr>
          <p:spPr>
            <a:xfrm>
              <a:off x="3143240" y="4214818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571472" y="4572008"/>
              <a:ext cx="8001056" cy="50006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Селективная очистка</a:t>
              </a:r>
              <a:endParaRPr lang="ru-RU" dirty="0"/>
            </a:p>
          </p:txBody>
        </p:sp>
        <p:sp>
          <p:nvSpPr>
            <p:cNvPr id="41" name="Стрелка вниз 40"/>
            <p:cNvSpPr/>
            <p:nvPr/>
          </p:nvSpPr>
          <p:spPr>
            <a:xfrm>
              <a:off x="6715140" y="342900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5143504" y="3786190"/>
              <a:ext cx="3429024" cy="42862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Деасфальтизация</a:t>
              </a:r>
              <a:endParaRPr lang="ru-RU" dirty="0"/>
            </a:p>
          </p:txBody>
        </p:sp>
        <p:sp>
          <p:nvSpPr>
            <p:cNvPr id="43" name="Стрелка вниз 42"/>
            <p:cNvSpPr/>
            <p:nvPr/>
          </p:nvSpPr>
          <p:spPr>
            <a:xfrm>
              <a:off x="6715140" y="4214818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571472" y="5429264"/>
              <a:ext cx="8001056" cy="50006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Депарафинизация</a:t>
              </a:r>
              <a:endParaRPr lang="ru-RU" dirty="0"/>
            </a:p>
          </p:txBody>
        </p:sp>
        <p:sp>
          <p:nvSpPr>
            <p:cNvPr id="45" name="Стрелка вниз 44"/>
            <p:cNvSpPr/>
            <p:nvPr/>
          </p:nvSpPr>
          <p:spPr>
            <a:xfrm>
              <a:off x="1285852" y="592933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Стрелка вниз 45"/>
            <p:cNvSpPr/>
            <p:nvPr/>
          </p:nvSpPr>
          <p:spPr>
            <a:xfrm>
              <a:off x="3143240" y="592933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Стрелка вниз 46"/>
            <p:cNvSpPr/>
            <p:nvPr/>
          </p:nvSpPr>
          <p:spPr>
            <a:xfrm>
              <a:off x="6715140" y="5929330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Скругленный прямоугольник 47"/>
            <p:cNvSpPr/>
            <p:nvPr/>
          </p:nvSpPr>
          <p:spPr>
            <a:xfrm>
              <a:off x="500034" y="6286520"/>
              <a:ext cx="3571900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Дистиллятные базовые масла</a:t>
              </a:r>
              <a:endParaRPr lang="ru-RU" dirty="0"/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5143504" y="6286520"/>
              <a:ext cx="3430800" cy="42862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Остаточные базовые масла</a:t>
              </a:r>
              <a:endParaRPr lang="ru-RU" dirty="0"/>
            </a:p>
          </p:txBody>
        </p:sp>
        <p:sp>
          <p:nvSpPr>
            <p:cNvPr id="50" name="Стрелка вниз 49"/>
            <p:cNvSpPr/>
            <p:nvPr/>
          </p:nvSpPr>
          <p:spPr>
            <a:xfrm>
              <a:off x="1285852" y="5072074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Стрелка вниз 50"/>
            <p:cNvSpPr/>
            <p:nvPr/>
          </p:nvSpPr>
          <p:spPr>
            <a:xfrm>
              <a:off x="3143240" y="5072074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Стрелка вниз 51"/>
            <p:cNvSpPr/>
            <p:nvPr/>
          </p:nvSpPr>
          <p:spPr>
            <a:xfrm>
              <a:off x="6715140" y="5072074"/>
              <a:ext cx="142876" cy="357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87093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534593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Производство базовых масел</a:t>
            </a:r>
            <a:endParaRPr lang="ru-RU" sz="2000" dirty="0"/>
          </a:p>
        </p:txBody>
      </p:sp>
      <p:sp>
        <p:nvSpPr>
          <p:cNvPr id="6149" name="Прямоугольник 5"/>
          <p:cNvSpPr>
            <a:spLocks noChangeArrowheads="1"/>
          </p:cNvSpPr>
          <p:nvPr/>
        </p:nvSpPr>
        <p:spPr bwMode="auto">
          <a:xfrm>
            <a:off x="215900" y="1052513"/>
            <a:ext cx="8748713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 dirty="0" smtClean="0"/>
              <a:t>БАЗОВОЕ МАСЛО - компонентная </a:t>
            </a:r>
            <a:r>
              <a:rPr lang="ru-RU" b="1" u="sng" dirty="0"/>
              <a:t>основа нефтяных смазочных </a:t>
            </a:r>
            <a:r>
              <a:rPr lang="ru-RU" b="1" u="sng" dirty="0" smtClean="0"/>
              <a:t>масел: сложная </a:t>
            </a:r>
            <a:r>
              <a:rPr lang="ru-RU" b="1" u="sng" dirty="0"/>
              <a:t>смесь высококипящих углеводородов с числом углеродных атомов </a:t>
            </a:r>
            <a:r>
              <a:rPr lang="ru-RU" b="1" u="sng" dirty="0" smtClean="0"/>
              <a:t>20-60 </a:t>
            </a:r>
            <a:r>
              <a:rPr lang="ru-RU" b="1" u="sng" dirty="0"/>
              <a:t>(молекулярной массы </a:t>
            </a:r>
            <a:r>
              <a:rPr lang="ru-RU" b="1" u="sng" dirty="0" smtClean="0"/>
              <a:t>300-750</a:t>
            </a:r>
            <a:r>
              <a:rPr lang="ru-RU" b="1" u="sng" dirty="0"/>
              <a:t>), выкипающих в интервале </a:t>
            </a:r>
            <a:r>
              <a:rPr lang="ru-RU" b="1" u="sng" dirty="0" smtClean="0"/>
              <a:t>300-650 </a:t>
            </a:r>
            <a:r>
              <a:rPr lang="ru-RU" b="1" u="sng" dirty="0"/>
              <a:t>°С.</a:t>
            </a:r>
          </a:p>
          <a:p>
            <a:endParaRPr lang="ru-RU" b="1" u="sng" dirty="0"/>
          </a:p>
          <a:p>
            <a:r>
              <a:rPr lang="ru-RU" dirty="0"/>
              <a:t>Нежелательные УВ:</a:t>
            </a:r>
          </a:p>
          <a:p>
            <a:pPr>
              <a:buFontTx/>
              <a:buChar char="-"/>
            </a:pPr>
            <a:r>
              <a:rPr lang="ru-RU" dirty="0"/>
              <a:t>смолисто-асфальтеновые, </a:t>
            </a:r>
          </a:p>
          <a:p>
            <a:pPr>
              <a:buFontTx/>
              <a:buChar char="-"/>
            </a:pPr>
            <a:r>
              <a:rPr lang="ru-RU" dirty="0"/>
              <a:t>полициклические ароматические </a:t>
            </a:r>
          </a:p>
          <a:p>
            <a:pPr>
              <a:buFontTx/>
              <a:buChar char="-"/>
            </a:pPr>
            <a:r>
              <a:rPr lang="ru-RU" dirty="0"/>
              <a:t>высокомолекулярные парафиновые.</a:t>
            </a:r>
          </a:p>
          <a:p>
            <a:pPr>
              <a:buFontTx/>
              <a:buChar char="-"/>
            </a:pPr>
            <a:endParaRPr lang="ru-RU" dirty="0"/>
          </a:p>
          <a:p>
            <a:r>
              <a:rPr lang="ru-RU" dirty="0"/>
              <a:t>Технология производства </a:t>
            </a:r>
            <a:r>
              <a:rPr lang="ru-RU" dirty="0" smtClean="0"/>
              <a:t>базовых нефтяных </a:t>
            </a:r>
            <a:r>
              <a:rPr lang="ru-RU" dirty="0"/>
              <a:t>масел - </a:t>
            </a:r>
            <a:r>
              <a:rPr lang="ru-RU" b="1" dirty="0"/>
              <a:t>избирательное удаление из масляных фракций нежелательных УВ при максимально возможном сохранении компонентов</a:t>
            </a:r>
            <a:r>
              <a:rPr lang="ru-RU" dirty="0"/>
              <a:t>, обеспечивающих требуемые ФХ и эксплуатационные свойства конечных товарных масел.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8662" y="5312608"/>
            <a:ext cx="1071570" cy="50006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Гудрон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5312608"/>
            <a:ext cx="1071570" cy="5000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Деасфальтизация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5312608"/>
            <a:ext cx="1071570" cy="5000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Селективная очистка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9256" y="5312608"/>
            <a:ext cx="1071570" cy="5000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Депарафинизация</a:t>
            </a:r>
            <a:endParaRPr lang="ru-RU" sz="1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29454" y="5312608"/>
            <a:ext cx="1071570" cy="50006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Базовое масло</a:t>
            </a:r>
            <a:endParaRPr lang="ru-RU" sz="12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2000232" y="5455484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3500430" y="5455484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5000628" y="5455484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6500826" y="5455484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2750331" y="5919831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4250529" y="5919831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5750727" y="5919831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428860" y="6241302"/>
            <a:ext cx="1071570" cy="50006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Смолы и</a:t>
            </a:r>
          </a:p>
          <a:p>
            <a:pPr algn="ctr"/>
            <a:r>
              <a:rPr lang="ru-RU" sz="1200" dirty="0" smtClean="0"/>
              <a:t>асфальтены</a:t>
            </a:r>
            <a:endParaRPr lang="ru-RU" sz="12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29058" y="6241302"/>
            <a:ext cx="1071570" cy="50006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Полициклич</a:t>
            </a:r>
            <a:r>
              <a:rPr lang="ru-RU" sz="1200" dirty="0" smtClean="0"/>
              <a:t>.</a:t>
            </a:r>
          </a:p>
          <a:p>
            <a:pPr algn="ctr"/>
            <a:r>
              <a:rPr lang="ru-RU" sz="1200" dirty="0" err="1" smtClean="0"/>
              <a:t>ароматика</a:t>
            </a:r>
            <a:endParaRPr lang="ru-RU" sz="12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6241302"/>
            <a:ext cx="1071570" cy="50006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Тяжелые парафины</a:t>
            </a:r>
            <a:endParaRPr lang="ru-RU" sz="1200" dirty="0"/>
          </a:p>
        </p:txBody>
      </p:sp>
      <p:pic>
        <p:nvPicPr>
          <p:cNvPr id="1026" name="Picture 2" descr="http://4108.ru/img/347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792" y="1965325"/>
            <a:ext cx="238125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2428860" y="4496592"/>
            <a:ext cx="1071570" cy="50006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Масляная фракция</a:t>
            </a:r>
            <a:endParaRPr lang="ru-RU" sz="1200" dirty="0"/>
          </a:p>
        </p:txBody>
      </p:sp>
      <p:sp>
        <p:nvSpPr>
          <p:cNvPr id="2" name="Стрелка углом 1"/>
          <p:cNvSpPr/>
          <p:nvPr/>
        </p:nvSpPr>
        <p:spPr>
          <a:xfrm rot="5400000">
            <a:off x="3742766" y="4400824"/>
            <a:ext cx="659472" cy="116409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9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Методы очистки базовых масел (удаления нежелательных УВ)</a:t>
            </a:r>
            <a:endParaRPr lang="ru-RU" sz="2000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250825" y="1628775"/>
            <a:ext cx="4249738" cy="28622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/>
              <a:t>Химические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b="1" dirty="0"/>
              <a:t>Сернокислотная очистка - </a:t>
            </a:r>
            <a:r>
              <a:rPr lang="ru-RU" dirty="0"/>
              <a:t>смолисто-асфальтеновые вещества и полициклические ароматические углеводороды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b="1" dirty="0"/>
              <a:t>Щелочная очистка – </a:t>
            </a:r>
            <a:r>
              <a:rPr lang="ru-RU" dirty="0"/>
              <a:t>остатки кислот, окисленные вещества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b="1" dirty="0"/>
              <a:t>Гидрогенизация (водород) – </a:t>
            </a:r>
            <a:r>
              <a:rPr lang="ru-RU" dirty="0"/>
              <a:t>насыщение нежелательных аромат. УВ.</a:t>
            </a:r>
            <a:endParaRPr lang="ru-RU" b="1" dirty="0"/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4572000" y="1619250"/>
            <a:ext cx="4464496" cy="3139321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Физические</a:t>
            </a:r>
          </a:p>
          <a:p>
            <a:r>
              <a:rPr lang="ru-RU" b="1" dirty="0"/>
              <a:t>Наибольшее распространение - экстракционные процессы</a:t>
            </a:r>
            <a:r>
              <a:rPr lang="ru-RU" dirty="0"/>
              <a:t>, основанные на использовании различной растворимости углеводородов в растворителях:</a:t>
            </a:r>
          </a:p>
          <a:p>
            <a:pPr>
              <a:buFontTx/>
              <a:buChar char="-"/>
            </a:pPr>
            <a:r>
              <a:rPr lang="ru-RU" b="1" dirty="0" smtClean="0"/>
              <a:t> деасфальтизация </a:t>
            </a:r>
            <a:r>
              <a:rPr lang="ru-RU" b="1" dirty="0"/>
              <a:t>гудронов;</a:t>
            </a:r>
          </a:p>
          <a:p>
            <a:pPr>
              <a:buFontTx/>
              <a:buChar char="-"/>
            </a:pPr>
            <a:r>
              <a:rPr lang="ru-RU" b="1" dirty="0" smtClean="0"/>
              <a:t> селективная </a:t>
            </a:r>
            <a:r>
              <a:rPr lang="ru-RU" b="1" dirty="0"/>
              <a:t>очистка </a:t>
            </a:r>
            <a:r>
              <a:rPr lang="ru-RU" b="1" dirty="0" err="1"/>
              <a:t>деасфальтизированных</a:t>
            </a:r>
            <a:r>
              <a:rPr lang="ru-RU" b="1" dirty="0"/>
              <a:t> гудронов;</a:t>
            </a:r>
          </a:p>
          <a:p>
            <a:r>
              <a:rPr lang="ru-RU" b="1" dirty="0"/>
              <a:t>и масляных дистиллятов </a:t>
            </a:r>
          </a:p>
          <a:p>
            <a:r>
              <a:rPr lang="ru-RU" b="1" dirty="0" smtClean="0"/>
              <a:t>- </a:t>
            </a:r>
            <a:r>
              <a:rPr lang="ru-RU" b="1" dirty="0" err="1" smtClean="0"/>
              <a:t>депарафинизация</a:t>
            </a:r>
            <a:r>
              <a:rPr lang="ru-RU" b="1" dirty="0" smtClean="0"/>
              <a:t> </a:t>
            </a:r>
            <a:r>
              <a:rPr lang="ru-RU" b="1" dirty="0"/>
              <a:t>экстрактивной кристаллизацией.</a:t>
            </a:r>
          </a:p>
        </p:txBody>
      </p:sp>
      <p:sp>
        <p:nvSpPr>
          <p:cNvPr id="7" name="Стрелка вниз 6"/>
          <p:cNvSpPr/>
          <p:nvPr/>
        </p:nvSpPr>
        <p:spPr>
          <a:xfrm rot="2566415">
            <a:off x="2474913" y="798513"/>
            <a:ext cx="647700" cy="86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227267">
            <a:off x="6058684" y="798513"/>
            <a:ext cx="647700" cy="86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65100" y="5035550"/>
            <a:ext cx="87273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Современная тенденция – </a:t>
            </a:r>
            <a:r>
              <a:rPr lang="ru-RU" i="1" dirty="0" smtClean="0"/>
              <a:t>нежелательные компоненты удаляются в каталитических процессах при превращении их в </a:t>
            </a:r>
            <a:r>
              <a:rPr lang="ru-RU" i="1" dirty="0" err="1" smtClean="0"/>
              <a:t>высокоиндексные</a:t>
            </a:r>
            <a:r>
              <a:rPr lang="ru-RU" i="1" dirty="0" smtClean="0"/>
              <a:t> </a:t>
            </a:r>
            <a:r>
              <a:rPr lang="ru-RU" i="1" dirty="0" err="1" smtClean="0"/>
              <a:t>низкозастывающие</a:t>
            </a:r>
            <a:r>
              <a:rPr lang="ru-RU" i="1" dirty="0" smtClean="0"/>
              <a:t> УВ (</a:t>
            </a:r>
            <a:r>
              <a:rPr lang="ru-RU" i="1" dirty="0"/>
              <a:t>гидроочистка, гидрокрекинг, </a:t>
            </a:r>
            <a:r>
              <a:rPr lang="ru-RU" i="1" dirty="0" err="1"/>
              <a:t>гидроизомеризация</a:t>
            </a:r>
            <a:r>
              <a:rPr lang="ru-RU" i="1" dirty="0"/>
              <a:t>, </a:t>
            </a:r>
            <a:r>
              <a:rPr lang="ru-RU" i="1" dirty="0" err="1" smtClean="0"/>
              <a:t>гидродепарафинизация</a:t>
            </a:r>
            <a:r>
              <a:rPr lang="ru-RU" i="1" dirty="0" smtClean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26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01775"/>
            <a:ext cx="8426450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179388" y="908050"/>
            <a:ext cx="87487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Основное количество масел производят </a:t>
            </a:r>
            <a:r>
              <a:rPr lang="ru-RU" b="1"/>
              <a:t>с использованием процессов селективной очистки и депарафинизации</a:t>
            </a:r>
          </a:p>
        </p:txBody>
      </p:sp>
    </p:spTree>
    <p:extLst>
      <p:ext uri="{BB962C8B-B14F-4D97-AF65-F5344CB8AC3E}">
        <p14:creationId xmlns:p14="http://schemas.microsoft.com/office/powerpoint/2010/main" val="407168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844" y="482618"/>
            <a:ext cx="4443412" cy="345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ФХ-основы процесса экстракции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53402" y="4062650"/>
            <a:ext cx="1617311" cy="24482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А+В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81989" y="4561770"/>
            <a:ext cx="1620015" cy="194915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chemeClr val="tx1"/>
                </a:solidFill>
              </a:rPr>
              <a:t>а</a:t>
            </a:r>
            <a:r>
              <a:rPr lang="ru-RU" sz="4000" b="1" dirty="0" err="1" smtClean="0">
                <a:solidFill>
                  <a:schemeClr val="tx1"/>
                </a:solidFill>
              </a:rPr>
              <a:t>+В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81989" y="4062650"/>
            <a:ext cx="1617311" cy="4991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р+а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04175" y="5286786"/>
            <a:ext cx="1617311" cy="1224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а</a:t>
            </a:r>
            <a:r>
              <a:rPr lang="ru-RU" sz="3200" b="1" dirty="0" err="1">
                <a:solidFill>
                  <a:schemeClr val="tx1"/>
                </a:solidFill>
              </a:rPr>
              <a:t>+В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01471" y="4062650"/>
            <a:ext cx="1617311" cy="12241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err="1" smtClean="0">
                <a:solidFill>
                  <a:schemeClr val="tx1"/>
                </a:solidFill>
              </a:rPr>
              <a:t>Р+А</a:t>
            </a:r>
            <a:r>
              <a:rPr lang="ru-RU" sz="2000" b="1" dirty="0" err="1" smtClean="0">
                <a:solidFill>
                  <a:schemeClr val="tx1"/>
                </a:solidFill>
              </a:rPr>
              <a:t>+в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347177" y="6006866"/>
            <a:ext cx="1617311" cy="5040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р+В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344473" y="4062650"/>
            <a:ext cx="1617311" cy="19442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chemeClr val="tx1"/>
                </a:solidFill>
              </a:rPr>
              <a:t>Р+А+</a:t>
            </a:r>
            <a:r>
              <a:rPr lang="ru-RU" sz="2800" b="1" dirty="0" err="1">
                <a:solidFill>
                  <a:schemeClr val="tx1"/>
                </a:solidFill>
              </a:rPr>
              <a:t>в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11365" y="5160772"/>
            <a:ext cx="244676" cy="252028"/>
          </a:xfrm>
          <a:prstGeom prst="rightArrow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5135390" y="5160772"/>
            <a:ext cx="244676" cy="252028"/>
          </a:xfrm>
          <a:prstGeom prst="rightArrow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/>
          </a:p>
        </p:txBody>
      </p:sp>
      <p:sp>
        <p:nvSpPr>
          <p:cNvPr id="21" name="Стрелка вправо 20"/>
          <p:cNvSpPr/>
          <p:nvPr/>
        </p:nvSpPr>
        <p:spPr>
          <a:xfrm>
            <a:off x="7056441" y="5160772"/>
            <a:ext cx="244676" cy="252028"/>
          </a:xfrm>
          <a:prstGeom prst="rightArrow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/>
          </a:p>
        </p:txBody>
      </p:sp>
      <p:sp>
        <p:nvSpPr>
          <p:cNvPr id="22" name="Прямоугольник 21"/>
          <p:cNvSpPr/>
          <p:nvPr/>
        </p:nvSpPr>
        <p:spPr>
          <a:xfrm>
            <a:off x="77888" y="4786634"/>
            <a:ext cx="1397768" cy="1378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 - растворитель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 – хорошо растворим в Р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 – плохо растворим в Р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888" y="4062650"/>
            <a:ext cx="1397768" cy="61206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ЦЕЛЬ: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отделить А от В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ФХ-основы процесса экстракции</a:t>
            </a:r>
            <a:endParaRPr lang="ru-RU" sz="20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6978472" cy="172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Рамка 1"/>
          <p:cNvSpPr/>
          <p:nvPr/>
        </p:nvSpPr>
        <p:spPr>
          <a:xfrm>
            <a:off x="3197544" y="1050620"/>
            <a:ext cx="1656184" cy="360040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5429792" y="1624706"/>
            <a:ext cx="1656184" cy="362017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3197544" y="2130740"/>
            <a:ext cx="1656184" cy="360040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917624" y="1482668"/>
            <a:ext cx="108012" cy="145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8221942">
            <a:off x="5141760" y="1482668"/>
            <a:ext cx="108012" cy="145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2700000">
            <a:off x="5141761" y="1969809"/>
            <a:ext cx="108012" cy="145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203878" y="2059289"/>
            <a:ext cx="108012" cy="145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92088" y="3302982"/>
            <a:ext cx="838842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/>
              <a:t>Основные показатели растворителя</a:t>
            </a:r>
          </a:p>
          <a:p>
            <a:pPr algn="ctr"/>
            <a:endParaRPr lang="ru-RU" sz="2000" b="1" dirty="0"/>
          </a:p>
          <a:p>
            <a:pPr marL="342900" indent="-342900">
              <a:buFontTx/>
              <a:buChar char="-"/>
            </a:pPr>
            <a:r>
              <a:rPr lang="ru-RU" sz="2000" dirty="0" smtClean="0"/>
              <a:t>Растворяющая способность – </a:t>
            </a:r>
            <a:r>
              <a:rPr lang="ru-RU" sz="2000" i="1" dirty="0" smtClean="0"/>
              <a:t>абсолютная растворимость компонентов масляной фракции, подлежащих извлечению, в определенном количестве растворителя</a:t>
            </a:r>
            <a:r>
              <a:rPr lang="ru-RU" sz="2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Избирательность (селективность) – </a:t>
            </a:r>
            <a:r>
              <a:rPr lang="ru-RU" sz="2000" i="1" dirty="0" smtClean="0"/>
              <a:t>способность растворителя растворять только компоненты определенной структуры</a:t>
            </a:r>
            <a:r>
              <a:rPr lang="ru-RU" sz="2000" dirty="0" smtClean="0"/>
              <a:t>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lvl="1"/>
            <a:r>
              <a:rPr lang="ru-RU" sz="2000" b="1" u="sng" dirty="0" smtClean="0"/>
              <a:t>АНТИБАТНЫ</a:t>
            </a:r>
            <a:endParaRPr lang="ru-RU" sz="2000" b="1" u="sng" dirty="0"/>
          </a:p>
        </p:txBody>
      </p:sp>
      <p:sp>
        <p:nvSpPr>
          <p:cNvPr id="16" name="Двойная стрелка вверх/вниз 15"/>
          <p:cNvSpPr/>
          <p:nvPr/>
        </p:nvSpPr>
        <p:spPr>
          <a:xfrm>
            <a:off x="237108" y="3933056"/>
            <a:ext cx="590476" cy="1368152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755576" y="5517232"/>
            <a:ext cx="576064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563888" y="620688"/>
            <a:ext cx="471601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100" dirty="0" smtClean="0"/>
              <a:t>(растворитель в этой фазе)	            (здесь нет растворителя)</a:t>
            </a:r>
            <a:endParaRPr lang="ru-RU" sz="1100" u="sng" dirty="0"/>
          </a:p>
        </p:txBody>
      </p:sp>
    </p:spTree>
    <p:extLst>
      <p:ext uri="{BB962C8B-B14F-4D97-AF65-F5344CB8AC3E}">
        <p14:creationId xmlns:p14="http://schemas.microsoft.com/office/powerpoint/2010/main" val="196306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ФХ-основы процесса экстракции</a:t>
            </a:r>
            <a:endParaRPr lang="ru-RU" sz="20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536" y="476672"/>
            <a:ext cx="838842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ru-RU" sz="2000" b="1" dirty="0" smtClean="0"/>
              <a:t>Основные «</a:t>
            </a:r>
            <a:r>
              <a:rPr lang="ru-RU" sz="2000" b="1" i="1" dirty="0" smtClean="0"/>
              <a:t>правила</a:t>
            </a:r>
            <a:r>
              <a:rPr lang="ru-RU" sz="2000" b="1" dirty="0" smtClean="0"/>
              <a:t>» экстракции</a:t>
            </a:r>
            <a:endParaRPr lang="ru-RU" sz="2000" b="1" u="sng" dirty="0"/>
          </a:p>
          <a:p>
            <a:pPr marL="457200" indent="-457200" algn="just">
              <a:buAutoNum type="arabicPeriod"/>
            </a:pPr>
            <a:r>
              <a:rPr lang="ru-RU" sz="2000" dirty="0" smtClean="0"/>
              <a:t>Растворяющая способность и селективность АНТИБАТНЫ.</a:t>
            </a:r>
          </a:p>
          <a:p>
            <a:pPr marL="457200" indent="-457200" algn="just">
              <a:buAutoNum type="arabicPeriod"/>
            </a:pPr>
            <a:r>
              <a:rPr lang="ru-RU" sz="2000" dirty="0" smtClean="0"/>
              <a:t>«</a:t>
            </a:r>
            <a:r>
              <a:rPr lang="ru-RU" sz="2000" i="1" dirty="0" smtClean="0"/>
              <a:t>Подобное растворяет подобное</a:t>
            </a:r>
            <a:r>
              <a:rPr lang="ru-RU" sz="2000" dirty="0" smtClean="0"/>
              <a:t>» (признаки подобия: близость строения молекул, близость температуры кипения).</a:t>
            </a:r>
          </a:p>
          <a:p>
            <a:pPr marL="457200" indent="-457200" algn="just">
              <a:buAutoNum type="arabicPeriod"/>
            </a:pPr>
            <a:endParaRPr lang="ru-RU" sz="2000" dirty="0"/>
          </a:p>
          <a:p>
            <a:pPr marL="457200" indent="-457200" algn="just">
              <a:buAutoNum type="arabicPeriod"/>
            </a:pPr>
            <a:endParaRPr lang="ru-RU" sz="2000" dirty="0" smtClean="0"/>
          </a:p>
          <a:p>
            <a:pPr marL="457200" indent="-457200" algn="just">
              <a:buAutoNum type="arabicPeriod"/>
            </a:pPr>
            <a:endParaRPr lang="ru-RU" sz="2000" dirty="0"/>
          </a:p>
          <a:p>
            <a:pPr marL="457200" indent="-457200" algn="just">
              <a:buAutoNum type="arabicPeriod"/>
            </a:pPr>
            <a:endParaRPr lang="ru-RU" sz="2000" dirty="0" smtClean="0"/>
          </a:p>
          <a:p>
            <a:pPr marL="457200" indent="-457200" algn="just">
              <a:buAutoNum type="arabicPeriod"/>
            </a:pPr>
            <a:endParaRPr lang="ru-RU" sz="2000" dirty="0"/>
          </a:p>
          <a:p>
            <a:pPr marL="457200" indent="-457200" algn="just">
              <a:buAutoNum type="arabicPeriod"/>
            </a:pPr>
            <a:endParaRPr lang="ru-RU" sz="2000" dirty="0" smtClean="0"/>
          </a:p>
          <a:p>
            <a:pPr marL="457200" indent="-457200" algn="just">
              <a:buAutoNum type="arabicPeriod"/>
            </a:pPr>
            <a:endParaRPr lang="ru-RU" sz="2000" dirty="0"/>
          </a:p>
          <a:p>
            <a:pPr marL="457200" indent="-457200" algn="just">
              <a:buAutoNum type="arabicPeriod"/>
            </a:pPr>
            <a:endParaRPr lang="ru-RU" sz="2000" dirty="0" smtClean="0"/>
          </a:p>
          <a:p>
            <a:pPr marL="457200" indent="-457200" algn="just">
              <a:buAutoNum type="arabicPeriod"/>
            </a:pPr>
            <a:r>
              <a:rPr lang="ru-RU" sz="2000" i="1" dirty="0" smtClean="0"/>
              <a:t>В промышленной практике: </a:t>
            </a:r>
            <a:r>
              <a:rPr lang="ru-RU" sz="2000" dirty="0" smtClean="0"/>
              <a:t>экстракцией невозможно добиться полного извлечения нежелательного компонента, поэтому подбирая расход и условия ведения процесса, находят </a:t>
            </a:r>
            <a:r>
              <a:rPr lang="ru-RU" sz="2000" b="1" dirty="0" smtClean="0"/>
              <a:t>оптимальное соотношение расхода целевого продукта и его качества </a:t>
            </a:r>
            <a:r>
              <a:rPr lang="ru-RU" sz="2000" dirty="0" smtClean="0"/>
              <a:t>(соответствующие характеристики растворителя: </a:t>
            </a:r>
            <a:r>
              <a:rPr lang="ru-RU" sz="2000" i="1" dirty="0" smtClean="0"/>
              <a:t>растворяющая способность и селективность</a:t>
            </a:r>
            <a:r>
              <a:rPr lang="ru-RU" sz="2000" dirty="0" smtClean="0"/>
              <a:t>).</a:t>
            </a:r>
          </a:p>
          <a:p>
            <a:pPr marL="457200" indent="-457200" algn="just">
              <a:buAutoNum type="arabicPeriod"/>
            </a:pPr>
            <a:r>
              <a:rPr lang="ru-RU" sz="2000" dirty="0" smtClean="0"/>
              <a:t>Узкие фракции очищаются «эффективнее» широких.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95536" y="3573016"/>
            <a:ext cx="838842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619672" y="3501008"/>
            <a:ext cx="0" cy="14401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668344" y="3501008"/>
            <a:ext cx="0" cy="14401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7308304" y="3717032"/>
            <a:ext cx="720080" cy="216024"/>
          </a:xfrm>
          <a:prstGeom prst="rect">
            <a:avLst/>
          </a:prstGeom>
          <a:solidFill>
            <a:schemeClr val="bg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500 °С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31640" y="3706835"/>
            <a:ext cx="576064" cy="216024"/>
          </a:xfrm>
          <a:prstGeom prst="rect">
            <a:avLst/>
          </a:prstGeom>
          <a:solidFill>
            <a:schemeClr val="bg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0 °С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19" idx="2"/>
          </p:cNvCxnSpPr>
          <p:nvPr/>
        </p:nvCxnSpPr>
        <p:spPr>
          <a:xfrm>
            <a:off x="1475656" y="3356992"/>
            <a:ext cx="0" cy="216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115616" y="3068960"/>
            <a:ext cx="720080" cy="288032"/>
          </a:xfrm>
          <a:prstGeom prst="rect">
            <a:avLst/>
          </a:prstGeom>
          <a:solidFill>
            <a:schemeClr val="bg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бутан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stCxn id="24" idx="2"/>
          </p:cNvCxnSpPr>
          <p:nvPr/>
        </p:nvCxnSpPr>
        <p:spPr>
          <a:xfrm>
            <a:off x="611560" y="3356992"/>
            <a:ext cx="0" cy="216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79512" y="3068960"/>
            <a:ext cx="864096" cy="288032"/>
          </a:xfrm>
          <a:prstGeom prst="rect">
            <a:avLst/>
          </a:prstGeom>
          <a:solidFill>
            <a:schemeClr val="bg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пропан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7" name="Прямая соединительная линия 26"/>
          <p:cNvCxnSpPr>
            <a:stCxn id="28" idx="2"/>
          </p:cNvCxnSpPr>
          <p:nvPr/>
        </p:nvCxnSpPr>
        <p:spPr>
          <a:xfrm>
            <a:off x="8244408" y="3356992"/>
            <a:ext cx="0" cy="216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704856" y="3068960"/>
            <a:ext cx="1079104" cy="288032"/>
          </a:xfrm>
          <a:prstGeom prst="rect">
            <a:avLst/>
          </a:prstGeom>
          <a:solidFill>
            <a:schemeClr val="bg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ГУДРОН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3" name="Дуга 32"/>
          <p:cNvSpPr/>
          <p:nvPr/>
        </p:nvSpPr>
        <p:spPr>
          <a:xfrm>
            <a:off x="1835696" y="2996952"/>
            <a:ext cx="5869160" cy="360040"/>
          </a:xfrm>
          <a:prstGeom prst="arc">
            <a:avLst>
              <a:gd name="adj1" fmla="val 10793491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Растворяющая </a:t>
            </a:r>
            <a:r>
              <a:rPr lang="ru-RU" sz="1400" b="1" dirty="0" err="1" smtClean="0"/>
              <a:t>сп-ть</a:t>
            </a:r>
            <a:r>
              <a:rPr lang="ru-RU" sz="1400" b="1" dirty="0" smtClean="0"/>
              <a:t> высокая, селективность низкая</a:t>
            </a:r>
            <a:endParaRPr lang="ru-RU" sz="1400" b="1" dirty="0"/>
          </a:p>
        </p:txBody>
      </p:sp>
      <p:sp>
        <p:nvSpPr>
          <p:cNvPr id="34" name="Дуга 33"/>
          <p:cNvSpPr/>
          <p:nvPr/>
        </p:nvSpPr>
        <p:spPr>
          <a:xfrm>
            <a:off x="755576" y="2564904"/>
            <a:ext cx="7488832" cy="936104"/>
          </a:xfrm>
          <a:prstGeom prst="arc">
            <a:avLst>
              <a:gd name="adj1" fmla="val 10793491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Растворяющая </a:t>
            </a:r>
            <a:r>
              <a:rPr lang="ru-RU" sz="1400" b="1" dirty="0" err="1" smtClean="0"/>
              <a:t>сп-ть</a:t>
            </a:r>
            <a:r>
              <a:rPr lang="ru-RU" sz="1400" b="1" dirty="0" smtClean="0"/>
              <a:t> низкая, селективность высокая</a:t>
            </a:r>
            <a:endParaRPr lang="ru-RU" sz="1400" b="1" dirty="0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184482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i="1" dirty="0" smtClean="0"/>
              <a:t>Например, процесс </a:t>
            </a:r>
            <a:r>
              <a:rPr lang="ru-RU" b="1" i="1" dirty="0" err="1" smtClean="0"/>
              <a:t>деасфальтизации</a:t>
            </a:r>
            <a:r>
              <a:rPr lang="ru-RU" b="1" i="1" dirty="0" smtClean="0"/>
              <a:t> гудрона легкими </a:t>
            </a:r>
            <a:r>
              <a:rPr lang="ru-RU" b="1" i="1" dirty="0" err="1" smtClean="0"/>
              <a:t>алканами</a:t>
            </a:r>
            <a:r>
              <a:rPr lang="ru-RU" b="1" i="1" dirty="0" smtClean="0"/>
              <a:t>:</a:t>
            </a:r>
          </a:p>
          <a:p>
            <a:pPr algn="ctr"/>
            <a:r>
              <a:rPr lang="ru-RU" b="1" i="1" dirty="0" err="1" smtClean="0"/>
              <a:t>Алканы</a:t>
            </a:r>
            <a:r>
              <a:rPr lang="ru-RU" b="1" i="1" dirty="0" smtClean="0"/>
              <a:t> растворяют нециклические УВ исходной масляной фракции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47210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09081"/>
            <a:ext cx="89789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pPr algn="ctr"/>
            <a:r>
              <a:rPr lang="ru-RU" sz="2000" b="1" dirty="0" smtClean="0"/>
              <a:t>Требования к растворителям</a:t>
            </a:r>
          </a:p>
          <a:p>
            <a:pPr algn="ctr"/>
            <a:endParaRPr lang="ru-RU" sz="2000" dirty="0"/>
          </a:p>
          <a:p>
            <a:pPr marL="342900" indent="-342900">
              <a:buFontTx/>
              <a:buChar char="-"/>
            </a:pPr>
            <a:r>
              <a:rPr lang="ru-RU" sz="2000" dirty="0" smtClean="0"/>
              <a:t>Оптимальное сочетание «растворяющая способность + селективность» в широких интервалах </a:t>
            </a:r>
            <a:r>
              <a:rPr lang="en-US" sz="2000" dirty="0" smtClean="0"/>
              <a:t>t</a:t>
            </a:r>
            <a:r>
              <a:rPr lang="ru-RU" sz="2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Низкая теплота испарения и </a:t>
            </a:r>
            <a:r>
              <a:rPr lang="en-US" sz="2000" dirty="0" smtClean="0"/>
              <a:t>t </a:t>
            </a:r>
            <a:r>
              <a:rPr lang="ru-RU" sz="2000" dirty="0" smtClean="0"/>
              <a:t>кипения по сравнению с сырьем;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Высокая разница плотностей и низкая вязкость;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Дешевизна/низкая коррозионная активность/высокая термическая и химическая  стабильности/не токсичные;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algn="ctr"/>
            <a:r>
              <a:rPr lang="ru-RU" sz="2000" b="1" dirty="0" smtClean="0"/>
              <a:t>Требования к экстракционным аппаратам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Должен обеспечивать диспергирование растворителя и большая поверхность контакта фаз;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Должен обеспечивать четкость разделения полученной гетерогенной системы;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algn="ctr"/>
            <a:r>
              <a:rPr lang="ru-RU" sz="2000" b="1" dirty="0" smtClean="0"/>
              <a:t>Типы экстракторов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С верхней подачей растворителя (р-ль с плотностью выше, чем у сырья) – </a:t>
            </a:r>
            <a:r>
              <a:rPr lang="ru-RU" sz="2000" i="1" dirty="0" smtClean="0"/>
              <a:t>фенол, фурфурол, </a:t>
            </a:r>
            <a:r>
              <a:rPr lang="en-US" sz="2000" i="1" dirty="0" smtClean="0"/>
              <a:t>N-</a:t>
            </a:r>
            <a:r>
              <a:rPr lang="ru-RU" sz="2000" i="1" dirty="0" err="1" smtClean="0"/>
              <a:t>метилпирролидон</a:t>
            </a:r>
            <a:r>
              <a:rPr lang="en-US" sz="2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С </a:t>
            </a:r>
            <a:r>
              <a:rPr lang="ru-RU" sz="2000" dirty="0" smtClean="0"/>
              <a:t>нижней </a:t>
            </a:r>
            <a:r>
              <a:rPr lang="ru-RU" sz="2000" dirty="0"/>
              <a:t>подачей растворителя (р-ль с плотностью </a:t>
            </a:r>
            <a:r>
              <a:rPr lang="ru-RU" sz="2000" dirty="0" smtClean="0"/>
              <a:t>ниже, </a:t>
            </a:r>
            <a:r>
              <a:rPr lang="ru-RU" sz="2000" dirty="0"/>
              <a:t>чем у сырья</a:t>
            </a:r>
            <a:r>
              <a:rPr lang="ru-RU" sz="2000" dirty="0" smtClean="0"/>
              <a:t>) – </a:t>
            </a:r>
            <a:r>
              <a:rPr lang="ru-RU" sz="2000" i="1" dirty="0" smtClean="0"/>
              <a:t>пропан, бутан, легкий бензин;</a:t>
            </a:r>
          </a:p>
        </p:txBody>
      </p:sp>
    </p:spTree>
    <p:extLst>
      <p:ext uri="{BB962C8B-B14F-4D97-AF65-F5344CB8AC3E}">
        <p14:creationId xmlns:p14="http://schemas.microsoft.com/office/powerpoint/2010/main" val="151605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09081"/>
            <a:ext cx="89789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pPr algn="ctr"/>
            <a:r>
              <a:rPr lang="ru-RU" sz="2000" b="1" dirty="0" smtClean="0"/>
              <a:t>Основы молекулярной теории растворов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Межмолекулярное взаимодействие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21357" y="1412776"/>
            <a:ext cx="2016224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Ориентационное взаимодействие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46438" y="1412776"/>
            <a:ext cx="2016224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Индукционное взаимодействие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44208" y="1406327"/>
            <a:ext cx="2016224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Дисперсионное взаимодействие</a:t>
            </a:r>
            <a:endParaRPr lang="ru-RU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5100" y="2492896"/>
            <a:ext cx="89789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3" spcCol="108000" anchor="t" anchorCtr="0">
            <a:spAutoFit/>
          </a:bodyPr>
          <a:lstStyle/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Соседние молекулы – диполи</a:t>
            </a:r>
          </a:p>
          <a:p>
            <a:pPr marL="161925" indent="-161925" defTabSz="720000"/>
            <a:r>
              <a:rPr lang="ru-RU" sz="1600" dirty="0" smtClean="0"/>
              <a:t> - </a:t>
            </a:r>
            <a:r>
              <a:rPr lang="ru-RU" sz="1600" dirty="0" err="1" smtClean="0"/>
              <a:t>взаимоориентируются</a:t>
            </a:r>
            <a:r>
              <a:rPr lang="ru-RU" sz="1600" dirty="0" smtClean="0"/>
              <a:t>;</a:t>
            </a:r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err="1" smtClean="0"/>
              <a:t>Гетероорганические</a:t>
            </a:r>
            <a:r>
              <a:rPr lang="ru-RU" sz="1600" dirty="0"/>
              <a:t> </a:t>
            </a:r>
            <a:r>
              <a:rPr lang="ru-RU" sz="1600" dirty="0" smtClean="0"/>
              <a:t>молекулы в среде полярных растворителей;</a:t>
            </a:r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Тем сильнее, чем выше ДМ;</a:t>
            </a:r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Является функцией температуры;</a:t>
            </a:r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Растворители со значительным дипольным моментом усиливают (</a:t>
            </a:r>
            <a:r>
              <a:rPr lang="ru-RU" sz="1600" i="1" dirty="0" smtClean="0"/>
              <a:t>индуцируют</a:t>
            </a:r>
            <a:r>
              <a:rPr lang="ru-RU" sz="1600" dirty="0" smtClean="0"/>
              <a:t>) ДМ у полярных и многих неполярных молекул нефтяного сырья;</a:t>
            </a:r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Полициклическая </a:t>
            </a:r>
            <a:r>
              <a:rPr lang="ru-RU" sz="1600" dirty="0" err="1" smtClean="0"/>
              <a:t>ароматика</a:t>
            </a:r>
            <a:r>
              <a:rPr lang="ru-RU" sz="1600" dirty="0" smtClean="0"/>
              <a:t> без нафтеновых циклов и </a:t>
            </a:r>
            <a:r>
              <a:rPr lang="ru-RU" sz="1600" dirty="0" err="1" smtClean="0"/>
              <a:t>аклкильных</a:t>
            </a:r>
            <a:r>
              <a:rPr lang="ru-RU" sz="1600" dirty="0" smtClean="0"/>
              <a:t> групп: индукция ДМ -</a:t>
            </a:r>
            <a:r>
              <a:rPr lang="en-US" sz="1600" dirty="0" smtClean="0"/>
              <a:t>&gt;</a:t>
            </a:r>
            <a:r>
              <a:rPr lang="ru-RU" sz="1600" dirty="0"/>
              <a:t> ориентация -</a:t>
            </a:r>
            <a:r>
              <a:rPr lang="en-US" sz="1600" dirty="0"/>
              <a:t>&gt;</a:t>
            </a:r>
            <a:r>
              <a:rPr lang="ru-RU" sz="1600" dirty="0"/>
              <a:t> переход </a:t>
            </a:r>
            <a:r>
              <a:rPr lang="ru-RU" sz="1600" dirty="0" smtClean="0"/>
              <a:t>в раствор полярного</a:t>
            </a:r>
            <a:r>
              <a:rPr lang="en-US" sz="1600" dirty="0" smtClean="0"/>
              <a:t> </a:t>
            </a:r>
            <a:r>
              <a:rPr lang="ru-RU" sz="1600" dirty="0" smtClean="0"/>
              <a:t>растворителя;</a:t>
            </a:r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/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dirty="0" smtClean="0"/>
          </a:p>
          <a:p>
            <a:pPr marL="161925" indent="-161925" defTabSz="720000"/>
            <a:endParaRPr lang="ru-RU" sz="1600" dirty="0" smtClean="0"/>
          </a:p>
          <a:p>
            <a:pPr marL="161925" indent="-161925" defTabSz="720000"/>
            <a:endParaRPr lang="ru-RU" sz="1600" dirty="0" smtClean="0"/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Мгновенный ДМ: </a:t>
            </a:r>
            <a:r>
              <a:rPr lang="ru-RU" sz="1600" i="1" dirty="0" smtClean="0"/>
              <a:t>виртуальные диполи </a:t>
            </a:r>
            <a:r>
              <a:rPr lang="ru-RU" sz="1600" dirty="0" smtClean="0"/>
              <a:t>индуцируют ДМ в соседних молекулах;</a:t>
            </a:r>
          </a:p>
          <a:p>
            <a:pPr marL="161925" indent="-161925" defTabSz="720000">
              <a:buFont typeface="Arial" pitchFamily="34" charset="0"/>
              <a:buChar char="•"/>
            </a:pPr>
            <a:r>
              <a:rPr lang="ru-RU" sz="1600" dirty="0" smtClean="0"/>
              <a:t>Характерно и для полярных, и для неполярных молекул – </a:t>
            </a:r>
            <a:r>
              <a:rPr lang="ru-RU" sz="1600" b="1" u="sng" dirty="0" smtClean="0"/>
              <a:t>наиболее универсальное взаимодействие</a:t>
            </a:r>
            <a:r>
              <a:rPr lang="ru-RU" sz="1600" dirty="0" smtClean="0"/>
              <a:t>;</a:t>
            </a:r>
          </a:p>
          <a:p>
            <a:pPr marL="161925" indent="-161925" defTabSz="720000">
              <a:buFont typeface="Arial" pitchFamily="34" charset="0"/>
              <a:buChar char="•"/>
            </a:pPr>
            <a:endParaRPr lang="ru-RU" sz="1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36" y="4601261"/>
            <a:ext cx="2928739" cy="162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2915816" y="1596020"/>
            <a:ext cx="504056" cy="497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868144" y="1596020"/>
            <a:ext cx="504056" cy="497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2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29158" y="1417728"/>
            <a:ext cx="3782104" cy="715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09081"/>
            <a:ext cx="872738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ru-RU" sz="1600" b="1" dirty="0" smtClean="0"/>
              <a:t>Типы растворителей</a:t>
            </a:r>
          </a:p>
          <a:p>
            <a:pPr algn="ctr"/>
            <a:endParaRPr lang="ru-RU" sz="1600" dirty="0" smtClean="0"/>
          </a:p>
          <a:p>
            <a:pPr marL="342900" indent="-342900">
              <a:buFontTx/>
              <a:buChar char="-"/>
            </a:pPr>
            <a:r>
              <a:rPr lang="ru-RU" sz="1600" b="1" dirty="0"/>
              <a:t>Неполярные Р. </a:t>
            </a:r>
            <a:r>
              <a:rPr lang="ru-RU" sz="1600" dirty="0"/>
              <a:t>– не обладают ДМ или обладают, но крайне малым, взаимодействуют исключительно за счет дисперсионных сил: </a:t>
            </a:r>
            <a:r>
              <a:rPr lang="ru-RU" sz="1600" b="1" dirty="0"/>
              <a:t>бензол</a:t>
            </a:r>
            <a:r>
              <a:rPr lang="ru-RU" sz="1600" dirty="0"/>
              <a:t>, </a:t>
            </a:r>
            <a:r>
              <a:rPr lang="ru-RU" sz="1600" dirty="0" err="1"/>
              <a:t>низкомолек</a:t>
            </a:r>
            <a:r>
              <a:rPr lang="ru-RU" sz="1600" dirty="0"/>
              <a:t>. алканы (</a:t>
            </a:r>
            <a:r>
              <a:rPr lang="ru-RU" sz="1600" b="1" dirty="0"/>
              <a:t>пропан, бутан, пентан, легкий бензин</a:t>
            </a:r>
            <a:r>
              <a:rPr lang="ru-RU" sz="1600" dirty="0"/>
              <a:t>); (</a:t>
            </a:r>
            <a:r>
              <a:rPr lang="ru-RU" sz="1600" i="1" dirty="0"/>
              <a:t>с небольшим ДМ</a:t>
            </a:r>
            <a:r>
              <a:rPr lang="ru-RU" sz="1600" dirty="0"/>
              <a:t>) </a:t>
            </a:r>
            <a:r>
              <a:rPr lang="ru-RU" sz="1600" b="1" dirty="0"/>
              <a:t>толуол, </a:t>
            </a:r>
            <a:r>
              <a:rPr lang="en-US" sz="1600" b="1" dirty="0"/>
              <a:t>CCl</a:t>
            </a:r>
            <a:r>
              <a:rPr lang="en-US" sz="1600" b="1" baseline="-25000" dirty="0"/>
              <a:t>4</a:t>
            </a:r>
            <a:r>
              <a:rPr lang="en-US" sz="1600" b="1" dirty="0"/>
              <a:t>,</a:t>
            </a:r>
            <a:r>
              <a:rPr lang="ru-RU" sz="1600" b="1" dirty="0"/>
              <a:t> хлороформ </a:t>
            </a:r>
            <a:r>
              <a:rPr lang="ru-RU" sz="1600" dirty="0"/>
              <a:t>– при обычной температуре смешиваются с компонентами нефтяного сырья практически во всех соотношениях;</a:t>
            </a:r>
            <a:endParaRPr lang="ru-RU" sz="1600" baseline="-25000" dirty="0"/>
          </a:p>
          <a:p>
            <a:pPr marL="342900" indent="-342900">
              <a:buFontTx/>
              <a:buChar char="-"/>
            </a:pPr>
            <a:r>
              <a:rPr lang="ru-RU" sz="1600" b="1" dirty="0" smtClean="0"/>
              <a:t>Полярные Р. </a:t>
            </a:r>
            <a:r>
              <a:rPr lang="ru-RU" sz="1600" dirty="0" smtClean="0"/>
              <a:t>– высокий ДМ, ММ-взаимодействие носит смешанный характер (например, для МЭК силы </a:t>
            </a:r>
            <a:r>
              <a:rPr lang="ru-RU" sz="1600" dirty="0" err="1" smtClean="0"/>
              <a:t>Ов</a:t>
            </a:r>
            <a:r>
              <a:rPr lang="ru-RU" sz="1600" dirty="0" smtClean="0"/>
              <a:t>/Ив/</a:t>
            </a:r>
            <a:r>
              <a:rPr lang="ru-RU" sz="1600" dirty="0" err="1" smtClean="0"/>
              <a:t>Дв</a:t>
            </a:r>
            <a:r>
              <a:rPr lang="ru-RU" sz="1600" dirty="0" smtClean="0"/>
              <a:t> = 8/14/78 %): </a:t>
            </a:r>
            <a:r>
              <a:rPr lang="ru-RU" sz="1600" b="1" dirty="0" smtClean="0"/>
              <a:t>фенол, фурфурол, крезолы, кетоны </a:t>
            </a:r>
            <a:r>
              <a:rPr lang="ru-RU" sz="1600" dirty="0" smtClean="0"/>
              <a:t>и т.д. - растворимость компонентов нефтяного сырья зависит от соотношения и температуры, т.е. подчиняется закономерностям растворения веществ с ограниченной взаимной смешиваемостью; селективные растворители;</a:t>
            </a:r>
          </a:p>
        </p:txBody>
      </p:sp>
    </p:spTree>
    <p:extLst>
      <p:ext uri="{BB962C8B-B14F-4D97-AF65-F5344CB8AC3E}">
        <p14:creationId xmlns:p14="http://schemas.microsoft.com/office/powerpoint/2010/main" val="1887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109081"/>
            <a:ext cx="89789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pPr algn="ctr"/>
            <a:r>
              <a:rPr lang="ru-RU" sz="2000" b="1" dirty="0" smtClean="0"/>
              <a:t>Типы растворителей</a:t>
            </a:r>
          </a:p>
          <a:p>
            <a:pPr algn="ctr"/>
            <a:endParaRPr lang="ru-RU" sz="1000" dirty="0" smtClean="0"/>
          </a:p>
          <a:p>
            <a:pPr marL="342900" indent="-342900">
              <a:buFontTx/>
              <a:buChar char="-"/>
            </a:pPr>
            <a:r>
              <a:rPr lang="ru-RU" sz="2000" b="1" dirty="0" smtClean="0"/>
              <a:t>Полярные Р.:</a:t>
            </a:r>
            <a:r>
              <a:rPr lang="ru-RU" sz="2000" dirty="0" smtClean="0"/>
              <a:t> соотношение растворяющей способности и селективности определяется соотношением дисперсионных и электростатических сил, т.е., фактически, </a:t>
            </a:r>
            <a:r>
              <a:rPr lang="ru-RU" sz="2000" i="1" dirty="0" smtClean="0"/>
              <a:t>строением молекул, как растворителя, так и растворяемого вещества</a:t>
            </a:r>
            <a:r>
              <a:rPr lang="ru-RU" sz="2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/>
              <a:t>Неполярные Р. </a:t>
            </a:r>
            <a:r>
              <a:rPr lang="ru-RU" sz="2000" dirty="0" smtClean="0"/>
              <a:t>являются более универсальными по растворяющей способности (</a:t>
            </a:r>
            <a:r>
              <a:rPr lang="ru-RU" sz="2000" i="1" dirty="0" smtClean="0"/>
              <a:t>из-за дисперсионных сил</a:t>
            </a:r>
            <a:r>
              <a:rPr lang="ru-RU" sz="2000" dirty="0" smtClean="0"/>
              <a:t>), но менее селективными! </a:t>
            </a:r>
            <a:endParaRPr lang="ru-RU" sz="2000" baseline="-25000" dirty="0"/>
          </a:p>
        </p:txBody>
      </p:sp>
      <p:pic>
        <p:nvPicPr>
          <p:cNvPr id="1026" name="Picture 2" descr="http://www.xumuk.ru/bse/images/18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525" y="2492896"/>
            <a:ext cx="47625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504" y="5445224"/>
            <a:ext cx="89789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pPr algn="ctr"/>
            <a:r>
              <a:rPr lang="ru-RU" sz="1400" dirty="0"/>
              <a:t>Схемы экстракционных колонн: а — колонна с ситчатыми тарелками; б — роторно-дисковый экстрактор; в — колонна с чередующимися смесительными и отстойными насадочными секциями; г — распылительная колонна; д — насадочная колонна; 1 — колонна; 2, 6 — распылители; 3 — </a:t>
            </a:r>
            <a:r>
              <a:rPr lang="ru-RU" sz="1400" dirty="0" err="1"/>
              <a:t>ситчатая</a:t>
            </a:r>
            <a:r>
              <a:rPr lang="ru-RU" sz="1400" dirty="0"/>
              <a:t> тарелка; 4 — переливные трубки; 5, 12 — насадки; 7, 10 — валы; 8 — плоский ротор; 9 — кольцевые перегородки; 11 — мешалки;</a:t>
            </a:r>
            <a:endParaRPr lang="ru-RU" sz="1400" baseline="-25000" dirty="0"/>
          </a:p>
        </p:txBody>
      </p:sp>
    </p:spTree>
    <p:extLst>
      <p:ext uri="{BB962C8B-B14F-4D97-AF65-F5344CB8AC3E}">
        <p14:creationId xmlns:p14="http://schemas.microsoft.com/office/powerpoint/2010/main" val="21420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Селективный гидрокрекинг в технологии нефтяных масел</a:t>
            </a:r>
            <a:endParaRPr lang="ru-RU" sz="2000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Схема 1 </a:t>
            </a:r>
            <a:r>
              <a:rPr lang="ru-RU" dirty="0" smtClean="0"/>
              <a:t>– </a:t>
            </a:r>
            <a:r>
              <a:rPr lang="ru-RU" dirty="0" err="1" smtClean="0"/>
              <a:t>однокатализаторная</a:t>
            </a:r>
            <a:r>
              <a:rPr lang="ru-RU" dirty="0" smtClean="0"/>
              <a:t> – снижается только температура застывания;</a:t>
            </a:r>
          </a:p>
          <a:p>
            <a:r>
              <a:rPr lang="ru-RU" b="1" dirty="0" smtClean="0"/>
              <a:t>Схема 2 </a:t>
            </a:r>
            <a:r>
              <a:rPr lang="ru-RU" dirty="0" smtClean="0"/>
              <a:t>– </a:t>
            </a:r>
            <a:r>
              <a:rPr lang="ru-RU" dirty="0" err="1" smtClean="0"/>
              <a:t>двухкатализаторная</a:t>
            </a:r>
            <a:r>
              <a:rPr lang="ru-RU" dirty="0" smtClean="0"/>
              <a:t> – </a:t>
            </a:r>
            <a:r>
              <a:rPr lang="ru-RU" dirty="0"/>
              <a:t>снижается температура </a:t>
            </a:r>
            <a:r>
              <a:rPr lang="ru-RU" dirty="0" smtClean="0"/>
              <a:t>застывания, повышается окислительная стойкость.</a:t>
            </a:r>
          </a:p>
          <a:p>
            <a:endParaRPr lang="ru-RU" dirty="0"/>
          </a:p>
          <a:p>
            <a:r>
              <a:rPr lang="ru-RU" b="1" dirty="0" smtClean="0"/>
              <a:t>Сырье: </a:t>
            </a:r>
            <a:r>
              <a:rPr lang="ru-RU" dirty="0" err="1" smtClean="0"/>
              <a:t>рафинаты</a:t>
            </a:r>
            <a:r>
              <a:rPr lang="ru-RU" dirty="0" smtClean="0"/>
              <a:t> технологии нефтяных масел. </a:t>
            </a:r>
            <a:r>
              <a:rPr lang="ru-RU" b="1" dirty="0" smtClean="0"/>
              <a:t>Продукты: </a:t>
            </a:r>
            <a:r>
              <a:rPr lang="ru-RU" dirty="0" err="1" smtClean="0"/>
              <a:t>депарафинизаты</a:t>
            </a:r>
            <a:r>
              <a:rPr lang="ru-RU" dirty="0" smtClean="0"/>
              <a:t>, топливные фракции, ПБФ.</a:t>
            </a:r>
          </a:p>
          <a:p>
            <a:endParaRPr lang="ru-RU" b="1" dirty="0"/>
          </a:p>
          <a:p>
            <a:r>
              <a:rPr lang="ru-RU" b="1" dirty="0" smtClean="0"/>
              <a:t>Катализаторы: </a:t>
            </a:r>
            <a:r>
              <a:rPr lang="ru-RU" dirty="0" smtClean="0"/>
              <a:t>синтетические цеолиты (размер пор </a:t>
            </a:r>
            <a:r>
              <a:rPr lang="ru-RU" dirty="0" err="1" smtClean="0"/>
              <a:t>ок</a:t>
            </a:r>
            <a:r>
              <a:rPr lang="ru-RU" dirty="0" smtClean="0"/>
              <a:t>. 0,6 </a:t>
            </a:r>
            <a:r>
              <a:rPr lang="ru-RU" dirty="0" err="1" smtClean="0"/>
              <a:t>нм</a:t>
            </a:r>
            <a:r>
              <a:rPr lang="ru-RU" dirty="0" smtClean="0"/>
              <a:t>) + оксиды </a:t>
            </a:r>
            <a:r>
              <a:rPr lang="en-US" dirty="0" smtClean="0"/>
              <a:t>Co, Mo, Ni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Целевые компоненты сырья: </a:t>
            </a:r>
            <a:r>
              <a:rPr lang="ru-RU" dirty="0" smtClean="0"/>
              <a:t>нормальные и слаборазветвленные парафины (с ростом содержания разветвленных парафинов скорость крекинга резко падает).</a:t>
            </a:r>
            <a:endParaRPr lang="en-US" dirty="0" smtClean="0"/>
          </a:p>
          <a:p>
            <a:endParaRPr lang="en-US" dirty="0"/>
          </a:p>
          <a:p>
            <a:endParaRPr lang="ru-RU" b="1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760426"/>
              </p:ext>
            </p:extLst>
          </p:nvPr>
        </p:nvGraphicFramePr>
        <p:xfrm>
          <a:off x="755576" y="3388568"/>
          <a:ext cx="8136904" cy="3352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6270"/>
                <a:gridCol w="6820634"/>
              </a:tblGrid>
              <a:tr h="0">
                <a:tc rowSpan="5">
                  <a:txBody>
                    <a:bodyPr/>
                    <a:lstStyle/>
                    <a:p>
                      <a:pPr algn="ctr"/>
                      <a:r>
                        <a:rPr lang="ru-RU" sz="4400" b="1" u="none" dirty="0" smtClean="0"/>
                        <a:t>++++</a:t>
                      </a:r>
                      <a:endParaRPr lang="ru-RU" sz="4400" b="1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u="none" dirty="0" smtClean="0"/>
                        <a:t>снижается температура застывания</a:t>
                      </a:r>
                      <a:endParaRPr lang="ru-RU" sz="1800" b="0" u="none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dirty="0" smtClean="0"/>
                        <a:t>повышается окислительная стойкость</a:t>
                      </a: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u="none" dirty="0" smtClean="0"/>
                        <a:t>улучшаются вязкостные свойства при низких температурах</a:t>
                      </a:r>
                      <a:endParaRPr lang="ru-RU" sz="1800" b="0" u="none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4400" b="1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u="none" dirty="0" smtClean="0"/>
                        <a:t>низкие капитальные затраты</a:t>
                      </a:r>
                      <a:endParaRPr lang="ru-RU" sz="1800" b="0" u="none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4400" b="1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u="none" dirty="0" smtClean="0"/>
                        <a:t>не</a:t>
                      </a:r>
                      <a:r>
                        <a:rPr lang="ru-RU" sz="1800" b="0" u="none" baseline="0" dirty="0" smtClean="0"/>
                        <a:t>т нужды в операции </a:t>
                      </a:r>
                      <a:r>
                        <a:rPr lang="ru-RU" sz="1800" b="0" u="none" baseline="0" dirty="0" err="1" smtClean="0"/>
                        <a:t>гидродоочистки</a:t>
                      </a:r>
                      <a:r>
                        <a:rPr lang="ru-RU" sz="1800" b="0" u="none" baseline="0" dirty="0" smtClean="0"/>
                        <a:t> (улучшение цвета,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CoMoO</a:t>
                      </a:r>
                      <a:r>
                        <a:rPr lang="en-US" sz="18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800" b="0" u="none" baseline="0" dirty="0" smtClean="0"/>
                        <a:t>)</a:t>
                      </a:r>
                      <a:endParaRPr lang="ru-RU" sz="1800" b="0" u="none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4400" b="1" u="none" dirty="0" smtClean="0"/>
                        <a:t>+-+-</a:t>
                      </a:r>
                      <a:endParaRPr lang="ru-RU" sz="4400" b="1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dirty="0" smtClean="0"/>
                        <a:t>Выход масел: уменьшается – из-за крекинга и отвода газов;</a:t>
                      </a:r>
                    </a:p>
                    <a:p>
                      <a:r>
                        <a:rPr lang="ru-RU" sz="1800" b="0" u="none" dirty="0" smtClean="0"/>
                        <a:t>увеличивается – из-за отсутствия стадии </a:t>
                      </a:r>
                      <a:r>
                        <a:rPr lang="ru-RU" sz="1800" b="0" u="none" dirty="0" err="1" smtClean="0"/>
                        <a:t>обезмасливания</a:t>
                      </a:r>
                      <a:r>
                        <a:rPr lang="ru-RU" sz="1800" b="0" u="none" dirty="0" smtClean="0"/>
                        <a:t> </a:t>
                      </a:r>
                      <a:r>
                        <a:rPr lang="ru-RU" sz="1800" b="0" u="none" dirty="0" err="1" smtClean="0"/>
                        <a:t>гача</a:t>
                      </a:r>
                      <a:r>
                        <a:rPr lang="ru-RU" sz="1800" b="0" u="none" dirty="0" smtClean="0"/>
                        <a:t>;</a:t>
                      </a:r>
                      <a:endParaRPr lang="ru-RU" sz="1800" b="0" u="none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4400" b="1" u="none" dirty="0" smtClean="0"/>
                        <a:t>----</a:t>
                      </a:r>
                      <a:endParaRPr lang="ru-RU" sz="4400" b="1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u="none" dirty="0" smtClean="0"/>
                        <a:t>снижается ИВ (в целом) на 7-8 пунктов</a:t>
                      </a:r>
                      <a:endParaRPr lang="ru-RU" sz="1800" b="0" u="none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7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" r="10524"/>
          <a:stretch/>
        </p:blipFill>
        <p:spPr bwMode="auto">
          <a:xfrm>
            <a:off x="4211960" y="586631"/>
            <a:ext cx="4858282" cy="322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Селективный гидрокрекинг в технологии нефтяных масел</a:t>
            </a:r>
            <a:endParaRPr lang="ru-RU" sz="2000" dirty="0"/>
          </a:p>
        </p:txBody>
      </p:sp>
      <p:pic>
        <p:nvPicPr>
          <p:cNvPr id="11" name="Picture 2" descr="http://masla55.ru/data/wysiwyg/Article/777f4aafe8567a8dcf044f14f007ad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532070"/>
            <a:ext cx="3350270" cy="156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5"/>
          <p:cNvSpPr>
            <a:spLocks noChangeArrowheads="1"/>
          </p:cNvSpPr>
          <p:nvPr/>
        </p:nvSpPr>
        <p:spPr bwMode="auto">
          <a:xfrm>
            <a:off x="215901" y="710108"/>
            <a:ext cx="378003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95 % российского рынка масел – масла селективной очистки</a:t>
            </a:r>
            <a:r>
              <a:rPr lang="en-US" b="1" dirty="0" smtClean="0"/>
              <a:t> (!)</a:t>
            </a:r>
            <a:endParaRPr lang="ru-RU" b="1" dirty="0" smtClean="0"/>
          </a:p>
          <a:p>
            <a:r>
              <a:rPr lang="ru-RU" b="1" dirty="0" smtClean="0"/>
              <a:t>В ТО ЖЕ ВРЕМЯ: </a:t>
            </a:r>
            <a:r>
              <a:rPr lang="ru-RU" dirty="0" smtClean="0"/>
              <a:t>1,2 кг </a:t>
            </a:r>
            <a:r>
              <a:rPr lang="ru-RU" dirty="0" err="1" smtClean="0"/>
              <a:t>гидрокрекинговых</a:t>
            </a:r>
            <a:r>
              <a:rPr lang="ru-RU" dirty="0" smtClean="0"/>
              <a:t> масел заменяют 1 кг синтетических масел на основе </a:t>
            </a:r>
            <a:r>
              <a:rPr lang="el-GR" dirty="0" smtClean="0"/>
              <a:t>α</a:t>
            </a:r>
            <a:r>
              <a:rPr lang="ru-RU" dirty="0" smtClean="0"/>
              <a:t>-полиолефинов (легковые автомобили, мощные дизельные двигатели)</a:t>
            </a:r>
            <a:endParaRPr lang="en-US" dirty="0" smtClean="0"/>
          </a:p>
          <a:p>
            <a:endParaRPr lang="en-US" dirty="0"/>
          </a:p>
          <a:p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40521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4"/>
            <a:ext cx="5544616" cy="389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Селективный гидрокрекинг в технологии нефтяных масел</a:t>
            </a:r>
            <a:endParaRPr lang="ru-RU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23" y="692696"/>
            <a:ext cx="7644654" cy="23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5220072" y="3068960"/>
            <a:ext cx="315846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I – </a:t>
            </a:r>
            <a:r>
              <a:rPr lang="ru-RU" dirty="0" err="1" smtClean="0"/>
              <a:t>рафинат</a:t>
            </a:r>
            <a:r>
              <a:rPr lang="ru-RU" dirty="0" smtClean="0"/>
              <a:t>; </a:t>
            </a:r>
          </a:p>
          <a:p>
            <a:r>
              <a:rPr lang="en-US" dirty="0" smtClean="0"/>
              <a:t>II – </a:t>
            </a:r>
            <a:r>
              <a:rPr lang="ru-RU" dirty="0" smtClean="0"/>
              <a:t>свежий ВСГ; </a:t>
            </a:r>
          </a:p>
          <a:p>
            <a:r>
              <a:rPr lang="en-US" dirty="0" smtClean="0"/>
              <a:t>III </a:t>
            </a:r>
            <a:r>
              <a:rPr lang="ru-RU" dirty="0" smtClean="0"/>
              <a:t>– ПБФ; </a:t>
            </a:r>
          </a:p>
          <a:p>
            <a:r>
              <a:rPr lang="en-US" dirty="0" smtClean="0"/>
              <a:t>IV </a:t>
            </a:r>
            <a:r>
              <a:rPr lang="ru-RU" dirty="0" smtClean="0"/>
              <a:t>– газовый бензин; </a:t>
            </a:r>
          </a:p>
          <a:p>
            <a:r>
              <a:rPr lang="en-US" dirty="0" smtClean="0"/>
              <a:t>V</a:t>
            </a:r>
            <a:r>
              <a:rPr lang="ru-RU" dirty="0" smtClean="0"/>
              <a:t> – </a:t>
            </a:r>
            <a:r>
              <a:rPr lang="ru-RU" dirty="0" err="1" smtClean="0"/>
              <a:t>депарафинизат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Глубина крекинга регулируется температурой сырья + расходом </a:t>
            </a:r>
            <a:r>
              <a:rPr lang="ru-RU" dirty="0" err="1" smtClean="0"/>
              <a:t>квенча</a:t>
            </a:r>
            <a:r>
              <a:rPr lang="ru-RU" dirty="0" smtClean="0"/>
              <a:t> между полками;</a:t>
            </a:r>
          </a:p>
          <a:p>
            <a:r>
              <a:rPr lang="ru-RU" dirty="0" smtClean="0"/>
              <a:t>Выходы С</a:t>
            </a:r>
            <a:r>
              <a:rPr lang="ru-RU" baseline="-25000" dirty="0" smtClean="0"/>
              <a:t>3</a:t>
            </a:r>
            <a:r>
              <a:rPr lang="ru-RU" dirty="0" smtClean="0"/>
              <a:t>:С</a:t>
            </a:r>
            <a:r>
              <a:rPr lang="ru-RU" baseline="-25000" dirty="0" smtClean="0"/>
              <a:t>4</a:t>
            </a:r>
            <a:r>
              <a:rPr lang="ru-RU" dirty="0" smtClean="0"/>
              <a:t>:С</a:t>
            </a:r>
            <a:r>
              <a:rPr lang="ru-RU" baseline="-25000" dirty="0" smtClean="0"/>
              <a:t>5</a:t>
            </a:r>
            <a:r>
              <a:rPr lang="ru-RU" dirty="0" smtClean="0"/>
              <a:t> = 2:4:3;</a:t>
            </a:r>
          </a:p>
        </p:txBody>
      </p:sp>
    </p:spTree>
    <p:extLst>
      <p:ext uri="{BB962C8B-B14F-4D97-AF65-F5344CB8AC3E}">
        <p14:creationId xmlns:p14="http://schemas.microsoft.com/office/powerpoint/2010/main" val="193099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44624"/>
            <a:ext cx="8089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 dirty="0"/>
              <a:t>Групповая </a:t>
            </a:r>
            <a:r>
              <a:rPr lang="ru-RU" b="1" dirty="0" smtClean="0"/>
              <a:t>классификация </a:t>
            </a:r>
            <a:r>
              <a:rPr lang="ru-RU" b="1" u="sng" dirty="0" smtClean="0"/>
              <a:t>базовых масел </a:t>
            </a:r>
            <a:endParaRPr lang="en-US" b="1" u="sng" dirty="0" smtClean="0"/>
          </a:p>
          <a:p>
            <a:pPr algn="ctr" eaLnBrk="1" hangingPunct="1"/>
            <a:r>
              <a:rPr lang="en-US" b="1" dirty="0" smtClean="0"/>
              <a:t>(</a:t>
            </a:r>
            <a:r>
              <a:rPr lang="ru-RU" b="1" dirty="0" smtClean="0"/>
              <a:t>по </a:t>
            </a:r>
            <a:r>
              <a:rPr lang="en-US" b="1" dirty="0" smtClean="0"/>
              <a:t>API</a:t>
            </a:r>
            <a:r>
              <a:rPr lang="ru-RU" b="1" dirty="0" smtClean="0"/>
              <a:t> 1509, </a:t>
            </a:r>
            <a:r>
              <a:rPr lang="en-US" b="1" dirty="0" smtClean="0"/>
              <a:t>Appendix E)</a:t>
            </a:r>
            <a:endParaRPr lang="ru-RU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074772"/>
              </p:ext>
            </p:extLst>
          </p:nvPr>
        </p:nvGraphicFramePr>
        <p:xfrm>
          <a:off x="215008" y="692696"/>
          <a:ext cx="8785016" cy="3632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56592"/>
                <a:gridCol w="2052000"/>
                <a:gridCol w="2304256"/>
                <a:gridCol w="1512168"/>
                <a:gridCol w="1332000"/>
                <a:gridCol w="828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Группа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Происхождение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Состав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Содержание насыщенных</a:t>
                      </a:r>
                      <a:r>
                        <a:rPr lang="ru-RU" sz="1400" baseline="0" dirty="0" smtClean="0"/>
                        <a:t> УВ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Содержание </a:t>
                      </a:r>
                      <a:r>
                        <a:rPr lang="en-US" sz="1400" dirty="0" smtClean="0"/>
                        <a:t>S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ИВ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обычные минеральные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Продукты селективной очистки и депарафинизации 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Менее 90 %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Более</a:t>
                      </a:r>
                      <a:r>
                        <a:rPr lang="ru-RU" sz="1400" baseline="0" dirty="0" smtClean="0"/>
                        <a:t> 0,03 %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80-120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4427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II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улучшенные минеральные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То же + гидрокрекинг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 менее 90 %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Не более 0,03 %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80-120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III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улучшенные минеральные / полусинтетические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То же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+ гидроизомеризация,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смешение минеральных и синтетических компонентов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 менее 90 %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Не более 0,03 %</a:t>
                      </a:r>
                      <a:endParaRPr lang="ru-RU" sz="1400" dirty="0" smtClean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&gt;120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IV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синтетические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основном,</a:t>
                      </a:r>
                    </a:p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полиальфаолефины С</a:t>
                      </a:r>
                      <a:r>
                        <a:rPr lang="ru-RU" sz="1400" b="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20+</a:t>
                      </a:r>
                      <a:endParaRPr lang="ru-RU" sz="1400" baseline="-250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 менее </a:t>
                      </a:r>
                      <a:r>
                        <a:rPr lang="en-US" sz="1400" dirty="0" smtClean="0"/>
                        <a:t>130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Прочие: синтетические/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минеральные/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 растительной основе/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эфирные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Сложные</a:t>
                      </a:r>
                      <a:r>
                        <a:rPr lang="ru-RU" sz="1400" baseline="0" dirty="0" smtClean="0"/>
                        <a:t> спирты, эфиры и др.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07504" y="4581128"/>
            <a:ext cx="489654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dirty="0" smtClean="0"/>
              <a:t>Назначение такой классификации: </a:t>
            </a:r>
          </a:p>
          <a:p>
            <a:pPr marL="285750" indent="-285750" eaLnBrk="1" hangingPunct="1">
              <a:buFontTx/>
              <a:buChar char="-"/>
            </a:pPr>
            <a:r>
              <a:rPr lang="ru-RU" dirty="0" smtClean="0"/>
              <a:t>упорядочивание процедуры компаундирования базовых масел, полученных на разных НПЗ;</a:t>
            </a:r>
          </a:p>
          <a:p>
            <a:pPr marL="285750" indent="-285750" eaLnBrk="1" hangingPunct="1">
              <a:buFontTx/>
              <a:buChar char="-"/>
            </a:pPr>
            <a:r>
              <a:rPr lang="ru-RU" dirty="0" smtClean="0"/>
              <a:t>удобство сравнения НПЗ и стран по уровню технической оснащенности масляных производств.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996537"/>
              </p:ext>
            </p:extLst>
          </p:nvPr>
        </p:nvGraphicFramePr>
        <p:xfrm>
          <a:off x="5148064" y="4214640"/>
          <a:ext cx="3744000" cy="245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1332000"/>
                <a:gridCol w="1476000"/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Распределение масел, произведенных в 2012 г., по группам, %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Группа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Россия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Мир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97,0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64,4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II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2,0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20,0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III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0,5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5,4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IV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0,5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0,9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-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9,3</a:t>
                      </a:r>
                      <a:endParaRPr lang="ru-RU" sz="1600" dirty="0"/>
                    </a:p>
                  </a:txBody>
                  <a:tcPr marL="36000" marR="36000" marT="36000" marB="360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32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7504" y="188640"/>
            <a:ext cx="3816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 dirty="0" smtClean="0"/>
              <a:t>Классификация масел </a:t>
            </a:r>
            <a:r>
              <a:rPr lang="en-US" b="1" dirty="0"/>
              <a:t>SAE</a:t>
            </a:r>
            <a:endParaRPr lang="ru-RU" b="1" dirty="0"/>
          </a:p>
          <a:p>
            <a:pPr algn="ctr" eaLnBrk="1" hangingPunct="1"/>
            <a:r>
              <a:rPr lang="ru-RU" b="1" dirty="0" smtClean="0"/>
              <a:t>по вязкости </a:t>
            </a:r>
            <a:r>
              <a:rPr lang="ru-RU" dirty="0" smtClean="0"/>
              <a:t>(</a:t>
            </a:r>
            <a:r>
              <a:rPr lang="en-US" dirty="0"/>
              <a:t>SAE </a:t>
            </a:r>
            <a:r>
              <a:rPr lang="en-US" dirty="0" smtClean="0"/>
              <a:t>J300</a:t>
            </a:r>
            <a:r>
              <a:rPr lang="ru-RU" dirty="0" smtClean="0"/>
              <a:t>, 2015 г.)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333078"/>
              </p:ext>
            </p:extLst>
          </p:nvPr>
        </p:nvGraphicFramePr>
        <p:xfrm>
          <a:off x="251520" y="4293096"/>
          <a:ext cx="8670084" cy="2208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3610"/>
                <a:gridCol w="2772000"/>
                <a:gridCol w="2692237"/>
                <a:gridCol w="2692237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Класс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Назначение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Зольность </a:t>
                      </a:r>
                      <a:r>
                        <a:rPr lang="en-US" sz="1400" dirty="0" smtClean="0"/>
                        <a:t/>
                      </a:r>
                      <a:br>
                        <a:rPr lang="en-US" sz="1400" dirty="0" smtClean="0"/>
                      </a:b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SAPS = Sulphated Ash, Phosphorus, Sulphur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Категория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A/B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для бензиновых и дизельных двигателей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Высокозольные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A1/B1</a:t>
                      </a:r>
                      <a:r>
                        <a:rPr lang="ru-RU" sz="1400" dirty="0" smtClean="0"/>
                        <a:t>, A3/B3,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A3/B4, A5/B5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для бензиновых и дизельных двигателей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Малозольные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С1, С2,</a:t>
                      </a:r>
                      <a:r>
                        <a:rPr lang="ru-RU" sz="1400" baseline="0" dirty="0" smtClean="0"/>
                        <a:t> С3, </a:t>
                      </a:r>
                      <a:r>
                        <a:rPr lang="en-US" sz="1400" baseline="0" dirty="0" smtClean="0"/>
                        <a:t>C4, C5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ru-RU" sz="14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для дизельных двигателей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при</a:t>
                      </a:r>
                      <a:r>
                        <a:rPr lang="ru-RU" sz="1400" baseline="0" dirty="0" smtClean="0"/>
                        <a:t>  сложных условиях эксплуатации</a:t>
                      </a:r>
                      <a:endParaRPr lang="ru-RU" sz="1400" dirty="0" smtClean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/>
                        <a:t>сверхвысокозольные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E4, E6, E7, E9</a:t>
                      </a:r>
                      <a:endParaRPr lang="ru-RU" sz="1400" dirty="0" smtClean="0"/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51520" y="3430741"/>
            <a:ext cx="85939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 smtClean="0"/>
              <a:t>Классификация масел</a:t>
            </a:r>
            <a:r>
              <a:rPr lang="en-US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ACEA </a:t>
            </a:r>
            <a:r>
              <a:rPr lang="en-US" b="1" dirty="0"/>
              <a:t>2016 European Oil </a:t>
            </a:r>
            <a:r>
              <a:rPr lang="en-US" b="1" dirty="0" smtClean="0"/>
              <a:t>Sequences</a:t>
            </a:r>
            <a:r>
              <a:rPr lang="ru-RU" b="1" dirty="0" smtClean="0"/>
              <a:t> </a:t>
            </a:r>
            <a:r>
              <a:rPr lang="en-US" b="1" dirty="0" smtClean="0"/>
              <a:t>for </a:t>
            </a:r>
            <a:r>
              <a:rPr lang="en-US" b="1" dirty="0"/>
              <a:t>Service-fill Oils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0" y="188640"/>
            <a:ext cx="43924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/>
              <a:t>Эксплуатационные категории масел по классификации </a:t>
            </a:r>
            <a:r>
              <a:rPr lang="ru-RU" b="1" dirty="0" smtClean="0"/>
              <a:t>API </a:t>
            </a:r>
            <a:r>
              <a:rPr lang="ru-RU" dirty="0" smtClean="0"/>
              <a:t>(бензиновые)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341023"/>
              </p:ext>
            </p:extLst>
          </p:nvPr>
        </p:nvGraphicFramePr>
        <p:xfrm>
          <a:off x="4318148" y="980728"/>
          <a:ext cx="4680000" cy="1859280"/>
        </p:xfrm>
        <a:graphic>
          <a:graphicData uri="http://schemas.openxmlformats.org/drawingml/2006/table">
            <a:tbl>
              <a:tblPr bandRow="1">
                <a:tableStyleId>{08FB837D-C827-4EFA-A057-4D05807E0F7C}</a:tableStyleId>
              </a:tblPr>
              <a:tblGrid>
                <a:gridCol w="648000"/>
                <a:gridCol w="1044000"/>
                <a:gridCol w="2988000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SJ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Актуальная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Для двигателей автомобилей, выпущенных не позднее 2001 года.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SL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Актуальная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Для двигателей автомобилей, выпущенных не позднее 2004 года.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SM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Актуальная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Для двигателей автомобилей, выпущенных не позднее 2010 года.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SN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Актуальная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Введена с октября 2010 года.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288599"/>
              </p:ext>
            </p:extLst>
          </p:nvPr>
        </p:nvGraphicFramePr>
        <p:xfrm>
          <a:off x="391572" y="980728"/>
          <a:ext cx="3676372" cy="213888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67637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Зимние</a:t>
                      </a:r>
                      <a:endParaRPr lang="ru-RU" sz="1600" b="1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0W, 2,5W, 5W, 7,5W, 10W, 15W, 20W, 25W</a:t>
                      </a:r>
                      <a:endParaRPr lang="ru-RU" sz="1600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Летние</a:t>
                      </a:r>
                      <a:endParaRPr lang="ru-RU" sz="1600" b="1" dirty="0"/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2, 5, 7,5, 10, 20, 30, 40, 50, 60</a:t>
                      </a:r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Всесезонные</a:t>
                      </a:r>
                    </a:p>
                  </a:txBody>
                  <a:tcPr marL="36000" marR="36000"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 smtClean="0"/>
                        <a:t>например</a:t>
                      </a:r>
                      <a:endParaRPr lang="en-US" sz="1600" b="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0W-40; 5W-40;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en-US" sz="1600" b="0" baseline="0" dirty="0" smtClean="0"/>
                        <a:t>15W-40; 20W-40; 25W-40</a:t>
                      </a:r>
                      <a:endParaRPr lang="ru-RU" sz="1600" b="0" dirty="0" smtClean="0"/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78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9" t="19561" r="48095" b="34213"/>
          <a:stretch/>
        </p:blipFill>
        <p:spPr bwMode="auto">
          <a:xfrm rot="60000">
            <a:off x="5692730" y="1011337"/>
            <a:ext cx="3548564" cy="46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95232"/>
            <a:ext cx="8089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Загущенные масла</a:t>
            </a:r>
            <a:endParaRPr lang="ru-RU" altLang="ru-RU" sz="2000" b="1" dirty="0"/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179512" y="589360"/>
            <a:ext cx="5616624" cy="62478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/>
              <a:t>ЗМ – </a:t>
            </a:r>
            <a:r>
              <a:rPr lang="ru-RU" sz="2000" dirty="0"/>
              <a:t>нефтяные масла + 2-10 %  </a:t>
            </a:r>
            <a:r>
              <a:rPr lang="ru-RU" sz="2000" dirty="0" smtClean="0"/>
              <a:t>(полиметакрилаты, полиизобутилен, поливинилбутиловый эфир) + антиокислительные </a:t>
            </a:r>
            <a:r>
              <a:rPr lang="ru-RU" sz="2000" dirty="0"/>
              <a:t>присадки (ионол, дитиофосфат Zn и др</a:t>
            </a:r>
            <a:r>
              <a:rPr lang="ru-RU" sz="2000" dirty="0" smtClean="0"/>
              <a:t>.) = </a:t>
            </a:r>
            <a:r>
              <a:rPr lang="ru-RU" sz="2000" b="1" i="1" dirty="0" smtClean="0"/>
              <a:t>всесезонные </a:t>
            </a:r>
            <a:r>
              <a:rPr lang="ru-RU" sz="2000" dirty="0" smtClean="0"/>
              <a:t>масла</a:t>
            </a:r>
            <a:endParaRPr lang="ru-RU" sz="2000" dirty="0"/>
          </a:p>
          <a:p>
            <a:pPr eaLnBrk="1" hangingPunct="1"/>
            <a:endParaRPr lang="ru-RU" sz="2000" dirty="0" smtClean="0"/>
          </a:p>
          <a:p>
            <a:pPr eaLnBrk="1" hangingPunct="1"/>
            <a:r>
              <a:rPr lang="ru-RU" sz="2000" b="1" dirty="0" smtClean="0"/>
              <a:t>++++</a:t>
            </a:r>
            <a:r>
              <a:rPr lang="ru-RU" sz="2000" dirty="0" smtClean="0"/>
              <a:t>: устойчивое повышение ИВ до 130-160: вязкость при высокой </a:t>
            </a:r>
            <a:r>
              <a:rPr lang="en-US" sz="2000" dirty="0" smtClean="0"/>
              <a:t>t</a:t>
            </a:r>
            <a:r>
              <a:rPr lang="ru-RU" sz="2000" dirty="0" smtClean="0"/>
              <a:t>°</a:t>
            </a:r>
            <a:r>
              <a:rPr lang="en-US" sz="2000" dirty="0" smtClean="0"/>
              <a:t> </a:t>
            </a:r>
            <a:r>
              <a:rPr lang="ru-RU" sz="2000" dirty="0" smtClean="0"/>
              <a:t>несколько повышена, а </a:t>
            </a:r>
            <a:r>
              <a:rPr lang="ru-RU" sz="2000" b="1" u="sng" dirty="0" smtClean="0"/>
              <a:t>при низкой </a:t>
            </a:r>
            <a:r>
              <a:rPr lang="en-US" sz="2000" b="1" u="sng" dirty="0" smtClean="0"/>
              <a:t>t</a:t>
            </a:r>
            <a:r>
              <a:rPr lang="ru-RU" sz="2000" b="1" u="sng" dirty="0" smtClean="0"/>
              <a:t>°</a:t>
            </a:r>
            <a:r>
              <a:rPr lang="en-US" sz="2000" b="1" u="sng" dirty="0" smtClean="0"/>
              <a:t> </a:t>
            </a:r>
            <a:r>
              <a:rPr lang="ru-RU" sz="2000" b="1" u="sng" dirty="0" smtClean="0"/>
              <a:t>понижена</a:t>
            </a:r>
            <a:r>
              <a:rPr lang="ru-RU" sz="2000" dirty="0" smtClean="0"/>
              <a:t>; </a:t>
            </a:r>
          </a:p>
          <a:p>
            <a:pPr eaLnBrk="1" hangingPunct="1"/>
            <a:r>
              <a:rPr lang="ru-RU" sz="2000" b="1" dirty="0" smtClean="0"/>
              <a:t>+-+-</a:t>
            </a:r>
            <a:r>
              <a:rPr lang="ru-RU" sz="2000" dirty="0" smtClean="0"/>
              <a:t>: при больших скоростях движущихся деталей возможно временное уменьшение </a:t>
            </a:r>
            <a:r>
              <a:rPr lang="ru-RU" sz="2000" dirty="0"/>
              <a:t>вязкости (</a:t>
            </a:r>
            <a:r>
              <a:rPr lang="ru-RU" sz="2000" i="1" dirty="0"/>
              <a:t>неньютоновские </a:t>
            </a:r>
            <a:r>
              <a:rPr lang="ru-RU" sz="2000" i="1" dirty="0" smtClean="0"/>
              <a:t>жидкости</a:t>
            </a:r>
            <a:r>
              <a:rPr lang="ru-RU" sz="2000" dirty="0" smtClean="0"/>
              <a:t>);</a:t>
            </a:r>
          </a:p>
          <a:p>
            <a:pPr eaLnBrk="1" hangingPunct="1"/>
            <a:r>
              <a:rPr lang="ru-RU" sz="2000" b="1" dirty="0" smtClean="0"/>
              <a:t>----</a:t>
            </a:r>
            <a:r>
              <a:rPr lang="ru-RU" sz="2000" dirty="0" smtClean="0"/>
              <a:t>: легко подвергаются химическому разложению при высоких </a:t>
            </a:r>
            <a:r>
              <a:rPr lang="en-US" sz="2000" dirty="0" smtClean="0"/>
              <a:t>t</a:t>
            </a:r>
            <a:r>
              <a:rPr lang="ru-RU" sz="2000" dirty="0" smtClean="0"/>
              <a:t>°, наблюдается механическое разложение</a:t>
            </a:r>
            <a:r>
              <a:rPr lang="en-US" sz="2000" dirty="0" smtClean="0"/>
              <a:t>.</a:t>
            </a:r>
          </a:p>
          <a:p>
            <a:pPr eaLnBrk="1" hangingPunct="1"/>
            <a:endParaRPr lang="ru-RU" sz="2000" dirty="0" smtClean="0"/>
          </a:p>
          <a:p>
            <a:pPr eaLnBrk="1" hangingPunct="1"/>
            <a:r>
              <a:rPr lang="ru-RU" sz="2000" b="1" dirty="0" smtClean="0"/>
              <a:t>Производство</a:t>
            </a:r>
          </a:p>
          <a:p>
            <a:pPr eaLnBrk="1" hangingPunct="1"/>
            <a:r>
              <a:rPr lang="ru-RU" sz="2000" dirty="0" smtClean="0"/>
              <a:t>50-70 % несинтетических моторных масел за рубежом - загущенные.</a:t>
            </a:r>
            <a:endParaRPr lang="ru-RU" alt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403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95232"/>
            <a:ext cx="8089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Производство масел </a:t>
            </a:r>
            <a:r>
              <a:rPr lang="ru-RU" altLang="ru-RU" sz="2000" b="1" dirty="0"/>
              <a:t>в </a:t>
            </a:r>
            <a:r>
              <a:rPr lang="ru-RU" altLang="ru-RU" sz="2000" b="1" dirty="0" smtClean="0"/>
              <a:t>России. Рынок нефтяных масел</a:t>
            </a:r>
            <a:endParaRPr lang="ru-RU" altLang="ru-RU" sz="2000" b="1" dirty="0"/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74847" y="980728"/>
            <a:ext cx="4703761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/>
              <a:t>Производство</a:t>
            </a:r>
          </a:p>
          <a:p>
            <a:pPr eaLnBrk="1" hangingPunct="1"/>
            <a:r>
              <a:rPr lang="ru-RU" sz="2000" dirty="0" smtClean="0"/>
              <a:t>Объемы производства нефтяных масел в России находятся на уровне 2,5-2,9 млн. т в год и колеблются в обе стороны на уровне 6 % в год.</a:t>
            </a:r>
          </a:p>
          <a:p>
            <a:pPr eaLnBrk="1" hangingPunct="1"/>
            <a:endParaRPr lang="ru-RU" sz="2000" b="1" dirty="0" smtClean="0"/>
          </a:p>
          <a:p>
            <a:pPr eaLnBrk="1" hangingPunct="1"/>
            <a:r>
              <a:rPr lang="ru-RU" sz="2000" b="1" dirty="0" smtClean="0"/>
              <a:t>Экспорт</a:t>
            </a:r>
          </a:p>
          <a:p>
            <a:pPr eaLnBrk="1" hangingPunct="1"/>
            <a:r>
              <a:rPr lang="ru-RU" sz="2000" dirty="0" smtClean="0"/>
              <a:t>2/3 </a:t>
            </a:r>
            <a:r>
              <a:rPr lang="ru-RU" sz="2000" dirty="0"/>
              <a:t>всех масел, производимых в России, идет на экспорт, в </a:t>
            </a:r>
            <a:r>
              <a:rPr lang="ru-RU" sz="2000" dirty="0" smtClean="0"/>
              <a:t>основном, в Китай (базовые масла);</a:t>
            </a:r>
            <a:endParaRPr lang="ru-RU" sz="2000" dirty="0"/>
          </a:p>
          <a:p>
            <a:pPr eaLnBrk="1" hangingPunct="1"/>
            <a:r>
              <a:rPr lang="ru-RU" sz="2000" dirty="0"/>
              <a:t>1/3 потребляется внутри </a:t>
            </a:r>
            <a:r>
              <a:rPr lang="ru-RU" sz="2000" dirty="0" smtClean="0"/>
              <a:t>страны.</a:t>
            </a:r>
            <a:endParaRPr lang="ru-RU" sz="2000" dirty="0"/>
          </a:p>
          <a:p>
            <a:pPr eaLnBrk="1" hangingPunct="1"/>
            <a:endParaRPr lang="ru-RU" altLang="ru-RU" sz="2000" dirty="0" smtClean="0"/>
          </a:p>
          <a:p>
            <a:pPr eaLnBrk="1" hangingPunct="1"/>
            <a:r>
              <a:rPr lang="ru-RU" altLang="ru-RU" sz="2000" b="1" dirty="0" smtClean="0"/>
              <a:t>Импорт</a:t>
            </a:r>
          </a:p>
          <a:p>
            <a:pPr eaLnBrk="1" hangingPunct="1"/>
            <a:r>
              <a:rPr lang="ru-RU" altLang="ru-RU" sz="2000" dirty="0" smtClean="0"/>
              <a:t>Импорт масел – </a:t>
            </a:r>
            <a:r>
              <a:rPr lang="ru-RU" altLang="ru-RU" sz="2000" dirty="0" err="1" smtClean="0"/>
              <a:t>ок</a:t>
            </a:r>
            <a:r>
              <a:rPr lang="ru-RU" altLang="ru-RU" sz="2000" dirty="0" smtClean="0"/>
              <a:t>. 0,25 млн. т (в основном моторные, реже гидравлические и трансмиссионные; импортеры – страны Европы, Корея, США)</a:t>
            </a:r>
          </a:p>
          <a:p>
            <a:pPr eaLnBrk="1" hangingPunct="1"/>
            <a:endParaRPr lang="ru-RU" altLang="ru-RU" sz="2000" b="1" dirty="0"/>
          </a:p>
          <a:p>
            <a:pPr eaLnBrk="1" hangingPunct="1"/>
            <a:endParaRPr lang="ru-RU" alt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8" t="11429" r="28571" b="11675"/>
          <a:stretch/>
        </p:blipFill>
        <p:spPr bwMode="auto">
          <a:xfrm>
            <a:off x="5331011" y="836712"/>
            <a:ext cx="3812989" cy="508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580112" y="5842337"/>
            <a:ext cx="36726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 dirty="0" smtClean="0"/>
              <a:t>Производство масел различного назначения (в тыс. т) в период 2011-14 гг.</a:t>
            </a:r>
            <a:endParaRPr lang="ru-RU" alt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663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95232"/>
            <a:ext cx="8089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Производство масел </a:t>
            </a:r>
            <a:r>
              <a:rPr lang="ru-RU" altLang="ru-RU" sz="2000" b="1" dirty="0"/>
              <a:t>в </a:t>
            </a:r>
            <a:r>
              <a:rPr lang="ru-RU" altLang="ru-RU" sz="2000" b="1" dirty="0" smtClean="0"/>
              <a:t>России. Рынок нефтяных масел</a:t>
            </a:r>
            <a:endParaRPr lang="ru-RU" altLang="ru-RU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0" t="26813" r="32461" b="13553"/>
          <a:stretch/>
        </p:blipFill>
        <p:spPr bwMode="auto">
          <a:xfrm>
            <a:off x="107504" y="908720"/>
            <a:ext cx="5290221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1" y="4892967"/>
            <a:ext cx="46805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dirty="0" smtClean="0"/>
              <a:t>45 % масел, потребляемых в России – моторные (из них 1/3 - импортные)</a:t>
            </a:r>
          </a:p>
          <a:p>
            <a:pPr eaLnBrk="1" hangingPunct="1"/>
            <a:r>
              <a:rPr lang="ru-RU" altLang="ru-RU" dirty="0" smtClean="0"/>
              <a:t>Приволжский </a:t>
            </a:r>
            <a:r>
              <a:rPr lang="ru-RU" altLang="ru-RU" dirty="0"/>
              <a:t>ФО выпускает </a:t>
            </a:r>
            <a:r>
              <a:rPr lang="ru-RU" altLang="ru-RU" dirty="0" err="1"/>
              <a:t>ок</a:t>
            </a:r>
            <a:r>
              <a:rPr lang="ru-RU" altLang="ru-RU" dirty="0"/>
              <a:t>. 44,5% НФ в России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4" t="13627" r="50000" b="10329"/>
          <a:stretch/>
        </p:blipFill>
        <p:spPr bwMode="auto">
          <a:xfrm>
            <a:off x="5020087" y="1287625"/>
            <a:ext cx="4088417" cy="552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463479" y="1043444"/>
            <a:ext cx="46805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i="1" dirty="0" smtClean="0"/>
              <a:t>За 1 квартал</a:t>
            </a:r>
            <a:endParaRPr lang="ru-RU" altLang="ru-RU" i="1" dirty="0"/>
          </a:p>
        </p:txBody>
      </p:sp>
    </p:spTree>
    <p:extLst>
      <p:ext uri="{BB962C8B-B14F-4D97-AF65-F5344CB8AC3E}">
        <p14:creationId xmlns:p14="http://schemas.microsoft.com/office/powerpoint/2010/main" val="8524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95232"/>
            <a:ext cx="8089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Производство масел </a:t>
            </a:r>
            <a:r>
              <a:rPr lang="ru-RU" altLang="ru-RU" sz="2000" b="1" dirty="0"/>
              <a:t>в </a:t>
            </a:r>
            <a:r>
              <a:rPr lang="ru-RU" altLang="ru-RU" sz="2000" b="1" dirty="0" smtClean="0"/>
              <a:t>России. Рынок нефтяных масел</a:t>
            </a:r>
            <a:endParaRPr lang="ru-RU" alt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9825" y="4617710"/>
            <a:ext cx="78843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Крупнейшие российские </a:t>
            </a:r>
            <a:r>
              <a:rPr lang="ru-RU" sz="1600" b="1" dirty="0" smtClean="0"/>
              <a:t>компании – производители НФ:</a:t>
            </a:r>
          </a:p>
          <a:p>
            <a:r>
              <a:rPr lang="ru-RU" sz="1600" b="1" dirty="0" smtClean="0"/>
              <a:t> </a:t>
            </a:r>
            <a:r>
              <a:rPr lang="ru-RU" sz="1600" dirty="0" smtClean="0"/>
              <a:t>ООО </a:t>
            </a:r>
            <a:r>
              <a:rPr lang="ru-RU" sz="1600" dirty="0"/>
              <a:t>"ЛУКОЙЛ-ВОЛГОГРАДНЕФТЕПЕРЕРАБОТКА"</a:t>
            </a:r>
          </a:p>
          <a:p>
            <a:r>
              <a:rPr lang="ru-RU" sz="1600" dirty="0"/>
              <a:t>ООО "ЛУКОЙЛ-ПЕРМНЕФТЕОРГСИНТЕЗ"</a:t>
            </a:r>
          </a:p>
          <a:p>
            <a:r>
              <a:rPr lang="ru-RU" sz="1600" dirty="0"/>
              <a:t>ОАО "ГАЗПРОМНЕФТЬ - ОНПЗ"</a:t>
            </a:r>
          </a:p>
          <a:p>
            <a:r>
              <a:rPr lang="ru-RU" sz="1600" dirty="0"/>
              <a:t>ОАО "СЛАВНЕФТЬ-ЯРОСЛАВНЕФТЕОРГСИНТЕЗ"</a:t>
            </a:r>
          </a:p>
          <a:p>
            <a:r>
              <a:rPr lang="ru-RU" sz="1600" dirty="0"/>
              <a:t>ООО "НЗМП"</a:t>
            </a:r>
          </a:p>
          <a:p>
            <a:r>
              <a:rPr lang="ru-RU" sz="1600" dirty="0"/>
              <a:t>ОАО "</a:t>
            </a:r>
            <a:r>
              <a:rPr lang="ru-RU" sz="1600" dirty="0" smtClean="0"/>
              <a:t>АНХК"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76" y="658383"/>
            <a:ext cx="7550348" cy="371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36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95232"/>
            <a:ext cx="8089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Производство масел </a:t>
            </a:r>
            <a:r>
              <a:rPr lang="ru-RU" altLang="ru-RU" sz="2000" b="1" dirty="0"/>
              <a:t>в </a:t>
            </a:r>
            <a:r>
              <a:rPr lang="ru-RU" altLang="ru-RU" sz="2000" b="1" dirty="0" smtClean="0"/>
              <a:t>России. Рынок нефтяных масел</a:t>
            </a:r>
            <a:endParaRPr lang="ru-RU" altLang="ru-RU" sz="20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4" t="13187" r="48492" b="13113"/>
          <a:stretch/>
        </p:blipFill>
        <p:spPr bwMode="auto">
          <a:xfrm>
            <a:off x="2051720" y="1628800"/>
            <a:ext cx="4841332" cy="488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504" y="1052736"/>
            <a:ext cx="7848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 smtClean="0"/>
              <a:t>Доли в экспорте: Ближнее  / Дальнее зарубежье – 1 к 3</a:t>
            </a:r>
            <a:endParaRPr lang="ru-RU" altLang="ru-RU" sz="2000" dirty="0"/>
          </a:p>
          <a:p>
            <a:pPr eaLnBrk="1" hangingPunct="1"/>
            <a:endParaRPr lang="ru-RU" alt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1" y="2198259"/>
            <a:ext cx="46805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За 1 квартал</a:t>
            </a:r>
            <a:endParaRPr lang="ru-RU" altLang="ru-RU" sz="1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321297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2348880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Дополнительные (в </a:t>
            </a:r>
            <a:r>
              <a:rPr lang="ru-RU" altLang="ru-RU" b="1" dirty="0" err="1" smtClean="0"/>
              <a:t>т.ч</a:t>
            </a:r>
            <a:r>
              <a:rPr lang="ru-RU" altLang="ru-RU" b="1" dirty="0" smtClean="0"/>
              <a:t>. неактуальные) материалы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63928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0"/>
          <a:stretch/>
        </p:blipFill>
        <p:spPr bwMode="auto">
          <a:xfrm>
            <a:off x="-781734" y="631032"/>
            <a:ext cx="5713774" cy="530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73" y="644803"/>
            <a:ext cx="4059615" cy="222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858" y="2996952"/>
            <a:ext cx="2308622" cy="293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63553" y="2819738"/>
            <a:ext cx="243239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Примерные размеры контактора</a:t>
            </a:r>
            <a:r>
              <a:rPr lang="ru-RU" sz="1600" b="1" dirty="0" smtClean="0"/>
              <a:t>:</a:t>
            </a:r>
            <a:endParaRPr lang="en-US" sz="1600" b="1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диаметр </a:t>
            </a:r>
            <a:r>
              <a:rPr lang="ru-RU" sz="1600" dirty="0"/>
              <a:t>дисков </a:t>
            </a:r>
            <a:r>
              <a:rPr lang="ru-RU" sz="1600" dirty="0" smtClean="0"/>
              <a:t>статора </a:t>
            </a:r>
            <a:r>
              <a:rPr lang="en-US" sz="1600" dirty="0" smtClean="0"/>
              <a:t>- </a:t>
            </a:r>
            <a:r>
              <a:rPr lang="ru-RU" sz="1600" dirty="0" smtClean="0"/>
              <a:t>2,4-3 </a:t>
            </a:r>
            <a:r>
              <a:rPr lang="ru-RU" sz="1600" dirty="0"/>
              <a:t>м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высота </a:t>
            </a:r>
            <a:r>
              <a:rPr lang="en-US" sz="1600" dirty="0" smtClean="0"/>
              <a:t>- </a:t>
            </a:r>
            <a:r>
              <a:rPr lang="ru-RU" sz="1600" dirty="0" smtClean="0"/>
              <a:t>13-13,4 </a:t>
            </a:r>
            <a:r>
              <a:rPr lang="ru-RU" sz="1600" dirty="0"/>
              <a:t>м; </a:t>
            </a:r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диаметр </a:t>
            </a:r>
            <a:r>
              <a:rPr lang="ru-RU" sz="1600" dirty="0"/>
              <a:t>отверстий статора </a:t>
            </a:r>
            <a:r>
              <a:rPr lang="en-US" sz="1600" dirty="0" smtClean="0"/>
              <a:t>- </a:t>
            </a:r>
            <a:r>
              <a:rPr lang="ru-RU" sz="1600" dirty="0" smtClean="0"/>
              <a:t>1,6 </a:t>
            </a:r>
            <a:r>
              <a:rPr lang="ru-RU" sz="1600" dirty="0"/>
              <a:t>м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диаметр </a:t>
            </a:r>
            <a:r>
              <a:rPr lang="ru-RU" sz="1600" dirty="0"/>
              <a:t>дисков ротора </a:t>
            </a:r>
            <a:r>
              <a:rPr lang="ru-RU" sz="1600" dirty="0" smtClean="0"/>
              <a:t>- 1,2 </a:t>
            </a:r>
            <a:r>
              <a:rPr lang="ru-RU" sz="1600" dirty="0"/>
              <a:t>м</a:t>
            </a:r>
            <a:r>
              <a:rPr lang="ru-RU" sz="16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число </a:t>
            </a:r>
            <a:r>
              <a:rPr lang="ru-RU" sz="1600" dirty="0"/>
              <a:t>секций </a:t>
            </a:r>
            <a:r>
              <a:rPr lang="ru-RU" sz="1600" dirty="0" smtClean="0"/>
              <a:t>- 20;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высота </a:t>
            </a:r>
            <a:r>
              <a:rPr lang="ru-RU" sz="1600" dirty="0"/>
              <a:t>секций </a:t>
            </a:r>
            <a:r>
              <a:rPr lang="ru-RU" sz="1600" dirty="0" smtClean="0"/>
              <a:t>- 0,29 </a:t>
            </a:r>
            <a:r>
              <a:rPr lang="ru-RU" sz="1600" dirty="0"/>
              <a:t>м; </a:t>
            </a:r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частота </a:t>
            </a:r>
            <a:r>
              <a:rPr lang="ru-RU" sz="1600" dirty="0"/>
              <a:t>вращения ротора 18-25 </a:t>
            </a:r>
            <a:r>
              <a:rPr lang="ru-RU" sz="1600" dirty="0" smtClean="0"/>
              <a:t>мин</a:t>
            </a:r>
            <a:r>
              <a:rPr lang="ru-RU" sz="1600" baseline="30000" dirty="0" smtClean="0"/>
              <a:t>-1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432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процессов</a:t>
            </a:r>
            <a:endParaRPr lang="ru-RU" sz="2000" dirty="0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Очистка растворителями:</a:t>
            </a:r>
          </a:p>
          <a:p>
            <a:r>
              <a:rPr lang="ru-RU" dirty="0" smtClean="0"/>
              <a:t>Центробежный контактор/экстрактор</a:t>
            </a:r>
          </a:p>
        </p:txBody>
      </p:sp>
      <p:pic>
        <p:nvPicPr>
          <p:cNvPr id="1026" name="Picture 2" descr="http://www.bankreferatov.ru/Images/D9/79049E50EFD8698743257A10006AA9D9/%D0%AD%D0%9A%D0%A1%D0%A2%D0%A0%D0%90%D0%9A%D0%A6%D0%98%D0%9E%D0%9D%D0%9D%D0%AB%D0%95%20%D0%90%D0%9F%D0%9F%D0%90%D0%A0%D0%90%D0%A2%D0%AB.docx/img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65" y="1196752"/>
            <a:ext cx="6477000" cy="49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23099" y="4527704"/>
            <a:ext cx="35285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Частота вращения вала 1,5-3 </a:t>
            </a:r>
            <a:r>
              <a:rPr lang="ru-RU" dirty="0"/>
              <a:t>тыс</a:t>
            </a:r>
            <a:r>
              <a:rPr lang="ru-RU" dirty="0" smtClean="0"/>
              <a:t>. мин</a:t>
            </a:r>
            <a:r>
              <a:rPr lang="ru-RU" baseline="30000" dirty="0" smtClean="0"/>
              <a:t>-1</a:t>
            </a:r>
            <a:r>
              <a:rPr lang="ru-RU" dirty="0" smtClean="0"/>
              <a:t>;</a:t>
            </a:r>
          </a:p>
          <a:p>
            <a:r>
              <a:rPr lang="ru-RU" dirty="0"/>
              <a:t>Диаметр экстрактора </a:t>
            </a:r>
            <a:r>
              <a:rPr lang="ru-RU" dirty="0" smtClean="0"/>
              <a:t>- 1,2-1,5 </a:t>
            </a:r>
            <a:r>
              <a:rPr lang="ru-RU" dirty="0"/>
              <a:t>м; </a:t>
            </a:r>
            <a:endParaRPr lang="ru-RU" dirty="0" smtClean="0"/>
          </a:p>
          <a:p>
            <a:r>
              <a:rPr lang="ru-RU" dirty="0" smtClean="0"/>
              <a:t>Производительность - 100-160 </a:t>
            </a:r>
            <a:r>
              <a:rPr lang="ru-RU" dirty="0"/>
              <a:t>м</a:t>
            </a:r>
            <a:r>
              <a:rPr lang="ru-RU" baseline="30000" dirty="0"/>
              <a:t>3</a:t>
            </a:r>
            <a:r>
              <a:rPr lang="ru-RU" dirty="0"/>
              <a:t>/ч.</a:t>
            </a:r>
          </a:p>
        </p:txBody>
      </p:sp>
    </p:spTree>
    <p:extLst>
      <p:ext uri="{BB962C8B-B14F-4D97-AF65-F5344CB8AC3E}">
        <p14:creationId xmlns:p14="http://schemas.microsoft.com/office/powerpoint/2010/main" val="327430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процессов</a:t>
            </a:r>
            <a:endParaRPr lang="ru-RU" sz="2000" dirty="0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Очистка растворителями:</a:t>
            </a:r>
            <a:endParaRPr lang="ru-RU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1" y="1178446"/>
            <a:ext cx="4505763" cy="357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78446"/>
            <a:ext cx="4648031" cy="357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87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процессов</a:t>
            </a:r>
            <a:endParaRPr lang="ru-RU" sz="2000" dirty="0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Очистка растворителями:</a:t>
            </a:r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172" y="886068"/>
            <a:ext cx="6080180" cy="5704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5526" r="51061" b="20575"/>
          <a:stretch/>
        </p:blipFill>
        <p:spPr bwMode="auto">
          <a:xfrm>
            <a:off x="1886911" y="886068"/>
            <a:ext cx="749043" cy="338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2845677" y="2577996"/>
            <a:ext cx="720080" cy="49096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5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955414"/>
            <a:ext cx="4525961" cy="459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процессов</a:t>
            </a:r>
            <a:endParaRPr lang="ru-RU" sz="2000" dirty="0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err="1" smtClean="0"/>
              <a:t>Депарафинизация</a:t>
            </a:r>
            <a:r>
              <a:rPr lang="ru-RU" b="1" dirty="0" smtClean="0"/>
              <a:t>:</a:t>
            </a:r>
            <a:endParaRPr lang="ru-RU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5681"/>
            <a:ext cx="5350718" cy="356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26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процессов</a:t>
            </a:r>
            <a:endParaRPr lang="ru-RU" sz="2000" dirty="0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err="1" smtClean="0"/>
              <a:t>Депарафинизация</a:t>
            </a:r>
            <a:r>
              <a:rPr lang="ru-RU" b="1" dirty="0" smtClean="0"/>
              <a:t>:</a:t>
            </a:r>
            <a:endParaRPr lang="ru-R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516736"/>
            <a:ext cx="4632187" cy="291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06011"/>
            <a:ext cx="6883326" cy="355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2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2907</Words>
  <Application>Microsoft Office PowerPoint</Application>
  <PresentationFormat>Экран (4:3)</PresentationFormat>
  <Paragraphs>484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Egor Youriev</dc:creator>
  <cp:lastModifiedBy>Egor M. Yurev</cp:lastModifiedBy>
  <cp:revision>194</cp:revision>
  <dcterms:created xsi:type="dcterms:W3CDTF">2012-03-06T15:02:21Z</dcterms:created>
  <dcterms:modified xsi:type="dcterms:W3CDTF">2023-03-01T10:27:39Z</dcterms:modified>
</cp:coreProperties>
</file>