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84" r:id="rId2"/>
    <p:sldId id="532" r:id="rId3"/>
    <p:sldId id="494" r:id="rId4"/>
    <p:sldId id="518" r:id="rId5"/>
    <p:sldId id="495" r:id="rId6"/>
    <p:sldId id="496" r:id="rId7"/>
    <p:sldId id="498" r:id="rId8"/>
    <p:sldId id="501" r:id="rId9"/>
    <p:sldId id="497" r:id="rId10"/>
    <p:sldId id="499" r:id="rId11"/>
    <p:sldId id="500" r:id="rId12"/>
    <p:sldId id="516" r:id="rId13"/>
    <p:sldId id="517" r:id="rId14"/>
    <p:sldId id="514" r:id="rId15"/>
    <p:sldId id="505" r:id="rId16"/>
    <p:sldId id="506" r:id="rId17"/>
    <p:sldId id="503" r:id="rId18"/>
    <p:sldId id="533" r:id="rId19"/>
    <p:sldId id="513" r:id="rId20"/>
    <p:sldId id="508" r:id="rId21"/>
    <p:sldId id="515" r:id="rId22"/>
    <p:sldId id="509" r:id="rId23"/>
    <p:sldId id="510" r:id="rId24"/>
    <p:sldId id="512" r:id="rId25"/>
    <p:sldId id="511" r:id="rId26"/>
    <p:sldId id="534" r:id="rId27"/>
    <p:sldId id="520" r:id="rId28"/>
    <p:sldId id="521" r:id="rId29"/>
    <p:sldId id="522" r:id="rId30"/>
    <p:sldId id="523" r:id="rId31"/>
    <p:sldId id="524" r:id="rId32"/>
    <p:sldId id="525" r:id="rId33"/>
    <p:sldId id="526" r:id="rId34"/>
    <p:sldId id="527" r:id="rId35"/>
    <p:sldId id="528" r:id="rId36"/>
    <p:sldId id="529" r:id="rId37"/>
    <p:sldId id="530" r:id="rId38"/>
    <p:sldId id="531" r:id="rId3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2" autoAdjust="0"/>
    <p:restoredTop sz="96120" autoAdjust="0"/>
  </p:normalViewPr>
  <p:slideViewPr>
    <p:cSldViewPr>
      <p:cViewPr>
        <p:scale>
          <a:sx n="100" d="100"/>
          <a:sy n="100" d="100"/>
        </p:scale>
        <p:origin x="-1962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720F3-46BD-41D2-A2C0-6DA8587E2B40}" type="datetimeFigureOut">
              <a:rPr lang="ru-RU" smtClean="0"/>
              <a:t>28.02.2023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6B9A55-E634-449D-AB54-ABAA6D588F4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5635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A22C6-F084-439D-B0BE-9BB4293CFB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921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CD29F-1419-41C2-B884-669CF6E4CB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448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13018-E3D9-4EF1-A1C2-D01A9E35C5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7074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CA048-36DC-4A33-942D-856575D487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5878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12A3F-568E-42D2-A635-D588674D6E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502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20E74-0F3F-4AB4-8896-0CCE481F613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574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33EED-6995-4902-AE96-3FF77E8BA9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6597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3FD9B-2E01-4DD4-8375-2C3C68B5F2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5705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73EA5-6653-43FB-A5DC-2984062FB18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060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63043-057C-4ECC-A6D8-399D060D49A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3652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3124F-570B-46B6-99C9-26181242E1D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2000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F0CD9-C980-40D6-9579-7260613EB4B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994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F035387-4BAA-48C1-BAEF-9EEA3E36FE8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7.png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849313" y="1866126"/>
            <a:ext cx="73945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1" dirty="0"/>
              <a:t>Т</a:t>
            </a:r>
            <a:r>
              <a:rPr lang="ru-RU" altLang="ru-RU" sz="3000" b="1" dirty="0" smtClean="0"/>
              <a:t>ехнология переработки нефти</a:t>
            </a:r>
            <a:endParaRPr lang="ru-RU" altLang="ru-RU" sz="3000" b="1" dirty="0"/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57150" y="3572153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Производство </a:t>
            </a:r>
            <a:r>
              <a:rPr lang="ru-RU" altLang="ru-RU" sz="1800" b="1" dirty="0" smtClean="0"/>
              <a:t>битумов</a:t>
            </a:r>
            <a:r>
              <a:rPr lang="ru-RU" altLang="ru-RU" sz="1800" b="1" dirty="0" smtClean="0"/>
              <a:t>, </a:t>
            </a:r>
            <a:r>
              <a:rPr lang="ru-RU" altLang="ru-RU" sz="1800" b="1" dirty="0" smtClean="0"/>
              <a:t>пеков и технического углерода</a:t>
            </a:r>
            <a:endParaRPr lang="ru-RU" altLang="ru-RU" sz="1800" dirty="0"/>
          </a:p>
        </p:txBody>
      </p:sp>
      <p:sp>
        <p:nvSpPr>
          <p:cNvPr id="2053" name="Rectangle 8"/>
          <p:cNvSpPr>
            <a:spLocks noChangeArrowheads="1"/>
          </p:cNvSpPr>
          <p:nvPr/>
        </p:nvSpPr>
        <p:spPr bwMode="auto">
          <a:xfrm>
            <a:off x="82550" y="5216525"/>
            <a:ext cx="8978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Лектор – к.т.н., доцент ОХИ ИШПР Юрьев Е.М.</a:t>
            </a:r>
            <a:r>
              <a:rPr lang="ru-RU" altLang="ru-RU" sz="1800"/>
              <a:t> </a:t>
            </a:r>
            <a:endParaRPr lang="ru-RU" altLang="ru-RU" sz="1800" dirty="0"/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600" b="1" dirty="0"/>
              <a:t>Лекция № </a:t>
            </a:r>
            <a:r>
              <a:rPr lang="ru-RU" altLang="ru-RU" sz="2600" b="1" dirty="0" smtClean="0"/>
              <a:t>5</a:t>
            </a:r>
            <a:endParaRPr lang="ru-RU" alt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849313" y="1866126"/>
            <a:ext cx="73945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1" dirty="0"/>
              <a:t>Т</a:t>
            </a:r>
            <a:r>
              <a:rPr lang="ru-RU" altLang="ru-RU" sz="3000" b="1" dirty="0" smtClean="0"/>
              <a:t>ехнология переработки нефти</a:t>
            </a:r>
            <a:endParaRPr lang="ru-RU" altLang="ru-RU" sz="3000" b="1" dirty="0"/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57150" y="3495210"/>
            <a:ext cx="8978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Производство </a:t>
            </a:r>
            <a:r>
              <a:rPr lang="ru-RU" altLang="ru-RU" sz="2800" b="1" dirty="0" smtClean="0"/>
              <a:t>битумов</a:t>
            </a:r>
            <a:endParaRPr lang="ru-RU" altLang="ru-RU" sz="2800" b="1" dirty="0"/>
          </a:p>
        </p:txBody>
      </p:sp>
      <p:sp>
        <p:nvSpPr>
          <p:cNvPr id="2053" name="Rectangle 8"/>
          <p:cNvSpPr>
            <a:spLocks noChangeArrowheads="1"/>
          </p:cNvSpPr>
          <p:nvPr/>
        </p:nvSpPr>
        <p:spPr bwMode="auto">
          <a:xfrm>
            <a:off x="82550" y="5216525"/>
            <a:ext cx="8978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Лектор – к.т.н., доцент ОХИ ИШПР Юрьев Е.М.</a:t>
            </a:r>
            <a:r>
              <a:rPr lang="ru-RU" altLang="ru-RU" sz="1800"/>
              <a:t> </a:t>
            </a:r>
            <a:endParaRPr lang="ru-RU" altLang="ru-RU" sz="1800" dirty="0"/>
          </a:p>
        </p:txBody>
      </p:sp>
    </p:spTree>
    <p:extLst>
      <p:ext uri="{BB962C8B-B14F-4D97-AF65-F5344CB8AC3E}">
        <p14:creationId xmlns:p14="http://schemas.microsoft.com/office/powerpoint/2010/main" val="153101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864" y="919261"/>
            <a:ext cx="8229600" cy="4525963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altLang="ru-RU" sz="1800" b="1" dirty="0"/>
              <a:t>Нефтяные битумы </a:t>
            </a:r>
            <a:r>
              <a:rPr lang="ru-RU" altLang="ru-RU" sz="1800" dirty="0"/>
              <a:t>– жидкие, полутвердые или твердые нефтепродукты, состоящие </a:t>
            </a:r>
            <a:r>
              <a:rPr lang="ru-RU" altLang="ru-RU" sz="1800" dirty="0" smtClean="0"/>
              <a:t>из: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altLang="ru-RU" sz="1800" i="1" dirty="0"/>
              <a:t>А</a:t>
            </a:r>
            <a:r>
              <a:rPr lang="ru-RU" altLang="ru-RU" sz="1800" i="1" dirty="0" smtClean="0"/>
              <a:t>сфальтенов</a:t>
            </a:r>
            <a:r>
              <a:rPr lang="ru-RU" altLang="ru-RU" sz="1800" dirty="0" smtClean="0"/>
              <a:t> – твердость и высокая температура размягчения;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altLang="ru-RU" sz="1800" i="1" dirty="0" smtClean="0"/>
              <a:t>Смол</a:t>
            </a:r>
            <a:r>
              <a:rPr lang="ru-RU" altLang="ru-RU" sz="1800" dirty="0" smtClean="0"/>
              <a:t> – цементирующие свойства и эластичность;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altLang="ru-RU" sz="1800" i="1" dirty="0"/>
              <a:t>М</a:t>
            </a:r>
            <a:r>
              <a:rPr lang="ru-RU" altLang="ru-RU" sz="1800" i="1" dirty="0" smtClean="0"/>
              <a:t>асел</a:t>
            </a:r>
            <a:r>
              <a:rPr lang="ru-RU" altLang="ru-RU" sz="1800" dirty="0" smtClean="0"/>
              <a:t> – разжижающая среда.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altLang="ru-RU" sz="1800" b="1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ru-RU" altLang="ru-RU" sz="1800" dirty="0" smtClean="0"/>
              <a:t>«</a:t>
            </a:r>
            <a:r>
              <a:rPr lang="ru-RU" altLang="ru-RU" sz="1800" b="1" i="1" dirty="0" smtClean="0"/>
              <a:t>Битумы – </a:t>
            </a:r>
            <a:r>
              <a:rPr lang="ru-RU" altLang="ru-RU" sz="1800" i="1" dirty="0" smtClean="0"/>
              <a:t>высококонцентрированные растворы асфальтенов в тяжелых маслах и смолах</a:t>
            </a:r>
            <a:r>
              <a:rPr lang="ru-RU" altLang="ru-RU" sz="1800" dirty="0" smtClean="0"/>
              <a:t>» (</a:t>
            </a:r>
            <a:r>
              <a:rPr lang="ru-RU" altLang="ru-RU" sz="1800" i="1" dirty="0" smtClean="0"/>
              <a:t>Магарил Р.З.</a:t>
            </a:r>
            <a:r>
              <a:rPr lang="ru-RU" altLang="ru-RU" sz="1800" dirty="0" smtClean="0"/>
              <a:t>).</a:t>
            </a:r>
            <a:endParaRPr lang="ru-RU" altLang="ru-RU" sz="1800" i="1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altLang="ru-RU" sz="18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ru-RU" altLang="ru-RU" sz="1800" dirty="0" smtClean="0"/>
              <a:t>Производство </a:t>
            </a:r>
            <a:r>
              <a:rPr lang="ru-RU" altLang="ru-RU" sz="1800" dirty="0"/>
              <a:t>битумов относится к процессам, углубляющим переработку нефтяного сырья.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altLang="ru-RU" sz="18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Производство битумов - Общая информация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4119463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масла </a:t>
            </a:r>
            <a:r>
              <a:rPr lang="ru-RU" sz="1600" b="1" dirty="0">
                <a:latin typeface="Arial"/>
                <a:cs typeface="Arial"/>
              </a:rPr>
              <a:t>↔</a:t>
            </a:r>
            <a:r>
              <a:rPr lang="ru-RU" sz="1600" b="1" dirty="0"/>
              <a:t> </a:t>
            </a:r>
            <a:r>
              <a:rPr lang="ru-RU" sz="1600" b="1" dirty="0" smtClean="0"/>
              <a:t>смолы </a:t>
            </a:r>
            <a:r>
              <a:rPr lang="ru-RU" sz="1600" b="1" dirty="0"/>
              <a:t>→ </a:t>
            </a:r>
            <a:r>
              <a:rPr lang="ru-RU" sz="1600" b="1" dirty="0" err="1"/>
              <a:t>асфальтены</a:t>
            </a:r>
            <a:r>
              <a:rPr lang="ru-RU" sz="1600" b="1" dirty="0"/>
              <a:t> (ФАЗА) </a:t>
            </a:r>
            <a:r>
              <a:rPr lang="ru-RU" sz="1600" b="1" dirty="0" smtClean="0"/>
              <a:t>→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ru-RU" sz="1600" b="1" dirty="0" smtClean="0"/>
              <a:t>→ </a:t>
            </a:r>
            <a:r>
              <a:rPr lang="ru-RU" sz="1600" b="1" strike="sngStrike" dirty="0"/>
              <a:t>карбены (ФАЗА) → карбоиды (</a:t>
            </a:r>
            <a:r>
              <a:rPr lang="ru-RU" sz="1600" b="1" strike="sngStrike" dirty="0" smtClean="0"/>
              <a:t>ФАЗА)</a:t>
            </a:r>
            <a:r>
              <a:rPr lang="ru-RU" sz="1600" strike="sngStrike" dirty="0" smtClean="0"/>
              <a:t>.</a:t>
            </a:r>
            <a:endParaRPr lang="ru-RU" sz="1600" strike="sngStrike" dirty="0"/>
          </a:p>
        </p:txBody>
      </p:sp>
    </p:spTree>
    <p:extLst>
      <p:ext uri="{BB962C8B-B14F-4D97-AF65-F5344CB8AC3E}">
        <p14:creationId xmlns:p14="http://schemas.microsoft.com/office/powerpoint/2010/main" val="117329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908720"/>
            <a:ext cx="8784976" cy="3517851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altLang="ru-RU" sz="1500" b="1" dirty="0" smtClean="0"/>
              <a:t>Сырье: </a:t>
            </a:r>
            <a:endParaRPr lang="ru-RU" altLang="ru-RU" sz="1500" dirty="0" smtClean="0"/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altLang="ru-RU" sz="1500" dirty="0" smtClean="0"/>
              <a:t>ТНО: гудроны, мазуты, тяжелые нефти, асфальты </a:t>
            </a:r>
            <a:r>
              <a:rPr lang="ru-RU" altLang="ru-RU" sz="1500" dirty="0"/>
              <a:t>деасфальтизации, </a:t>
            </a:r>
            <a:r>
              <a:rPr lang="ru-RU" altLang="ru-RU" sz="1500" dirty="0" smtClean="0"/>
              <a:t>крекинг-остатки </a:t>
            </a:r>
            <a:r>
              <a:rPr lang="ru-RU" altLang="ru-RU" sz="1500" dirty="0"/>
              <a:t>и др</a:t>
            </a:r>
            <a:r>
              <a:rPr lang="ru-RU" altLang="ru-RU" sz="1500" dirty="0" smtClean="0"/>
              <a:t>.;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altLang="ru-RU" sz="1500" b="1" dirty="0"/>
              <a:t>А</a:t>
            </a:r>
            <a:r>
              <a:rPr lang="ru-RU" altLang="ru-RU" sz="1500" dirty="0"/>
              <a:t>/</a:t>
            </a:r>
            <a:r>
              <a:rPr lang="ru-RU" altLang="ru-RU" sz="1500" b="1" dirty="0"/>
              <a:t>С</a:t>
            </a:r>
            <a:r>
              <a:rPr lang="ru-RU" altLang="ru-RU" sz="1500" dirty="0"/>
              <a:t> и (</a:t>
            </a:r>
            <a:r>
              <a:rPr lang="ru-RU" altLang="ru-RU" sz="1500" b="1" dirty="0"/>
              <a:t>А+С</a:t>
            </a:r>
            <a:r>
              <a:rPr lang="ru-RU" altLang="ru-RU" sz="1500" dirty="0"/>
              <a:t>)/</a:t>
            </a:r>
            <a:r>
              <a:rPr lang="ru-RU" altLang="ru-RU" sz="1500" b="1" dirty="0"/>
              <a:t>М</a:t>
            </a:r>
            <a:r>
              <a:rPr lang="ru-RU" altLang="ru-RU" sz="1500" dirty="0"/>
              <a:t> должны быть высокими, </a:t>
            </a:r>
            <a:r>
              <a:rPr lang="ru-RU" altLang="ru-RU" sz="1500" b="1" dirty="0"/>
              <a:t>н-П</a:t>
            </a:r>
            <a:r>
              <a:rPr lang="ru-RU" altLang="ru-RU" sz="1500" dirty="0"/>
              <a:t> </a:t>
            </a:r>
            <a:r>
              <a:rPr lang="ru-RU" altLang="ru-RU" sz="1500" dirty="0" smtClean="0"/>
              <a:t>– низким;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altLang="ru-RU" sz="1500" dirty="0" smtClean="0"/>
              <a:t>нефти</a:t>
            </a:r>
            <a:r>
              <a:rPr lang="ru-RU" altLang="ru-RU" sz="1500" dirty="0"/>
              <a:t>, из остатков которых вырабатываются битумы</a:t>
            </a:r>
            <a:r>
              <a:rPr lang="ru-RU" altLang="ru-RU" sz="1500" dirty="0" smtClean="0"/>
              <a:t>, должны быть хорошо обессолены, должны быть тяжелыми, высокосмолистыми;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altLang="ru-RU" sz="1500" dirty="0" smtClean="0"/>
              <a:t>наличие </a:t>
            </a:r>
            <a:r>
              <a:rPr lang="ru-RU" altLang="ru-RU" sz="1500" dirty="0"/>
              <a:t>сернистых соединений в сырье не ухудшает свойств </a:t>
            </a:r>
            <a:r>
              <a:rPr lang="ru-RU" altLang="ru-RU" sz="1500" dirty="0" smtClean="0"/>
              <a:t>битумов (обеспечивает пластические свойства и понижению температуры хрупкости);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altLang="ru-RU" sz="1500" dirty="0" smtClean="0"/>
              <a:t>(</a:t>
            </a:r>
            <a:r>
              <a:rPr lang="ru-RU" altLang="ru-RU" sz="1500" i="1" dirty="0" smtClean="0"/>
              <a:t>оптимально</a:t>
            </a:r>
            <a:r>
              <a:rPr lang="ru-RU" altLang="ru-RU" sz="1500" dirty="0" smtClean="0"/>
              <a:t>) остатки из нафтеновых и нафтено-ароматических нефтей с высоким содержанием САВ;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altLang="ru-RU" sz="1500" dirty="0" err="1" smtClean="0"/>
              <a:t>термоокислительная</a:t>
            </a:r>
            <a:r>
              <a:rPr lang="ru-RU" altLang="ru-RU" sz="1500" dirty="0" smtClean="0"/>
              <a:t> стабильность компонентов сырья  снижается в ряду: алканы – нафтены – арены;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altLang="ru-RU" sz="1500" dirty="0" smtClean="0"/>
              <a:t>н-парафины понижают растяжимость и морозостойкость битумов; </a:t>
            </a:r>
            <a:r>
              <a:rPr lang="ru-RU" sz="1500" dirty="0"/>
              <a:t>наличие н-парафинов в сырье повышает расход воздуха и продолжительность процесса окисления;</a:t>
            </a:r>
            <a:endParaRPr lang="ru-RU" altLang="ru-RU" sz="1500" dirty="0" smtClean="0"/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altLang="ru-RU" sz="1500" dirty="0" smtClean="0"/>
              <a:t>парафинонафтеновые соединения в сырье выполняют роль </a:t>
            </a:r>
            <a:r>
              <a:rPr lang="ru-RU" altLang="ru-RU" sz="1500" dirty="0" err="1" smtClean="0"/>
              <a:t>разжижителя</a:t>
            </a:r>
            <a:r>
              <a:rPr lang="ru-RU" altLang="ru-RU" sz="1500" dirty="0" smtClean="0"/>
              <a:t> и пластификатора, улучшающих, прежде всего, низкотемпературные свойства Б. (желательно 10-20 % в сырье);</a:t>
            </a:r>
            <a:endParaRPr lang="ru-RU" altLang="ru-RU" sz="1500" b="1" i="1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Сырье производства битумов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449005"/>
              </p:ext>
            </p:extLst>
          </p:nvPr>
        </p:nvGraphicFramePr>
        <p:xfrm>
          <a:off x="683568" y="5375220"/>
          <a:ext cx="8064896" cy="1097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52028"/>
                <a:gridCol w="1103217"/>
                <a:gridCol w="1103217"/>
                <a:gridCol w="1103217"/>
                <a:gridCol w="1103217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Содержание групп УВ, % </a:t>
                      </a:r>
                      <a:r>
                        <a:rPr lang="ru-RU" sz="1200" dirty="0" err="1" smtClean="0"/>
                        <a:t>мас</a:t>
                      </a:r>
                      <a:r>
                        <a:rPr lang="ru-RU" sz="1200" dirty="0" smtClean="0"/>
                        <a:t>. не менее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Гудрон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БНД 60/90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БН 90/10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БНК 45/190</a:t>
                      </a:r>
                      <a:endParaRPr lang="ru-RU" sz="12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Масла</a:t>
                      </a:r>
                      <a:endParaRPr lang="ru-RU" sz="12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55</a:t>
                      </a:r>
                      <a:endParaRPr lang="ru-RU" sz="12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45-49</a:t>
                      </a:r>
                      <a:endParaRPr lang="ru-RU" sz="12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50</a:t>
                      </a:r>
                      <a:endParaRPr lang="ru-RU" sz="12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48</a:t>
                      </a:r>
                      <a:endParaRPr lang="ru-RU" sz="1200" baseline="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Смолы</a:t>
                      </a:r>
                      <a:endParaRPr lang="ru-RU" sz="12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35</a:t>
                      </a:r>
                      <a:endParaRPr lang="ru-RU" sz="12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30-34</a:t>
                      </a:r>
                      <a:endParaRPr lang="ru-RU" sz="12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24</a:t>
                      </a:r>
                      <a:endParaRPr lang="ru-RU" sz="12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36</a:t>
                      </a:r>
                      <a:endParaRPr lang="ru-RU" sz="1200" baseline="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Асфальтены</a:t>
                      </a:r>
                      <a:endParaRPr lang="ru-RU" sz="12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8,5</a:t>
                      </a:r>
                      <a:endParaRPr lang="ru-RU" sz="12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21-23</a:t>
                      </a:r>
                      <a:endParaRPr lang="ru-RU" sz="12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25</a:t>
                      </a:r>
                      <a:endParaRPr lang="ru-RU" sz="12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18</a:t>
                      </a:r>
                      <a:endParaRPr lang="ru-RU" sz="1200" baseline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23607" y="4869160"/>
            <a:ext cx="80248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400" kern="0" dirty="0" smtClean="0"/>
              <a:t>Таблица – Оптимальный состав сырья и битумов различного назначения </a:t>
            </a:r>
          </a:p>
          <a:p>
            <a:pPr marL="0" indent="0" algn="ctr">
              <a:buNone/>
            </a:pPr>
            <a:r>
              <a:rPr lang="ru-RU" sz="1400" kern="0" dirty="0" smtClean="0"/>
              <a:t>(западно-сибирские нефти)</a:t>
            </a:r>
            <a:endParaRPr lang="ru-RU" sz="1200" kern="0" dirty="0"/>
          </a:p>
        </p:txBody>
      </p:sp>
    </p:spTree>
    <p:extLst>
      <p:ext uri="{BB962C8B-B14F-4D97-AF65-F5344CB8AC3E}">
        <p14:creationId xmlns:p14="http://schemas.microsoft.com/office/powerpoint/2010/main" val="203238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864" y="908720"/>
            <a:ext cx="8229600" cy="4525963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altLang="ru-RU" sz="1600" b="1" dirty="0" smtClean="0"/>
              <a:t>Общемировое производство битумов – 110 млн т/год, в России – 10 млн т/год (загрузка – менее 50 %).</a:t>
            </a:r>
            <a:endParaRPr lang="en-US" altLang="ru-RU" sz="1600" b="1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ru-RU" altLang="ru-RU" sz="1600" b="1" dirty="0" smtClean="0"/>
              <a:t>Битумы </a:t>
            </a:r>
            <a:r>
              <a:rPr lang="ru-RU" altLang="ru-RU" sz="1600" b="1" dirty="0"/>
              <a:t>классифицируют по назначению:</a:t>
            </a:r>
          </a:p>
          <a:p>
            <a:pPr algn="just">
              <a:spcBef>
                <a:spcPts val="0"/>
              </a:spcBef>
            </a:pPr>
            <a:r>
              <a:rPr lang="ru-RU" altLang="ru-RU" sz="1600" dirty="0"/>
              <a:t>д</a:t>
            </a:r>
            <a:r>
              <a:rPr lang="ru-RU" altLang="ru-RU" sz="1600" dirty="0" smtClean="0"/>
              <a:t>орожные (80 % всего выпуска):</a:t>
            </a:r>
          </a:p>
          <a:p>
            <a:pPr lvl="1" algn="just">
              <a:spcBef>
                <a:spcPts val="0"/>
              </a:spcBef>
            </a:pPr>
            <a:r>
              <a:rPr lang="ru-RU" altLang="ru-RU" sz="1600" dirty="0" smtClean="0"/>
              <a:t>вязкие;</a:t>
            </a:r>
          </a:p>
          <a:p>
            <a:pPr lvl="1" algn="just">
              <a:spcBef>
                <a:spcPts val="0"/>
              </a:spcBef>
            </a:pPr>
            <a:r>
              <a:rPr lang="ru-RU" altLang="ru-RU" sz="1600" dirty="0" smtClean="0"/>
              <a:t>жидкие (БГ, СГ, МГ) = вязкие Б. + жидкие нефтепродукты + ПАВ;</a:t>
            </a:r>
            <a:endParaRPr lang="ru-RU" altLang="ru-RU" sz="1600" dirty="0"/>
          </a:p>
          <a:p>
            <a:pPr algn="just">
              <a:spcBef>
                <a:spcPts val="0"/>
              </a:spcBef>
            </a:pPr>
            <a:r>
              <a:rPr lang="ru-RU" altLang="ru-RU" sz="1600" dirty="0" smtClean="0"/>
              <a:t>кровельные (10 %);</a:t>
            </a:r>
          </a:p>
          <a:p>
            <a:pPr lvl="1" algn="just">
              <a:spcBef>
                <a:spcPts val="0"/>
              </a:spcBef>
            </a:pPr>
            <a:r>
              <a:rPr lang="ru-RU" altLang="ru-RU" sz="1600" dirty="0" smtClean="0"/>
              <a:t>пропиточные;</a:t>
            </a:r>
          </a:p>
          <a:p>
            <a:pPr lvl="1" algn="just">
              <a:spcBef>
                <a:spcPts val="0"/>
              </a:spcBef>
            </a:pPr>
            <a:r>
              <a:rPr lang="ru-RU" altLang="ru-RU" sz="1600" dirty="0"/>
              <a:t>п</a:t>
            </a:r>
            <a:r>
              <a:rPr lang="ru-RU" altLang="ru-RU" sz="1600" dirty="0" smtClean="0"/>
              <a:t>окровные;</a:t>
            </a:r>
            <a:endParaRPr lang="ru-RU" altLang="ru-RU" sz="1600" dirty="0"/>
          </a:p>
          <a:p>
            <a:pPr algn="just">
              <a:spcBef>
                <a:spcPts val="0"/>
              </a:spcBef>
            </a:pPr>
            <a:r>
              <a:rPr lang="ru-RU" altLang="ru-RU" sz="1600" dirty="0"/>
              <a:t>изоляционные;</a:t>
            </a:r>
          </a:p>
          <a:p>
            <a:pPr algn="just">
              <a:spcBef>
                <a:spcPts val="0"/>
              </a:spcBef>
            </a:pPr>
            <a:r>
              <a:rPr lang="ru-RU" altLang="ru-RU" sz="1600" dirty="0" smtClean="0"/>
              <a:t>строительные (10 %);</a:t>
            </a:r>
            <a:endParaRPr lang="ru-RU" altLang="ru-RU" sz="1600" dirty="0"/>
          </a:p>
          <a:p>
            <a:pPr algn="just">
              <a:spcBef>
                <a:spcPts val="0"/>
              </a:spcBef>
            </a:pPr>
            <a:r>
              <a:rPr lang="ru-RU" altLang="ru-RU" sz="1600" dirty="0" smtClean="0"/>
              <a:t>специальные (п</a:t>
            </a:r>
            <a:r>
              <a:rPr lang="ru-RU" sz="1600" dirty="0" smtClean="0"/>
              <a:t>рименение </a:t>
            </a:r>
            <a:r>
              <a:rPr lang="ru-RU" sz="1600" dirty="0"/>
              <a:t>в лакокрасочной и кабельной </a:t>
            </a:r>
            <a:r>
              <a:rPr lang="ru-RU" sz="1600" dirty="0" smtClean="0"/>
              <a:t>промышленности, для </a:t>
            </a:r>
            <a:r>
              <a:rPr lang="ru-RU" sz="1600" dirty="0"/>
              <a:t>заливочных аккумуляторных мастик и др</a:t>
            </a:r>
            <a:r>
              <a:rPr lang="ru-RU" sz="1600" dirty="0" smtClean="0"/>
              <a:t>.)</a:t>
            </a:r>
            <a:endParaRPr lang="ru-RU" sz="1600" dirty="0"/>
          </a:p>
          <a:p>
            <a:pPr marL="0" indent="0" algn="just">
              <a:spcBef>
                <a:spcPts val="0"/>
              </a:spcBef>
              <a:buNone/>
            </a:pPr>
            <a:endParaRPr lang="ru-RU" altLang="ru-RU" sz="16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/>
              <a:t>Классификация нефтяных битумов</a:t>
            </a:r>
            <a:endParaRPr lang="ru-RU" sz="2400" b="1" dirty="0" smtClean="0"/>
          </a:p>
        </p:txBody>
      </p:sp>
      <p:pic>
        <p:nvPicPr>
          <p:cNvPr id="4" name="Picture 8" descr="http://rsustroy-servis.ru/files/polimerno-bitumnye_material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561376"/>
            <a:ext cx="2088232" cy="181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adc-tehnika.ru/content/info%20biluten/poza_10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568426"/>
            <a:ext cx="2813298" cy="188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2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864" y="980728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1800" dirty="0" smtClean="0"/>
              <a:t>Твердость (</a:t>
            </a:r>
            <a:r>
              <a:rPr lang="ru-RU" sz="1800" i="1" dirty="0" smtClean="0"/>
              <a:t>пенетрация</a:t>
            </a:r>
            <a:r>
              <a:rPr lang="ru-RU" sz="1800" dirty="0" smtClean="0"/>
              <a:t>) – глубина проникания иглы, (40-60)·0,1 мм;</a:t>
            </a:r>
            <a:endParaRPr lang="ru-RU" sz="1800" dirty="0"/>
          </a:p>
          <a:p>
            <a:pPr>
              <a:lnSpc>
                <a:spcPct val="90000"/>
              </a:lnSpc>
            </a:pPr>
            <a:r>
              <a:rPr lang="ru-RU" sz="1800" dirty="0"/>
              <a:t>Температура </a:t>
            </a:r>
            <a:r>
              <a:rPr lang="ru-RU" sz="1800" dirty="0" smtClean="0"/>
              <a:t>размягчения по методу «КиШ», 25-150 °С;</a:t>
            </a:r>
            <a:endParaRPr lang="ru-RU" sz="1800" dirty="0"/>
          </a:p>
          <a:p>
            <a:pPr>
              <a:lnSpc>
                <a:spcPct val="90000"/>
              </a:lnSpc>
            </a:pPr>
            <a:r>
              <a:rPr lang="ru-RU" sz="1800" dirty="0" smtClean="0"/>
              <a:t>Растяжимость </a:t>
            </a:r>
            <a:r>
              <a:rPr lang="ru-RU" sz="1800" i="1" dirty="0" smtClean="0"/>
              <a:t>в нить </a:t>
            </a:r>
            <a:r>
              <a:rPr lang="ru-RU" sz="1800" dirty="0" smtClean="0"/>
              <a:t>(</a:t>
            </a:r>
            <a:r>
              <a:rPr lang="ru-RU" sz="1800" i="1" dirty="0" smtClean="0"/>
              <a:t>дуктильность</a:t>
            </a:r>
            <a:r>
              <a:rPr lang="ru-RU" sz="1800" dirty="0" smtClean="0"/>
              <a:t>).</a:t>
            </a:r>
            <a:endParaRPr lang="ru-RU" sz="1800" dirty="0"/>
          </a:p>
          <a:p>
            <a:r>
              <a:rPr lang="ru-RU" sz="1800" dirty="0"/>
              <a:t>Температура </a:t>
            </a:r>
            <a:r>
              <a:rPr lang="ru-RU" sz="1800" dirty="0" smtClean="0"/>
              <a:t>хрупкости – при нанесении на охлаждаемую стальную пластину (-2…-30 °С).</a:t>
            </a:r>
            <a:endParaRPr lang="ru-RU" sz="1800" dirty="0"/>
          </a:p>
          <a:p>
            <a:r>
              <a:rPr lang="ru-RU" sz="1800" dirty="0"/>
              <a:t>Вязкость </a:t>
            </a:r>
            <a:r>
              <a:rPr lang="ru-RU" sz="1800" dirty="0" smtClean="0"/>
              <a:t>битума – консистенция при температуре применения – </a:t>
            </a:r>
            <a:r>
              <a:rPr lang="ru-RU" sz="1800" i="1" u="sng" dirty="0" smtClean="0"/>
              <a:t>при данной температуре применения должна быть как можно выше</a:t>
            </a:r>
            <a:r>
              <a:rPr lang="ru-RU" sz="1800" dirty="0" smtClean="0"/>
              <a:t>.</a:t>
            </a:r>
            <a:endParaRPr lang="ru-RU" sz="1800" dirty="0"/>
          </a:p>
          <a:p>
            <a:r>
              <a:rPr lang="ru-RU" sz="1800" dirty="0"/>
              <a:t>Адгезия (</a:t>
            </a:r>
            <a:r>
              <a:rPr lang="ru-RU" sz="1800" i="1" dirty="0"/>
              <a:t>прилипание</a:t>
            </a:r>
            <a:r>
              <a:rPr lang="ru-RU" sz="1800" dirty="0" smtClean="0"/>
              <a:t>) – степень покрытия частиц щебня после обработки в кипящей воде.</a:t>
            </a:r>
            <a:endParaRPr lang="ru-RU" sz="18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dirty="0"/>
              <a:t>Показатели качества нефтяных битумов</a:t>
            </a:r>
            <a:endParaRPr lang="ru-RU" sz="2400" b="1" dirty="0" smtClean="0"/>
          </a:p>
        </p:txBody>
      </p:sp>
      <p:pic>
        <p:nvPicPr>
          <p:cNvPr id="7" name="Picture 4" descr="http://www.neftepribor.ru/images/bitumy/vub-20-big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1" t="3473" r="14650"/>
          <a:stretch/>
        </p:blipFill>
        <p:spPr bwMode="auto">
          <a:xfrm>
            <a:off x="729863" y="4869159"/>
            <a:ext cx="1056198" cy="136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-108520" y="6239053"/>
            <a:ext cx="273630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/>
              <a:t>Аппарат автоматический для определения условной вязкости битумов Линтел ВУБ–20 </a:t>
            </a:r>
          </a:p>
        </p:txBody>
      </p:sp>
      <p:pic>
        <p:nvPicPr>
          <p:cNvPr id="9" name="Picture 2" descr="http://kolizey.com.ua/uploads/content/034be1ce5cf0df08ad8f0b66bff7443bd263343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" t="5782" r="5980" b="6114"/>
          <a:stretch/>
        </p:blipFill>
        <p:spPr bwMode="auto">
          <a:xfrm>
            <a:off x="2699792" y="4437112"/>
            <a:ext cx="1560926" cy="155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339752" y="6093296"/>
            <a:ext cx="2527073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/>
              <a:t>Линтел АТХ–20 Аппарат автоматический для определения температуры хрупкости нефтебитумов</a:t>
            </a:r>
          </a:p>
        </p:txBody>
      </p:sp>
      <p:pic>
        <p:nvPicPr>
          <p:cNvPr id="11" name="Picture 2" descr="Пенетрометр для битумов ПНБ-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277" y="3405361"/>
            <a:ext cx="12858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798319" y="4090212"/>
            <a:ext cx="249688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/>
              <a:t>Пенетрометр для битумов "ПНБ-02" (Россия)</a:t>
            </a:r>
          </a:p>
        </p:txBody>
      </p:sp>
      <p:pic>
        <p:nvPicPr>
          <p:cNvPr id="13" name="Picture 4" descr="http://www.grant-ufa.ru/images/AKS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055" y="4538041"/>
            <a:ext cx="1550973" cy="145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798319" y="6165304"/>
            <a:ext cx="2353246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/>
              <a:t>АКШ Аппарат для определения температуры размягчения битумов</a:t>
            </a:r>
          </a:p>
        </p:txBody>
      </p:sp>
      <p:pic>
        <p:nvPicPr>
          <p:cNvPr id="15" name="Picture 6" descr="http://www.tehpark.ru/files/Image/db15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9" b="19409"/>
          <a:stretch/>
        </p:blipFill>
        <p:spPr bwMode="auto">
          <a:xfrm>
            <a:off x="5026248" y="4833549"/>
            <a:ext cx="2090637" cy="133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4984551" y="6239053"/>
            <a:ext cx="2251745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/>
              <a:t>Аппарат для определения растяжимости нефтяных битумов ДБ-2М </a:t>
            </a:r>
            <a:endParaRPr lang="ru-RU" sz="1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3368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dirty="0"/>
              <a:t>Показатели качества нефтяных битумов</a:t>
            </a:r>
            <a:endParaRPr lang="ru-RU" sz="24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46082" y="-669820"/>
            <a:ext cx="5267857" cy="8568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484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dirty="0"/>
              <a:t>Показатели качества нефтяных битумов</a:t>
            </a:r>
            <a:endParaRPr lang="ru-RU" sz="2400" b="1" dirty="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399259"/>
              </p:ext>
            </p:extLst>
          </p:nvPr>
        </p:nvGraphicFramePr>
        <p:xfrm>
          <a:off x="323528" y="1916832"/>
          <a:ext cx="8570504" cy="3916060"/>
        </p:xfrm>
        <a:graphic>
          <a:graphicData uri="http://schemas.openxmlformats.org/drawingml/2006/table">
            <a:tbl>
              <a:tblPr/>
              <a:tblGrid>
                <a:gridCol w="4257549"/>
                <a:gridCol w="854552"/>
                <a:gridCol w="854552"/>
                <a:gridCol w="854552"/>
                <a:gridCol w="1749299"/>
              </a:tblGrid>
              <a:tr h="0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Наименование показателя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Норма для марки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Метод испытаний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БН 50/50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БН 70/30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БН 90/10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ОКП 02 5624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ОКП 02 5623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ОКП 02 5622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 Глубина проникания иглы при 25 °С, 0,1 мм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41-60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21-40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5-20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По ГОСТ 11501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2. Температура размягчения по кольцу и шару, °С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50-60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70-80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90-105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По ГОСТ 11506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3. Растяжимость при 25 °С, не менее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3,0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1,0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По ГОСТ 11505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4. Растворимость, %, не менее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99,50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99,50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99,50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По ГОСТ 20739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5. Изменение массы после прогрева, %,не более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0,50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0,50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0,50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По ГОСТ 18180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6. Температура вспышки °С, не ниже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230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240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240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По ГОСТ 4333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7. Массовая доля воды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Следы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По ГОСТ 2477</a:t>
                      </a:r>
                    </a:p>
                  </a:txBody>
                  <a:tcPr marL="19781" marR="19781" marT="19781" marB="19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29928" y="1268760"/>
            <a:ext cx="6554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ГОСТ 6617-76. Битумы нефтяные строительные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159873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864" y="1063277"/>
            <a:ext cx="8229600" cy="4525963"/>
          </a:xfrm>
        </p:spPr>
        <p:txBody>
          <a:bodyPr/>
          <a:lstStyle/>
          <a:p>
            <a:r>
              <a:rPr lang="ru-RU" sz="1800" b="1" dirty="0"/>
              <a:t>Концентрирование </a:t>
            </a:r>
            <a:r>
              <a:rPr lang="ru-RU" sz="1800" b="1" dirty="0" smtClean="0"/>
              <a:t>ТНО </a:t>
            </a:r>
            <a:r>
              <a:rPr lang="ru-RU" sz="1800" dirty="0" smtClean="0"/>
              <a:t>путем </a:t>
            </a:r>
            <a:r>
              <a:rPr lang="ru-RU" sz="1800" dirty="0"/>
              <a:t>их перегонки под вакуумом (</a:t>
            </a:r>
            <a:r>
              <a:rPr lang="ru-RU" sz="1800" i="1" dirty="0"/>
              <a:t>остаточные битумы</a:t>
            </a:r>
            <a:r>
              <a:rPr lang="ru-RU" sz="1800" dirty="0"/>
              <a:t>).</a:t>
            </a:r>
          </a:p>
          <a:p>
            <a:r>
              <a:rPr lang="ru-RU" sz="1800" b="1" dirty="0"/>
              <a:t>Окисление кислородом воздуха </a:t>
            </a:r>
            <a:r>
              <a:rPr lang="ru-RU" sz="1800" b="1" dirty="0" smtClean="0"/>
              <a:t>ТНО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i="1" dirty="0"/>
              <a:t>окисленные </a:t>
            </a:r>
            <a:r>
              <a:rPr lang="ru-RU" sz="1800" i="1" dirty="0" smtClean="0"/>
              <a:t>битумы – </a:t>
            </a:r>
            <a:r>
              <a:rPr lang="ru-RU" sz="1800" dirty="0" smtClean="0"/>
              <a:t>90 % производимых битумов).</a:t>
            </a:r>
          </a:p>
          <a:p>
            <a:pPr lvl="1"/>
            <a:r>
              <a:rPr lang="ru-RU" sz="1600" dirty="0" smtClean="0"/>
              <a:t>термоконденсация, инициируемая кислородом (!!!);</a:t>
            </a:r>
          </a:p>
          <a:p>
            <a:pPr lvl="1"/>
            <a:r>
              <a:rPr lang="ru-RU" sz="1600" dirty="0" smtClean="0"/>
              <a:t>наиболее распространено, потому что при окислении ТНО: </a:t>
            </a:r>
          </a:p>
          <a:p>
            <a:pPr marL="457200" lvl="1" indent="0" algn="ctr">
              <a:buNone/>
            </a:pPr>
            <a:r>
              <a:rPr lang="ru-RU" sz="1600" b="1" dirty="0" smtClean="0"/>
              <a:t>М </a:t>
            </a:r>
            <a:r>
              <a:rPr lang="ru-RU" sz="1600" b="1" dirty="0" smtClean="0">
                <a:latin typeface="Arial"/>
                <a:cs typeface="Arial"/>
              </a:rPr>
              <a:t>→ С</a:t>
            </a:r>
            <a:r>
              <a:rPr lang="ru-RU" sz="1600" b="1" dirty="0" smtClean="0">
                <a:cs typeface="Arial"/>
              </a:rPr>
              <a:t> </a:t>
            </a:r>
            <a:r>
              <a:rPr lang="ru-RU" sz="1600" b="1" dirty="0">
                <a:cs typeface="Arial"/>
              </a:rPr>
              <a:t>→ </a:t>
            </a:r>
            <a:r>
              <a:rPr lang="ru-RU" sz="1600" b="1" dirty="0" smtClean="0">
                <a:cs typeface="Arial"/>
              </a:rPr>
              <a:t>А</a:t>
            </a:r>
            <a:r>
              <a:rPr lang="ru-RU" sz="1600" dirty="0" smtClean="0">
                <a:cs typeface="Arial"/>
              </a:rPr>
              <a:t>, </a:t>
            </a:r>
          </a:p>
          <a:p>
            <a:pPr marL="457200" lvl="1" indent="0" algn="ctr">
              <a:buNone/>
            </a:pPr>
            <a:r>
              <a:rPr lang="ru-RU" sz="1600" dirty="0" smtClean="0">
                <a:cs typeface="Arial"/>
              </a:rPr>
              <a:t>С </a:t>
            </a:r>
            <a:r>
              <a:rPr lang="ru-RU" sz="1600" dirty="0" smtClean="0">
                <a:latin typeface="Arial"/>
                <a:cs typeface="Arial"/>
              </a:rPr>
              <a:t>≈ </a:t>
            </a:r>
            <a:r>
              <a:rPr lang="en-US" sz="1600" dirty="0" smtClean="0">
                <a:latin typeface="Arial"/>
                <a:cs typeface="Arial"/>
              </a:rPr>
              <a:t>const, </a:t>
            </a:r>
            <a:r>
              <a:rPr lang="ru-RU" altLang="ru-RU" sz="1600" dirty="0" smtClean="0"/>
              <a:t>А/С</a:t>
            </a:r>
            <a:r>
              <a:rPr lang="en-US" altLang="ru-RU" sz="1600" dirty="0" smtClean="0"/>
              <a:t> </a:t>
            </a:r>
            <a:r>
              <a:rPr lang="en-US" altLang="ru-RU" sz="1600" dirty="0" smtClean="0">
                <a:latin typeface="Arial"/>
                <a:cs typeface="Arial"/>
              </a:rPr>
              <a:t>↑</a:t>
            </a:r>
            <a:r>
              <a:rPr lang="ru-RU" altLang="ru-RU" sz="1600" dirty="0" smtClean="0">
                <a:latin typeface="Arial"/>
                <a:cs typeface="Arial"/>
              </a:rPr>
              <a:t>,</a:t>
            </a:r>
            <a:r>
              <a:rPr lang="ru-RU" altLang="ru-RU" sz="1600" dirty="0" smtClean="0"/>
              <a:t> (</a:t>
            </a:r>
            <a:r>
              <a:rPr lang="ru-RU" altLang="ru-RU" sz="1600" dirty="0"/>
              <a:t>А+С)/</a:t>
            </a:r>
            <a:r>
              <a:rPr lang="ru-RU" altLang="ru-RU" sz="1600" dirty="0" smtClean="0"/>
              <a:t>М</a:t>
            </a:r>
            <a:r>
              <a:rPr lang="en-US" altLang="ru-RU" sz="1600" dirty="0">
                <a:cs typeface="Arial"/>
              </a:rPr>
              <a:t> </a:t>
            </a:r>
            <a:r>
              <a:rPr lang="en-US" altLang="ru-RU" sz="1600" dirty="0" smtClean="0">
                <a:cs typeface="Arial"/>
              </a:rPr>
              <a:t>↑</a:t>
            </a:r>
            <a:r>
              <a:rPr lang="ru-RU" altLang="ru-RU" sz="1600" dirty="0" smtClean="0">
                <a:cs typeface="Arial"/>
              </a:rPr>
              <a:t>.</a:t>
            </a:r>
            <a:endParaRPr lang="ru-RU" sz="1600" dirty="0"/>
          </a:p>
          <a:p>
            <a:pPr lvl="1"/>
            <a:r>
              <a:rPr lang="ru-RU" sz="1600" dirty="0" smtClean="0"/>
              <a:t>Основные реакции процесса окисления:</a:t>
            </a:r>
          </a:p>
          <a:p>
            <a:pPr lvl="2"/>
            <a:r>
              <a:rPr lang="ru-RU" sz="1600" dirty="0" smtClean="0"/>
              <a:t>присоединение кислорода с образованием связей С-О, С-О-О (образование </a:t>
            </a:r>
            <a:r>
              <a:rPr lang="ru-RU" sz="1600" dirty="0" err="1" smtClean="0"/>
              <a:t>оксикилот</a:t>
            </a:r>
            <a:r>
              <a:rPr lang="ru-RU" sz="1600" dirty="0" smtClean="0"/>
              <a:t>, </a:t>
            </a:r>
            <a:r>
              <a:rPr lang="ru-RU" sz="1600" dirty="0" err="1" smtClean="0"/>
              <a:t>асфальтогеновых</a:t>
            </a:r>
            <a:r>
              <a:rPr lang="ru-RU" sz="1600" dirty="0" smtClean="0"/>
              <a:t> кислоты);</a:t>
            </a:r>
          </a:p>
          <a:p>
            <a:pPr lvl="2"/>
            <a:r>
              <a:rPr lang="ru-RU" sz="1600" dirty="0" smtClean="0"/>
              <a:t> отщепление протонов Н</a:t>
            </a:r>
            <a:r>
              <a:rPr lang="ru-RU" sz="1600" baseline="30000" dirty="0" smtClean="0"/>
              <a:t>+</a:t>
            </a:r>
            <a:r>
              <a:rPr lang="ru-RU" sz="1600" dirty="0" smtClean="0"/>
              <a:t> (реакции конденсации с образованием воды и САВ);</a:t>
            </a:r>
          </a:p>
          <a:p>
            <a:pPr lvl="1"/>
            <a:r>
              <a:rPr lang="ru-RU" sz="1600" dirty="0" smtClean="0"/>
              <a:t>Содержание </a:t>
            </a:r>
            <a:r>
              <a:rPr lang="ru-RU" sz="1600" dirty="0"/>
              <a:t>кислорода в битуме меньше, чем в исходном </a:t>
            </a:r>
            <a:r>
              <a:rPr lang="ru-RU" sz="1600" dirty="0" smtClean="0"/>
              <a:t>сырье. В битумах 60 % кислорода приходится на сложноэфирные группы, 40 % кислорода – на </a:t>
            </a:r>
            <a:r>
              <a:rPr lang="ru-RU" sz="1600" dirty="0" err="1" smtClean="0"/>
              <a:t>гидроксидные</a:t>
            </a:r>
            <a:r>
              <a:rPr lang="ru-RU" sz="1600" dirty="0" smtClean="0"/>
              <a:t>, карбоксильные и карбонильные группы.</a:t>
            </a:r>
            <a:endParaRPr lang="ru-RU" sz="1600" dirty="0"/>
          </a:p>
          <a:p>
            <a:r>
              <a:rPr lang="ru-RU" sz="1800" b="1" dirty="0" smtClean="0"/>
              <a:t>Компаундирование </a:t>
            </a:r>
            <a:r>
              <a:rPr lang="ru-RU" sz="1800" dirty="0"/>
              <a:t>остаточных и окисленных битумов и различных ТНО (</a:t>
            </a:r>
            <a:r>
              <a:rPr lang="ru-RU" sz="1800" i="1" dirty="0"/>
              <a:t>компаундированные битумы</a:t>
            </a:r>
            <a:r>
              <a:rPr lang="ru-RU" sz="1800" dirty="0" smtClean="0"/>
              <a:t>).</a:t>
            </a:r>
          </a:p>
          <a:p>
            <a:endParaRPr lang="ru-RU" sz="18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dirty="0"/>
              <a:t>Способы производства нефтяных битумов</a:t>
            </a:r>
            <a:endParaRPr lang="ru-RU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69702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052736"/>
            <a:ext cx="5976664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1300" b="1" dirty="0" smtClean="0"/>
              <a:t>Окисление </a:t>
            </a:r>
            <a:r>
              <a:rPr lang="ru-RU" sz="1300" b="1" dirty="0"/>
              <a:t>кислородом воздуха </a:t>
            </a:r>
            <a:r>
              <a:rPr lang="ru-RU" sz="1300" b="1" dirty="0" smtClean="0"/>
              <a:t>ТНО</a:t>
            </a:r>
            <a:r>
              <a:rPr lang="ru-RU" sz="1300" dirty="0" smtClean="0"/>
              <a:t> </a:t>
            </a:r>
            <a:r>
              <a:rPr lang="ru-RU" sz="1300" dirty="0"/>
              <a:t>(окисленные битумы</a:t>
            </a:r>
            <a:r>
              <a:rPr lang="ru-RU" sz="1300" dirty="0" smtClean="0"/>
              <a:t>):</a:t>
            </a:r>
          </a:p>
          <a:p>
            <a:pPr marL="285750" lvl="1">
              <a:spcBef>
                <a:spcPts val="0"/>
              </a:spcBef>
            </a:pPr>
            <a:r>
              <a:rPr lang="ru-RU" sz="1300" b="1" dirty="0" smtClean="0"/>
              <a:t>Температура: </a:t>
            </a:r>
          </a:p>
          <a:p>
            <a:pPr marL="542925" lvl="2">
              <a:spcBef>
                <a:spcPts val="0"/>
              </a:spcBef>
            </a:pPr>
            <a:r>
              <a:rPr lang="ru-RU" sz="1300" dirty="0" smtClean="0"/>
              <a:t>должна быть высокой, но не слишком из-за образования карбенов и карбоидов (</a:t>
            </a:r>
            <a:r>
              <a:rPr lang="ru-RU" sz="1300" dirty="0"/>
              <a:t>повышается </a:t>
            </a:r>
            <a:r>
              <a:rPr lang="ru-RU" sz="1300" dirty="0" smtClean="0"/>
              <a:t> </a:t>
            </a:r>
            <a:r>
              <a:rPr lang="en-US" sz="1300" dirty="0" smtClean="0"/>
              <a:t>t</a:t>
            </a:r>
            <a:r>
              <a:rPr lang="ru-RU" sz="1300" baseline="-25000" dirty="0" smtClean="0"/>
              <a:t>размягчения</a:t>
            </a:r>
            <a:r>
              <a:rPr lang="ru-RU" sz="1300" dirty="0" smtClean="0"/>
              <a:t>, </a:t>
            </a:r>
            <a:r>
              <a:rPr lang="en-US" sz="1300" dirty="0" smtClean="0"/>
              <a:t>t</a:t>
            </a:r>
            <a:r>
              <a:rPr lang="ru-RU" sz="1300" baseline="-25000" dirty="0" smtClean="0"/>
              <a:t>хрупкости</a:t>
            </a:r>
            <a:r>
              <a:rPr lang="ru-RU" sz="1300" dirty="0" smtClean="0"/>
              <a:t>, снижается пенетрация);</a:t>
            </a:r>
          </a:p>
          <a:p>
            <a:pPr marL="542925" lvl="2">
              <a:spcBef>
                <a:spcPts val="0"/>
              </a:spcBef>
            </a:pPr>
            <a:r>
              <a:rPr lang="ru-RU" sz="1300" dirty="0" smtClean="0"/>
              <a:t>должна быть высокой, чтобы снизить вязкость сырья и улучшить контакт с воздухом;</a:t>
            </a:r>
          </a:p>
          <a:p>
            <a:pPr marL="542925" lvl="2">
              <a:spcBef>
                <a:spcPts val="0"/>
              </a:spcBef>
            </a:pPr>
            <a:r>
              <a:rPr lang="ru-RU" sz="1300" dirty="0" smtClean="0"/>
              <a:t>высокая температура увеличивает выход отгона (</a:t>
            </a:r>
            <a:r>
              <a:rPr lang="ru-RU" sz="1300" i="1" dirty="0" smtClean="0"/>
              <a:t>черного соляра</a:t>
            </a:r>
            <a:r>
              <a:rPr lang="ru-RU" sz="1300" dirty="0" smtClean="0"/>
              <a:t>);</a:t>
            </a:r>
            <a:endParaRPr lang="en-US" sz="1300" dirty="0" smtClean="0"/>
          </a:p>
          <a:p>
            <a:pPr marL="542925" lvl="2">
              <a:spcBef>
                <a:spcPts val="0"/>
              </a:spcBef>
            </a:pPr>
            <a:r>
              <a:rPr lang="ru-RU" sz="1300" dirty="0" smtClean="0"/>
              <a:t>разница температур верха и низа колонны должна быть более 15 °С</a:t>
            </a:r>
          </a:p>
          <a:p>
            <a:pPr marL="285750" lvl="1">
              <a:spcBef>
                <a:spcPts val="0"/>
              </a:spcBef>
            </a:pPr>
            <a:r>
              <a:rPr lang="ru-RU" sz="1300" b="1" dirty="0" smtClean="0"/>
              <a:t>Расход воздуха: </a:t>
            </a:r>
          </a:p>
          <a:p>
            <a:pPr marL="542925" lvl="2">
              <a:spcBef>
                <a:spcPts val="0"/>
              </a:spcBef>
            </a:pPr>
            <a:r>
              <a:rPr lang="ru-RU" sz="1300" dirty="0" smtClean="0"/>
              <a:t>кислород является инициатором процесса, поэтому при увеличении расхода требуется меньше времени на окисление; </a:t>
            </a:r>
          </a:p>
          <a:p>
            <a:pPr marL="542925" lvl="2">
              <a:spcBef>
                <a:spcPts val="0"/>
              </a:spcBef>
            </a:pPr>
            <a:r>
              <a:rPr lang="ru-RU" sz="1300" b="1" dirty="0" smtClean="0"/>
              <a:t>НО:</a:t>
            </a:r>
            <a:r>
              <a:rPr lang="ru-RU" sz="1300" dirty="0" smtClean="0"/>
              <a:t> высокий расход увеличивает температуру;</a:t>
            </a:r>
          </a:p>
          <a:p>
            <a:pPr marL="542925" lvl="2">
              <a:spcBef>
                <a:spcPts val="0"/>
              </a:spcBef>
            </a:pPr>
            <a:r>
              <a:rPr lang="ru-RU" sz="1300" dirty="0" smtClean="0"/>
              <a:t>реакция экзотермическая, поэтому расходом воздуха можно регулировать температуру процесса;</a:t>
            </a:r>
          </a:p>
          <a:p>
            <a:pPr marL="542925" lvl="2">
              <a:spcBef>
                <a:spcPts val="0"/>
              </a:spcBef>
            </a:pPr>
            <a:r>
              <a:rPr lang="ru-RU" sz="1300" dirty="0" smtClean="0"/>
              <a:t>скорость диффузии кислорода в молекулы сырья должна быть максимальна (</a:t>
            </a:r>
            <a:r>
              <a:rPr lang="ru-RU" sz="1300" i="1" dirty="0" err="1" smtClean="0"/>
              <a:t>барботаж</a:t>
            </a:r>
            <a:r>
              <a:rPr lang="ru-RU" sz="1300" dirty="0" smtClean="0"/>
              <a:t>);</a:t>
            </a:r>
            <a:endParaRPr lang="en-US" sz="1300" dirty="0" smtClean="0"/>
          </a:p>
          <a:p>
            <a:pPr marL="542925" lvl="2">
              <a:spcBef>
                <a:spcPts val="0"/>
              </a:spcBef>
            </a:pPr>
            <a:r>
              <a:rPr lang="ru-RU" sz="1300" dirty="0" smtClean="0"/>
              <a:t>конструкция реакционного устройства должна обеспечивать максимальную поверхность контакта реагирующих фаз;</a:t>
            </a:r>
          </a:p>
          <a:p>
            <a:pPr marL="285750" lvl="1">
              <a:spcBef>
                <a:spcPts val="0"/>
              </a:spcBef>
            </a:pPr>
            <a:r>
              <a:rPr lang="ru-RU" sz="1300" b="1" dirty="0" smtClean="0"/>
              <a:t>Давление:</a:t>
            </a:r>
          </a:p>
          <a:p>
            <a:pPr marL="542925" lvl="2">
              <a:spcBef>
                <a:spcPts val="0"/>
              </a:spcBef>
            </a:pPr>
            <a:r>
              <a:rPr lang="ru-RU" sz="1300" dirty="0" smtClean="0"/>
              <a:t>Повышение интенсифицирует процесс окисления (0,3-0,8 МПа);</a:t>
            </a:r>
          </a:p>
          <a:p>
            <a:pPr marL="542925" lvl="2">
              <a:spcBef>
                <a:spcPts val="0"/>
              </a:spcBef>
            </a:pPr>
            <a:r>
              <a:rPr lang="ru-RU" sz="1300" dirty="0" smtClean="0"/>
              <a:t>Качество битумов (</a:t>
            </a:r>
            <a:r>
              <a:rPr lang="ru-RU" sz="1300" dirty="0"/>
              <a:t>твердость</a:t>
            </a:r>
            <a:r>
              <a:rPr lang="ru-RU" sz="1300" dirty="0" smtClean="0"/>
              <a:t>) повышается благодаря конденсации части масляных паров;</a:t>
            </a:r>
          </a:p>
          <a:p>
            <a:pPr marL="285750" lvl="1">
              <a:spcBef>
                <a:spcPts val="0"/>
              </a:spcBef>
            </a:pPr>
            <a:r>
              <a:rPr lang="ru-RU" sz="1300" b="1" dirty="0" smtClean="0"/>
              <a:t>Рециркуляция части битума:</a:t>
            </a:r>
            <a:endParaRPr lang="ru-RU" sz="1300" b="1" dirty="0"/>
          </a:p>
          <a:p>
            <a:pPr marL="542925" lvl="2">
              <a:spcBef>
                <a:spcPts val="0"/>
              </a:spcBef>
            </a:pPr>
            <a:r>
              <a:rPr lang="ru-RU" sz="1300" dirty="0" smtClean="0"/>
              <a:t>Позволяет регулировать температуру размягчения и другие показатели качества;</a:t>
            </a:r>
            <a:endParaRPr lang="ru-RU" sz="1300" dirty="0"/>
          </a:p>
          <a:p>
            <a:pPr lvl="2"/>
            <a:endParaRPr lang="ru-RU" sz="1300" dirty="0" smtClean="0"/>
          </a:p>
          <a:p>
            <a:pPr lvl="1"/>
            <a:endParaRPr lang="ru-RU" sz="13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000" dirty="0" smtClean="0"/>
              <a:t>Основные факторы процесса </a:t>
            </a:r>
            <a:r>
              <a:rPr lang="ru-RU" sz="2000" dirty="0"/>
              <a:t>производства нефтяных битумов</a:t>
            </a:r>
            <a:endParaRPr lang="ru-RU" sz="2000" b="1" dirty="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500425"/>
              </p:ext>
            </p:extLst>
          </p:nvPr>
        </p:nvGraphicFramePr>
        <p:xfrm>
          <a:off x="6091575" y="1397464"/>
          <a:ext cx="2916000" cy="2418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84000"/>
                <a:gridCol w="1332000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Показатель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Значение</a:t>
                      </a:r>
                      <a:endParaRPr lang="ru-RU" sz="1200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ОСПС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0,25-0,35 ч</a:t>
                      </a:r>
                      <a:r>
                        <a:rPr lang="ru-RU" sz="1200" baseline="30000" dirty="0" smtClean="0"/>
                        <a:t>-1</a:t>
                      </a:r>
                      <a:endParaRPr lang="ru-RU" sz="1200" baseline="30000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Расход воздуха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0,051-0,08 м</a:t>
                      </a:r>
                      <a:r>
                        <a:rPr lang="ru-RU" sz="1200" baseline="30000" dirty="0" smtClean="0"/>
                        <a:t>3</a:t>
                      </a:r>
                      <a:r>
                        <a:rPr lang="ru-RU" sz="1200" dirty="0" smtClean="0"/>
                        <a:t>/с</a:t>
                      </a:r>
                    </a:p>
                    <a:p>
                      <a:pPr algn="ctr"/>
                      <a:r>
                        <a:rPr lang="ru-RU" sz="1200" kern="0" dirty="0" smtClean="0"/>
                        <a:t>0,8-1,5 м</a:t>
                      </a:r>
                      <a:r>
                        <a:rPr lang="ru-RU" sz="1200" kern="0" baseline="30000" dirty="0" smtClean="0"/>
                        <a:t>3</a:t>
                      </a:r>
                      <a:r>
                        <a:rPr lang="ru-RU" sz="1200" kern="0" dirty="0" smtClean="0"/>
                        <a:t>/мин на 1 т битума</a:t>
                      </a:r>
                      <a:endParaRPr lang="ru-RU" sz="1200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Удельный расход воздуха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50-400 м</a:t>
                      </a:r>
                      <a:r>
                        <a:rPr lang="ru-RU" sz="1200" baseline="30000" dirty="0" smtClean="0"/>
                        <a:t>3</a:t>
                      </a:r>
                      <a:r>
                        <a:rPr lang="ru-RU" sz="1200" dirty="0" smtClean="0"/>
                        <a:t>/т</a:t>
                      </a:r>
                      <a:endParaRPr lang="ru-RU" sz="1200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</a:t>
                      </a:r>
                      <a:r>
                        <a:rPr lang="ru-RU" sz="1200" baseline="-25000" dirty="0" err="1" smtClean="0"/>
                        <a:t>разм</a:t>
                      </a:r>
                      <a:r>
                        <a:rPr lang="en-US" sz="1200" baseline="0" dirty="0" smtClean="0"/>
                        <a:t> 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47-53 °С</a:t>
                      </a:r>
                      <a:endParaRPr lang="ru-RU" sz="1200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Тепловой</a:t>
                      </a:r>
                      <a:r>
                        <a:rPr lang="ru-RU" sz="1200" baseline="0" dirty="0" smtClean="0"/>
                        <a:t> эффект окисления гудрона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628-879 кДж/кг</a:t>
                      </a:r>
                      <a:endParaRPr lang="ru-RU" sz="12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091575" y="889887"/>
            <a:ext cx="2915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400" b="1" kern="0" dirty="0" smtClean="0"/>
              <a:t>Условия и показатели получения битумов БНД</a:t>
            </a:r>
            <a:endParaRPr lang="ru-RU" sz="1200" b="1" kern="0" dirty="0"/>
          </a:p>
        </p:txBody>
      </p:sp>
      <p:pic>
        <p:nvPicPr>
          <p:cNvPr id="7" name="Picture 2" descr="http://techforesight.ru/static/images/articles/188597537.2.%20%D0%9E%D0%BA%D0%B8%D1%81%D0%BB%20%D0%BA%D0%B8%D1%81%D0%BB%2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4" r="61075" b="15069"/>
          <a:stretch/>
        </p:blipFill>
        <p:spPr bwMode="auto">
          <a:xfrm>
            <a:off x="6804248" y="3933056"/>
            <a:ext cx="1332604" cy="244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23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864" y="908721"/>
            <a:ext cx="8229600" cy="1152128"/>
          </a:xfrm>
        </p:spPr>
        <p:txBody>
          <a:bodyPr/>
          <a:lstStyle/>
          <a:p>
            <a:r>
              <a:rPr lang="ru-RU" sz="2000" b="1" dirty="0" smtClean="0"/>
              <a:t>Окисление </a:t>
            </a:r>
            <a:r>
              <a:rPr lang="ru-RU" sz="2000" b="1" dirty="0"/>
              <a:t>кислородом воздуха </a:t>
            </a:r>
            <a:r>
              <a:rPr lang="ru-RU" sz="2000" b="1" dirty="0" smtClean="0"/>
              <a:t>ТНО</a:t>
            </a:r>
            <a:r>
              <a:rPr lang="ru-RU" sz="2000" dirty="0" smtClean="0"/>
              <a:t> </a:t>
            </a:r>
            <a:r>
              <a:rPr lang="ru-RU" sz="2000" dirty="0"/>
              <a:t>(окисленные битумы</a:t>
            </a:r>
            <a:r>
              <a:rPr lang="ru-RU" sz="2000" dirty="0" smtClean="0"/>
              <a:t>):</a:t>
            </a:r>
            <a:endParaRPr lang="ru-RU" sz="16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dirty="0"/>
              <a:t>Способы производства нефтяных битумов</a:t>
            </a:r>
            <a:endParaRPr lang="ru-RU" sz="2400" b="1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247905"/>
            <a:ext cx="5472609" cy="527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868144" y="1279301"/>
            <a:ext cx="316835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ru-RU" sz="1400" b="1" kern="0" dirty="0" smtClean="0"/>
              <a:t>Основное реакционное устройство </a:t>
            </a:r>
            <a:r>
              <a:rPr lang="ru-RU" sz="1400" kern="0" dirty="0" smtClean="0"/>
              <a:t>(120-500 тыс. т в год)</a:t>
            </a:r>
            <a:r>
              <a:rPr lang="ru-RU" sz="1400" b="1" kern="0" dirty="0" smtClean="0"/>
              <a:t>:</a:t>
            </a:r>
          </a:p>
          <a:p>
            <a:pPr marL="0" indent="0">
              <a:buNone/>
            </a:pPr>
            <a:r>
              <a:rPr lang="ru-RU" sz="1400" b="1" kern="0" dirty="0" smtClean="0"/>
              <a:t>Дополнительные продукты </a:t>
            </a:r>
            <a:r>
              <a:rPr lang="ru-RU" sz="1400" kern="0" dirty="0" smtClean="0"/>
              <a:t>(</a:t>
            </a:r>
            <a:r>
              <a:rPr lang="ru-RU" sz="1400" i="1" kern="0" dirty="0" smtClean="0"/>
              <a:t>используются как топливо в печах</a:t>
            </a:r>
            <a:r>
              <a:rPr lang="ru-RU" sz="1400" kern="0" dirty="0" smtClean="0"/>
              <a:t>)</a:t>
            </a:r>
            <a:r>
              <a:rPr lang="ru-RU" sz="1400" b="1" kern="0" dirty="0" smtClean="0"/>
              <a:t>:</a:t>
            </a:r>
            <a:r>
              <a:rPr lang="ru-RU" sz="1400" kern="0" dirty="0" smtClean="0"/>
              <a:t> </a:t>
            </a:r>
          </a:p>
          <a:p>
            <a:pPr>
              <a:buFontTx/>
              <a:buChar char="-"/>
            </a:pPr>
            <a:r>
              <a:rPr lang="ru-RU" sz="1400" kern="0" dirty="0" smtClean="0"/>
              <a:t>газы (вода, </a:t>
            </a:r>
            <a:r>
              <a:rPr lang="en-US" sz="1400" kern="0" dirty="0" smtClean="0"/>
              <a:t>CO</a:t>
            </a:r>
            <a:r>
              <a:rPr lang="en-US" sz="1400" kern="0" baseline="-25000" dirty="0" smtClean="0"/>
              <a:t>2</a:t>
            </a:r>
            <a:r>
              <a:rPr lang="en-US" sz="1400" kern="0" dirty="0" smtClean="0"/>
              <a:t>,</a:t>
            </a:r>
            <a:r>
              <a:rPr lang="ru-RU" sz="1400" kern="0" dirty="0" smtClean="0"/>
              <a:t> сухие газы);</a:t>
            </a:r>
          </a:p>
          <a:p>
            <a:pPr>
              <a:buFontTx/>
              <a:buChar char="-"/>
            </a:pPr>
            <a:r>
              <a:rPr lang="ru-RU" sz="1400" kern="0" dirty="0" smtClean="0"/>
              <a:t>черный соляр / отгон (фенолы, кислоты, спирты, альдегиды, кетоны).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79512" y="2996952"/>
            <a:ext cx="792088" cy="3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ru-RU" sz="1100" b="1" dirty="0" smtClean="0">
                <a:solidFill>
                  <a:srgbClr val="FF0000"/>
                </a:solidFill>
              </a:rPr>
              <a:t>240-</a:t>
            </a:r>
          </a:p>
          <a:p>
            <a:pPr algn="r">
              <a:defRPr/>
            </a:pPr>
            <a:r>
              <a:rPr lang="ru-RU" sz="1100" b="1" dirty="0" smtClean="0">
                <a:solidFill>
                  <a:srgbClr val="FF0000"/>
                </a:solidFill>
              </a:rPr>
              <a:t>270 °С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259632" y="2768414"/>
            <a:ext cx="1080120" cy="3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srgbClr val="FF0000"/>
                </a:solidFill>
              </a:rPr>
              <a:t>140-200°С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699792" y="2336366"/>
            <a:ext cx="1080120" cy="3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srgbClr val="FF0000"/>
                </a:solidFill>
              </a:rPr>
              <a:t>270°С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-252536" y="4365104"/>
            <a:ext cx="1512168" cy="3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srgbClr val="FF0000"/>
                </a:solidFill>
              </a:rPr>
              <a:t>170-200 °С</a:t>
            </a:r>
          </a:p>
        </p:txBody>
      </p:sp>
      <p:pic>
        <p:nvPicPr>
          <p:cNvPr id="11" name="Picture 2" descr="http://techforesight.ru/static/images/articles/188597537.2.%20%D0%9E%D0%BA%D0%B8%D1%81%D0%BB%20%D0%BA%D0%B8%D1%81%D0%BB%2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4" r="61075" b="15069"/>
          <a:stretch/>
        </p:blipFill>
        <p:spPr bwMode="auto">
          <a:xfrm>
            <a:off x="5580112" y="4006559"/>
            <a:ext cx="1332604" cy="244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Рисунки патента 2369433 - Газожидкостной реактор для получения окисленных нефтяных битумо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254459"/>
            <a:ext cx="1699071" cy="316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-36512" y="2336366"/>
            <a:ext cx="1080120" cy="3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ru-RU" sz="1050" b="1" dirty="0" smtClean="0">
                <a:solidFill>
                  <a:srgbClr val="FF0000"/>
                </a:solidFill>
              </a:rPr>
              <a:t>200-240°С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259632" y="3514070"/>
            <a:ext cx="792088" cy="3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ru-RU" sz="1000" b="1" dirty="0" smtClean="0">
                <a:solidFill>
                  <a:srgbClr val="FF0000"/>
                </a:solidFill>
              </a:rPr>
              <a:t>250-</a:t>
            </a:r>
          </a:p>
          <a:p>
            <a:pPr algn="l">
              <a:defRPr/>
            </a:pPr>
            <a:r>
              <a:rPr lang="ru-RU" sz="1000" b="1" dirty="0" smtClean="0">
                <a:solidFill>
                  <a:srgbClr val="FF0000"/>
                </a:solidFill>
              </a:rPr>
              <a:t>280 °С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 rot="16200000">
            <a:off x="602174" y="3209848"/>
            <a:ext cx="1086377" cy="3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ru-RU" sz="1050" b="1" dirty="0" smtClean="0">
                <a:solidFill>
                  <a:srgbClr val="FF0000"/>
                </a:solidFill>
              </a:rPr>
              <a:t>0,18-0,22 МПа</a:t>
            </a:r>
          </a:p>
        </p:txBody>
      </p:sp>
    </p:spTree>
    <p:extLst>
      <p:ext uri="{BB962C8B-B14F-4D97-AF65-F5344CB8AC3E}">
        <p14:creationId xmlns:p14="http://schemas.microsoft.com/office/powerpoint/2010/main" val="62558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dirty="0" smtClean="0"/>
              <a:t>Реактора производства </a:t>
            </a:r>
            <a:r>
              <a:rPr lang="ru-RU" sz="2400" dirty="0"/>
              <a:t>нефтяных битумов</a:t>
            </a:r>
            <a:endParaRPr lang="ru-RU" sz="2400" b="1" dirty="0" smtClean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290618"/>
              </p:ext>
            </p:extLst>
          </p:nvPr>
        </p:nvGraphicFramePr>
        <p:xfrm>
          <a:off x="1664226" y="692696"/>
          <a:ext cx="7372270" cy="287143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91950"/>
                <a:gridCol w="2880320"/>
              </a:tblGrid>
              <a:tr h="31111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Окислительная колонна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Трубчатый реактор (печь)</a:t>
                      </a:r>
                      <a:endParaRPr lang="ru-RU" sz="1200" dirty="0"/>
                    </a:p>
                  </a:txBody>
                  <a:tcPr anchor="ctr"/>
                </a:tc>
              </a:tr>
              <a:tr h="31111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0" dirty="0" smtClean="0"/>
                        <a:t>Для дорожных битумов </a:t>
                      </a:r>
                      <a:r>
                        <a:rPr lang="en-US" sz="1200" kern="0" dirty="0" smtClean="0"/>
                        <a:t>(</a:t>
                      </a:r>
                      <a:r>
                        <a:rPr lang="ru-RU" sz="1200" kern="0" dirty="0" smtClean="0"/>
                        <a:t>с температурой размягчения по КиШ</a:t>
                      </a:r>
                      <a:r>
                        <a:rPr lang="en-US" sz="1200" kern="0" dirty="0" smtClean="0"/>
                        <a:t> </a:t>
                      </a:r>
                      <a:r>
                        <a:rPr lang="ru-RU" sz="1200" kern="0" dirty="0" smtClean="0"/>
                        <a:t>более 35-55 °С</a:t>
                      </a:r>
                      <a:r>
                        <a:rPr lang="en-US" sz="1200" kern="0" dirty="0" smtClean="0"/>
                        <a:t>)</a:t>
                      </a:r>
                      <a:r>
                        <a:rPr lang="ru-RU" sz="1200" kern="0" dirty="0" smtClean="0"/>
                        <a:t> - выход 98 %.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0" dirty="0" smtClean="0"/>
                        <a:t>Работает в </a:t>
                      </a:r>
                      <a:r>
                        <a:rPr lang="ru-RU" sz="1200" kern="0" dirty="0" err="1" smtClean="0"/>
                        <a:t>барботажном</a:t>
                      </a:r>
                      <a:r>
                        <a:rPr lang="ru-RU" sz="1200" kern="0" dirty="0" smtClean="0"/>
                        <a:t> режиме или применяются турбинные мешалки.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0" dirty="0" smtClean="0"/>
                        <a:t>Размеры – (23-30)</a:t>
                      </a:r>
                      <a:r>
                        <a:rPr lang="en-US" sz="1200" kern="0" dirty="0" smtClean="0"/>
                        <a:t>×</a:t>
                      </a:r>
                      <a:r>
                        <a:rPr lang="ru-RU" sz="1200" kern="0" dirty="0" smtClean="0"/>
                        <a:t>(3-3,4) м; </a:t>
                      </a:r>
                      <a:br>
                        <a:rPr lang="ru-RU" sz="1200" kern="0" dirty="0" smtClean="0"/>
                      </a:br>
                      <a:r>
                        <a:rPr lang="ru-RU" sz="1200" kern="0" dirty="0" smtClean="0"/>
                        <a:t>уровень битума </a:t>
                      </a:r>
                      <a:r>
                        <a:rPr lang="en-US" sz="1200" kern="0" dirty="0" smtClean="0"/>
                        <a:t>=</a:t>
                      </a:r>
                      <a:r>
                        <a:rPr lang="ru-RU" sz="1200" kern="0" dirty="0" smtClean="0"/>
                        <a:t> 2/3</a:t>
                      </a:r>
                      <a:r>
                        <a:rPr lang="ru-RU" sz="1200" kern="0" baseline="0" dirty="0" smtClean="0"/>
                        <a:t> высоты колонны (12-18 м); </a:t>
                      </a:r>
                      <a:br>
                        <a:rPr lang="ru-RU" sz="1200" kern="0" baseline="0" dirty="0" smtClean="0"/>
                      </a:br>
                      <a:r>
                        <a:rPr lang="ru-RU" sz="1200" kern="0" baseline="0" dirty="0" smtClean="0"/>
                        <a:t>высота парового пространства – не менее 5 м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0" dirty="0" smtClean="0"/>
                        <a:t>Для строительных битумов </a:t>
                      </a:r>
                      <a:r>
                        <a:rPr lang="en-US" sz="1200" kern="0" dirty="0" smtClean="0"/>
                        <a:t>(</a:t>
                      </a:r>
                      <a:r>
                        <a:rPr lang="ru-RU" sz="1200" kern="0" dirty="0" smtClean="0"/>
                        <a:t>с температурой размягчения по КиШ</a:t>
                      </a:r>
                      <a:r>
                        <a:rPr lang="en-US" sz="1200" kern="0" dirty="0" smtClean="0"/>
                        <a:t> </a:t>
                      </a:r>
                      <a:r>
                        <a:rPr lang="ru-RU" sz="1200" kern="0" dirty="0" smtClean="0"/>
                        <a:t>более 60-70 °С</a:t>
                      </a:r>
                      <a:r>
                        <a:rPr lang="en-US" sz="1200" kern="0" dirty="0" smtClean="0"/>
                        <a:t>)</a:t>
                      </a:r>
                      <a:r>
                        <a:rPr lang="ru-RU" sz="1200" kern="0" dirty="0" smtClean="0"/>
                        <a:t> - выход 94-96 %.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0" dirty="0" smtClean="0"/>
                        <a:t>В смесителе пенный режим. Реакция продолжается в змеевике реактора.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0" dirty="0" smtClean="0"/>
                        <a:t>Длина змеевика – 200-300 м;</a:t>
                      </a:r>
                      <a:endParaRPr lang="ru-RU" sz="1200" baseline="30000" dirty="0"/>
                    </a:p>
                  </a:txBody>
                  <a:tcPr anchor="ctr"/>
                </a:tc>
              </a:tr>
              <a:tr h="31111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0" dirty="0" smtClean="0"/>
                        <a:t>Применяется в тех случаях, когда при окислении выделяется много избыточного тепла, которое требует «отвода», осуществляемого подачей воды на верх аппарата. Снижает трудоемкость процесса на 15-25 % (по сравнению с ТР) за</a:t>
                      </a:r>
                      <a:r>
                        <a:rPr lang="ru-RU" sz="1200" kern="0" baseline="0" dirty="0" smtClean="0"/>
                        <a:t> счет сокращения кол-ва выбросов и меньшей </a:t>
                      </a:r>
                      <a:r>
                        <a:rPr lang="ru-RU" sz="1200" kern="0" baseline="0" dirty="0" err="1" smtClean="0"/>
                        <a:t>закоксованности</a:t>
                      </a:r>
                      <a:r>
                        <a:rPr lang="ru-RU" sz="1200" kern="0" baseline="0" dirty="0" smtClean="0"/>
                        <a:t> аппарата</a:t>
                      </a:r>
                      <a:r>
                        <a:rPr lang="ru-RU" sz="1200" kern="0" dirty="0" smtClean="0"/>
                        <a:t>.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0" dirty="0" smtClean="0"/>
                        <a:t>Реактор позволяет достигнуть нужной глубины окисления за короткое время.</a:t>
                      </a:r>
                      <a:endParaRPr lang="ru-RU" sz="12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707904" y="3717032"/>
            <a:ext cx="532859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ru-RU" sz="1300" b="1" kern="0" dirty="0" smtClean="0"/>
              <a:t>Ключевые направления совершенствования при производстве битумов:</a:t>
            </a:r>
            <a:endParaRPr lang="ru-RU" sz="1300" b="1" kern="0" dirty="0"/>
          </a:p>
          <a:p>
            <a:pPr>
              <a:buFontTx/>
              <a:buChar char="-"/>
            </a:pPr>
            <a:r>
              <a:rPr lang="ru-RU" sz="1300" kern="0" dirty="0" smtClean="0"/>
              <a:t>использование </a:t>
            </a:r>
            <a:r>
              <a:rPr lang="ru-RU" sz="1300" kern="0" dirty="0" err="1" smtClean="0"/>
              <a:t>низкопарафинистого</a:t>
            </a:r>
            <a:r>
              <a:rPr lang="ru-RU" sz="1300" kern="0" dirty="0" smtClean="0"/>
              <a:t> сырья (путем глубокой вакуумной перегонки мазута при 40-50 мм рт. ст.);</a:t>
            </a:r>
          </a:p>
          <a:p>
            <a:pPr>
              <a:buFontTx/>
              <a:buChar char="-"/>
            </a:pPr>
            <a:r>
              <a:rPr lang="ru-RU" sz="1300" kern="0" dirty="0" smtClean="0"/>
              <a:t>стабилизация фракционного состава сырья;</a:t>
            </a:r>
          </a:p>
          <a:p>
            <a:pPr>
              <a:buFontTx/>
              <a:buChar char="-"/>
            </a:pPr>
            <a:r>
              <a:rPr lang="ru-RU" sz="1300" kern="0" dirty="0" smtClean="0"/>
              <a:t>повышение степени использования кислорода воздуха с целью обеспечения пожаробезопасности процесса (за счет повышения межфазной поверхности или увеличения времени контакта фаз);</a:t>
            </a:r>
          </a:p>
          <a:p>
            <a:pPr>
              <a:buFontTx/>
              <a:buChar char="-"/>
            </a:pPr>
            <a:r>
              <a:rPr lang="ru-RU" sz="1300" kern="0" dirty="0" smtClean="0"/>
              <a:t>эффективное компаундирование при производстве товарных марок битумов (например, БНД 50/60 + утяжеленный гудрон);</a:t>
            </a:r>
          </a:p>
          <a:p>
            <a:pPr>
              <a:buFontTx/>
              <a:buChar char="-"/>
            </a:pPr>
            <a:r>
              <a:rPr lang="ru-RU" sz="1300" kern="0" dirty="0" smtClean="0"/>
              <a:t>производство битумных эмульсий (битум + вода + эмульгатор + стабилизатор + кислота).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29172"/>
            <a:ext cx="1505557" cy="5080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558355" y="3731865"/>
            <a:ext cx="2149549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ru-RU" sz="1100" kern="0" dirty="0" smtClean="0"/>
              <a:t>Рисунок – Конструкция окислительной колонны с механическим перемешиванием фаз и внутренним </a:t>
            </a:r>
            <a:r>
              <a:rPr lang="ru-RU" sz="1100" kern="0" dirty="0" err="1" smtClean="0"/>
              <a:t>перетоком</a:t>
            </a:r>
            <a:r>
              <a:rPr lang="ru-RU" sz="1100" kern="0" dirty="0" smtClean="0"/>
              <a:t> установки </a:t>
            </a:r>
            <a:r>
              <a:rPr lang="en-US" sz="1100" i="1" kern="0" dirty="0" err="1" smtClean="0"/>
              <a:t>Biturox</a:t>
            </a:r>
            <a:endParaRPr lang="en-US" sz="1100" i="1" kern="0" dirty="0" smtClean="0"/>
          </a:p>
          <a:p>
            <a:pPr marL="0" indent="0">
              <a:buNone/>
            </a:pPr>
            <a:r>
              <a:rPr lang="en-US" sz="1100" kern="0" dirty="0" smtClean="0"/>
              <a:t>1 - </a:t>
            </a:r>
            <a:r>
              <a:rPr lang="ru-RU" sz="1100" kern="0" dirty="0" smtClean="0"/>
              <a:t>патрубок для ввода сырья во внутреннюю колонну; 2 – патрубок для вывода продукта из внешней колонны; 3 – перегородки между внутренней и внешней колонной; 4 – мешалка над перфорированной тарелкой; 5 – патрубок для ввода воздуха; 6 – внешняя колонна; 7 – внутренняя колонна</a:t>
            </a:r>
          </a:p>
        </p:txBody>
      </p:sp>
    </p:spTree>
    <p:extLst>
      <p:ext uri="{BB962C8B-B14F-4D97-AF65-F5344CB8AC3E}">
        <p14:creationId xmlns:p14="http://schemas.microsoft.com/office/powerpoint/2010/main" val="10180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000" dirty="0" err="1" smtClean="0"/>
              <a:t>Многореакторная</a:t>
            </a:r>
            <a:r>
              <a:rPr lang="ru-RU" sz="2000" dirty="0" smtClean="0"/>
              <a:t> схема производства </a:t>
            </a:r>
            <a:r>
              <a:rPr lang="ru-RU" sz="2000" dirty="0"/>
              <a:t>нефтяных битумов</a:t>
            </a:r>
            <a:endParaRPr lang="ru-RU" sz="20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1049272"/>
            <a:ext cx="6768752" cy="475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01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03064" y="0"/>
            <a:ext cx="8229600" cy="692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3200" kern="0" dirty="0" smtClean="0"/>
              <a:t>Материальный баланс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528788"/>
              </p:ext>
            </p:extLst>
          </p:nvPr>
        </p:nvGraphicFramePr>
        <p:xfrm>
          <a:off x="5099642" y="1844824"/>
          <a:ext cx="3480706" cy="466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64706"/>
                <a:gridCol w="1116000"/>
              </a:tblGrid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Фракция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Содержание,</a:t>
                      </a:r>
                      <a:r>
                        <a:rPr lang="ru-RU" sz="1200" baseline="0" dirty="0" smtClean="0"/>
                        <a:t> </a:t>
                      </a:r>
                      <a:br>
                        <a:rPr lang="ru-RU" sz="1200" baseline="0" dirty="0" smtClean="0"/>
                      </a:br>
                      <a:r>
                        <a:rPr lang="ru-RU" sz="1200" baseline="0" dirty="0" smtClean="0"/>
                        <a:t>% </a:t>
                      </a:r>
                      <a:r>
                        <a:rPr lang="ru-RU" sz="1200" baseline="0" dirty="0" err="1" smtClean="0"/>
                        <a:t>мас</a:t>
                      </a:r>
                      <a:r>
                        <a:rPr lang="ru-RU" sz="1200" baseline="0" dirty="0" smtClean="0"/>
                        <a:t>.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/>
                        <a:t>ВЗЯТО:</a:t>
                      </a:r>
                      <a:endParaRPr lang="ru-RU" sz="12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Гудрон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23,7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Асфальт деасфальтизации гудрона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39,7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Экстракт селективной очистки масел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32,9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ПАВ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3,7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/>
                        <a:t>ПОЛУЧЕНО:</a:t>
                      </a:r>
                      <a:endParaRPr lang="ru-RU" sz="12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БНД 200/300, БНД 130/200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15,0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БНД 90/130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15,0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БНД 60/90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28,5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БНД 40/60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15,0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БНИ-</a:t>
                      </a:r>
                      <a:r>
                        <a:rPr lang="en-US" sz="1200" dirty="0" smtClean="0"/>
                        <a:t>IV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11,2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БНИ-</a:t>
                      </a:r>
                      <a:r>
                        <a:rPr lang="en-US" sz="1200" dirty="0" smtClean="0"/>
                        <a:t>V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11,2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Отгон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1,3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Газы окисления 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2,8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099642" y="980728"/>
            <a:ext cx="34327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400" b="1" kern="0" dirty="0" smtClean="0"/>
              <a:t>Материальный баланс с учетом компаундирования битумов </a:t>
            </a:r>
            <a:br>
              <a:rPr lang="ru-RU" sz="1400" b="1" kern="0" dirty="0" smtClean="0"/>
            </a:br>
            <a:r>
              <a:rPr lang="ru-RU" sz="1400" b="1" kern="0" dirty="0" smtClean="0"/>
              <a:t>(без учета расхода воздуха)</a:t>
            </a:r>
            <a:endParaRPr lang="ru-RU" sz="1200" b="1" kern="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502858"/>
              </p:ext>
            </p:extLst>
          </p:nvPr>
        </p:nvGraphicFramePr>
        <p:xfrm>
          <a:off x="779162" y="1841798"/>
          <a:ext cx="3528000" cy="3474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12000"/>
                <a:gridCol w="1116000"/>
              </a:tblGrid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Фракция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Содержание,</a:t>
                      </a:r>
                      <a:r>
                        <a:rPr lang="ru-RU" sz="1200" baseline="0" dirty="0" smtClean="0"/>
                        <a:t> </a:t>
                      </a:r>
                      <a:br>
                        <a:rPr lang="ru-RU" sz="1200" baseline="0" dirty="0" smtClean="0"/>
                      </a:br>
                      <a:r>
                        <a:rPr lang="ru-RU" sz="1200" baseline="0" dirty="0" smtClean="0"/>
                        <a:t>% </a:t>
                      </a:r>
                      <a:r>
                        <a:rPr lang="ru-RU" sz="1200" baseline="0" dirty="0" err="1" smtClean="0"/>
                        <a:t>мас</a:t>
                      </a:r>
                      <a:r>
                        <a:rPr lang="ru-RU" sz="1200" baseline="0" dirty="0" smtClean="0"/>
                        <a:t>.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/>
                        <a:t>ВЗЯТО:</a:t>
                      </a:r>
                      <a:endParaRPr lang="ru-RU" sz="12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Гудрон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100,0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Воздух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12,9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/>
                        <a:t>ПОЛУЧЕНО:</a:t>
                      </a:r>
                      <a:endParaRPr lang="ru-RU" sz="12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Битум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97,0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Азот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10,0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Кислород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0,6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СО</a:t>
                      </a:r>
                      <a:r>
                        <a:rPr lang="ru-RU" sz="1200" baseline="-25000" dirty="0" smtClean="0"/>
                        <a:t>2</a:t>
                      </a:r>
                      <a:endParaRPr lang="ru-RU" sz="12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Вода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1,7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Углеводородные газы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2,0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  <a:tr h="252000">
                <a:tc>
                  <a:txBody>
                    <a:bodyPr/>
                    <a:lstStyle/>
                    <a:p>
                      <a:pPr marL="361950" indent="0" algn="l"/>
                      <a:r>
                        <a:rPr lang="ru-RU" sz="1200" dirty="0" smtClean="0"/>
                        <a:t>Отгон</a:t>
                      </a:r>
                      <a:endParaRPr lang="ru-RU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0,6</a:t>
                      </a:r>
                      <a:endParaRPr lang="ru-RU" sz="1200" dirty="0"/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79162" y="977702"/>
            <a:ext cx="35048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400" b="1" kern="0" dirty="0" smtClean="0"/>
              <a:t>Материальный баланс окислительной колонны (с учетом сепаратора верхнего продукта)</a:t>
            </a:r>
            <a:endParaRPr lang="ru-RU" sz="1200" b="1" kern="0" dirty="0"/>
          </a:p>
        </p:txBody>
      </p:sp>
    </p:spTree>
    <p:extLst>
      <p:ext uri="{BB962C8B-B14F-4D97-AF65-F5344CB8AC3E}">
        <p14:creationId xmlns:p14="http://schemas.microsoft.com/office/powerpoint/2010/main" val="197501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7430085" cy="495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87841" y="5877272"/>
            <a:ext cx="3395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Налив битумов в </a:t>
            </a:r>
            <a:r>
              <a:rPr lang="ru-RU" dirty="0" smtClean="0"/>
              <a:t>автоцистерны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906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92888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33348" y="59492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Эстакада </a:t>
            </a:r>
            <a:r>
              <a:rPr lang="ru-RU" dirty="0"/>
              <a:t>для загрузки битумов в железнодорожные бункеры и цистерны</a:t>
            </a:r>
          </a:p>
        </p:txBody>
      </p:sp>
    </p:spTree>
    <p:extLst>
      <p:ext uri="{BB962C8B-B14F-4D97-AF65-F5344CB8AC3E}">
        <p14:creationId xmlns:p14="http://schemas.microsoft.com/office/powerpoint/2010/main" val="316802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Установки компаундирования битумов</a:t>
            </a:r>
          </a:p>
        </p:txBody>
      </p:sp>
      <p:pic>
        <p:nvPicPr>
          <p:cNvPr id="6146" name="Picture 2" descr="http://www.dokartspb.ru/assets/images/production/enh/BitumenEmulsionPlants_pic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230" y="3802757"/>
            <a:ext cx="27622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oil.globecore.ru/wp-content/uploads/2014/05/%D0%A3%D1%87%D0%B0%D1%81%D1%82%D0%BE%D0%BA_%D0%BC%D0%BE%D0%B4%D0%B8%D1%84%D0%B8%D1%86%D0%B8%D1%80%D0%BE%D0%B2%D0%B0%D0%BD%D0%BD%D0%BE%D0%B3%D0%BE_%D0%B1%D0%B8%D1%82%D1%83%D0%BC%D0%B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6514589" cy="366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dokartspb.ru/assets/images/production/enh/BitumenEmulsionPlants_pic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142" y="1085652"/>
            <a:ext cx="27622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www.rcmm.ru/uploads/posts/old-news/22107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12" y="4716000"/>
            <a:ext cx="504825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02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849313" y="1866126"/>
            <a:ext cx="73945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1" dirty="0"/>
              <a:t>Т</a:t>
            </a:r>
            <a:r>
              <a:rPr lang="ru-RU" altLang="ru-RU" sz="3000" b="1" dirty="0" smtClean="0"/>
              <a:t>ехнология переработки нефти</a:t>
            </a:r>
            <a:endParaRPr lang="ru-RU" altLang="ru-RU" sz="3000" b="1" dirty="0"/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57150" y="3495210"/>
            <a:ext cx="8978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Производство </a:t>
            </a:r>
            <a:r>
              <a:rPr lang="ru-RU" altLang="ru-RU" sz="2800" b="1" dirty="0" smtClean="0"/>
              <a:t>пеков</a:t>
            </a:r>
            <a:endParaRPr lang="ru-RU" altLang="ru-RU" sz="2800" dirty="0"/>
          </a:p>
        </p:txBody>
      </p:sp>
      <p:sp>
        <p:nvSpPr>
          <p:cNvPr id="2053" name="Rectangle 8"/>
          <p:cNvSpPr>
            <a:spLocks noChangeArrowheads="1"/>
          </p:cNvSpPr>
          <p:nvPr/>
        </p:nvSpPr>
        <p:spPr bwMode="auto">
          <a:xfrm>
            <a:off x="82550" y="5216525"/>
            <a:ext cx="8978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Лектор – к.т.н., доцент ОХИ ИШПР Юрьев Е.М.</a:t>
            </a:r>
            <a:r>
              <a:rPr lang="ru-RU" altLang="ru-RU" sz="1800"/>
              <a:t> </a:t>
            </a:r>
            <a:endParaRPr lang="ru-RU" altLang="ru-RU" sz="1800" dirty="0"/>
          </a:p>
        </p:txBody>
      </p:sp>
    </p:spTree>
    <p:extLst>
      <p:ext uri="{BB962C8B-B14F-4D97-AF65-F5344CB8AC3E}">
        <p14:creationId xmlns:p14="http://schemas.microsoft.com/office/powerpoint/2010/main" val="353659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19261"/>
            <a:ext cx="864096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/>
              <a:t>Пеки – </a:t>
            </a:r>
            <a:r>
              <a:rPr lang="ru-RU" sz="1800" b="1" u="sng" dirty="0"/>
              <a:t>связующие вещества </a:t>
            </a:r>
            <a:r>
              <a:rPr lang="ru-RU" sz="1800" dirty="0"/>
              <a:t>– материалы, обеспечивающие при определенных условиях (температура, давление и др.) связывание мелкодисперсных материалов (</a:t>
            </a:r>
            <a:r>
              <a:rPr lang="ru-RU" sz="1800" dirty="0" err="1"/>
              <a:t>нефтекоксовой</a:t>
            </a:r>
            <a:r>
              <a:rPr lang="ru-RU" sz="1800" dirty="0"/>
              <a:t> мелочи, угольных отсевов, отходов) в конгломерат.</a:t>
            </a:r>
          </a:p>
          <a:p>
            <a:pPr marL="0" indent="0">
              <a:buNone/>
            </a:pPr>
            <a:endParaRPr lang="ru-RU" sz="600" b="1" dirty="0" smtClean="0"/>
          </a:p>
          <a:p>
            <a:pPr marL="0" indent="0">
              <a:buNone/>
            </a:pPr>
            <a:r>
              <a:rPr lang="ru-RU" sz="1800" b="1" dirty="0" err="1" smtClean="0"/>
              <a:t>Пекование</a:t>
            </a:r>
            <a:r>
              <a:rPr lang="ru-RU" sz="1800" b="1" dirty="0" smtClean="0"/>
              <a:t> – </a:t>
            </a:r>
            <a:r>
              <a:rPr lang="ru-RU" sz="1800" dirty="0" smtClean="0"/>
              <a:t>термолиз тяжелого дистиллятного или остаточного сырья, проводимый при низком давлении, умеренной температуре 360-420 °С, длительном времени реакции 0,5-10 ч.</a:t>
            </a:r>
          </a:p>
          <a:p>
            <a:pPr marL="0" indent="0">
              <a:buNone/>
            </a:pPr>
            <a:endParaRPr lang="ru-RU" sz="1000" dirty="0"/>
          </a:p>
          <a:p>
            <a:pPr marL="0" indent="0">
              <a:buNone/>
            </a:pPr>
            <a:r>
              <a:rPr lang="ru-RU" sz="1800" b="1" dirty="0" smtClean="0"/>
              <a:t>Процесс подобен:</a:t>
            </a:r>
          </a:p>
          <a:p>
            <a:pPr>
              <a:buFontTx/>
              <a:buChar char="-"/>
            </a:pPr>
            <a:r>
              <a:rPr lang="ru-RU" sz="1800" dirty="0" smtClean="0"/>
              <a:t>(</a:t>
            </a:r>
            <a:r>
              <a:rPr lang="ru-RU" sz="1800" i="1" dirty="0" smtClean="0"/>
              <a:t>по перечню реакций</a:t>
            </a:r>
            <a:r>
              <a:rPr lang="ru-RU" sz="1800" dirty="0" smtClean="0"/>
              <a:t>) термическому крекингу и </a:t>
            </a:r>
            <a:r>
              <a:rPr lang="ru-RU" sz="1800" dirty="0" err="1" smtClean="0"/>
              <a:t>висбрекингу</a:t>
            </a:r>
            <a:r>
              <a:rPr lang="ru-RU" sz="1800" dirty="0" smtClean="0"/>
              <a:t>, но отличается пониженной температурой и давлением;</a:t>
            </a:r>
          </a:p>
          <a:p>
            <a:pPr>
              <a:buFontTx/>
              <a:buChar char="-"/>
            </a:pPr>
            <a:r>
              <a:rPr lang="ru-RU" sz="1800" dirty="0" smtClean="0"/>
              <a:t>(</a:t>
            </a:r>
            <a:r>
              <a:rPr lang="ru-RU" sz="1800" i="1" dirty="0" smtClean="0"/>
              <a:t>по длительности и аппаратуре</a:t>
            </a:r>
            <a:r>
              <a:rPr lang="ru-RU" sz="1800" dirty="0" smtClean="0"/>
              <a:t>)  замедленному коксованию, но с меньшей температурой;</a:t>
            </a:r>
          </a:p>
          <a:p>
            <a:pPr>
              <a:buFontTx/>
              <a:buChar char="-"/>
            </a:pPr>
            <a:r>
              <a:rPr lang="ru-RU" sz="1800" dirty="0" smtClean="0"/>
              <a:t>(</a:t>
            </a:r>
            <a:r>
              <a:rPr lang="ru-RU" sz="1800" i="1" dirty="0" smtClean="0"/>
              <a:t>по схеме превращения</a:t>
            </a:r>
            <a:r>
              <a:rPr lang="ru-RU" sz="1800" dirty="0" smtClean="0"/>
              <a:t>) получению битумов, но с образованием некоторого количества карбенов и карбоидов.</a:t>
            </a:r>
          </a:p>
          <a:p>
            <a:pPr marL="0" indent="0">
              <a:buNone/>
            </a:pPr>
            <a:endParaRPr lang="ru-RU" sz="18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/>
              <a:t>Производство </a:t>
            </a:r>
            <a:r>
              <a:rPr lang="ru-RU" sz="2400" b="1" dirty="0" smtClean="0"/>
              <a:t>пеков </a:t>
            </a:r>
            <a:r>
              <a:rPr lang="ru-RU" sz="2400" b="1" dirty="0"/>
              <a:t>- Общая </a:t>
            </a:r>
            <a:r>
              <a:rPr lang="ru-RU" sz="2400" b="1" dirty="0" smtClean="0"/>
              <a:t>информация</a:t>
            </a:r>
          </a:p>
        </p:txBody>
      </p:sp>
      <p:pic>
        <p:nvPicPr>
          <p:cNvPr id="4" name="Picture 2" descr="http://u-s-k.ru/wp-content/uploads/2016/05/graphitel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8544" y="2468089"/>
            <a:ext cx="3238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83382" y="560563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/>
              <a:t>масла </a:t>
            </a:r>
            <a:r>
              <a:rPr lang="ru-RU" sz="1600" b="1" dirty="0">
                <a:latin typeface="Arial"/>
                <a:cs typeface="Arial"/>
              </a:rPr>
              <a:t>↔</a:t>
            </a:r>
            <a:r>
              <a:rPr lang="ru-RU" sz="1600" b="1" dirty="0"/>
              <a:t> ПЦА </a:t>
            </a:r>
            <a:r>
              <a:rPr lang="ru-RU" sz="1600" b="1" dirty="0">
                <a:latin typeface="Arial"/>
                <a:cs typeface="Arial"/>
              </a:rPr>
              <a:t>↔</a:t>
            </a:r>
            <a:r>
              <a:rPr lang="ru-RU" sz="1600" b="1" dirty="0"/>
              <a:t> смолы → </a:t>
            </a:r>
            <a:r>
              <a:rPr lang="ru-RU" sz="1600" b="1" dirty="0" err="1"/>
              <a:t>асфальтены</a:t>
            </a:r>
            <a:r>
              <a:rPr lang="ru-RU" sz="1600" b="1" dirty="0"/>
              <a:t> (ФАЗА) → </a:t>
            </a:r>
            <a:r>
              <a:rPr lang="ru-RU" sz="1600" b="1" dirty="0" err="1"/>
              <a:t>карбены</a:t>
            </a:r>
            <a:r>
              <a:rPr lang="ru-RU" sz="1600" b="1" dirty="0"/>
              <a:t> (ФАЗА) →</a:t>
            </a:r>
            <a:r>
              <a:rPr lang="ru-RU" sz="1600" b="1" strike="sngStrike" dirty="0"/>
              <a:t> </a:t>
            </a:r>
            <a:r>
              <a:rPr lang="ru-RU" sz="1600" b="1" strike="sngStrike" dirty="0" err="1"/>
              <a:t>карбоиды</a:t>
            </a:r>
            <a:r>
              <a:rPr lang="ru-RU" sz="1600" b="1" strike="sngStrike" dirty="0"/>
              <a:t> (ФАЗА) → кокс (ФАЗА)</a:t>
            </a:r>
            <a:r>
              <a:rPr lang="ru-RU" sz="1600" strike="sngStrike" dirty="0"/>
              <a:t>.</a:t>
            </a:r>
          </a:p>
        </p:txBody>
      </p:sp>
      <p:pic>
        <p:nvPicPr>
          <p:cNvPr id="6" name="Picture 2" descr="http://www.rts-engineering.ru/Med/Gilson/lbGIoil/imgLbGiOil/lbGIsara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869160"/>
            <a:ext cx="2691558" cy="179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17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864" y="91926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1800" b="1" dirty="0" smtClean="0"/>
              <a:t>Пек </a:t>
            </a:r>
            <a:r>
              <a:rPr lang="ru-RU" sz="1800" dirty="0"/>
              <a:t>представляет собой битуминозный материал черного или </a:t>
            </a:r>
            <a:r>
              <a:rPr lang="ru-RU" sz="1800" dirty="0" smtClean="0"/>
              <a:t>бурого</a:t>
            </a:r>
            <a:r>
              <a:rPr lang="en-US" sz="1800" dirty="0" smtClean="0"/>
              <a:t> </a:t>
            </a:r>
            <a:r>
              <a:rPr lang="ru-RU" sz="1800" dirty="0" smtClean="0"/>
              <a:t>цвета </a:t>
            </a:r>
            <a:r>
              <a:rPr lang="ru-RU" sz="1800" dirty="0"/>
              <a:t>с блестящим раковистым </a:t>
            </a:r>
            <a:r>
              <a:rPr lang="ru-RU" sz="1800" dirty="0" smtClean="0"/>
              <a:t>изломом:</a:t>
            </a:r>
            <a:endParaRPr lang="en-US" sz="1800" dirty="0"/>
          </a:p>
          <a:p>
            <a:pPr>
              <a:buFontTx/>
              <a:buChar char="-"/>
            </a:pPr>
            <a:r>
              <a:rPr lang="ru-RU" sz="1800" dirty="0" smtClean="0"/>
              <a:t>при </a:t>
            </a:r>
            <a:r>
              <a:rPr lang="ru-RU" sz="1800" dirty="0" err="1" smtClean="0"/>
              <a:t>н.у</a:t>
            </a:r>
            <a:r>
              <a:rPr lang="ru-RU" sz="1800" dirty="0" smtClean="0"/>
              <a:t>. —  обычно </a:t>
            </a:r>
            <a:r>
              <a:rPr lang="ru-RU" sz="1800" dirty="0"/>
              <a:t>твердое </a:t>
            </a:r>
            <a:r>
              <a:rPr lang="ru-RU" sz="1800" dirty="0" smtClean="0"/>
              <a:t>вещество;</a:t>
            </a:r>
          </a:p>
          <a:p>
            <a:pPr>
              <a:buFontTx/>
              <a:buChar char="-"/>
            </a:pPr>
            <a:r>
              <a:rPr lang="ru-RU" sz="1800" dirty="0" smtClean="0"/>
              <a:t>при </a:t>
            </a:r>
            <a:r>
              <a:rPr lang="ru-RU" sz="1800" dirty="0"/>
              <a:t>нагревании выше </a:t>
            </a:r>
            <a:r>
              <a:rPr lang="en-US" sz="1800" dirty="0" smtClean="0"/>
              <a:t>t</a:t>
            </a:r>
            <a:r>
              <a:rPr lang="ru-RU" sz="1800" baseline="-25000" dirty="0" err="1" smtClean="0"/>
              <a:t>размягч</a:t>
            </a:r>
            <a:r>
              <a:rPr lang="ru-RU" sz="1800" baseline="-25000" dirty="0" smtClean="0"/>
              <a:t>. </a:t>
            </a:r>
            <a:r>
              <a:rPr lang="ru-RU" sz="1800" dirty="0" smtClean="0"/>
              <a:t>переходит </a:t>
            </a:r>
            <a:r>
              <a:rPr lang="ru-RU" sz="1800" dirty="0"/>
              <a:t>в вязко-текучее </a:t>
            </a:r>
            <a:r>
              <a:rPr lang="ru-RU" sz="1800" dirty="0" smtClean="0"/>
              <a:t>состояние.</a:t>
            </a:r>
          </a:p>
          <a:p>
            <a:pPr>
              <a:buFontTx/>
              <a:buChar char="-"/>
            </a:pPr>
            <a:endParaRPr lang="ru-RU" sz="1800" dirty="0"/>
          </a:p>
          <a:p>
            <a:pPr marL="0" indent="0">
              <a:buNone/>
            </a:pPr>
            <a:r>
              <a:rPr lang="ru-RU" sz="1800" b="1" dirty="0" smtClean="0"/>
              <a:t>Классификация: </a:t>
            </a:r>
            <a:endParaRPr lang="ru-RU" sz="1800" b="1" dirty="0"/>
          </a:p>
          <a:p>
            <a:pPr marL="0" indent="0">
              <a:buNone/>
            </a:pPr>
            <a:r>
              <a:rPr lang="ru-RU" sz="1800" b="1" dirty="0"/>
              <a:t>I — пеки-связующие</a:t>
            </a:r>
            <a:r>
              <a:rPr lang="ru-RU" sz="1800" dirty="0"/>
              <a:t>, применяемые при изготовлении </a:t>
            </a:r>
            <a:r>
              <a:rPr lang="ru-RU" sz="1800" dirty="0" err="1" smtClean="0"/>
              <a:t>самообжигающихся</a:t>
            </a:r>
            <a:r>
              <a:rPr lang="ru-RU" sz="1800" dirty="0" smtClean="0"/>
              <a:t> </a:t>
            </a:r>
            <a:r>
              <a:rPr lang="ru-RU" sz="1800" dirty="0"/>
              <a:t>или обожженных анодов, </a:t>
            </a:r>
            <a:r>
              <a:rPr lang="ru-RU" sz="1800" dirty="0" err="1" smtClean="0"/>
              <a:t>графитированных</a:t>
            </a:r>
            <a:r>
              <a:rPr lang="ru-RU" sz="1800" dirty="0" smtClean="0"/>
              <a:t> электродов, </a:t>
            </a:r>
            <a:r>
              <a:rPr lang="ru-RU" sz="1800" dirty="0" err="1" smtClean="0"/>
              <a:t>электроугольных</a:t>
            </a:r>
            <a:r>
              <a:rPr lang="ru-RU" sz="1800" dirty="0" smtClean="0"/>
              <a:t> </a:t>
            </a:r>
            <a:r>
              <a:rPr lang="ru-RU" sz="1800" dirty="0"/>
              <a:t>изделий и конструкционных материалов </a:t>
            </a:r>
            <a:r>
              <a:rPr lang="ru-RU" sz="1800" dirty="0" smtClean="0"/>
              <a:t>на основе </a:t>
            </a:r>
            <a:r>
              <a:rPr lang="ru-RU" sz="1800" dirty="0"/>
              <a:t>графита;</a:t>
            </a:r>
          </a:p>
          <a:p>
            <a:pPr marL="0" indent="0">
              <a:buNone/>
            </a:pPr>
            <a:r>
              <a:rPr lang="en-US" sz="1800" b="1" dirty="0"/>
              <a:t>II — </a:t>
            </a:r>
            <a:r>
              <a:rPr lang="ru-RU" sz="1800" b="1" dirty="0"/>
              <a:t>пропитывающие</a:t>
            </a:r>
            <a:r>
              <a:rPr lang="ru-RU" sz="1800" dirty="0"/>
              <a:t>;</a:t>
            </a:r>
          </a:p>
          <a:p>
            <a:pPr marL="0" indent="0">
              <a:buNone/>
            </a:pPr>
            <a:r>
              <a:rPr lang="ru-RU" sz="1800" b="1" dirty="0"/>
              <a:t>III — брикетные пеки-связующие </a:t>
            </a:r>
            <a:r>
              <a:rPr lang="ru-RU" sz="1800" dirty="0"/>
              <a:t>(для частичного </a:t>
            </a:r>
            <a:r>
              <a:rPr lang="ru-RU" sz="1800" dirty="0" smtClean="0"/>
              <a:t>брикетирования углей </a:t>
            </a:r>
            <a:r>
              <a:rPr lang="ru-RU" sz="1800" dirty="0"/>
              <a:t>перед их коксованием, литейных </a:t>
            </a:r>
            <a:r>
              <a:rPr lang="ru-RU" sz="1800" dirty="0" err="1"/>
              <a:t>коксобрикетов</a:t>
            </a:r>
            <a:r>
              <a:rPr lang="ru-RU" sz="1800" dirty="0"/>
              <a:t>, </a:t>
            </a:r>
            <a:r>
              <a:rPr lang="ru-RU" sz="1800" dirty="0" err="1" smtClean="0"/>
              <a:t>коксобрикетов</a:t>
            </a:r>
            <a:r>
              <a:rPr lang="ru-RU" sz="1800" dirty="0" smtClean="0"/>
              <a:t> </a:t>
            </a:r>
            <a:r>
              <a:rPr lang="ru-RU" sz="1800" dirty="0"/>
              <a:t>для цветной металлургии);</a:t>
            </a:r>
          </a:p>
          <a:p>
            <a:pPr marL="0" indent="0">
              <a:buNone/>
            </a:pPr>
            <a:r>
              <a:rPr lang="en-US" sz="1800" dirty="0"/>
              <a:t>IV — </a:t>
            </a:r>
            <a:r>
              <a:rPr lang="ru-RU" sz="1800" dirty="0" smtClean="0"/>
              <a:t>волокнообразующие</a:t>
            </a:r>
            <a:r>
              <a:rPr lang="en-US" sz="1800" dirty="0" smtClean="0"/>
              <a:t> (</a:t>
            </a:r>
            <a:r>
              <a:rPr lang="ru-RU" sz="1800" dirty="0" smtClean="0"/>
              <a:t>для производства углеродных </a:t>
            </a:r>
            <a:r>
              <a:rPr lang="ru-RU" sz="1800" dirty="0" err="1" smtClean="0"/>
              <a:t>графитированных</a:t>
            </a:r>
            <a:r>
              <a:rPr lang="ru-RU" sz="1800" dirty="0" smtClean="0"/>
              <a:t> волокон</a:t>
            </a:r>
            <a:r>
              <a:rPr lang="en-US" sz="1800" dirty="0" smtClean="0"/>
              <a:t>)</a:t>
            </a:r>
            <a:r>
              <a:rPr lang="ru-RU" sz="1800" dirty="0" smtClean="0"/>
              <a:t>;</a:t>
            </a:r>
            <a:endParaRPr lang="ru-RU" sz="1800" dirty="0"/>
          </a:p>
          <a:p>
            <a:pPr marL="0" indent="0">
              <a:buNone/>
            </a:pPr>
            <a:r>
              <a:rPr lang="en-US" sz="1800" dirty="0"/>
              <a:t>V — </a:t>
            </a:r>
            <a:r>
              <a:rPr lang="ru-RU" sz="1800" dirty="0"/>
              <a:t>специальные </a:t>
            </a:r>
            <a:r>
              <a:rPr lang="ru-RU" sz="1800" dirty="0" smtClean="0"/>
              <a:t>пеки (для производства наноматериалов);</a:t>
            </a:r>
            <a:endParaRPr lang="ru-RU" sz="1800" dirty="0"/>
          </a:p>
          <a:p>
            <a:pPr marL="0" indent="0">
              <a:buNone/>
            </a:pPr>
            <a:r>
              <a:rPr lang="en-US" sz="1800" dirty="0"/>
              <a:t>VI — </a:t>
            </a:r>
            <a:r>
              <a:rPr lang="ru-RU" sz="1800" dirty="0"/>
              <a:t>сырье коксования.</a:t>
            </a:r>
            <a:endParaRPr lang="ru-RU" altLang="ru-RU" sz="1400" b="1" i="1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/>
              <a:t>Производство </a:t>
            </a:r>
            <a:r>
              <a:rPr lang="ru-RU" sz="2400" b="1" dirty="0" smtClean="0"/>
              <a:t>пеков </a:t>
            </a:r>
            <a:r>
              <a:rPr lang="ru-RU" sz="2400" b="1" dirty="0"/>
              <a:t>- Общая </a:t>
            </a:r>
            <a:r>
              <a:rPr lang="ru-RU" sz="2400" b="1" dirty="0" smtClean="0"/>
              <a:t>информация</a:t>
            </a:r>
          </a:p>
        </p:txBody>
      </p:sp>
      <p:sp>
        <p:nvSpPr>
          <p:cNvPr id="2" name="AutoShape 2" descr="ÐÐ°ÑÑÐ¸Ð½ÐºÐ¸ Ð¿Ð¾ Ð·Ð°Ð¿ÑÐ¾ÑÑ ÑÐ°ÐºÐ¾Ð²Ð¸ÑÑÑÐ¹ Ð¸Ð·Ð»Ð¾Ð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085184"/>
            <a:ext cx="1872208" cy="1631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110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864" y="919261"/>
            <a:ext cx="8229600" cy="128560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1800" b="1" dirty="0" smtClean="0"/>
              <a:t>Преимущества нефтяных пеков над каменноугольными: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800" dirty="0" smtClean="0"/>
              <a:t>Более высокая реакционная способность в термохимических процессах;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800" dirty="0" smtClean="0"/>
              <a:t>Меньшая </a:t>
            </a:r>
            <a:r>
              <a:rPr lang="ru-RU" sz="1800" dirty="0" err="1" smtClean="0"/>
              <a:t>канцерогенность</a:t>
            </a:r>
            <a:r>
              <a:rPr lang="ru-RU" sz="1800" dirty="0" smtClean="0"/>
              <a:t> (меньше </a:t>
            </a:r>
            <a:r>
              <a:rPr lang="ru-RU" sz="1800" i="1" dirty="0" err="1" smtClean="0"/>
              <a:t>бензапирена</a:t>
            </a:r>
            <a:r>
              <a:rPr lang="ru-RU" sz="1800" dirty="0" smtClean="0"/>
              <a:t>);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800" dirty="0" smtClean="0"/>
              <a:t>Снижение мощностей по производству каменноугольной смолы – сырья КУ-пека;</a:t>
            </a:r>
            <a:endParaRPr lang="en-US" sz="1800" dirty="0" smtClean="0"/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800" dirty="0" smtClean="0"/>
              <a:t>Выделение смолистых веществ при обжиге в 2,5-3 раза ниже;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sz="1800" dirty="0" smtClean="0"/>
          </a:p>
          <a:p>
            <a:pPr>
              <a:spcBef>
                <a:spcPts val="0"/>
              </a:spcBef>
              <a:buFontTx/>
              <a:buChar char="-"/>
            </a:pPr>
            <a:endParaRPr lang="ru-RU" sz="18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Применение пеков-связующих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51083"/>
            <a:ext cx="5583799" cy="234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331640" y="3187948"/>
            <a:ext cx="3291680" cy="45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800" b="1" dirty="0" smtClean="0"/>
              <a:t>Классификация пеков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17032"/>
            <a:ext cx="2880320" cy="2757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25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864" y="919261"/>
            <a:ext cx="8229600" cy="373387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1600" dirty="0" smtClean="0"/>
              <a:t>Твердый наполнитель (шихта из коксов)     связующее (пеки при </a:t>
            </a:r>
            <a:r>
              <a:rPr lang="en-US" sz="1600" dirty="0" smtClean="0"/>
              <a:t>t </a:t>
            </a:r>
            <a:r>
              <a:rPr lang="ru-RU" sz="1600" dirty="0" smtClean="0"/>
              <a:t>до 180 °С)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	</a:t>
            </a:r>
            <a:r>
              <a:rPr lang="ru-RU" sz="1800" dirty="0">
                <a:cs typeface="Arial"/>
              </a:rPr>
              <a:t>↓ </a:t>
            </a:r>
            <a:r>
              <a:rPr lang="ru-RU" sz="1800" dirty="0" smtClean="0">
                <a:cs typeface="Arial"/>
              </a:rPr>
              <a:t>				    </a:t>
            </a:r>
            <a:r>
              <a:rPr lang="ru-RU" sz="1800" dirty="0" smtClean="0">
                <a:latin typeface="Arial"/>
                <a:cs typeface="Arial"/>
              </a:rPr>
              <a:t>↓</a:t>
            </a:r>
            <a:endParaRPr lang="ru-RU" sz="18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 smtClean="0"/>
              <a:t>Передел смешения </a:t>
            </a:r>
            <a:r>
              <a:rPr lang="ru-RU" sz="1800" dirty="0" smtClean="0"/>
              <a:t>(</a:t>
            </a:r>
            <a:r>
              <a:rPr lang="ru-RU" sz="1800" dirty="0">
                <a:cs typeface="Arial"/>
              </a:rPr>
              <a:t>120-140 °С</a:t>
            </a:r>
            <a:r>
              <a:rPr lang="ru-RU" sz="1800" dirty="0" smtClean="0"/>
              <a:t>)</a:t>
            </a:r>
            <a:r>
              <a:rPr lang="ru-RU" sz="1800" b="1" dirty="0" smtClean="0">
                <a:latin typeface="Arial"/>
                <a:cs typeface="Arial"/>
              </a:rPr>
              <a:t>←←←←←←</a:t>
            </a:r>
            <a:endParaRPr lang="ru-RU" sz="1800" b="1" dirty="0" smtClean="0"/>
          </a:p>
          <a:p>
            <a:pPr marL="0" indent="0">
              <a:buNone/>
            </a:pPr>
            <a:r>
              <a:rPr lang="ru-RU" sz="1600" dirty="0" smtClean="0"/>
              <a:t>	</a:t>
            </a:r>
            <a:r>
              <a:rPr lang="ru-RU" sz="1600" dirty="0" smtClean="0">
                <a:latin typeface="Arial"/>
                <a:cs typeface="Arial"/>
              </a:rPr>
              <a:t>↓ </a:t>
            </a:r>
            <a:r>
              <a:rPr lang="ru-RU" sz="1600" dirty="0" smtClean="0"/>
              <a:t>(</a:t>
            </a:r>
            <a:r>
              <a:rPr lang="ru-RU" sz="1600" i="1" dirty="0" smtClean="0"/>
              <a:t>связывает частицы твердого наполнителя и обеспечивает массе 	</a:t>
            </a:r>
            <a:r>
              <a:rPr lang="ru-RU" sz="1600" i="1" dirty="0" smtClean="0">
                <a:cs typeface="Arial"/>
              </a:rPr>
              <a:t>↓  </a:t>
            </a:r>
            <a:r>
              <a:rPr lang="ru-RU" sz="1600" i="1" dirty="0" smtClean="0"/>
              <a:t>пластические и прессовые свойства</a:t>
            </a:r>
            <a:r>
              <a:rPr lang="ru-RU" sz="1600" dirty="0" smtClean="0"/>
              <a:t>)</a:t>
            </a:r>
            <a:endParaRPr lang="ru-RU" sz="1600" dirty="0"/>
          </a:p>
          <a:p>
            <a:pPr marL="0" indent="0">
              <a:buNone/>
            </a:pPr>
            <a:r>
              <a:rPr lang="ru-RU" sz="1800" b="1" dirty="0" smtClean="0"/>
              <a:t>Передел прессования </a:t>
            </a:r>
            <a:r>
              <a:rPr lang="ru-RU" sz="1800" dirty="0" smtClean="0"/>
              <a:t>(85-105 °С)</a:t>
            </a:r>
          </a:p>
          <a:p>
            <a:pPr marL="0" indent="0">
              <a:buNone/>
            </a:pPr>
            <a:r>
              <a:rPr lang="ru-RU" sz="1800" dirty="0"/>
              <a:t>	</a:t>
            </a:r>
            <a:r>
              <a:rPr lang="ru-RU" sz="1600" dirty="0">
                <a:cs typeface="Arial"/>
              </a:rPr>
              <a:t>↓ </a:t>
            </a:r>
            <a:r>
              <a:rPr lang="ru-RU" sz="1600" dirty="0"/>
              <a:t>(</a:t>
            </a:r>
            <a:r>
              <a:rPr lang="ru-RU" sz="1600" i="1" dirty="0"/>
              <a:t>связывает частицы твердого наполнителя и обеспечивает массе 	</a:t>
            </a:r>
            <a:r>
              <a:rPr lang="ru-RU" sz="1600" i="1" dirty="0">
                <a:cs typeface="Arial"/>
              </a:rPr>
              <a:t>↓  </a:t>
            </a:r>
            <a:r>
              <a:rPr lang="ru-RU" sz="1600" i="1" dirty="0"/>
              <a:t>пластические и прессовые свойства</a:t>
            </a:r>
            <a:r>
              <a:rPr lang="ru-RU" sz="1600" dirty="0"/>
              <a:t>)</a:t>
            </a:r>
          </a:p>
          <a:p>
            <a:pPr marL="0" indent="0">
              <a:buNone/>
            </a:pPr>
            <a:r>
              <a:rPr lang="ru-RU" sz="1800" b="1" dirty="0" smtClean="0"/>
              <a:t>Передел обжига </a:t>
            </a:r>
            <a:r>
              <a:rPr lang="ru-RU" sz="1800" dirty="0" smtClean="0"/>
              <a:t>(850-900 °С)</a:t>
            </a:r>
          </a:p>
          <a:p>
            <a:pPr marL="0" indent="0">
              <a:buNone/>
            </a:pPr>
            <a:r>
              <a:rPr lang="ru-RU" sz="1800" b="1" dirty="0"/>
              <a:t>	</a:t>
            </a:r>
            <a:r>
              <a:rPr lang="ru-RU" sz="1600" dirty="0"/>
              <a:t>↓ </a:t>
            </a:r>
            <a:r>
              <a:rPr lang="ru-RU" sz="1600" dirty="0" smtClean="0"/>
              <a:t>(</a:t>
            </a:r>
            <a:r>
              <a:rPr lang="ru-RU" sz="1600" i="1" dirty="0" smtClean="0"/>
              <a:t>создает</a:t>
            </a:r>
            <a:r>
              <a:rPr lang="en-US" sz="1600" i="1" dirty="0" smtClean="0"/>
              <a:t> </a:t>
            </a:r>
            <a:r>
              <a:rPr lang="ru-RU" sz="1600" i="1" dirty="0" smtClean="0"/>
              <a:t>прочные связи между частицами наполнителя за счет </a:t>
            </a:r>
          </a:p>
          <a:p>
            <a:pPr marL="0" indent="0">
              <a:buNone/>
            </a:pPr>
            <a:r>
              <a:rPr lang="ru-RU" sz="1600" i="1" dirty="0"/>
              <a:t>	</a:t>
            </a:r>
            <a:r>
              <a:rPr lang="ru-RU" sz="1600" i="1" dirty="0" smtClean="0"/>
              <a:t>↓ образования кокса из связующего – т.н. коксовый мостик</a:t>
            </a:r>
            <a:r>
              <a:rPr lang="ru-RU" sz="1600" dirty="0" smtClean="0"/>
              <a:t>)</a:t>
            </a:r>
          </a:p>
          <a:p>
            <a:pPr marL="0" indent="0">
              <a:buNone/>
            </a:pPr>
            <a:r>
              <a:rPr lang="ru-RU" sz="1800" b="1" dirty="0" smtClean="0"/>
              <a:t>Высокотемпературная </a:t>
            </a:r>
            <a:r>
              <a:rPr lang="ru-RU" sz="1800" b="1" dirty="0" err="1" smtClean="0"/>
              <a:t>графитация</a:t>
            </a:r>
            <a:r>
              <a:rPr lang="ru-RU" sz="1800" b="1" dirty="0" smtClean="0"/>
              <a:t> и механическая обработка</a:t>
            </a:r>
          </a:p>
          <a:p>
            <a:pPr>
              <a:buFontTx/>
              <a:buChar char="-"/>
            </a:pPr>
            <a:endParaRPr lang="ru-RU" sz="1800" b="1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Применение пеков-связующих</a:t>
            </a:r>
          </a:p>
        </p:txBody>
      </p:sp>
      <p:pic>
        <p:nvPicPr>
          <p:cNvPr id="1028" name="Picture 4" descr="http://grafitpro.ru/d/720711/d/P7294380.JP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146" y="4581128"/>
            <a:ext cx="3140291" cy="235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862935"/>
              </p:ext>
            </p:extLst>
          </p:nvPr>
        </p:nvGraphicFramePr>
        <p:xfrm>
          <a:off x="395536" y="4509120"/>
          <a:ext cx="5544616" cy="2286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48272"/>
                <a:gridCol w="3096344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Требования к пекам (</a:t>
                      </a:r>
                      <a:r>
                        <a:rPr lang="ru-RU" sz="1200" i="1" dirty="0" smtClean="0"/>
                        <a:t>…способности</a:t>
                      </a:r>
                      <a:r>
                        <a:rPr lang="ru-RU" sz="1200" dirty="0" smtClean="0"/>
                        <a:t>)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Связующая с.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Спекающая с.</a:t>
                      </a:r>
                      <a:endParaRPr lang="ru-RU" sz="1200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Температура размягчения, плотность, вязкость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Коксуемость / коксовый остаток</a:t>
                      </a:r>
                      <a:endParaRPr lang="ru-RU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Содержание </a:t>
                      </a:r>
                      <a:r>
                        <a:rPr lang="ru-RU" sz="1200" dirty="0" smtClean="0">
                          <a:latin typeface="+mn-lt"/>
                          <a:cs typeface="Arial"/>
                        </a:rPr>
                        <a:t>α-фракций </a:t>
                      </a:r>
                      <a:br>
                        <a:rPr lang="ru-RU" sz="1200" dirty="0" smtClean="0">
                          <a:latin typeface="+mn-lt"/>
                          <a:cs typeface="Arial"/>
                        </a:rPr>
                      </a:br>
                      <a:r>
                        <a:rPr lang="ru-RU" sz="1200" dirty="0" smtClean="0">
                          <a:latin typeface="+mn-lt"/>
                          <a:cs typeface="Arial"/>
                        </a:rPr>
                        <a:t>(карбенов, карбоидов)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Содержание </a:t>
                      </a:r>
                      <a:r>
                        <a:rPr lang="ru-RU" sz="1200" dirty="0" smtClean="0">
                          <a:latin typeface="Arial"/>
                          <a:cs typeface="Arial"/>
                        </a:rPr>
                        <a:t>α-, </a:t>
                      </a:r>
                      <a:r>
                        <a:rPr lang="el-GR" sz="1200" dirty="0" smtClean="0">
                          <a:latin typeface="Arial"/>
                          <a:cs typeface="Arial"/>
                        </a:rPr>
                        <a:t>β</a:t>
                      </a:r>
                      <a:r>
                        <a:rPr lang="ru-RU" sz="1200" dirty="0" smtClean="0">
                          <a:latin typeface="Arial"/>
                          <a:cs typeface="Arial"/>
                        </a:rPr>
                        <a:t>-фракций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+mn-lt"/>
                          <a:cs typeface="Arial"/>
                        </a:rPr>
                        <a:t>(карбенов, карбоидов, асфальтенов)</a:t>
                      </a:r>
                      <a:endParaRPr lang="ru-RU" sz="1200" dirty="0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Общие требования</a:t>
                      </a:r>
                      <a:endParaRPr lang="ru-RU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Химический состав: зольность, </a:t>
                      </a:r>
                      <a:r>
                        <a:rPr lang="en-US" sz="1200" dirty="0" smtClean="0"/>
                        <a:t>S, </a:t>
                      </a:r>
                      <a:r>
                        <a:rPr lang="ru-RU" sz="1200" dirty="0" smtClean="0"/>
                        <a:t>влага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Стабильность / </a:t>
                      </a:r>
                      <a:r>
                        <a:rPr lang="ru-RU" sz="1200" dirty="0" err="1" smtClean="0"/>
                        <a:t>нетоксичность</a:t>
                      </a:r>
                      <a:r>
                        <a:rPr lang="ru-RU" sz="1200" dirty="0" smtClean="0"/>
                        <a:t> / дешевизна.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515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Сырье </a:t>
            </a:r>
            <a:r>
              <a:rPr lang="ru-RU" sz="2400" b="1" dirty="0" err="1" smtClean="0"/>
              <a:t>пекования</a:t>
            </a:r>
            <a:endParaRPr lang="ru-RU" sz="24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4248472" cy="5592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427984" y="836712"/>
            <a:ext cx="471306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ru-RU" sz="1600" b="1" kern="0" dirty="0" smtClean="0"/>
              <a:t>Сырье - ТНО: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600" kern="0" dirty="0" smtClean="0"/>
              <a:t>(</a:t>
            </a:r>
            <a:r>
              <a:rPr lang="ru-RU" sz="1600" i="1" kern="0" dirty="0" smtClean="0"/>
              <a:t>электродные связующие и пропитывающие пеки</a:t>
            </a:r>
            <a:r>
              <a:rPr lang="ru-RU" sz="1600" kern="0" dirty="0" smtClean="0"/>
              <a:t>) </a:t>
            </a:r>
            <a:r>
              <a:rPr lang="ru-RU" sz="1600" kern="0" dirty="0" err="1" smtClean="0"/>
              <a:t>высокоиндексные</a:t>
            </a:r>
            <a:r>
              <a:rPr lang="ru-RU" sz="1600" kern="0" dirty="0" smtClean="0"/>
              <a:t> смолы пиролиза, малосернистые дистиллятные крекинг-остатки;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600" kern="0" dirty="0" smtClean="0"/>
              <a:t>(</a:t>
            </a:r>
            <a:r>
              <a:rPr lang="ru-RU" sz="1600" i="1" kern="0" dirty="0" smtClean="0"/>
              <a:t>брикетные связующие пеки</a:t>
            </a:r>
            <a:r>
              <a:rPr lang="ru-RU" sz="1600" kern="0" dirty="0" smtClean="0"/>
              <a:t>) асфальты деасфальтизации, остатки висбрекинга гудрона.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u="sng" kern="0" dirty="0" smtClean="0"/>
              <a:t>Почему многие ТНО не могут быть напрямую использованы как пеки???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600" kern="0" dirty="0" smtClean="0"/>
              <a:t>Низкая коксуемость;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600" kern="0" dirty="0" smtClean="0"/>
              <a:t>Низкая </a:t>
            </a:r>
            <a:r>
              <a:rPr lang="en-US" sz="1600" kern="0" dirty="0" smtClean="0"/>
              <a:t>t</a:t>
            </a:r>
            <a:r>
              <a:rPr lang="ru-RU" sz="1600" kern="0" baseline="-25000" dirty="0" err="1" smtClean="0"/>
              <a:t>размягч</a:t>
            </a:r>
            <a:r>
              <a:rPr lang="ru-RU" sz="1600" kern="0" baseline="-25000" dirty="0" smtClean="0"/>
              <a:t>.</a:t>
            </a:r>
            <a:r>
              <a:rPr lang="ru-RU" sz="1600" kern="0" dirty="0" smtClean="0"/>
              <a:t>;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sz="1600" kern="0" dirty="0" smtClean="0"/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sz="1600" b="1" kern="0" dirty="0"/>
              <a:t>Сырье - </a:t>
            </a:r>
            <a:r>
              <a:rPr lang="ru-RU" sz="1600" b="1" kern="0" dirty="0" err="1"/>
              <a:t>высокоиндексная</a:t>
            </a:r>
            <a:r>
              <a:rPr lang="ru-RU" sz="1600" b="1" kern="0" dirty="0"/>
              <a:t> смола пиролиза (газа, Б или газойля):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600" kern="0" dirty="0"/>
              <a:t>ПЦА без боковых </a:t>
            </a:r>
            <a:r>
              <a:rPr lang="ru-RU" sz="1600" kern="0" dirty="0" err="1"/>
              <a:t>метильных</a:t>
            </a:r>
            <a:r>
              <a:rPr lang="ru-RU" sz="1600" kern="0" dirty="0"/>
              <a:t> групп;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600" kern="0" dirty="0"/>
              <a:t>Содержание С=С связей – </a:t>
            </a:r>
            <a:r>
              <a:rPr lang="ru-RU" sz="1600" kern="0" dirty="0" err="1"/>
              <a:t>ок</a:t>
            </a:r>
            <a:r>
              <a:rPr lang="ru-RU" sz="1600" kern="0" dirty="0"/>
              <a:t>. 70%;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600" kern="0" dirty="0"/>
              <a:t>Есть </a:t>
            </a:r>
            <a:r>
              <a:rPr lang="ru-RU" sz="1600" i="1" kern="0" dirty="0" err="1"/>
              <a:t>циклоалкены</a:t>
            </a:r>
            <a:r>
              <a:rPr lang="ru-RU" sz="1600" kern="0" dirty="0"/>
              <a:t>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600" kern="0" dirty="0"/>
              <a:t>При пековании большинство реакций – полимеризация, а не поликонденсация;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600" kern="0" dirty="0"/>
              <a:t>Выделение газов минимально </a:t>
            </a:r>
            <a:r>
              <a:rPr lang="en-US" sz="1600" kern="0" dirty="0"/>
              <a:t>&lt; 0,5 </a:t>
            </a:r>
            <a:r>
              <a:rPr lang="ru-RU" sz="1600" kern="0" dirty="0"/>
              <a:t>моль/моль сырья;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600" kern="0" dirty="0"/>
              <a:t>Процесс идет при пониженной температуре – меньше выход карбоидов</a:t>
            </a:r>
            <a:r>
              <a:rPr lang="ru-RU" sz="1600" kern="0" dirty="0" smtClean="0"/>
              <a:t>;</a:t>
            </a:r>
            <a:endParaRPr lang="ru-RU" sz="1600" kern="0" dirty="0"/>
          </a:p>
        </p:txBody>
      </p:sp>
    </p:spTree>
    <p:extLst>
      <p:ext uri="{BB962C8B-B14F-4D97-AF65-F5344CB8AC3E}">
        <p14:creationId xmlns:p14="http://schemas.microsoft.com/office/powerpoint/2010/main" val="114454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000224"/>
            <a:ext cx="5297615" cy="4733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Сырье </a:t>
            </a:r>
            <a:r>
              <a:rPr lang="ru-RU" sz="2400" b="1" dirty="0" err="1" smtClean="0"/>
              <a:t>пекования</a:t>
            </a:r>
            <a:endParaRPr lang="ru-RU" sz="2400" b="1" dirty="0" smtClean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220072" y="847253"/>
            <a:ext cx="39209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600" b="1" kern="0" dirty="0" smtClean="0"/>
              <a:t>Цель пекования ТНО:</a:t>
            </a:r>
            <a:r>
              <a:rPr lang="ru-RU" sz="1600" kern="0" dirty="0" smtClean="0"/>
              <a:t> не удаление боковых цепей из ароматики (</a:t>
            </a:r>
            <a:r>
              <a:rPr lang="ru-RU" sz="1600" i="1" kern="0" dirty="0" smtClean="0"/>
              <a:t>висбрекинг, термокрекинг</a:t>
            </a:r>
            <a:r>
              <a:rPr lang="ru-RU" sz="1600" kern="0" dirty="0" smtClean="0"/>
              <a:t>), не поли конденсация ароматики (</a:t>
            </a:r>
            <a:r>
              <a:rPr lang="ru-RU" sz="1600" i="1" kern="0" dirty="0" smtClean="0"/>
              <a:t>коксование</a:t>
            </a:r>
            <a:r>
              <a:rPr lang="en-US" sz="1600" i="1" kern="0" dirty="0" smtClean="0"/>
              <a:t> </a:t>
            </a:r>
            <a:r>
              <a:rPr lang="ru-RU" sz="1600" i="1" kern="0" dirty="0" smtClean="0"/>
              <a:t>на УЗК</a:t>
            </a:r>
            <a:r>
              <a:rPr lang="ru-RU" sz="1600" kern="0" dirty="0" smtClean="0"/>
              <a:t>), не получение высоковязкого продукта (</a:t>
            </a:r>
            <a:r>
              <a:rPr lang="ru-RU" sz="1600" i="1" kern="0" dirty="0" smtClean="0"/>
              <a:t>битума, </a:t>
            </a:r>
            <a:r>
              <a:rPr lang="en-US" sz="1600" i="1" kern="0" dirty="0" smtClean="0"/>
              <a:t>t</a:t>
            </a:r>
            <a:r>
              <a:rPr lang="ru-RU" sz="1600" i="1" kern="0" baseline="-25000" dirty="0" err="1" smtClean="0"/>
              <a:t>размягч</a:t>
            </a:r>
            <a:r>
              <a:rPr lang="ru-RU" sz="1600" i="1" kern="0" dirty="0" smtClean="0"/>
              <a:t>=35-95 °С</a:t>
            </a:r>
            <a:r>
              <a:rPr lang="ru-RU" sz="1600" kern="0" dirty="0" smtClean="0"/>
              <a:t>), не получение твердого продукта (</a:t>
            </a:r>
            <a:r>
              <a:rPr lang="ru-RU" sz="1600" i="1" kern="0" dirty="0" smtClean="0"/>
              <a:t>коксование</a:t>
            </a:r>
            <a:r>
              <a:rPr lang="ru-RU" sz="1600" kern="0" dirty="0" smtClean="0"/>
              <a:t>), </a:t>
            </a:r>
            <a:r>
              <a:rPr lang="ru-RU" sz="1600" b="1" u="sng" kern="0" dirty="0" smtClean="0"/>
              <a:t>а полимеризация ароматики и получение продукта с </a:t>
            </a:r>
            <a:r>
              <a:rPr lang="en-US" sz="1600" b="1" u="sng" kern="0" dirty="0" smtClean="0"/>
              <a:t>t</a:t>
            </a:r>
            <a:r>
              <a:rPr lang="ru-RU" sz="1600" b="1" u="sng" kern="0" baseline="-25000" dirty="0" err="1" smtClean="0"/>
              <a:t>размягч</a:t>
            </a:r>
            <a:r>
              <a:rPr lang="ru-RU" sz="1600" b="1" u="sng" kern="0" dirty="0" smtClean="0"/>
              <a:t>= 100</a:t>
            </a:r>
            <a:r>
              <a:rPr lang="ru-RU" sz="1600" b="1" u="sng" kern="0" baseline="-25000" dirty="0" smtClean="0"/>
              <a:t>+ </a:t>
            </a:r>
            <a:r>
              <a:rPr lang="ru-RU" sz="1600" b="1" u="sng" kern="0" dirty="0" smtClean="0"/>
              <a:t>°С;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kern="0" dirty="0"/>
              <a:t>Специальная подготовка сырья: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600" kern="0" dirty="0"/>
              <a:t>Очистка от </a:t>
            </a:r>
            <a:r>
              <a:rPr lang="ru-RU" sz="1600" kern="0" dirty="0" err="1"/>
              <a:t>мехпримесей</a:t>
            </a:r>
            <a:r>
              <a:rPr lang="ru-RU" sz="1600" kern="0" dirty="0"/>
              <a:t>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600" kern="0" dirty="0"/>
              <a:t>Концентрирование смол и масел, удаление компонентов, нерастворимых в хлороформе: А</a:t>
            </a:r>
            <a:r>
              <a:rPr lang="en-US" sz="1600" kern="0" dirty="0"/>
              <a:t> &lt; (C+</a:t>
            </a:r>
            <a:r>
              <a:rPr lang="ru-RU" sz="1600" kern="0" dirty="0"/>
              <a:t>М</a:t>
            </a:r>
            <a:r>
              <a:rPr lang="en-US" sz="1600" kern="0" dirty="0"/>
              <a:t>)</a:t>
            </a:r>
            <a:r>
              <a:rPr lang="ru-RU" sz="1600" kern="0" dirty="0"/>
              <a:t>, потому что А сильно реакционноспособны и их большое кол-во ведет к накоплению карбоидов и выпадению их в виде новой отдельной фазы;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u="sng" kern="0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97" y="5742756"/>
            <a:ext cx="3380011" cy="52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903" y="6200147"/>
            <a:ext cx="16573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267744" y="5301209"/>
            <a:ext cx="1224136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ru-RU" sz="1100" b="1" kern="0" dirty="0" smtClean="0">
                <a:solidFill>
                  <a:srgbClr val="FF0000"/>
                </a:solidFill>
              </a:rPr>
              <a:t>167          169,5 </a:t>
            </a:r>
            <a:endParaRPr lang="ru-RU" sz="1100" kern="0" dirty="0" smtClean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72608" y="5949280"/>
            <a:ext cx="3635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масла </a:t>
            </a:r>
            <a:r>
              <a:rPr lang="ru-RU" sz="1200" b="1" dirty="0">
                <a:latin typeface="Arial"/>
                <a:cs typeface="Arial"/>
              </a:rPr>
              <a:t>↔</a:t>
            </a:r>
            <a:r>
              <a:rPr lang="ru-RU" sz="1200" b="1" dirty="0"/>
              <a:t> ПЦА </a:t>
            </a:r>
            <a:r>
              <a:rPr lang="ru-RU" sz="1200" b="1" dirty="0">
                <a:latin typeface="Arial"/>
                <a:cs typeface="Arial"/>
              </a:rPr>
              <a:t>↔</a:t>
            </a:r>
            <a:r>
              <a:rPr lang="ru-RU" sz="1200" b="1" dirty="0"/>
              <a:t> смолы → </a:t>
            </a:r>
            <a:r>
              <a:rPr lang="ru-RU" sz="1200" b="1" dirty="0" err="1"/>
              <a:t>асфальтены</a:t>
            </a:r>
            <a:r>
              <a:rPr lang="ru-RU" sz="1200" b="1" dirty="0"/>
              <a:t> (ФАЗА) → </a:t>
            </a:r>
            <a:r>
              <a:rPr lang="ru-RU" sz="1200" b="1" dirty="0" err="1"/>
              <a:t>карбены</a:t>
            </a:r>
            <a:r>
              <a:rPr lang="ru-RU" sz="1200" b="1" dirty="0"/>
              <a:t> (ФАЗА) </a:t>
            </a:r>
            <a:r>
              <a:rPr lang="ru-RU" sz="1200" b="1" strike="sngStrike" dirty="0"/>
              <a:t>→ </a:t>
            </a:r>
            <a:r>
              <a:rPr lang="ru-RU" sz="1200" b="1" strike="sngStrike" dirty="0" err="1"/>
              <a:t>карбоиды</a:t>
            </a:r>
            <a:r>
              <a:rPr lang="ru-RU" sz="1200" b="1" strike="sngStrike" dirty="0"/>
              <a:t> (ФАЗА) → кокс (ФАЗА)</a:t>
            </a:r>
            <a:r>
              <a:rPr lang="ru-RU" sz="1200" strike="sngStrike" dirty="0"/>
              <a:t>.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195117" y="1988840"/>
            <a:ext cx="1224136" cy="14401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ru-RU" sz="1100" b="1" kern="0" dirty="0" smtClean="0">
                <a:solidFill>
                  <a:srgbClr val="FF0000"/>
                </a:solidFill>
              </a:rPr>
              <a:t>-20</a:t>
            </a:r>
            <a:endParaRPr lang="ru-RU" sz="1100" kern="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24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000" b="1" dirty="0" smtClean="0"/>
              <a:t>Схема узла </a:t>
            </a:r>
            <a:r>
              <a:rPr lang="ru-RU" sz="2000" b="1" dirty="0" err="1" smtClean="0"/>
              <a:t>пекования</a:t>
            </a:r>
            <a:r>
              <a:rPr lang="ru-RU" sz="2000" b="1" dirty="0" smtClean="0"/>
              <a:t> </a:t>
            </a:r>
          </a:p>
          <a:p>
            <a:pPr>
              <a:defRPr/>
            </a:pPr>
            <a:r>
              <a:rPr lang="ru-RU" sz="2000" b="1" dirty="0" smtClean="0"/>
              <a:t>(при совмещении с </a:t>
            </a:r>
            <a:r>
              <a:rPr lang="ru-RU" sz="2000" b="1" dirty="0" err="1" smtClean="0"/>
              <a:t>термокрекингом</a:t>
            </a:r>
            <a:r>
              <a:rPr lang="ru-RU" sz="2000" b="1" dirty="0" smtClean="0"/>
              <a:t>)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5414" y="5805264"/>
            <a:ext cx="8988586" cy="1562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ru-RU" sz="1800" b="1" kern="0" dirty="0" err="1" smtClean="0"/>
              <a:t>Термоконденсация</a:t>
            </a:r>
            <a:r>
              <a:rPr lang="ru-RU" sz="1800" b="1" kern="0" dirty="0" smtClean="0"/>
              <a:t> ТНО (</a:t>
            </a:r>
            <a:r>
              <a:rPr lang="ru-RU" sz="1800" b="1" kern="0" dirty="0" err="1" smtClean="0"/>
              <a:t>пекование</a:t>
            </a:r>
            <a:r>
              <a:rPr lang="ru-RU" sz="1800" b="1" kern="0" dirty="0" smtClean="0"/>
              <a:t>)</a:t>
            </a:r>
          </a:p>
          <a:p>
            <a:pPr>
              <a:buFontTx/>
              <a:buChar char="-"/>
            </a:pPr>
            <a:r>
              <a:rPr lang="ru-RU" sz="1800" kern="0" dirty="0" smtClean="0"/>
              <a:t>(</a:t>
            </a:r>
            <a:r>
              <a:rPr lang="ru-RU" sz="1800" i="1" kern="0" dirty="0" smtClean="0"/>
              <a:t>чуть ниже, чем при </a:t>
            </a:r>
            <a:r>
              <a:rPr lang="ru-RU" sz="1800" i="1" kern="0" dirty="0" err="1" smtClean="0"/>
              <a:t>термокрекинге</a:t>
            </a:r>
            <a:r>
              <a:rPr lang="ru-RU" sz="1800" i="1" kern="0" dirty="0" smtClean="0"/>
              <a:t> или УЗК</a:t>
            </a:r>
            <a:r>
              <a:rPr lang="ru-RU" sz="1800" kern="0" dirty="0" smtClean="0"/>
              <a:t>) </a:t>
            </a:r>
            <a:r>
              <a:rPr lang="en-US" sz="1800" kern="0" dirty="0" smtClean="0"/>
              <a:t>t = 360-420 °C, </a:t>
            </a:r>
            <a:r>
              <a:rPr lang="ru-RU" sz="1800" kern="0" dirty="0" smtClean="0"/>
              <a:t>Р = 0,1-0,5 МПа;</a:t>
            </a:r>
          </a:p>
          <a:p>
            <a:pPr>
              <a:buFontTx/>
              <a:buChar char="-"/>
            </a:pPr>
            <a:r>
              <a:rPr lang="ru-RU" sz="1800" kern="0" dirty="0" smtClean="0"/>
              <a:t>(</a:t>
            </a:r>
            <a:r>
              <a:rPr lang="ru-RU" sz="1800" i="1" kern="0" dirty="0" smtClean="0"/>
              <a:t>как в УЗК</a:t>
            </a:r>
            <a:r>
              <a:rPr lang="ru-RU" sz="1800" kern="0" dirty="0" smtClean="0"/>
              <a:t>) продолжительность = 0,5-10 ч + конструкция аппаратов;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628800"/>
            <a:ext cx="5437932" cy="342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783317"/>
              </p:ext>
            </p:extLst>
          </p:nvPr>
        </p:nvGraphicFramePr>
        <p:xfrm>
          <a:off x="5437932" y="1052736"/>
          <a:ext cx="3526556" cy="1854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62991"/>
                <a:gridCol w="106356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Продукты </a:t>
                      </a:r>
                      <a:r>
                        <a:rPr lang="ru-RU" sz="1400" dirty="0" err="1" smtClean="0"/>
                        <a:t>пекования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Выход,</a:t>
                      </a:r>
                      <a:r>
                        <a:rPr lang="ru-RU" sz="1400" baseline="0" dirty="0" smtClean="0"/>
                        <a:t> %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l"/>
                      <a:r>
                        <a:rPr lang="ru-RU" sz="1400" dirty="0" smtClean="0"/>
                        <a:t>Газы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8,5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l"/>
                      <a:r>
                        <a:rPr lang="ru-RU" sz="1400" dirty="0" smtClean="0"/>
                        <a:t>Бензин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l"/>
                      <a:r>
                        <a:rPr lang="ru-RU" sz="1400" dirty="0" smtClean="0">
                          <a:latin typeface="Arial"/>
                          <a:cs typeface="Arial"/>
                        </a:rPr>
                        <a:t>∑ керосин + г</a:t>
                      </a:r>
                      <a:r>
                        <a:rPr lang="ru-RU" sz="1400" dirty="0" smtClean="0"/>
                        <a:t>азойль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40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Пек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36,5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996951"/>
            <a:ext cx="4032448" cy="2257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5414" y="933647"/>
            <a:ext cx="5136666" cy="767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ru-RU" sz="1200" b="1" kern="0" dirty="0" smtClean="0">
                <a:solidFill>
                  <a:srgbClr val="FF0000"/>
                </a:solidFill>
              </a:rPr>
              <a:t>Реактор Р-1 – автоклавный, с мешалками  (иногда добавляют инертный/природный  газ), периодический. Применение кислорода / воздуха недопустимо (образуются </a:t>
            </a:r>
            <a:r>
              <a:rPr lang="ru-RU" sz="1200" b="1" i="1" kern="0" dirty="0" smtClean="0">
                <a:solidFill>
                  <a:srgbClr val="FF0000"/>
                </a:solidFill>
              </a:rPr>
              <a:t>карбоиды</a:t>
            </a:r>
            <a:r>
              <a:rPr lang="ru-RU" sz="1200" b="1" kern="0" dirty="0" smtClean="0">
                <a:solidFill>
                  <a:srgbClr val="FF0000"/>
                </a:solidFill>
              </a:rPr>
              <a:t>).</a:t>
            </a:r>
          </a:p>
          <a:p>
            <a:pPr marL="0" indent="0">
              <a:buNone/>
            </a:pPr>
            <a:r>
              <a:rPr lang="ru-RU" sz="1200" b="1" kern="0" dirty="0">
                <a:solidFill>
                  <a:srgbClr val="FF0000"/>
                </a:solidFill>
              </a:rPr>
              <a:t>Может быть использован каскад реакторов</a:t>
            </a:r>
            <a:r>
              <a:rPr lang="ru-RU" sz="1200" b="1" kern="0" dirty="0" smtClean="0">
                <a:solidFill>
                  <a:srgbClr val="FF0000"/>
                </a:solidFill>
              </a:rPr>
              <a:t>.</a:t>
            </a:r>
            <a:endParaRPr lang="ru-RU" sz="1200" kern="0" dirty="0" smtClean="0">
              <a:solidFill>
                <a:srgbClr val="FF0000"/>
              </a:solidFill>
            </a:endParaRPr>
          </a:p>
        </p:txBody>
      </p:sp>
      <p:sp>
        <p:nvSpPr>
          <p:cNvPr id="2" name="Выгнутая вниз стрелка 1"/>
          <p:cNvSpPr/>
          <p:nvPr/>
        </p:nvSpPr>
        <p:spPr>
          <a:xfrm>
            <a:off x="2411760" y="4624428"/>
            <a:ext cx="5688632" cy="1108828"/>
          </a:xfrm>
          <a:prstGeom prst="curvedUpArrow">
            <a:avLst>
              <a:gd name="adj1" fmla="val 25000"/>
              <a:gd name="adj2" fmla="val 71549"/>
              <a:gd name="adj3" fmla="val 3355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2132856"/>
            <a:ext cx="1440160" cy="237626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95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849313" y="1866126"/>
            <a:ext cx="73945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1" dirty="0"/>
              <a:t>Т</a:t>
            </a:r>
            <a:r>
              <a:rPr lang="ru-RU" altLang="ru-RU" sz="3000" b="1" dirty="0" smtClean="0"/>
              <a:t>ехнология переработки нефти</a:t>
            </a:r>
            <a:endParaRPr lang="ru-RU" altLang="ru-RU" sz="3000" b="1" dirty="0"/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57150" y="3495210"/>
            <a:ext cx="8978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Производство </a:t>
            </a:r>
            <a:r>
              <a:rPr lang="ru-RU" altLang="ru-RU" sz="2800" b="1" dirty="0" smtClean="0"/>
              <a:t>технического углерода</a:t>
            </a:r>
            <a:endParaRPr lang="ru-RU" altLang="ru-RU" sz="2800" dirty="0"/>
          </a:p>
        </p:txBody>
      </p:sp>
      <p:sp>
        <p:nvSpPr>
          <p:cNvPr id="2053" name="Rectangle 8"/>
          <p:cNvSpPr>
            <a:spLocks noChangeArrowheads="1"/>
          </p:cNvSpPr>
          <p:nvPr/>
        </p:nvSpPr>
        <p:spPr bwMode="auto">
          <a:xfrm>
            <a:off x="82550" y="5216525"/>
            <a:ext cx="8978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Лектор – к.т.н., доцент ОХИ ИШПР Юрьев Е.М.</a:t>
            </a:r>
            <a:r>
              <a:rPr lang="ru-RU" altLang="ru-RU" sz="1800"/>
              <a:t> </a:t>
            </a:r>
            <a:endParaRPr lang="ru-RU" altLang="ru-RU" sz="1800" dirty="0"/>
          </a:p>
        </p:txBody>
      </p:sp>
    </p:spTree>
    <p:extLst>
      <p:ext uri="{BB962C8B-B14F-4D97-AF65-F5344CB8AC3E}">
        <p14:creationId xmlns:p14="http://schemas.microsoft.com/office/powerpoint/2010/main" val="271080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864" y="908720"/>
            <a:ext cx="8229600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sz="2000" b="1" dirty="0" smtClean="0"/>
              <a:t>Технический углерод</a:t>
            </a:r>
            <a:r>
              <a:rPr lang="ru-RU" altLang="ru-RU" sz="2000" dirty="0" smtClean="0"/>
              <a:t> (некорректно </a:t>
            </a:r>
            <a:r>
              <a:rPr lang="ru-RU" altLang="ru-RU" sz="2000" i="1" dirty="0" smtClean="0"/>
              <a:t>сажа, коллоидный углерод, англ. - </a:t>
            </a:r>
            <a:r>
              <a:rPr lang="en-US" altLang="ru-RU" sz="2000" i="1" dirty="0" smtClean="0"/>
              <a:t>carbon </a:t>
            </a:r>
            <a:r>
              <a:rPr lang="en-US" altLang="ru-RU" sz="2000" i="1" dirty="0"/>
              <a:t>black</a:t>
            </a:r>
            <a:r>
              <a:rPr lang="ru-RU" altLang="ru-RU" sz="2000" dirty="0" smtClean="0"/>
              <a:t>) – особая дисперсная форма </a:t>
            </a:r>
            <a:r>
              <a:rPr lang="ru-RU" altLang="ru-RU" sz="2000" dirty="0"/>
              <a:t>углерода </a:t>
            </a:r>
            <a:r>
              <a:rPr lang="ru-RU" altLang="ru-RU" sz="2000" dirty="0" smtClean="0"/>
              <a:t>– отличается от </a:t>
            </a:r>
            <a:r>
              <a:rPr lang="ru-RU" altLang="ru-RU" sz="2000" i="1" dirty="0"/>
              <a:t>нефтяного кокса</a:t>
            </a:r>
            <a:r>
              <a:rPr lang="ru-RU" altLang="ru-RU" sz="2000" dirty="0"/>
              <a:t> и </a:t>
            </a:r>
            <a:r>
              <a:rPr lang="ru-RU" altLang="ru-RU" sz="2000" i="1" dirty="0"/>
              <a:t>пироуглерода</a:t>
            </a:r>
            <a:r>
              <a:rPr lang="ru-RU" altLang="ru-RU" sz="2000" dirty="0" smtClean="0"/>
              <a:t>.</a:t>
            </a:r>
            <a:endParaRPr lang="en-US" altLang="ru-RU" sz="2000" dirty="0" smtClean="0"/>
          </a:p>
          <a:p>
            <a:pPr marL="0" indent="0">
              <a:spcBef>
                <a:spcPts val="0"/>
              </a:spcBef>
              <a:buNone/>
            </a:pPr>
            <a:endParaRPr lang="ru-RU" altLang="ru-RU" sz="2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2000" b="1" dirty="0" smtClean="0"/>
              <a:t>Метод получения </a:t>
            </a:r>
            <a:r>
              <a:rPr lang="ru-RU" altLang="ru-RU" sz="2000" dirty="0" smtClean="0"/>
              <a:t>– наиболее жесткий термолиз (1200-2000 °С);</a:t>
            </a:r>
          </a:p>
          <a:p>
            <a:pPr marL="0" indent="0">
              <a:spcBef>
                <a:spcPts val="0"/>
              </a:spcBef>
              <a:buNone/>
            </a:pPr>
            <a:endParaRPr lang="ru-RU" altLang="ru-RU" sz="2000" dirty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2000" b="1" dirty="0" smtClean="0"/>
              <a:t>Потребители ТУ: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Шинная (70 %) и резино-техническая промышленности (20 %);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Производство пластмасс;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Электротехническая промышленность;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Лакокрасочная </a:t>
            </a:r>
            <a:r>
              <a:rPr lang="ru-RU" altLang="ru-RU" sz="2000" dirty="0"/>
              <a:t>промышленность</a:t>
            </a:r>
            <a:r>
              <a:rPr lang="ru-RU" altLang="ru-RU" sz="2000" dirty="0" smtClean="0"/>
              <a:t>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2000" dirty="0" smtClean="0"/>
              <a:t>Полиграфическая </a:t>
            </a:r>
            <a:r>
              <a:rPr lang="ru-RU" altLang="ru-RU" sz="2000" dirty="0"/>
              <a:t>промышленность</a:t>
            </a:r>
            <a:r>
              <a:rPr lang="ru-RU" altLang="ru-RU" sz="2000" dirty="0" smtClean="0"/>
              <a:t>;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2000" b="1" u="sng" dirty="0" smtClean="0"/>
          </a:p>
          <a:p>
            <a:pPr marL="1346200" indent="0" algn="r">
              <a:spcBef>
                <a:spcPts val="0"/>
              </a:spcBef>
              <a:buNone/>
            </a:pPr>
            <a:endParaRPr lang="ru-RU" altLang="ru-RU" sz="1600" b="1" i="1" dirty="0" smtClean="0"/>
          </a:p>
          <a:p>
            <a:pPr marL="1346200" indent="0" algn="r">
              <a:spcBef>
                <a:spcPts val="0"/>
              </a:spcBef>
              <a:buNone/>
            </a:pPr>
            <a:endParaRPr lang="ru-RU" altLang="ru-RU" sz="1600" b="1" i="1" dirty="0"/>
          </a:p>
          <a:p>
            <a:pPr marL="1346200" indent="0" algn="r">
              <a:spcBef>
                <a:spcPts val="0"/>
              </a:spcBef>
              <a:buNone/>
            </a:pPr>
            <a:r>
              <a:rPr lang="ru-RU" altLang="ru-RU" sz="1600" b="1" i="1" dirty="0" smtClean="0"/>
              <a:t>Жесткость процесса </a:t>
            </a:r>
            <a:r>
              <a:rPr lang="ru-RU" altLang="ru-RU" sz="1600" i="1" dirty="0" smtClean="0"/>
              <a:t>– </a:t>
            </a:r>
            <a:r>
              <a:rPr lang="ru-RU" altLang="ru-RU" sz="1600" dirty="0" smtClean="0"/>
              <a:t>сочетание времени и температуры для термических процессов. Чем выше температура и (или) дольше время пребывания сырья в реакционной зоне, тем сильнее крекинг и выше жесткость процесса.</a:t>
            </a:r>
            <a:endParaRPr lang="ru-RU" altLang="ru-RU" sz="18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Общая информация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29200"/>
            <a:ext cx="1860725" cy="1458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http://xn--80aacoavm5aelbfxd.xn--p1ai/wp-content/uploads/2016/01/Carbon_bla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011" y="3789040"/>
            <a:ext cx="2304256" cy="1372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51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864" y="836712"/>
            <a:ext cx="8229600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sz="2000" b="1" dirty="0" smtClean="0"/>
              <a:t>Способы получения </a:t>
            </a:r>
            <a:r>
              <a:rPr lang="ru-RU" altLang="ru-RU" sz="2000" dirty="0" smtClean="0"/>
              <a:t>(выход 40-70 %)</a:t>
            </a:r>
            <a:r>
              <a:rPr lang="ru-RU" altLang="ru-RU" sz="2000" b="1" dirty="0" smtClean="0"/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1. Печной: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наиболее распространенный (ок. 90 % всего ТУ);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 время 0,01-0,07 с;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основные процессы: испарение, горение, газификация, термическое разложение нефтяного сырья, взаимодействие частиц ТУ с газообразными продуктами реакций;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2. Канальный (диффузионный):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dirty="0" smtClean="0"/>
              <a:t>- осаждение сажи из диффузионного пламени на холодную поверхность;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3. Термический: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dirty="0" smtClean="0"/>
              <a:t>- разложение сырья при высокой температуре без доступа воздуха (</a:t>
            </a:r>
            <a:r>
              <a:rPr lang="ru-RU" altLang="ru-RU" sz="1800" i="1" dirty="0" smtClean="0"/>
              <a:t>например</a:t>
            </a:r>
            <a:r>
              <a:rPr lang="ru-RU" altLang="ru-RU" sz="1800" dirty="0" smtClean="0"/>
              <a:t>, из ацетилена);</a:t>
            </a:r>
            <a:endParaRPr lang="en-US" altLang="ru-RU" sz="1800" dirty="0" smtClean="0"/>
          </a:p>
          <a:p>
            <a:pPr marL="0" indent="0">
              <a:spcBef>
                <a:spcPts val="0"/>
              </a:spcBef>
              <a:buNone/>
            </a:pPr>
            <a:endParaRPr lang="ru-RU" altLang="ru-RU" sz="18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Элементный состав, %: </a:t>
            </a:r>
            <a:r>
              <a:rPr lang="ru-RU" altLang="ru-RU" sz="1800" dirty="0" smtClean="0"/>
              <a:t>С – 90-99; </a:t>
            </a:r>
            <a:r>
              <a:rPr lang="en-US" altLang="ru-RU" sz="1800" dirty="0" smtClean="0"/>
              <a:t>H – 0,3-0,5; O – 0,1-7; S – </a:t>
            </a:r>
            <a:r>
              <a:rPr lang="ru-RU" altLang="ru-RU" sz="1800" dirty="0" smtClean="0"/>
              <a:t>до 1,5; зола – до 0,5</a:t>
            </a:r>
            <a:r>
              <a:rPr lang="en-US" altLang="ru-RU" sz="1800" dirty="0" smtClean="0"/>
              <a:t>.</a:t>
            </a:r>
            <a:endParaRPr lang="ru-RU" altLang="ru-RU" sz="1800" dirty="0" smtClean="0"/>
          </a:p>
          <a:p>
            <a:pPr marL="0" indent="0">
              <a:spcBef>
                <a:spcPts val="0"/>
              </a:spcBef>
              <a:buNone/>
            </a:pPr>
            <a:endParaRPr lang="ru-RU" altLang="ru-RU" sz="2000" dirty="0" smtClean="0"/>
          </a:p>
          <a:p>
            <a:pPr marL="0" indent="0">
              <a:spcBef>
                <a:spcPts val="0"/>
              </a:spcBef>
              <a:buNone/>
            </a:pPr>
            <a:endParaRPr lang="ru-RU" altLang="ru-RU" sz="2000" dirty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2000" b="1" u="sng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Общая информация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29200"/>
            <a:ext cx="1860725" cy="1458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http://xn--80aacoavm5aelbfxd.xn--p1ai/wp-content/uploads/2016/01/Carbon_bla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229200"/>
            <a:ext cx="2304256" cy="1372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68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192" y="919261"/>
            <a:ext cx="8908304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/>
              <a:t>Состав сырья </a:t>
            </a:r>
            <a:r>
              <a:rPr lang="ru-RU" altLang="ru-RU" sz="1800" dirty="0"/>
              <a:t>(</a:t>
            </a:r>
            <a:r>
              <a:rPr lang="ru-RU" altLang="ru-RU" sz="1800" i="1" dirty="0"/>
              <a:t>что является наиболее выгодным???</a:t>
            </a:r>
            <a:r>
              <a:rPr lang="ru-RU" altLang="ru-RU" sz="1800" dirty="0"/>
              <a:t>):</a:t>
            </a:r>
          </a:p>
          <a:p>
            <a:pPr marL="0" indent="266700">
              <a:spcBef>
                <a:spcPts val="0"/>
              </a:spcBef>
              <a:buFontTx/>
              <a:buChar char="-"/>
            </a:pPr>
            <a:r>
              <a:rPr lang="ru-RU" altLang="ru-RU" sz="1800" dirty="0"/>
              <a:t>ПЦА с короткими боковыми цепями;</a:t>
            </a:r>
          </a:p>
          <a:p>
            <a:pPr marL="0" indent="266700">
              <a:spcBef>
                <a:spcPts val="0"/>
              </a:spcBef>
              <a:buFontTx/>
              <a:buChar char="-"/>
            </a:pPr>
            <a:r>
              <a:rPr lang="ru-RU" altLang="ru-RU" sz="1800" dirty="0"/>
              <a:t>Минимум нафтенов и парафинов, серы, асфальтенов, </a:t>
            </a:r>
            <a:r>
              <a:rPr lang="ru-RU" altLang="ru-RU" sz="1800" dirty="0" err="1"/>
              <a:t>мех.примесей</a:t>
            </a:r>
            <a:r>
              <a:rPr lang="ru-RU" altLang="ru-RU" sz="1800" dirty="0"/>
              <a:t>;</a:t>
            </a:r>
          </a:p>
          <a:p>
            <a:pPr marL="0" indent="266700">
              <a:spcBef>
                <a:spcPts val="0"/>
              </a:spcBef>
              <a:buFontTx/>
              <a:buChar char="-"/>
            </a:pPr>
            <a:r>
              <a:rPr lang="ru-RU" altLang="ru-RU" sz="1800" dirty="0"/>
              <a:t>Высокоароматизированные дистиллятные виды сырья с высокой плотностью и высоким индексом корреляции 120-130;</a:t>
            </a:r>
          </a:p>
          <a:p>
            <a:pPr marL="0" indent="266700">
              <a:spcBef>
                <a:spcPts val="0"/>
              </a:spcBef>
              <a:buFontTx/>
              <a:buChar char="-"/>
            </a:pPr>
            <a:r>
              <a:rPr lang="ru-RU" altLang="ru-RU" sz="1800" dirty="0"/>
              <a:t>Узкие пределы выкипания;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ru-RU" sz="18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Сырье</a:t>
            </a:r>
            <a:r>
              <a:rPr lang="en-US" altLang="ru-RU" sz="1800" b="1" dirty="0" smtClean="0"/>
              <a:t> – </a:t>
            </a:r>
            <a:r>
              <a:rPr lang="ru-RU" altLang="ru-RU" sz="1800" b="1" dirty="0" smtClean="0"/>
              <a:t>дистилляты</a:t>
            </a:r>
            <a:r>
              <a:rPr lang="en-US" altLang="ru-RU" sz="1800" b="1" dirty="0" smtClean="0"/>
              <a:t> (!)</a:t>
            </a:r>
            <a:r>
              <a:rPr lang="ru-RU" altLang="ru-RU" sz="1800" b="1" dirty="0" smtClean="0"/>
              <a:t>: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Газойль термокрекинга (200</a:t>
            </a:r>
            <a:r>
              <a:rPr lang="ru-RU" altLang="ru-RU" sz="1800" baseline="-25000" dirty="0" smtClean="0"/>
              <a:t>+</a:t>
            </a:r>
            <a:r>
              <a:rPr lang="ru-RU" altLang="ru-RU" sz="1800" dirty="0" smtClean="0"/>
              <a:t> °С, содержание ароматики 60-90 %);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Продукты нефтехимии (</a:t>
            </a:r>
            <a:r>
              <a:rPr lang="ru-RU" altLang="ru-RU" sz="1800" i="1" dirty="0" smtClean="0"/>
              <a:t>смола пиролиза</a:t>
            </a:r>
            <a:r>
              <a:rPr lang="ru-RU" altLang="ru-RU" sz="1800" dirty="0" smtClean="0"/>
              <a:t> – 70-75 % сырья в России);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Продукты коксохимии (</a:t>
            </a:r>
            <a:r>
              <a:rPr lang="ru-RU" altLang="ru-RU" sz="1800" i="1" dirty="0" smtClean="0"/>
              <a:t>антраценовое масло</a:t>
            </a:r>
            <a:r>
              <a:rPr lang="ru-RU" altLang="ru-RU" sz="1800" dirty="0" smtClean="0"/>
              <a:t>, </a:t>
            </a:r>
            <a:r>
              <a:rPr lang="ru-RU" altLang="ru-RU" sz="1800" i="1" dirty="0" smtClean="0"/>
              <a:t>хризеновая фракция</a:t>
            </a:r>
            <a:r>
              <a:rPr lang="ru-RU" altLang="ru-RU" sz="1800" dirty="0" smtClean="0"/>
              <a:t>, </a:t>
            </a:r>
            <a:r>
              <a:rPr lang="ru-RU" altLang="ru-RU" sz="1800" i="1" dirty="0" smtClean="0"/>
              <a:t>пековый дистиллят</a:t>
            </a:r>
            <a:r>
              <a:rPr lang="ru-RU" altLang="ru-RU" sz="1800" dirty="0" smtClean="0"/>
              <a:t>);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Газообразные УВ (</a:t>
            </a:r>
            <a:r>
              <a:rPr lang="ru-RU" altLang="ru-RU" sz="1800" i="1" dirty="0" smtClean="0"/>
              <a:t>природные и попутные газы</a:t>
            </a:r>
            <a:r>
              <a:rPr lang="ru-RU" altLang="ru-RU" sz="1800" dirty="0" smtClean="0"/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ru-RU" sz="18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Происхождение </a:t>
            </a:r>
            <a:r>
              <a:rPr lang="ru-RU" altLang="ru-RU" sz="1800" b="1" dirty="0"/>
              <a:t>сырья в России – 70-75 % нефтехимическое.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800" dirty="0"/>
              <a:t>Себестоимость сырья, на сегодня, составляет </a:t>
            </a:r>
            <a:r>
              <a:rPr lang="ru-RU" altLang="ru-RU" sz="1800" dirty="0" err="1"/>
              <a:t>ок</a:t>
            </a:r>
            <a:r>
              <a:rPr lang="ru-RU" altLang="ru-RU" sz="1800" dirty="0"/>
              <a:t>. 50 % себестоимости ТУ. Поэтому оптимизация состава сырья приобретает важное экономическое значение.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dirty="0" smtClean="0"/>
              <a:t>Активные марки ТУ – наиболее часто используемые в производстве резины (более 60 %). Их производство требует высококачественного сырья.</a:t>
            </a:r>
            <a:endParaRPr lang="en-US" altLang="ru-RU" sz="1800" dirty="0" smtClean="0"/>
          </a:p>
          <a:p>
            <a:pPr marL="0" indent="0">
              <a:spcBef>
                <a:spcPts val="0"/>
              </a:spcBef>
              <a:buNone/>
            </a:pPr>
            <a:endParaRPr lang="en-US" altLang="ru-RU" sz="1800" b="1" dirty="0" smtClean="0"/>
          </a:p>
          <a:p>
            <a:pPr marL="0" indent="0">
              <a:spcBef>
                <a:spcPts val="0"/>
              </a:spcBef>
              <a:buNone/>
            </a:pPr>
            <a:endParaRPr lang="ru-RU" altLang="ru-RU" sz="1800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/>
              <a:t>Сырье для производства ТУ</a:t>
            </a:r>
          </a:p>
        </p:txBody>
      </p:sp>
    </p:spTree>
    <p:extLst>
      <p:ext uri="{BB962C8B-B14F-4D97-AF65-F5344CB8AC3E}">
        <p14:creationId xmlns:p14="http://schemas.microsoft.com/office/powerpoint/2010/main" val="310004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192" y="919261"/>
            <a:ext cx="8908304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Классификация </a:t>
            </a:r>
            <a:r>
              <a:rPr lang="ru-RU" altLang="ru-RU" sz="1800" b="1" dirty="0"/>
              <a:t>по степени ароматичности сырья:</a:t>
            </a:r>
          </a:p>
          <a:p>
            <a:pPr>
              <a:spcBef>
                <a:spcPts val="0"/>
              </a:spcBef>
              <a:buAutoNum type="arabicParenR"/>
            </a:pPr>
            <a:r>
              <a:rPr lang="ru-RU" altLang="ru-RU" sz="1800" dirty="0"/>
              <a:t>Высокоиндексное (ИК </a:t>
            </a:r>
            <a:r>
              <a:rPr lang="en-US" altLang="ru-RU" sz="1800" dirty="0"/>
              <a:t>&gt; </a:t>
            </a:r>
            <a:r>
              <a:rPr lang="ru-RU" altLang="ru-RU" sz="1800" dirty="0"/>
              <a:t>120) – термомасло и тяжелые пиролизные смолы (30 </a:t>
            </a:r>
            <a:r>
              <a:rPr lang="ru-RU" altLang="ru-RU" sz="1800" dirty="0" smtClean="0"/>
              <a:t>%</a:t>
            </a:r>
            <a:r>
              <a:rPr lang="en-US" altLang="ru-RU" sz="1800" dirty="0" smtClean="0"/>
              <a:t> </a:t>
            </a:r>
            <a:r>
              <a:rPr lang="ru-RU" altLang="ru-RU" sz="1800" dirty="0" smtClean="0"/>
              <a:t>от всего нефтяного сырья для производства ТУ);</a:t>
            </a:r>
            <a:endParaRPr lang="ru-RU" altLang="ru-RU" sz="1800" dirty="0"/>
          </a:p>
          <a:p>
            <a:pPr>
              <a:spcBef>
                <a:spcPts val="0"/>
              </a:spcBef>
              <a:buAutoNum type="arabicParenR"/>
            </a:pPr>
            <a:r>
              <a:rPr lang="ru-RU" altLang="ru-RU" sz="1800" dirty="0"/>
              <a:t>Среднеиндексное (ИК = 110-120) – экстракты газойлей каткрекинга (10 %);</a:t>
            </a:r>
          </a:p>
          <a:p>
            <a:pPr>
              <a:spcBef>
                <a:spcPts val="0"/>
              </a:spcBef>
              <a:buAutoNum type="arabicParenR"/>
            </a:pPr>
            <a:r>
              <a:rPr lang="ru-RU" altLang="ru-RU" sz="1800" dirty="0"/>
              <a:t>Низкоиндексное (ИК = 90-110) – остальные виды (60 %);</a:t>
            </a:r>
          </a:p>
          <a:p>
            <a:pPr marL="0" indent="266700">
              <a:spcBef>
                <a:spcPts val="0"/>
              </a:spcBef>
              <a:buFontTx/>
              <a:buChar char="-"/>
            </a:pPr>
            <a:endParaRPr lang="ru-RU" alt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altLang="ru-RU" sz="1800" dirty="0" smtClean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altLang="ru-RU" sz="1800" dirty="0" smtClean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 smtClean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 smtClean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/>
              <a:t>Сырье для производства ТУ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388244"/>
            <a:ext cx="5256584" cy="2211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2496785"/>
              </p:ext>
            </p:extLst>
          </p:nvPr>
        </p:nvGraphicFramePr>
        <p:xfrm>
          <a:off x="395536" y="2420888"/>
          <a:ext cx="2500608" cy="82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4" imgW="2070000" imgH="685800" progId="Equation.DSMT4">
                  <p:embed/>
                </p:oleObj>
              </mc:Choice>
              <mc:Fallback>
                <p:oleObj name="Equation" r:id="rId4" imgW="20700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420888"/>
                        <a:ext cx="2500608" cy="82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851920" y="4653136"/>
            <a:ext cx="5400600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400" b="1" kern="0" dirty="0" smtClean="0"/>
              <a:t>Варианты подготовки сырья:</a:t>
            </a:r>
          </a:p>
          <a:p>
            <a:pPr>
              <a:spcBef>
                <a:spcPts val="0"/>
              </a:spcBef>
              <a:buFontTx/>
              <a:buAutoNum type="arabicPeriod"/>
            </a:pPr>
            <a:r>
              <a:rPr lang="ru-RU" altLang="ru-RU" sz="1400" kern="0" dirty="0" smtClean="0"/>
              <a:t>Смешение отдельных компонентов в потоке с использованием гомогенизаторов;</a:t>
            </a:r>
          </a:p>
          <a:p>
            <a:pPr>
              <a:spcBef>
                <a:spcPts val="0"/>
              </a:spcBef>
              <a:buFontTx/>
              <a:buAutoNum type="arabicPeriod"/>
            </a:pPr>
            <a:r>
              <a:rPr lang="ru-RU" altLang="ru-RU" sz="1400" kern="0" dirty="0" smtClean="0"/>
              <a:t>Отделение влаги в отстойниках или влагоиспарителях: 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100" kern="0" dirty="0" smtClean="0"/>
              <a:t>в т.ч. при повышенных </a:t>
            </a:r>
            <a:r>
              <a:rPr lang="en-US" altLang="ru-RU" sz="1100" kern="0" dirty="0" smtClean="0"/>
              <a:t>t</a:t>
            </a:r>
            <a:r>
              <a:rPr lang="ru-RU" altLang="ru-RU" sz="1100" kern="0" dirty="0"/>
              <a:t>°</a:t>
            </a:r>
            <a:r>
              <a:rPr lang="en-US" altLang="ru-RU" sz="1100" kern="0" dirty="0" smtClean="0"/>
              <a:t> </a:t>
            </a:r>
            <a:r>
              <a:rPr lang="ru-RU" altLang="ru-RU" sz="1100" kern="0" dirty="0" smtClean="0"/>
              <a:t>(плотность сырья </a:t>
            </a:r>
            <a:r>
              <a:rPr lang="en-US" altLang="ru-RU" sz="1100" kern="0" dirty="0" smtClean="0"/>
              <a:t>&lt; 1,0</a:t>
            </a:r>
            <a:r>
              <a:rPr lang="ru-RU" altLang="ru-RU" sz="1100" kern="0" dirty="0" smtClean="0"/>
              <a:t>);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100" kern="0" dirty="0" smtClean="0"/>
              <a:t>с использованием деэмульгатора (</a:t>
            </a:r>
            <a:r>
              <a:rPr lang="ru-RU" altLang="ru-RU" sz="1100" kern="0" dirty="0"/>
              <a:t>плотность сырья </a:t>
            </a:r>
            <a:r>
              <a:rPr lang="en-US" altLang="ru-RU" sz="1100" kern="0" dirty="0" smtClean="0"/>
              <a:t>&gt; </a:t>
            </a:r>
            <a:r>
              <a:rPr lang="en-US" altLang="ru-RU" sz="1100" kern="0" dirty="0"/>
              <a:t>1,0</a:t>
            </a:r>
            <a:r>
              <a:rPr lang="ru-RU" altLang="ru-RU" sz="1100" kern="0" dirty="0" smtClean="0"/>
              <a:t>);</a:t>
            </a:r>
          </a:p>
          <a:p>
            <a:pPr>
              <a:spcBef>
                <a:spcPts val="0"/>
              </a:spcBef>
              <a:buFontTx/>
              <a:buAutoNum type="arabicPeriod"/>
            </a:pPr>
            <a:r>
              <a:rPr lang="ru-RU" altLang="ru-RU" sz="1400" kern="0" dirty="0" smtClean="0"/>
              <a:t>Отделение механических примесей в цилиндрических фильтрах и гидроциклонах;</a:t>
            </a:r>
          </a:p>
          <a:p>
            <a:pPr>
              <a:spcBef>
                <a:spcPts val="0"/>
              </a:spcBef>
              <a:buFontTx/>
              <a:buAutoNum type="arabicPeriod"/>
            </a:pPr>
            <a:r>
              <a:rPr lang="ru-RU" altLang="ru-RU" sz="1400" kern="0" dirty="0" smtClean="0"/>
              <a:t>Тонкая очистка сырья на специальных фильтрах.</a:t>
            </a:r>
            <a:endParaRPr lang="ru-RU" altLang="ru-RU" sz="1400" kern="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" y="3429000"/>
            <a:ext cx="3735621" cy="291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95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192" y="908720"/>
            <a:ext cx="8908304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Маркировка ТУ </a:t>
            </a:r>
            <a:r>
              <a:rPr lang="ru-RU" altLang="ru-RU" sz="1800" dirty="0" smtClean="0"/>
              <a:t>(устаревшая)</a:t>
            </a:r>
            <a:r>
              <a:rPr lang="ru-RU" altLang="ru-RU" sz="1800" b="1" dirty="0" smtClean="0"/>
              <a:t>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Первая </a:t>
            </a:r>
            <a:r>
              <a:rPr lang="ru-RU" altLang="ru-RU" sz="1800" dirty="0"/>
              <a:t>буква – способ </a:t>
            </a:r>
            <a:r>
              <a:rPr lang="ru-RU" altLang="ru-RU" sz="1800" dirty="0" smtClean="0"/>
              <a:t>производства: </a:t>
            </a:r>
            <a:r>
              <a:rPr lang="ru-RU" altLang="ru-RU" sz="1800" b="1" u="sng" dirty="0" smtClean="0"/>
              <a:t>П </a:t>
            </a:r>
            <a:r>
              <a:rPr lang="ru-RU" altLang="ru-RU" sz="1800" b="1" u="sng" dirty="0"/>
              <a:t>– печная</a:t>
            </a:r>
            <a:r>
              <a:rPr lang="ru-RU" altLang="ru-RU" sz="1800" dirty="0"/>
              <a:t>; Т – термическая; </a:t>
            </a:r>
            <a:r>
              <a:rPr lang="ru-RU" altLang="ru-RU" sz="1800" dirty="0" smtClean="0"/>
              <a:t>К </a:t>
            </a:r>
            <a:r>
              <a:rPr lang="ru-RU" altLang="ru-RU" sz="1800" dirty="0"/>
              <a:t>– </a:t>
            </a:r>
            <a:r>
              <a:rPr lang="ru-RU" altLang="ru-RU" sz="1800" dirty="0" smtClean="0"/>
              <a:t>канальный;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Вторая </a:t>
            </a:r>
            <a:r>
              <a:rPr lang="ru-RU" altLang="ru-RU" sz="1800" dirty="0"/>
              <a:t>буква – сырье</a:t>
            </a:r>
            <a:r>
              <a:rPr lang="ru-RU" altLang="ru-RU" sz="1800" dirty="0" smtClean="0"/>
              <a:t>: </a:t>
            </a:r>
            <a:r>
              <a:rPr lang="ru-RU" altLang="ru-RU" sz="1800" b="1" dirty="0" smtClean="0"/>
              <a:t>М </a:t>
            </a:r>
            <a:r>
              <a:rPr lang="ru-RU" altLang="ru-RU" sz="1800" b="1" dirty="0"/>
              <a:t>– жидкое (</a:t>
            </a:r>
            <a:r>
              <a:rPr lang="ru-RU" altLang="ru-RU" sz="1800" b="1" i="1" dirty="0"/>
              <a:t>масло</a:t>
            </a:r>
            <a:r>
              <a:rPr lang="ru-RU" altLang="ru-RU" sz="1800" b="1" dirty="0"/>
              <a:t>)</a:t>
            </a:r>
            <a:r>
              <a:rPr lang="ru-RU" altLang="ru-RU" sz="1800" dirty="0"/>
              <a:t>; Г – </a:t>
            </a:r>
            <a:r>
              <a:rPr lang="ru-RU" altLang="ru-RU" sz="1800" dirty="0" smtClean="0"/>
              <a:t>газовое;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Цифры </a:t>
            </a:r>
            <a:r>
              <a:rPr lang="ru-RU" altLang="ru-RU" sz="1800" dirty="0"/>
              <a:t>– величина удельной </a:t>
            </a:r>
            <a:r>
              <a:rPr lang="ru-RU" altLang="ru-RU" sz="1800" dirty="0" smtClean="0"/>
              <a:t>поверхности, м</a:t>
            </a:r>
            <a:r>
              <a:rPr lang="ru-RU" altLang="ru-RU" sz="1800" baseline="30000" dirty="0" smtClean="0"/>
              <a:t>2</a:t>
            </a:r>
            <a:r>
              <a:rPr lang="ru-RU" altLang="ru-RU" sz="1800" dirty="0" smtClean="0"/>
              <a:t>/г;</a:t>
            </a:r>
          </a:p>
          <a:p>
            <a:pPr marL="0" indent="0">
              <a:spcBef>
                <a:spcPts val="0"/>
              </a:spcBef>
              <a:buNone/>
            </a:pPr>
            <a:endParaRPr lang="ru-RU" altLang="ru-RU" sz="1000" b="1" i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600" b="1" i="1" dirty="0" smtClean="0"/>
              <a:t>ГОСТ 7885-86. Углерод </a:t>
            </a:r>
            <a:r>
              <a:rPr lang="ru-RU" altLang="ru-RU" sz="1600" b="1" i="1" dirty="0"/>
              <a:t>технический для производства резины. Технические </a:t>
            </a:r>
            <a:r>
              <a:rPr lang="ru-RU" altLang="ru-RU" sz="1600" b="1" i="1" dirty="0" smtClean="0"/>
              <a:t>условия</a:t>
            </a:r>
          </a:p>
          <a:p>
            <a:pPr marL="357188" lvl="1" indent="-357188">
              <a:spcBef>
                <a:spcPts val="0"/>
              </a:spcBef>
              <a:buFontTx/>
              <a:buChar char="-"/>
            </a:pPr>
            <a:r>
              <a:rPr lang="ru-RU" altLang="ru-RU" sz="1200" dirty="0"/>
              <a:t>П 245 - печной, высокоактивный, получаемый при </a:t>
            </a:r>
            <a:r>
              <a:rPr lang="ru-RU" altLang="ru-RU" sz="1200" dirty="0" err="1"/>
              <a:t>термоокислительном</a:t>
            </a:r>
            <a:r>
              <a:rPr lang="ru-RU" altLang="ru-RU" sz="1200" dirty="0"/>
              <a:t> разложении жидкого углеводородного сырья, с высоким показателем дисперсности и высоким показателем структурности;</a:t>
            </a:r>
          </a:p>
          <a:p>
            <a:pPr marL="357188" lvl="1" indent="-357188">
              <a:spcBef>
                <a:spcPts val="0"/>
              </a:spcBef>
              <a:buFontTx/>
              <a:buChar char="-"/>
            </a:pPr>
            <a:r>
              <a:rPr lang="ru-RU" altLang="ru-RU" sz="1200" dirty="0" smtClean="0"/>
              <a:t>П </a:t>
            </a:r>
            <a:r>
              <a:rPr lang="ru-RU" altLang="ru-RU" sz="1200" dirty="0"/>
              <a:t>234 - печной, активный, получаемый при </a:t>
            </a:r>
            <a:r>
              <a:rPr lang="ru-RU" altLang="ru-RU" sz="1200" dirty="0" err="1"/>
              <a:t>термоокислительном</a:t>
            </a:r>
            <a:r>
              <a:rPr lang="ru-RU" altLang="ru-RU" sz="1200" dirty="0"/>
              <a:t> разложении жидкого углеводородного сырья, с высоким показателем дисперсности и средним показателем структурности;</a:t>
            </a:r>
          </a:p>
          <a:p>
            <a:pPr marL="357188" lvl="1" indent="-357188">
              <a:spcBef>
                <a:spcPts val="0"/>
              </a:spcBef>
              <a:buFontTx/>
              <a:buChar char="-"/>
            </a:pPr>
            <a:r>
              <a:rPr lang="ru-RU" altLang="ru-RU" sz="1200" dirty="0" smtClean="0"/>
              <a:t>К </a:t>
            </a:r>
            <a:r>
              <a:rPr lang="ru-RU" altLang="ru-RU" sz="1200" dirty="0"/>
              <a:t>354 - канальный, активный, получаемый в диффузионном пламени при </a:t>
            </a:r>
            <a:r>
              <a:rPr lang="ru-RU" altLang="ru-RU" sz="1200" dirty="0" err="1"/>
              <a:t>термоокислительном</a:t>
            </a:r>
            <a:r>
              <a:rPr lang="ru-RU" altLang="ru-RU" sz="1200" dirty="0"/>
              <a:t> разложении природного или попутного газа, с высоким показателем дисперсности и низким показателем структурности;</a:t>
            </a:r>
          </a:p>
          <a:p>
            <a:pPr marL="357188" lvl="1" indent="-357188">
              <a:spcBef>
                <a:spcPts val="0"/>
              </a:spcBef>
              <a:buFontTx/>
              <a:buChar char="-"/>
            </a:pPr>
            <a:r>
              <a:rPr lang="ru-RU" altLang="ru-RU" sz="1200" dirty="0" smtClean="0"/>
              <a:t>П </a:t>
            </a:r>
            <a:r>
              <a:rPr lang="ru-RU" altLang="ru-RU" sz="1200" dirty="0"/>
              <a:t>324 - печной, активный, получаемый при </a:t>
            </a:r>
            <a:r>
              <a:rPr lang="ru-RU" altLang="ru-RU" sz="1200" dirty="0" err="1"/>
              <a:t>термоокислительном</a:t>
            </a:r>
            <a:r>
              <a:rPr lang="ru-RU" altLang="ru-RU" sz="1200" dirty="0"/>
              <a:t> разложении жидкого углеводородного сырья, с высоким показателем дисперсности и средним показателем структурности;</a:t>
            </a:r>
          </a:p>
          <a:p>
            <a:pPr marL="357188" lvl="1" indent="-357188">
              <a:spcBef>
                <a:spcPts val="0"/>
              </a:spcBef>
              <a:buFontTx/>
              <a:buChar char="-"/>
            </a:pPr>
            <a:r>
              <a:rPr lang="ru-RU" altLang="ru-RU" sz="1200" dirty="0" smtClean="0"/>
              <a:t>П </a:t>
            </a:r>
            <a:r>
              <a:rPr lang="ru-RU" altLang="ru-RU" sz="1200" dirty="0"/>
              <a:t>514 - печной, </a:t>
            </a:r>
            <a:r>
              <a:rPr lang="ru-RU" altLang="ru-RU" sz="1200" dirty="0" err="1"/>
              <a:t>среднеактивный</a:t>
            </a:r>
            <a:r>
              <a:rPr lang="ru-RU" altLang="ru-RU" sz="1200" dirty="0"/>
              <a:t>, получаемый при </a:t>
            </a:r>
            <a:r>
              <a:rPr lang="ru-RU" altLang="ru-RU" sz="1200" dirty="0" err="1"/>
              <a:t>термоокислительном</a:t>
            </a:r>
            <a:r>
              <a:rPr lang="ru-RU" altLang="ru-RU" sz="1200" dirty="0"/>
              <a:t> разложении жидкого углеводородного сырья со средним показателем дисперсности и средним показателем структурности;</a:t>
            </a:r>
          </a:p>
          <a:p>
            <a:pPr marL="357188" lvl="1" indent="-357188">
              <a:spcBef>
                <a:spcPts val="0"/>
              </a:spcBef>
              <a:buFontTx/>
              <a:buChar char="-"/>
            </a:pPr>
            <a:r>
              <a:rPr lang="ru-RU" altLang="ru-RU" sz="1200" dirty="0" smtClean="0"/>
              <a:t>П </a:t>
            </a:r>
            <a:r>
              <a:rPr lang="ru-RU" altLang="ru-RU" sz="1200" dirty="0"/>
              <a:t>701 - полуактивный, получаемый при </a:t>
            </a:r>
            <a:r>
              <a:rPr lang="ru-RU" altLang="ru-RU" sz="1200" dirty="0" err="1"/>
              <a:t>термоокислительном</a:t>
            </a:r>
            <a:r>
              <a:rPr lang="ru-RU" altLang="ru-RU" sz="1200" dirty="0"/>
              <a:t> разложении природного газа в чистом виде или с добавками жидкого углеводородного сырья, с низким показателем дисперсности и низким показателем структурности;</a:t>
            </a:r>
          </a:p>
          <a:p>
            <a:pPr marL="357188" lvl="1" indent="-357188">
              <a:spcBef>
                <a:spcPts val="0"/>
              </a:spcBef>
              <a:buFontTx/>
              <a:buChar char="-"/>
            </a:pPr>
            <a:r>
              <a:rPr lang="ru-RU" altLang="ru-RU" sz="1200" dirty="0" smtClean="0"/>
              <a:t>П </a:t>
            </a:r>
            <a:r>
              <a:rPr lang="ru-RU" altLang="ru-RU" sz="1200" dirty="0"/>
              <a:t>702 - печной, полуактивный, получаемый при </a:t>
            </a:r>
            <a:r>
              <a:rPr lang="ru-RU" altLang="ru-RU" sz="1200" dirty="0" err="1"/>
              <a:t>термоокислительном</a:t>
            </a:r>
            <a:r>
              <a:rPr lang="ru-RU" altLang="ru-RU" sz="1200" dirty="0"/>
              <a:t> разложении жидкого углеводородного сырья, с низким показателем дисперсности и низким показателем структурности;</a:t>
            </a:r>
          </a:p>
          <a:p>
            <a:pPr marL="357188" lvl="1" indent="-357188">
              <a:spcBef>
                <a:spcPts val="0"/>
              </a:spcBef>
              <a:buFontTx/>
              <a:buChar char="-"/>
            </a:pPr>
            <a:r>
              <a:rPr lang="ru-RU" altLang="ru-RU" sz="1200" dirty="0" smtClean="0"/>
              <a:t>П </a:t>
            </a:r>
            <a:r>
              <a:rPr lang="ru-RU" altLang="ru-RU" sz="1200" dirty="0"/>
              <a:t>705 - печной, полуактивный, получаемый при </a:t>
            </a:r>
            <a:r>
              <a:rPr lang="ru-RU" altLang="ru-RU" sz="1200" dirty="0" err="1"/>
              <a:t>термоокислительном</a:t>
            </a:r>
            <a:r>
              <a:rPr lang="ru-RU" altLang="ru-RU" sz="1200" dirty="0"/>
              <a:t> разложении жидкого углеводородного сырья, с низким показателем дисперсности и высоким показателем структурности;</a:t>
            </a:r>
          </a:p>
          <a:p>
            <a:pPr marL="357188" lvl="1" indent="-357188">
              <a:spcBef>
                <a:spcPts val="0"/>
              </a:spcBef>
              <a:buFontTx/>
              <a:buChar char="-"/>
            </a:pPr>
            <a:r>
              <a:rPr lang="ru-RU" altLang="ru-RU" sz="1200" dirty="0" smtClean="0"/>
              <a:t>П </a:t>
            </a:r>
            <a:r>
              <a:rPr lang="ru-RU" altLang="ru-RU" sz="1200" dirty="0"/>
              <a:t>803 - печной, малоактивный, получаемый при </a:t>
            </a:r>
            <a:r>
              <a:rPr lang="ru-RU" altLang="ru-RU" sz="1200" dirty="0" err="1"/>
              <a:t>термоокислительном</a:t>
            </a:r>
            <a:r>
              <a:rPr lang="ru-RU" altLang="ru-RU" sz="1200" dirty="0"/>
              <a:t> разложении жидкого углеводородного сырья, с низким показателем дисперсности и средним показателем структурности;</a:t>
            </a:r>
          </a:p>
          <a:p>
            <a:pPr marL="357188" lvl="1" indent="-357188">
              <a:spcBef>
                <a:spcPts val="0"/>
              </a:spcBef>
              <a:buFontTx/>
              <a:buChar char="-"/>
            </a:pPr>
            <a:r>
              <a:rPr lang="ru-RU" altLang="ru-RU" sz="1200" dirty="0" smtClean="0"/>
              <a:t>Т </a:t>
            </a:r>
            <a:r>
              <a:rPr lang="ru-RU" altLang="ru-RU" sz="1200" dirty="0"/>
              <a:t>900 - малоактивный, получаемый термическим разложением природного газа, с низким показателем дисперсности и низким показателем структурности</a:t>
            </a:r>
            <a:r>
              <a:rPr lang="ru-RU" altLang="ru-RU" sz="1200" dirty="0" smtClean="0"/>
              <a:t>.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 smtClean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 smtClean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Показатели качества ТУ</a:t>
            </a:r>
          </a:p>
        </p:txBody>
      </p:sp>
    </p:spTree>
    <p:extLst>
      <p:ext uri="{BB962C8B-B14F-4D97-AF65-F5344CB8AC3E}">
        <p14:creationId xmlns:p14="http://schemas.microsoft.com/office/powerpoint/2010/main" val="3592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192" y="908720"/>
            <a:ext cx="8908304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Показатели </a:t>
            </a:r>
            <a:r>
              <a:rPr lang="ru-RU" altLang="ru-RU" sz="1800" b="1" dirty="0"/>
              <a:t>качества: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b="1" dirty="0"/>
              <a:t>дисперсность</a:t>
            </a:r>
            <a:r>
              <a:rPr lang="ru-RU" altLang="ru-RU" sz="1800" dirty="0"/>
              <a:t> – размеры частиц </a:t>
            </a:r>
            <a:r>
              <a:rPr lang="ru-RU" altLang="ru-RU" sz="1800" dirty="0" smtClean="0"/>
              <a:t>ТУ </a:t>
            </a:r>
            <a:r>
              <a:rPr lang="ru-RU" altLang="ru-RU" sz="1800" dirty="0"/>
              <a:t>10-10</a:t>
            </a:r>
            <a:r>
              <a:rPr lang="ru-RU" altLang="ru-RU" sz="1800" baseline="30000" dirty="0"/>
              <a:t>2</a:t>
            </a:r>
            <a:r>
              <a:rPr lang="ru-RU" altLang="ru-RU" sz="1800" dirty="0"/>
              <a:t> нм (</a:t>
            </a:r>
            <a:r>
              <a:rPr lang="ru-RU" altLang="ru-RU" sz="1800" i="1" dirty="0"/>
              <a:t>меньше размер частиц – выше удельная поверхность</a:t>
            </a:r>
            <a:r>
              <a:rPr lang="ru-RU" altLang="ru-RU" sz="1800" dirty="0"/>
              <a:t>); агломераты </a:t>
            </a:r>
            <a:r>
              <a:rPr lang="ru-RU" altLang="ru-RU" sz="1800" dirty="0" smtClean="0"/>
              <a:t>ТУ </a:t>
            </a:r>
            <a:r>
              <a:rPr lang="ru-RU" altLang="ru-RU" sz="1800" dirty="0"/>
              <a:t>достигают 0,2-0,8 мкм;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b="1" dirty="0"/>
              <a:t>удельная поверхность </a:t>
            </a:r>
            <a:r>
              <a:rPr lang="ru-RU" altLang="ru-RU" sz="1800" dirty="0" smtClean="0"/>
              <a:t>(удельная </a:t>
            </a:r>
            <a:r>
              <a:rPr lang="ru-RU" altLang="ru-RU" sz="1800" dirty="0"/>
              <a:t>геометрическая поверхность, </a:t>
            </a:r>
            <a:r>
              <a:rPr lang="ru-RU" altLang="ru-RU" sz="1800" dirty="0" smtClean="0"/>
              <a:t>удельная </a:t>
            </a:r>
            <a:r>
              <a:rPr lang="ru-RU" altLang="ru-RU" sz="1800" dirty="0"/>
              <a:t>условная поверхность, </a:t>
            </a:r>
            <a:r>
              <a:rPr lang="ru-RU" altLang="ru-RU" sz="1800" dirty="0" smtClean="0"/>
              <a:t>удельная </a:t>
            </a:r>
            <a:r>
              <a:rPr lang="ru-RU" altLang="ru-RU" sz="1800" dirty="0"/>
              <a:t>внешняя поверхность, </a:t>
            </a:r>
            <a:r>
              <a:rPr lang="ru-RU" altLang="ru-RU" sz="1800" dirty="0" smtClean="0"/>
              <a:t>удельная </a:t>
            </a:r>
            <a:r>
              <a:rPr lang="ru-RU" altLang="ru-RU" sz="1800" dirty="0"/>
              <a:t>адсорбционная поверхность) </a:t>
            </a:r>
            <a:r>
              <a:rPr lang="ru-RU" altLang="ru-RU" sz="1800" dirty="0" smtClean="0"/>
              <a:t>косвенно </a:t>
            </a:r>
            <a:r>
              <a:rPr lang="ru-RU" altLang="ru-RU" sz="1800"/>
              <a:t>характеризует </a:t>
            </a:r>
            <a:r>
              <a:rPr lang="ru-RU" altLang="ru-RU" sz="1800" smtClean="0"/>
              <a:t>дисперсность:</a:t>
            </a:r>
            <a:endParaRPr lang="ru-RU" altLang="ru-RU" sz="1800" dirty="0"/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600" dirty="0"/>
              <a:t>активные (</a:t>
            </a:r>
            <a:r>
              <a:rPr lang="en-US" altLang="ru-RU" sz="1600" dirty="0"/>
              <a:t>S</a:t>
            </a:r>
            <a:r>
              <a:rPr lang="ru-RU" altLang="ru-RU" sz="1600" baseline="-25000" dirty="0"/>
              <a:t>уд</a:t>
            </a:r>
            <a:r>
              <a:rPr lang="en-US" altLang="ru-RU" sz="1600" dirty="0"/>
              <a:t> &gt; 65 </a:t>
            </a:r>
            <a:r>
              <a:rPr lang="ru-RU" altLang="ru-RU" sz="1600" dirty="0"/>
              <a:t>м</a:t>
            </a:r>
            <a:r>
              <a:rPr lang="ru-RU" altLang="ru-RU" sz="1600" baseline="30000" dirty="0"/>
              <a:t>2</a:t>
            </a:r>
            <a:r>
              <a:rPr lang="ru-RU" altLang="ru-RU" sz="1600" dirty="0"/>
              <a:t>/г);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600" dirty="0"/>
              <a:t>полуактивные (</a:t>
            </a:r>
            <a:r>
              <a:rPr lang="en-US" altLang="ru-RU" sz="1600" dirty="0"/>
              <a:t>S</a:t>
            </a:r>
            <a:r>
              <a:rPr lang="ru-RU" altLang="ru-RU" sz="1600" baseline="-25000" dirty="0"/>
              <a:t>уд</a:t>
            </a:r>
            <a:r>
              <a:rPr lang="en-US" altLang="ru-RU" sz="1600" dirty="0"/>
              <a:t> </a:t>
            </a:r>
            <a:r>
              <a:rPr lang="ru-RU" altLang="ru-RU" sz="1600" dirty="0"/>
              <a:t>=</a:t>
            </a:r>
            <a:r>
              <a:rPr lang="en-US" altLang="ru-RU" sz="1600" dirty="0"/>
              <a:t> </a:t>
            </a:r>
            <a:r>
              <a:rPr lang="ru-RU" altLang="ru-RU" sz="1600" dirty="0"/>
              <a:t>25-65</a:t>
            </a:r>
            <a:r>
              <a:rPr lang="en-US" altLang="ru-RU" sz="1600" dirty="0"/>
              <a:t> </a:t>
            </a:r>
            <a:r>
              <a:rPr lang="ru-RU" altLang="ru-RU" sz="1600" dirty="0"/>
              <a:t>м</a:t>
            </a:r>
            <a:r>
              <a:rPr lang="ru-RU" altLang="ru-RU" sz="1600" baseline="30000" dirty="0"/>
              <a:t>2</a:t>
            </a:r>
            <a:r>
              <a:rPr lang="ru-RU" altLang="ru-RU" sz="1600" dirty="0"/>
              <a:t>/г);</a:t>
            </a:r>
          </a:p>
          <a:p>
            <a:pPr lvl="1">
              <a:spcBef>
                <a:spcPts val="0"/>
              </a:spcBef>
              <a:buFontTx/>
              <a:buChar char="-"/>
            </a:pPr>
            <a:r>
              <a:rPr lang="ru-RU" altLang="ru-RU" sz="1600" dirty="0"/>
              <a:t>малоактивные (</a:t>
            </a:r>
            <a:r>
              <a:rPr lang="en-US" altLang="ru-RU" sz="1600" dirty="0"/>
              <a:t>S</a:t>
            </a:r>
            <a:r>
              <a:rPr lang="ru-RU" altLang="ru-RU" sz="1600" baseline="-25000" dirty="0"/>
              <a:t>уд</a:t>
            </a:r>
            <a:r>
              <a:rPr lang="en-US" altLang="ru-RU" sz="1600" dirty="0"/>
              <a:t> &lt; </a:t>
            </a:r>
            <a:r>
              <a:rPr lang="ru-RU" altLang="ru-RU" sz="1600" dirty="0"/>
              <a:t>25</a:t>
            </a:r>
            <a:r>
              <a:rPr lang="en-US" altLang="ru-RU" sz="1600" dirty="0"/>
              <a:t> </a:t>
            </a:r>
            <a:r>
              <a:rPr lang="ru-RU" altLang="ru-RU" sz="1600" dirty="0"/>
              <a:t>м</a:t>
            </a:r>
            <a:r>
              <a:rPr lang="ru-RU" altLang="ru-RU" sz="1600" baseline="30000" dirty="0"/>
              <a:t>2</a:t>
            </a:r>
            <a:r>
              <a:rPr lang="ru-RU" altLang="ru-RU" sz="1600" dirty="0"/>
              <a:t>/г);</a:t>
            </a:r>
          </a:p>
          <a:p>
            <a:pPr marL="357188" lvl="1" indent="-357188">
              <a:spcBef>
                <a:spcPts val="0"/>
              </a:spcBef>
              <a:buFontTx/>
              <a:buChar char="-"/>
            </a:pPr>
            <a:r>
              <a:rPr lang="ru-RU" altLang="ru-RU" sz="1800" b="1" dirty="0"/>
              <a:t>йодное </a:t>
            </a:r>
            <a:r>
              <a:rPr lang="ru-RU" altLang="ru-RU" sz="1800" b="1" dirty="0" smtClean="0"/>
              <a:t>число:</a:t>
            </a:r>
            <a:r>
              <a:rPr lang="ru-RU" altLang="ru-RU" sz="1800" dirty="0" smtClean="0"/>
              <a:t> характеризует полную поверхность частиц с учетом шероховатостей; </a:t>
            </a:r>
          </a:p>
          <a:p>
            <a:pPr marL="357188" lvl="1" indent="-357188">
              <a:spcBef>
                <a:spcPts val="0"/>
              </a:spcBef>
              <a:buFontTx/>
              <a:buChar char="-"/>
            </a:pPr>
            <a:r>
              <a:rPr lang="ru-RU" altLang="ru-RU" sz="1800" dirty="0"/>
              <a:t>соотношение между показателями удельной поверхности </a:t>
            </a:r>
            <a:r>
              <a:rPr lang="ru-RU" altLang="ru-RU" sz="1800" dirty="0" err="1"/>
              <a:t>техуглерода</a:t>
            </a:r>
            <a:r>
              <a:rPr lang="ru-RU" altLang="ru-RU" sz="1800" dirty="0"/>
              <a:t> и его йодным числом </a:t>
            </a:r>
            <a:r>
              <a:rPr lang="ru-RU" altLang="ru-RU" sz="1800" dirty="0" smtClean="0"/>
              <a:t>служит </a:t>
            </a:r>
            <a:r>
              <a:rPr lang="ru-RU" altLang="ru-RU" sz="1800" b="1" dirty="0" smtClean="0"/>
              <a:t>мерой шероховатости</a:t>
            </a:r>
            <a:r>
              <a:rPr lang="ru-RU" altLang="ru-RU" sz="1800" dirty="0" smtClean="0"/>
              <a:t>;</a:t>
            </a:r>
            <a:endParaRPr lang="ru-RU" altLang="ru-RU" sz="1800" dirty="0"/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b="1" dirty="0" smtClean="0"/>
              <a:t>маслоемкость </a:t>
            </a:r>
            <a:r>
              <a:rPr lang="en-US" altLang="ru-RU" sz="1800" dirty="0" smtClean="0"/>
              <a:t>(</a:t>
            </a:r>
            <a:r>
              <a:rPr lang="ru-RU" altLang="ru-RU" sz="1800" dirty="0" smtClean="0"/>
              <a:t>масляное число, абсорбция </a:t>
            </a:r>
            <a:r>
              <a:rPr lang="ru-RU" altLang="ru-RU" sz="1800" i="1" dirty="0" err="1" smtClean="0"/>
              <a:t>дибутилфталата</a:t>
            </a:r>
            <a:r>
              <a:rPr lang="ru-RU" altLang="ru-RU" sz="1800" dirty="0" smtClean="0"/>
              <a:t> 60-108 мл/100 г) характеризует «</a:t>
            </a:r>
            <a:r>
              <a:rPr lang="ru-RU" altLang="ru-RU" sz="1800" dirty="0"/>
              <a:t>структурность</a:t>
            </a:r>
            <a:r>
              <a:rPr lang="ru-RU" altLang="ru-RU" sz="1800" dirty="0" smtClean="0"/>
              <a:t>» (разветвленность агрегатов, полученных в результате объединения частиц при получении);</a:t>
            </a:r>
            <a:endParaRPr lang="ru-RU" altLang="ru-RU" sz="1800" dirty="0"/>
          </a:p>
          <a:p>
            <a:pPr marL="357188" lvl="1" indent="-357188">
              <a:spcBef>
                <a:spcPts val="0"/>
              </a:spcBef>
              <a:buFontTx/>
              <a:buChar char="-"/>
            </a:pPr>
            <a:r>
              <a:rPr lang="ru-RU" altLang="ru-RU" sz="1800" b="1" dirty="0" smtClean="0"/>
              <a:t>плотность </a:t>
            </a:r>
            <a:r>
              <a:rPr lang="ru-RU" altLang="ru-RU" sz="1800" dirty="0"/>
              <a:t>(истинная – 1,76-1,9 кг/дм</a:t>
            </a:r>
            <a:r>
              <a:rPr lang="ru-RU" altLang="ru-RU" sz="1800" baseline="30000" dirty="0"/>
              <a:t>3</a:t>
            </a:r>
            <a:r>
              <a:rPr lang="ru-RU" altLang="ru-RU" sz="1800" dirty="0"/>
              <a:t>, насыпная – 0,33-0,42 </a:t>
            </a:r>
            <a:r>
              <a:rPr lang="ru-RU" altLang="ru-RU" sz="1800" dirty="0" smtClean="0"/>
              <a:t>кг/дм</a:t>
            </a:r>
            <a:r>
              <a:rPr lang="ru-RU" altLang="ru-RU" sz="1800" baseline="30000" dirty="0" smtClean="0"/>
              <a:t>3 </a:t>
            </a:r>
            <a:r>
              <a:rPr lang="ru-RU" altLang="ru-RU" sz="1800" dirty="0" smtClean="0"/>
              <a:t>(«пылящий» ТУ), 0,3-0,6 кг/дм</a:t>
            </a:r>
            <a:r>
              <a:rPr lang="ru-RU" altLang="ru-RU" sz="1800" baseline="30000" dirty="0" smtClean="0"/>
              <a:t>3 </a:t>
            </a:r>
            <a:r>
              <a:rPr lang="ru-RU" altLang="ru-RU" sz="1800" dirty="0" smtClean="0"/>
              <a:t>(гранулированный ТУ);</a:t>
            </a:r>
            <a:endParaRPr lang="ru-RU" altLang="ru-RU" sz="1800" dirty="0"/>
          </a:p>
          <a:p>
            <a:pPr marL="357188" lvl="1" indent="-357188"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адсорбционная </a:t>
            </a:r>
            <a:r>
              <a:rPr lang="ru-RU" altLang="ru-RU" sz="1800" dirty="0"/>
              <a:t>способность, содержание летучих, </a:t>
            </a:r>
            <a:r>
              <a:rPr lang="ru-RU" altLang="ru-RU" sz="1800" dirty="0" smtClean="0"/>
              <a:t>зольность, содержание </a:t>
            </a:r>
            <a:r>
              <a:rPr lang="en-US" altLang="ru-RU" sz="1800" dirty="0"/>
              <a:t>S, O, N</a:t>
            </a:r>
            <a:r>
              <a:rPr lang="ru-RU" altLang="ru-RU" sz="1800" dirty="0"/>
              <a:t> и др</a:t>
            </a:r>
            <a:r>
              <a:rPr lang="ru-RU" altLang="ru-RU" sz="1800" dirty="0" smtClean="0"/>
              <a:t>.</a:t>
            </a:r>
          </a:p>
          <a:p>
            <a:pPr marL="0" lvl="1" indent="0" algn="r">
              <a:spcBef>
                <a:spcPts val="0"/>
              </a:spcBef>
              <a:buNone/>
            </a:pPr>
            <a:endParaRPr lang="ru-RU" altLang="ru-RU" sz="1200" i="1" dirty="0" smtClean="0"/>
          </a:p>
          <a:p>
            <a:pPr marL="0" lvl="1" indent="0" algn="r">
              <a:spcBef>
                <a:spcPts val="0"/>
              </a:spcBef>
              <a:buNone/>
            </a:pPr>
            <a:endParaRPr lang="ru-RU" altLang="ru-RU" sz="1200" i="1" dirty="0"/>
          </a:p>
          <a:p>
            <a:pPr marL="0" lvl="1" indent="0" algn="r">
              <a:spcBef>
                <a:spcPts val="0"/>
              </a:spcBef>
              <a:buNone/>
            </a:pPr>
            <a:endParaRPr lang="ru-RU" altLang="ru-RU" sz="1200" i="1" dirty="0" smtClean="0"/>
          </a:p>
          <a:p>
            <a:pPr marL="0" lvl="1" indent="0" algn="r">
              <a:spcBef>
                <a:spcPts val="0"/>
              </a:spcBef>
              <a:buNone/>
            </a:pPr>
            <a:endParaRPr lang="ru-RU" altLang="ru-RU" sz="1200" i="1" dirty="0"/>
          </a:p>
          <a:p>
            <a:pPr marL="0" lvl="1" indent="0" algn="r">
              <a:spcBef>
                <a:spcPts val="0"/>
              </a:spcBef>
              <a:buNone/>
            </a:pPr>
            <a:endParaRPr lang="ru-RU" altLang="ru-RU" sz="1200" i="1" dirty="0" smtClean="0"/>
          </a:p>
          <a:p>
            <a:pPr marL="0" lvl="1" indent="0" algn="r">
              <a:spcBef>
                <a:spcPts val="0"/>
              </a:spcBef>
              <a:buNone/>
            </a:pPr>
            <a:endParaRPr lang="ru-RU" altLang="ru-RU" sz="1200" i="1" dirty="0"/>
          </a:p>
          <a:p>
            <a:pPr marL="0" lvl="1" indent="0" algn="r">
              <a:spcBef>
                <a:spcPts val="0"/>
              </a:spcBef>
              <a:buNone/>
            </a:pPr>
            <a:endParaRPr lang="ru-RU" altLang="ru-RU" sz="1200" i="1" dirty="0" smtClean="0"/>
          </a:p>
          <a:p>
            <a:pPr marL="0" lvl="1" indent="0" algn="r">
              <a:spcBef>
                <a:spcPts val="0"/>
              </a:spcBef>
              <a:buNone/>
            </a:pPr>
            <a:r>
              <a:rPr lang="ru-RU" altLang="ru-RU" sz="1200" i="1" dirty="0" smtClean="0"/>
              <a:t>Агрегаты</a:t>
            </a:r>
            <a:r>
              <a:rPr lang="ru-RU" altLang="ru-RU" sz="1200" dirty="0" smtClean="0"/>
              <a:t> </a:t>
            </a:r>
            <a:r>
              <a:rPr lang="ru-RU" altLang="ru-RU" sz="1200" dirty="0"/>
              <a:t>– </a:t>
            </a:r>
            <a:r>
              <a:rPr lang="ru-RU" altLang="ru-RU" sz="1200" dirty="0" smtClean="0"/>
              <a:t>ансамбль рыхло и слабо связанных частиц</a:t>
            </a:r>
            <a:endParaRPr lang="ru-RU" altLang="ru-RU" sz="1200" dirty="0"/>
          </a:p>
          <a:p>
            <a:pPr marL="0" lvl="1" indent="0" algn="r">
              <a:spcBef>
                <a:spcPts val="0"/>
              </a:spcBef>
              <a:buNone/>
            </a:pPr>
            <a:r>
              <a:rPr lang="ru-RU" altLang="ru-RU" sz="1200" i="1" dirty="0"/>
              <a:t>Агломераты</a:t>
            </a:r>
            <a:r>
              <a:rPr lang="ru-RU" altLang="ru-RU" sz="1200" dirty="0"/>
              <a:t> – </a:t>
            </a:r>
            <a:r>
              <a:rPr lang="ru-RU" altLang="ru-RU" sz="1200" dirty="0" smtClean="0"/>
              <a:t>ансамбль жестко связанных между собой частиц</a:t>
            </a:r>
            <a:endParaRPr lang="ru-RU" altLang="ru-RU" sz="1200" dirty="0"/>
          </a:p>
          <a:p>
            <a:pPr marL="357188" lvl="1" indent="-357188">
              <a:spcBef>
                <a:spcPts val="0"/>
              </a:spcBef>
              <a:buFontTx/>
              <a:buChar char="-"/>
            </a:pPr>
            <a:endParaRPr lang="ru-RU" alt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altLang="ru-RU" sz="1600" i="1" dirty="0"/>
          </a:p>
          <a:p>
            <a:pPr marL="0" indent="0">
              <a:spcBef>
                <a:spcPts val="0"/>
              </a:spcBef>
              <a:buNone/>
            </a:pPr>
            <a:endParaRPr lang="ru-RU" altLang="ru-RU" sz="1800" dirty="0" smtClean="0"/>
          </a:p>
          <a:p>
            <a:pPr>
              <a:spcBef>
                <a:spcPts val="0"/>
              </a:spcBef>
              <a:buAutoNum type="arabicParenR"/>
            </a:pPr>
            <a:endParaRPr lang="ru-RU" altLang="ru-RU" sz="1800" dirty="0"/>
          </a:p>
          <a:p>
            <a:pPr>
              <a:spcBef>
                <a:spcPts val="0"/>
              </a:spcBef>
              <a:buAutoNum type="arabicParenR"/>
            </a:pPr>
            <a:endParaRPr lang="ru-RU" altLang="ru-RU" sz="1800" dirty="0" smtClean="0"/>
          </a:p>
          <a:p>
            <a:pPr marL="0" indent="0">
              <a:spcBef>
                <a:spcPts val="0"/>
              </a:spcBef>
              <a:buNone/>
            </a:pPr>
            <a:endParaRPr lang="ru-RU" altLang="ru-RU" sz="1800" dirty="0" smtClean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altLang="ru-RU" sz="1800" dirty="0" smtClean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 smtClean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 smtClean="0"/>
          </a:p>
          <a:p>
            <a:pPr>
              <a:spcBef>
                <a:spcPts val="0"/>
              </a:spcBef>
              <a:buFontTx/>
              <a:buChar char="-"/>
            </a:pPr>
            <a:endParaRPr lang="ru-RU" altLang="ru-RU" sz="18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Показатели качества ТУ</a:t>
            </a:r>
          </a:p>
        </p:txBody>
      </p:sp>
    </p:spTree>
    <p:extLst>
      <p:ext uri="{BB962C8B-B14F-4D97-AF65-F5344CB8AC3E}">
        <p14:creationId xmlns:p14="http://schemas.microsoft.com/office/powerpoint/2010/main" val="319058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836712"/>
            <a:ext cx="8229600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/>
              <a:t>Температура </a:t>
            </a:r>
            <a:r>
              <a:rPr lang="ru-RU" altLang="ru-RU" sz="1800" b="1" dirty="0" smtClean="0"/>
              <a:t>предварительного нагрева </a:t>
            </a:r>
            <a:r>
              <a:rPr lang="ru-RU" altLang="ru-RU" sz="1800" dirty="0" smtClean="0"/>
              <a:t>(обеспечивает эффективность распыления)</a:t>
            </a:r>
            <a:r>
              <a:rPr lang="ru-RU" altLang="ru-RU" sz="1800" b="1" dirty="0" smtClean="0"/>
              <a:t>: </a:t>
            </a:r>
            <a:endParaRPr lang="ru-RU" altLang="ru-RU" sz="1800" b="1" dirty="0"/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Для производства малоактивных ТУ: паровой подогрев до 120-135 °С;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/>
              <a:t>Для производства </a:t>
            </a:r>
            <a:r>
              <a:rPr lang="ru-RU" altLang="ru-RU" sz="1800" dirty="0" smtClean="0"/>
              <a:t>высокоактивных </a:t>
            </a:r>
            <a:r>
              <a:rPr lang="ru-RU" altLang="ru-RU" sz="1800" dirty="0"/>
              <a:t>ТУ: </a:t>
            </a:r>
            <a:r>
              <a:rPr lang="ru-RU" altLang="ru-RU" sz="1800" dirty="0" smtClean="0"/>
              <a:t>печной </a:t>
            </a:r>
            <a:r>
              <a:rPr lang="ru-RU" altLang="ru-RU" sz="1800" dirty="0"/>
              <a:t>подогрев до </a:t>
            </a:r>
            <a:r>
              <a:rPr lang="ru-RU" altLang="ru-RU" sz="1800" dirty="0" smtClean="0"/>
              <a:t>320 °С</a:t>
            </a:r>
            <a:r>
              <a:rPr lang="ru-RU" altLang="ru-RU" sz="1800" dirty="0"/>
              <a:t>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Температура реакции: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Не менее 1200 °С – чем выше, тем больше выход сажи, но ниже ее дисперсность;</a:t>
            </a:r>
          </a:p>
          <a:p>
            <a:pPr marL="0" indent="0">
              <a:spcBef>
                <a:spcPts val="0"/>
              </a:spcBef>
              <a:buNone/>
            </a:pPr>
            <a:endParaRPr lang="ru-RU" altLang="ru-RU" sz="1800" b="1" dirty="0" smtClean="0"/>
          </a:p>
          <a:p>
            <a:pPr marL="0" indent="0">
              <a:spcBef>
                <a:spcPts val="0"/>
              </a:spcBef>
              <a:buNone/>
            </a:pPr>
            <a:endParaRPr lang="ru-RU" altLang="ru-RU" sz="1800" b="1" dirty="0"/>
          </a:p>
          <a:p>
            <a:pPr marL="0" indent="0">
              <a:spcBef>
                <a:spcPts val="0"/>
              </a:spcBef>
              <a:buNone/>
            </a:pPr>
            <a:endParaRPr lang="ru-RU" altLang="ru-RU" sz="1800" b="1" dirty="0" smtClean="0"/>
          </a:p>
          <a:p>
            <a:pPr marL="0" indent="0">
              <a:spcBef>
                <a:spcPts val="0"/>
              </a:spcBef>
              <a:buNone/>
            </a:pPr>
            <a:endParaRPr lang="ru-RU" altLang="ru-RU" sz="1800" b="1" dirty="0"/>
          </a:p>
          <a:p>
            <a:pPr marL="0" indent="0">
              <a:spcBef>
                <a:spcPts val="0"/>
              </a:spcBef>
              <a:buNone/>
            </a:pPr>
            <a:endParaRPr lang="ru-RU" altLang="ru-RU" sz="18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1800" b="1" dirty="0" smtClean="0"/>
              <a:t>Давление: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altLang="ru-RU" sz="1800" dirty="0" smtClean="0"/>
              <a:t>Чем выше парциальное давление сырья, тем выше выход сажи;</a:t>
            </a:r>
          </a:p>
          <a:p>
            <a:pPr marL="0" indent="0">
              <a:spcBef>
                <a:spcPts val="0"/>
              </a:spcBef>
              <a:buNone/>
            </a:pPr>
            <a:endParaRPr lang="ru-RU" altLang="ru-RU" sz="18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Технологические основы процесса</a:t>
            </a:r>
          </a:p>
        </p:txBody>
      </p:sp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1" r="22001" b="5339"/>
          <a:stretch/>
        </p:blipFill>
        <p:spPr bwMode="auto">
          <a:xfrm>
            <a:off x="5148664" y="4819348"/>
            <a:ext cx="1583576" cy="1605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" r="20269"/>
          <a:stretch/>
        </p:blipFill>
        <p:spPr bwMode="auto">
          <a:xfrm>
            <a:off x="6876256" y="4822838"/>
            <a:ext cx="1545729" cy="159167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195736" y="5085184"/>
            <a:ext cx="25922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/>
              <a:t>Микрофотографии полиэтиленовых пленок полученных из </a:t>
            </a:r>
            <a:r>
              <a:rPr lang="ru-RU" sz="1400" i="1" dirty="0" smtClean="0"/>
              <a:t>полиэтилена 15303-003 </a:t>
            </a:r>
            <a:r>
              <a:rPr lang="ru-RU" sz="1400" dirty="0" smtClean="0"/>
              <a:t>и </a:t>
            </a:r>
            <a:r>
              <a:rPr lang="ru-RU" sz="1400" i="1" dirty="0" smtClean="0"/>
              <a:t>технического углерода N220</a:t>
            </a:r>
            <a:r>
              <a:rPr lang="ru-RU" sz="1400" dirty="0" smtClean="0"/>
              <a:t>  при </a:t>
            </a:r>
            <a:r>
              <a:rPr lang="ru-RU" sz="1400" dirty="0"/>
              <a:t>разных температурах смешения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485172"/>
              </p:ext>
            </p:extLst>
          </p:nvPr>
        </p:nvGraphicFramePr>
        <p:xfrm>
          <a:off x="539552" y="2852936"/>
          <a:ext cx="8208000" cy="1188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12000"/>
                <a:gridCol w="1332000"/>
                <a:gridCol w="1332000"/>
                <a:gridCol w="13320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Сырье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Арены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Прочие УВ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/>
                        <a:t>Для</a:t>
                      </a:r>
                      <a:r>
                        <a:rPr lang="ru-RU" sz="1200" i="1" baseline="0" dirty="0" smtClean="0"/>
                        <a:t> сравнения</a:t>
                      </a:r>
                      <a:endParaRPr lang="ru-RU" sz="1200" i="1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Наблюдаемая энергия активации образования первичных зародышей сажи, кДж/моль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460-500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кДж/моль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710-750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кДж/моль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/>
                        <a:t>80 кДж/моль</a:t>
                      </a:r>
                    </a:p>
                    <a:p>
                      <a:pPr algn="ctr"/>
                      <a:r>
                        <a:rPr lang="ru-RU" sz="1200" i="1" dirty="0" smtClean="0"/>
                        <a:t>(кат. реакция)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Примерная</a:t>
                      </a:r>
                      <a:r>
                        <a:rPr lang="ru-RU" sz="1200" baseline="0" dirty="0" smtClean="0"/>
                        <a:t> т</a:t>
                      </a:r>
                      <a:r>
                        <a:rPr lang="ru-RU" sz="1200" dirty="0" smtClean="0"/>
                        <a:t>емпература</a:t>
                      </a:r>
                      <a:r>
                        <a:rPr lang="ru-RU" sz="1200" baseline="0" dirty="0" smtClean="0"/>
                        <a:t>, при которой достигается та же скорость реакции, что и при получении ТУ из аренов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1200 °С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2270 °С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/>
                        <a:t>-30 °С</a:t>
                      </a:r>
                      <a:endParaRPr lang="ru-RU" sz="1200" i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332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000" b="1" dirty="0" smtClean="0"/>
              <a:t>Конструкция печи для получения технического углерода</a:t>
            </a:r>
          </a:p>
        </p:txBody>
      </p:sp>
      <p:pic>
        <p:nvPicPr>
          <p:cNvPr id="1026" name="Picture 2" descr="http://cf.ppt-online.org/files/slide/m/MnEKYNVy1LvkAhOIfcxztiSXRuH958B4lqwZbW/slide-7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16621" y="2052120"/>
            <a:ext cx="5475660" cy="376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980728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В реакторе осуществляются 3 процесса: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Сгорание топлива или части сырья и создание требуемой температуры;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Разложение сырья с образованием технического углерода;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Охлаждение аэрозольной смеси с предотвращением побочных процессов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4013" y="6032321"/>
            <a:ext cx="82089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Рисунок – Внутреннее устройство печи-реактора для производства технического углерода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29385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000" b="1" dirty="0"/>
              <a:t>Конструкция печи для получения технического углерода</a:t>
            </a:r>
          </a:p>
        </p:txBody>
      </p:sp>
      <p:pic>
        <p:nvPicPr>
          <p:cNvPr id="2050" name="Picture 2" descr="http://cf.ppt-online.org/files/slide/m/MnEKYNVy1LvkAhOIfcxztiSXRuH958B4lqwZbW/slide-7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3097" y="2996952"/>
            <a:ext cx="7967335" cy="367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980728"/>
            <a:ext cx="82089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Состав печи-реактора </a:t>
            </a:r>
            <a:r>
              <a:rPr lang="ru-RU" sz="1600" b="1" dirty="0"/>
              <a:t>для производства технического </a:t>
            </a:r>
            <a:r>
              <a:rPr lang="ru-RU" sz="1600" b="1" dirty="0" smtClean="0"/>
              <a:t>углерода: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Корпус предназначен для размещения футеровки, топки, зоны реакции, зоны закалки;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Стакан предназначен для испарения воды, идущей на закалку;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Крышка закрывает корпус реактора, к ней крепится горелка со встроенной форсункой;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Горелка со встроенной сырьевой форсункой предназначена для сжигания топлива с воздухом и вводы сырья в реактора в распыленном состоянии.</a:t>
            </a:r>
          </a:p>
        </p:txBody>
      </p:sp>
    </p:spTree>
    <p:extLst>
      <p:ext uri="{BB962C8B-B14F-4D97-AF65-F5344CB8AC3E}">
        <p14:creationId xmlns:p14="http://schemas.microsoft.com/office/powerpoint/2010/main" val="123168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86" y="836712"/>
            <a:ext cx="7619630" cy="5989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Технологическая схема процесса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 rot="16200000">
            <a:off x="5406349" y="4178828"/>
            <a:ext cx="720080" cy="3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srgbClr val="FF0000"/>
                </a:solidFill>
              </a:rPr>
              <a:t>120 °С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139952" y="4437112"/>
            <a:ext cx="720080" cy="3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srgbClr val="FF0000"/>
                </a:solidFill>
              </a:rPr>
              <a:t>320 °С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127776" y="4335357"/>
            <a:ext cx="2016224" cy="749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ru-RU" sz="1200" b="1" dirty="0" smtClean="0">
                <a:solidFill>
                  <a:srgbClr val="FF0000"/>
                </a:solidFill>
              </a:rPr>
              <a:t>8 реакторов по 500 кг/ч сырья (</a:t>
            </a:r>
            <a:r>
              <a:rPr lang="ru-RU" sz="1200" b="1" dirty="0">
                <a:solidFill>
                  <a:srgbClr val="FF0000"/>
                </a:solidFill>
              </a:rPr>
              <a:t>одновременно в работе 5-7 </a:t>
            </a:r>
            <a:r>
              <a:rPr lang="ru-RU" sz="1200" b="1" dirty="0" smtClean="0">
                <a:solidFill>
                  <a:srgbClr val="FF0000"/>
                </a:solidFill>
              </a:rPr>
              <a:t>шт.) </a:t>
            </a:r>
          </a:p>
          <a:p>
            <a:pPr algn="l">
              <a:defRPr/>
            </a:pPr>
            <a:r>
              <a:rPr lang="ru-RU" sz="1200" b="1" dirty="0" smtClean="0">
                <a:solidFill>
                  <a:srgbClr val="FF0000"/>
                </a:solidFill>
              </a:rPr>
              <a:t>или </a:t>
            </a:r>
          </a:p>
          <a:p>
            <a:pPr algn="l">
              <a:defRPr/>
            </a:pPr>
            <a:r>
              <a:rPr lang="ru-RU" sz="1200" b="1" dirty="0" smtClean="0">
                <a:solidFill>
                  <a:srgbClr val="FF0000"/>
                </a:solidFill>
              </a:rPr>
              <a:t>3 реактора по 1500 кг/ч сырья (2 шт. в работе);</a:t>
            </a:r>
          </a:p>
          <a:p>
            <a:pPr algn="l">
              <a:defRPr/>
            </a:pPr>
            <a:r>
              <a:rPr lang="ru-RU" sz="1200" b="1" dirty="0" smtClean="0">
                <a:solidFill>
                  <a:srgbClr val="FF0000"/>
                </a:solidFill>
              </a:rPr>
              <a:t>Выход – 42-65 %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187624" y="5301208"/>
            <a:ext cx="2160240" cy="3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srgbClr val="FF0000"/>
                </a:solidFill>
              </a:rPr>
              <a:t>1250-1550 °С</a:t>
            </a:r>
          </a:p>
          <a:p>
            <a:pPr>
              <a:defRPr/>
            </a:pPr>
            <a:r>
              <a:rPr lang="ru-RU" sz="1100" b="1" dirty="0" smtClean="0">
                <a:solidFill>
                  <a:srgbClr val="FF0000"/>
                </a:solidFill>
              </a:rPr>
              <a:t>0,6-0,8 МПа, 0,02-0,04 сек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2267744" y="4869160"/>
            <a:ext cx="0" cy="43204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907704" y="3992550"/>
            <a:ext cx="720080" cy="3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srgbClr val="FF0000"/>
                </a:solidFill>
              </a:rPr>
              <a:t>900 °С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187624" y="4149080"/>
            <a:ext cx="720080" cy="3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srgbClr val="FF0000"/>
                </a:solidFill>
              </a:rPr>
              <a:t>700 °С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19672" y="1268760"/>
            <a:ext cx="720080" cy="3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srgbClr val="FF0000"/>
                </a:solidFill>
              </a:rPr>
              <a:t>280 °С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491880" y="4077072"/>
            <a:ext cx="1008112" cy="3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srgbClr val="FF0000"/>
                </a:solidFill>
              </a:rPr>
              <a:t>0,5-0,7 МПа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3131840" y="4640622"/>
            <a:ext cx="720080" cy="3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srgbClr val="FF0000"/>
                </a:solidFill>
              </a:rPr>
              <a:t>0,8 МПа</a:t>
            </a:r>
          </a:p>
        </p:txBody>
      </p:sp>
    </p:spTree>
    <p:extLst>
      <p:ext uri="{BB962C8B-B14F-4D97-AF65-F5344CB8AC3E}">
        <p14:creationId xmlns:p14="http://schemas.microsoft.com/office/powerpoint/2010/main" val="93457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b="1" dirty="0" smtClean="0"/>
              <a:t>Примерный материальный баланс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539022"/>
              </p:ext>
            </p:extLst>
          </p:nvPr>
        </p:nvGraphicFramePr>
        <p:xfrm>
          <a:off x="2339752" y="1052736"/>
          <a:ext cx="4704184" cy="519176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3048000"/>
                <a:gridCol w="1656184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/>
                        <a:t>Взято, % </a:t>
                      </a:r>
                      <a:r>
                        <a:rPr lang="ru-RU" sz="1400" b="1" dirty="0" err="1" smtClean="0"/>
                        <a:t>мас</a:t>
                      </a:r>
                      <a:r>
                        <a:rPr lang="ru-RU" sz="1400" b="1" dirty="0" smtClean="0"/>
                        <a:t>.: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Сырье (газойль каткрекинга)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15,3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Топливо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4,6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Воздух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79,0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Влага воздуха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1,1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ВСЕГО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100,0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Получено, % </a:t>
                      </a:r>
                      <a:r>
                        <a:rPr lang="ru-RU" sz="1400" b="1" dirty="0" err="1" smtClean="0"/>
                        <a:t>мас</a:t>
                      </a:r>
                      <a:r>
                        <a:rPr lang="ru-RU" sz="1400" b="1" dirty="0" smtClean="0"/>
                        <a:t>.: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Технический углерод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9,2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СН</a:t>
                      </a:r>
                      <a:r>
                        <a:rPr lang="ru-RU" sz="1400" baseline="-25000" dirty="0" smtClean="0"/>
                        <a:t>4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0,4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CO</a:t>
                      </a:r>
                      <a:r>
                        <a:rPr lang="en-US" sz="1400" baseline="-25000" dirty="0" smtClean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4,9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CO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8,4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H</a:t>
                      </a:r>
                      <a:r>
                        <a:rPr lang="en-US" sz="1400" baseline="-25000" dirty="0" smtClean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1,7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N</a:t>
                      </a:r>
                      <a:r>
                        <a:rPr lang="en-US" sz="1400" baseline="-25000" dirty="0" smtClean="0"/>
                        <a:t>2</a:t>
                      </a:r>
                      <a:endParaRPr lang="ru-RU" sz="14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60,7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ВСЕГО</a:t>
                      </a:r>
                      <a:r>
                        <a:rPr lang="ru-RU" sz="1400" baseline="0" dirty="0" smtClean="0"/>
                        <a:t> 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100,0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911448" y="6256908"/>
            <a:ext cx="8229600" cy="412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000" dirty="0" smtClean="0"/>
              <a:t>Выход ТУ на сырье составляет </a:t>
            </a:r>
            <a:r>
              <a:rPr lang="ru-RU" sz="2000" dirty="0" err="1" smtClean="0"/>
              <a:t>ок</a:t>
            </a:r>
            <a:r>
              <a:rPr lang="ru-RU" sz="2000" dirty="0" smtClean="0"/>
              <a:t>. 60 % </a:t>
            </a:r>
            <a:r>
              <a:rPr lang="ru-RU" sz="2000" dirty="0" err="1" smtClean="0"/>
              <a:t>мас</a:t>
            </a:r>
            <a:r>
              <a:rPr lang="ru-RU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402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1448" y="19596"/>
            <a:ext cx="8229600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000" b="1" dirty="0" smtClean="0"/>
              <a:t>Устройства для отделения частиц углерода от газа</a:t>
            </a:r>
          </a:p>
        </p:txBody>
      </p:sp>
      <p:pic>
        <p:nvPicPr>
          <p:cNvPr id="4" name="Picture 7" descr="Фрагмент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895" y="1426393"/>
            <a:ext cx="3004439" cy="33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 descr="Схема рукава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340768"/>
            <a:ext cx="382905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11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4643</TotalTime>
  <Words>3545</Words>
  <Application>Microsoft Office PowerPoint</Application>
  <PresentationFormat>Экран (4:3)</PresentationFormat>
  <Paragraphs>546</Paragraphs>
  <Slides>38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0" baseType="lpstr">
      <vt:lpstr>Оформление по умолчанию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1006</cp:revision>
  <dcterms:created xsi:type="dcterms:W3CDTF">2007-06-17T17:17:26Z</dcterms:created>
  <dcterms:modified xsi:type="dcterms:W3CDTF">2023-02-28T09:00:07Z</dcterms:modified>
</cp:coreProperties>
</file>