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84" r:id="rId2"/>
    <p:sldId id="454" r:id="rId3"/>
    <p:sldId id="425" r:id="rId4"/>
    <p:sldId id="428" r:id="rId5"/>
    <p:sldId id="452" r:id="rId6"/>
    <p:sldId id="430" r:id="rId7"/>
    <p:sldId id="453" r:id="rId8"/>
    <p:sldId id="432" r:id="rId9"/>
    <p:sldId id="429" r:id="rId10"/>
    <p:sldId id="451" r:id="rId11"/>
    <p:sldId id="435" r:id="rId12"/>
    <p:sldId id="449" r:id="rId13"/>
    <p:sldId id="450" r:id="rId14"/>
    <p:sldId id="443" r:id="rId15"/>
    <p:sldId id="438" r:id="rId16"/>
    <p:sldId id="445" r:id="rId17"/>
    <p:sldId id="444" r:id="rId18"/>
    <p:sldId id="446" r:id="rId19"/>
    <p:sldId id="44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6120" autoAdjust="0"/>
  </p:normalViewPr>
  <p:slideViewPr>
    <p:cSldViewPr>
      <p:cViewPr varScale="1">
        <p:scale>
          <a:sx n="114" d="100"/>
          <a:sy n="114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720F3-46BD-41D2-A2C0-6DA8587E2B40}" type="datetimeFigureOut">
              <a:rPr lang="ru-RU" smtClean="0"/>
              <a:pPr/>
              <a:t>15.02.2023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B9A55-E634-449D-AB54-ABAA6D588F4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63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21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CD29F-1419-41C2-B884-669CF6E4CB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48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13018-E3D9-4EF1-A1C2-D01A9E35C5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07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CA048-36DC-4A33-942D-856575D487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8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12A3F-568E-42D2-A635-D588674D6E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0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20E74-0F3F-4AB4-8896-0CCE481F61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5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3EED-6995-4902-AE96-3FF77E8BA9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59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FD9B-2E01-4DD4-8375-2C3C68B5F2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70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73EA5-6653-43FB-A5DC-2984062FB1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60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63043-057C-4ECC-A6D8-399D060D4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65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3124F-570B-46B6-99C9-26181242E1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00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F0CD9-C980-40D6-9579-7260613EB4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9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F035387-4BAA-48C1-BAEF-9EEA3E36FE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Технология </a:t>
            </a:r>
            <a:r>
              <a:rPr lang="ru-RU" altLang="ru-RU" sz="3000" b="1"/>
              <a:t>переработки </a:t>
            </a:r>
            <a:r>
              <a:rPr lang="ru-RU" altLang="ru-RU" sz="3000" b="1" smtClean="0"/>
              <a:t>нефти</a:t>
            </a:r>
            <a:endParaRPr lang="ru-RU" altLang="ru-RU" sz="30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572153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Термический крекинг и висбрекинг</a:t>
            </a:r>
            <a:endParaRPr lang="ru-RU" altLang="ru-RU" sz="1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ОХИ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en-US" altLang="ru-RU" sz="2600" b="1" dirty="0" smtClean="0"/>
              <a:t>3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/>
              <a:t>Схема превращений процесса термического крекинга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41780"/>
            <a:ext cx="5832648" cy="52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10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936476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Термический крекинг 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2208" y="980728"/>
            <a:ext cx="862027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/>
              <a:t>Варианты ТК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Для производства компонента автомобильного бензина (</a:t>
            </a:r>
            <a:r>
              <a:rPr lang="ru-RU" sz="2000" i="1" dirty="0" smtClean="0"/>
              <a:t>устаревший</a:t>
            </a:r>
            <a:r>
              <a:rPr lang="ru-RU" sz="2000" dirty="0" smtClean="0"/>
              <a:t>);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Для снижения вязкости топочного мазута: сегодня, </a:t>
            </a:r>
            <a:r>
              <a:rPr lang="ru-RU" sz="2000" i="1" dirty="0" smtClean="0"/>
              <a:t>висбрекинг</a:t>
            </a:r>
            <a:r>
              <a:rPr lang="ru-RU" sz="2000" dirty="0" smtClean="0"/>
              <a:t>;</a:t>
            </a:r>
          </a:p>
          <a:p>
            <a:pPr marL="457200" indent="-457200">
              <a:buAutoNum type="arabicPeriod"/>
            </a:pPr>
            <a:r>
              <a:rPr lang="ru-RU" sz="2000" b="1" i="1" u="sng" dirty="0" smtClean="0"/>
              <a:t>Термо</a:t>
            </a:r>
            <a:r>
              <a:rPr lang="ru-RU" sz="2000" b="1" u="sng" dirty="0" smtClean="0"/>
              <a:t>подготовка</a:t>
            </a:r>
            <a:r>
              <a:rPr lang="ru-RU" sz="2000" dirty="0" smtClean="0"/>
              <a:t> фракций для получения сырья для других вторичных процессов:</a:t>
            </a:r>
          </a:p>
          <a:p>
            <a:pPr lvl="1"/>
            <a:r>
              <a:rPr lang="ru-RU" sz="1600" dirty="0" smtClean="0"/>
              <a:t>для </a:t>
            </a:r>
            <a:r>
              <a:rPr lang="ru-RU" sz="1600" dirty="0"/>
              <a:t>установок </a:t>
            </a:r>
            <a:r>
              <a:rPr lang="ru-RU" sz="1600" dirty="0" smtClean="0"/>
              <a:t>коксования (</a:t>
            </a:r>
            <a:r>
              <a:rPr lang="ru-RU" sz="1600" b="1" u="sng" dirty="0" smtClean="0"/>
              <a:t>дистиллятный крекинг-остаток</a:t>
            </a:r>
            <a:r>
              <a:rPr lang="ru-RU" sz="1600" dirty="0" smtClean="0"/>
              <a:t>);</a:t>
            </a:r>
          </a:p>
          <a:p>
            <a:pPr lvl="1"/>
            <a:r>
              <a:rPr lang="ru-RU" sz="1600" dirty="0" smtClean="0"/>
              <a:t>для </a:t>
            </a:r>
            <a:r>
              <a:rPr lang="ru-RU" sz="1600" dirty="0"/>
              <a:t>получения технического </a:t>
            </a:r>
            <a:r>
              <a:rPr lang="ru-RU" sz="1600" dirty="0" smtClean="0"/>
              <a:t>углерода (</a:t>
            </a:r>
            <a:r>
              <a:rPr lang="ru-RU" sz="1600" b="1" u="sng" dirty="0" smtClean="0"/>
              <a:t>термогазойль крекинга</a:t>
            </a:r>
            <a:r>
              <a:rPr lang="ru-RU" sz="1600" dirty="0" smtClean="0"/>
              <a:t>); 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 eaLnBrk="1" hangingPunct="1">
              <a:buNone/>
              <a:defRPr/>
            </a:pPr>
            <a:r>
              <a:rPr lang="ru-RU" sz="2000" b="1" dirty="0" smtClean="0"/>
              <a:t>Способы ведения процесса</a:t>
            </a:r>
          </a:p>
          <a:p>
            <a:pPr eaLnBrk="1" hangingPunct="1">
              <a:defRPr/>
            </a:pPr>
            <a:r>
              <a:rPr lang="ru-RU" sz="2000" dirty="0" smtClean="0"/>
              <a:t>(</a:t>
            </a:r>
            <a:r>
              <a:rPr lang="ru-RU" sz="2000" i="1" dirty="0" smtClean="0"/>
              <a:t>базовый</a:t>
            </a:r>
            <a:r>
              <a:rPr lang="ru-RU" sz="2000" dirty="0" smtClean="0"/>
              <a:t>) в жидкой фазе при температуре 480–540 °С и давлении 2–7 МПа (больше образуется бензинов);</a:t>
            </a:r>
          </a:p>
          <a:p>
            <a:pPr eaLnBrk="1" hangingPunct="1">
              <a:defRPr/>
            </a:pPr>
            <a:r>
              <a:rPr lang="en-US" sz="2000" dirty="0" smtClean="0"/>
              <a:t>(</a:t>
            </a:r>
            <a:r>
              <a:rPr lang="ru-RU" sz="2000" i="1" dirty="0" smtClean="0"/>
              <a:t>гораздо реже</a:t>
            </a:r>
            <a:r>
              <a:rPr lang="en-US" sz="2000" dirty="0" smtClean="0"/>
              <a:t>) </a:t>
            </a:r>
            <a:r>
              <a:rPr lang="ru-RU" sz="2000" dirty="0" smtClean="0"/>
              <a:t>в паровой фазе при температуре 550–600 °С и давлении 0,2–0,5 МПа (больше образуется газообразных).</a:t>
            </a:r>
          </a:p>
        </p:txBody>
      </p:sp>
    </p:spTree>
    <p:extLst>
      <p:ext uri="{BB962C8B-B14F-4D97-AF65-F5344CB8AC3E}">
        <p14:creationId xmlns:p14="http://schemas.microsoft.com/office/powerpoint/2010/main" val="415181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91356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Термический крекинг дистиллятного сырья (ТКДС)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9261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/>
              <a:t>Сырье: </a:t>
            </a:r>
            <a:endParaRPr lang="en-US" sz="2000" b="1" dirty="0" smtClean="0"/>
          </a:p>
          <a:p>
            <a:pPr lvl="1" eaLnBrk="1" hangingPunct="1">
              <a:defRPr/>
            </a:pPr>
            <a:r>
              <a:rPr lang="ru-RU" sz="2000" dirty="0" smtClean="0"/>
              <a:t>ТНО;</a:t>
            </a:r>
          </a:p>
          <a:p>
            <a:pPr lvl="1" eaLnBrk="1" hangingPunct="1">
              <a:defRPr/>
            </a:pPr>
            <a:r>
              <a:rPr lang="ru-RU" sz="2000" dirty="0" smtClean="0"/>
              <a:t>ароматизированные высококипящие дистилляты,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ru-RU" sz="2000" dirty="0" smtClean="0"/>
              <a:t>тяжелые газойли каталитического крекинга,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ru-RU" sz="2000" dirty="0" smtClean="0"/>
              <a:t>тяжелая смола пиролиза, 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ru-RU" sz="2000" dirty="0" smtClean="0"/>
              <a:t>экстракты селективной очистки масел.</a:t>
            </a:r>
          </a:p>
          <a:p>
            <a:pPr eaLnBrk="1" hangingPunct="1">
              <a:defRPr/>
            </a:pPr>
            <a:r>
              <a:rPr lang="ru-RU" sz="2000" b="1" dirty="0" smtClean="0"/>
              <a:t>Продукты: </a:t>
            </a:r>
            <a:endParaRPr lang="en-US" sz="2000" b="1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561260"/>
              </p:ext>
            </p:extLst>
          </p:nvPr>
        </p:nvGraphicFramePr>
        <p:xfrm>
          <a:off x="215784" y="3573016"/>
          <a:ext cx="8748704" cy="2926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2000"/>
                <a:gridCol w="633670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Фракция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Характеристика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газ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/>
                        <a:t>в основном</a:t>
                      </a:r>
                      <a:r>
                        <a:rPr lang="ru-RU" sz="1800" dirty="0" smtClean="0"/>
                        <a:t>, метан и этан, 25-30 % олефинов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бензиновая фракция </a:t>
                      </a:r>
                    </a:p>
                    <a:p>
                      <a:pPr algn="ctr"/>
                      <a:r>
                        <a:rPr lang="ru-RU" sz="1800" dirty="0" smtClean="0"/>
                        <a:t>(н.к.-200 °С)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много непредельных</a:t>
                      </a:r>
                      <a:r>
                        <a:rPr lang="ru-RU" sz="1800" baseline="0" dirty="0" smtClean="0"/>
                        <a:t> и ароматики, </a:t>
                      </a:r>
                      <a:r>
                        <a:rPr lang="ru-RU" sz="1800" dirty="0" smtClean="0"/>
                        <a:t>ОЧ 60-65 (до 80,</a:t>
                      </a:r>
                      <a:r>
                        <a:rPr lang="ru-RU" sz="1800" baseline="0" dirty="0" smtClean="0"/>
                        <a:t> если сырье – смола пиролиза</a:t>
                      </a:r>
                      <a:r>
                        <a:rPr lang="ru-RU" sz="1800" dirty="0" smtClean="0"/>
                        <a:t>), до 100 г </a:t>
                      </a:r>
                      <a:r>
                        <a:rPr lang="en-US" sz="1800" dirty="0" smtClean="0"/>
                        <a:t>I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ru-RU" sz="1800" baseline="0" dirty="0" smtClean="0"/>
                        <a:t>на 100 г</a:t>
                      </a:r>
                    </a:p>
                    <a:p>
                      <a:pPr algn="ctr"/>
                      <a:r>
                        <a:rPr lang="ru-RU" sz="1800" baseline="0" dirty="0" smtClean="0">
                          <a:latin typeface="+mn-lt"/>
                          <a:cs typeface="Arial"/>
                        </a:rPr>
                        <a:t>→→→</a:t>
                      </a:r>
                      <a:r>
                        <a:rPr lang="en-US" sz="1800" baseline="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i="1" baseline="0" dirty="0" smtClean="0"/>
                        <a:t>на компаундирование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термогазойль </a:t>
                      </a:r>
                    </a:p>
                    <a:p>
                      <a:pPr algn="ctr"/>
                      <a:r>
                        <a:rPr lang="ru-RU" sz="1800" dirty="0" smtClean="0"/>
                        <a:t>(200-480 </a:t>
                      </a:r>
                      <a:r>
                        <a:rPr lang="en-US" sz="1800" dirty="0" smtClean="0"/>
                        <a:t>°C</a:t>
                      </a:r>
                      <a:r>
                        <a:rPr lang="ru-RU" sz="1800" dirty="0" smtClean="0"/>
                        <a:t>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40-50 г </a:t>
                      </a:r>
                      <a:r>
                        <a:rPr lang="en-US" sz="1800" dirty="0" smtClean="0"/>
                        <a:t>I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ru-RU" sz="1800" baseline="0" dirty="0" smtClean="0"/>
                        <a:t>на 100 г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дистиллятный крекинг-остаток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рециркуляцию</a:t>
                      </a:r>
                      <a:r>
                        <a:rPr lang="en-US" dirty="0" smtClean="0"/>
                        <a:t> (</a:t>
                      </a:r>
                      <a:r>
                        <a:rPr lang="ru-RU" i="1" dirty="0" smtClean="0"/>
                        <a:t>пр-во</a:t>
                      </a:r>
                      <a:r>
                        <a:rPr lang="ru-RU" i="1" baseline="0" dirty="0" smtClean="0"/>
                        <a:t> бензинов</a:t>
                      </a:r>
                      <a:r>
                        <a:rPr lang="en-US" dirty="0" smtClean="0"/>
                        <a:t>)</a:t>
                      </a:r>
                      <a:r>
                        <a:rPr lang="ru-RU" baseline="0" dirty="0" smtClean="0"/>
                        <a:t> или на производство кокса</a:t>
                      </a:r>
                      <a:r>
                        <a:rPr lang="ru-RU" dirty="0" smtClean="0"/>
                        <a:t>, много САВ, некоторое количество</a:t>
                      </a:r>
                      <a:r>
                        <a:rPr lang="ru-RU" baseline="0" dirty="0" smtClean="0"/>
                        <a:t> карбоидов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3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91356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Кокс или пироуглерод?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539707"/>
              </p:ext>
            </p:extLst>
          </p:nvPr>
        </p:nvGraphicFramePr>
        <p:xfrm>
          <a:off x="251520" y="923528"/>
          <a:ext cx="8640960" cy="4343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0320"/>
                <a:gridCol w="2880320"/>
                <a:gridCol w="288032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Нефтяной</a:t>
                      </a:r>
                      <a:r>
                        <a:rPr lang="ru-RU" sz="1300" baseline="0" dirty="0" smtClean="0"/>
                        <a:t> кокс </a:t>
                      </a:r>
                    </a:p>
                    <a:p>
                      <a:pPr algn="ctr"/>
                      <a:r>
                        <a:rPr lang="ru-RU" sz="1300" baseline="0" dirty="0" smtClean="0"/>
                        <a:t>(в т.ч. кокс на катализаторах)</a:t>
                      </a:r>
                      <a:endParaRPr lang="ru-RU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Пироуглерод</a:t>
                      </a:r>
                      <a:endParaRPr lang="ru-RU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Сажа</a:t>
                      </a:r>
                      <a:endParaRPr lang="ru-RU" sz="13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Твердое вещество</a:t>
                      </a:r>
                      <a:r>
                        <a:rPr lang="ru-RU" sz="1300" baseline="0" dirty="0" smtClean="0"/>
                        <a:t> с высоким содержанием углерода, нерастворимое в бензоле, образуется в результате </a:t>
                      </a:r>
                      <a:r>
                        <a:rPr lang="ru-RU" sz="1300" b="1" u="sng" baseline="0" dirty="0" smtClean="0"/>
                        <a:t>жидкофазных термических процессов</a:t>
                      </a:r>
                      <a:r>
                        <a:rPr lang="ru-RU" sz="1300" baseline="0" dirty="0" smtClean="0"/>
                        <a:t>.</a:t>
                      </a:r>
                    </a:p>
                    <a:p>
                      <a:pPr algn="l"/>
                      <a:r>
                        <a:rPr lang="ru-RU" sz="1300" baseline="0" dirty="0" smtClean="0"/>
                        <a:t>Состоит из: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300" baseline="0" dirty="0" smtClean="0"/>
                        <a:t>карбенов (растворимы в бензоле, нерастворимы в </a:t>
                      </a:r>
                      <a:r>
                        <a:rPr lang="en-US" sz="1300" baseline="0" dirty="0" smtClean="0"/>
                        <a:t>CS</a:t>
                      </a:r>
                      <a:r>
                        <a:rPr lang="en-US" sz="1300" baseline="-25000" dirty="0" smtClean="0"/>
                        <a:t>2</a:t>
                      </a:r>
                      <a:r>
                        <a:rPr lang="en-US" sz="1300" baseline="0" dirty="0" smtClean="0"/>
                        <a:t>)</a:t>
                      </a:r>
                      <a:endParaRPr lang="ru-RU" sz="1300" baseline="0" dirty="0" smtClean="0"/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300" baseline="0" dirty="0" smtClean="0"/>
                        <a:t>карбоидов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ru-RU" sz="1300" baseline="0" dirty="0" smtClean="0"/>
                        <a:t>(нерастворимы в бензоле и </a:t>
                      </a:r>
                      <a:r>
                        <a:rPr lang="en-US" sz="1300" baseline="0" dirty="0" smtClean="0"/>
                        <a:t>CS</a:t>
                      </a:r>
                      <a:r>
                        <a:rPr lang="en-US" sz="1300" baseline="-25000" dirty="0" smtClean="0"/>
                        <a:t>2</a:t>
                      </a:r>
                      <a:r>
                        <a:rPr lang="en-US" sz="1300" baseline="0" dirty="0" smtClean="0"/>
                        <a:t>)</a:t>
                      </a:r>
                      <a:r>
                        <a:rPr lang="ru-RU" sz="1300" baseline="0" dirty="0" smtClean="0"/>
                        <a:t>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300" baseline="0" dirty="0" smtClean="0"/>
                        <a:t>Соотношение С/Н = 2-4 (для низкотемпературного кокса – 1,1-1,25). Плотность – 1,4-1,5 г/см</a:t>
                      </a:r>
                      <a:r>
                        <a:rPr lang="ru-RU" sz="1300" baseline="30000" dirty="0" smtClean="0"/>
                        <a:t>3</a:t>
                      </a:r>
                      <a:r>
                        <a:rPr lang="ru-RU" sz="1300" baseline="0" dirty="0" smtClean="0"/>
                        <a:t>.</a:t>
                      </a:r>
                      <a:endParaRPr lang="en-US" sz="1300" baseline="0" dirty="0" smtClean="0"/>
                    </a:p>
                    <a:p>
                      <a:pPr marL="0" indent="0" algn="l">
                        <a:buFontTx/>
                        <a:buNone/>
                      </a:pPr>
                      <a:endParaRPr lang="en-US" sz="1300" baseline="0" dirty="0" smtClean="0"/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300" dirty="0" smtClean="0"/>
                        <a:t>масла ↔ смолы → асфальтены → карбены → карбоиды → </a:t>
                      </a:r>
                      <a:r>
                        <a:rPr lang="ru-RU" sz="1300" b="1" u="sng" dirty="0" smtClean="0"/>
                        <a:t>кокс</a:t>
                      </a:r>
                      <a:endParaRPr lang="ru-RU" sz="13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Твердый продукт </a:t>
                      </a:r>
                      <a:r>
                        <a:rPr lang="ru-RU" sz="1300" b="1" u="sng" dirty="0" smtClean="0"/>
                        <a:t>газофазного термического разложения</a:t>
                      </a:r>
                      <a:r>
                        <a:rPr lang="ru-RU" sz="1300" b="1" u="sng" baseline="0" dirty="0" smtClean="0"/>
                        <a:t> УВ</a:t>
                      </a:r>
                      <a:r>
                        <a:rPr lang="ru-RU" sz="1300" baseline="0" dirty="0" smtClean="0"/>
                        <a:t>. Содержание углерода – 99</a:t>
                      </a:r>
                      <a:r>
                        <a:rPr lang="ru-RU" sz="1300" baseline="-25000" dirty="0" smtClean="0"/>
                        <a:t>+</a:t>
                      </a:r>
                      <a:r>
                        <a:rPr lang="ru-RU" sz="1300" baseline="0" dirty="0" smtClean="0"/>
                        <a:t> %.</a:t>
                      </a:r>
                    </a:p>
                    <a:p>
                      <a:pPr algn="l"/>
                      <a:r>
                        <a:rPr lang="ru-RU" sz="1300" baseline="0" dirty="0" smtClean="0"/>
                        <a:t>Коэффициент теплопроводности ПУ на 2 порядка меньше, чем для стали - отложения ПУ на стенках труб сильно снижают общий коэффициент теплопередачи к реагирующей смеси; повышается гидравлическое сопротивление в змеевике. </a:t>
                      </a:r>
                    </a:p>
                    <a:p>
                      <a:pPr algn="l"/>
                      <a:r>
                        <a:rPr lang="ru-RU" sz="1300" dirty="0" smtClean="0"/>
                        <a:t>На</a:t>
                      </a:r>
                      <a:r>
                        <a:rPr lang="ru-RU" sz="1300" baseline="0" dirty="0" smtClean="0"/>
                        <a:t> твердой поверхности ПУ обычно выделяется в виде плотной, с металлическим блеском пленки, воспроизводящей все детали поверхности.</a:t>
                      </a:r>
                      <a:endParaRPr lang="ru-RU" sz="1300" dirty="0" smtClean="0"/>
                    </a:p>
                    <a:p>
                      <a:pPr algn="l"/>
                      <a:r>
                        <a:rPr lang="ru-RU" sz="1300" dirty="0" smtClean="0"/>
                        <a:t>Во многих случаях на практике пироуглерод также называют </a:t>
                      </a:r>
                      <a:r>
                        <a:rPr lang="ru-RU" sz="1300" i="1" dirty="0" smtClean="0"/>
                        <a:t>коксом</a:t>
                      </a:r>
                      <a:r>
                        <a:rPr lang="ru-RU" sz="1300" dirty="0" smtClean="0"/>
                        <a:t>.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Дисперсный углерод в виде более</a:t>
                      </a:r>
                      <a:r>
                        <a:rPr lang="ru-RU" sz="1300" baseline="0" dirty="0" smtClean="0"/>
                        <a:t> или менее срощенных сферических частиц (40-3000 нм), образующийся на поверхности помимо ПУ при температурах 1000</a:t>
                      </a:r>
                      <a:r>
                        <a:rPr lang="ru-RU" sz="1300" baseline="-25000" dirty="0" smtClean="0"/>
                        <a:t>+</a:t>
                      </a:r>
                      <a:r>
                        <a:rPr lang="ru-RU" sz="1300" baseline="0" dirty="0" smtClean="0"/>
                        <a:t> °С.</a:t>
                      </a:r>
                    </a:p>
                    <a:p>
                      <a:pPr algn="l"/>
                      <a:endParaRPr lang="ru-RU" sz="1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72208" y="5239741"/>
            <a:ext cx="8620272" cy="178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ru-RU" sz="1600" b="1" kern="0" dirty="0" smtClean="0"/>
              <a:t>Как понять, какова природа твердых отложений на стенках аппаратов?</a:t>
            </a:r>
          </a:p>
          <a:p>
            <a:pPr>
              <a:buFontTx/>
              <a:buChar char="-"/>
            </a:pPr>
            <a:r>
              <a:rPr lang="ru-RU" sz="1600" kern="0" dirty="0"/>
              <a:t>Температура процесса выше критической для сырья или продуктов? </a:t>
            </a:r>
          </a:p>
          <a:p>
            <a:pPr marL="446088" lvl="1">
              <a:buFontTx/>
              <a:buChar char="-"/>
            </a:pPr>
            <a:r>
              <a:rPr lang="ru-RU" sz="1200" kern="0" dirty="0"/>
              <a:t>Если выше, значит процесс точно протекает в газовой фазе</a:t>
            </a:r>
            <a:r>
              <a:rPr lang="ru-RU" sz="1200" kern="0" dirty="0" smtClean="0"/>
              <a:t>; Если ниже, то смотреть давление;</a:t>
            </a:r>
            <a:endParaRPr lang="ru-RU" sz="1200" kern="0" dirty="0"/>
          </a:p>
          <a:p>
            <a:pPr marL="446088" lvl="1">
              <a:buFontTx/>
              <a:buChar char="-"/>
            </a:pPr>
            <a:r>
              <a:rPr lang="ru-RU" sz="1200" kern="0" dirty="0"/>
              <a:t>Приближенно: </a:t>
            </a:r>
            <a:r>
              <a:rPr lang="en-US" sz="1200" i="1" kern="0" dirty="0"/>
              <a:t>t</a:t>
            </a:r>
            <a:r>
              <a:rPr lang="ru-RU" sz="1200" kern="0" baseline="-25000" dirty="0"/>
              <a:t>кр</a:t>
            </a:r>
            <a:r>
              <a:rPr lang="ru-RU" sz="1200" kern="0" dirty="0"/>
              <a:t> = </a:t>
            </a:r>
            <a:r>
              <a:rPr lang="en-US" sz="1200" i="1" kern="0" dirty="0"/>
              <a:t>t</a:t>
            </a:r>
            <a:r>
              <a:rPr lang="ru-RU" sz="1200" kern="0" baseline="-25000" dirty="0"/>
              <a:t>кип.ср.</a:t>
            </a:r>
            <a:r>
              <a:rPr lang="ru-RU" sz="1200" kern="0" dirty="0"/>
              <a:t> + 160;</a:t>
            </a:r>
          </a:p>
          <a:p>
            <a:pPr>
              <a:buFontTx/>
              <a:buChar char="-"/>
            </a:pPr>
            <a:r>
              <a:rPr lang="ru-RU" sz="1600" kern="0" dirty="0" smtClean="0"/>
              <a:t>В какой фазе протекает процесс? </a:t>
            </a:r>
          </a:p>
          <a:p>
            <a:pPr marL="446088" lvl="1">
              <a:buFontTx/>
              <a:buChar char="-"/>
            </a:pPr>
            <a:r>
              <a:rPr lang="ru-RU" sz="1200" kern="0" dirty="0"/>
              <a:t>Если исключительно в газовой, значит пироуглерод, если есть жидкая фаза, тогда или кокс, или пироуглерод;</a:t>
            </a:r>
          </a:p>
        </p:txBody>
      </p:sp>
    </p:spTree>
    <p:extLst>
      <p:ext uri="{BB962C8B-B14F-4D97-AF65-F5344CB8AC3E}">
        <p14:creationId xmlns:p14="http://schemas.microsoft.com/office/powerpoint/2010/main" val="8951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9" y="1124744"/>
            <a:ext cx="8903839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3064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Принципиальная технологическая схема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0029" y="838453"/>
            <a:ext cx="8716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Установки </a:t>
            </a:r>
            <a:r>
              <a:rPr lang="ru-RU" b="1" dirty="0"/>
              <a:t>ТКДС </a:t>
            </a:r>
            <a:r>
              <a:rPr lang="ru-RU" dirty="0" smtClean="0"/>
              <a:t>мало </a:t>
            </a:r>
            <a:r>
              <a:rPr lang="ru-RU" dirty="0"/>
              <a:t>чем отличаются от своих предшественников — </a:t>
            </a:r>
            <a:r>
              <a:rPr lang="ru-RU" b="1" dirty="0"/>
              <a:t>установок </a:t>
            </a:r>
            <a:r>
              <a:rPr lang="ru-RU" b="1" dirty="0" smtClean="0"/>
              <a:t>двухпечного </a:t>
            </a:r>
            <a:r>
              <a:rPr lang="ru-RU" b="1" dirty="0"/>
              <a:t>крекинга </a:t>
            </a:r>
            <a:r>
              <a:rPr lang="ru-RU" dirty="0"/>
              <a:t>нефтяных остатков бензинового </a:t>
            </a:r>
            <a:r>
              <a:rPr lang="ru-RU" dirty="0" smtClean="0"/>
              <a:t>профиля.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140968"/>
            <a:ext cx="93610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1,5-2,5 мин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831720" y="3717032"/>
            <a:ext cx="260300" cy="649182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763688" y="1988840"/>
            <a:ext cx="93610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10-15 мин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991532" y="2564904"/>
            <a:ext cx="132196" cy="1009222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539552" y="3725912"/>
            <a:ext cx="292168" cy="640302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48020" y="5890046"/>
            <a:ext cx="8716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Обозначения: </a:t>
            </a:r>
            <a:r>
              <a:rPr lang="ru-RU" sz="1600" dirty="0" smtClean="0"/>
              <a:t>1, 2 – печи крекинга тяжелого и легкого сырья; 3 – выносная реакционная колонна; 4 – испаритель высокого давления</a:t>
            </a:r>
            <a:r>
              <a:rPr lang="ru-RU" sz="1600" dirty="0"/>
              <a:t>; 5, 8 – </a:t>
            </a:r>
            <a:r>
              <a:rPr lang="ru-RU" sz="1600" dirty="0" smtClean="0"/>
              <a:t>сепараторы; </a:t>
            </a:r>
            <a:r>
              <a:rPr lang="en-US" sz="1600" dirty="0" smtClean="0"/>
              <a:t>7</a:t>
            </a:r>
            <a:r>
              <a:rPr lang="ru-RU" sz="1600" dirty="0" smtClean="0"/>
              <a:t> </a:t>
            </a:r>
            <a:r>
              <a:rPr lang="ru-RU" sz="1600" dirty="0"/>
              <a:t>– испаритель </a:t>
            </a:r>
            <a:r>
              <a:rPr lang="ru-RU" sz="1600" dirty="0" smtClean="0"/>
              <a:t>низкого </a:t>
            </a:r>
            <a:r>
              <a:rPr lang="ru-RU" sz="1600" dirty="0"/>
              <a:t>давления</a:t>
            </a:r>
            <a:r>
              <a:rPr lang="ru-RU" sz="1600" dirty="0" smtClean="0"/>
              <a:t>; </a:t>
            </a:r>
            <a:r>
              <a:rPr lang="en-US" sz="1600" dirty="0" smtClean="0"/>
              <a:t>6</a:t>
            </a:r>
            <a:r>
              <a:rPr lang="ru-RU" sz="1600" dirty="0" smtClean="0"/>
              <a:t> – комбинированная колонна высокого давления; 9 – вакуумная колонна.</a:t>
            </a:r>
            <a:endParaRPr lang="ru-RU" sz="16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187500" y="5206528"/>
            <a:ext cx="10802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FF0000"/>
                </a:solidFill>
              </a:rPr>
              <a:t>390-410 °С</a:t>
            </a:r>
          </a:p>
          <a:p>
            <a:r>
              <a:rPr lang="ru-RU" sz="800" dirty="0" smtClean="0">
                <a:solidFill>
                  <a:srgbClr val="FF0000"/>
                </a:solidFill>
              </a:rPr>
              <a:t>5,0-5,6 МПа</a:t>
            </a:r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395412" y="5205330"/>
            <a:ext cx="10802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FF0000"/>
                </a:solidFill>
              </a:rPr>
              <a:t>290-320 °С</a:t>
            </a:r>
          </a:p>
          <a:p>
            <a:r>
              <a:rPr lang="ru-RU" sz="800" dirty="0" smtClean="0">
                <a:solidFill>
                  <a:srgbClr val="FF0000"/>
                </a:solidFill>
              </a:rPr>
              <a:t>5,0-6,0 МПа</a:t>
            </a:r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187500" y="4118883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FF0000"/>
                </a:solidFill>
              </a:rPr>
              <a:t>530-550 °С</a:t>
            </a:r>
          </a:p>
          <a:p>
            <a:r>
              <a:rPr lang="ru-RU" sz="500" dirty="0" smtClean="0">
                <a:solidFill>
                  <a:srgbClr val="FF0000"/>
                </a:solidFill>
              </a:rPr>
              <a:t>2,3-2,9 МПа</a:t>
            </a:r>
            <a:endParaRPr lang="ru-RU" sz="5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07504" y="3717032"/>
            <a:ext cx="540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FF0000"/>
                </a:solidFill>
              </a:rPr>
              <a:t>490-500 °С</a:t>
            </a:r>
          </a:p>
          <a:p>
            <a:r>
              <a:rPr lang="ru-RU" sz="500" dirty="0" smtClean="0">
                <a:solidFill>
                  <a:srgbClr val="FF0000"/>
                </a:solidFill>
              </a:rPr>
              <a:t>2,2-2,8 МПа</a:t>
            </a:r>
            <a:endParaRPr lang="ru-RU" sz="5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 rot="16200000">
            <a:off x="1645804" y="3851175"/>
            <a:ext cx="720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495-500 °С</a:t>
            </a:r>
          </a:p>
          <a:p>
            <a:r>
              <a:rPr lang="ru-RU" sz="700" dirty="0" smtClean="0">
                <a:solidFill>
                  <a:srgbClr val="FF0000"/>
                </a:solidFill>
              </a:rPr>
              <a:t>2,0-2,6 МПа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 rot="16200000">
            <a:off x="1627656" y="4733129"/>
            <a:ext cx="79208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460-470 °С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 rot="16200000">
            <a:off x="2565940" y="3851175"/>
            <a:ext cx="720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450-460 °С</a:t>
            </a:r>
          </a:p>
          <a:p>
            <a:r>
              <a:rPr lang="ru-RU" sz="700" dirty="0" smtClean="0">
                <a:solidFill>
                  <a:srgbClr val="FF0000"/>
                </a:solidFill>
              </a:rPr>
              <a:t>1,0-1,3 МПа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 rot="16200000">
            <a:off x="2547792" y="4733130"/>
            <a:ext cx="79208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430-440 °С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 rot="16200000">
            <a:off x="4827417" y="4545371"/>
            <a:ext cx="8413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400-415 °С</a:t>
            </a:r>
          </a:p>
          <a:p>
            <a:r>
              <a:rPr lang="ru-RU" sz="700" dirty="0" smtClean="0">
                <a:solidFill>
                  <a:srgbClr val="FF0000"/>
                </a:solidFill>
              </a:rPr>
              <a:t>0,25-0,4 МПа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 rot="16200000">
            <a:off x="3627912" y="2932929"/>
            <a:ext cx="79208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180-220 °С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 rot="16200000">
            <a:off x="3643880" y="4661121"/>
            <a:ext cx="79208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390-410 °С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>
            <a:spLocks noChangeArrowheads="1"/>
          </p:cNvSpPr>
          <p:nvPr/>
        </p:nvSpPr>
        <p:spPr bwMode="auto">
          <a:xfrm rot="16200000">
            <a:off x="4852048" y="3220961"/>
            <a:ext cx="79208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170-200 °С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 rot="16200000">
            <a:off x="3603281" y="3407755"/>
            <a:ext cx="8413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300-330 °С</a:t>
            </a:r>
          </a:p>
          <a:p>
            <a:r>
              <a:rPr lang="ru-RU" sz="700" dirty="0" smtClean="0">
                <a:solidFill>
                  <a:srgbClr val="FF0000"/>
                </a:solidFill>
              </a:rPr>
              <a:t>0,9-1,3 МПа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>
            <a:spLocks noChangeArrowheads="1"/>
          </p:cNvSpPr>
          <p:nvPr/>
        </p:nvSpPr>
        <p:spPr bwMode="auto">
          <a:xfrm>
            <a:off x="6322939" y="4304129"/>
            <a:ext cx="84134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600" dirty="0" smtClean="0">
                <a:solidFill>
                  <a:srgbClr val="FF0000"/>
                </a:solidFill>
              </a:rPr>
              <a:t>305-345 °С</a:t>
            </a:r>
          </a:p>
          <a:p>
            <a:r>
              <a:rPr lang="ru-RU" sz="600" dirty="0" smtClean="0">
                <a:solidFill>
                  <a:srgbClr val="FF0000"/>
                </a:solidFill>
              </a:rPr>
              <a:t>7-13 кПа</a:t>
            </a:r>
            <a:endParaRPr lang="ru-RU" sz="600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6455701" y="5281463"/>
            <a:ext cx="108024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300-320 °С</a:t>
            </a:r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6486105" y="2742191"/>
            <a:ext cx="108024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dirty="0" smtClean="0">
                <a:solidFill>
                  <a:srgbClr val="FF0000"/>
                </a:solidFill>
              </a:rPr>
              <a:t>70-90 °С</a:t>
            </a:r>
            <a:endParaRPr lang="ru-RU" sz="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9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91356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Закоксовывание труб печи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72208" y="980728"/>
            <a:ext cx="8620272" cy="178965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ru-RU" sz="1600" b="1" kern="0" dirty="0" smtClean="0"/>
              <a:t>Какие явления могут вызвать быстрое закоксовывание змеевика?</a:t>
            </a:r>
          </a:p>
          <a:p>
            <a:pPr>
              <a:buFontTx/>
              <a:buChar char="-"/>
            </a:pPr>
            <a:r>
              <a:rPr lang="ru-RU" sz="1600" b="1" kern="0" dirty="0" smtClean="0"/>
              <a:t>Облегчение фракционного состава сырья</a:t>
            </a:r>
            <a:r>
              <a:rPr lang="ru-RU" sz="1600" kern="0" dirty="0" smtClean="0"/>
              <a:t> </a:t>
            </a:r>
            <a:r>
              <a:rPr lang="ru-RU" sz="1600" kern="0" dirty="0" smtClean="0">
                <a:latin typeface="Arial"/>
                <a:cs typeface="Arial"/>
              </a:rPr>
              <a:t>→ Снижение растворяющей способности жидкой фазы по отношению к асфальтенам</a:t>
            </a:r>
            <a:r>
              <a:rPr lang="ru-RU" sz="1600" kern="0" dirty="0"/>
              <a:t> </a:t>
            </a:r>
            <a:r>
              <a:rPr lang="ru-RU" sz="1600" kern="0" dirty="0">
                <a:cs typeface="Arial"/>
              </a:rPr>
              <a:t>→ </a:t>
            </a:r>
            <a:r>
              <a:rPr lang="ru-RU" sz="1600" kern="0" dirty="0" smtClean="0">
                <a:cs typeface="Arial"/>
              </a:rPr>
              <a:t>Коксование труб;</a:t>
            </a:r>
          </a:p>
          <a:p>
            <a:pPr>
              <a:buFontTx/>
              <a:buChar char="-"/>
            </a:pPr>
            <a:r>
              <a:rPr lang="ru-RU" sz="1600" b="1" kern="0" dirty="0" smtClean="0"/>
              <a:t>Изменение группового </a:t>
            </a:r>
            <a:r>
              <a:rPr lang="ru-RU" sz="1600" b="1" kern="0" dirty="0"/>
              <a:t>состава </a:t>
            </a:r>
            <a:r>
              <a:rPr lang="ru-RU" sz="1600" b="1" kern="0" dirty="0" smtClean="0"/>
              <a:t>сырья (рост содержания парафинов и нафтенов)</a:t>
            </a:r>
            <a:r>
              <a:rPr lang="ru-RU" sz="1600" kern="0" dirty="0" smtClean="0"/>
              <a:t> </a:t>
            </a:r>
            <a:r>
              <a:rPr lang="ru-RU" sz="1600" kern="0" dirty="0">
                <a:cs typeface="Arial"/>
              </a:rPr>
              <a:t>→ Снижение растворяющей способности жидкой фазы по отношению к асфальтенам</a:t>
            </a:r>
            <a:r>
              <a:rPr lang="ru-RU" sz="1600" kern="0" dirty="0"/>
              <a:t> </a:t>
            </a:r>
            <a:r>
              <a:rPr lang="ru-RU" sz="1600" kern="0" dirty="0">
                <a:cs typeface="Arial"/>
              </a:rPr>
              <a:t>→ Коксование труб;</a:t>
            </a:r>
          </a:p>
          <a:p>
            <a:pPr>
              <a:buFontTx/>
              <a:buChar char="-"/>
            </a:pPr>
            <a:r>
              <a:rPr lang="ru-RU" sz="1600" b="1" kern="0" dirty="0" smtClean="0"/>
              <a:t>Снижение производительности печи по сырью (уменьшение расхода сырья в печь)</a:t>
            </a:r>
            <a:r>
              <a:rPr lang="ru-RU" sz="1600" kern="0" dirty="0" smtClean="0"/>
              <a:t> </a:t>
            </a:r>
            <a:r>
              <a:rPr lang="ru-RU" sz="1600" kern="0" dirty="0">
                <a:cs typeface="Arial"/>
              </a:rPr>
              <a:t>→ </a:t>
            </a:r>
            <a:r>
              <a:rPr lang="ru-RU" sz="1600" kern="0" dirty="0" smtClean="0">
                <a:cs typeface="Arial"/>
              </a:rPr>
              <a:t>Увеличение продолжительности крекинга</a:t>
            </a:r>
            <a:r>
              <a:rPr lang="ru-RU" sz="1600" kern="0" dirty="0"/>
              <a:t> </a:t>
            </a:r>
            <a:r>
              <a:rPr lang="ru-RU" sz="1600" kern="0" dirty="0">
                <a:cs typeface="Arial"/>
              </a:rPr>
              <a:t>→ </a:t>
            </a:r>
            <a:r>
              <a:rPr lang="ru-RU" sz="1600" kern="0" dirty="0" smtClean="0">
                <a:cs typeface="Arial"/>
              </a:rPr>
              <a:t>Увеличение концентрации асфальтенов в жидкой фазе</a:t>
            </a:r>
            <a:r>
              <a:rPr lang="ru-RU" sz="1600" kern="0" dirty="0" smtClean="0"/>
              <a:t> </a:t>
            </a:r>
            <a:r>
              <a:rPr lang="ru-RU" sz="1600" kern="0" dirty="0" smtClean="0">
                <a:cs typeface="Arial"/>
              </a:rPr>
              <a:t>→ Коксование труб.</a:t>
            </a:r>
          </a:p>
          <a:p>
            <a:pPr marL="0" indent="0">
              <a:buNone/>
            </a:pPr>
            <a:endParaRPr lang="ru-RU" sz="1600" b="1" kern="0" dirty="0" smtClean="0">
              <a:cs typeface="Arial"/>
            </a:endParaRPr>
          </a:p>
          <a:p>
            <a:pPr marL="0" indent="0">
              <a:buNone/>
            </a:pPr>
            <a:r>
              <a:rPr lang="ru-RU" sz="1600" kern="0" dirty="0">
                <a:cs typeface="Arial"/>
              </a:rPr>
              <a:t>Чтобы установка ТК работала нормально, глубина крекинга в печи тяжелого </a:t>
            </a:r>
            <a:r>
              <a:rPr lang="ru-RU" sz="1600" kern="0" dirty="0" smtClean="0">
                <a:cs typeface="Arial"/>
              </a:rPr>
              <a:t>сырья должна быть ниже той, при которой достигается пороговая концентрация асфальтенов в жидкой фазе – тогда кокс практически не образуется, а стенки труб печи медленно покрываются ПУ, образующимся из жидкой фазы. </a:t>
            </a:r>
          </a:p>
          <a:p>
            <a:pPr marL="0" indent="0">
              <a:buNone/>
            </a:pPr>
            <a:r>
              <a:rPr lang="ru-RU" sz="1600" b="1" kern="0" dirty="0" smtClean="0">
                <a:cs typeface="Arial"/>
              </a:rPr>
              <a:t>Максимально допустимый выход ПУ (% масс. на сырье):</a:t>
            </a:r>
          </a:p>
          <a:p>
            <a:pPr>
              <a:buFontTx/>
              <a:buChar char="-"/>
            </a:pPr>
            <a:r>
              <a:rPr lang="ru-RU" sz="1600" kern="0" dirty="0" smtClean="0">
                <a:cs typeface="Arial"/>
              </a:rPr>
              <a:t>Печь легкого сырья – 0,001 %;</a:t>
            </a:r>
          </a:p>
          <a:p>
            <a:pPr>
              <a:buFontTx/>
              <a:buChar char="-"/>
            </a:pPr>
            <a:r>
              <a:rPr lang="ru-RU" sz="1600" kern="0" dirty="0" smtClean="0">
                <a:cs typeface="Arial"/>
              </a:rPr>
              <a:t>Печь тяжелого сырья – 0,0005 %;</a:t>
            </a:r>
            <a:endParaRPr lang="ru-RU" sz="16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698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83282" y="44624"/>
            <a:ext cx="812522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Материальный баланс установки ТКДС при </a:t>
            </a:r>
            <a:r>
              <a:rPr lang="ru-RU" sz="2000" dirty="0" smtClean="0"/>
              <a:t>получении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2000" dirty="0"/>
              <a:t>серийного </a:t>
            </a:r>
            <a:r>
              <a:rPr lang="ru-RU" sz="2000" dirty="0" smtClean="0"/>
              <a:t>и </a:t>
            </a:r>
            <a:r>
              <a:rPr lang="ru-RU" sz="2000" dirty="0"/>
              <a:t>вакуумного </a:t>
            </a:r>
            <a:r>
              <a:rPr lang="ru-RU" sz="2000" dirty="0" smtClean="0"/>
              <a:t>термогазойлей </a:t>
            </a:r>
            <a:r>
              <a:rPr lang="ru-RU" sz="2000" dirty="0"/>
              <a:t>следующий (в % маc.):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17635"/>
              </p:ext>
            </p:extLst>
          </p:nvPr>
        </p:nvGraphicFramePr>
        <p:xfrm>
          <a:off x="107504" y="980728"/>
          <a:ext cx="8928000" cy="3398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0000"/>
                <a:gridCol w="3384000"/>
                <a:gridCol w="338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Фракция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Получение </a:t>
                      </a:r>
                      <a:br>
                        <a:rPr lang="ru-RU" sz="1400" dirty="0" smtClean="0"/>
                      </a:br>
                      <a:r>
                        <a:rPr lang="ru-RU" sz="1400" i="1" dirty="0" smtClean="0"/>
                        <a:t>серийного </a:t>
                      </a:r>
                      <a:r>
                        <a:rPr lang="ru-RU" sz="1400" i="0" dirty="0" smtClean="0"/>
                        <a:t>термогазойля</a:t>
                      </a:r>
                    </a:p>
                    <a:p>
                      <a:pPr algn="ctr"/>
                      <a:r>
                        <a:rPr lang="ru-RU" sz="1400" i="0" dirty="0" smtClean="0"/>
                        <a:t>(есть только колонна-испаритель 7)</a:t>
                      </a:r>
                      <a:endParaRPr lang="ru-RU" sz="14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Получение </a:t>
                      </a:r>
                      <a:br>
                        <a:rPr lang="ru-RU" sz="1400" dirty="0" smtClean="0"/>
                      </a:br>
                      <a:r>
                        <a:rPr lang="ru-RU" sz="1400" i="1" dirty="0" smtClean="0"/>
                        <a:t>вакуумного </a:t>
                      </a:r>
                      <a:r>
                        <a:rPr lang="ru-RU" sz="1400" i="0" dirty="0" smtClean="0"/>
                        <a:t>термогазойля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/>
                        <a:t>(есть</a:t>
                      </a:r>
                      <a:r>
                        <a:rPr lang="ru-RU" sz="1400" i="0" baseline="0" dirty="0" smtClean="0"/>
                        <a:t> </a:t>
                      </a:r>
                      <a:r>
                        <a:rPr lang="ru-RU" sz="1400" i="0" dirty="0" smtClean="0"/>
                        <a:t>колонны 7 и 9)</a:t>
                      </a:r>
                      <a:endParaRPr lang="ru-RU" sz="1400" i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Газ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5,0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Головка стабилизации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бензина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1,3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Стабильный бензин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20,1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20,1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Термогазойль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24,2</a:t>
                      </a:r>
                    </a:p>
                    <a:p>
                      <a:pPr algn="ctr"/>
                      <a:r>
                        <a:rPr lang="ru-RU" sz="1400" i="1" dirty="0" smtClean="0"/>
                        <a:t>(боковой отбор колонны 7)</a:t>
                      </a:r>
                      <a:endParaRPr lang="ru-RU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52,6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Дистиллятный</a:t>
                      </a:r>
                      <a:r>
                        <a:rPr lang="ru-RU" sz="1400" baseline="0" dirty="0" smtClean="0"/>
                        <a:t> крекинг</a:t>
                      </a:r>
                      <a:r>
                        <a:rPr lang="ru-RU" sz="1400" dirty="0" smtClean="0"/>
                        <a:t>-остаток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48,3</a:t>
                      </a:r>
                    </a:p>
                    <a:p>
                      <a:pPr algn="ctr"/>
                      <a:r>
                        <a:rPr lang="ru-RU" sz="1400" dirty="0" smtClean="0"/>
                        <a:t>(</a:t>
                      </a:r>
                      <a:r>
                        <a:rPr lang="ru-RU" sz="1400" i="1" dirty="0" smtClean="0"/>
                        <a:t>кубовый остаток колонны 7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19,9</a:t>
                      </a:r>
                    </a:p>
                    <a:p>
                      <a:pPr algn="ctr"/>
                      <a:r>
                        <a:rPr lang="ru-RU" sz="1400" dirty="0" smtClean="0"/>
                        <a:t>(</a:t>
                      </a:r>
                      <a:r>
                        <a:rPr lang="ru-RU" sz="1400" i="1" dirty="0" smtClean="0"/>
                        <a:t>кубовый остаток колонны 9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Потери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4" t="37362" b="11024"/>
          <a:stretch/>
        </p:blipFill>
        <p:spPr bwMode="auto">
          <a:xfrm>
            <a:off x="2530972" y="4509120"/>
            <a:ext cx="3967698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20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212"/>
            <a:ext cx="8229600" cy="681484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Показатели качества термогазойля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052736"/>
            <a:ext cx="3744416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/>
              <a:t>Содержание серы;</a:t>
            </a:r>
          </a:p>
          <a:p>
            <a:pPr eaLnBrk="1" hangingPunct="1">
              <a:defRPr/>
            </a:pPr>
            <a:r>
              <a:rPr lang="ru-RU" sz="1800" dirty="0" smtClean="0"/>
              <a:t>Коксуемость;</a:t>
            </a:r>
          </a:p>
          <a:p>
            <a:pPr eaLnBrk="1" hangingPunct="1">
              <a:defRPr/>
            </a:pPr>
            <a:r>
              <a:rPr lang="ru-RU" sz="1800" dirty="0" smtClean="0"/>
              <a:t>Фракционный состав;</a:t>
            </a:r>
          </a:p>
          <a:p>
            <a:pPr eaLnBrk="1" hangingPunct="1">
              <a:defRPr/>
            </a:pPr>
            <a:r>
              <a:rPr lang="ru-RU" sz="1800" dirty="0" smtClean="0"/>
              <a:t>Вязкость;</a:t>
            </a:r>
          </a:p>
          <a:p>
            <a:pPr eaLnBrk="1" hangingPunct="1">
              <a:defRPr/>
            </a:pPr>
            <a:r>
              <a:rPr lang="ru-RU" sz="1800" dirty="0" smtClean="0"/>
              <a:t>Температура застывания;</a:t>
            </a:r>
            <a:endParaRPr lang="ru-RU" sz="1800" dirty="0"/>
          </a:p>
          <a:p>
            <a:pPr eaLnBrk="1" hangingPunct="1">
              <a:defRPr/>
            </a:pPr>
            <a:r>
              <a:rPr lang="ru-RU" sz="1800" dirty="0" smtClean="0"/>
              <a:t>Индекс корреляции: связывает между собой свойства термогазойля и предполагаемое содержание ароматических колец и соотношение С/Н: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5355213"/>
            <a:ext cx="3672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K</a:t>
            </a:r>
            <a:r>
              <a:rPr lang="ru-RU" sz="1400" baseline="-25000" dirty="0" smtClean="0"/>
              <a:t>0</a:t>
            </a:r>
            <a:r>
              <a:rPr lang="ru-RU" sz="1400" dirty="0" smtClean="0"/>
              <a:t> </a:t>
            </a:r>
            <a:r>
              <a:rPr lang="ru-RU" sz="1400" dirty="0"/>
              <a:t>— число </a:t>
            </a:r>
            <a:r>
              <a:rPr lang="ru-RU" sz="1400" dirty="0" smtClean="0"/>
              <a:t>ароматических колец </a:t>
            </a:r>
            <a:r>
              <a:rPr lang="ru-RU" sz="1400" dirty="0"/>
              <a:t>в гипотетической </a:t>
            </a:r>
            <a:r>
              <a:rPr lang="ru-RU" sz="1400" dirty="0" smtClean="0"/>
              <a:t>молекуле </a:t>
            </a:r>
            <a:r>
              <a:rPr lang="ru-RU" sz="1400" dirty="0"/>
              <a:t>сырья; </a:t>
            </a:r>
            <a:r>
              <a:rPr lang="ru-RU" sz="1400" i="1" dirty="0"/>
              <a:t>С</a:t>
            </a:r>
            <a:r>
              <a:rPr lang="ru-RU" sz="1400" baseline="-25000" dirty="0"/>
              <a:t>0</a:t>
            </a:r>
            <a:r>
              <a:rPr lang="ru-RU" sz="1400" dirty="0"/>
              <a:t> — содержание углерода в </a:t>
            </a:r>
            <a:r>
              <a:rPr lang="ru-RU" sz="1400" dirty="0" smtClean="0"/>
              <a:t>циклической </a:t>
            </a:r>
            <a:r>
              <a:rPr lang="ru-RU" sz="1400" dirty="0"/>
              <a:t>структуре, %.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908720"/>
            <a:ext cx="5184576" cy="581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23928" y="5733256"/>
            <a:ext cx="518457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455059"/>
              </p:ext>
            </p:extLst>
          </p:nvPr>
        </p:nvGraphicFramePr>
        <p:xfrm>
          <a:off x="539552" y="4458799"/>
          <a:ext cx="2760388" cy="914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4" imgW="2070000" imgH="685800" progId="Equation.DSMT4">
                  <p:embed/>
                </p:oleObj>
              </mc:Choice>
              <mc:Fallback>
                <p:oleObj name="Equation" r:id="rId4" imgW="2070000" imgH="685800" progId="Equation.DSMT4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458799"/>
                        <a:ext cx="2760388" cy="9144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99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 smtClean="0"/>
              <a:t>Типичные выходы продуктов термических процессов</a:t>
            </a:r>
            <a:endParaRPr lang="ru-RU" sz="20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634776"/>
            <a:ext cx="4910137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061293"/>
              </p:ext>
            </p:extLst>
          </p:nvPr>
        </p:nvGraphicFramePr>
        <p:xfrm>
          <a:off x="539552" y="1197848"/>
          <a:ext cx="8244648" cy="3383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2000"/>
                <a:gridCol w="1944216"/>
                <a:gridCol w="1944216"/>
                <a:gridCol w="1944216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Выход продуктов термолиза, % </a:t>
                      </a:r>
                      <a:r>
                        <a:rPr lang="ru-RU" dirty="0" err="1" smtClean="0"/>
                        <a:t>мас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Продукты термолиза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Висбрекинг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Глубокий </a:t>
                      </a:r>
                      <a:r>
                        <a:rPr lang="ru-RU" dirty="0" err="1" smtClean="0"/>
                        <a:t>термокрекинг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УЗК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</a:t>
                      </a:r>
                      <a:r>
                        <a:rPr lang="ru-RU" baseline="-25000" dirty="0" smtClean="0"/>
                        <a:t>1</a:t>
                      </a:r>
                      <a:r>
                        <a:rPr lang="ru-RU" dirty="0" smtClean="0"/>
                        <a:t>-С</a:t>
                      </a:r>
                      <a:r>
                        <a:rPr lang="ru-RU" baseline="-25000" dirty="0" smtClean="0"/>
                        <a:t>4</a:t>
                      </a:r>
                      <a:endParaRPr lang="ru-RU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</a:t>
                      </a:r>
                      <a:r>
                        <a:rPr lang="ru-RU" baseline="-25000" dirty="0" smtClean="0"/>
                        <a:t>5</a:t>
                      </a:r>
                      <a:r>
                        <a:rPr lang="ru-RU" dirty="0" smtClean="0"/>
                        <a:t>-350 °С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350-520 °С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Крекинг-остаток / кокс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Степень конверсии сырья,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92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780" y="0"/>
            <a:ext cx="8229600" cy="692696"/>
          </a:xfrm>
        </p:spPr>
        <p:txBody>
          <a:bodyPr>
            <a:noAutofit/>
          </a:bodyPr>
          <a:lstStyle/>
          <a:p>
            <a:r>
              <a:rPr lang="ru-RU" sz="2400" dirty="0"/>
              <a:t>Назначение процесса </a:t>
            </a:r>
            <a:r>
              <a:rPr lang="ru-RU" sz="2400" dirty="0" smtClean="0"/>
              <a:t>висбрекинга</a:t>
            </a:r>
            <a:r>
              <a:rPr lang="ru-RU" sz="2400" dirty="0"/>
              <a:t> нефтяного сырья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2600" b="1" i="1" dirty="0" smtClean="0"/>
              <a:t>Висбрекинг</a:t>
            </a:r>
            <a:r>
              <a:rPr lang="ru-RU" sz="2600" dirty="0" smtClean="0"/>
              <a:t> - процесс </a:t>
            </a:r>
            <a:r>
              <a:rPr lang="ru-RU" sz="2600" dirty="0"/>
              <a:t>легкого крекинга с ограниченной глубиной </a:t>
            </a:r>
            <a:r>
              <a:rPr lang="ru-RU" sz="2600" dirty="0" smtClean="0"/>
              <a:t>термического</a:t>
            </a:r>
            <a:r>
              <a:rPr lang="en-US" sz="2600" dirty="0" smtClean="0"/>
              <a:t> </a:t>
            </a:r>
            <a:r>
              <a:rPr lang="ru-RU" sz="2600" dirty="0" smtClean="0"/>
              <a:t>разложения, </a:t>
            </a:r>
            <a:r>
              <a:rPr lang="ru-RU" sz="2600" dirty="0"/>
              <a:t>проводимый при пониженных давлениях (</a:t>
            </a:r>
            <a:r>
              <a:rPr lang="ru-RU" sz="2600" dirty="0" smtClean="0"/>
              <a:t>1–5 </a:t>
            </a:r>
            <a:r>
              <a:rPr lang="ru-RU" sz="2600" dirty="0"/>
              <a:t>МПа) и </a:t>
            </a:r>
            <a:r>
              <a:rPr lang="ru-RU" sz="2600" dirty="0" smtClean="0"/>
              <a:t>температуре</a:t>
            </a:r>
            <a:r>
              <a:rPr lang="en-US" sz="2600" dirty="0" smtClean="0"/>
              <a:t> 4</a:t>
            </a:r>
            <a:r>
              <a:rPr lang="ru-RU" sz="2600" dirty="0" smtClean="0"/>
              <a:t>3</a:t>
            </a:r>
            <a:r>
              <a:rPr lang="en-US" sz="2600" dirty="0" smtClean="0"/>
              <a:t>0-</a:t>
            </a:r>
            <a:r>
              <a:rPr lang="ru-RU" sz="2600" dirty="0" smtClean="0"/>
              <a:t>500</a:t>
            </a:r>
            <a:r>
              <a:rPr lang="en-US" sz="2600" dirty="0" smtClean="0"/>
              <a:t> ºC</a:t>
            </a:r>
            <a:r>
              <a:rPr lang="ru-RU" sz="2600" dirty="0" smtClean="0"/>
              <a:t> </a:t>
            </a:r>
            <a:r>
              <a:rPr lang="ru-RU" sz="2600" dirty="0"/>
              <a:t>с целевым назначением </a:t>
            </a:r>
            <a:r>
              <a:rPr lang="ru-RU" sz="2600" b="1" u="sng" dirty="0"/>
              <a:t>снижения вязкости </a:t>
            </a:r>
            <a:r>
              <a:rPr lang="ru-RU" sz="2600" b="1" u="sng" dirty="0" smtClean="0"/>
              <a:t>компонента котельного топлива</a:t>
            </a:r>
            <a:r>
              <a:rPr lang="ru-RU" sz="2600" dirty="0" smtClean="0"/>
              <a:t>, например, с получением топочного мазута.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200" b="1" dirty="0" smtClean="0"/>
              <a:t>Обычно </a:t>
            </a:r>
            <a:r>
              <a:rPr lang="ru-RU" sz="2200" b="1" dirty="0"/>
              <a:t>сырьем является </a:t>
            </a:r>
            <a:r>
              <a:rPr lang="ru-RU" sz="2200" dirty="0"/>
              <a:t>гудрон, тяжелые нефти, мазуты, асфальты процессов деасфальтизации. В процессе висбрекинга </a:t>
            </a:r>
            <a:r>
              <a:rPr lang="ru-RU" sz="2200" dirty="0" smtClean="0"/>
              <a:t>ВМ УВ</a:t>
            </a:r>
            <a:r>
              <a:rPr lang="ru-RU" sz="2200" dirty="0"/>
              <a:t>, имеющие высокие температуры кипения и вязкость подвергаются крекингу, в результате чего образуются углеводороды с меньшей молекулярной массой </a:t>
            </a:r>
            <a:r>
              <a:rPr lang="ru-RU" sz="2200" b="1" u="sng" dirty="0"/>
              <a:t>и меньшей вязкостью</a:t>
            </a:r>
            <a:r>
              <a:rPr lang="ru-RU" sz="2200" dirty="0"/>
              <a:t>.</a:t>
            </a:r>
            <a:r>
              <a:rPr lang="en-US" sz="2200" dirty="0"/>
              <a:t> </a:t>
            </a:r>
            <a:endParaRPr lang="ru-RU" sz="2200" dirty="0"/>
          </a:p>
          <a:p>
            <a:pPr marL="0" indent="0">
              <a:buNone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28851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652120" y="44624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ГОСТ 10585-2013. </a:t>
            </a:r>
            <a:endParaRPr lang="ru-RU" sz="2000" b="1" dirty="0" smtClean="0"/>
          </a:p>
          <a:p>
            <a:r>
              <a:rPr lang="ru-RU" sz="2000" b="1" dirty="0" smtClean="0"/>
              <a:t>Топливо </a:t>
            </a:r>
            <a:r>
              <a:rPr lang="ru-RU" sz="2000" b="1" dirty="0"/>
              <a:t>нефтяное. Мазут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7" t="5702" r="37951" b="10513"/>
          <a:stretch/>
        </p:blipFill>
        <p:spPr bwMode="auto">
          <a:xfrm>
            <a:off x="0" y="0"/>
            <a:ext cx="5724128" cy="6845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24128" y="1700808"/>
            <a:ext cx="3419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ru-RU" b="1" u="sng" dirty="0" smtClean="0">
                <a:solidFill>
                  <a:srgbClr val="FF0000"/>
                </a:solidFill>
              </a:rPr>
              <a:t>Без висбрекинга:</a:t>
            </a:r>
          </a:p>
          <a:p>
            <a:pPr marL="0" indent="0">
              <a:buNone/>
              <a:defRPr/>
            </a:pPr>
            <a:r>
              <a:rPr lang="ru-RU" b="1" u="sng" dirty="0" smtClean="0">
                <a:solidFill>
                  <a:srgbClr val="FF0000"/>
                </a:solidFill>
              </a:rPr>
              <a:t>Гудрон </a:t>
            </a:r>
            <a:r>
              <a:rPr lang="ru-RU" b="1" u="sng" dirty="0">
                <a:solidFill>
                  <a:srgbClr val="FF0000"/>
                </a:solidFill>
              </a:rPr>
              <a:t>+ Большой расход дистиллятного </a:t>
            </a:r>
            <a:r>
              <a:rPr lang="ru-RU" b="1" u="sng" dirty="0" smtClean="0">
                <a:solidFill>
                  <a:srgbClr val="FF0000"/>
                </a:solidFill>
              </a:rPr>
              <a:t>разбавителя</a:t>
            </a:r>
          </a:p>
          <a:p>
            <a:pPr marL="0" indent="0">
              <a:buNone/>
              <a:defRPr/>
            </a:pPr>
            <a:endParaRPr lang="ru-RU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u="sng" dirty="0" smtClean="0">
                <a:solidFill>
                  <a:srgbClr val="00B050"/>
                </a:solidFill>
              </a:rPr>
              <a:t>С висбрекингом: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rgbClr val="00B050"/>
                </a:solidFill>
              </a:rPr>
              <a:t>Гудрон </a:t>
            </a:r>
            <a:r>
              <a:rPr lang="ru-RU" b="1" u="sng" dirty="0">
                <a:solidFill>
                  <a:srgbClr val="00B050"/>
                </a:solidFill>
              </a:rPr>
              <a:t>после висбрекинга + Малый (</a:t>
            </a:r>
            <a:r>
              <a:rPr lang="en-US" b="1" u="sng" dirty="0">
                <a:solidFill>
                  <a:srgbClr val="00B050"/>
                </a:solidFill>
              </a:rPr>
              <a:t>50</a:t>
            </a:r>
            <a:r>
              <a:rPr lang="ru-RU" b="1" u="sng" dirty="0">
                <a:solidFill>
                  <a:srgbClr val="00B050"/>
                </a:solidFill>
              </a:rPr>
              <a:t>-80 %) расход дистиллятного разбавителя</a:t>
            </a:r>
          </a:p>
        </p:txBody>
      </p:sp>
      <p:pic>
        <p:nvPicPr>
          <p:cNvPr id="10" name="Picture 2" descr="http://t2.gstatic.com/images?q=tbn:ANd9GcS-kTUHuK4KeoQDqNOgGqR8idfJKx4Mg7WiCbl211sDhHmNKQjco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899" y="4972285"/>
            <a:ext cx="1927101" cy="192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905968" y="4329059"/>
            <a:ext cx="32367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Наиболее </a:t>
            </a:r>
            <a:r>
              <a:rPr lang="ru-RU" dirty="0" smtClean="0"/>
              <a:t>распространенная </a:t>
            </a:r>
          </a:p>
          <a:p>
            <a:pPr algn="ctr"/>
            <a:r>
              <a:rPr lang="ru-RU" dirty="0" smtClean="0"/>
              <a:t>марка топочного мазута М-100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9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16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Материальный баланс при выпуске топочного мазута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982271"/>
              </p:ext>
            </p:extLst>
          </p:nvPr>
        </p:nvGraphicFramePr>
        <p:xfrm>
          <a:off x="395536" y="1039336"/>
          <a:ext cx="8460696" cy="4693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96000"/>
                <a:gridCol w="2088232"/>
                <a:gridCol w="2088232"/>
                <a:gridCol w="2088232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Расходы</a:t>
                      </a:r>
                      <a:r>
                        <a:rPr lang="ru-RU" sz="1800" baseline="0" dirty="0" smtClean="0"/>
                        <a:t> компонентов, т/сут</a:t>
                      </a:r>
                    </a:p>
                    <a:p>
                      <a:pPr algn="ctr"/>
                      <a:r>
                        <a:rPr lang="ru-RU" sz="1800" baseline="0" dirty="0" smtClean="0"/>
                        <a:t>(в зависимости от процессов производства)</a:t>
                      </a:r>
                      <a:endParaRPr lang="ru-RU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Без </a:t>
                      </a:r>
                      <a:r>
                        <a:rPr lang="ru-RU" sz="1600" dirty="0" err="1" smtClean="0"/>
                        <a:t>висбрекинга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Висбрекинг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Висбрекинг + специальный вакуумный испаритель</a:t>
                      </a:r>
                      <a:endParaRPr lang="ru-RU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Гудрон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4000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Газойль </a:t>
                      </a:r>
                      <a:r>
                        <a:rPr lang="ru-RU" sz="1600" dirty="0" err="1" smtClean="0"/>
                        <a:t>висбрекинга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460</a:t>
                      </a:r>
                      <a:endParaRPr lang="ru-RU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Крекинг-остаток </a:t>
                      </a:r>
                      <a:r>
                        <a:rPr lang="ru-RU" sz="1600" dirty="0" err="1" smtClean="0"/>
                        <a:t>висбрекинга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3200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2680</a:t>
                      </a:r>
                      <a:endParaRPr lang="ru-RU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Газойль (дополнительный,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="1" u="sng" baseline="0" dirty="0" smtClean="0"/>
                        <a:t>$$$</a:t>
                      </a:r>
                      <a:r>
                        <a:rPr lang="ru-RU" sz="1600" b="1" u="sng" dirty="0" smtClean="0"/>
                        <a:t>)</a:t>
                      </a:r>
                      <a:endParaRPr lang="ru-RU" sz="1600" b="1" u="sn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1552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1164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1404</a:t>
                      </a:r>
                      <a:endParaRPr lang="ru-RU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ИТОГО: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5552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4824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4544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Тяжелый газойль</a:t>
                      </a:r>
                    </a:p>
                    <a:p>
                      <a:pPr algn="ctr"/>
                      <a:r>
                        <a:rPr lang="ru-RU" sz="1600" dirty="0" smtClean="0"/>
                        <a:t>(доп. продукт)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520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95536" y="5949280"/>
            <a:ext cx="8229600" cy="76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just"/>
            <a:r>
              <a:rPr lang="ru-RU" sz="2000" dirty="0" smtClean="0"/>
              <a:t>При добавлении легких фракций (газойля) в гудрон снижается: вязкость (в 25-50 раз), плотность, коксуемость, содержание серы.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0911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16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2800" dirty="0"/>
              <a:t>Характеристика сырья процесса висбрекинга</a:t>
            </a:r>
            <a:endParaRPr lang="ru-RU" sz="36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По </a:t>
            </a:r>
            <a:r>
              <a:rPr lang="ru-RU" sz="1800" dirty="0"/>
              <a:t>мере увеличения </a:t>
            </a:r>
            <a:r>
              <a:rPr lang="ru-RU" sz="1800" dirty="0" smtClean="0"/>
              <a:t>продолжительности </a:t>
            </a:r>
            <a:r>
              <a:rPr lang="ru-RU" sz="1800" dirty="0"/>
              <a:t>(т. е. углубления) крекинга вязкость крекинг-остатка </a:t>
            </a:r>
            <a:r>
              <a:rPr lang="ru-RU" sz="1800" b="1" u="sng" dirty="0" smtClean="0"/>
              <a:t>вначале интенсивно </a:t>
            </a:r>
            <a:r>
              <a:rPr lang="ru-RU" sz="1800" b="1" u="sng" dirty="0"/>
              <a:t>снижается, достигает минимума и затем возрастает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b="1" dirty="0" smtClean="0"/>
              <a:t>В исходном сырье </a:t>
            </a:r>
            <a:r>
              <a:rPr lang="ru-RU" sz="1800" dirty="0"/>
              <a:t>(гудроне) основным носителем вязкости являются </a:t>
            </a:r>
            <a:r>
              <a:rPr lang="ru-RU" sz="1800" dirty="0" smtClean="0"/>
              <a:t>нативные асфальтены </a:t>
            </a:r>
            <a:r>
              <a:rPr lang="ru-RU" sz="1800" dirty="0"/>
              <a:t>«рыхлой» структуры. </a:t>
            </a:r>
            <a:endParaRPr lang="ru-RU" sz="18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b="1" dirty="0" smtClean="0"/>
              <a:t>При </a:t>
            </a:r>
            <a:r>
              <a:rPr lang="ru-RU" sz="1800" b="1" dirty="0"/>
              <a:t>малых глубинах </a:t>
            </a:r>
            <a:r>
              <a:rPr lang="ru-RU" sz="1800" b="1" dirty="0" smtClean="0"/>
              <a:t>превращения </a:t>
            </a:r>
            <a:r>
              <a:rPr lang="ru-RU" sz="1800" dirty="0" smtClean="0"/>
              <a:t>снижение </a:t>
            </a:r>
            <a:r>
              <a:rPr lang="ru-RU" sz="1800" dirty="0"/>
              <a:t>вязкости обусловливается образованием в результате </a:t>
            </a:r>
            <a:r>
              <a:rPr lang="ru-RU" sz="1800" dirty="0" smtClean="0"/>
              <a:t>термодеструктивного </a:t>
            </a:r>
            <a:r>
              <a:rPr lang="ru-RU" sz="1800" dirty="0"/>
              <a:t>распада боковых </a:t>
            </a:r>
            <a:r>
              <a:rPr lang="ru-RU" sz="1800" dirty="0" smtClean="0"/>
              <a:t>структур молекул сырья – образование компактных </a:t>
            </a:r>
            <a:r>
              <a:rPr lang="ru-RU" sz="1800" dirty="0"/>
              <a:t>подвижных вторичных асфальтенов </a:t>
            </a:r>
            <a:r>
              <a:rPr lang="ru-RU" sz="1800" dirty="0" smtClean="0"/>
              <a:t>меньшей ММ.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b="1" dirty="0" smtClean="0"/>
              <a:t> </a:t>
            </a:r>
            <a:r>
              <a:rPr lang="ru-RU" sz="1800" b="1" dirty="0"/>
              <a:t>Последующее возрастание вязкости </a:t>
            </a:r>
            <a:r>
              <a:rPr lang="ru-RU" sz="1800" dirty="0" smtClean="0"/>
              <a:t>крекинг-остатка </a:t>
            </a:r>
            <a:r>
              <a:rPr lang="ru-RU" sz="1800" dirty="0"/>
              <a:t>объясняется образованием продуктов уплотнения — </a:t>
            </a:r>
            <a:r>
              <a:rPr lang="ru-RU" sz="1800" dirty="0" smtClean="0"/>
              <a:t>высоковязких карбенов и </a:t>
            </a:r>
            <a:r>
              <a:rPr lang="ru-RU" sz="1800" dirty="0"/>
              <a:t>карбоидов, также являющихся носителями вязкости. </a:t>
            </a:r>
            <a:endParaRPr lang="ru-RU" sz="18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dirty="0" smtClean="0"/>
              <a:t>Интенсивному </a:t>
            </a:r>
            <a:r>
              <a:rPr lang="ru-RU" sz="1800" dirty="0"/>
              <a:t>снижению вязкости крекинг-остатка </a:t>
            </a:r>
            <a:r>
              <a:rPr lang="ru-RU" sz="1800" dirty="0" smtClean="0"/>
              <a:t>способствует повышение </a:t>
            </a:r>
            <a:r>
              <a:rPr lang="ru-RU" sz="1800" dirty="0"/>
              <a:t>температуры при соответствующем сокращении </a:t>
            </a:r>
            <a:r>
              <a:rPr lang="ru-RU" sz="1800" dirty="0" smtClean="0"/>
              <a:t>продолжительности </a:t>
            </a:r>
            <a:r>
              <a:rPr lang="ru-RU" sz="1800" dirty="0"/>
              <a:t>висбрекинга. </a:t>
            </a:r>
            <a:endParaRPr lang="ru-RU" sz="18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b="1" dirty="0" smtClean="0"/>
              <a:t>Однако: </a:t>
            </a:r>
            <a:r>
              <a:rPr lang="ru-RU" sz="1800" dirty="0" smtClean="0"/>
              <a:t>температура </a:t>
            </a:r>
            <a:r>
              <a:rPr lang="ru-RU" sz="1800" dirty="0"/>
              <a:t>и продолжительность крекинга не полностью </a:t>
            </a:r>
            <a:r>
              <a:rPr lang="ru-RU" sz="1800" dirty="0" smtClean="0"/>
              <a:t>взаимозаменяемы – энергия активации </a:t>
            </a:r>
            <a:r>
              <a:rPr lang="ru-RU" sz="1800" dirty="0"/>
              <a:t>для реакций распада значительно выше, чем реакций </a:t>
            </a:r>
            <a:r>
              <a:rPr lang="ru-RU" sz="1800" dirty="0" smtClean="0"/>
              <a:t>уплотнения</a:t>
            </a:r>
            <a:r>
              <a:rPr lang="ru-RU" sz="1800" dirty="0"/>
              <a:t>. 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06379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856"/>
            <a:ext cx="8208912" cy="8640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dirty="0"/>
              <a:t>Технологическое оформление процесса висбрекинга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003232" cy="1944216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ru-RU" sz="2400" b="1" i="1" dirty="0"/>
              <a:t>Основные </a:t>
            </a:r>
            <a:r>
              <a:rPr lang="ru-RU" sz="2400" b="1" i="1" dirty="0" smtClean="0"/>
              <a:t>варианты </a:t>
            </a:r>
            <a:r>
              <a:rPr lang="ru-RU" sz="2400" b="1" i="1" dirty="0" err="1" smtClean="0"/>
              <a:t>висбрекинга</a:t>
            </a:r>
            <a:r>
              <a:rPr lang="ru-RU" sz="2400" dirty="0" smtClean="0"/>
              <a:t>:</a:t>
            </a:r>
          </a:p>
          <a:p>
            <a:pPr algn="just">
              <a:defRPr/>
            </a:pPr>
            <a:r>
              <a:rPr lang="ru-RU" sz="2400" b="1" i="1" dirty="0" smtClean="0"/>
              <a:t>Печной </a:t>
            </a:r>
            <a:r>
              <a:rPr lang="ru-RU" sz="2400" b="1" i="1" dirty="0" err="1" smtClean="0"/>
              <a:t>висбрекинг</a:t>
            </a:r>
            <a:r>
              <a:rPr lang="ru-RU" sz="2400" b="1" i="1" dirty="0" smtClean="0"/>
              <a:t> </a:t>
            </a:r>
            <a:r>
              <a:rPr lang="ru-RU" sz="2400" dirty="0" smtClean="0"/>
              <a:t>- при высокой температуре 480-500 °С и коротком времени пребывания в змеевике печи 1,5-2 мин, получается более стабильный крекинг-остаток (меньше ДНП) с меньшим выходом газа и бензина, но с высоким выходом газойлевых фракций.</a:t>
            </a:r>
          </a:p>
          <a:p>
            <a:pPr algn="just">
              <a:defRPr/>
            </a:pPr>
            <a:r>
              <a:rPr lang="ru-RU" sz="2400" b="1" i="1" dirty="0" smtClean="0"/>
              <a:t>Висбрекинг </a:t>
            </a:r>
            <a:r>
              <a:rPr lang="ru-RU" sz="2400" b="1" i="1" dirty="0"/>
              <a:t>с выносной реакционной </a:t>
            </a:r>
            <a:r>
              <a:rPr lang="ru-RU" sz="2400" b="1" i="1" dirty="0" smtClean="0"/>
              <a:t>камерой </a:t>
            </a:r>
            <a:r>
              <a:rPr lang="ru-RU" sz="2400" i="1" dirty="0" smtClean="0"/>
              <a:t>(сокинг-камерой, от англ. «</a:t>
            </a:r>
            <a:r>
              <a:rPr lang="en-US" sz="2400" i="1" dirty="0" smtClean="0"/>
              <a:t>soaking</a:t>
            </a:r>
            <a:r>
              <a:rPr lang="ru-RU" sz="2400" i="1" dirty="0" smtClean="0"/>
              <a:t>»</a:t>
            </a:r>
            <a:r>
              <a:rPr lang="en-US" sz="2400" i="1" dirty="0" smtClean="0"/>
              <a:t> - </a:t>
            </a:r>
            <a:r>
              <a:rPr lang="ru-RU" sz="2400" i="1" dirty="0" smtClean="0"/>
              <a:t>пропитываться, мокнуть)</a:t>
            </a:r>
            <a:r>
              <a:rPr lang="ru-RU" sz="2400" dirty="0" smtClean="0"/>
              <a:t> с восходящим и нисходящим потоком по </a:t>
            </a:r>
            <a:r>
              <a:rPr lang="ru-RU" sz="2400" dirty="0"/>
              <a:t>способу подачи сырья, при 430-450 </a:t>
            </a:r>
            <a:r>
              <a:rPr lang="ru-RU" sz="2400" dirty="0" smtClean="0"/>
              <a:t>°С</a:t>
            </a:r>
            <a:r>
              <a:rPr lang="ru-RU" sz="2400" dirty="0"/>
              <a:t>, 10-15 </a:t>
            </a:r>
            <a:r>
              <a:rPr lang="ru-RU" sz="2400" dirty="0" smtClean="0"/>
              <a:t>мин, </a:t>
            </a:r>
            <a:r>
              <a:rPr lang="ru-RU" sz="2400" dirty="0"/>
              <a:t>более экономичен, т.к. более низкая тепловая нагрузка на </a:t>
            </a:r>
            <a:r>
              <a:rPr lang="ru-RU" sz="2400" dirty="0" smtClean="0"/>
              <a:t>печь.</a:t>
            </a:r>
            <a:endParaRPr lang="ru-RU" sz="2400" dirty="0"/>
          </a:p>
          <a:p>
            <a:pPr algn="just">
              <a:defRPr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1047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8"/>
          <a:stretch/>
        </p:blipFill>
        <p:spPr bwMode="auto">
          <a:xfrm>
            <a:off x="4788024" y="980728"/>
            <a:ext cx="4308896" cy="529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3064" y="0"/>
            <a:ext cx="8229600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 smtClean="0"/>
              <a:t>Принципиальная технологическая схема печного висбрекинга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836712"/>
            <a:ext cx="46085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Эксплуатируемые отечественные установки висбрекинга</a:t>
            </a:r>
          </a:p>
          <a:p>
            <a:r>
              <a:rPr lang="ru-RU" dirty="0"/>
              <a:t>несколько различаются между собой, поскольку были построены </a:t>
            </a:r>
            <a:r>
              <a:rPr lang="ru-RU" dirty="0" smtClean="0"/>
              <a:t>либо</a:t>
            </a:r>
            <a:r>
              <a:rPr lang="en-US" dirty="0" smtClean="0"/>
              <a:t> </a:t>
            </a:r>
            <a:r>
              <a:rPr lang="ru-RU" dirty="0" smtClean="0"/>
              <a:t>по </a:t>
            </a:r>
            <a:r>
              <a:rPr lang="ru-RU" dirty="0"/>
              <a:t>типовому проекту, либо путем реконструкции установок AT или </a:t>
            </a:r>
            <a:r>
              <a:rPr lang="ru-RU" dirty="0" smtClean="0"/>
              <a:t>термического </a:t>
            </a:r>
            <a:r>
              <a:rPr lang="ru-RU" dirty="0"/>
              <a:t>крекинга</a:t>
            </a:r>
            <a:r>
              <a:rPr lang="ru-RU" dirty="0" smtClean="0"/>
              <a:t>.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Вход в П: </a:t>
            </a:r>
            <a:r>
              <a:rPr lang="en-US" dirty="0" smtClean="0"/>
              <a:t>t</a:t>
            </a:r>
            <a:r>
              <a:rPr lang="ru-RU" dirty="0" smtClean="0"/>
              <a:t> = 300 °С; </a:t>
            </a:r>
            <a:r>
              <a:rPr lang="en-US" dirty="0" smtClean="0"/>
              <a:t>P = 4,2 </a:t>
            </a:r>
            <a:r>
              <a:rPr lang="ru-RU" dirty="0" smtClean="0"/>
              <a:t>МПа;</a:t>
            </a:r>
          </a:p>
          <a:p>
            <a:r>
              <a:rPr lang="ru-RU" dirty="0" smtClean="0"/>
              <a:t>Выход из </a:t>
            </a:r>
            <a:r>
              <a:rPr lang="ru-RU" dirty="0"/>
              <a:t>П: </a:t>
            </a:r>
            <a:r>
              <a:rPr lang="en-US" dirty="0"/>
              <a:t>t</a:t>
            </a:r>
            <a:r>
              <a:rPr lang="ru-RU" dirty="0"/>
              <a:t> = </a:t>
            </a:r>
            <a:r>
              <a:rPr lang="ru-RU" dirty="0" smtClean="0"/>
              <a:t>500 </a:t>
            </a:r>
            <a:r>
              <a:rPr lang="ru-RU" dirty="0"/>
              <a:t>°С; </a:t>
            </a:r>
            <a:r>
              <a:rPr lang="en-US" dirty="0"/>
              <a:t>P = 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r>
              <a:rPr lang="ru-RU" dirty="0" smtClean="0"/>
              <a:t>8</a:t>
            </a:r>
            <a:r>
              <a:rPr lang="en-US" dirty="0" smtClean="0"/>
              <a:t> </a:t>
            </a:r>
            <a:r>
              <a:rPr lang="ru-RU" dirty="0"/>
              <a:t>МПа;</a:t>
            </a:r>
          </a:p>
          <a:p>
            <a:r>
              <a:rPr lang="ru-RU" dirty="0" smtClean="0"/>
              <a:t>Подача сырья в К-1 (после закалки):</a:t>
            </a:r>
          </a:p>
          <a:p>
            <a:r>
              <a:rPr lang="en-US" dirty="0" smtClean="0"/>
              <a:t>t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ru-RU" dirty="0" smtClean="0"/>
              <a:t>430 </a:t>
            </a:r>
            <a:r>
              <a:rPr lang="ru-RU" dirty="0"/>
              <a:t>°С; </a:t>
            </a:r>
          </a:p>
          <a:p>
            <a:endParaRPr lang="ru-RU" dirty="0" smtClean="0"/>
          </a:p>
          <a:p>
            <a:r>
              <a:rPr lang="ru-RU" dirty="0"/>
              <a:t>Для предотвращения закоксовывания реакционных змеевиков </a:t>
            </a:r>
            <a:r>
              <a:rPr lang="ru-RU" dirty="0" smtClean="0"/>
              <a:t>печей в </a:t>
            </a:r>
            <a:r>
              <a:rPr lang="ru-RU" dirty="0"/>
              <a:t>них предусматривают подачу</a:t>
            </a:r>
          </a:p>
          <a:p>
            <a:r>
              <a:rPr lang="ru-RU" dirty="0" err="1"/>
              <a:t>турбулизатора</a:t>
            </a:r>
            <a:r>
              <a:rPr lang="ru-RU" dirty="0"/>
              <a:t> — водяного пара на участке, где температура потока </a:t>
            </a:r>
            <a:r>
              <a:rPr lang="ru-RU" dirty="0" smtClean="0"/>
              <a:t>достигает 430-450 </a:t>
            </a:r>
            <a:r>
              <a:rPr lang="ru-RU" dirty="0"/>
              <a:t>°С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Также применяются специальные заслонки.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32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5456" y="74340"/>
            <a:ext cx="7787208" cy="61835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Преимущества и недостатки различных технологий висбрекинга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674799"/>
              </p:ext>
            </p:extLst>
          </p:nvPr>
        </p:nvGraphicFramePr>
        <p:xfrm>
          <a:off x="539552" y="1052736"/>
          <a:ext cx="8064896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Висбрекинг с использованием печного змеевика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+ меньшие капитальные затраты / меньшая металлоемкость;</a:t>
                      </a:r>
                    </a:p>
                    <a:p>
                      <a:pPr algn="l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+ простота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реконструкции установок АТ, ТК;</a:t>
                      </a:r>
                    </a:p>
                    <a:p>
                      <a:pPr algn="l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+ более стабильный крекинг-остаток (ДНП ниже!);</a:t>
                      </a:r>
                    </a:p>
                    <a:p>
                      <a:pPr algn="l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+ больше выход газойля;</a:t>
                      </a:r>
                    </a:p>
                    <a:p>
                      <a:pPr algn="l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+/- меньший выход газа и бензина;</a:t>
                      </a: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225332"/>
              </p:ext>
            </p:extLst>
          </p:nvPr>
        </p:nvGraphicFramePr>
        <p:xfrm>
          <a:off x="467544" y="3717032"/>
          <a:ext cx="806489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Висбрекинг с использованием сокинг-камеры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+ большая продолжительность межремонтного пробега / больший коэффициент использования рабочего времени;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+ большая селективность по выходу газойля;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+ меньшее потребление топлива  в печи;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более высокая управляемость процесса благодаря возможности регулирования ДВУХ переменных: давления в С-К и температуры в печи;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+/- больший выход газа и бензина;</a:t>
                      </a: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91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3064" y="0"/>
            <a:ext cx="8229600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3200" kern="0" dirty="0" smtClean="0"/>
              <a:t>Материальный баланс (%)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364838"/>
              </p:ext>
            </p:extLst>
          </p:nvPr>
        </p:nvGraphicFramePr>
        <p:xfrm>
          <a:off x="323528" y="1772816"/>
          <a:ext cx="8712000" cy="4414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40000"/>
                <a:gridCol w="1764000"/>
                <a:gridCol w="460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Фракция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Висбрекинг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Висбрекинг + вакуумная перегонка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Газ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3,7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3,0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Головка стабилизации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Бензин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Висбрекинг</a:t>
                      </a:r>
                      <a:r>
                        <a:rPr lang="ru-RU" dirty="0" smtClean="0"/>
                        <a:t>-остаток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81,3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Легкий вакуумный газойль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Тяжелый вакуумный газойль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Вакуумный </a:t>
                      </a:r>
                      <a:r>
                        <a:rPr lang="ru-RU" dirty="0" err="1" smtClean="0"/>
                        <a:t>висбрекинг</a:t>
                      </a:r>
                      <a:r>
                        <a:rPr lang="ru-RU" dirty="0" smtClean="0"/>
                        <a:t>-остаток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29,5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Потери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982469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Конверсия сырья – 14-30 %;</a:t>
            </a:r>
          </a:p>
          <a:p>
            <a:r>
              <a:rPr lang="ru-RU" dirty="0" smtClean="0"/>
              <a:t>Отбор светлых нефтепродуктов из гудрона – 5-20 %, из мазута – 16-22 %;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31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/>
              <a:t>Современные проблемы и новшества в технологии висбрекинга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00" y="836712"/>
            <a:ext cx="8764288" cy="4525963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основной проблемой является </a:t>
            </a:r>
            <a:r>
              <a:rPr lang="ru-RU" sz="2000" b="1" u="sng" dirty="0" smtClean="0"/>
              <a:t>утяжеление сырья</a:t>
            </a:r>
            <a:r>
              <a:rPr lang="ru-RU" sz="2000" dirty="0" smtClean="0"/>
              <a:t>, связанное с повышением глубины отбора дистиллятных фракций;</a:t>
            </a:r>
            <a:endParaRPr lang="en-US" sz="2000" dirty="0" smtClean="0"/>
          </a:p>
          <a:p>
            <a:pPr>
              <a:defRPr/>
            </a:pPr>
            <a:r>
              <a:rPr lang="ru-RU" sz="2000" dirty="0" smtClean="0"/>
              <a:t>вовлечение в переработку остатков более </a:t>
            </a:r>
            <a:r>
              <a:rPr lang="ru-RU" sz="2000" b="1" u="sng" dirty="0" smtClean="0"/>
              <a:t>тяжелых нефтей с высоким содержанием асфальто-смолистых веществ</a:t>
            </a:r>
            <a:r>
              <a:rPr lang="ru-RU" sz="2000" dirty="0" smtClean="0"/>
              <a:t> повышенной вязкости и коксуемости;</a:t>
            </a:r>
          </a:p>
          <a:p>
            <a:pPr>
              <a:defRPr/>
            </a:pPr>
            <a:r>
              <a:rPr lang="ru-RU" sz="2000" b="1" u="sng" dirty="0" smtClean="0"/>
              <a:t>однократное вакуумное испарение </a:t>
            </a:r>
            <a:r>
              <a:rPr lang="ru-RU" sz="2000" dirty="0" smtClean="0"/>
              <a:t>продуктов висбрекинга обеспечивает максимальное извлечение дистиллятных фракций (</a:t>
            </a:r>
            <a:r>
              <a:rPr lang="ru-RU" sz="2000" i="1" dirty="0" smtClean="0"/>
              <a:t>получаемые газойли - сырье для каткрекинга и гидрокрекинга</a:t>
            </a:r>
            <a:r>
              <a:rPr lang="ru-RU" sz="2000" dirty="0" smtClean="0"/>
              <a:t>);</a:t>
            </a:r>
          </a:p>
          <a:p>
            <a:pPr>
              <a:defRPr/>
            </a:pPr>
            <a:r>
              <a:rPr lang="ru-RU" sz="2000" i="1" dirty="0" smtClean="0"/>
              <a:t>иногда </a:t>
            </a:r>
            <a:r>
              <a:rPr lang="ru-RU" sz="2000" dirty="0" smtClean="0"/>
              <a:t>целесообразно </a:t>
            </a:r>
            <a:r>
              <a:rPr lang="ru-RU" sz="2000" b="1" u="sng" dirty="0" smtClean="0"/>
              <a:t>подвергнуть вакуумный дистиллят висбрекинга </a:t>
            </a:r>
            <a:r>
              <a:rPr lang="ru-RU" sz="2000" b="1" u="sng" dirty="0" err="1" smtClean="0"/>
              <a:t>термокрекингу</a:t>
            </a:r>
            <a:r>
              <a:rPr lang="ru-RU" sz="2000" b="1" u="sng" dirty="0" smtClean="0"/>
              <a:t> </a:t>
            </a:r>
            <a:r>
              <a:rPr lang="ru-RU" sz="2000" dirty="0" smtClean="0"/>
              <a:t>в отдельной печи (</a:t>
            </a:r>
            <a:r>
              <a:rPr lang="ru-RU" sz="2000" i="1" dirty="0" smtClean="0"/>
              <a:t>общая конверсия мазута в дистилляты 80-350 °С вырастает до 60%</a:t>
            </a:r>
            <a:r>
              <a:rPr lang="ru-RU" sz="2000" dirty="0" smtClean="0"/>
              <a:t>);</a:t>
            </a:r>
          </a:p>
          <a:p>
            <a:pPr>
              <a:defRPr/>
            </a:pPr>
            <a:r>
              <a:rPr lang="ru-RU" sz="2000" dirty="0" smtClean="0"/>
              <a:t>развитие технологий </a:t>
            </a:r>
            <a:r>
              <a:rPr lang="ru-RU" sz="2000" b="1" u="sng" dirty="0" smtClean="0"/>
              <a:t>более глубокой конверсии сырья </a:t>
            </a:r>
            <a:r>
              <a:rPr lang="ru-RU" sz="2000" dirty="0" smtClean="0"/>
              <a:t>(</a:t>
            </a:r>
            <a:r>
              <a:rPr lang="ru-RU" sz="2000" i="1" dirty="0" smtClean="0"/>
              <a:t>при термической конверсии остатков возможно повышение выхода более ценных продуктов, чем котельное топливо</a:t>
            </a:r>
            <a:r>
              <a:rPr lang="ru-RU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8549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2930</TotalTime>
  <Words>1740</Words>
  <Application>Microsoft Office PowerPoint</Application>
  <PresentationFormat>Экран (4:3)</PresentationFormat>
  <Paragraphs>280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Оформление по умолчанию</vt:lpstr>
      <vt:lpstr>Equation</vt:lpstr>
      <vt:lpstr>Презентация PowerPoint</vt:lpstr>
      <vt:lpstr>Схема превращений процесса термического крекинга</vt:lpstr>
      <vt:lpstr>Термический крекинг </vt:lpstr>
      <vt:lpstr>Термический крекинг дистиллятного сырья (ТКДС)</vt:lpstr>
      <vt:lpstr>Кокс или пироуглерод?</vt:lpstr>
      <vt:lpstr>Принципиальная технологическая схема</vt:lpstr>
      <vt:lpstr>Закоксовывание труб печи</vt:lpstr>
      <vt:lpstr>Презентация PowerPoint</vt:lpstr>
      <vt:lpstr>Показатели качества термогазойля</vt:lpstr>
      <vt:lpstr>Типичные выходы продуктов термических процессов</vt:lpstr>
      <vt:lpstr>Назначение процесса висбрекинга нефтяного сырья </vt:lpstr>
      <vt:lpstr>Презентация PowerPoint</vt:lpstr>
      <vt:lpstr>Материальный баланс при выпуске топочного мазута</vt:lpstr>
      <vt:lpstr>Характеристика сырья процесса висбрекинга</vt:lpstr>
      <vt:lpstr>Технологическое оформление процесса висбрекинга </vt:lpstr>
      <vt:lpstr>Презентация PowerPoint</vt:lpstr>
      <vt:lpstr>Преимущества и недостатки различных технологий висбрекинга</vt:lpstr>
      <vt:lpstr>Презентация PowerPoint</vt:lpstr>
      <vt:lpstr>Современные проблемы и новшества в технологии висбрекинга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775</cp:revision>
  <dcterms:created xsi:type="dcterms:W3CDTF">2007-06-17T17:17:26Z</dcterms:created>
  <dcterms:modified xsi:type="dcterms:W3CDTF">2023-02-15T08:47:11Z</dcterms:modified>
</cp:coreProperties>
</file>