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sdx" ContentType="application/vnd.ms-visio.drawing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84" r:id="rId2"/>
    <p:sldId id="342" r:id="rId3"/>
    <p:sldId id="427" r:id="rId4"/>
    <p:sldId id="402" r:id="rId5"/>
    <p:sldId id="403" r:id="rId6"/>
    <p:sldId id="404" r:id="rId7"/>
    <p:sldId id="405" r:id="rId8"/>
    <p:sldId id="406" r:id="rId9"/>
    <p:sldId id="407" r:id="rId10"/>
    <p:sldId id="409" r:id="rId11"/>
    <p:sldId id="408" r:id="rId12"/>
    <p:sldId id="410" r:id="rId13"/>
    <p:sldId id="411" r:id="rId14"/>
    <p:sldId id="425" r:id="rId15"/>
    <p:sldId id="412" r:id="rId16"/>
    <p:sldId id="413" r:id="rId17"/>
    <p:sldId id="431" r:id="rId18"/>
    <p:sldId id="416" r:id="rId19"/>
    <p:sldId id="432" r:id="rId20"/>
    <p:sldId id="433" r:id="rId21"/>
    <p:sldId id="434" r:id="rId22"/>
    <p:sldId id="426" r:id="rId23"/>
    <p:sldId id="420" r:id="rId24"/>
    <p:sldId id="428" r:id="rId25"/>
    <p:sldId id="421" r:id="rId26"/>
    <p:sldId id="422" r:id="rId27"/>
    <p:sldId id="423" r:id="rId28"/>
    <p:sldId id="424" r:id="rId29"/>
    <p:sldId id="435" r:id="rId30"/>
    <p:sldId id="436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57" autoAdjust="0"/>
    <p:restoredTop sz="96171" autoAdjust="0"/>
  </p:normalViewPr>
  <p:slideViewPr>
    <p:cSldViewPr>
      <p:cViewPr varScale="1">
        <p:scale>
          <a:sx n="114" d="100"/>
          <a:sy n="114" d="100"/>
        </p:scale>
        <p:origin x="-15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E:\!work\2019\&#1058;&#1055;&#1059;&#1074;&#1057;\&#1055;&#1056;\&#1058;&#1077;&#1088;&#1084;&#1080;&#1095;&#1077;&#1089;&#1082;&#1080;&#1077;%20&#1087;&#1088;&#1086;&#1094;&#1077;&#1089;&#1089;&#1099;\04%20&#1058;&#1077;&#1088;&#1084;&#1086;&#1082;&#1088;&#1077;&#1082;&#1080;&#1085;&#1075;%20-%20&#1087;&#1077;&#1095;&#1100;\&#1043;&#1088;&#1072;&#1092;&#1080;&#1082;&#1074;&#1099;&#1093;&#1086;&#1076;&#1072;%20&#1087;&#1088;&#1086;&#1076;&#1091;&#1082;&#1090;&#1086;&#1074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4"/>
          <c:order val="4"/>
          <c:marker>
            <c:symbol val="none"/>
          </c:marker>
          <c:xVal>
            <c:numRef>
              <c:f>Лист1!$D$3:$G$3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20</c:v>
                </c:pt>
                <c:pt idx="3">
                  <c:v>28</c:v>
                </c:pt>
              </c:numCache>
            </c:numRef>
          </c:xVal>
          <c:yVal>
            <c:numRef>
              <c:f>Лист1!$D$7:$G$7</c:f>
              <c:numCache>
                <c:formatCode>0.0</c:formatCode>
                <c:ptCount val="4"/>
                <c:pt idx="0">
                  <c:v>12.119124230861567</c:v>
                </c:pt>
                <c:pt idx="1">
                  <c:v>9.5457960210845698</c:v>
                </c:pt>
                <c:pt idx="2">
                  <c:v>8.5172901880817022</c:v>
                </c:pt>
                <c:pt idx="3">
                  <c:v>6.6183963785264517</c:v>
                </c:pt>
              </c:numCache>
            </c:numRef>
          </c:yVal>
          <c:smooth val="1"/>
        </c:ser>
        <c:ser>
          <c:idx val="5"/>
          <c:order val="5"/>
          <c:marker>
            <c:symbol val="none"/>
          </c:marker>
          <c:xVal>
            <c:numRef>
              <c:f>Лист1!$D$3:$G$3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20</c:v>
                </c:pt>
                <c:pt idx="3">
                  <c:v>28</c:v>
                </c:pt>
              </c:numCache>
            </c:numRef>
          </c:xVal>
          <c:yVal>
            <c:numRef>
              <c:f>Лист1!$D$8:$G$8</c:f>
              <c:numCache>
                <c:formatCode>0.0</c:formatCode>
                <c:ptCount val="4"/>
                <c:pt idx="0">
                  <c:v>15.383208357040283</c:v>
                </c:pt>
                <c:pt idx="1">
                  <c:v>12.473173467550504</c:v>
                </c:pt>
                <c:pt idx="2">
                  <c:v>11.273795012588144</c:v>
                </c:pt>
                <c:pt idx="3">
                  <c:v>9.5927815745230465</c:v>
                </c:pt>
              </c:numCache>
            </c:numRef>
          </c:yVal>
          <c:smooth val="1"/>
        </c:ser>
        <c:ser>
          <c:idx val="6"/>
          <c:order val="6"/>
          <c:marker>
            <c:symbol val="none"/>
          </c:marker>
          <c:xVal>
            <c:numRef>
              <c:f>Лист1!$D$3:$G$3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20</c:v>
                </c:pt>
                <c:pt idx="3">
                  <c:v>28</c:v>
                </c:pt>
              </c:numCache>
            </c:numRef>
          </c:xVal>
          <c:yVal>
            <c:numRef>
              <c:f>Лист1!$D$7:$G$7</c:f>
              <c:numCache>
                <c:formatCode>0.0</c:formatCode>
                <c:ptCount val="4"/>
                <c:pt idx="0">
                  <c:v>12.119124230861567</c:v>
                </c:pt>
                <c:pt idx="1">
                  <c:v>9.5457960210845698</c:v>
                </c:pt>
                <c:pt idx="2">
                  <c:v>8.5172901880817022</c:v>
                </c:pt>
                <c:pt idx="3">
                  <c:v>6.6183963785264517</c:v>
                </c:pt>
              </c:numCache>
            </c:numRef>
          </c:yVal>
          <c:smooth val="1"/>
        </c:ser>
        <c:ser>
          <c:idx val="7"/>
          <c:order val="7"/>
          <c:marker>
            <c:symbol val="none"/>
          </c:marker>
          <c:xVal>
            <c:numRef>
              <c:f>Лист1!$D$3:$G$3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20</c:v>
                </c:pt>
                <c:pt idx="3">
                  <c:v>28</c:v>
                </c:pt>
              </c:numCache>
            </c:numRef>
          </c:xVal>
          <c:yVal>
            <c:numRef>
              <c:f>Лист1!$D$9:$G$9</c:f>
              <c:numCache>
                <c:formatCode>0.0</c:formatCode>
                <c:ptCount val="4"/>
                <c:pt idx="0">
                  <c:v>30.85259715305558</c:v>
                </c:pt>
                <c:pt idx="1">
                  <c:v>25.630462316612071</c:v>
                </c:pt>
                <c:pt idx="2">
                  <c:v>22.175926453332725</c:v>
                </c:pt>
                <c:pt idx="3">
                  <c:v>19.512589793632106</c:v>
                </c:pt>
              </c:numCache>
            </c:numRef>
          </c:yVal>
          <c:smooth val="1"/>
        </c:ser>
        <c:ser>
          <c:idx val="2"/>
          <c:order val="2"/>
          <c:marker>
            <c:symbol val="none"/>
          </c:marker>
          <c:xVal>
            <c:numRef>
              <c:f>Лист1!$D$3:$G$3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20</c:v>
                </c:pt>
                <c:pt idx="3">
                  <c:v>28</c:v>
                </c:pt>
              </c:numCache>
            </c:numRef>
          </c:xVal>
          <c:yVal>
            <c:numRef>
              <c:f>Лист1!$D$7:$G$7</c:f>
              <c:numCache>
                <c:formatCode>0.0</c:formatCode>
                <c:ptCount val="4"/>
                <c:pt idx="0">
                  <c:v>12.119124230861567</c:v>
                </c:pt>
                <c:pt idx="1">
                  <c:v>9.5457960210845698</c:v>
                </c:pt>
                <c:pt idx="2">
                  <c:v>8.5172901880817022</c:v>
                </c:pt>
                <c:pt idx="3">
                  <c:v>6.6183963785264517</c:v>
                </c:pt>
              </c:numCache>
            </c:numRef>
          </c:yVal>
          <c:smooth val="1"/>
        </c:ser>
        <c:ser>
          <c:idx val="3"/>
          <c:order val="3"/>
          <c:marker>
            <c:symbol val="none"/>
          </c:marker>
          <c:xVal>
            <c:numRef>
              <c:f>Лист1!$D$3:$G$3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20</c:v>
                </c:pt>
                <c:pt idx="3">
                  <c:v>28</c:v>
                </c:pt>
              </c:numCache>
            </c:numRef>
          </c:xVal>
          <c:yVal>
            <c:numRef>
              <c:f>Лист1!$D$8:$G$8</c:f>
              <c:numCache>
                <c:formatCode>0.0</c:formatCode>
                <c:ptCount val="4"/>
                <c:pt idx="0">
                  <c:v>15.383208357040283</c:v>
                </c:pt>
                <c:pt idx="1">
                  <c:v>12.473173467550504</c:v>
                </c:pt>
                <c:pt idx="2">
                  <c:v>11.273795012588144</c:v>
                </c:pt>
                <c:pt idx="3">
                  <c:v>9.5927815745230465</c:v>
                </c:pt>
              </c:numCache>
            </c:numRef>
          </c:yVal>
          <c:smooth val="1"/>
        </c:ser>
        <c:ser>
          <c:idx val="1"/>
          <c:order val="1"/>
          <c:marker>
            <c:symbol val="none"/>
          </c:marker>
          <c:xVal>
            <c:numRef>
              <c:f>Лист1!$D$3:$G$3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20</c:v>
                </c:pt>
                <c:pt idx="3">
                  <c:v>28</c:v>
                </c:pt>
              </c:numCache>
            </c:numRef>
          </c:xVal>
          <c:yVal>
            <c:numRef>
              <c:f>Лист1!$D$7:$G$7</c:f>
              <c:numCache>
                <c:formatCode>0.0</c:formatCode>
                <c:ptCount val="4"/>
                <c:pt idx="0">
                  <c:v>12.119124230861567</c:v>
                </c:pt>
                <c:pt idx="1">
                  <c:v>9.5457960210845698</c:v>
                </c:pt>
                <c:pt idx="2">
                  <c:v>8.5172901880817022</c:v>
                </c:pt>
                <c:pt idx="3">
                  <c:v>6.6183963785264517</c:v>
                </c:pt>
              </c:numCache>
            </c:numRef>
          </c:yVal>
          <c:smooth val="1"/>
        </c:ser>
        <c:ser>
          <c:idx val="0"/>
          <c:order val="0"/>
          <c:marker>
            <c:symbol val="none"/>
          </c:marker>
          <c:xVal>
            <c:numRef>
              <c:f>Лист1!$D$3:$G$3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20</c:v>
                </c:pt>
                <c:pt idx="3">
                  <c:v>28</c:v>
                </c:pt>
              </c:numCache>
            </c:numRef>
          </c:xVal>
          <c:yVal>
            <c:numRef>
              <c:f>Лист1!$D$10:$G$10</c:f>
              <c:numCache>
                <c:formatCode>0.0</c:formatCode>
                <c:ptCount val="4"/>
                <c:pt idx="0">
                  <c:v>39.169009514144584</c:v>
                </c:pt>
                <c:pt idx="1">
                  <c:v>50.34877079120939</c:v>
                </c:pt>
                <c:pt idx="2">
                  <c:v>56.307031134300125</c:v>
                </c:pt>
                <c:pt idx="3">
                  <c:v>62.913697339404386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455488"/>
        <c:axId val="96458368"/>
      </c:scatterChart>
      <c:valAx>
        <c:axId val="9645548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Содержание в гудроне веществ, нерастворимых в пентане, % мас.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6458368"/>
        <c:crosses val="autoZero"/>
        <c:crossBetween val="midCat"/>
      </c:valAx>
      <c:valAx>
        <c:axId val="964583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Выход продуктов, % мас.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9645548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700"/>
      </a:pPr>
      <a:endParaRPr lang="ru-RU"/>
    </a:p>
  </c:txPr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0.54043</cdr:x>
      <cdr:y>0.05421</cdr:y>
    </cdr:from>
    <cdr:to>
      <cdr:x>0.89997</cdr:x>
      <cdr:y>0.16263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93286" y="163752"/>
          <a:ext cx="1259565" cy="32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900" b="1"/>
            <a:t>Фракция 482°С-к.к.</a:t>
          </a:r>
        </a:p>
      </cdr:txBody>
    </cdr:sp>
  </cdr:relSizeAnchor>
  <cdr:relSizeAnchor xmlns:cdr="http://schemas.openxmlformats.org/drawingml/2006/chartDrawing">
    <cdr:from>
      <cdr:x>0.57988</cdr:x>
      <cdr:y>0.49712</cdr:y>
    </cdr:from>
    <cdr:to>
      <cdr:x>0.94591</cdr:x>
      <cdr:y>0.60554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31491" y="1501648"/>
          <a:ext cx="1282294" cy="32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900" b="1" dirty="0"/>
            <a:t>Фракция 343-482 °С</a:t>
          </a:r>
        </a:p>
      </cdr:txBody>
    </cdr:sp>
  </cdr:relSizeAnchor>
  <cdr:relSizeAnchor xmlns:cdr="http://schemas.openxmlformats.org/drawingml/2006/chartDrawing">
    <cdr:from>
      <cdr:x>0.15779</cdr:x>
      <cdr:y>0.594</cdr:y>
    </cdr:from>
    <cdr:to>
      <cdr:x>0.53037</cdr:x>
      <cdr:y>0.70242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52784" y="1794293"/>
          <a:ext cx="1305275" cy="32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900" b="1"/>
            <a:t>Фракция 204-343 °С</a:t>
          </a:r>
        </a:p>
      </cdr:txBody>
    </cdr:sp>
  </cdr:relSizeAnchor>
  <cdr:relSizeAnchor xmlns:cdr="http://schemas.openxmlformats.org/drawingml/2006/chartDrawing">
    <cdr:from>
      <cdr:x>0.15779</cdr:x>
      <cdr:y>0.72088</cdr:y>
    </cdr:from>
    <cdr:to>
      <cdr:x>0.5429</cdr:x>
      <cdr:y>0.8293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52784" y="2177559"/>
          <a:ext cx="1349167" cy="3275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900" b="1"/>
            <a:t>Бензин н.к.-204 °С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720F3-46BD-41D2-A2C0-6DA8587E2B40}" type="datetimeFigureOut">
              <a:rPr lang="ru-RU" smtClean="0"/>
              <a:t>09.02.2024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B9A55-E634-449D-AB54-ABAA6D588F4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63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A22C6-F084-439D-B0BE-9BB4293CFB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21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CD29F-1419-41C2-B884-669CF6E4CB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48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13018-E3D9-4EF1-A1C2-D01A9E35C5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07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CA048-36DC-4A33-942D-856575D487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87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12A3F-568E-42D2-A635-D588674D6E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02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20E74-0F3F-4AB4-8896-0CCE481F61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57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3EED-6995-4902-AE96-3FF77E8BA9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659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3FD9B-2E01-4DD4-8375-2C3C68B5F2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70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73EA5-6653-43FB-A5DC-2984062FB1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60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63043-057C-4ECC-A6D8-399D060D49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65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3124F-570B-46B6-99C9-26181242E1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000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F0CD9-C980-40D6-9579-7260613EB4B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9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F035387-4BAA-48C1-BAEF-9EEA3E36FE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1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chart" Target="../charts/chart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2.emf"/><Relationship Id="rId5" Type="http://schemas.openxmlformats.org/officeDocument/2006/relationships/package" Target="../embeddings/_________Microsoft_Visio1.vsdx"/><Relationship Id="rId10" Type="http://schemas.openxmlformats.org/officeDocument/2006/relationships/image" Target="../media/image34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</a:t>
            </a:r>
            <a:r>
              <a:rPr lang="ru-RU" altLang="ru-RU" sz="3000" b="1" dirty="0" smtClean="0"/>
              <a:t>ехнология </a:t>
            </a:r>
            <a:r>
              <a:rPr lang="ru-RU" altLang="ru-RU" sz="3000" b="1" smtClean="0"/>
              <a:t>переработки нефти</a:t>
            </a:r>
            <a:endParaRPr lang="ru-RU" altLang="ru-RU" sz="3000" b="1" dirty="0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57150" y="3572153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Лектор – к.т.н., доцент ОХИ ИШПР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600" b="1" dirty="0"/>
              <a:t>Лекция № </a:t>
            </a:r>
            <a:r>
              <a:rPr lang="en-US" altLang="ru-RU" sz="2600" b="1" dirty="0" smtClean="0"/>
              <a:t>2</a:t>
            </a:r>
            <a:endParaRPr lang="ru-RU" alt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005905"/>
              </p:ext>
            </p:extLst>
          </p:nvPr>
        </p:nvGraphicFramePr>
        <p:xfrm>
          <a:off x="251521" y="980728"/>
          <a:ext cx="8640959" cy="5495420"/>
        </p:xfrm>
        <a:graphic>
          <a:graphicData uri="http://schemas.openxmlformats.org/drawingml/2006/table">
            <a:tbl>
              <a:tblPr firstRow="1">
                <a:tableStyleId>{7E9639D4-E3E2-4D34-9284-5A2195B3D0D7}</a:tableStyleId>
              </a:tblPr>
              <a:tblGrid>
                <a:gridCol w="1440160"/>
                <a:gridCol w="1872207"/>
                <a:gridCol w="2142238"/>
                <a:gridCol w="1711190"/>
                <a:gridCol w="1475164"/>
              </a:tblGrid>
              <a:tr h="6195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Название процесса 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Тип сырья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Назначение процесса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Температура, °С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Давление, МПа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460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Термический крекинг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ВК-дистилляты, ТНО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Подготовка сырья для установок коксования</a:t>
                      </a:r>
                      <a:r>
                        <a:rPr lang="ru-RU" sz="1200" b="1" baseline="0" dirty="0" smtClean="0"/>
                        <a:t> и получение термогазойлей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500-540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2-4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56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Висбрекинг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ТНО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Снижение</a:t>
                      </a:r>
                      <a:r>
                        <a:rPr lang="ru-RU" sz="1200" b="1" baseline="0" dirty="0" smtClean="0"/>
                        <a:t> вязкости компонентов котельного топлива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430-500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1,5-2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936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Коксование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ТНО, ароматизированные ВК-дистилляты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Производство нефтяных коксов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470-540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0,15-0,3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07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Пиролиз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Газообразные УВ,</a:t>
                      </a:r>
                      <a:r>
                        <a:rPr lang="ru-RU" sz="1200" b="1" baseline="0" dirty="0" smtClean="0"/>
                        <a:t> легкие, средние фракции</a:t>
                      </a:r>
                      <a:r>
                        <a:rPr lang="ru-RU" sz="1200" b="1" dirty="0" smtClean="0"/>
                        <a:t> 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Производство</a:t>
                      </a:r>
                      <a:r>
                        <a:rPr lang="ru-RU" sz="1200" b="1" baseline="0" dirty="0" smtClean="0"/>
                        <a:t> олефинсодержащих газов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750-920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0,3-0,4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Получение технического углерода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Ароматизированные ВК-дистилляты</a:t>
                      </a:r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Производство технического углерода</a:t>
                      </a:r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1200-1500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0,5-0,7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Получение нефтяных пеков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ВК-дистилляты, ТНО</a:t>
                      </a:r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Производство нефтяных пеков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360-420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0,1-0,5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Получение нефтяных битумов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ТНО</a:t>
                      </a:r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Производство нефтяных битумов</a:t>
                      </a:r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250-300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0,3-0,8</a:t>
                      </a:r>
                      <a:endParaRPr lang="ru-RU" sz="1200" b="1" dirty="0"/>
                    </a:p>
                  </a:txBody>
                  <a:tcPr marL="17670" marR="17670" marT="8835" marB="88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50826" y="908720"/>
            <a:ext cx="501672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1600" b="1" dirty="0" smtClean="0"/>
              <a:t>Реакции термических процессов переработки нефтяного сырья: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ru-RU" sz="1600" dirty="0" smtClean="0"/>
              <a:t>Эндотермические реакции распада (</a:t>
            </a:r>
            <a:r>
              <a:rPr lang="ru-RU" sz="1600" i="1" dirty="0" smtClean="0"/>
              <a:t>крекинг</a:t>
            </a:r>
            <a:r>
              <a:rPr lang="ru-RU" sz="1600" i="1" dirty="0"/>
              <a:t>, </a:t>
            </a:r>
            <a:r>
              <a:rPr lang="ru-RU" sz="1600" i="1" dirty="0" smtClean="0"/>
              <a:t>деалкилирование, дегидрирование, деполимеризация, дегидроциклизация</a:t>
            </a:r>
            <a:r>
              <a:rPr lang="ru-RU" sz="1600" dirty="0" smtClean="0"/>
              <a:t>);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ru-RU" sz="1600" dirty="0" smtClean="0"/>
              <a:t>Экзотермические реакции синтеза (</a:t>
            </a:r>
            <a:r>
              <a:rPr lang="ru-RU" sz="1600" i="1" dirty="0" smtClean="0"/>
              <a:t>гидрирование, алкилирование, полимеризация</a:t>
            </a:r>
            <a:r>
              <a:rPr lang="ru-RU" sz="1600" i="1" dirty="0"/>
              <a:t>, конденсация</a:t>
            </a:r>
            <a:r>
              <a:rPr lang="ru-RU" sz="1600" dirty="0" smtClean="0"/>
              <a:t>);</a:t>
            </a:r>
            <a:endParaRPr lang="ru-RU" sz="1600" dirty="0"/>
          </a:p>
          <a:p>
            <a:pPr marL="285750" indent="-285750" eaLnBrk="1" hangingPunct="1">
              <a:buFontTx/>
              <a:buChar char="-"/>
              <a:defRPr/>
            </a:pPr>
            <a:r>
              <a:rPr lang="ru-RU" sz="1600" dirty="0" smtClean="0"/>
              <a:t>Реакции с малым тепловым эффектом (</a:t>
            </a:r>
            <a:r>
              <a:rPr lang="ru-RU" sz="1600" i="1" dirty="0" smtClean="0"/>
              <a:t>изомеризация</a:t>
            </a:r>
            <a:r>
              <a:rPr lang="ru-RU" sz="1600" dirty="0" smtClean="0"/>
              <a:t>).</a:t>
            </a:r>
          </a:p>
          <a:p>
            <a:pPr eaLnBrk="1" hangingPunct="1">
              <a:defRPr/>
            </a:pPr>
            <a:endParaRPr lang="ru-RU" sz="1600" b="1" dirty="0" smtClean="0"/>
          </a:p>
          <a:p>
            <a:pPr eaLnBrk="1" hangingPunct="1">
              <a:defRPr/>
            </a:pPr>
            <a:r>
              <a:rPr lang="ru-RU" sz="1600" b="1" dirty="0" smtClean="0"/>
              <a:t>Продукты термолиза содержат: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водород;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сухие газы;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…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смола пиролиза;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крекинг-остаток;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кокс;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дисперсный углерод </a:t>
            </a:r>
            <a:r>
              <a:rPr lang="ru-RU" sz="1600" dirty="0"/>
              <a:t>(</a:t>
            </a:r>
            <a:r>
              <a:rPr lang="ru-RU" sz="1600" dirty="0" smtClean="0"/>
              <a:t>сажу).</a:t>
            </a:r>
          </a:p>
          <a:p>
            <a:endParaRPr lang="ru-RU" sz="1600" dirty="0"/>
          </a:p>
          <a:p>
            <a:r>
              <a:rPr lang="ru-RU" sz="1600" b="1" dirty="0" smtClean="0"/>
              <a:t>Основные параметры процесса</a:t>
            </a:r>
            <a:r>
              <a:rPr lang="ru-RU" sz="1600" dirty="0" smtClean="0"/>
              <a:t>: температура, давление, групповой и фракционный состав сырья.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5373"/>
            <a:ext cx="4572000" cy="409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31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3723770" y="891297"/>
            <a:ext cx="542023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400" b="1" dirty="0" smtClean="0"/>
              <a:t>Главный критерий оценки протекания той или иной реакции при термолизе: </a:t>
            </a:r>
            <a:r>
              <a:rPr lang="ru-RU" sz="1400" b="1" i="1" dirty="0" smtClean="0"/>
              <a:t>изменение энергии Гиббса</a:t>
            </a:r>
            <a:r>
              <a:rPr lang="en-US" sz="1400" b="1" i="1" dirty="0" smtClean="0"/>
              <a:t> (</a:t>
            </a:r>
            <a:r>
              <a:rPr lang="ru-RU" sz="1400" b="1" i="1" dirty="0" smtClean="0"/>
              <a:t>свободной энергии образования</a:t>
            </a:r>
            <a:r>
              <a:rPr lang="en-US" sz="1400" b="1" i="1" dirty="0" smtClean="0"/>
              <a:t>)</a:t>
            </a:r>
            <a:r>
              <a:rPr lang="ru-RU" sz="1400" b="1" dirty="0" smtClean="0"/>
              <a:t> </a:t>
            </a:r>
            <a:r>
              <a:rPr lang="ru-RU" sz="1400" b="1" dirty="0">
                <a:latin typeface="Arial"/>
                <a:cs typeface="Arial"/>
              </a:rPr>
              <a:t>Δ</a:t>
            </a:r>
            <a:r>
              <a:rPr lang="en-US" sz="1400" b="1" i="1" dirty="0">
                <a:latin typeface="Arial"/>
                <a:cs typeface="Arial"/>
              </a:rPr>
              <a:t>G°</a:t>
            </a:r>
            <a:r>
              <a:rPr lang="en-US" sz="1400" b="1" dirty="0">
                <a:latin typeface="Arial"/>
                <a:cs typeface="Arial"/>
              </a:rPr>
              <a:t> = - </a:t>
            </a:r>
            <a:r>
              <a:rPr lang="en-US" sz="1400" b="1" i="1" dirty="0">
                <a:latin typeface="Arial"/>
                <a:cs typeface="Arial"/>
              </a:rPr>
              <a:t>R</a:t>
            </a:r>
            <a:r>
              <a:rPr lang="ru-RU" sz="1400" b="1" dirty="0">
                <a:latin typeface="Arial"/>
                <a:cs typeface="Arial"/>
              </a:rPr>
              <a:t> </a:t>
            </a:r>
            <a:r>
              <a:rPr lang="en-US" sz="1400" b="1" dirty="0">
                <a:latin typeface="Arial"/>
                <a:cs typeface="Arial"/>
              </a:rPr>
              <a:t>· </a:t>
            </a:r>
            <a:r>
              <a:rPr lang="en-US" sz="1400" b="1" i="1" dirty="0">
                <a:latin typeface="Arial"/>
                <a:cs typeface="Arial"/>
              </a:rPr>
              <a:t>T</a:t>
            </a:r>
            <a:r>
              <a:rPr lang="ru-RU" sz="1400" b="1" dirty="0">
                <a:latin typeface="Arial"/>
                <a:cs typeface="Arial"/>
              </a:rPr>
              <a:t> </a:t>
            </a:r>
            <a:r>
              <a:rPr lang="en-US" sz="1400" b="1" dirty="0">
                <a:latin typeface="Arial"/>
                <a:cs typeface="Arial"/>
              </a:rPr>
              <a:t>· ln </a:t>
            </a:r>
            <a:r>
              <a:rPr lang="en-US" sz="1400" b="1" i="1" dirty="0">
                <a:latin typeface="Arial"/>
                <a:cs typeface="Arial"/>
              </a:rPr>
              <a:t>K</a:t>
            </a:r>
            <a:r>
              <a:rPr lang="en-US" sz="1400" b="1" i="1" dirty="0" smtClean="0">
                <a:latin typeface="Arial"/>
                <a:cs typeface="Arial"/>
              </a:rPr>
              <a:t>°</a:t>
            </a:r>
            <a:r>
              <a:rPr lang="ru-RU" sz="1400" b="1" i="1" dirty="0" smtClean="0">
                <a:latin typeface="Arial"/>
                <a:cs typeface="Arial"/>
              </a:rPr>
              <a:t> </a:t>
            </a:r>
            <a:r>
              <a:rPr lang="ru-RU" sz="1400" b="1" dirty="0" smtClean="0"/>
              <a:t>– она должна быть минимальна, чтобы реакция протекала в прямом направлении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128603"/>
            <a:ext cx="3998221" cy="3715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8"/>
          <a:stretch/>
        </p:blipFill>
        <p:spPr bwMode="auto">
          <a:xfrm>
            <a:off x="0" y="1505526"/>
            <a:ext cx="3723770" cy="534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980728"/>
            <a:ext cx="3723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/>
              <a:t>Свободная энергия образования (кДж/моль) углеводородов при разных температурах</a:t>
            </a:r>
            <a:endParaRPr lang="ru-RU" altLang="ru-RU" sz="1200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860032" y="5836623"/>
            <a:ext cx="4011802" cy="830997"/>
          </a:xfrm>
          <a:prstGeom prst="rect">
            <a:avLst/>
          </a:prstGeom>
          <a:noFill/>
          <a:ln w="9525">
            <a:solidFill>
              <a:srgbClr val="000000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/>
              <a:t>Чем выше СЭО вещества – Тем термодинамически более выгодна реакция разложения этого вещества</a:t>
            </a:r>
            <a:endParaRPr lang="ru-RU" altLang="ru-RU" sz="1600" dirty="0"/>
          </a:p>
        </p:txBody>
      </p:sp>
      <p:sp>
        <p:nvSpPr>
          <p:cNvPr id="2" name="Стрелка вниз 1"/>
          <p:cNvSpPr/>
          <p:nvPr/>
        </p:nvSpPr>
        <p:spPr>
          <a:xfrm rot="5400000">
            <a:off x="4053750" y="5819458"/>
            <a:ext cx="576064" cy="8653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83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395536" y="908720"/>
            <a:ext cx="8460432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 smtClean="0"/>
              <a:t>Главный критерий оценки протекания той или иной реакции при термолизе: </a:t>
            </a:r>
            <a:r>
              <a:rPr lang="ru-RU" sz="1600" b="1" u="sng" dirty="0" smtClean="0"/>
              <a:t>изменение энергии Гиббса!!!</a:t>
            </a:r>
          </a:p>
          <a:p>
            <a:endParaRPr lang="ru-RU" sz="1600" dirty="0" smtClean="0"/>
          </a:p>
          <a:p>
            <a:r>
              <a:rPr lang="ru-RU" sz="1600" dirty="0" smtClean="0"/>
              <a:t>Термодинамическая вероятность </a:t>
            </a:r>
            <a:r>
              <a:rPr lang="ru-RU" sz="1600" dirty="0"/>
              <a:t>протекания реакций возрастает в эндотермических </a:t>
            </a:r>
            <a:r>
              <a:rPr lang="ru-RU" sz="1600" dirty="0" smtClean="0"/>
              <a:t>реакциях </a:t>
            </a:r>
            <a:r>
              <a:rPr lang="ru-RU" sz="1600" dirty="0"/>
              <a:t>крекинга с повышением </a:t>
            </a:r>
            <a:r>
              <a:rPr lang="ru-RU" sz="1600" i="1" dirty="0" smtClean="0"/>
              <a:t>Т</a:t>
            </a:r>
            <a:r>
              <a:rPr lang="ru-RU" sz="1600" dirty="0" smtClean="0"/>
              <a:t>, </a:t>
            </a:r>
            <a:r>
              <a:rPr lang="ru-RU" sz="1600" dirty="0"/>
              <a:t>а в экзотермических </a:t>
            </a:r>
            <a:r>
              <a:rPr lang="ru-RU" sz="1600" dirty="0" smtClean="0"/>
              <a:t>реакциях синтеза </a:t>
            </a:r>
            <a:r>
              <a:rPr lang="ru-RU" sz="1600" dirty="0"/>
              <a:t>— наоборот, при понижении </a:t>
            </a:r>
            <a:r>
              <a:rPr lang="ru-RU" sz="1600" i="1" dirty="0" smtClean="0"/>
              <a:t>Т</a:t>
            </a:r>
            <a:r>
              <a:rPr lang="ru-RU" sz="1600" dirty="0" smtClean="0"/>
              <a:t>.</a:t>
            </a:r>
          </a:p>
          <a:p>
            <a:endParaRPr lang="ru-RU" sz="1600" b="1" dirty="0" smtClean="0"/>
          </a:p>
          <a:p>
            <a:r>
              <a:rPr lang="ru-RU" sz="1600" b="1" dirty="0" smtClean="0"/>
              <a:t>Поэтому: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реакции </a:t>
            </a:r>
            <a:r>
              <a:rPr lang="ru-RU" sz="1600" b="1" u="sng" dirty="0"/>
              <a:t>крекинга</a:t>
            </a:r>
            <a:r>
              <a:rPr lang="ru-RU" sz="1600" b="1" dirty="0"/>
              <a:t> являются термодинамически </a:t>
            </a:r>
            <a:r>
              <a:rPr lang="ru-RU" sz="1600" b="1" u="sng" dirty="0" smtClean="0"/>
              <a:t>высокотемпературными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реакции </a:t>
            </a:r>
            <a:r>
              <a:rPr lang="ru-RU" sz="1600" b="1" u="sng" dirty="0"/>
              <a:t>синтеза</a:t>
            </a:r>
            <a:r>
              <a:rPr lang="ru-RU" sz="1600" b="1" dirty="0"/>
              <a:t> — термодинамически </a:t>
            </a:r>
            <a:r>
              <a:rPr lang="ru-RU" sz="1600" b="1" u="sng" dirty="0"/>
              <a:t>низкотемпературными</a:t>
            </a:r>
            <a:r>
              <a:rPr lang="ru-RU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ru-RU" sz="1600" b="1" u="sng" dirty="0"/>
          </a:p>
          <a:p>
            <a:pPr marL="285750" indent="-285750">
              <a:buFontTx/>
              <a:buChar char="-"/>
            </a:pPr>
            <a:endParaRPr lang="ru-RU" sz="1600" b="1" u="sng" dirty="0" smtClean="0"/>
          </a:p>
          <a:p>
            <a:r>
              <a:rPr lang="ru-RU" sz="1600" b="1" dirty="0" smtClean="0"/>
              <a:t>Давление: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Повышение давления </a:t>
            </a:r>
            <a:r>
              <a:rPr lang="ru-RU" sz="1600" dirty="0"/>
              <a:t>способствует </a:t>
            </a:r>
            <a:r>
              <a:rPr lang="ru-RU" sz="1600" b="1" dirty="0"/>
              <a:t>реакциям синтеза</a:t>
            </a:r>
            <a:r>
              <a:rPr lang="ru-RU" sz="1600" dirty="0"/>
              <a:t>, идущим с </a:t>
            </a:r>
            <a:r>
              <a:rPr lang="ru-RU" sz="1600" dirty="0" smtClean="0"/>
              <a:t>уменьшением объема;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Низкие давления </a:t>
            </a:r>
            <a:r>
              <a:rPr lang="ru-RU" sz="1600" dirty="0" smtClean="0"/>
              <a:t>благоприятны для </a:t>
            </a:r>
            <a:r>
              <a:rPr lang="ru-RU" sz="1600" b="1" dirty="0"/>
              <a:t>реакций крекинга</a:t>
            </a:r>
            <a:r>
              <a:rPr lang="ru-RU" sz="1600" dirty="0"/>
              <a:t>, идущих с увеличением </a:t>
            </a:r>
            <a:r>
              <a:rPr lang="ru-RU" sz="1600" dirty="0" smtClean="0"/>
              <a:t>объема;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Для </a:t>
            </a:r>
            <a:r>
              <a:rPr lang="ru-RU" sz="1600" dirty="0"/>
              <a:t>реакций, протекающих </a:t>
            </a:r>
            <a:r>
              <a:rPr lang="ru-RU" sz="1600" dirty="0" smtClean="0"/>
              <a:t>без изменения </a:t>
            </a:r>
            <a:r>
              <a:rPr lang="ru-RU" sz="1600" dirty="0"/>
              <a:t>объема, таких как </a:t>
            </a:r>
            <a:r>
              <a:rPr lang="ru-RU" sz="1600" b="1" dirty="0"/>
              <a:t>изомеризация или замещение</a:t>
            </a:r>
            <a:r>
              <a:rPr lang="ru-RU" sz="1600" dirty="0"/>
              <a:t>,</a:t>
            </a:r>
            <a:r>
              <a:rPr lang="ru-RU" sz="1600" b="1" dirty="0"/>
              <a:t> </a:t>
            </a:r>
            <a:r>
              <a:rPr lang="ru-RU" sz="1600" b="1" dirty="0" smtClean="0"/>
              <a:t>давление не </a:t>
            </a:r>
            <a:r>
              <a:rPr lang="ru-RU" sz="1600" b="1" dirty="0"/>
              <a:t>оказывает влияния </a:t>
            </a:r>
            <a:r>
              <a:rPr lang="ru-RU" sz="1600" dirty="0"/>
              <a:t>на их равновесие.</a:t>
            </a:r>
            <a:endParaRPr lang="ru-RU" sz="1600" b="1" dirty="0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233648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395536" y="908720"/>
            <a:ext cx="846043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 smtClean="0"/>
              <a:t>Основные закономерности термического разрыва связей</a:t>
            </a:r>
          </a:p>
          <a:p>
            <a:r>
              <a:rPr lang="ru-RU" sz="1600" b="1" dirty="0" smtClean="0"/>
              <a:t>Постулат: </a:t>
            </a:r>
            <a:r>
              <a:rPr lang="ru-RU" sz="1600" i="1" dirty="0" smtClean="0"/>
              <a:t>чем выше энергия связи, тем менее вероятен ее разрыв.</a:t>
            </a:r>
          </a:p>
          <a:p>
            <a:endParaRPr lang="ru-RU" sz="1600" b="1" dirty="0" smtClean="0"/>
          </a:p>
          <a:p>
            <a:r>
              <a:rPr lang="ru-RU" sz="1600" b="1" dirty="0" smtClean="0"/>
              <a:t>ВСЕ </a:t>
            </a:r>
            <a:r>
              <a:rPr lang="ru-RU" sz="1600" b="1" dirty="0"/>
              <a:t>углеводороды: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Связь С-С слабее связи С-Н (всегда примерно на 50 кДж/моль);</a:t>
            </a:r>
          </a:p>
          <a:p>
            <a:endParaRPr lang="ru-RU" sz="1600" b="1" dirty="0" smtClean="0"/>
          </a:p>
          <a:p>
            <a:r>
              <a:rPr lang="ru-RU" sz="1600" b="1" dirty="0" smtClean="0"/>
              <a:t>Алканы: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pic>
        <p:nvPicPr>
          <p:cNvPr id="2050" name="Picture 2" descr="http://5terka.com/images/him9guzei/him9guzej-49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"/>
          <a:stretch/>
        </p:blipFill>
        <p:spPr bwMode="auto">
          <a:xfrm>
            <a:off x="6948264" y="1628800"/>
            <a:ext cx="2113980" cy="112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5terka.com/images/him9guzei/him9guzej-48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236" y="2276872"/>
            <a:ext cx="2247652" cy="66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438798"/>
            <a:ext cx="36385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102852"/>
              </p:ext>
            </p:extLst>
          </p:nvPr>
        </p:nvGraphicFramePr>
        <p:xfrm>
          <a:off x="323528" y="2992328"/>
          <a:ext cx="8638282" cy="3749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697437"/>
                <a:gridCol w="394084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Правило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Следствие</a:t>
                      </a:r>
                      <a:endParaRPr lang="ru-RU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Энергия связи между крайним атомом углерода и водородом снижается по мере увеличения числа углеродных атомов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Чем тяжелее алкан,</a:t>
                      </a:r>
                      <a:r>
                        <a:rPr lang="ru-RU" sz="1400" baseline="0" dirty="0" smtClean="0"/>
                        <a:t> </a:t>
                      </a:r>
                    </a:p>
                    <a:p>
                      <a:pPr algn="ctr"/>
                      <a:r>
                        <a:rPr lang="ru-RU" sz="1400" baseline="0" dirty="0" smtClean="0"/>
                        <a:t>тем легче отнять Н у крайнего С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Энергия разрыва связи между атомами водорода и находящегося внутри цепи углерода постепенно уменьшается в направлении к середине цепи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Легче отнять</a:t>
                      </a:r>
                      <a:r>
                        <a:rPr lang="ru-RU" sz="1400" baseline="0" dirty="0" smtClean="0"/>
                        <a:t> Н у С, находящегося в центре молекулы, чем у крайнего С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Водород легче отрывается от третичного атома углерода, тяжелее от вторичного, еще тяжелее - от первичного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Водород</a:t>
                      </a:r>
                      <a:r>
                        <a:rPr lang="ru-RU" sz="1400" baseline="0" dirty="0" smtClean="0"/>
                        <a:t> легче отнять из группы –СН–, </a:t>
                      </a:r>
                    </a:p>
                    <a:p>
                      <a:pPr algn="ctr"/>
                      <a:r>
                        <a:rPr lang="ru-RU" sz="1400" baseline="0" dirty="0" smtClean="0"/>
                        <a:t>потом у  –СН</a:t>
                      </a:r>
                      <a:r>
                        <a:rPr lang="ru-RU" sz="1400" baseline="-25000" dirty="0" smtClean="0"/>
                        <a:t>2</a:t>
                      </a:r>
                      <a:r>
                        <a:rPr lang="ru-RU" sz="1400" baseline="0" dirty="0" smtClean="0"/>
                        <a:t>–,</a:t>
                      </a:r>
                    </a:p>
                    <a:p>
                      <a:pPr algn="ctr"/>
                      <a:r>
                        <a:rPr lang="ru-RU" sz="1400" baseline="0" dirty="0" smtClean="0"/>
                        <a:t>сложнее всего у –СН</a:t>
                      </a:r>
                      <a:r>
                        <a:rPr lang="ru-RU" sz="1400" baseline="-25000" dirty="0" smtClean="0"/>
                        <a:t>3</a:t>
                      </a:r>
                      <a:endParaRPr lang="ru-RU" sz="1400" baseline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Связь С-С менее прочная в середине молекулы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Алкан легче всего разрывается посередине молекулы – образуются равные осколки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Связи между первичными атомами углерода всегда прочнее, чем С–С-связи в комбинациях с первичным, вторичным и третичным атомами углерода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Связь –СН–СН–</a:t>
                      </a:r>
                      <a:r>
                        <a:rPr lang="ru-RU" sz="1400" dirty="0" smtClean="0"/>
                        <a:t> рвется гораздо легче, </a:t>
                      </a:r>
                    </a:p>
                    <a:p>
                      <a:pPr algn="ctr"/>
                      <a:r>
                        <a:rPr lang="ru-RU" sz="1400" dirty="0" smtClean="0"/>
                        <a:t>чем </a:t>
                      </a:r>
                      <a:r>
                        <a:rPr lang="ru-RU" sz="1400" baseline="0" dirty="0" smtClean="0"/>
                        <a:t>–СН</a:t>
                      </a:r>
                      <a:r>
                        <a:rPr lang="ru-RU" sz="1400" baseline="-25000" dirty="0" smtClean="0"/>
                        <a:t>2</a:t>
                      </a:r>
                      <a:r>
                        <a:rPr lang="ru-RU" sz="1400" baseline="0" dirty="0" smtClean="0"/>
                        <a:t>–СН</a:t>
                      </a:r>
                      <a:r>
                        <a:rPr lang="ru-RU" sz="1400" baseline="-25000" dirty="0" smtClean="0"/>
                        <a:t>3</a:t>
                      </a:r>
                      <a:endParaRPr lang="ru-RU" sz="1400" baseline="-250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93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908720"/>
            <a:ext cx="846043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 smtClean="0"/>
              <a:t>Основные закономерности термического разрыва связей</a:t>
            </a:r>
          </a:p>
          <a:p>
            <a:r>
              <a:rPr lang="ru-RU" sz="1600" b="1" dirty="0" smtClean="0"/>
              <a:t>Алкены: </a:t>
            </a:r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pPr marL="285750" indent="-285750">
              <a:buFontTx/>
              <a:buChar char="-"/>
            </a:pPr>
            <a:endParaRPr lang="ru-RU" sz="1600" dirty="0"/>
          </a:p>
          <a:p>
            <a:endParaRPr lang="ru-RU" sz="1600" dirty="0"/>
          </a:p>
          <a:p>
            <a:r>
              <a:rPr lang="ru-RU" sz="1600" b="1" dirty="0" smtClean="0"/>
              <a:t>Нафтены: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Связь С-Н в кольце сравнима со связью С-Н вторичного атома С у алканов;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Связь С-С в кольце несколько слабее, чем С-С у алканов.</a:t>
            </a:r>
            <a:endParaRPr lang="ru-RU" sz="16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pic>
        <p:nvPicPr>
          <p:cNvPr id="1026" name="Picture 2" descr="http://worldofscience.ru/images/alk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121911"/>
            <a:ext cx="1345804" cy="134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ru/0/07/%D0%A6%D0%B8%D0%BA%D0%BB%D0%BE%D0%B3%D0%B5%D0%BA%D1%81%D0%B0%D0%B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021219"/>
            <a:ext cx="1390226" cy="154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389928"/>
              </p:ext>
            </p:extLst>
          </p:nvPr>
        </p:nvGraphicFramePr>
        <p:xfrm>
          <a:off x="251520" y="1556792"/>
          <a:ext cx="8638282" cy="228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697437"/>
                <a:gridCol w="394084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Правило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Следствие</a:t>
                      </a:r>
                      <a:endParaRPr lang="ru-RU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Связь С-Н у атома углерода, находящегося в сопряжении с двойной связью,  значительно слабее, чем энергия С–Н-связи в алканах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Отнять Н у первого С очень легко:</a:t>
                      </a:r>
                    </a:p>
                    <a:p>
                      <a:pPr algn="ctr"/>
                      <a:r>
                        <a:rPr lang="ru-RU" sz="1400" baseline="0" dirty="0" smtClean="0"/>
                        <a:t> –</a:t>
                      </a:r>
                      <a:r>
                        <a:rPr lang="ru-RU" sz="1400" b="1" baseline="0" dirty="0" smtClean="0"/>
                        <a:t>СН</a:t>
                      </a:r>
                      <a:r>
                        <a:rPr lang="ru-RU" sz="1400" b="1" baseline="-25000" dirty="0" smtClean="0"/>
                        <a:t>2</a:t>
                      </a:r>
                      <a:r>
                        <a:rPr lang="ru-RU" sz="1400" baseline="0" dirty="0" smtClean="0"/>
                        <a:t>–СН=СН–</a:t>
                      </a:r>
                    </a:p>
                    <a:p>
                      <a:pPr algn="ctr"/>
                      <a:r>
                        <a:rPr lang="ru-RU" sz="1400" baseline="0" dirty="0" smtClean="0"/>
                        <a:t>Алкены легко превратить в алкадиены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Связь С-Н у атома углерода при двойной связи  значительно сильнее, чем энергия С–Н-связи в алканах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Отнять</a:t>
                      </a:r>
                      <a:r>
                        <a:rPr lang="ru-RU" sz="1400" baseline="0" dirty="0" smtClean="0"/>
                        <a:t> Н у С очень трудно:</a:t>
                      </a:r>
                    </a:p>
                    <a:p>
                      <a:pPr algn="ctr"/>
                      <a:r>
                        <a:rPr lang="ru-RU" sz="1400" baseline="0" dirty="0" smtClean="0"/>
                        <a:t>–СН=СН–</a:t>
                      </a:r>
                    </a:p>
                    <a:p>
                      <a:pPr algn="ctr"/>
                      <a:r>
                        <a:rPr lang="ru-RU" sz="1400" dirty="0" smtClean="0"/>
                        <a:t>Образование алкинов менее вероятно, </a:t>
                      </a:r>
                    </a:p>
                    <a:p>
                      <a:pPr algn="ctr"/>
                      <a:r>
                        <a:rPr lang="ru-RU" sz="1400" dirty="0" smtClean="0"/>
                        <a:t>чем новых алкенов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Связи С-С гораздо прочнее, чем в алканах (в 2 раза)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Алкены почти не подвергаются крекингу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13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908720"/>
            <a:ext cx="846043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 smtClean="0"/>
              <a:t>Основные закономерности термического разрыва связей</a:t>
            </a:r>
          </a:p>
          <a:p>
            <a:endParaRPr lang="ru-RU" sz="1600" dirty="0" smtClean="0"/>
          </a:p>
          <a:p>
            <a:r>
              <a:rPr lang="ru-RU" sz="1600" b="1" dirty="0" smtClean="0"/>
              <a:t>Постулат: </a:t>
            </a:r>
            <a:r>
              <a:rPr lang="ru-RU" sz="1600" i="1" dirty="0" smtClean="0"/>
              <a:t>чем выше энергия связи, тем менее вероятен ее разрыв.</a:t>
            </a:r>
          </a:p>
          <a:p>
            <a:endParaRPr lang="ru-RU" sz="1600" dirty="0" smtClean="0"/>
          </a:p>
          <a:p>
            <a:r>
              <a:rPr lang="ru-RU" sz="1600" b="1" dirty="0" smtClean="0"/>
              <a:t>Арены: 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Связь С-Н в кольце значительно сильнее, чем связь С-Н у сопряженного с кольцом атома С;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Связь С-С между кольцом и алкильной группой очень слабая;</a:t>
            </a:r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r>
              <a:rPr lang="ru-RU" sz="1600" b="1" dirty="0" smtClean="0"/>
              <a:t>Водород: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Энергия связи Н-Н сравнима с энергией связи С-Н в метане;</a:t>
            </a:r>
          </a:p>
          <a:p>
            <a:pPr marL="285750" indent="-285750">
              <a:buFontTx/>
              <a:buChar char="-"/>
            </a:pPr>
            <a:endParaRPr lang="ru-RU" sz="1600" dirty="0"/>
          </a:p>
          <a:p>
            <a:r>
              <a:rPr lang="ru-RU" sz="1600" b="1" dirty="0" smtClean="0"/>
              <a:t>Сернистые соединения: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Связи </a:t>
            </a:r>
            <a:r>
              <a:rPr lang="en-US" sz="1600" dirty="0" smtClean="0"/>
              <a:t>C-SH </a:t>
            </a:r>
            <a:r>
              <a:rPr lang="ru-RU" sz="1600" dirty="0" smtClean="0"/>
              <a:t>и </a:t>
            </a:r>
            <a:r>
              <a:rPr lang="en-US" sz="1600" dirty="0" smtClean="0"/>
              <a:t>S</a:t>
            </a:r>
            <a:r>
              <a:rPr lang="ru-RU" sz="1600" dirty="0" smtClean="0"/>
              <a:t>-</a:t>
            </a:r>
            <a:r>
              <a:rPr lang="en-US" sz="1600" dirty="0" smtClean="0"/>
              <a:t>S </a:t>
            </a:r>
            <a:r>
              <a:rPr lang="ru-RU" sz="1600" dirty="0" smtClean="0"/>
              <a:t>сравнимы по прочности с С-С-связью в алканах;</a:t>
            </a:r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algn="ctr"/>
            <a:r>
              <a:rPr lang="ru-RU" sz="2000" b="1" u="sng" dirty="0" smtClean="0"/>
              <a:t>При </a:t>
            </a:r>
            <a:r>
              <a:rPr lang="ru-RU" sz="2000" b="1" u="sng" dirty="0"/>
              <a:t>термолизе углеводородного сырья будут </a:t>
            </a:r>
            <a:r>
              <a:rPr lang="ru-RU" sz="2000" b="1" u="sng" dirty="0" smtClean="0"/>
              <a:t>разрываться </a:t>
            </a:r>
            <a:r>
              <a:rPr lang="ru-RU" sz="2000" b="1" u="sng" dirty="0"/>
              <a:t>в первую очередь наиболее слабые </a:t>
            </a:r>
            <a:r>
              <a:rPr lang="ru-RU" sz="2000" b="1" u="sng" dirty="0" smtClean="0"/>
              <a:t>связи!!!</a:t>
            </a:r>
            <a:endParaRPr lang="ru-RU" sz="1600" b="1" u="sng" dirty="0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pic>
        <p:nvPicPr>
          <p:cNvPr id="2050" name="Picture 2" descr="http://www.himreakt.ru/wa-data/public/shop/products/49/29/2949/images/2464/2464.97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492896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1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908720"/>
            <a:ext cx="846043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/>
              <a:t>Основные положения механизма термических </a:t>
            </a:r>
            <a:r>
              <a:rPr lang="ru-RU" sz="1600" b="1" dirty="0" smtClean="0"/>
              <a:t>реакций нефтяного сырья</a:t>
            </a:r>
          </a:p>
          <a:p>
            <a:pPr algn="ctr" eaLnBrk="1" hangingPunct="1">
              <a:defRPr/>
            </a:pPr>
            <a:endParaRPr lang="ru-RU" sz="1600" dirty="0" smtClean="0"/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indent="266700" algn="just"/>
            <a:endParaRPr lang="ru-RU" sz="1600" dirty="0" smtClean="0"/>
          </a:p>
          <a:p>
            <a:pPr indent="266700" algn="just"/>
            <a:endParaRPr lang="ru-RU" sz="1600" dirty="0"/>
          </a:p>
          <a:p>
            <a:pPr indent="266700" algn="just"/>
            <a:endParaRPr lang="ru-RU" sz="1600" dirty="0" smtClean="0"/>
          </a:p>
          <a:p>
            <a:pPr indent="266700" algn="just"/>
            <a:endParaRPr lang="ru-RU" sz="1600" dirty="0"/>
          </a:p>
          <a:p>
            <a:pPr indent="266700" algn="just"/>
            <a:endParaRPr lang="ru-RU" sz="1600" dirty="0" smtClean="0"/>
          </a:p>
          <a:p>
            <a:pPr indent="266700" algn="just"/>
            <a:endParaRPr lang="ru-RU" sz="1600" dirty="0"/>
          </a:p>
          <a:p>
            <a:pPr indent="266700" algn="just"/>
            <a:endParaRPr lang="ru-RU" sz="1600" dirty="0" smtClean="0"/>
          </a:p>
          <a:p>
            <a:pPr indent="266700" algn="just"/>
            <a:endParaRPr lang="ru-RU" sz="1600" dirty="0"/>
          </a:p>
          <a:p>
            <a:pPr indent="266700" algn="just"/>
            <a:endParaRPr lang="ru-RU" sz="1600" dirty="0" smtClean="0"/>
          </a:p>
          <a:p>
            <a:pPr indent="266700" algn="just"/>
            <a:endParaRPr lang="ru-RU" sz="1600" dirty="0" smtClean="0"/>
          </a:p>
          <a:p>
            <a:pPr indent="266700" algn="just"/>
            <a:r>
              <a:rPr lang="ru-RU" sz="1600" dirty="0" smtClean="0"/>
              <a:t>Радикалы</a:t>
            </a:r>
            <a:r>
              <a:rPr lang="ru-RU" sz="1600" dirty="0"/>
              <a:t>, имеющие </a:t>
            </a:r>
            <a:r>
              <a:rPr lang="ru-RU" sz="1600" dirty="0" smtClean="0"/>
              <a:t>неспаренные электроны</a:t>
            </a:r>
            <a:r>
              <a:rPr lang="ru-RU" sz="1600" dirty="0"/>
              <a:t>, </a:t>
            </a:r>
            <a:r>
              <a:rPr lang="ru-RU" sz="1600" dirty="0" smtClean="0"/>
              <a:t>образуются, преимущественно, </a:t>
            </a:r>
            <a:r>
              <a:rPr lang="ru-RU" sz="1600" dirty="0"/>
              <a:t>путем разрыва менее прочной </a:t>
            </a:r>
            <a:r>
              <a:rPr lang="ru-RU" sz="1600" dirty="0" smtClean="0"/>
              <a:t>С–С-связи. </a:t>
            </a:r>
            <a:r>
              <a:rPr lang="ru-RU" sz="1600" b="1" dirty="0"/>
              <a:t>Концентрация радикалов </a:t>
            </a:r>
            <a:r>
              <a:rPr lang="ru-RU" sz="1600" dirty="0"/>
              <a:t>в реакционной системе </a:t>
            </a:r>
            <a:r>
              <a:rPr lang="ru-RU" sz="1600" b="1" dirty="0" smtClean="0"/>
              <a:t>невелика</a:t>
            </a:r>
            <a:r>
              <a:rPr lang="ru-RU" sz="1600" dirty="0" smtClean="0"/>
              <a:t>, и </a:t>
            </a:r>
            <a:r>
              <a:rPr lang="ru-RU" sz="1600" b="1" dirty="0"/>
              <a:t>вероятность их столкновения </a:t>
            </a:r>
            <a:r>
              <a:rPr lang="ru-RU" sz="1600" dirty="0"/>
              <a:t>между собой </a:t>
            </a:r>
            <a:r>
              <a:rPr lang="ru-RU" sz="1600" b="1" dirty="0"/>
              <a:t>ничтожно мала</a:t>
            </a:r>
            <a:r>
              <a:rPr lang="ru-RU" sz="1600" dirty="0"/>
              <a:t>. При </a:t>
            </a:r>
            <a:r>
              <a:rPr lang="ru-RU" sz="1600" dirty="0" smtClean="0"/>
              <a:t>термолизе преобладают </a:t>
            </a:r>
            <a:r>
              <a:rPr lang="ru-RU" sz="1600" b="1" dirty="0"/>
              <a:t>взаимодействия между </a:t>
            </a:r>
            <a:r>
              <a:rPr lang="ru-RU" sz="1600" b="1" dirty="0" smtClean="0"/>
              <a:t>радикалом и </a:t>
            </a:r>
            <a:r>
              <a:rPr lang="ru-RU" sz="1600" b="1" dirty="0"/>
              <a:t>молекулами исходного сырья</a:t>
            </a:r>
            <a:r>
              <a:rPr lang="ru-RU" sz="1600" b="1" dirty="0" smtClean="0"/>
              <a:t>.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955864"/>
              </p:ext>
            </p:extLst>
          </p:nvPr>
        </p:nvGraphicFramePr>
        <p:xfrm>
          <a:off x="971600" y="1360492"/>
          <a:ext cx="7584000" cy="1381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48000"/>
                <a:gridCol w="453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Реакции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Основные</a:t>
                      </a:r>
                      <a:r>
                        <a:rPr lang="ru-RU" baseline="0" dirty="0" smtClean="0"/>
                        <a:t> реагирующие радикалы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Крекинг (разложение)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Короткоживущие алкилы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Поликонденсация (синтез)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Долгоживущие бензильные и фенильные р.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40" y="3445238"/>
            <a:ext cx="4271924" cy="78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050958"/>
            <a:ext cx="1008112" cy="138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4"/>
          <a:stretch/>
        </p:blipFill>
        <p:spPr bwMode="auto">
          <a:xfrm rot="5400000">
            <a:off x="6797773" y="3469296"/>
            <a:ext cx="1222438" cy="85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64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890711"/>
            <a:ext cx="846043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ru-RU" sz="1600" b="1" dirty="0" smtClean="0"/>
              <a:t>1. Алканы: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dirty="0" smtClean="0"/>
              <a:t>Термолиз </a:t>
            </a:r>
            <a:r>
              <a:rPr lang="ru-RU" sz="1600" b="1" dirty="0"/>
              <a:t>алканов</a:t>
            </a:r>
            <a:r>
              <a:rPr lang="ru-RU" sz="1600" dirty="0"/>
              <a:t> приводит преимущественно к образованию </a:t>
            </a:r>
            <a:r>
              <a:rPr lang="ru-RU" sz="1600" dirty="0" smtClean="0"/>
              <a:t>более </a:t>
            </a:r>
            <a:r>
              <a:rPr lang="ru-RU" sz="1600" dirty="0"/>
              <a:t>термостойких </a:t>
            </a:r>
            <a:r>
              <a:rPr lang="ru-RU" sz="1600" b="1" dirty="0"/>
              <a:t>низкомолекулярных алкенов и </a:t>
            </a:r>
            <a:r>
              <a:rPr lang="ru-RU" sz="1600" b="1" dirty="0" smtClean="0"/>
              <a:t>алканов</a:t>
            </a:r>
            <a:r>
              <a:rPr lang="ru-RU" sz="1600" dirty="0" smtClean="0"/>
              <a:t>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dirty="0" smtClean="0"/>
              <a:t>Начиная </a:t>
            </a:r>
            <a:r>
              <a:rPr lang="ru-RU" sz="1600" dirty="0"/>
              <a:t>с бутана, при термолизе </a:t>
            </a:r>
            <a:r>
              <a:rPr lang="ru-RU" sz="1600" b="1" dirty="0"/>
              <a:t>алканов</a:t>
            </a:r>
            <a:r>
              <a:rPr lang="ru-RU" sz="1600" dirty="0"/>
              <a:t> преобладающим </a:t>
            </a:r>
            <a:r>
              <a:rPr lang="ru-RU" sz="1600" dirty="0" smtClean="0"/>
              <a:t>становится </a:t>
            </a:r>
            <a:r>
              <a:rPr lang="ru-RU" sz="1600" b="1" dirty="0" smtClean="0"/>
              <a:t>распад </a:t>
            </a:r>
            <a:r>
              <a:rPr lang="ru-RU" sz="1600" b="1" dirty="0"/>
              <a:t>по связи С–С</a:t>
            </a:r>
            <a:r>
              <a:rPr lang="ru-RU" sz="1600" dirty="0" smtClean="0"/>
              <a:t>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ru-RU" sz="1600" b="1" dirty="0" smtClean="0"/>
              <a:t>2. Алкены: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dirty="0" smtClean="0"/>
              <a:t>характеризуются </a:t>
            </a:r>
            <a:r>
              <a:rPr lang="ru-RU" sz="1600" dirty="0"/>
              <a:t>ввиду наличия двойной связи </a:t>
            </a:r>
            <a:r>
              <a:rPr lang="ru-RU" sz="1600" b="1" u="sng" dirty="0"/>
              <a:t>высокой </a:t>
            </a:r>
            <a:r>
              <a:rPr lang="ru-RU" sz="1600" b="1" u="sng" dirty="0" smtClean="0"/>
              <a:t>реакционной </a:t>
            </a:r>
            <a:r>
              <a:rPr lang="ru-RU" sz="1600" b="1" u="sng" dirty="0"/>
              <a:t>способностью в реакциях присоединения</a:t>
            </a:r>
            <a:r>
              <a:rPr lang="ru-RU" sz="1600" dirty="0"/>
              <a:t>, но </a:t>
            </a:r>
            <a:r>
              <a:rPr lang="ru-RU" sz="1600" dirty="0" smtClean="0"/>
              <a:t>повышенной, по </a:t>
            </a:r>
            <a:r>
              <a:rPr lang="ru-RU" sz="1600" dirty="0"/>
              <a:t>сравнению с алканами, термостойкостью в отношении реакций </a:t>
            </a:r>
            <a:r>
              <a:rPr lang="ru-RU" sz="1600" dirty="0" smtClean="0"/>
              <a:t>распада;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b="1" dirty="0"/>
              <a:t>Ароматические углеводороды образуются </a:t>
            </a:r>
            <a:r>
              <a:rPr lang="ru-RU" sz="1600" dirty="0"/>
              <a:t>в результате вторичных реакций синтеза </a:t>
            </a:r>
            <a:r>
              <a:rPr lang="ru-RU" sz="1600" b="1" dirty="0"/>
              <a:t>из ацетилена и этилена</a:t>
            </a:r>
            <a:r>
              <a:rPr lang="ru-RU" sz="1600" dirty="0"/>
              <a:t>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dirty="0" smtClean="0"/>
              <a:t>В </a:t>
            </a:r>
            <a:r>
              <a:rPr lang="ru-RU" sz="1600" dirty="0"/>
              <a:t>процессе термолиза высших алкенов </a:t>
            </a:r>
            <a:r>
              <a:rPr lang="ru-RU" sz="1600" b="1" dirty="0"/>
              <a:t>при умеренных </a:t>
            </a:r>
            <a:r>
              <a:rPr lang="ru-RU" sz="1600" b="1" dirty="0" smtClean="0"/>
              <a:t>температурах основной </a:t>
            </a:r>
            <a:r>
              <a:rPr lang="ru-RU" sz="1600" b="1" dirty="0"/>
              <a:t>реакцией является </a:t>
            </a:r>
            <a:r>
              <a:rPr lang="ru-RU" sz="1600" b="1" dirty="0" smtClean="0"/>
              <a:t>полимеризация</a:t>
            </a:r>
            <a:r>
              <a:rPr lang="ru-RU" sz="1600" dirty="0" smtClean="0"/>
              <a:t>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dirty="0"/>
              <a:t>При </a:t>
            </a:r>
            <a:r>
              <a:rPr lang="ru-RU" sz="1600" b="1" dirty="0"/>
              <a:t>повышении </a:t>
            </a:r>
            <a:r>
              <a:rPr lang="ru-RU" sz="1600" b="1" dirty="0" smtClean="0"/>
              <a:t>температуры </a:t>
            </a:r>
            <a:r>
              <a:rPr lang="ru-RU" sz="1600" dirty="0"/>
              <a:t>развивается </a:t>
            </a:r>
            <a:r>
              <a:rPr lang="ru-RU" sz="1600" b="1" dirty="0"/>
              <a:t>реакция распада по </a:t>
            </a:r>
            <a:r>
              <a:rPr lang="ru-RU" sz="1600" b="1" dirty="0" smtClean="0"/>
              <a:t>С–С-связи</a:t>
            </a:r>
            <a:r>
              <a:rPr lang="ru-RU" sz="1600" dirty="0" smtClean="0"/>
              <a:t>.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dirty="0"/>
              <a:t>С </a:t>
            </a:r>
            <a:r>
              <a:rPr lang="ru-RU" sz="1600" b="1" dirty="0"/>
              <a:t>малой скоростью </a:t>
            </a:r>
            <a:r>
              <a:rPr lang="ru-RU" sz="1600" dirty="0"/>
              <a:t>происходит также </a:t>
            </a:r>
            <a:r>
              <a:rPr lang="ru-RU" sz="1600" b="1" dirty="0" smtClean="0"/>
              <a:t>изомеризация алкенов </a:t>
            </a:r>
            <a:r>
              <a:rPr lang="ru-RU" sz="1600" dirty="0"/>
              <a:t>с образованием более стабильных симметричных </a:t>
            </a:r>
            <a:r>
              <a:rPr lang="ru-RU" sz="1600" dirty="0" smtClean="0"/>
              <a:t>олефинов.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14004" y="132021"/>
            <a:ext cx="8229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  <a:defRPr/>
            </a:pPr>
            <a:r>
              <a:rPr lang="ru-RU" sz="1600" b="1" dirty="0"/>
              <a:t>Основные положения </a:t>
            </a:r>
            <a:r>
              <a:rPr lang="ru-RU" sz="1600" b="1" dirty="0" err="1" smtClean="0"/>
              <a:t>термопереработки</a:t>
            </a:r>
            <a:r>
              <a:rPr lang="ru-RU" sz="1600" b="1" dirty="0" smtClean="0"/>
              <a:t> </a:t>
            </a:r>
            <a:r>
              <a:rPr lang="ru-RU" sz="1600" b="1" dirty="0"/>
              <a:t>различных групп нефтяного сырья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275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908720"/>
            <a:ext cx="846043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ru-RU" sz="1600" b="1" dirty="0" smtClean="0"/>
              <a:t>3. Нафтены: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b="1" dirty="0" smtClean="0"/>
              <a:t>при </a:t>
            </a:r>
            <a:r>
              <a:rPr lang="ru-RU" sz="1600" b="1" dirty="0"/>
              <a:t>термолизе более стабильны</a:t>
            </a:r>
            <a:r>
              <a:rPr lang="ru-RU" sz="1600" dirty="0"/>
              <a:t>, чем </a:t>
            </a:r>
            <a:r>
              <a:rPr lang="ru-RU" sz="1600" dirty="0" smtClean="0"/>
              <a:t>соответствующие алканы;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dirty="0"/>
              <a:t>Реакции </a:t>
            </a:r>
            <a:r>
              <a:rPr lang="ru-RU" sz="1600" b="1" dirty="0"/>
              <a:t>термолиза </a:t>
            </a:r>
            <a:r>
              <a:rPr lang="ru-RU" sz="1600" dirty="0"/>
              <a:t>незамещенных </a:t>
            </a:r>
            <a:r>
              <a:rPr lang="ru-RU" sz="1600" dirty="0" smtClean="0"/>
              <a:t>циклоалканов сопровождаются </a:t>
            </a:r>
            <a:r>
              <a:rPr lang="ru-RU" sz="1600" b="1" dirty="0" smtClean="0"/>
              <a:t>разрывом </a:t>
            </a:r>
            <a:r>
              <a:rPr lang="ru-RU" sz="1600" b="1" dirty="0"/>
              <a:t>одной </a:t>
            </a:r>
            <a:r>
              <a:rPr lang="ru-RU" sz="1600" b="1" dirty="0" smtClean="0"/>
              <a:t>из С–С-связей</a:t>
            </a:r>
            <a:r>
              <a:rPr lang="ru-RU" sz="1600" dirty="0" smtClean="0"/>
              <a:t> (дециклизация);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b="1" dirty="0"/>
              <a:t>Дегидрирование</a:t>
            </a:r>
            <a:r>
              <a:rPr lang="ru-RU" sz="1600" dirty="0"/>
              <a:t> незамещенных цикланов </a:t>
            </a:r>
            <a:r>
              <a:rPr lang="ru-RU" sz="1600" b="1" dirty="0" smtClean="0"/>
              <a:t>не происходит</a:t>
            </a:r>
            <a:r>
              <a:rPr lang="ru-RU" sz="1600" dirty="0" smtClean="0"/>
              <a:t>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b="1" dirty="0"/>
              <a:t>Алкилнафтены</a:t>
            </a:r>
            <a:r>
              <a:rPr lang="ru-RU" sz="1600" dirty="0"/>
              <a:t> при термолизе ведут себя, как алканы: </a:t>
            </a:r>
            <a:r>
              <a:rPr lang="ru-RU" sz="1600" dirty="0" smtClean="0"/>
              <a:t>преимущественно </a:t>
            </a:r>
            <a:r>
              <a:rPr lang="ru-RU" sz="1600" b="1" dirty="0"/>
              <a:t>распадаются боковые </a:t>
            </a:r>
            <a:r>
              <a:rPr lang="ru-RU" sz="1600" b="1" dirty="0" smtClean="0"/>
              <a:t>цепи </a:t>
            </a:r>
            <a:r>
              <a:rPr lang="ru-RU" sz="1600" dirty="0" smtClean="0"/>
              <a:t>(и только потом циклы);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b="1" dirty="0"/>
              <a:t>Бициклические нафтены </a:t>
            </a:r>
            <a:r>
              <a:rPr lang="ru-RU" sz="1600" dirty="0"/>
              <a:t>при 600 °С и выше подвергаются </a:t>
            </a:r>
            <a:r>
              <a:rPr lang="ru-RU" sz="1600" b="1" dirty="0" smtClean="0"/>
              <a:t>дециклизации</a:t>
            </a:r>
            <a:r>
              <a:rPr lang="ru-RU" sz="1600" b="1" dirty="0"/>
              <a:t>, деалкилированию и </a:t>
            </a:r>
            <a:r>
              <a:rPr lang="ru-RU" sz="1600" b="1" dirty="0" smtClean="0"/>
              <a:t>дегидрированию</a:t>
            </a:r>
            <a:r>
              <a:rPr lang="ru-RU" sz="1600" dirty="0" smtClean="0"/>
              <a:t>;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725" y="4264944"/>
            <a:ext cx="6296763" cy="247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42" y="4509119"/>
            <a:ext cx="1295148" cy="214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914004" y="132021"/>
            <a:ext cx="8229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  <a:defRPr/>
            </a:pPr>
            <a:r>
              <a:rPr lang="ru-RU" sz="1600" b="1" dirty="0"/>
              <a:t>Основные положения </a:t>
            </a:r>
            <a:r>
              <a:rPr lang="ru-RU" sz="1600" b="1" dirty="0" err="1" smtClean="0"/>
              <a:t>термопереработки</a:t>
            </a:r>
            <a:r>
              <a:rPr lang="ru-RU" sz="1600" b="1" dirty="0" smtClean="0"/>
              <a:t> </a:t>
            </a:r>
            <a:r>
              <a:rPr lang="ru-RU" sz="1600" b="1" dirty="0"/>
              <a:t>различных групп нефтяного сырья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9934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908720"/>
            <a:ext cx="8460432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ru-RU" sz="1600" b="1" dirty="0" smtClean="0"/>
              <a:t>4. Арены: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b="1" dirty="0"/>
              <a:t>Термостойкость </a:t>
            </a:r>
            <a:r>
              <a:rPr lang="ru-RU" sz="1600" b="1" dirty="0" smtClean="0"/>
              <a:t>аренов </a:t>
            </a:r>
            <a:r>
              <a:rPr lang="ru-RU" sz="1600" dirty="0" smtClean="0"/>
              <a:t>зависит </a:t>
            </a:r>
            <a:r>
              <a:rPr lang="ru-RU" sz="1600" dirty="0"/>
              <a:t>от наличия </a:t>
            </a:r>
            <a:r>
              <a:rPr lang="ru-RU" sz="1600" b="1" dirty="0"/>
              <a:t>алкильных цепей </a:t>
            </a:r>
            <a:r>
              <a:rPr lang="ru-RU" sz="1600" dirty="0"/>
              <a:t>в их молекуле</a:t>
            </a:r>
            <a:r>
              <a:rPr lang="ru-RU" sz="1600" dirty="0" smtClean="0"/>
              <a:t>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dirty="0"/>
              <a:t>Арены, </a:t>
            </a:r>
            <a:r>
              <a:rPr lang="ru-RU" sz="1600" dirty="0" smtClean="0"/>
              <a:t>имеющие С–С-связь</a:t>
            </a:r>
            <a:r>
              <a:rPr lang="ru-RU" sz="1600" dirty="0"/>
              <a:t>, сопряженную с кольцом, распадаются легче </a:t>
            </a:r>
            <a:r>
              <a:rPr lang="ru-RU" sz="1600" dirty="0" smtClean="0"/>
              <a:t>алканов;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ru-RU" sz="1600" b="1" dirty="0" smtClean="0"/>
              <a:t>Незамещенные </a:t>
            </a:r>
            <a:r>
              <a:rPr lang="ru-RU" sz="1600" b="1" dirty="0"/>
              <a:t>и метилзамещенные арены </a:t>
            </a:r>
            <a:r>
              <a:rPr lang="ru-RU" sz="1600" dirty="0" smtClean="0"/>
              <a:t>значительно </a:t>
            </a:r>
            <a:r>
              <a:rPr lang="ru-RU" sz="1600" dirty="0"/>
              <a:t>более </a:t>
            </a:r>
            <a:r>
              <a:rPr lang="ru-RU" sz="1600" b="1" dirty="0"/>
              <a:t>термоустойчивы</a:t>
            </a:r>
            <a:r>
              <a:rPr lang="ru-RU" sz="1600" dirty="0"/>
              <a:t>, чем алканы. При термолизе они </a:t>
            </a:r>
            <a:r>
              <a:rPr lang="ru-RU" sz="1600" dirty="0" smtClean="0"/>
              <a:t>преимущественно </a:t>
            </a:r>
            <a:r>
              <a:rPr lang="ru-RU" sz="1600" dirty="0"/>
              <a:t>подвергаются </a:t>
            </a:r>
            <a:r>
              <a:rPr lang="ru-RU" sz="1600" dirty="0" smtClean="0"/>
              <a:t>дегидроконденсации (!!!);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714" y="2924944"/>
            <a:ext cx="4114734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73016"/>
            <a:ext cx="3024336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3933056"/>
            <a:ext cx="4953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5877272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Ароматические углеводороды накапливаются в жидких </a:t>
            </a:r>
            <a:r>
              <a:rPr lang="ru-RU" sz="1600" dirty="0" smtClean="0"/>
              <a:t>продуктах термолиза </a:t>
            </a:r>
            <a:r>
              <a:rPr lang="ru-RU" sz="1600" dirty="0"/>
              <a:t>тем в больших количествах, чем выше температура </a:t>
            </a:r>
            <a:r>
              <a:rPr lang="ru-RU" sz="1600" dirty="0" smtClean="0"/>
              <a:t>процесса. При </a:t>
            </a:r>
            <a:r>
              <a:rPr lang="ru-RU" sz="1600" dirty="0"/>
              <a:t>пиролизе они являются главной составной частью так </a:t>
            </a:r>
            <a:r>
              <a:rPr lang="ru-RU" sz="1600" dirty="0" smtClean="0"/>
              <a:t>называемой смолы </a:t>
            </a:r>
            <a:r>
              <a:rPr lang="ru-RU" sz="1600" dirty="0"/>
              <a:t>пиролиза.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914004" y="132021"/>
            <a:ext cx="8229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  <a:defRPr/>
            </a:pPr>
            <a:r>
              <a:rPr lang="ru-RU" sz="1600" b="1" dirty="0"/>
              <a:t>Основные положения </a:t>
            </a:r>
            <a:r>
              <a:rPr lang="ru-RU" sz="1600" b="1" dirty="0" err="1" smtClean="0"/>
              <a:t>термопереработки</a:t>
            </a:r>
            <a:r>
              <a:rPr lang="ru-RU" sz="1600" b="1" dirty="0" smtClean="0"/>
              <a:t> </a:t>
            </a:r>
            <a:r>
              <a:rPr lang="ru-RU" sz="1600" b="1" dirty="0"/>
              <a:t>различных групп нефтяного сырья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7181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908720"/>
            <a:ext cx="8460432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/>
              <a:t>Основные положения </a:t>
            </a:r>
            <a:r>
              <a:rPr lang="ru-RU" sz="1600" b="1" dirty="0" smtClean="0"/>
              <a:t>термолиза смеси углеводородов</a:t>
            </a:r>
            <a:endParaRPr lang="ru-RU" sz="1600" dirty="0"/>
          </a:p>
          <a:p>
            <a:pPr algn="ctr" eaLnBrk="1" hangingPunct="1">
              <a:defRPr/>
            </a:pPr>
            <a:endParaRPr lang="ru-RU" sz="1600" b="1" dirty="0" smtClean="0"/>
          </a:p>
          <a:p>
            <a:pPr algn="just"/>
            <a:r>
              <a:rPr lang="ru-RU" sz="1600" b="1" dirty="0"/>
              <a:t>Термолиз смеси углеводородов</a:t>
            </a:r>
            <a:r>
              <a:rPr lang="ru-RU" sz="1600" dirty="0"/>
              <a:t>, по сравнению с </a:t>
            </a:r>
            <a:r>
              <a:rPr lang="ru-RU" sz="1600" dirty="0" smtClean="0"/>
              <a:t>индивидуальными углеводородами</a:t>
            </a:r>
            <a:r>
              <a:rPr lang="ru-RU" sz="1600" dirty="0"/>
              <a:t>, во многих случаях </a:t>
            </a:r>
            <a:r>
              <a:rPr lang="ru-RU" sz="1600" b="1" dirty="0"/>
              <a:t>протекает с большей </a:t>
            </a:r>
            <a:r>
              <a:rPr lang="ru-RU" sz="1600" b="1" dirty="0" smtClean="0"/>
              <a:t>скоростью </a:t>
            </a:r>
            <a:r>
              <a:rPr lang="ru-RU" sz="1600" dirty="0"/>
              <a:t>вследствие увеличения скорости инициирования активными </a:t>
            </a:r>
            <a:r>
              <a:rPr lang="ru-RU" sz="1600" dirty="0" smtClean="0"/>
              <a:t>радикалами</a:t>
            </a:r>
            <a:r>
              <a:rPr lang="ru-RU" sz="1600" dirty="0"/>
              <a:t>, которые не всегда могут образоваться при распаде </a:t>
            </a:r>
            <a:r>
              <a:rPr lang="ru-RU" sz="1600" dirty="0" smtClean="0"/>
              <a:t>отдельных классов </a:t>
            </a:r>
            <a:r>
              <a:rPr lang="ru-RU" sz="1600" dirty="0"/>
              <a:t>углеводородов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r>
              <a:rPr lang="ru-RU" sz="1600" dirty="0"/>
              <a:t>1. </a:t>
            </a:r>
            <a:r>
              <a:rPr lang="ru-RU" sz="1600" b="1" dirty="0"/>
              <a:t>Алканы подвергаются реакциям распада на предельные и </a:t>
            </a:r>
            <a:r>
              <a:rPr lang="ru-RU" sz="1600" b="1" dirty="0" smtClean="0"/>
              <a:t>непредельные </a:t>
            </a:r>
            <a:r>
              <a:rPr lang="ru-RU" sz="1600" b="1" dirty="0"/>
              <a:t>углеводороды. </a:t>
            </a:r>
            <a:r>
              <a:rPr lang="ru-RU" sz="1600" dirty="0"/>
              <a:t>Молярная масса полученных углеводородов </a:t>
            </a:r>
            <a:r>
              <a:rPr lang="ru-RU" sz="1600" dirty="0" smtClean="0"/>
              <a:t>постоянно </a:t>
            </a:r>
            <a:r>
              <a:rPr lang="ru-RU" sz="1600" dirty="0"/>
              <a:t>снижается за счет последовательного крекинга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2. </a:t>
            </a:r>
            <a:r>
              <a:rPr lang="ru-RU" sz="1600" b="1" dirty="0"/>
              <a:t>Алкены полимеризуются и вступают в реакцию деструктивной </a:t>
            </a:r>
            <a:r>
              <a:rPr lang="ru-RU" sz="1600" b="1" dirty="0" smtClean="0"/>
              <a:t>конденсации. </a:t>
            </a:r>
            <a:r>
              <a:rPr lang="ru-RU" sz="1600" dirty="0"/>
              <a:t>В меньшей степени выражена реакция </a:t>
            </a:r>
            <a:r>
              <a:rPr lang="ru-RU" sz="1600" dirty="0" smtClean="0"/>
              <a:t>деполимеризации</a:t>
            </a:r>
            <a:r>
              <a:rPr lang="ru-RU" sz="1600" dirty="0"/>
              <a:t>. Возможна также реакция циклизации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3. </a:t>
            </a:r>
            <a:r>
              <a:rPr lang="ru-RU" sz="1600" b="1" dirty="0"/>
              <a:t>Цикланы и арены претерпевают реакции деалкилирования </a:t>
            </a:r>
            <a:r>
              <a:rPr lang="ru-RU" sz="1600" b="1" dirty="0" smtClean="0"/>
              <a:t>алкильных </a:t>
            </a:r>
            <a:r>
              <a:rPr lang="ru-RU" sz="1600" b="1" dirty="0"/>
              <a:t>цепей</a:t>
            </a:r>
            <a:r>
              <a:rPr lang="ru-RU" sz="1600" dirty="0"/>
              <a:t>, образуя алканы, алкены и цикланы с короткой </a:t>
            </a:r>
            <a:r>
              <a:rPr lang="ru-RU" sz="1600" dirty="0" smtClean="0"/>
              <a:t>боковой цепью</a:t>
            </a:r>
            <a:r>
              <a:rPr lang="ru-RU" sz="1600" dirty="0"/>
              <a:t>. </a:t>
            </a:r>
            <a:r>
              <a:rPr lang="ru-RU" sz="1600" b="1" dirty="0"/>
              <a:t>Шестичленные цикланы дегидрируются в арены, а </a:t>
            </a:r>
            <a:r>
              <a:rPr lang="ru-RU" sz="1600" b="1" dirty="0" smtClean="0"/>
              <a:t>последние </a:t>
            </a:r>
            <a:r>
              <a:rPr lang="ru-RU" sz="1600" b="1" dirty="0"/>
              <a:t>подвергаются поликонденсации</a:t>
            </a:r>
            <a:r>
              <a:rPr lang="ru-RU" sz="1600" dirty="0"/>
              <a:t>, образуя </a:t>
            </a:r>
            <a:r>
              <a:rPr lang="ru-RU" sz="1600" dirty="0" smtClean="0"/>
              <a:t>высокомолекулярные жидкие </a:t>
            </a:r>
            <a:r>
              <a:rPr lang="ru-RU" sz="1600" dirty="0"/>
              <a:t>продукты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endParaRPr lang="ru-RU" sz="1600" dirty="0" smtClean="0"/>
          </a:p>
          <a:p>
            <a:pPr indent="1968500" algn="r"/>
            <a:r>
              <a:rPr lang="ru-RU" sz="1200" b="1" dirty="0"/>
              <a:t>Реакции конденсации </a:t>
            </a:r>
            <a:r>
              <a:rPr lang="ru-RU" sz="1200" dirty="0" smtClean="0"/>
              <a:t>- внутри- </a:t>
            </a:r>
            <a:r>
              <a:rPr lang="ru-RU" sz="1200" dirty="0"/>
              <a:t>и </a:t>
            </a:r>
            <a:r>
              <a:rPr lang="ru-RU" sz="1200" dirty="0" smtClean="0"/>
              <a:t>межмолекулярные </a:t>
            </a:r>
            <a:r>
              <a:rPr lang="ru-RU" sz="1200" dirty="0"/>
              <a:t>процессы образования новой связи С—С в результате </a:t>
            </a:r>
            <a:r>
              <a:rPr lang="ru-RU" sz="1200" dirty="0" smtClean="0"/>
              <a:t>взаимодействия </a:t>
            </a:r>
            <a:r>
              <a:rPr lang="ru-RU" sz="1200" dirty="0"/>
              <a:t>двух или более молекул орг. соединений.</a:t>
            </a:r>
            <a:endParaRPr lang="ru-RU" sz="1200" dirty="0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pic>
        <p:nvPicPr>
          <p:cNvPr id="1026" name="Picture 2" descr="441_460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859054"/>
            <a:ext cx="2448271" cy="81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77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44091"/>
            <a:ext cx="6464842" cy="5797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84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908720"/>
            <a:ext cx="846043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 smtClean="0"/>
              <a:t>Сырье термодеструктивных процессов </a:t>
            </a:r>
            <a:endParaRPr lang="ru-RU" sz="1600" dirty="0"/>
          </a:p>
          <a:p>
            <a:pPr algn="ctr" eaLnBrk="1" hangingPunct="1">
              <a:defRPr/>
            </a:pPr>
            <a:endParaRPr lang="ru-RU" sz="1600" b="1" dirty="0" smtClean="0"/>
          </a:p>
          <a:p>
            <a:r>
              <a:rPr lang="ru-RU" sz="1600" b="1" dirty="0" smtClean="0"/>
              <a:t>Виды сырья: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О</a:t>
            </a:r>
            <a:r>
              <a:rPr lang="ru-RU" sz="1600" dirty="0" smtClean="0"/>
              <a:t>статки </a:t>
            </a:r>
            <a:r>
              <a:rPr lang="ru-RU" sz="1600" dirty="0"/>
              <a:t>прямой перегонки (</a:t>
            </a:r>
            <a:r>
              <a:rPr lang="ru-RU" sz="1600" dirty="0" smtClean="0"/>
              <a:t>мазуты, полугудроны</a:t>
            </a:r>
            <a:r>
              <a:rPr lang="ru-RU" sz="1600" dirty="0"/>
              <a:t>, гудроны), </a:t>
            </a:r>
            <a:endParaRPr lang="ru-RU" sz="1600" dirty="0" smtClean="0"/>
          </a:p>
          <a:p>
            <a:pPr marL="285750" indent="-285750">
              <a:buFontTx/>
              <a:buChar char="-"/>
            </a:pPr>
            <a:r>
              <a:rPr lang="ru-RU" sz="1600" dirty="0" smtClean="0"/>
              <a:t>Остатки термического крекинга,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Остатки </a:t>
            </a:r>
            <a:r>
              <a:rPr lang="ru-RU" sz="1600" dirty="0"/>
              <a:t>пиролиза (смолы</a:t>
            </a:r>
            <a:r>
              <a:rPr lang="ru-RU" sz="1600" dirty="0" smtClean="0"/>
              <a:t>), 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Остатки деасфальтизации </a:t>
            </a:r>
            <a:r>
              <a:rPr lang="ru-RU" sz="1600" dirty="0"/>
              <a:t>(деасфальтизат или </a:t>
            </a:r>
            <a:r>
              <a:rPr lang="ru-RU" sz="1600" dirty="0" smtClean="0"/>
              <a:t>асфальт);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Высококипящие ароматизированные </a:t>
            </a:r>
            <a:r>
              <a:rPr lang="ru-RU" sz="1600" dirty="0"/>
              <a:t>концентраты и газойли, получаемые на основе </a:t>
            </a:r>
            <a:r>
              <a:rPr lang="ru-RU" sz="1600" dirty="0" smtClean="0"/>
              <a:t>дистиллятных </a:t>
            </a:r>
            <a:r>
              <a:rPr lang="ru-RU" sz="1600" dirty="0"/>
              <a:t>продуктов (экстракты масляного производства, </a:t>
            </a:r>
            <a:r>
              <a:rPr lang="ru-RU" sz="1600" dirty="0" smtClean="0"/>
              <a:t>тяжелые газойли </a:t>
            </a:r>
            <a:r>
              <a:rPr lang="ru-RU" sz="1600" dirty="0"/>
              <a:t>каталитического крекинга, коксования, дистиллятные </a:t>
            </a:r>
            <a:r>
              <a:rPr lang="ru-RU" sz="1600" dirty="0" smtClean="0"/>
              <a:t>крекинг-остатки)</a:t>
            </a:r>
          </a:p>
          <a:p>
            <a:pPr marL="285750" indent="-285750">
              <a:buFontTx/>
              <a:buChar char="-"/>
            </a:pPr>
            <a:endParaRPr lang="ru-RU" sz="1600" dirty="0"/>
          </a:p>
          <a:p>
            <a:r>
              <a:rPr lang="ru-RU" sz="1600" b="1" dirty="0" smtClean="0"/>
              <a:t>Виды </a:t>
            </a:r>
            <a:r>
              <a:rPr lang="ru-RU" sz="1600" b="1" dirty="0"/>
              <a:t>сырья </a:t>
            </a:r>
            <a:r>
              <a:rPr lang="ru-RU" sz="1600" b="1" u="sng" dirty="0"/>
              <a:t>пиролиза </a:t>
            </a:r>
            <a:r>
              <a:rPr lang="ru-RU" sz="1600" dirty="0"/>
              <a:t>- парафиновые углеводороды, дающие максимальный выход </a:t>
            </a:r>
            <a:r>
              <a:rPr lang="ru-RU" sz="1600" dirty="0" smtClean="0"/>
              <a:t>олефинов: </a:t>
            </a:r>
            <a:r>
              <a:rPr lang="ru-RU" sz="1600" b="1" i="1" dirty="0" smtClean="0"/>
              <a:t>газообразные </a:t>
            </a:r>
            <a:r>
              <a:rPr lang="ru-RU" sz="1600" dirty="0"/>
              <a:t>(этан, пропан, бутан и их смеси) и </a:t>
            </a:r>
            <a:r>
              <a:rPr lang="ru-RU" sz="1600" b="1" i="1" dirty="0"/>
              <a:t>жидкие </a:t>
            </a:r>
            <a:r>
              <a:rPr lang="ru-RU" sz="1600" dirty="0"/>
              <a:t>(</a:t>
            </a:r>
            <a:r>
              <a:rPr lang="ru-RU" sz="1600" dirty="0" smtClean="0"/>
              <a:t>низкооктановые </a:t>
            </a:r>
            <a:r>
              <a:rPr lang="ru-RU" sz="1600" dirty="0"/>
              <a:t>бензины и керосино-газойлевые </a:t>
            </a:r>
            <a:r>
              <a:rPr lang="ru-RU" sz="1600" dirty="0" smtClean="0"/>
              <a:t>фракции);</a:t>
            </a:r>
          </a:p>
          <a:p>
            <a:endParaRPr lang="ru-RU" sz="1600" dirty="0"/>
          </a:p>
          <a:p>
            <a:r>
              <a:rPr lang="ru-RU" sz="1600" b="1" dirty="0"/>
              <a:t>Тяжелые </a:t>
            </a:r>
            <a:r>
              <a:rPr lang="ru-RU" sz="1600" b="1" dirty="0" smtClean="0"/>
              <a:t>нефтяные остатки </a:t>
            </a:r>
            <a:r>
              <a:rPr lang="ru-RU" sz="1600" b="1" dirty="0"/>
              <a:t>(ТНО</a:t>
            </a:r>
            <a:r>
              <a:rPr lang="ru-RU" sz="1600" b="1" dirty="0" smtClean="0"/>
              <a:t>) </a:t>
            </a:r>
            <a:r>
              <a:rPr lang="ru-RU" sz="1600" dirty="0" smtClean="0"/>
              <a:t>содержат: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Высокомолекулярные углеводороды (ВМ УВ)</a:t>
            </a:r>
            <a:r>
              <a:rPr lang="en-US" sz="1600" dirty="0" smtClean="0"/>
              <a:t> – </a:t>
            </a:r>
            <a:r>
              <a:rPr lang="ru-RU" sz="1600" dirty="0" smtClean="0"/>
              <a:t>ММ </a:t>
            </a:r>
            <a:r>
              <a:rPr lang="en-US" sz="1600" dirty="0" smtClean="0"/>
              <a:t>&gt; 500</a:t>
            </a:r>
            <a:r>
              <a:rPr lang="ru-RU" sz="1600" dirty="0" smtClean="0"/>
              <a:t>, </a:t>
            </a:r>
            <a:r>
              <a:rPr lang="en-US" sz="1600" dirty="0" smtClean="0"/>
              <a:t>n</a:t>
            </a:r>
            <a:r>
              <a:rPr lang="ru-RU" sz="1600" baseline="-25000" dirty="0" smtClean="0"/>
              <a:t>С</a:t>
            </a:r>
            <a:r>
              <a:rPr lang="ru-RU" sz="1600" dirty="0" smtClean="0"/>
              <a:t> </a:t>
            </a:r>
            <a:r>
              <a:rPr lang="en-US" sz="1600" dirty="0" smtClean="0"/>
              <a:t>&gt; 35</a:t>
            </a:r>
            <a:r>
              <a:rPr lang="ru-RU" sz="16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Гетеросоединения </a:t>
            </a:r>
            <a:r>
              <a:rPr lang="en-US" sz="1600" dirty="0" smtClean="0"/>
              <a:t>S, N, O, V, Ni, Fe, Mo</a:t>
            </a:r>
            <a:r>
              <a:rPr lang="ru-RU" sz="1600" dirty="0" smtClean="0"/>
              <a:t>;</a:t>
            </a:r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r>
              <a:rPr lang="ru-RU" sz="1600" b="1" dirty="0" smtClean="0"/>
              <a:t>ТНО </a:t>
            </a:r>
            <a:r>
              <a:rPr lang="ru-RU" sz="1600" dirty="0" smtClean="0"/>
              <a:t>бывают: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Первичные (масла, смолы (мальтены), асфальтены);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Вторичные (</a:t>
            </a:r>
            <a:r>
              <a:rPr lang="ru-RU" sz="1600" i="1" dirty="0" smtClean="0"/>
              <a:t>первичные + </a:t>
            </a:r>
            <a:r>
              <a:rPr lang="ru-RU" sz="1600" dirty="0" smtClean="0"/>
              <a:t>карбены и карбоиды)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77748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836712"/>
            <a:ext cx="5760640" cy="599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353" y="5085184"/>
            <a:ext cx="1976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b="1" dirty="0" smtClean="0"/>
              <a:t>В алканах С</a:t>
            </a:r>
            <a:r>
              <a:rPr lang="ru-RU" sz="1200" b="1" baseline="-25000" dirty="0" smtClean="0"/>
              <a:t>5</a:t>
            </a:r>
            <a:r>
              <a:rPr lang="ru-RU" sz="1200" b="1" dirty="0" smtClean="0"/>
              <a:t>-С</a:t>
            </a:r>
            <a:r>
              <a:rPr lang="ru-RU" sz="1200" b="1" baseline="-25000" dirty="0" smtClean="0"/>
              <a:t>7</a:t>
            </a:r>
          </a:p>
          <a:p>
            <a:pPr algn="r"/>
            <a:r>
              <a:rPr lang="ru-RU" sz="1200" b="1" dirty="0"/>
              <a:t>Растворимы </a:t>
            </a:r>
            <a:r>
              <a:rPr lang="ru-RU" sz="1200" b="1" dirty="0" smtClean="0"/>
              <a:t> </a:t>
            </a:r>
            <a:r>
              <a:rPr lang="ru-RU" sz="1200" b="1" dirty="0" smtClean="0">
                <a:latin typeface="Arial"/>
                <a:cs typeface="Arial"/>
              </a:rPr>
              <a:t>→</a:t>
            </a:r>
            <a:r>
              <a:rPr lang="ru-RU" sz="1200" b="1" dirty="0">
                <a:latin typeface="Arial"/>
                <a:cs typeface="Arial"/>
              </a:rPr>
              <a:t> </a:t>
            </a:r>
            <a:r>
              <a:rPr lang="ru-RU" sz="1200" b="1" dirty="0" smtClean="0">
                <a:latin typeface="Arial"/>
                <a:cs typeface="Arial"/>
              </a:rPr>
              <a:t>→</a:t>
            </a:r>
            <a:r>
              <a:rPr lang="ru-RU" sz="1200" b="1" dirty="0">
                <a:latin typeface="Arial"/>
                <a:cs typeface="Arial"/>
              </a:rPr>
              <a:t> </a:t>
            </a:r>
            <a:r>
              <a:rPr lang="ru-RU" sz="1200" b="1" dirty="0" smtClean="0">
                <a:latin typeface="Arial"/>
                <a:cs typeface="Arial"/>
              </a:rPr>
              <a:t>→</a:t>
            </a:r>
            <a:endParaRPr lang="en-US" sz="1200" b="1" dirty="0" smtClean="0">
              <a:latin typeface="Arial"/>
              <a:cs typeface="Arial"/>
            </a:endParaRPr>
          </a:p>
          <a:p>
            <a:pPr algn="r"/>
            <a:r>
              <a:rPr lang="ru-RU" sz="1200" b="1" dirty="0" smtClean="0"/>
              <a:t>Нерастворимы  </a:t>
            </a:r>
            <a:r>
              <a:rPr lang="ru-RU" sz="1200" b="1" dirty="0">
                <a:latin typeface="Arial"/>
                <a:cs typeface="Arial"/>
              </a:rPr>
              <a:t>→ → </a:t>
            </a:r>
            <a:r>
              <a:rPr lang="ru-RU" sz="1200" b="1" dirty="0" smtClean="0">
                <a:latin typeface="Arial"/>
                <a:cs typeface="Arial"/>
              </a:rPr>
              <a:t>→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375144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1016144"/>
            <a:ext cx="846043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2913" eaLnBrk="1" hangingPunct="1">
              <a:defRPr/>
            </a:pPr>
            <a:r>
              <a:rPr lang="ru-RU" sz="1600" b="1" dirty="0" smtClean="0"/>
              <a:t>Главная </a:t>
            </a:r>
            <a:r>
              <a:rPr lang="ru-RU" sz="1600" b="1" dirty="0"/>
              <a:t>кинетическая особенность:</a:t>
            </a:r>
          </a:p>
          <a:p>
            <a:pPr indent="442913" algn="just"/>
            <a:r>
              <a:rPr lang="ru-RU" sz="1600" dirty="0" smtClean="0"/>
              <a:t>- высокая</a:t>
            </a:r>
            <a:r>
              <a:rPr lang="ru-RU" sz="1600" dirty="0"/>
              <a:t>, на </a:t>
            </a:r>
            <a:r>
              <a:rPr lang="ru-RU" sz="1600" dirty="0" smtClean="0"/>
              <a:t>2-3 </a:t>
            </a:r>
            <a:r>
              <a:rPr lang="ru-RU" sz="1600" dirty="0"/>
              <a:t>порядка </a:t>
            </a:r>
            <a:r>
              <a:rPr lang="ru-RU" sz="1600" dirty="0" smtClean="0"/>
              <a:t>выше, чем </a:t>
            </a:r>
            <a:r>
              <a:rPr lang="ru-RU" sz="1600" dirty="0"/>
              <a:t>в </a:t>
            </a:r>
            <a:r>
              <a:rPr lang="ru-RU" sz="1600" dirty="0" smtClean="0"/>
              <a:t>газофазном</a:t>
            </a:r>
            <a:r>
              <a:rPr lang="en-US" sz="1600" dirty="0" smtClean="0"/>
              <a:t> </a:t>
            </a:r>
            <a:r>
              <a:rPr lang="ru-RU" sz="1600" dirty="0" smtClean="0"/>
              <a:t>термолизе, </a:t>
            </a:r>
            <a:r>
              <a:rPr lang="ru-RU" sz="1600" dirty="0"/>
              <a:t>концентрация реагирующих веществ в </a:t>
            </a:r>
            <a:r>
              <a:rPr lang="ru-RU" sz="1600" dirty="0" smtClean="0"/>
              <a:t>единице</a:t>
            </a:r>
            <a:r>
              <a:rPr lang="en-US" sz="1600" dirty="0" smtClean="0"/>
              <a:t> </a:t>
            </a:r>
            <a:r>
              <a:rPr lang="ru-RU" sz="1600" dirty="0" smtClean="0"/>
              <a:t>объема реактора: </a:t>
            </a:r>
            <a:r>
              <a:rPr lang="ru-RU" sz="1600" b="1" u="sng" dirty="0" smtClean="0"/>
              <a:t>проведение </a:t>
            </a:r>
            <a:r>
              <a:rPr lang="ru-RU" sz="1600" b="1" u="sng" dirty="0"/>
              <a:t>реакций в </a:t>
            </a:r>
            <a:r>
              <a:rPr lang="ru-RU" sz="1600" b="1" u="sng" dirty="0" smtClean="0"/>
              <a:t>жидкофазном</a:t>
            </a:r>
            <a:r>
              <a:rPr lang="en-US" sz="1600" b="1" u="sng" dirty="0" smtClean="0"/>
              <a:t> </a:t>
            </a:r>
            <a:r>
              <a:rPr lang="ru-RU" sz="1600" b="1" u="sng" dirty="0" smtClean="0"/>
              <a:t>состоянии </a:t>
            </a:r>
            <a:r>
              <a:rPr lang="ru-RU" sz="1600" b="1" u="sng" dirty="0"/>
              <a:t>при атмосферном давлении равносильно проведению </a:t>
            </a:r>
            <a:r>
              <a:rPr lang="ru-RU" sz="1600" b="1" u="sng" dirty="0" smtClean="0"/>
              <a:t>их</a:t>
            </a:r>
            <a:r>
              <a:rPr lang="en-US" sz="1600" b="1" u="sng" dirty="0" smtClean="0"/>
              <a:t> </a:t>
            </a:r>
            <a:r>
              <a:rPr lang="ru-RU" sz="1600" b="1" u="sng" dirty="0" smtClean="0"/>
              <a:t>в </a:t>
            </a:r>
            <a:r>
              <a:rPr lang="ru-RU" sz="1600" b="1" u="sng" dirty="0"/>
              <a:t>газовой фазе под давлением порядка </a:t>
            </a:r>
            <a:r>
              <a:rPr lang="ru-RU" sz="1600" b="1" u="sng" dirty="0" smtClean="0"/>
              <a:t>10</a:t>
            </a:r>
            <a:r>
              <a:rPr lang="en-US" sz="1600" b="1" u="sng" dirty="0" smtClean="0"/>
              <a:t>-</a:t>
            </a:r>
            <a:r>
              <a:rPr lang="ru-RU" sz="1600" b="1" u="sng" dirty="0" smtClean="0"/>
              <a:t>100 </a:t>
            </a:r>
            <a:r>
              <a:rPr lang="ru-RU" sz="1600" b="1" u="sng" dirty="0"/>
              <a:t>МПа</a:t>
            </a:r>
            <a:r>
              <a:rPr lang="ru-RU" sz="1600" u="sng" dirty="0"/>
              <a:t>. </a:t>
            </a:r>
            <a:endParaRPr lang="en-US" sz="1600" u="sng" dirty="0" smtClean="0"/>
          </a:p>
          <a:p>
            <a:pPr indent="442913" algn="just"/>
            <a:r>
              <a:rPr lang="ru-RU" sz="1600" b="1" dirty="0" smtClean="0"/>
              <a:t>Соответственно: </a:t>
            </a:r>
          </a:p>
          <a:p>
            <a:pPr indent="442913" algn="just"/>
            <a:r>
              <a:rPr lang="ru-RU" sz="1600" dirty="0" smtClean="0"/>
              <a:t>1. Выше </a:t>
            </a:r>
            <a:r>
              <a:rPr lang="ru-RU" sz="1600" dirty="0"/>
              <a:t>вероятность </a:t>
            </a:r>
            <a:r>
              <a:rPr lang="ru-RU" sz="1600" dirty="0" smtClean="0"/>
              <a:t>столкновения </a:t>
            </a:r>
            <a:r>
              <a:rPr lang="ru-RU" sz="1600" dirty="0"/>
              <a:t>реагирующих молекул; </a:t>
            </a:r>
            <a:endParaRPr lang="ru-RU" sz="1600" dirty="0" smtClean="0"/>
          </a:p>
          <a:p>
            <a:pPr indent="442913" algn="just"/>
            <a:r>
              <a:rPr lang="ru-RU" sz="1600" dirty="0" smtClean="0"/>
              <a:t>2. Ускоряются </a:t>
            </a:r>
            <a:r>
              <a:rPr lang="ru-RU" sz="1600" dirty="0"/>
              <a:t>вторичные бимолекулярные </a:t>
            </a:r>
            <a:r>
              <a:rPr lang="ru-RU" sz="1600" dirty="0" smtClean="0"/>
              <a:t>реакции (реакции синтеза);</a:t>
            </a:r>
          </a:p>
          <a:p>
            <a:pPr indent="442913" algn="just"/>
            <a:r>
              <a:rPr lang="ru-RU" sz="1600" dirty="0" smtClean="0"/>
              <a:t>3. Низкомолекулярные </a:t>
            </a:r>
            <a:r>
              <a:rPr lang="ru-RU" sz="1600" dirty="0"/>
              <a:t>продукты первичного распада высокомолекулярного </a:t>
            </a:r>
            <a:r>
              <a:rPr lang="ru-RU" sz="1600" dirty="0" smtClean="0"/>
              <a:t>сырья и </a:t>
            </a:r>
            <a:r>
              <a:rPr lang="ru-RU" sz="1600" dirty="0"/>
              <a:t>алкильные радикалы </a:t>
            </a:r>
            <a:r>
              <a:rPr lang="ru-RU" sz="1600" dirty="0" smtClean="0"/>
              <a:t>частично «</a:t>
            </a:r>
            <a:r>
              <a:rPr lang="ru-RU" sz="1600" i="1" dirty="0" smtClean="0"/>
              <a:t>разлетаются</a:t>
            </a:r>
            <a:r>
              <a:rPr lang="ru-RU" sz="1600" dirty="0"/>
              <a:t>» в газовую фазу и не </a:t>
            </a:r>
            <a:r>
              <a:rPr lang="ru-RU" sz="1600" dirty="0" smtClean="0"/>
              <a:t>участвуют </a:t>
            </a:r>
            <a:r>
              <a:rPr lang="ru-RU" sz="1600" dirty="0"/>
              <a:t>во </a:t>
            </a:r>
            <a:r>
              <a:rPr lang="ru-RU" sz="1600" dirty="0" smtClean="0"/>
              <a:t>вторичных жидкофазных реакциях – есть граница раздела фаз (!); </a:t>
            </a:r>
          </a:p>
          <a:p>
            <a:pPr indent="442913" algn="just"/>
            <a:endParaRPr lang="ru-RU" sz="1600" dirty="0" smtClean="0"/>
          </a:p>
          <a:p>
            <a:pPr indent="442913" algn="just"/>
            <a:endParaRPr lang="ru-RU" sz="1600" dirty="0" smtClean="0"/>
          </a:p>
          <a:p>
            <a:pPr indent="442913" algn="just"/>
            <a:r>
              <a:rPr lang="ru-RU" sz="1600" dirty="0" smtClean="0"/>
              <a:t>Цепной </a:t>
            </a:r>
            <a:r>
              <a:rPr lang="ru-RU" sz="1600" dirty="0"/>
              <a:t>процесс </a:t>
            </a:r>
            <a:r>
              <a:rPr lang="ru-RU" sz="1600" dirty="0" smtClean="0"/>
              <a:t>жидкофазного </a:t>
            </a:r>
            <a:r>
              <a:rPr lang="ru-RU" sz="1600" dirty="0"/>
              <a:t>термолиза нефтяного сырья </a:t>
            </a:r>
            <a:r>
              <a:rPr lang="ru-RU" sz="1600" dirty="0" smtClean="0"/>
              <a:t>осуществляется </a:t>
            </a:r>
            <a:r>
              <a:rPr lang="ru-RU" sz="1600" dirty="0"/>
              <a:t>с участием </a:t>
            </a:r>
            <a:r>
              <a:rPr lang="ru-RU" sz="1600" dirty="0" smtClean="0"/>
              <a:t>более высокомолекулярных</a:t>
            </a:r>
            <a:r>
              <a:rPr lang="ru-RU" sz="1600" dirty="0"/>
              <a:t>, так называемых </a:t>
            </a:r>
            <a:r>
              <a:rPr lang="ru-RU" sz="1600" b="1" dirty="0"/>
              <a:t>долгоживущих, </a:t>
            </a:r>
            <a:r>
              <a:rPr lang="ru-RU" sz="1600" b="1" dirty="0" smtClean="0"/>
              <a:t>бензильных и </a:t>
            </a:r>
            <a:r>
              <a:rPr lang="ru-RU" sz="1600" b="1" dirty="0"/>
              <a:t>фенильных </a:t>
            </a:r>
            <a:r>
              <a:rPr lang="ru-RU" sz="1600" b="1" dirty="0" smtClean="0"/>
              <a:t>радикалов </a:t>
            </a:r>
            <a:r>
              <a:rPr lang="ru-RU" sz="1600" dirty="0" smtClean="0"/>
              <a:t>(полупериод существования бензильного радикала в 3 раза выше, чем этилового и метилового). </a:t>
            </a:r>
          </a:p>
          <a:p>
            <a:pPr indent="442913" algn="just"/>
            <a:endParaRPr lang="ru-RU" sz="1600" dirty="0" smtClean="0"/>
          </a:p>
          <a:p>
            <a:pPr indent="442913" algn="just"/>
            <a:endParaRPr lang="ru-RU" sz="1600" dirty="0" smtClean="0"/>
          </a:p>
          <a:p>
            <a:pPr indent="442913" algn="just"/>
            <a:r>
              <a:rPr lang="ru-RU" sz="1600" dirty="0" smtClean="0"/>
              <a:t>В </a:t>
            </a:r>
            <a:r>
              <a:rPr lang="ru-RU" sz="1600" dirty="0"/>
              <a:t>результате при равных </a:t>
            </a:r>
            <a:r>
              <a:rPr lang="ru-RU" sz="1600" dirty="0" smtClean="0"/>
              <a:t>температурах, по сравнению с </a:t>
            </a:r>
            <a:r>
              <a:rPr lang="ru-RU" sz="1600" dirty="0" err="1" smtClean="0"/>
              <a:t>газофазным</a:t>
            </a:r>
            <a:r>
              <a:rPr lang="ru-RU" sz="1600" dirty="0" smtClean="0"/>
              <a:t>, жидкофазный </a:t>
            </a:r>
            <a:r>
              <a:rPr lang="ru-RU" sz="1600" dirty="0"/>
              <a:t>термолиз углеводородов дает значительно </a:t>
            </a:r>
            <a:r>
              <a:rPr lang="ru-RU" sz="1600" b="1" u="sng" dirty="0"/>
              <a:t>больший </a:t>
            </a:r>
            <a:r>
              <a:rPr lang="ru-RU" sz="1600" b="1" u="sng" dirty="0" smtClean="0"/>
              <a:t>выход продуктов конденсации (синтеза) </a:t>
            </a:r>
            <a:r>
              <a:rPr lang="ru-RU" sz="1600" b="1" u="sng" dirty="0"/>
              <a:t>и меньший </a:t>
            </a:r>
            <a:r>
              <a:rPr lang="ru-RU" sz="1600" b="1" u="sng" dirty="0" smtClean="0"/>
              <a:t>выход продуктов </a:t>
            </a:r>
            <a:r>
              <a:rPr lang="ru-RU" sz="1600" b="1" u="sng" dirty="0"/>
              <a:t>распада.</a:t>
            </a:r>
            <a:endParaRPr lang="ru-RU" sz="1600" b="1" u="sng" dirty="0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71600" y="101243"/>
            <a:ext cx="81148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000" b="1" dirty="0" smtClean="0"/>
              <a:t>Жидкофазный термолиз </a:t>
            </a:r>
            <a:r>
              <a:rPr lang="ru-RU" sz="2000" b="1" dirty="0"/>
              <a:t>(в сравнении с </a:t>
            </a:r>
            <a:r>
              <a:rPr lang="ru-RU" sz="2000" b="1" dirty="0" err="1"/>
              <a:t>газофазным</a:t>
            </a:r>
            <a:r>
              <a:rPr lang="ru-RU" sz="2000" b="1" dirty="0" smtClean="0"/>
              <a:t>)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981730"/>
            <a:ext cx="1187624" cy="658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/>
          <a:stretch/>
        </p:blipFill>
        <p:spPr bwMode="auto">
          <a:xfrm>
            <a:off x="5005395" y="4981730"/>
            <a:ext cx="668591" cy="5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822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908720"/>
            <a:ext cx="846043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4500" algn="just">
              <a:lnSpc>
                <a:spcPct val="150000"/>
              </a:lnSpc>
            </a:pPr>
            <a:r>
              <a:rPr lang="ru-RU" sz="1600" b="1" dirty="0" smtClean="0"/>
              <a:t>«</a:t>
            </a:r>
            <a:r>
              <a:rPr lang="ru-RU" sz="1600" b="1" dirty="0" smtClean="0"/>
              <a:t>Клеточный </a:t>
            </a:r>
            <a:r>
              <a:rPr lang="ru-RU" sz="1600" b="1" dirty="0"/>
              <a:t>эффект</a:t>
            </a:r>
            <a:r>
              <a:rPr lang="ru-RU" sz="1600" b="1" dirty="0" smtClean="0"/>
              <a:t>»:</a:t>
            </a:r>
          </a:p>
          <a:p>
            <a:pPr indent="444500" algn="just">
              <a:lnSpc>
                <a:spcPct val="150000"/>
              </a:lnSpc>
              <a:buFontTx/>
              <a:buChar char="-"/>
            </a:pPr>
            <a:r>
              <a:rPr lang="ru-RU" sz="1600" dirty="0" smtClean="0"/>
              <a:t>При газофазном </a:t>
            </a:r>
            <a:r>
              <a:rPr lang="ru-RU" sz="1600" dirty="0"/>
              <a:t>распаде молекулы углеводорода образующиеся радикалы </a:t>
            </a:r>
            <a:r>
              <a:rPr lang="ru-RU" sz="1600" b="1" u="sng" dirty="0" smtClean="0"/>
              <a:t>мгновенно разлетаются</a:t>
            </a:r>
            <a:r>
              <a:rPr lang="ru-RU" sz="1600" dirty="0" smtClean="0"/>
              <a:t>;</a:t>
            </a:r>
          </a:p>
          <a:p>
            <a:pPr indent="444500" algn="just">
              <a:lnSpc>
                <a:spcPct val="150000"/>
              </a:lnSpc>
              <a:buFontTx/>
              <a:buChar char="-"/>
            </a:pPr>
            <a:r>
              <a:rPr lang="ru-RU" sz="1600" dirty="0" smtClean="0"/>
              <a:t>В </a:t>
            </a:r>
            <a:r>
              <a:rPr lang="ru-RU" sz="1600" dirty="0"/>
              <a:t>жидкой </a:t>
            </a:r>
            <a:r>
              <a:rPr lang="ru-RU" sz="1600" dirty="0" smtClean="0"/>
              <a:t>фазе </a:t>
            </a:r>
            <a:r>
              <a:rPr lang="ru-RU" sz="1600" dirty="0"/>
              <a:t>радикалы </a:t>
            </a:r>
            <a:r>
              <a:rPr lang="ru-RU" sz="1600" b="1" u="sng" dirty="0"/>
              <a:t>окружены «</a:t>
            </a:r>
            <a:r>
              <a:rPr lang="ru-RU" sz="1600" b="1" i="1" u="sng" dirty="0"/>
              <a:t>клеткой</a:t>
            </a:r>
            <a:r>
              <a:rPr lang="ru-RU" sz="1600" b="1" u="sng" dirty="0"/>
              <a:t>» </a:t>
            </a:r>
            <a:r>
              <a:rPr lang="ru-RU" sz="1600" dirty="0" smtClean="0"/>
              <a:t>из соседних </a:t>
            </a:r>
            <a:r>
              <a:rPr lang="ru-RU" sz="1600" dirty="0"/>
              <a:t>молекул</a:t>
            </a:r>
            <a:r>
              <a:rPr lang="ru-RU" sz="1600" dirty="0" smtClean="0"/>
              <a:t>.</a:t>
            </a:r>
          </a:p>
          <a:p>
            <a:pPr indent="444500" algn="just">
              <a:lnSpc>
                <a:spcPct val="150000"/>
              </a:lnSpc>
            </a:pPr>
            <a:r>
              <a:rPr lang="ru-RU" sz="1600" dirty="0" smtClean="0"/>
              <a:t> </a:t>
            </a:r>
          </a:p>
          <a:p>
            <a:pPr indent="444500" algn="just">
              <a:lnSpc>
                <a:spcPct val="150000"/>
              </a:lnSpc>
            </a:pPr>
            <a:r>
              <a:rPr lang="ru-RU" sz="1600" dirty="0" smtClean="0"/>
              <a:t>Для </a:t>
            </a:r>
            <a:r>
              <a:rPr lang="ru-RU" sz="1600" dirty="0"/>
              <a:t>удаления радикалов на расстояние, при </a:t>
            </a:r>
            <a:r>
              <a:rPr lang="ru-RU" sz="1600" dirty="0" smtClean="0"/>
              <a:t>котором они </a:t>
            </a:r>
            <a:r>
              <a:rPr lang="ru-RU" sz="1600" dirty="0"/>
              <a:t>становятся кинетически независимыми частицами, </a:t>
            </a:r>
            <a:r>
              <a:rPr lang="ru-RU" sz="1600" dirty="0" smtClean="0"/>
              <a:t>необходимо преодолеть </a:t>
            </a:r>
            <a:r>
              <a:rPr lang="ru-RU" sz="1600" b="1" u="sng" dirty="0"/>
              <a:t>дополнительный активационный </a:t>
            </a:r>
            <a:r>
              <a:rPr lang="ru-RU" sz="1600" b="1" u="sng" dirty="0" smtClean="0"/>
              <a:t>барьер</a:t>
            </a:r>
            <a:r>
              <a:rPr lang="ru-RU" sz="1600" b="1" dirty="0" smtClean="0"/>
              <a:t> </a:t>
            </a:r>
            <a:r>
              <a:rPr lang="ru-RU" sz="1600" dirty="0" smtClean="0"/>
              <a:t>- Клеточный эффект приводит </a:t>
            </a:r>
            <a:r>
              <a:rPr lang="ru-RU" sz="1600" dirty="0"/>
              <a:t>к изменению энергии активации жидкофазной реакции </a:t>
            </a:r>
            <a:r>
              <a:rPr lang="ru-RU" sz="1600" dirty="0" smtClean="0"/>
              <a:t>относительно газофазной.</a:t>
            </a:r>
            <a:endParaRPr lang="ru-RU" sz="1600" b="1" u="sng" dirty="0" smtClean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39552" y="70466"/>
            <a:ext cx="8978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/>
              <a:t>Жидкофазный термолиз </a:t>
            </a:r>
            <a:r>
              <a:rPr lang="ru-RU" sz="2400" b="1" dirty="0"/>
              <a:t>(в сравнении с </a:t>
            </a:r>
            <a:r>
              <a:rPr lang="ru-RU" sz="2400" b="1" dirty="0" err="1"/>
              <a:t>газофазным</a:t>
            </a:r>
            <a:r>
              <a:rPr lang="ru-RU" sz="2400" b="1" dirty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7493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51520" y="939127"/>
            <a:ext cx="5616624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2913" algn="just">
              <a:spcAft>
                <a:spcPts val="600"/>
              </a:spcAft>
            </a:pPr>
            <a:r>
              <a:rPr lang="ru-RU" dirty="0" smtClean="0"/>
              <a:t>1. Термолиз протекает по схеме последовательного уплотнения: </a:t>
            </a:r>
          </a:p>
          <a:p>
            <a:pPr indent="442913" algn="ctr">
              <a:spcAft>
                <a:spcPts val="600"/>
              </a:spcAft>
            </a:pPr>
            <a:r>
              <a:rPr lang="ru-RU" b="1" dirty="0" smtClean="0"/>
              <a:t>(легкие) </a:t>
            </a:r>
            <a:r>
              <a:rPr lang="ru-RU" b="1" dirty="0"/>
              <a:t>масла </a:t>
            </a:r>
            <a:r>
              <a:rPr lang="ru-RU" b="1" dirty="0" smtClean="0">
                <a:latin typeface="Arial"/>
                <a:cs typeface="Arial"/>
              </a:rPr>
              <a:t>↔</a:t>
            </a:r>
            <a:r>
              <a:rPr lang="ru-RU" b="1" dirty="0" smtClean="0"/>
              <a:t> </a:t>
            </a:r>
            <a:r>
              <a:rPr lang="ru-RU" b="1" dirty="0"/>
              <a:t>полициклические ароматические </a:t>
            </a:r>
            <a:r>
              <a:rPr lang="ru-RU" b="1" dirty="0" smtClean="0"/>
              <a:t>углеводороды </a:t>
            </a:r>
            <a:r>
              <a:rPr lang="ru-RU" dirty="0" smtClean="0"/>
              <a:t>(ПЦА)</a:t>
            </a:r>
            <a:r>
              <a:rPr lang="ru-RU" b="1" dirty="0" smtClean="0"/>
              <a:t> </a:t>
            </a:r>
            <a:r>
              <a:rPr lang="ru-RU" b="1" dirty="0">
                <a:latin typeface="Arial"/>
                <a:cs typeface="Arial"/>
              </a:rPr>
              <a:t>↔</a:t>
            </a:r>
            <a:r>
              <a:rPr lang="ru-RU" b="1" dirty="0" smtClean="0"/>
              <a:t> смолы </a:t>
            </a:r>
            <a:r>
              <a:rPr lang="ru-RU" b="1" dirty="0"/>
              <a:t>→ </a:t>
            </a:r>
            <a:r>
              <a:rPr lang="ru-RU" b="1" dirty="0" smtClean="0"/>
              <a:t>асфальтены (ФАЗА) </a:t>
            </a:r>
            <a:r>
              <a:rPr lang="ru-RU" b="1" dirty="0"/>
              <a:t>→ карбены (ФАЗА) </a:t>
            </a:r>
            <a:r>
              <a:rPr lang="ru-RU" b="1" dirty="0" smtClean="0"/>
              <a:t>→ карбоиды</a:t>
            </a:r>
            <a:r>
              <a:rPr lang="ru-RU" b="1" dirty="0"/>
              <a:t> (ФАЗА)</a:t>
            </a:r>
            <a:r>
              <a:rPr lang="ru-RU" b="1" dirty="0" smtClean="0"/>
              <a:t> </a:t>
            </a:r>
            <a:r>
              <a:rPr lang="ru-RU" b="1" dirty="0"/>
              <a:t>→ </a:t>
            </a:r>
            <a:r>
              <a:rPr lang="ru-RU" b="1" dirty="0" smtClean="0"/>
              <a:t>кокс </a:t>
            </a:r>
            <a:r>
              <a:rPr lang="ru-RU" b="1" dirty="0"/>
              <a:t>(ФАЗА</a:t>
            </a:r>
            <a:r>
              <a:rPr lang="ru-RU" b="1" dirty="0" smtClean="0"/>
              <a:t>)</a:t>
            </a:r>
            <a:endParaRPr lang="ru-RU" dirty="0" smtClean="0"/>
          </a:p>
          <a:p>
            <a:pPr indent="442913" algn="just">
              <a:spcAft>
                <a:spcPts val="600"/>
              </a:spcAft>
            </a:pPr>
            <a:r>
              <a:rPr lang="ru-RU" dirty="0" smtClean="0"/>
              <a:t>На каждой </a:t>
            </a:r>
            <a:r>
              <a:rPr lang="ru-RU" dirty="0"/>
              <a:t>стадии образуются газы и менее низкомолекулярные </a:t>
            </a:r>
            <a:r>
              <a:rPr lang="ru-RU" dirty="0" smtClean="0"/>
              <a:t>жидкие продукты. Термолиз – </a:t>
            </a:r>
            <a:r>
              <a:rPr lang="ru-RU" i="1" dirty="0" smtClean="0"/>
              <a:t>гипотетически</a:t>
            </a:r>
            <a:r>
              <a:rPr lang="ru-RU" dirty="0" smtClean="0"/>
              <a:t>, обратимый процесс (?!)</a:t>
            </a:r>
          </a:p>
        </p:txBody>
      </p:sp>
      <p:pic>
        <p:nvPicPr>
          <p:cNvPr id="2050" name="Picture 2" descr="http://www.rts-engineering.ru/Med/Gilson/lbGIoil/imgLbGiOil/lbGIsara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296" y="1316765"/>
            <a:ext cx="3168351" cy="211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495598"/>
              </p:ext>
            </p:extLst>
          </p:nvPr>
        </p:nvGraphicFramePr>
        <p:xfrm>
          <a:off x="395536" y="3861048"/>
          <a:ext cx="8322140" cy="2575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31206"/>
                <a:gridCol w="834489"/>
                <a:gridCol w="834489"/>
                <a:gridCol w="834489"/>
                <a:gridCol w="834489"/>
                <a:gridCol w="834489"/>
                <a:gridCol w="834489"/>
                <a:gridCol w="1260000"/>
                <a:gridCol w="1224000"/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Группа УВ</a:t>
                      </a:r>
                      <a:endParaRPr lang="ru-RU" sz="1100" dirty="0"/>
                    </a:p>
                  </a:txBody>
                  <a:tcPr marL="45720" marR="45720"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Растворимость…</a:t>
                      </a:r>
                      <a:endParaRPr lang="ru-RU" sz="1100" baseline="-250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aseline="-2500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45720" marR="4572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Молекулярная масса, а.е.м.</a:t>
                      </a:r>
                      <a:endParaRPr lang="ru-RU" sz="1100" dirty="0"/>
                    </a:p>
                  </a:txBody>
                  <a:tcPr marL="45720" marR="4572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Природные???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aseline="0" dirty="0" smtClean="0"/>
                        <a:t>в пропане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aseline="0" dirty="0" smtClean="0"/>
                        <a:t>в С</a:t>
                      </a:r>
                      <a:r>
                        <a:rPr lang="ru-RU" sz="1100" baseline="-25000" dirty="0" smtClean="0"/>
                        <a:t>5+</a:t>
                      </a:r>
                      <a:endParaRPr lang="ru-RU" sz="11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толуоле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CS</a:t>
                      </a:r>
                      <a:r>
                        <a:rPr lang="en-US" sz="11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CHCl</a:t>
                      </a:r>
                      <a:r>
                        <a:rPr lang="en-US" sz="11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100" kern="1200" baseline="-25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бензоле</a:t>
                      </a:r>
                    </a:p>
                  </a:txBody>
                  <a:tcPr marL="18000" marR="18000" marT="36000" marB="36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45720" marR="4572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 smtClean="0"/>
                        <a:t>Масла</a:t>
                      </a:r>
                      <a:endParaRPr lang="ru-RU" sz="1100" i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+</a:t>
                      </a:r>
                      <a:endParaRPr lang="ru-RU" sz="1100" dirty="0"/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+</a:t>
                      </a:r>
                      <a:endParaRPr lang="ru-RU" sz="1100" dirty="0"/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300-1000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+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Смолы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+</a:t>
                      </a:r>
                      <a:endParaRPr lang="ru-RU" sz="1100" dirty="0"/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400-1500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+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Асфальтены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1000-5000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+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Карбены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???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только в остатках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Карбоиды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???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только в остатках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Кокс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???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71600" y="101243"/>
            <a:ext cx="81148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000" b="1" dirty="0"/>
              <a:t>Закономерности жидкофазного термолиза нефтяного сырья</a:t>
            </a:r>
          </a:p>
        </p:txBody>
      </p:sp>
    </p:spTree>
    <p:extLst>
      <p:ext uri="{BB962C8B-B14F-4D97-AF65-F5344CB8AC3E}">
        <p14:creationId xmlns:p14="http://schemas.microsoft.com/office/powerpoint/2010/main" val="119778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908720"/>
            <a:ext cx="846043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2913"/>
            <a:r>
              <a:rPr lang="ru-RU" sz="1600" dirty="0" smtClean="0"/>
              <a:t>2. </a:t>
            </a:r>
            <a:r>
              <a:rPr lang="ru-RU" sz="1600" dirty="0"/>
              <a:t>При термолизе ТНО имеют место </a:t>
            </a:r>
            <a:r>
              <a:rPr lang="ru-RU" sz="1600" b="1" u="sng" dirty="0"/>
              <a:t>фазовые превращения </a:t>
            </a:r>
            <a:r>
              <a:rPr lang="ru-RU" sz="1600" dirty="0" smtClean="0"/>
              <a:t>групповых компонентов.</a:t>
            </a:r>
          </a:p>
          <a:p>
            <a:pPr indent="442913"/>
            <a:endParaRPr lang="ru-RU" sz="1600" b="1" dirty="0" smtClean="0"/>
          </a:p>
          <a:p>
            <a:pPr indent="442913" algn="ctr"/>
            <a:r>
              <a:rPr lang="ru-RU" b="1" dirty="0" smtClean="0"/>
              <a:t> </a:t>
            </a:r>
            <a:r>
              <a:rPr lang="ru-RU" b="1" dirty="0"/>
              <a:t>смолы → </a:t>
            </a:r>
            <a:r>
              <a:rPr lang="ru-RU" b="1" dirty="0" smtClean="0"/>
              <a:t>асфальтены </a:t>
            </a:r>
            <a:r>
              <a:rPr lang="ru-RU" b="1" dirty="0"/>
              <a:t>(ФАЗА) → карбены (ФАЗА) → карбоиды (ФАЗА) → кокс (ФАЗА</a:t>
            </a:r>
            <a:r>
              <a:rPr lang="ru-RU" b="1" dirty="0" smtClean="0"/>
              <a:t>)</a:t>
            </a:r>
            <a:r>
              <a:rPr lang="ru-RU" dirty="0" smtClean="0"/>
              <a:t>.</a:t>
            </a:r>
          </a:p>
          <a:p>
            <a:pPr indent="442913"/>
            <a:endParaRPr lang="ru-RU" sz="1600" dirty="0"/>
          </a:p>
          <a:p>
            <a:pPr indent="442913"/>
            <a:r>
              <a:rPr lang="ru-RU" sz="1600" b="1" u="sng" dirty="0" smtClean="0"/>
              <a:t>Мезофаза </a:t>
            </a:r>
            <a:r>
              <a:rPr lang="ru-RU" sz="1600" dirty="0" smtClean="0"/>
              <a:t>- анизотропная микросферическая структура размером 0,1-20 </a:t>
            </a:r>
            <a:r>
              <a:rPr lang="ru-RU" sz="1600" dirty="0"/>
              <a:t>мкм, </a:t>
            </a:r>
            <a:r>
              <a:rPr lang="ru-RU" sz="1600" dirty="0" smtClean="0"/>
              <a:t>обладающая </a:t>
            </a:r>
            <a:r>
              <a:rPr lang="ru-RU" sz="1600" dirty="0"/>
              <a:t>специфическими </a:t>
            </a:r>
            <a:r>
              <a:rPr lang="ru-RU" sz="1600" dirty="0" smtClean="0"/>
              <a:t>свойствами жидких кристаллов.</a:t>
            </a:r>
          </a:p>
        </p:txBody>
      </p:sp>
      <p:pic>
        <p:nvPicPr>
          <p:cNvPr id="1026" name="Picture 2" descr="F:\1.12.2008\51&amp;bcy;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88" y="3064452"/>
            <a:ext cx="4529362" cy="319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24128" y="3064452"/>
            <a:ext cx="31683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/>
            <a:r>
              <a:rPr lang="ru-RU" sz="1400" b="1" dirty="0"/>
              <a:t>Анизотропия </a:t>
            </a:r>
            <a:r>
              <a:rPr lang="ru-RU" sz="1400" dirty="0"/>
              <a:t>— различие свойств среды в различных направлениях внутри этой среды.</a:t>
            </a:r>
            <a:endParaRPr lang="ru-RU" altLang="ru-RU" sz="14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71600" y="101243"/>
            <a:ext cx="81148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000" b="1" dirty="0"/>
              <a:t>Закономерности жидкофазного термолиза нефтяного сырья</a:t>
            </a:r>
          </a:p>
        </p:txBody>
      </p:sp>
    </p:spTree>
    <p:extLst>
      <p:ext uri="{BB962C8B-B14F-4D97-AF65-F5344CB8AC3E}">
        <p14:creationId xmlns:p14="http://schemas.microsoft.com/office/powerpoint/2010/main" val="36306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88032" y="836712"/>
            <a:ext cx="8460432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2913" algn="just">
              <a:spcAft>
                <a:spcPts val="300"/>
              </a:spcAft>
            </a:pPr>
            <a:r>
              <a:rPr lang="ru-RU" sz="1600" dirty="0" smtClean="0"/>
              <a:t>3. </a:t>
            </a:r>
            <a:r>
              <a:rPr lang="ru-RU" sz="1600" dirty="0"/>
              <a:t>На интенсивность </a:t>
            </a:r>
            <a:r>
              <a:rPr lang="ru-RU" sz="1600" dirty="0" smtClean="0"/>
              <a:t>термодеструкции ТНО </a:t>
            </a:r>
            <a:r>
              <a:rPr lang="ru-RU" sz="1600" b="1" dirty="0"/>
              <a:t>существенное </a:t>
            </a:r>
            <a:r>
              <a:rPr lang="ru-RU" sz="1600" dirty="0"/>
              <a:t>влияние оказывает растворяющая </a:t>
            </a:r>
            <a:r>
              <a:rPr lang="ru-RU" sz="1600" dirty="0" smtClean="0"/>
              <a:t>способность дисперсионной среды. </a:t>
            </a:r>
          </a:p>
          <a:p>
            <a:pPr indent="442913" algn="just">
              <a:spcAft>
                <a:spcPts val="300"/>
              </a:spcAft>
            </a:pPr>
            <a:r>
              <a:rPr lang="ru-RU" sz="1600" b="1" dirty="0" smtClean="0"/>
              <a:t>«</a:t>
            </a:r>
            <a:r>
              <a:rPr lang="ru-RU" sz="1600" b="1" i="1" dirty="0" smtClean="0"/>
              <a:t>Пороговая</a:t>
            </a:r>
            <a:r>
              <a:rPr lang="ru-RU" sz="1600" b="1" dirty="0" smtClean="0"/>
              <a:t>» концентрация асфальтенов:</a:t>
            </a:r>
          </a:p>
          <a:p>
            <a:pPr indent="442913" algn="just">
              <a:spcAft>
                <a:spcPts val="0"/>
              </a:spcAft>
            </a:pPr>
            <a:r>
              <a:rPr lang="ru-RU" sz="1600" b="1" dirty="0" smtClean="0"/>
              <a:t>- </a:t>
            </a:r>
            <a:r>
              <a:rPr lang="ru-RU" sz="1600" b="1" dirty="0" err="1" smtClean="0"/>
              <a:t>парафино</a:t>
            </a:r>
            <a:r>
              <a:rPr lang="ru-RU" sz="1600" b="1" dirty="0" smtClean="0"/>
              <a:t>-нафтеновые УВ </a:t>
            </a:r>
            <a:r>
              <a:rPr lang="ru-RU" sz="1600" dirty="0" smtClean="0"/>
              <a:t>обладают </a:t>
            </a:r>
            <a:r>
              <a:rPr lang="ru-RU" sz="1600" dirty="0"/>
              <a:t>слабой растворяющей способностью (т. </a:t>
            </a:r>
            <a:r>
              <a:rPr lang="ru-RU" sz="1600" dirty="0" smtClean="0"/>
              <a:t>е. являются «</a:t>
            </a:r>
            <a:r>
              <a:rPr lang="ru-RU" sz="1600" i="1" dirty="0" smtClean="0"/>
              <a:t>плохим</a:t>
            </a:r>
            <a:r>
              <a:rPr lang="ru-RU" sz="1600" dirty="0"/>
              <a:t>» </a:t>
            </a:r>
            <a:r>
              <a:rPr lang="ru-RU" sz="1600" dirty="0" smtClean="0"/>
              <a:t>растворителем асфальтенов);</a:t>
            </a:r>
          </a:p>
          <a:p>
            <a:pPr indent="442913" algn="just">
              <a:spcAft>
                <a:spcPts val="300"/>
              </a:spcAft>
            </a:pPr>
            <a:r>
              <a:rPr lang="ru-RU" sz="1600" dirty="0" smtClean="0"/>
              <a:t>- в </a:t>
            </a:r>
            <a:r>
              <a:rPr lang="ru-RU" sz="1600" dirty="0"/>
              <a:t>среде «</a:t>
            </a:r>
            <a:r>
              <a:rPr lang="ru-RU" sz="1600" i="1" dirty="0"/>
              <a:t>хорошего</a:t>
            </a:r>
            <a:r>
              <a:rPr lang="ru-RU" sz="1600" dirty="0"/>
              <a:t>» </a:t>
            </a:r>
            <a:r>
              <a:rPr lang="ru-RU" sz="1600" dirty="0" smtClean="0"/>
              <a:t>растворителя</a:t>
            </a:r>
            <a:r>
              <a:rPr lang="ru-RU" sz="1600" dirty="0"/>
              <a:t>, </a:t>
            </a:r>
            <a:r>
              <a:rPr lang="ru-RU" sz="1600" b="1" dirty="0"/>
              <a:t>например полициклических ароматических углеводородов </a:t>
            </a:r>
            <a:r>
              <a:rPr lang="ru-RU" sz="1600" b="1" dirty="0" smtClean="0"/>
              <a:t>или смол</a:t>
            </a:r>
            <a:r>
              <a:rPr lang="ru-RU" sz="1600" dirty="0"/>
              <a:t>, выпадение асфальтенов происходит только при </a:t>
            </a:r>
            <a:r>
              <a:rPr lang="ru-RU" sz="1600" dirty="0" smtClean="0"/>
              <a:t>превышении значения </a:t>
            </a:r>
            <a:r>
              <a:rPr lang="ru-RU" sz="1600" dirty="0"/>
              <a:t>их пороговой </a:t>
            </a:r>
            <a:r>
              <a:rPr lang="ru-RU" sz="1600" dirty="0" smtClean="0"/>
              <a:t>концентрации.</a:t>
            </a:r>
            <a:endParaRPr lang="ru-RU" sz="1600" b="1" dirty="0" smtClean="0"/>
          </a:p>
          <a:p>
            <a:pPr indent="442913" algn="just">
              <a:spcAft>
                <a:spcPts val="300"/>
              </a:spcAft>
            </a:pPr>
            <a:endParaRPr lang="ru-RU" sz="1600" b="1" dirty="0"/>
          </a:p>
          <a:p>
            <a:pPr indent="442913" algn="ctr">
              <a:spcAft>
                <a:spcPts val="300"/>
              </a:spcAft>
            </a:pPr>
            <a:r>
              <a:rPr lang="ru-RU" b="1" dirty="0" smtClean="0"/>
              <a:t>масла </a:t>
            </a:r>
            <a:r>
              <a:rPr lang="ru-RU" b="1" dirty="0">
                <a:latin typeface="Arial"/>
                <a:cs typeface="Arial"/>
              </a:rPr>
              <a:t>↔</a:t>
            </a:r>
            <a:r>
              <a:rPr lang="ru-RU" b="1" dirty="0"/>
              <a:t> </a:t>
            </a:r>
            <a:r>
              <a:rPr lang="ru-RU" b="1" dirty="0" smtClean="0"/>
              <a:t>ПЦА </a:t>
            </a:r>
            <a:r>
              <a:rPr lang="ru-RU" b="1" dirty="0">
                <a:latin typeface="Arial"/>
                <a:cs typeface="Arial"/>
              </a:rPr>
              <a:t>↔</a:t>
            </a:r>
            <a:r>
              <a:rPr lang="ru-RU" b="1" dirty="0"/>
              <a:t> смолы → асфальтены (ФАЗА) → карбены (ФАЗА) → карбоиды (ФАЗА) → кокс (ФАЗА)</a:t>
            </a:r>
            <a:r>
              <a:rPr lang="ru-RU" dirty="0"/>
              <a:t>.</a:t>
            </a:r>
          </a:p>
          <a:p>
            <a:pPr indent="442913" algn="just">
              <a:spcAft>
                <a:spcPts val="300"/>
              </a:spcAft>
            </a:pPr>
            <a:endParaRPr lang="ru-RU" sz="1600" dirty="0" smtClean="0"/>
          </a:p>
          <a:p>
            <a:pPr indent="442913" algn="just">
              <a:spcAft>
                <a:spcPts val="300"/>
              </a:spcAft>
            </a:pPr>
            <a:r>
              <a:rPr lang="ru-RU" sz="1600" dirty="0" smtClean="0"/>
              <a:t>4. </a:t>
            </a:r>
            <a:r>
              <a:rPr lang="ru-RU" sz="1600" b="1" dirty="0" smtClean="0"/>
              <a:t>При </a:t>
            </a:r>
            <a:r>
              <a:rPr lang="ru-RU" sz="1600" b="1" dirty="0"/>
              <a:t>термолизе ТНО растворитель служит не только </a:t>
            </a:r>
            <a:r>
              <a:rPr lang="ru-RU" sz="1600" b="1" i="1" dirty="0" smtClean="0"/>
              <a:t>дисперсионной средой</a:t>
            </a:r>
            <a:r>
              <a:rPr lang="ru-RU" sz="1600" b="1" dirty="0"/>
              <a:t>, но и является </a:t>
            </a:r>
            <a:r>
              <a:rPr lang="ru-RU" sz="1600" b="1" i="1" dirty="0"/>
              <a:t>реагирующим компонентом</a:t>
            </a:r>
            <a:r>
              <a:rPr lang="ru-RU" sz="1600" dirty="0"/>
              <a:t>. </a:t>
            </a:r>
            <a:r>
              <a:rPr lang="ru-RU" sz="1600" dirty="0" smtClean="0"/>
              <a:t>В </a:t>
            </a:r>
            <a:r>
              <a:rPr lang="ru-RU" sz="1600" dirty="0"/>
              <a:t>связи с этим в </a:t>
            </a:r>
            <a:r>
              <a:rPr lang="ru-RU" sz="1600" dirty="0" smtClean="0"/>
              <a:t>ходе жидкофазного </a:t>
            </a:r>
            <a:r>
              <a:rPr lang="ru-RU" sz="1600" dirty="0"/>
              <a:t>термолиза непрерывно изменяются химический </a:t>
            </a:r>
            <a:r>
              <a:rPr lang="ru-RU" sz="1600" dirty="0" smtClean="0"/>
              <a:t>состав </a:t>
            </a:r>
            <a:r>
              <a:rPr lang="ru-RU" sz="1600" dirty="0"/>
              <a:t>и растворяющая </a:t>
            </a:r>
            <a:r>
              <a:rPr lang="ru-RU" sz="1600" dirty="0" smtClean="0"/>
              <a:t>способность дисперсионной </a:t>
            </a:r>
            <a:r>
              <a:rPr lang="ru-RU" sz="1600" dirty="0"/>
              <a:t>среды</a:t>
            </a:r>
            <a:r>
              <a:rPr lang="ru-RU" sz="1600" dirty="0" smtClean="0"/>
              <a:t>.</a:t>
            </a:r>
          </a:p>
          <a:p>
            <a:pPr indent="442913" algn="just">
              <a:spcAft>
                <a:spcPts val="300"/>
              </a:spcAft>
            </a:pPr>
            <a:endParaRPr lang="ru-RU" sz="1600" b="1" dirty="0" smtClean="0"/>
          </a:p>
          <a:p>
            <a:pPr indent="442913" algn="just">
              <a:spcAft>
                <a:spcPts val="300"/>
              </a:spcAft>
            </a:pPr>
            <a:r>
              <a:rPr lang="ru-RU" sz="1600" b="1" dirty="0" smtClean="0"/>
              <a:t>Останавливая </a:t>
            </a:r>
            <a:r>
              <a:rPr lang="ru-RU" sz="1600" b="1" dirty="0"/>
              <a:t>процесс термолиза на любой </a:t>
            </a:r>
            <a:r>
              <a:rPr lang="ru-RU" sz="1600" b="1" dirty="0" smtClean="0"/>
              <a:t>стадии (регулируя глубину </a:t>
            </a:r>
            <a:r>
              <a:rPr lang="ru-RU" sz="1600" b="1" dirty="0"/>
              <a:t>превращения </a:t>
            </a:r>
            <a:r>
              <a:rPr lang="ru-RU" sz="1600" b="1" dirty="0" smtClean="0"/>
              <a:t>ТНО), </a:t>
            </a:r>
            <a:r>
              <a:rPr lang="ru-RU" sz="1600" b="1" dirty="0"/>
              <a:t>можно получить продукты </a:t>
            </a:r>
            <a:r>
              <a:rPr lang="ru-RU" sz="1600" b="1" dirty="0" smtClean="0"/>
              <a:t>требуемой степени </a:t>
            </a:r>
            <a:r>
              <a:rPr lang="ru-RU" sz="1600" b="1" dirty="0"/>
              <a:t>ароматизации или уплотнения, </a:t>
            </a:r>
            <a:r>
              <a:rPr lang="ru-RU" sz="1600" b="1" dirty="0" smtClean="0"/>
              <a:t>состава, анизотропии.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971600" y="101243"/>
            <a:ext cx="81148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000" b="1" dirty="0"/>
              <a:t>Закономерности жидкофазного термолиза нефтяного сырья</a:t>
            </a:r>
          </a:p>
        </p:txBody>
      </p:sp>
    </p:spTree>
    <p:extLst>
      <p:ext uri="{BB962C8B-B14F-4D97-AF65-F5344CB8AC3E}">
        <p14:creationId xmlns:p14="http://schemas.microsoft.com/office/powerpoint/2010/main" val="232995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Гипотетическое строение асфальтенов</a:t>
            </a:r>
            <a:endParaRPr lang="ru-RU" altLang="ru-RU" sz="1800" dirty="0"/>
          </a:p>
        </p:txBody>
      </p:sp>
      <p:pic>
        <p:nvPicPr>
          <p:cNvPr id="1026" name="Picture 2" descr="https://moodle.kstu.ru/pluginfile.php/71870/mod_book/chapter/3066/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375285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oodle.kstu.ru/pluginfile.php/71870/mod_book/chapter/3066/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52735"/>
            <a:ext cx="8254752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moodle.kstu.ru/pluginfile.php/71870/mod_book/chapter/3066/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82" y="4719310"/>
            <a:ext cx="3816424" cy="120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8517" y="5927113"/>
            <a:ext cx="10851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молекула </a:t>
            </a:r>
            <a:r>
              <a:rPr lang="ru-RU" sz="1200" dirty="0" err="1" smtClean="0"/>
              <a:t>асфальтена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5927112"/>
            <a:ext cx="1259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err="1" smtClean="0"/>
              <a:t>наноагрегаты</a:t>
            </a:r>
            <a:r>
              <a:rPr lang="ru-RU" sz="1200" dirty="0" smtClean="0"/>
              <a:t> асфальтенов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735288" y="5943446"/>
            <a:ext cx="13681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кластеры </a:t>
            </a:r>
            <a:r>
              <a:rPr lang="ru-RU" sz="1200" dirty="0" err="1"/>
              <a:t>наноагрегатов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09925" y="4365104"/>
            <a:ext cx="2780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Модель Йена-</a:t>
            </a:r>
            <a:r>
              <a:rPr lang="ru-RU" dirty="0" err="1"/>
              <a:t>Муллинса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571525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/>
              <a:t>Предполагается, что кластеры имеют фрактальную структуру, состоят примерно из 8-10 </a:t>
            </a:r>
            <a:r>
              <a:rPr lang="ru-RU" sz="1400" dirty="0" err="1"/>
              <a:t>наноагрегатов</a:t>
            </a:r>
            <a:r>
              <a:rPr lang="ru-RU" sz="1400" dirty="0"/>
              <a:t>, их размеры для разных асфальтенов могут составлять от 6 нм до </a:t>
            </a:r>
            <a:r>
              <a:rPr lang="ru-RU" sz="1400" dirty="0" smtClean="0"/>
              <a:t>30 (100) нм.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7639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51520" y="818703"/>
            <a:ext cx="8533456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4500" algn="just"/>
            <a:r>
              <a:rPr lang="ru-RU" b="1" i="1" dirty="0" smtClean="0"/>
              <a:t>Качество </a:t>
            </a:r>
            <a:r>
              <a:rPr lang="ru-RU" b="1" i="1" dirty="0"/>
              <a:t>сырья</a:t>
            </a:r>
            <a:r>
              <a:rPr lang="ru-RU" dirty="0"/>
              <a:t>. </a:t>
            </a:r>
            <a:endParaRPr lang="ru-RU" dirty="0" smtClean="0"/>
          </a:p>
          <a:p>
            <a:pPr indent="444500" algn="just"/>
            <a:r>
              <a:rPr lang="ru-RU" sz="1400" dirty="0" smtClean="0"/>
              <a:t>Наиболее существенное </a:t>
            </a:r>
            <a:r>
              <a:rPr lang="ru-RU" sz="1400" dirty="0"/>
              <a:t>влияние оказывает групповой углеводородный состав сырья,</a:t>
            </a:r>
          </a:p>
          <a:p>
            <a:pPr indent="444500" algn="just"/>
            <a:r>
              <a:rPr lang="ru-RU" sz="1400" dirty="0"/>
              <a:t>прежде всего </a:t>
            </a:r>
            <a:r>
              <a:rPr lang="ru-RU" sz="1400" b="1" u="sng" dirty="0" smtClean="0"/>
              <a:t>соотношение аренов и алканов</a:t>
            </a:r>
            <a:r>
              <a:rPr lang="ru-RU" sz="1400" dirty="0" smtClean="0"/>
              <a:t>. Групповой </a:t>
            </a:r>
            <a:r>
              <a:rPr lang="ru-RU" sz="1400" dirty="0"/>
              <a:t>состав ТНО определяет </a:t>
            </a:r>
            <a:r>
              <a:rPr lang="ru-RU" sz="1400" b="1" i="1" dirty="0" err="1"/>
              <a:t>агрегативную</a:t>
            </a:r>
            <a:r>
              <a:rPr lang="ru-RU" sz="1400" b="1" i="1" dirty="0"/>
              <a:t> устойчивость </a:t>
            </a:r>
            <a:r>
              <a:rPr lang="ru-RU" sz="1400" dirty="0" smtClean="0"/>
              <a:t>сырья </a:t>
            </a:r>
            <a:r>
              <a:rPr lang="ru-RU" sz="1400" dirty="0"/>
              <a:t>в условиях </a:t>
            </a:r>
            <a:r>
              <a:rPr lang="ru-RU" sz="1400" dirty="0" smtClean="0"/>
              <a:t>термолиза (свойства дисперсионной среды и </a:t>
            </a:r>
            <a:r>
              <a:rPr lang="ru-RU" sz="1400" dirty="0"/>
              <a:t>дисперсной </a:t>
            </a:r>
            <a:r>
              <a:rPr lang="ru-RU" sz="1400" dirty="0" smtClean="0"/>
              <a:t>фазы).</a:t>
            </a:r>
          </a:p>
          <a:p>
            <a:pPr indent="444500" algn="just"/>
            <a:endParaRPr lang="ru-RU" sz="1400" b="1" dirty="0"/>
          </a:p>
          <a:p>
            <a:pPr indent="444500" algn="just"/>
            <a:r>
              <a:rPr lang="ru-RU" sz="1400" b="1" dirty="0" smtClean="0"/>
              <a:t>1. При термолизе </a:t>
            </a:r>
            <a:r>
              <a:rPr lang="ru-RU" sz="1400" b="1" u="sng" dirty="0" smtClean="0"/>
              <a:t>ароматизированного сырья</a:t>
            </a:r>
            <a:r>
              <a:rPr lang="ru-RU" sz="1400" b="1" dirty="0" smtClean="0"/>
              <a:t> </a:t>
            </a:r>
            <a:r>
              <a:rPr lang="ru-RU" sz="1400" dirty="0" smtClean="0"/>
              <a:t>асфальтены длительное время находятся в объеме без осаждения в отдельную фазу и </a:t>
            </a:r>
            <a:r>
              <a:rPr lang="ru-RU" sz="1400" b="1" dirty="0" smtClean="0"/>
              <a:t>претерпевают глубокие химические превращения: </a:t>
            </a:r>
          </a:p>
          <a:p>
            <a:pPr indent="444500" algn="just">
              <a:buFontTx/>
              <a:buChar char="-"/>
            </a:pPr>
            <a:r>
              <a:rPr lang="ru-RU" sz="1400" b="1" dirty="0" smtClean="0"/>
              <a:t>обрыв боковых цепочек, </a:t>
            </a:r>
          </a:p>
          <a:p>
            <a:pPr indent="444500" algn="just">
              <a:buFontTx/>
              <a:buChar char="-"/>
            </a:pPr>
            <a:r>
              <a:rPr lang="ru-RU" sz="1400" b="1" dirty="0" smtClean="0"/>
              <a:t>образование крупных блоков </a:t>
            </a:r>
            <a:r>
              <a:rPr lang="ru-RU" sz="1400" b="1" dirty="0" err="1" smtClean="0"/>
              <a:t>поликонденсированных</a:t>
            </a:r>
            <a:r>
              <a:rPr lang="ru-RU" sz="1400" b="1" dirty="0" smtClean="0"/>
              <a:t> ароматических структур</a:t>
            </a:r>
          </a:p>
          <a:p>
            <a:pPr indent="444500" algn="just"/>
            <a:r>
              <a:rPr lang="ru-RU" sz="1400" dirty="0" smtClean="0"/>
              <a:t>Образуется кокс </a:t>
            </a:r>
            <a:r>
              <a:rPr lang="ru-RU" sz="1400" dirty="0"/>
              <a:t>с </a:t>
            </a:r>
            <a:r>
              <a:rPr lang="ru-RU" sz="1400" dirty="0" smtClean="0"/>
              <a:t>лучшей </a:t>
            </a:r>
            <a:r>
              <a:rPr lang="ru-RU" sz="1400" dirty="0"/>
              <a:t>кристаллической </a:t>
            </a:r>
            <a:r>
              <a:rPr lang="ru-RU" sz="1400" dirty="0" smtClean="0"/>
              <a:t>структурой!!!</a:t>
            </a:r>
          </a:p>
          <a:p>
            <a:pPr indent="444500" algn="just"/>
            <a:endParaRPr lang="ru-RU" sz="1400" dirty="0"/>
          </a:p>
          <a:p>
            <a:pPr indent="444500" algn="just"/>
            <a:r>
              <a:rPr lang="ru-RU" sz="1400" b="1" dirty="0" smtClean="0"/>
              <a:t>2. При </a:t>
            </a:r>
            <a:r>
              <a:rPr lang="ru-RU" sz="1400" b="1" dirty="0"/>
              <a:t>термолизе </a:t>
            </a:r>
            <a:r>
              <a:rPr lang="ru-RU" sz="1400" b="1" u="sng" dirty="0" err="1" smtClean="0"/>
              <a:t>парафинистого</a:t>
            </a:r>
            <a:r>
              <a:rPr lang="ru-RU" sz="1400" b="1" u="sng" dirty="0" smtClean="0"/>
              <a:t> сырья</a:t>
            </a:r>
            <a:r>
              <a:rPr lang="ru-RU" sz="1400" b="1" dirty="0" smtClean="0"/>
              <a:t> </a:t>
            </a:r>
            <a:r>
              <a:rPr lang="ru-RU" sz="1400" dirty="0" smtClean="0"/>
              <a:t>растворяющая способность среды по отношению к асфальтенам значительно снижена, что способствует их агрегации и выпадению в отдельную фазу с дальнейшим осаждением на внутренней поверхности змеевиков и образованию кокса. </a:t>
            </a:r>
            <a:r>
              <a:rPr lang="ru-RU" sz="1400" b="1" u="sng" dirty="0" err="1" smtClean="0"/>
              <a:t>Парафинистое</a:t>
            </a:r>
            <a:r>
              <a:rPr lang="ru-RU" sz="1400" b="1" u="sng" dirty="0" smtClean="0"/>
              <a:t> сырье</a:t>
            </a:r>
            <a:r>
              <a:rPr lang="ru-RU" sz="1400" b="1" dirty="0" smtClean="0"/>
              <a:t> </a:t>
            </a:r>
            <a:r>
              <a:rPr lang="ru-RU" sz="1400" dirty="0" smtClean="0"/>
              <a:t>хорошо для процессов, целевыми продуктами которых являются продукты разложения (газ пиролиза, бензиновые и газойлевые фракции коксования).</a:t>
            </a:r>
          </a:p>
          <a:p>
            <a:pPr indent="444500" algn="just"/>
            <a:endParaRPr lang="ru-RU" sz="1400" dirty="0" smtClean="0"/>
          </a:p>
          <a:p>
            <a:pPr indent="444500" algn="just"/>
            <a:r>
              <a:rPr lang="ru-RU" sz="1400" b="1" dirty="0" smtClean="0"/>
              <a:t>3. </a:t>
            </a:r>
            <a:r>
              <a:rPr lang="ru-RU" sz="1400" b="1" u="sng" dirty="0" smtClean="0"/>
              <a:t>Нафтеновое сырье</a:t>
            </a:r>
            <a:r>
              <a:rPr lang="ru-RU" sz="1400" b="1" dirty="0" smtClean="0"/>
              <a:t> </a:t>
            </a:r>
            <a:r>
              <a:rPr lang="ru-RU" sz="1400" dirty="0" smtClean="0"/>
              <a:t>является промежуточным и в зависимости от глубины крекинга может дать продукты разложения (например, </a:t>
            </a:r>
            <a:r>
              <a:rPr lang="ru-RU" sz="1400" dirty="0" err="1" smtClean="0"/>
              <a:t>деалкилированные</a:t>
            </a:r>
            <a:r>
              <a:rPr lang="ru-RU" sz="1400" dirty="0" smtClean="0"/>
              <a:t> циклоалканы с высоким ОЧ).</a:t>
            </a:r>
          </a:p>
          <a:p>
            <a:pPr indent="444500" algn="just"/>
            <a:endParaRPr lang="ru-RU" sz="1400" dirty="0" smtClean="0"/>
          </a:p>
          <a:p>
            <a:pPr indent="444500" algn="just"/>
            <a:r>
              <a:rPr lang="ru-RU" sz="1400" b="1" dirty="0" smtClean="0"/>
              <a:t>Нефтяные </a:t>
            </a:r>
            <a:r>
              <a:rPr lang="ru-RU" sz="1400" b="1" dirty="0"/>
              <a:t>коксы </a:t>
            </a:r>
            <a:r>
              <a:rPr lang="ru-RU" sz="1400" dirty="0"/>
              <a:t>с высокой </a:t>
            </a:r>
            <a:r>
              <a:rPr lang="ru-RU" sz="1400" dirty="0" smtClean="0"/>
              <a:t>упорядоченностью (</a:t>
            </a:r>
            <a:r>
              <a:rPr lang="ru-RU" sz="1400" i="1" dirty="0" smtClean="0"/>
              <a:t>игольчатые</a:t>
            </a:r>
            <a:r>
              <a:rPr lang="ru-RU" sz="1400" dirty="0" smtClean="0"/>
              <a:t>), </a:t>
            </a:r>
            <a:r>
              <a:rPr lang="ru-RU" sz="1400" dirty="0"/>
              <a:t>получаются только из ароматизированных </a:t>
            </a:r>
            <a:r>
              <a:rPr lang="ru-RU" sz="1400" dirty="0" smtClean="0"/>
              <a:t>дистиллятов с </a:t>
            </a:r>
            <a:r>
              <a:rPr lang="ru-RU" sz="1400" dirty="0"/>
              <a:t>низким содержанием </a:t>
            </a:r>
            <a:r>
              <a:rPr lang="ru-RU" sz="1400" dirty="0" smtClean="0"/>
              <a:t>гетеросоединений (дистиллятные крекинг-остатки</a:t>
            </a:r>
            <a:r>
              <a:rPr lang="ru-RU" sz="1400" dirty="0"/>
              <a:t>, смолы пиролиза, тяжелые газойли </a:t>
            </a:r>
            <a:r>
              <a:rPr lang="ru-RU" sz="1400" dirty="0" smtClean="0"/>
              <a:t>каталитического крекинга</a:t>
            </a:r>
            <a:r>
              <a:rPr lang="ru-RU" sz="1400" dirty="0"/>
              <a:t>, экстракты масляного производства и др</a:t>
            </a:r>
            <a:r>
              <a:rPr lang="ru-RU" sz="1400" dirty="0" smtClean="0"/>
              <a:t>.).</a:t>
            </a:r>
          </a:p>
          <a:p>
            <a:pPr indent="444500" algn="just"/>
            <a:endParaRPr lang="ru-RU" sz="1400" dirty="0" smtClean="0"/>
          </a:p>
          <a:p>
            <a:pPr indent="444500" algn="just"/>
            <a:r>
              <a:rPr lang="ru-RU" sz="1400" b="1" u="sng" dirty="0" smtClean="0"/>
              <a:t>Чтобы таковые получить требуется предварительная подготовка сырья!!!</a:t>
            </a:r>
          </a:p>
        </p:txBody>
      </p:sp>
      <p:pic>
        <p:nvPicPr>
          <p:cNvPr id="2050" name="Picture 2" descr="http://www.noe.jx-group.co.jp/company/about/gaiyou/jigyousho/marifu/refinery/images/product01_pi_00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83" b="88793" l="3182" r="93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867" y="2420888"/>
            <a:ext cx="1447428" cy="76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us.all.biz/img/us/catalog/49460.jpe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828" y="5706789"/>
            <a:ext cx="1130172" cy="113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9552" y="70466"/>
            <a:ext cx="8978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Жидкофазный термолиз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1863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251520" y="919748"/>
            <a:ext cx="853345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68288" algn="just"/>
            <a:r>
              <a:rPr lang="ru-RU" sz="2000" b="1" i="1" dirty="0" smtClean="0"/>
              <a:t>Фазовый состав сырья</a:t>
            </a:r>
            <a:r>
              <a:rPr lang="ru-RU" sz="2000" dirty="0" smtClean="0"/>
              <a:t>. </a:t>
            </a:r>
          </a:p>
          <a:p>
            <a:pPr indent="268288" algn="just"/>
            <a:endParaRPr lang="ru-RU" sz="1600" dirty="0" smtClean="0"/>
          </a:p>
          <a:p>
            <a:pPr indent="268288" algn="just"/>
            <a:r>
              <a:rPr lang="ru-RU" sz="1600" dirty="0" smtClean="0"/>
              <a:t>Чаще всего имеет место газожидкостная фаза.</a:t>
            </a:r>
          </a:p>
          <a:p>
            <a:pPr indent="268288" algn="just"/>
            <a:endParaRPr lang="ru-RU" sz="1600" dirty="0"/>
          </a:p>
          <a:p>
            <a:pPr indent="268288" algn="just"/>
            <a:r>
              <a:rPr lang="ru-RU" sz="1600" b="1" dirty="0" smtClean="0"/>
              <a:t>Термолиз легкого дистиллятного сырья:</a:t>
            </a:r>
          </a:p>
          <a:p>
            <a:pPr indent="268288" algn="just"/>
            <a:r>
              <a:rPr lang="ru-RU" sz="1600" i="1" dirty="0" smtClean="0"/>
              <a:t>Температура</a:t>
            </a:r>
            <a:r>
              <a:rPr lang="ru-RU" sz="1600" dirty="0" smtClean="0"/>
              <a:t> процесса всегда выше температуры полного испарения дистиллята. Если применяют высокое давление то температуру полного испарения сырья повышают. Однако и в этом случае дистиллят обычно в газовой фазе, т.к. температура реакции выше критической температуры сырья. </a:t>
            </a:r>
          </a:p>
          <a:p>
            <a:pPr indent="268288" algn="just"/>
            <a:r>
              <a:rPr lang="ru-RU" sz="1600" dirty="0" smtClean="0"/>
              <a:t>Роль </a:t>
            </a:r>
            <a:r>
              <a:rPr lang="ru-RU" sz="1600" i="1" dirty="0" smtClean="0"/>
              <a:t>давления </a:t>
            </a:r>
            <a:r>
              <a:rPr lang="ru-RU" sz="1600" dirty="0" smtClean="0"/>
              <a:t>в процессе достаточно высока, т.к. газовая фаза</a:t>
            </a:r>
          </a:p>
          <a:p>
            <a:pPr indent="268288" algn="just"/>
            <a:endParaRPr lang="ru-RU" sz="1600" dirty="0"/>
          </a:p>
          <a:p>
            <a:pPr indent="268288" algn="just"/>
            <a:r>
              <a:rPr lang="ru-RU" sz="1600" b="1" dirty="0" smtClean="0"/>
              <a:t>Термолиз тяжелого сырья:</a:t>
            </a:r>
          </a:p>
          <a:p>
            <a:pPr indent="268288" algn="just"/>
            <a:r>
              <a:rPr lang="ru-RU" sz="1600" dirty="0" smtClean="0"/>
              <a:t>Сырье и продукты находятся в ГЖ-состоянии: чем выше </a:t>
            </a:r>
            <a:r>
              <a:rPr lang="ru-RU" sz="1600" i="1" dirty="0" smtClean="0"/>
              <a:t>температура </a:t>
            </a:r>
            <a:r>
              <a:rPr lang="ru-RU" sz="1600" dirty="0" smtClean="0"/>
              <a:t>и ниже давление, тем больше газовой фазы. Фазовое состояние продуктов крекинга зависит от глубины превращения сырья, т.к. при значительном выходе продуктов разложения высокое парциальное давление их паров обеспечит переход в газовую фазу и более ВК-компонентов.</a:t>
            </a:r>
          </a:p>
          <a:p>
            <a:pPr indent="268288" algn="just"/>
            <a:r>
              <a:rPr lang="ru-RU" sz="1600" dirty="0" smtClean="0"/>
              <a:t>Роль </a:t>
            </a:r>
            <a:r>
              <a:rPr lang="ru-RU" sz="1600" i="1" dirty="0" smtClean="0"/>
              <a:t>давления </a:t>
            </a:r>
            <a:r>
              <a:rPr lang="ru-RU" sz="1600" dirty="0" smtClean="0"/>
              <a:t>при неглубоком превращении сырья (</a:t>
            </a:r>
            <a:r>
              <a:rPr lang="ru-RU" sz="1600" i="1" dirty="0" smtClean="0"/>
              <a:t>висбрекинг</a:t>
            </a:r>
            <a:r>
              <a:rPr lang="ru-RU" sz="1600" dirty="0" smtClean="0"/>
              <a:t>) невелика. </a:t>
            </a:r>
          </a:p>
          <a:p>
            <a:pPr indent="268288" algn="just"/>
            <a:r>
              <a:rPr lang="ru-RU" sz="1600" dirty="0" smtClean="0"/>
              <a:t>При наличии глубокого превращения (</a:t>
            </a:r>
            <a:r>
              <a:rPr lang="ru-RU" sz="1600" i="1" dirty="0" smtClean="0"/>
              <a:t>коксование</a:t>
            </a:r>
            <a:r>
              <a:rPr lang="ru-RU" sz="1600" dirty="0" smtClean="0"/>
              <a:t>) роль </a:t>
            </a:r>
            <a:r>
              <a:rPr lang="ru-RU" sz="1600" i="1" dirty="0" smtClean="0"/>
              <a:t>давления </a:t>
            </a:r>
            <a:r>
              <a:rPr lang="ru-RU" sz="1600" dirty="0" smtClean="0"/>
              <a:t>может быть высокой, т.к. часть целевых реакций протекает в газовой фазе, а также давление способствует конденсации промежуточных продуктов.</a:t>
            </a:r>
          </a:p>
        </p:txBody>
      </p:sp>
      <p:pic>
        <p:nvPicPr>
          <p:cNvPr id="2050" name="Picture 2" descr="http://www.noe.jx-group.co.jp/company/about/gaiyou/jigyousho/marifu/refinery/images/product01_pi_00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83" b="88793" l="3182" r="93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572" y="3068960"/>
            <a:ext cx="1447428" cy="76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us.all.biz/img/us/catalog/49460.jpe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828" y="5750166"/>
            <a:ext cx="1130172" cy="113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9552" y="70466"/>
            <a:ext cx="8978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Жидкофазный термолиз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313717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95288" y="836613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sz="2000" b="1" i="1" dirty="0" smtClean="0"/>
              <a:t>Временная зависимость процесса ЖФ-термолиза:</a:t>
            </a:r>
            <a:endParaRPr lang="en-US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r>
              <a:rPr lang="ru-RU" dirty="0" smtClean="0"/>
              <a:t>1) в начале процесса в результате радикально-цепных реакций распада и поликонденсации происходит </a:t>
            </a:r>
            <a:r>
              <a:rPr lang="ru-RU" b="1" dirty="0" smtClean="0"/>
              <a:t>накопление в жидкой фазе ПЦА, смол и асфальтенов; </a:t>
            </a:r>
          </a:p>
          <a:p>
            <a:pPr algn="just">
              <a:buFontTx/>
              <a:buChar char="-"/>
            </a:pPr>
            <a:endParaRPr lang="ru-RU" dirty="0" smtClean="0"/>
          </a:p>
          <a:p>
            <a:pPr algn="just"/>
            <a:r>
              <a:rPr lang="ru-RU" dirty="0" smtClean="0"/>
              <a:t>2) по мере накопления в системе промежуточных продуктов уплотнения происходят </a:t>
            </a:r>
            <a:r>
              <a:rPr lang="ru-RU" b="1" u="sng" dirty="0" smtClean="0"/>
              <a:t>два фазовых перехода </a:t>
            </a:r>
            <a:r>
              <a:rPr lang="ru-RU" dirty="0" smtClean="0"/>
              <a:t>в жидкой среде: </a:t>
            </a:r>
          </a:p>
          <a:p>
            <a:pPr lvl="1" algn="just">
              <a:buFontTx/>
              <a:buChar char="-"/>
            </a:pPr>
            <a:r>
              <a:rPr lang="ru-RU" dirty="0" smtClean="0"/>
              <a:t>из карбонизирующегося раствора при достижении пороговой концентрации выделяется фаза асфальтенов;</a:t>
            </a:r>
          </a:p>
          <a:p>
            <a:pPr lvl="1" algn="just">
              <a:buFontTx/>
              <a:buChar char="-"/>
            </a:pPr>
            <a:r>
              <a:rPr lang="ru-RU" dirty="0" smtClean="0"/>
              <a:t>в этой среде зарождается фаза анизотропной </a:t>
            </a:r>
            <a:r>
              <a:rPr lang="ru-RU" i="1" dirty="0" smtClean="0"/>
              <a:t>кристаллической жидкости</a:t>
            </a:r>
            <a:r>
              <a:rPr lang="ru-RU" dirty="0" smtClean="0"/>
              <a:t> — </a:t>
            </a:r>
            <a:r>
              <a:rPr lang="ru-RU" b="1" i="1" dirty="0" err="1" smtClean="0"/>
              <a:t>мезофаза</a:t>
            </a:r>
            <a:r>
              <a:rPr lang="ru-RU" b="1" i="1" dirty="0" smtClean="0"/>
              <a:t> </a:t>
            </a:r>
            <a:r>
              <a:rPr lang="ru-RU" dirty="0" smtClean="0"/>
              <a:t>(карбены + карбоиды). </a:t>
            </a:r>
          </a:p>
          <a:p>
            <a:pPr marL="0" lvl="1" indent="177800" algn="just">
              <a:buFontTx/>
              <a:buChar char="-"/>
            </a:pPr>
            <a:endParaRPr lang="ru-RU" dirty="0" smtClean="0"/>
          </a:p>
          <a:p>
            <a:pPr marL="0" lvl="1" indent="0" algn="just"/>
            <a:r>
              <a:rPr lang="ru-RU" dirty="0" smtClean="0"/>
              <a:t>3) последующая </a:t>
            </a:r>
            <a:r>
              <a:rPr lang="ru-RU" b="1" dirty="0" smtClean="0"/>
              <a:t>термообработка асфальтенов </a:t>
            </a:r>
            <a:r>
              <a:rPr lang="ru-RU" dirty="0" smtClean="0"/>
              <a:t>способствует полному отщеплению боковых заместителей и повышению доли АрУВ в структуре асфальтенов - формируется </a:t>
            </a:r>
            <a:r>
              <a:rPr lang="ru-RU" i="1" dirty="0" err="1" smtClean="0"/>
              <a:t>мезофаза</a:t>
            </a:r>
            <a:r>
              <a:rPr lang="ru-RU" i="1" dirty="0" smtClean="0"/>
              <a:t> </a:t>
            </a:r>
            <a:r>
              <a:rPr lang="ru-RU" dirty="0" smtClean="0"/>
              <a:t>с более совершенной структурой, что приводит к улучшению кристаллической структуры конечного продукта — </a:t>
            </a:r>
            <a:r>
              <a:rPr lang="ru-RU" b="1" u="sng" dirty="0" smtClean="0"/>
              <a:t>кокса</a:t>
            </a:r>
            <a:r>
              <a:rPr lang="ru-RU" dirty="0" smtClean="0"/>
              <a:t>.</a:t>
            </a:r>
          </a:p>
          <a:p>
            <a:pPr marL="0" lvl="1" indent="177800" algn="just">
              <a:buFontTx/>
              <a:buChar char="-"/>
            </a:pPr>
            <a:endParaRPr lang="ru-RU" altLang="ru-RU" dirty="0"/>
          </a:p>
          <a:p>
            <a:pPr marL="0" lvl="1" indent="0" algn="just"/>
            <a:r>
              <a:rPr lang="ru-RU" sz="1400" b="1" dirty="0" smtClean="0"/>
              <a:t>Анизотропия </a:t>
            </a:r>
            <a:r>
              <a:rPr lang="ru-RU" sz="1400" dirty="0" smtClean="0"/>
              <a:t>— </a:t>
            </a:r>
            <a:r>
              <a:rPr lang="ru-RU" sz="1400" dirty="0"/>
              <a:t>различие свойств среды </a:t>
            </a:r>
            <a:r>
              <a:rPr lang="ru-RU" sz="1400" dirty="0" smtClean="0"/>
              <a:t>в </a:t>
            </a:r>
            <a:r>
              <a:rPr lang="ru-RU" sz="1400" dirty="0"/>
              <a:t>различных направлениях внутри этой </a:t>
            </a:r>
            <a:r>
              <a:rPr lang="ru-RU" sz="1400" dirty="0" smtClean="0"/>
              <a:t>среды.</a:t>
            </a:r>
            <a:endParaRPr lang="ru-RU" altLang="ru-RU" sz="14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39552" y="70466"/>
            <a:ext cx="8978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Жидкофазный термолиз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146470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6662" r="3700"/>
          <a:stretch/>
        </p:blipFill>
        <p:spPr bwMode="auto">
          <a:xfrm>
            <a:off x="395537" y="1196752"/>
            <a:ext cx="8136068" cy="4809696"/>
          </a:xfrm>
          <a:prstGeom prst="rect">
            <a:avLst/>
          </a:prstGeom>
          <a:noFill/>
          <a:ln>
            <a:noFill/>
          </a:ln>
        </p:spPr>
      </p:pic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95288" y="836613"/>
            <a:ext cx="83534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000" b="1" i="1" dirty="0"/>
              <a:t>Временная зависимость процесса ЖФ-термолиза:</a:t>
            </a:r>
            <a:endParaRPr lang="en-US" sz="2000" b="1" i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39552" y="70466"/>
            <a:ext cx="8978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Жидкофазный термолиз</a:t>
            </a:r>
            <a:endParaRPr lang="ru-RU" alt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28187" y="6165304"/>
            <a:ext cx="8416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/>
            <a:r>
              <a:rPr lang="ru-RU" sz="1400" b="1" i="1" dirty="0" smtClean="0"/>
              <a:t>Температурный градиент скорости </a:t>
            </a:r>
            <a:r>
              <a:rPr lang="ru-RU" sz="1400" dirty="0" smtClean="0"/>
              <a:t>— число градусов, на которое необходимо повысить температуру для удвоения скорости реакции.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109408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95288" y="836613"/>
            <a:ext cx="835342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360363" algn="just"/>
            <a:r>
              <a:rPr lang="ru-RU" sz="1600" b="1" i="1" dirty="0" smtClean="0"/>
              <a:t>Влияние температуры. </a:t>
            </a:r>
          </a:p>
          <a:p>
            <a:pPr indent="360363" algn="just"/>
            <a:r>
              <a:rPr lang="ru-RU" sz="1600" b="1" i="1" dirty="0" smtClean="0"/>
              <a:t>Энергии активации </a:t>
            </a:r>
            <a:r>
              <a:rPr lang="ru-RU" sz="1600" dirty="0" smtClean="0"/>
              <a:t>отдельных реакций термолиза различаются существенно - </a:t>
            </a:r>
            <a:r>
              <a:rPr lang="ru-RU" sz="1600" u="sng" dirty="0" smtClean="0"/>
              <a:t>температура позволяет не только обеспечить требуемую скорость термолиза, но и регулировать соотношение между скоростями распада и уплотнения.</a:t>
            </a:r>
          </a:p>
          <a:p>
            <a:pPr indent="360363" algn="just"/>
            <a:r>
              <a:rPr lang="ru-RU" sz="1600" b="1" i="1" dirty="0" smtClean="0"/>
              <a:t>Например: </a:t>
            </a:r>
            <a:r>
              <a:rPr lang="ru-RU" sz="1600" dirty="0" smtClean="0"/>
              <a:t>получение кокса с лучшей упорядоченностью структуры целесообразно проводить </a:t>
            </a:r>
            <a:r>
              <a:rPr lang="ru-RU" sz="1600" b="1" dirty="0" smtClean="0"/>
              <a:t>при оптимальной температуре</a:t>
            </a:r>
            <a:r>
              <a:rPr lang="ru-RU" sz="1600" dirty="0" smtClean="0"/>
              <a:t>. </a:t>
            </a:r>
          </a:p>
          <a:p>
            <a:pPr indent="360363" algn="just"/>
            <a:endParaRPr lang="ru-RU" sz="1600" dirty="0"/>
          </a:p>
          <a:p>
            <a:pPr indent="360363" algn="just"/>
            <a:r>
              <a:rPr lang="ru-RU" sz="1600" b="1" dirty="0" smtClean="0"/>
              <a:t>При температуре </a:t>
            </a:r>
            <a:r>
              <a:rPr lang="ru-RU" sz="1600" b="1" u="sng" dirty="0" smtClean="0"/>
              <a:t>ниже </a:t>
            </a:r>
            <a:r>
              <a:rPr lang="ru-RU" sz="1600" b="1" dirty="0" smtClean="0"/>
              <a:t>оптимальной:</a:t>
            </a:r>
          </a:p>
          <a:p>
            <a:pPr marL="0" lvl="1" indent="360363" algn="just">
              <a:buFontTx/>
              <a:buChar char="-"/>
            </a:pPr>
            <a:r>
              <a:rPr lang="ru-RU" sz="1400" dirty="0" smtClean="0"/>
              <a:t>малая скорость реакций деструкции;</a:t>
            </a:r>
          </a:p>
          <a:p>
            <a:pPr marL="0" lvl="1" indent="360363" algn="just">
              <a:buFontTx/>
              <a:buChar char="-"/>
            </a:pPr>
            <a:r>
              <a:rPr lang="ru-RU" sz="1400" dirty="0" smtClean="0"/>
              <a:t>в продуктах термолиза будут преобладать </a:t>
            </a:r>
            <a:r>
              <a:rPr lang="ru-RU" sz="1400" dirty="0" err="1" smtClean="0"/>
              <a:t>нафтено-ароматические</a:t>
            </a:r>
            <a:r>
              <a:rPr lang="ru-RU" sz="1400" dirty="0" smtClean="0"/>
              <a:t> структуры с короткими алкильными цепями;</a:t>
            </a:r>
          </a:p>
          <a:p>
            <a:pPr marL="0" lvl="1" indent="360363" algn="just">
              <a:buFontTx/>
              <a:buChar char="-"/>
            </a:pPr>
            <a:r>
              <a:rPr lang="ru-RU" sz="1400" dirty="0" smtClean="0"/>
              <a:t>препятствия дальнейшим реакциям уплотнения и формированию </a:t>
            </a:r>
            <a:r>
              <a:rPr lang="ru-RU" sz="1400" dirty="0" err="1" smtClean="0"/>
              <a:t>мезофазы</a:t>
            </a:r>
            <a:r>
              <a:rPr lang="ru-RU" sz="1400" dirty="0" smtClean="0"/>
              <a:t>. </a:t>
            </a:r>
          </a:p>
          <a:p>
            <a:pPr indent="360363" algn="just"/>
            <a:r>
              <a:rPr lang="ru-RU" sz="1600" b="1" dirty="0" smtClean="0"/>
              <a:t>При температуре </a:t>
            </a:r>
            <a:r>
              <a:rPr lang="ru-RU" sz="1600" b="1" u="sng" dirty="0" smtClean="0"/>
              <a:t>выше</a:t>
            </a:r>
            <a:r>
              <a:rPr lang="ru-RU" sz="1600" b="1" dirty="0" smtClean="0"/>
              <a:t> оптимальной:</a:t>
            </a:r>
          </a:p>
          <a:p>
            <a:pPr marL="0" lvl="1" indent="360363" algn="just">
              <a:buFontTx/>
              <a:buChar char="-"/>
            </a:pPr>
            <a:r>
              <a:rPr lang="ru-RU" sz="1400" dirty="0" smtClean="0"/>
              <a:t>скорость реакций деструкции и поликонденсации резко возрастают. </a:t>
            </a:r>
          </a:p>
          <a:p>
            <a:pPr marL="0" lvl="1" indent="360363" algn="just">
              <a:buFontTx/>
              <a:buChar char="-"/>
            </a:pPr>
            <a:r>
              <a:rPr lang="ru-RU" sz="1400" dirty="0" smtClean="0"/>
              <a:t>Из-за мгновенного образования большого числа центров кристаллизации коксующийся слой быстро теряет пластичность, образуется система с преобладанием мелких кристаллов - сшивки и связи между соседними кристаллами затрудняют перемещение и рост ароматических структур. </a:t>
            </a:r>
          </a:p>
          <a:p>
            <a:pPr indent="360363" algn="just"/>
            <a:endParaRPr lang="ru-RU" sz="1600" dirty="0" smtClean="0"/>
          </a:p>
          <a:p>
            <a:pPr indent="360363" algn="just"/>
            <a:r>
              <a:rPr lang="ru-RU" sz="1600" dirty="0" smtClean="0"/>
              <a:t>Более упорядоченная структура кокса получается </a:t>
            </a:r>
            <a:r>
              <a:rPr lang="ru-RU" sz="1600" b="1" dirty="0" smtClean="0"/>
              <a:t>при средней (оптимальной) температуре коксования (</a:t>
            </a:r>
            <a:r>
              <a:rPr lang="ru-RU" sz="1600" b="1" i="1" dirty="0" smtClean="0"/>
              <a:t>как правило,</a:t>
            </a:r>
            <a:r>
              <a:rPr lang="ru-RU" sz="1600" b="1" dirty="0" smtClean="0"/>
              <a:t> 480 °С)</a:t>
            </a:r>
            <a:r>
              <a:rPr lang="ru-RU" sz="1600" dirty="0" smtClean="0"/>
              <a:t>, когда скорость реакций деструкции и уплотнения соизмерима с кинетикой роста </a:t>
            </a:r>
            <a:r>
              <a:rPr lang="ru-RU" sz="1600" dirty="0" err="1" smtClean="0"/>
              <a:t>мезофазы</a:t>
            </a:r>
            <a:r>
              <a:rPr lang="ru-RU" sz="1600" dirty="0" smtClean="0"/>
              <a:t>. </a:t>
            </a:r>
            <a:endParaRPr lang="ru-RU" altLang="ru-RU" sz="16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39552" y="70466"/>
            <a:ext cx="8978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Жидкофазный термолиз</a:t>
            </a:r>
            <a:endParaRPr lang="ru-RU" altLang="ru-RU" sz="2400" dirty="0"/>
          </a:p>
        </p:txBody>
      </p:sp>
      <p:sp>
        <p:nvSpPr>
          <p:cNvPr id="2" name="AutoShape 2" descr="Картинки по запросу уравнение аррениус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9462798"/>
              </p:ext>
            </p:extLst>
          </p:nvPr>
        </p:nvGraphicFramePr>
        <p:xfrm>
          <a:off x="4716016" y="2060848"/>
          <a:ext cx="4160462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6" name="Equation" r:id="rId3" imgW="1981080" imgH="342720" progId="Equation.DSMT4">
                  <p:embed/>
                </p:oleObj>
              </mc:Choice>
              <mc:Fallback>
                <p:oleObj name="Equation" r:id="rId3" imgW="1981080" imgH="342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6016" y="2060848"/>
                        <a:ext cx="4160462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890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95288" y="1004530"/>
            <a:ext cx="8353425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268288" algn="just"/>
            <a:r>
              <a:rPr lang="ru-RU" sz="1600" b="1" i="1" dirty="0" smtClean="0"/>
              <a:t>Влияние давления. </a:t>
            </a:r>
          </a:p>
          <a:p>
            <a:pPr indent="268288" algn="just"/>
            <a:r>
              <a:rPr lang="ru-RU" sz="1600" dirty="0" smtClean="0"/>
              <a:t>Давление - параметр, оказывающий значительное влияние на скорость </a:t>
            </a:r>
            <a:r>
              <a:rPr lang="ru-RU" sz="1600" dirty="0" err="1" smtClean="0"/>
              <a:t>газофазных</a:t>
            </a:r>
            <a:r>
              <a:rPr lang="ru-RU" sz="1600" dirty="0" smtClean="0"/>
              <a:t> реакций, </a:t>
            </a:r>
            <a:r>
              <a:rPr lang="ru-RU" sz="1600" u="sng" dirty="0" smtClean="0"/>
              <a:t>оно слабо влияет на углеводородный состав реакционной смеси и продуктов жидкофазного термолиза</a:t>
            </a:r>
            <a:r>
              <a:rPr lang="ru-RU" sz="1600" dirty="0" smtClean="0"/>
              <a:t>. </a:t>
            </a:r>
          </a:p>
          <a:p>
            <a:pPr indent="268288" algn="just"/>
            <a:endParaRPr lang="ru-RU" sz="1600" dirty="0" smtClean="0"/>
          </a:p>
          <a:p>
            <a:pPr indent="268288" algn="just"/>
            <a:r>
              <a:rPr lang="ru-RU" sz="1600" b="1" dirty="0" smtClean="0"/>
              <a:t>В процессе термолиза нефтяных остатков с повышением давления:</a:t>
            </a:r>
          </a:p>
          <a:p>
            <a:pPr indent="268288" algn="just"/>
            <a:r>
              <a:rPr lang="ru-RU" sz="1600" dirty="0" smtClean="0"/>
              <a:t>— почти пропорционально возрастают скорости радикально-цепных </a:t>
            </a:r>
            <a:r>
              <a:rPr lang="ru-RU" sz="1600" dirty="0" err="1" smtClean="0"/>
              <a:t>газофазных</a:t>
            </a:r>
            <a:r>
              <a:rPr lang="ru-RU" sz="1600" dirty="0" smtClean="0"/>
              <a:t> реакций распада с преимущественным образованием низкомолекулярных газов, в результате </a:t>
            </a:r>
            <a:r>
              <a:rPr lang="ru-RU" sz="1600" b="1" dirty="0" smtClean="0"/>
              <a:t>возрастает относительный выход Н</a:t>
            </a:r>
            <a:r>
              <a:rPr lang="ru-RU" sz="1600" b="1" baseline="-25000" dirty="0" smtClean="0"/>
              <a:t>2</a:t>
            </a:r>
            <a:r>
              <a:rPr lang="ru-RU" sz="1600" b="1" dirty="0" smtClean="0"/>
              <a:t> и газов С</a:t>
            </a:r>
            <a:r>
              <a:rPr lang="ru-RU" sz="1600" b="1" baseline="-25000" dirty="0" smtClean="0"/>
              <a:t>1</a:t>
            </a:r>
            <a:r>
              <a:rPr lang="ru-RU" sz="1600" b="1" dirty="0" smtClean="0"/>
              <a:t>–С</a:t>
            </a:r>
            <a:r>
              <a:rPr lang="ru-RU" sz="1600" b="1" baseline="-25000" dirty="0" smtClean="0"/>
              <a:t>4</a:t>
            </a:r>
            <a:r>
              <a:rPr lang="ru-RU" sz="1600" b="1" dirty="0" smtClean="0"/>
              <a:t>, а выход суммы летучих продуктов снижается;</a:t>
            </a:r>
          </a:p>
          <a:p>
            <a:pPr indent="268288" algn="just"/>
            <a:r>
              <a:rPr lang="ru-RU" sz="1600" dirty="0" smtClean="0"/>
              <a:t>— за счет повышения физической конденсации легких алканов и нафтенов, продуктов термолиза, в дисперсионной среде увеличивается содержание парафино-нафтеновых углеводородов — </a:t>
            </a:r>
            <a:r>
              <a:rPr lang="ru-RU" sz="1600" dirty="0" err="1" smtClean="0"/>
              <a:t>высадителей</a:t>
            </a:r>
            <a:r>
              <a:rPr lang="ru-RU" sz="1600" dirty="0" smtClean="0"/>
              <a:t> асфальтенов. При этом пороговая концентрация асфальтенов снижается, они раньше выпадают во вторую фазу. В результате </a:t>
            </a:r>
            <a:r>
              <a:rPr lang="ru-RU" sz="1600" b="1" dirty="0" smtClean="0"/>
              <a:t>выход карбоидов возрастает почти пропорционально давлению</a:t>
            </a:r>
            <a:r>
              <a:rPr lang="ru-RU" sz="1600" dirty="0" smtClean="0"/>
              <a:t>;</a:t>
            </a:r>
          </a:p>
          <a:p>
            <a:pPr indent="268288" algn="just"/>
            <a:r>
              <a:rPr lang="ru-RU" sz="1600" dirty="0" smtClean="0"/>
              <a:t>— концентрации ПЦА, смол и асфальтенов с ростом давления термолиза изменяются незначительно;</a:t>
            </a:r>
          </a:p>
          <a:p>
            <a:pPr indent="268288" algn="just"/>
            <a:r>
              <a:rPr lang="ru-RU" sz="1600" dirty="0" smtClean="0"/>
              <a:t>— при термолизе нефтяных остатков с высоким содержанием ПЦА с ростом давления несколько улучшается кристаллическая структура карбоидов.</a:t>
            </a:r>
            <a:endParaRPr lang="ru-RU" altLang="ru-RU" sz="1600" dirty="0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169607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95288" y="1004530"/>
            <a:ext cx="835342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268288" algn="just"/>
            <a:r>
              <a:rPr lang="ru-RU" sz="1600" b="1" i="1" dirty="0" smtClean="0"/>
              <a:t>Роль рециркуляции. </a:t>
            </a:r>
          </a:p>
          <a:p>
            <a:pPr indent="268288" algn="just"/>
            <a:r>
              <a:rPr lang="ru-RU" sz="1600" dirty="0" smtClean="0"/>
              <a:t>Максимальный выход бензиновой фракции не превышает 50 % (для дистиллятного сырья) и 10-25 % (для остаточного сырья). </a:t>
            </a:r>
          </a:p>
          <a:p>
            <a:pPr indent="268288" algn="just"/>
            <a:r>
              <a:rPr lang="ru-RU" sz="1600" dirty="0" smtClean="0"/>
              <a:t>Всегда некоторая часть крекируемого сырья не превращается, поэтому во многих схемах производится рециркуляция. При это в продуктах повышается содержание аренов и алкенов, а алканов – уменьшается.</a:t>
            </a:r>
          </a:p>
          <a:p>
            <a:pPr indent="268288" algn="just"/>
            <a:r>
              <a:rPr lang="ru-RU" sz="1600" dirty="0" smtClean="0"/>
              <a:t>Без Р. обычно проводят висбрекинг. </a:t>
            </a:r>
            <a:endParaRPr lang="ru-RU" sz="1600" dirty="0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graphicFrame>
        <p:nvGraphicFramePr>
          <p:cNvPr id="6" name="Диаграмма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028489"/>
              </p:ext>
            </p:extLst>
          </p:nvPr>
        </p:nvGraphicFramePr>
        <p:xfrm>
          <a:off x="5483580" y="3259008"/>
          <a:ext cx="3503295" cy="3020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721743" y="6279703"/>
            <a:ext cx="3026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</a:t>
            </a:r>
            <a:r>
              <a:rPr lang="ru-RU" sz="1200" dirty="0"/>
              <a:t>— Выход продуктов при легком крекинге гудронов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783476"/>
              </p:ext>
            </p:extLst>
          </p:nvPr>
        </p:nvGraphicFramePr>
        <p:xfrm>
          <a:off x="179512" y="2820412"/>
          <a:ext cx="5267325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Visio" r:id="rId5" imgW="7210388" imgH="2857410" progId="Visio.Drawing.15">
                  <p:embed/>
                </p:oleObj>
              </mc:Choice>
              <mc:Fallback>
                <p:oleObj name="Visio" r:id="rId5" imgW="7210388" imgH="2857410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2820412"/>
                        <a:ext cx="5267325" cy="2085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968275"/>
              </p:ext>
            </p:extLst>
          </p:nvPr>
        </p:nvGraphicFramePr>
        <p:xfrm>
          <a:off x="179513" y="4941168"/>
          <a:ext cx="283824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7" imgW="1892160" imgH="685800" progId="Equation.DSMT4">
                  <p:embed/>
                </p:oleObj>
              </mc:Choice>
              <mc:Fallback>
                <p:oleObj name="Equation" r:id="rId7" imgW="189216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3" y="4941168"/>
                        <a:ext cx="2838240" cy="1028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837005"/>
              </p:ext>
            </p:extLst>
          </p:nvPr>
        </p:nvGraphicFramePr>
        <p:xfrm>
          <a:off x="3203848" y="4941168"/>
          <a:ext cx="230472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9" imgW="1536480" imgH="685800" progId="Equation.DSMT4">
                  <p:embed/>
                </p:oleObj>
              </mc:Choice>
              <mc:Fallback>
                <p:oleObj name="Equation" r:id="rId9" imgW="153648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4941168"/>
                        <a:ext cx="2304720" cy="1028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145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95288" y="1004530"/>
            <a:ext cx="835342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268288" algn="just"/>
            <a:r>
              <a:rPr lang="ru-RU" sz="1600" b="1" i="1" dirty="0" smtClean="0"/>
              <a:t>Теплота реакций. </a:t>
            </a:r>
          </a:p>
          <a:p>
            <a:pPr indent="268288" algn="just"/>
            <a:r>
              <a:rPr lang="ru-RU" sz="1600" dirty="0" smtClean="0"/>
              <a:t>Реакции распада – эндотермические, реакции уплотнения – экзотермические. Суммарный тепловой эффект зависит от преобладания тех или иных реакций, например, тепловой эффект термического крекинга отрицателен, тепло необходимо подводить. </a:t>
            </a:r>
          </a:p>
          <a:p>
            <a:pPr indent="268288" algn="just"/>
            <a:r>
              <a:rPr lang="ru-RU" sz="1600" dirty="0" smtClean="0"/>
              <a:t>Теплоту процессов крекинга выражают в расчете на 1 кг сырья или на 1 кг образующегося бензина, например:</a:t>
            </a:r>
          </a:p>
          <a:p>
            <a:pPr indent="268288" algn="just">
              <a:buFontTx/>
              <a:buChar char="-"/>
            </a:pPr>
            <a:r>
              <a:rPr lang="ru-RU" sz="1600" dirty="0" smtClean="0"/>
              <a:t>при </a:t>
            </a:r>
            <a:r>
              <a:rPr lang="ru-RU" sz="1600" dirty="0" err="1" smtClean="0"/>
              <a:t>термокрекинге</a:t>
            </a:r>
            <a:r>
              <a:rPr lang="ru-RU" sz="1600" dirty="0" smtClean="0"/>
              <a:t> газойля – 1,25-1,47 МДж/кг бензина;</a:t>
            </a:r>
          </a:p>
          <a:p>
            <a:pPr indent="268288" algn="just">
              <a:buFontTx/>
              <a:buChar char="-"/>
            </a:pPr>
            <a:r>
              <a:rPr lang="ru-RU" sz="1600" dirty="0" smtClean="0"/>
              <a:t>при </a:t>
            </a:r>
            <a:r>
              <a:rPr lang="ru-RU" sz="1600" dirty="0" err="1" smtClean="0"/>
              <a:t>висбрекинге</a:t>
            </a:r>
            <a:r>
              <a:rPr lang="ru-RU" sz="1600" dirty="0" smtClean="0"/>
              <a:t> мазута – 0,12-0,25 МДж/кг мазута.</a:t>
            </a:r>
          </a:p>
          <a:p>
            <a:pPr indent="268288" algn="just"/>
            <a:endParaRPr lang="ru-RU" sz="1600" dirty="0" smtClean="0"/>
          </a:p>
          <a:p>
            <a:pPr indent="268288" algn="just"/>
            <a:r>
              <a:rPr lang="ru-RU" sz="1600" b="1" i="1" dirty="0"/>
              <a:t>Глубина </a:t>
            </a:r>
            <a:r>
              <a:rPr lang="ru-RU" sz="1600" b="1" i="1" dirty="0" smtClean="0"/>
              <a:t>превращения.</a:t>
            </a:r>
            <a:endParaRPr lang="ru-RU" sz="1600" b="1" i="1" dirty="0"/>
          </a:p>
          <a:p>
            <a:pPr indent="268288" algn="just"/>
            <a:r>
              <a:rPr lang="ru-RU" sz="1600" dirty="0" smtClean="0"/>
              <a:t>Глубину превращения характеризуют </a:t>
            </a:r>
            <a:r>
              <a:rPr lang="ru-RU" sz="1600" b="1" i="1" dirty="0" smtClean="0"/>
              <a:t>выходом бензина на исходное сырье</a:t>
            </a:r>
            <a:r>
              <a:rPr lang="ru-RU" sz="1600" dirty="0" smtClean="0"/>
              <a:t>. </a:t>
            </a:r>
          </a:p>
          <a:p>
            <a:pPr indent="268288" algn="just"/>
            <a:r>
              <a:rPr lang="ru-RU" sz="1600" dirty="0" smtClean="0"/>
              <a:t>ГП ограничена образованием кокса и газа. </a:t>
            </a:r>
          </a:p>
          <a:p>
            <a:pPr indent="268288" algn="just"/>
            <a:r>
              <a:rPr lang="ru-RU" sz="1600" dirty="0" smtClean="0"/>
              <a:t>С повышением температуры и времени пребывания сырья в зоне реакции выход кокса растет.</a:t>
            </a:r>
          </a:p>
          <a:p>
            <a:pPr indent="268288" algn="just"/>
            <a:r>
              <a:rPr lang="ru-RU" sz="1600" dirty="0" smtClean="0"/>
              <a:t>При крекинге легких видов сырья продуктов уплотнения образуется немного; с выходом бензина тесно связан выход газа. При невысокой глубине превращения они пропорциональны. При углублении превращения относительный выход газа растет. При глубоком крекинге скорость образования газов значительно выше скорости образования бензина.</a:t>
            </a: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539552" y="116632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Термические процессы переработки нефтяного сырья</a:t>
            </a:r>
            <a:endParaRPr lang="ru-RU" altLang="ru-RU" sz="1800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23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2908</TotalTime>
  <Words>3193</Words>
  <Application>Microsoft Office PowerPoint</Application>
  <PresentationFormat>Экран (4:3)</PresentationFormat>
  <Paragraphs>437</Paragraphs>
  <Slides>30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Оформление по умолчанию</vt:lpstr>
      <vt:lpstr>Equation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713</cp:revision>
  <dcterms:created xsi:type="dcterms:W3CDTF">2007-06-17T17:17:26Z</dcterms:created>
  <dcterms:modified xsi:type="dcterms:W3CDTF">2024-02-09T07:16:29Z</dcterms:modified>
</cp:coreProperties>
</file>