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79" r:id="rId2"/>
    <p:sldId id="431" r:id="rId3"/>
    <p:sldId id="413" r:id="rId4"/>
    <p:sldId id="414" r:id="rId5"/>
    <p:sldId id="407" r:id="rId6"/>
    <p:sldId id="439" r:id="rId7"/>
    <p:sldId id="388" r:id="rId8"/>
    <p:sldId id="440" r:id="rId9"/>
    <p:sldId id="441" r:id="rId10"/>
    <p:sldId id="442" r:id="rId11"/>
    <p:sldId id="443" r:id="rId12"/>
    <p:sldId id="444" r:id="rId13"/>
    <p:sldId id="387" r:id="rId14"/>
    <p:sldId id="445" r:id="rId15"/>
    <p:sldId id="389" r:id="rId16"/>
    <p:sldId id="408" r:id="rId17"/>
    <p:sldId id="422" r:id="rId18"/>
    <p:sldId id="411" r:id="rId19"/>
    <p:sldId id="392" r:id="rId20"/>
    <p:sldId id="395" r:id="rId21"/>
    <p:sldId id="429" r:id="rId22"/>
    <p:sldId id="430" r:id="rId23"/>
    <p:sldId id="393" r:id="rId24"/>
    <p:sldId id="394" r:id="rId25"/>
    <p:sldId id="412" r:id="rId26"/>
    <p:sldId id="396" r:id="rId27"/>
    <p:sldId id="425" r:id="rId28"/>
    <p:sldId id="426" r:id="rId29"/>
    <p:sldId id="427" r:id="rId30"/>
    <p:sldId id="428" r:id="rId31"/>
    <p:sldId id="401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15" autoAdjust="0"/>
    <p:restoredTop sz="96120" autoAdjust="0"/>
  </p:normalViewPr>
  <p:slideViewPr>
    <p:cSldViewPr>
      <p:cViewPr varScale="1">
        <p:scale>
          <a:sx n="114" d="100"/>
          <a:sy n="114" d="100"/>
        </p:scale>
        <p:origin x="-17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8B920-A9FA-4E28-B3EA-9C5DA1D1E371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23154-7A5E-40FE-9DA3-F5390085D3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906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40DF2-1498-4643-AD91-DEC82E7D3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126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6744A-0842-477A-9D70-16C73D677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06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E9815-F1C0-497C-8F13-A99E80026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29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5DC1B-92E9-484E-B511-08CA7743AD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4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40374-5C77-448E-A778-178969FE5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243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43F3E-15BA-4A4B-8D67-08F02DAF8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6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819E9-8CB2-495E-94BC-13ABA2C54A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99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89FE2-0205-483D-9B17-42F22760C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18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EB457-76D6-49B2-B897-043C08927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537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940F8-8F99-480E-B1E4-89D2032D02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26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250DC-03C5-4542-80BE-72635EFE84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191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D3E54-78E9-41F9-9C50-74CE14DAA9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48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91D26B2-C362-4998-A8DF-1BDDDC6A54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sz="2800" b="1" dirty="0" smtClean="0"/>
              <a:t>Технология переработки </a:t>
            </a:r>
            <a:r>
              <a:rPr lang="ru-RU" sz="2800" b="1" dirty="0"/>
              <a:t>нефти</a:t>
            </a:r>
            <a:endParaRPr lang="ru-RU" altLang="ru-RU" sz="28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1064816" y="3433654"/>
            <a:ext cx="69635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tx2"/>
                </a:solidFill>
              </a:rPr>
              <a:t>Первичная перегонка нефти. </a:t>
            </a:r>
            <a:r>
              <a:rPr lang="en-US" altLang="ru-RU" sz="1800" b="1" dirty="0" smtClean="0">
                <a:solidFill>
                  <a:schemeClr val="tx2"/>
                </a:solidFill>
              </a:rPr>
              <a:t/>
            </a:r>
            <a:br>
              <a:rPr lang="en-US" altLang="ru-RU" sz="1800" b="1" dirty="0" smtClean="0">
                <a:solidFill>
                  <a:schemeClr val="tx2"/>
                </a:solidFill>
              </a:rPr>
            </a:br>
            <a:r>
              <a:rPr lang="ru-RU" altLang="ru-RU" sz="1800" b="1" dirty="0" smtClean="0">
                <a:solidFill>
                  <a:schemeClr val="tx2"/>
                </a:solidFill>
              </a:rPr>
              <a:t>Атмосферно-вакуумная «трубчатая» установка</a:t>
            </a:r>
            <a:endParaRPr lang="ru-RU" altLang="ru-RU" sz="1800" dirty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215215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 smtClean="0"/>
              <a:t>Юрьев </a:t>
            </a:r>
            <a:r>
              <a:rPr lang="ru-RU" altLang="ru-RU" sz="1800" b="1" dirty="0"/>
              <a:t>Е.М.</a:t>
            </a:r>
            <a:r>
              <a:rPr lang="ru-RU" altLang="ru-RU" sz="1800" dirty="0"/>
              <a:t>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№ </a:t>
            </a:r>
            <a:r>
              <a:rPr lang="ru-RU" altLang="ru-RU" sz="2600" b="1" dirty="0" smtClean="0"/>
              <a:t>1</a:t>
            </a:r>
            <a:endParaRPr lang="ru-RU" altLang="ru-RU" sz="2600" dirty="0"/>
          </a:p>
        </p:txBody>
      </p:sp>
    </p:spTree>
    <p:extLst>
      <p:ext uri="{BB962C8B-B14F-4D97-AF65-F5344CB8AC3E}">
        <p14:creationId xmlns:p14="http://schemas.microsoft.com/office/powerpoint/2010/main" val="62956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Список литературы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51520" y="1079854"/>
            <a:ext cx="8640960" cy="213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7553" tIns="82524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buNone/>
            </a:pPr>
            <a:r>
              <a:rPr lang="ru-RU" altLang="ru-RU" sz="1800" b="1" dirty="0">
                <a:solidFill>
                  <a:schemeClr val="tx2"/>
                </a:solidFill>
              </a:rPr>
              <a:t>Первичная перегонка нефти </a:t>
            </a:r>
            <a:endParaRPr lang="en-US" altLang="ru-RU" sz="1800" b="1" dirty="0" smtClean="0">
              <a:solidFill>
                <a:schemeClr val="tx2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sz="1800" dirty="0"/>
              <a:t>Александров, Игорь Аркадьевич. Перегонка и ректификация в нефтепереработке / И. А. Александров. — Москва : Химия, 1981. — 352 с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pPr algn="just">
              <a:buFont typeface="+mj-lt"/>
              <a:buAutoNum type="arabicPeriod"/>
            </a:pPr>
            <a:r>
              <a:rPr lang="ru-RU" sz="1800" dirty="0" err="1"/>
              <a:t>Кистер</a:t>
            </a:r>
            <a:r>
              <a:rPr lang="ru-RU" sz="1800" dirty="0"/>
              <a:t>, Генри. Выявление и устранение проблем перегонки в нефтепереработке и нефтехимии : практическое руководство : пер. с англ. / Г. </a:t>
            </a:r>
            <a:r>
              <a:rPr lang="ru-RU" sz="1800" dirty="0" err="1"/>
              <a:t>Кистер</a:t>
            </a:r>
            <a:r>
              <a:rPr lang="ru-RU" sz="1800" dirty="0"/>
              <a:t>. — Санкт-Петербург : Профессия, 2019. — 779 с.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6432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Основные </a:t>
            </a:r>
            <a:r>
              <a:rPr lang="ru-RU" altLang="ru-RU" sz="2600" b="1" dirty="0" smtClean="0"/>
              <a:t>особенности НПЗ</a:t>
            </a:r>
            <a:endParaRPr lang="ru-RU" altLang="ru-RU" sz="2600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503237" y="1052736"/>
            <a:ext cx="81375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AutoNum type="arabicPeriod"/>
            </a:pPr>
            <a:r>
              <a:rPr lang="ru-RU" altLang="ru-RU" b="1" dirty="0" smtClean="0"/>
              <a:t>Каждый нефтеперерабатывающий завод уникален.</a:t>
            </a:r>
          </a:p>
          <a:p>
            <a:pPr lvl="0" algn="just"/>
            <a:r>
              <a:rPr lang="ru-RU" b="1" dirty="0" smtClean="0"/>
              <a:t>Номенклатура </a:t>
            </a:r>
            <a:r>
              <a:rPr lang="ru-RU" b="1" dirty="0"/>
              <a:t>продуктов НПЗ </a:t>
            </a:r>
            <a:r>
              <a:rPr lang="ru-RU" dirty="0" smtClean="0"/>
              <a:t>(например, по </a:t>
            </a:r>
            <a:r>
              <a:rPr lang="ru-RU" dirty="0"/>
              <a:t>материалам </a:t>
            </a:r>
            <a:r>
              <a:rPr lang="en-US" i="1" dirty="0"/>
              <a:t>API</a:t>
            </a:r>
            <a:r>
              <a:rPr lang="ru-RU" dirty="0" smtClean="0"/>
              <a:t>): </a:t>
            </a:r>
            <a:r>
              <a:rPr lang="ru-RU" dirty="0"/>
              <a:t>17 классов, свыше 2000 наименований (1156 смазочных материалов, 300 </a:t>
            </a:r>
            <a:r>
              <a:rPr lang="ru-RU" dirty="0" err="1"/>
              <a:t>химреагентов</a:t>
            </a:r>
            <a:r>
              <a:rPr lang="ru-RU" dirty="0"/>
              <a:t> и катализаторов, 209 битумов) продуктов, имеющих индивидуальные спецификации (</a:t>
            </a:r>
            <a:r>
              <a:rPr lang="ru-RU" i="1" dirty="0"/>
              <a:t>марки по ТУ</a:t>
            </a:r>
            <a:r>
              <a:rPr lang="ru-RU" dirty="0"/>
              <a:t>).</a:t>
            </a:r>
          </a:p>
          <a:p>
            <a:pPr lvl="0" algn="just"/>
            <a:r>
              <a:rPr lang="ru-RU" b="1" dirty="0" smtClean="0"/>
              <a:t>Основную </a:t>
            </a:r>
            <a:r>
              <a:rPr lang="ru-RU" b="1" dirty="0"/>
              <a:t>структуру НПЗ определяет 3-8 основных фракций нефти </a:t>
            </a:r>
            <a:r>
              <a:rPr lang="ru-RU" dirty="0"/>
              <a:t>и производимые на их основе продукты (бензин, ДТ, авиатопливо, СУГ).</a:t>
            </a:r>
          </a:p>
          <a:p>
            <a:pPr lvl="0" algn="just"/>
            <a:r>
              <a:rPr lang="ru-RU" dirty="0" smtClean="0"/>
              <a:t>Хранение </a:t>
            </a:r>
            <a:r>
              <a:rPr lang="ru-RU" dirty="0"/>
              <a:t>продуктов и удаление отходов – </a:t>
            </a:r>
            <a:r>
              <a:rPr lang="ru-RU" b="1" dirty="0">
                <a:solidFill>
                  <a:srgbClr val="FF0000"/>
                </a:solidFill>
              </a:rPr>
              <a:t>дорого </a:t>
            </a:r>
            <a:r>
              <a:rPr lang="ru-RU" dirty="0"/>
              <a:t>– требуется сбыт или переработка всех производимых продуктов (в т.ч. по убыточным ценам, например, </a:t>
            </a:r>
            <a:r>
              <a:rPr lang="ru-RU" i="1" dirty="0"/>
              <a:t>высокосернистый мазут</a:t>
            </a:r>
            <a:r>
              <a:rPr lang="ru-RU" dirty="0"/>
              <a:t>, </a:t>
            </a:r>
            <a:r>
              <a:rPr lang="ru-RU" i="1" dirty="0"/>
              <a:t>высокосернистый кокс</a:t>
            </a:r>
            <a:r>
              <a:rPr lang="ru-RU" dirty="0" smtClean="0"/>
              <a:t>).</a:t>
            </a:r>
          </a:p>
          <a:p>
            <a:pPr marL="0" lvl="1" algn="just"/>
            <a:r>
              <a:rPr lang="ru-RU" b="1" dirty="0" smtClean="0"/>
              <a:t>Факторы, корректирующие структуру НПЗ</a:t>
            </a:r>
            <a:r>
              <a:rPr lang="ru-RU" dirty="0" smtClean="0"/>
              <a:t>:</a:t>
            </a:r>
            <a:endParaRPr lang="ru-RU" dirty="0"/>
          </a:p>
          <a:p>
            <a:pPr marL="342900" lvl="1" indent="-342900" algn="just">
              <a:buFontTx/>
              <a:buChar char="-"/>
            </a:pPr>
            <a:r>
              <a:rPr lang="ru-RU" dirty="0"/>
              <a:t>Местоположение НПЗ,</a:t>
            </a:r>
          </a:p>
          <a:p>
            <a:pPr marL="342900" lvl="1" indent="-342900" algn="just">
              <a:buFontTx/>
              <a:buChar char="-"/>
            </a:pPr>
            <a:r>
              <a:rPr lang="ru-RU" dirty="0"/>
              <a:t>Спрос на продукт;</a:t>
            </a:r>
          </a:p>
          <a:p>
            <a:pPr marL="342900" lvl="1" indent="-342900" algn="just">
              <a:buFontTx/>
              <a:buChar char="-"/>
            </a:pPr>
            <a:r>
              <a:rPr lang="ru-RU" dirty="0"/>
              <a:t>Характеристика </a:t>
            </a:r>
            <a:r>
              <a:rPr lang="ru-RU" dirty="0" smtClean="0"/>
              <a:t>горения получаемых НП;</a:t>
            </a:r>
            <a:endParaRPr lang="ru-RU" dirty="0"/>
          </a:p>
          <a:p>
            <a:pPr marL="342900" lvl="1" indent="-342900" algn="just">
              <a:buFontTx/>
              <a:buChar char="-"/>
            </a:pPr>
            <a:r>
              <a:rPr lang="ru-RU" dirty="0"/>
              <a:t>Содержание </a:t>
            </a:r>
            <a:r>
              <a:rPr lang="ru-RU" dirty="0" smtClean="0"/>
              <a:t>серы в сырьевой нефти;</a:t>
            </a:r>
            <a:endParaRPr lang="ru-RU" dirty="0"/>
          </a:p>
          <a:p>
            <a:pPr marL="342900" lvl="1" indent="-342900" algn="just">
              <a:buFontTx/>
              <a:buChar char="-"/>
            </a:pPr>
            <a:r>
              <a:rPr lang="ru-RU" dirty="0"/>
              <a:t>Цены на конкурирующие топлива.</a:t>
            </a:r>
          </a:p>
          <a:p>
            <a:pPr lvl="0" algn="just"/>
            <a:endParaRPr lang="ru-RU" dirty="0"/>
          </a:p>
          <a:p>
            <a:pPr lvl="0" algn="just"/>
            <a:r>
              <a:rPr lang="ru-RU" dirty="0" smtClean="0"/>
              <a:t>2. Не существует 2 марок нефти с одинаковыми свойствами.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296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Основные </a:t>
            </a:r>
            <a:r>
              <a:rPr lang="ru-RU" altLang="ru-RU" sz="2600" b="1" dirty="0" smtClean="0"/>
              <a:t>особенности НПЗ</a:t>
            </a:r>
            <a:endParaRPr lang="ru-RU" altLang="ru-RU" sz="2600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503237" y="1052736"/>
            <a:ext cx="8137525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/>
            <a:r>
              <a:rPr lang="ru-RU" altLang="ru-RU" b="1" dirty="0" smtClean="0"/>
              <a:t>3. Структура НПЗ меняется с течением времени.</a:t>
            </a:r>
          </a:p>
          <a:p>
            <a:pPr marL="0" indent="0" algn="just"/>
            <a:r>
              <a:rPr lang="ru-RU" altLang="ru-RU" b="1" dirty="0" smtClean="0"/>
              <a:t>4. Не все НПЗ обладают равными возможностями.</a:t>
            </a:r>
          </a:p>
          <a:p>
            <a:pPr marL="0" indent="0" algn="just"/>
            <a:r>
              <a:rPr lang="ru-RU" altLang="ru-RU" b="1" dirty="0" smtClean="0"/>
              <a:t>5. НПЗ – капиталоемкие высокоспециализированные средства производства с длительным сроком службы.</a:t>
            </a:r>
          </a:p>
          <a:p>
            <a:pPr marL="0" indent="0" algn="just"/>
            <a:r>
              <a:rPr lang="ru-RU" altLang="ru-RU" dirty="0" smtClean="0"/>
              <a:t>6. Продукты переработки являются товарами и реализуются на сегментных рынках.</a:t>
            </a:r>
          </a:p>
          <a:p>
            <a:pPr marL="0" indent="0" algn="just"/>
            <a:r>
              <a:rPr lang="ru-RU" altLang="ru-RU" b="1" dirty="0" smtClean="0"/>
              <a:t>7. Цены на нефтепродукты изменчивы.</a:t>
            </a:r>
          </a:p>
          <a:p>
            <a:pPr marL="0" indent="0" algn="just"/>
            <a:r>
              <a:rPr lang="ru-RU" altLang="ru-RU" b="1" dirty="0" smtClean="0"/>
              <a:t>8. Цены на нефтепродукты связаны с ценами на нефть </a:t>
            </a:r>
            <a:r>
              <a:rPr lang="ru-RU" altLang="ru-RU" dirty="0" smtClean="0"/>
              <a:t>(</a:t>
            </a:r>
            <a:r>
              <a:rPr lang="ru-RU" altLang="ru-RU" i="1" dirty="0" smtClean="0"/>
              <a:t>в странах с жестким антимонопольным законодательством!!!</a:t>
            </a:r>
            <a:r>
              <a:rPr lang="ru-RU" altLang="ru-RU" dirty="0" smtClean="0"/>
              <a:t>)</a:t>
            </a:r>
            <a:r>
              <a:rPr lang="ru-RU" altLang="ru-RU" b="1" dirty="0" smtClean="0"/>
              <a:t>.</a:t>
            </a:r>
          </a:p>
          <a:p>
            <a:pPr marL="0" indent="0" algn="just"/>
            <a:r>
              <a:rPr lang="ru-RU" altLang="ru-RU" dirty="0" smtClean="0"/>
              <a:t>9. Нефтеперерабатывающие компании не влияют на цены на нефть (при отсутствии вертикальной интеграции).</a:t>
            </a:r>
          </a:p>
          <a:p>
            <a:pPr marL="0" indent="0" algn="just"/>
            <a:r>
              <a:rPr lang="ru-RU" altLang="ru-RU" b="1" dirty="0" smtClean="0"/>
              <a:t>10. Чем тяжелее нефть, тем выше содержание серы в ней.</a:t>
            </a:r>
          </a:p>
          <a:p>
            <a:pPr marL="0" indent="0" algn="just"/>
            <a:r>
              <a:rPr lang="ru-RU" altLang="ru-RU" b="1" dirty="0" smtClean="0"/>
              <a:t>11. Оптимизация структуры НПЗ требует множества компромиссных решений.</a:t>
            </a:r>
          </a:p>
          <a:p>
            <a:pPr marL="0" indent="0" algn="just"/>
            <a:r>
              <a:rPr lang="ru-RU" altLang="ru-RU" b="1" dirty="0" smtClean="0"/>
              <a:t>12. НПЗ является энергоемким производством </a:t>
            </a:r>
            <a:r>
              <a:rPr lang="ru-RU" altLang="ru-RU" dirty="0" smtClean="0"/>
              <a:t>(20-30 % всего энергопотребления в обрабатывающей промышленности, 35-40 % ЭП НПЗ – установки АВТ). </a:t>
            </a:r>
          </a:p>
          <a:p>
            <a:pPr marL="0" indent="0" algn="just"/>
            <a:r>
              <a:rPr lang="ru-RU" altLang="ru-RU" dirty="0" smtClean="0"/>
              <a:t>13. НПЗ и нефтепродукты оказывают серьёзное влияние на окружающую среду.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121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971550" y="168275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</a:t>
            </a:r>
            <a:endParaRPr lang="ru-RU" altLang="ru-RU" sz="2100" b="1"/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539750" y="1124744"/>
            <a:ext cx="5184775" cy="2618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 eaLnBrk="1" hangingPunct="1">
              <a:lnSpc>
                <a:spcPct val="114000"/>
              </a:lnSpc>
            </a:pPr>
            <a:r>
              <a:rPr lang="ru-RU" altLang="ru-RU" sz="1600" b="1" dirty="0"/>
              <a:t>Цель: </a:t>
            </a:r>
            <a:r>
              <a:rPr lang="ru-RU" altLang="ru-RU" sz="1600" dirty="0"/>
              <a:t>разделение сырой/подготовленной нефти на фракции, пригодные для дальнейшей переработки или реализации на рынке</a:t>
            </a:r>
            <a:r>
              <a:rPr lang="ru-RU" altLang="ru-RU" sz="1600" dirty="0" smtClean="0"/>
              <a:t>.</a:t>
            </a:r>
          </a:p>
          <a:p>
            <a:pPr indent="432000" algn="just" eaLnBrk="1" hangingPunct="1">
              <a:lnSpc>
                <a:spcPct val="114000"/>
              </a:lnSpc>
            </a:pPr>
            <a:r>
              <a:rPr lang="ru-RU" altLang="ru-RU" sz="1600" dirty="0" smtClean="0"/>
              <a:t>Компоненты </a:t>
            </a:r>
            <a:r>
              <a:rPr lang="ru-RU" altLang="ru-RU" sz="1600" dirty="0"/>
              <a:t>жидких смесей, имеют при одинаковом внешнем давлении различные температуры кипения. Благодаря этому в процессе испарения жидкой смеси ее компоненты проявляют различное стремление к переходу в парообразное состояние, т. е. обладают различной летучестью. </a:t>
            </a:r>
          </a:p>
        </p:txBody>
      </p:sp>
      <p:pic>
        <p:nvPicPr>
          <p:cNvPr id="8197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5084763"/>
            <a:ext cx="2828925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932363" y="5013325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В паре больше НКК, чем ВКК</a:t>
            </a:r>
            <a:endParaRPr lang="ru-RU" altLang="ru-RU" dirty="0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4932363" y="6092825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В жидкости больше ВКК, чем НКК</a:t>
            </a:r>
            <a:endParaRPr lang="ru-RU" altLang="ru-RU" dirty="0"/>
          </a:p>
        </p:txBody>
      </p:sp>
      <p:sp>
        <p:nvSpPr>
          <p:cNvPr id="8200" name="Line 10"/>
          <p:cNvSpPr>
            <a:spLocks noChangeShapeType="1"/>
          </p:cNvSpPr>
          <p:nvPr/>
        </p:nvSpPr>
        <p:spPr bwMode="auto">
          <a:xfrm flipH="1" flipV="1">
            <a:off x="5724525" y="54451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1" name="Line 11"/>
          <p:cNvSpPr>
            <a:spLocks noChangeShapeType="1"/>
          </p:cNvSpPr>
          <p:nvPr/>
        </p:nvSpPr>
        <p:spPr bwMode="auto">
          <a:xfrm flipH="1" flipV="1">
            <a:off x="6372225" y="54451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Line 12"/>
          <p:cNvSpPr>
            <a:spLocks noChangeShapeType="1"/>
          </p:cNvSpPr>
          <p:nvPr/>
        </p:nvSpPr>
        <p:spPr bwMode="auto">
          <a:xfrm flipH="1" flipV="1">
            <a:off x="6948488" y="54451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3" name="Line 13"/>
          <p:cNvSpPr>
            <a:spLocks noChangeShapeType="1"/>
          </p:cNvSpPr>
          <p:nvPr/>
        </p:nvSpPr>
        <p:spPr bwMode="auto">
          <a:xfrm flipH="1" flipV="1">
            <a:off x="7524750" y="54451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5" name="Группа 24"/>
          <p:cNvGrpSpPr/>
          <p:nvPr/>
        </p:nvGrpSpPr>
        <p:grpSpPr>
          <a:xfrm>
            <a:off x="6385719" y="980728"/>
            <a:ext cx="2351087" cy="4119562"/>
            <a:chOff x="6300788" y="2573338"/>
            <a:chExt cx="2351087" cy="4119562"/>
          </a:xfrm>
          <a:solidFill>
            <a:schemeClr val="bg1"/>
          </a:solidFill>
        </p:grpSpPr>
        <p:pic>
          <p:nvPicPr>
            <p:cNvPr id="26" name="Picture 22"/>
            <p:cNvPicPr>
              <a:picLocks noChangeAspect="1" noChangeArrowheads="1"/>
            </p:cNvPicPr>
            <p:nvPr/>
          </p:nvPicPr>
          <p:blipFill>
            <a:blip r:embed="rId3">
              <a:lum brigh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788" y="3213100"/>
              <a:ext cx="2351087" cy="2827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Freeform 18"/>
            <p:cNvSpPr>
              <a:spLocks/>
            </p:cNvSpPr>
            <p:nvPr/>
          </p:nvSpPr>
          <p:spPr bwMode="auto">
            <a:xfrm rot="16200000">
              <a:off x="6843712" y="5191126"/>
              <a:ext cx="714375" cy="215900"/>
            </a:xfrm>
            <a:custGeom>
              <a:avLst/>
              <a:gdLst>
                <a:gd name="T0" fmla="*/ 0 w 870"/>
                <a:gd name="T1" fmla="*/ 2147483647 h 151"/>
                <a:gd name="T2" fmla="*/ 2147483647 w 870"/>
                <a:gd name="T3" fmla="*/ 2147483647 h 151"/>
                <a:gd name="T4" fmla="*/ 2147483647 w 870"/>
                <a:gd name="T5" fmla="*/ 2147483647 h 151"/>
                <a:gd name="T6" fmla="*/ 0 60000 65536"/>
                <a:gd name="T7" fmla="*/ 0 60000 65536"/>
                <a:gd name="T8" fmla="*/ 0 60000 65536"/>
                <a:gd name="T9" fmla="*/ 0 w 870"/>
                <a:gd name="T10" fmla="*/ 0 h 151"/>
                <a:gd name="T11" fmla="*/ 870 w 870"/>
                <a:gd name="T12" fmla="*/ 151 h 1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0" h="151">
                  <a:moveTo>
                    <a:pt x="0" y="42"/>
                  </a:moveTo>
                  <a:cubicBezTo>
                    <a:pt x="0" y="0"/>
                    <a:pt x="145" y="151"/>
                    <a:pt x="145" y="109"/>
                  </a:cubicBezTo>
                  <a:lnTo>
                    <a:pt x="870" y="109"/>
                  </a:lnTo>
                </a:path>
              </a:pathLst>
            </a:custGeom>
            <a:grpFill/>
            <a:ln w="28575" cmpd="sng">
              <a:solidFill>
                <a:srgbClr val="FF66CC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 rot="20476479">
              <a:off x="7235825" y="5589588"/>
              <a:ext cx="144463" cy="987425"/>
            </a:xfrm>
            <a:custGeom>
              <a:avLst/>
              <a:gdLst>
                <a:gd name="T0" fmla="*/ 2147483647 w 405"/>
                <a:gd name="T1" fmla="*/ 0 h 961"/>
                <a:gd name="T2" fmla="*/ 2147483647 w 405"/>
                <a:gd name="T3" fmla="*/ 2147483647 h 961"/>
                <a:gd name="T4" fmla="*/ 0 w 405"/>
                <a:gd name="T5" fmla="*/ 2147483647 h 961"/>
                <a:gd name="T6" fmla="*/ 0 60000 65536"/>
                <a:gd name="T7" fmla="*/ 0 60000 65536"/>
                <a:gd name="T8" fmla="*/ 0 60000 65536"/>
                <a:gd name="T9" fmla="*/ 0 w 405"/>
                <a:gd name="T10" fmla="*/ 0 h 961"/>
                <a:gd name="T11" fmla="*/ 405 w 405"/>
                <a:gd name="T12" fmla="*/ 961 h 9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5" h="961">
                  <a:moveTo>
                    <a:pt x="246" y="0"/>
                  </a:moveTo>
                  <a:cubicBezTo>
                    <a:pt x="405" y="221"/>
                    <a:pt x="269" y="468"/>
                    <a:pt x="178" y="604"/>
                  </a:cubicBezTo>
                  <a:lnTo>
                    <a:pt x="0" y="961"/>
                  </a:lnTo>
                </a:path>
              </a:pathLst>
            </a:custGeom>
            <a:grpFill/>
            <a:ln w="28575" cmpd="sng">
              <a:solidFill>
                <a:srgbClr val="0066FF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 rot="5400000">
              <a:off x="7524751" y="4076700"/>
              <a:ext cx="1079500" cy="73025"/>
            </a:xfrm>
            <a:custGeom>
              <a:avLst/>
              <a:gdLst>
                <a:gd name="T0" fmla="*/ 0 w 932"/>
                <a:gd name="T1" fmla="*/ 0 h 1"/>
                <a:gd name="T2" fmla="*/ 2147483647 w 932"/>
                <a:gd name="T3" fmla="*/ 0 h 1"/>
                <a:gd name="T4" fmla="*/ 2147483647 w 932"/>
                <a:gd name="T5" fmla="*/ 0 h 1"/>
                <a:gd name="T6" fmla="*/ 0 60000 65536"/>
                <a:gd name="T7" fmla="*/ 0 60000 65536"/>
                <a:gd name="T8" fmla="*/ 0 60000 65536"/>
                <a:gd name="T9" fmla="*/ 0 w 932"/>
                <a:gd name="T10" fmla="*/ 0 h 1"/>
                <a:gd name="T11" fmla="*/ 932 w 93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2" h="1">
                  <a:moveTo>
                    <a:pt x="0" y="0"/>
                  </a:moveTo>
                  <a:cubicBezTo>
                    <a:pt x="310" y="0"/>
                    <a:pt x="621" y="0"/>
                    <a:pt x="931" y="0"/>
                  </a:cubicBezTo>
                  <a:lnTo>
                    <a:pt x="932" y="0"/>
                  </a:lnTo>
                </a:path>
              </a:pathLst>
            </a:custGeom>
            <a:grpFill/>
            <a:ln w="28575" cmpd="sng">
              <a:solidFill>
                <a:srgbClr val="0066FF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 rot="5400000">
              <a:off x="7558882" y="5985669"/>
              <a:ext cx="1009650" cy="71437"/>
            </a:xfrm>
            <a:custGeom>
              <a:avLst/>
              <a:gdLst>
                <a:gd name="T0" fmla="*/ 0 w 932"/>
                <a:gd name="T1" fmla="*/ 0 h 1"/>
                <a:gd name="T2" fmla="*/ 2147483647 w 932"/>
                <a:gd name="T3" fmla="*/ 0 h 1"/>
                <a:gd name="T4" fmla="*/ 2147483647 w 932"/>
                <a:gd name="T5" fmla="*/ 0 h 1"/>
                <a:gd name="T6" fmla="*/ 0 60000 65536"/>
                <a:gd name="T7" fmla="*/ 0 60000 65536"/>
                <a:gd name="T8" fmla="*/ 0 60000 65536"/>
                <a:gd name="T9" fmla="*/ 0 w 932"/>
                <a:gd name="T10" fmla="*/ 0 h 1"/>
                <a:gd name="T11" fmla="*/ 932 w 93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2" h="1">
                  <a:moveTo>
                    <a:pt x="0" y="0"/>
                  </a:moveTo>
                  <a:cubicBezTo>
                    <a:pt x="310" y="0"/>
                    <a:pt x="621" y="0"/>
                    <a:pt x="931" y="0"/>
                  </a:cubicBezTo>
                  <a:lnTo>
                    <a:pt x="932" y="0"/>
                  </a:lnTo>
                </a:path>
              </a:pathLst>
            </a:custGeom>
            <a:grpFill/>
            <a:ln w="28575" cmpd="sng">
              <a:solidFill>
                <a:srgbClr val="0066FF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7667625" y="5445125"/>
              <a:ext cx="9525" cy="1247775"/>
            </a:xfrm>
            <a:custGeom>
              <a:avLst/>
              <a:gdLst>
                <a:gd name="T0" fmla="*/ 0 w 6"/>
                <a:gd name="T1" fmla="*/ 2147483647 h 786"/>
                <a:gd name="T2" fmla="*/ 2147483647 w 6"/>
                <a:gd name="T3" fmla="*/ 2147483647 h 786"/>
                <a:gd name="T4" fmla="*/ 2147483647 w 6"/>
                <a:gd name="T5" fmla="*/ 2147483647 h 786"/>
                <a:gd name="T6" fmla="*/ 0 60000 65536"/>
                <a:gd name="T7" fmla="*/ 0 60000 65536"/>
                <a:gd name="T8" fmla="*/ 0 60000 65536"/>
                <a:gd name="T9" fmla="*/ 0 w 6"/>
                <a:gd name="T10" fmla="*/ 0 h 786"/>
                <a:gd name="T11" fmla="*/ 870 w 6"/>
                <a:gd name="T12" fmla="*/ 151 h 7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786">
                  <a:moveTo>
                    <a:pt x="0" y="666"/>
                  </a:moveTo>
                  <a:cubicBezTo>
                    <a:pt x="1" y="666"/>
                    <a:pt x="5" y="786"/>
                    <a:pt x="6" y="675"/>
                  </a:cubicBezTo>
                  <a:lnTo>
                    <a:pt x="6" y="0"/>
                  </a:lnTo>
                </a:path>
              </a:pathLst>
            </a:custGeom>
            <a:grpFill/>
            <a:ln w="28575" cmpd="sng">
              <a:solidFill>
                <a:srgbClr val="FF66CC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7235825" y="3549650"/>
              <a:ext cx="9525" cy="1247775"/>
            </a:xfrm>
            <a:custGeom>
              <a:avLst/>
              <a:gdLst>
                <a:gd name="T0" fmla="*/ 0 w 6"/>
                <a:gd name="T1" fmla="*/ 2147483647 h 786"/>
                <a:gd name="T2" fmla="*/ 2147483647 w 6"/>
                <a:gd name="T3" fmla="*/ 2147483647 h 786"/>
                <a:gd name="T4" fmla="*/ 2147483647 w 6"/>
                <a:gd name="T5" fmla="*/ 2147483647 h 786"/>
                <a:gd name="T6" fmla="*/ 0 60000 65536"/>
                <a:gd name="T7" fmla="*/ 0 60000 65536"/>
                <a:gd name="T8" fmla="*/ 0 60000 65536"/>
                <a:gd name="T9" fmla="*/ 0 w 6"/>
                <a:gd name="T10" fmla="*/ 0 h 786"/>
                <a:gd name="T11" fmla="*/ 870 w 6"/>
                <a:gd name="T12" fmla="*/ 151 h 7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786">
                  <a:moveTo>
                    <a:pt x="0" y="666"/>
                  </a:moveTo>
                  <a:cubicBezTo>
                    <a:pt x="1" y="666"/>
                    <a:pt x="5" y="786"/>
                    <a:pt x="6" y="675"/>
                  </a:cubicBezTo>
                  <a:lnTo>
                    <a:pt x="6" y="0"/>
                  </a:lnTo>
                </a:path>
              </a:pathLst>
            </a:custGeom>
            <a:grpFill/>
            <a:ln w="28575" cmpd="sng">
              <a:solidFill>
                <a:srgbClr val="FF66CC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7"/>
            <p:cNvSpPr>
              <a:spLocks noChangeShapeType="1"/>
            </p:cNvSpPr>
            <p:nvPr/>
          </p:nvSpPr>
          <p:spPr bwMode="auto">
            <a:xfrm>
              <a:off x="7380288" y="4005263"/>
              <a:ext cx="6477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Rectangle 6"/>
            <p:cNvSpPr>
              <a:spLocks noChangeArrowheads="1"/>
            </p:cNvSpPr>
            <p:nvPr/>
          </p:nvSpPr>
          <p:spPr bwMode="auto">
            <a:xfrm>
              <a:off x="7237413" y="3708400"/>
              <a:ext cx="863600" cy="320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500" b="1">
                  <a:solidFill>
                    <a:schemeClr val="tx2"/>
                  </a:solidFill>
                </a:rPr>
                <a:t>ВКК</a:t>
              </a:r>
              <a:endParaRPr lang="ru-RU" altLang="ru-RU" sz="1500" b="1"/>
            </a:p>
          </p:txBody>
        </p:sp>
        <p:sp>
          <p:nvSpPr>
            <p:cNvPr id="35" name="Line 7"/>
            <p:cNvSpPr>
              <a:spLocks noChangeShapeType="1"/>
            </p:cNvSpPr>
            <p:nvPr/>
          </p:nvSpPr>
          <p:spPr bwMode="auto">
            <a:xfrm>
              <a:off x="7380288" y="4135438"/>
              <a:ext cx="6477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7237413" y="4149725"/>
              <a:ext cx="863600" cy="320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500" b="1">
                  <a:solidFill>
                    <a:schemeClr val="tx2"/>
                  </a:solidFill>
                </a:rPr>
                <a:t>НКК</a:t>
              </a:r>
              <a:endParaRPr lang="ru-RU" altLang="ru-RU" sz="1500" b="1"/>
            </a:p>
          </p:txBody>
        </p:sp>
        <p:sp>
          <p:nvSpPr>
            <p:cNvPr id="37" name="Rectangle 6"/>
            <p:cNvSpPr>
              <a:spLocks noChangeArrowheads="1"/>
            </p:cNvSpPr>
            <p:nvPr/>
          </p:nvSpPr>
          <p:spPr bwMode="auto">
            <a:xfrm>
              <a:off x="6589713" y="2573338"/>
              <a:ext cx="1943100" cy="6397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200" b="1">
                  <a:solidFill>
                    <a:schemeClr val="tx2"/>
                  </a:solidFill>
                </a:rPr>
                <a:t>Процессы на тарелках ректификационной колонны</a:t>
              </a:r>
              <a:endParaRPr lang="ru-RU" altLang="ru-RU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194568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971550" y="168275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</a:t>
            </a:r>
            <a:endParaRPr lang="ru-RU" altLang="ru-RU" sz="2100" b="1"/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323528" y="998107"/>
            <a:ext cx="5976664" cy="430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 eaLnBrk="1" hangingPunct="1">
              <a:lnSpc>
                <a:spcPct val="114000"/>
              </a:lnSpc>
            </a:pPr>
            <a:r>
              <a:rPr lang="ru-RU" altLang="ru-RU" sz="1600" b="1" dirty="0" smtClean="0"/>
              <a:t>Наиболее </a:t>
            </a:r>
            <a:r>
              <a:rPr lang="ru-RU" altLang="ru-RU" sz="1600" b="1" dirty="0"/>
              <a:t>летучим является компонент с наиболее низкой индивидуальной температурой кипения </a:t>
            </a:r>
            <a:r>
              <a:rPr lang="ru-RU" altLang="ru-RU" sz="1600" dirty="0"/>
              <a:t>(</a:t>
            </a:r>
            <a:r>
              <a:rPr lang="ru-RU" altLang="ru-RU" sz="1600" i="1" dirty="0"/>
              <a:t>низкокипящий компонент, НКК</a:t>
            </a:r>
            <a:r>
              <a:rPr lang="ru-RU" altLang="ru-RU" sz="1600" dirty="0"/>
              <a:t>). </a:t>
            </a:r>
            <a:r>
              <a:rPr lang="ru-RU" altLang="ru-RU" sz="1600" b="1" dirty="0"/>
              <a:t>Наименее летучим является </a:t>
            </a:r>
            <a:r>
              <a:rPr lang="ru-RU" altLang="ru-RU" sz="1600" b="1" i="1" dirty="0"/>
              <a:t>высококипящий компонент</a:t>
            </a:r>
            <a:r>
              <a:rPr lang="ru-RU" altLang="ru-RU" sz="1600" i="1" dirty="0"/>
              <a:t> </a:t>
            </a:r>
            <a:r>
              <a:rPr lang="ru-RU" altLang="ru-RU" sz="1600" dirty="0"/>
              <a:t>(</a:t>
            </a:r>
            <a:r>
              <a:rPr lang="ru-RU" altLang="ru-RU" sz="1600" i="1" dirty="0"/>
              <a:t>ВКК</a:t>
            </a:r>
            <a:r>
              <a:rPr lang="ru-RU" altLang="ru-RU" sz="1600" dirty="0"/>
              <a:t>). Следовательно, при испарении жидкой смеси концентрация низкокипящего компонента в образующихся парах больше, чем в жидкой фазе (закон </a:t>
            </a:r>
            <a:r>
              <a:rPr lang="ru-RU" altLang="ru-RU" sz="1600" dirty="0" err="1"/>
              <a:t>Kоновалова</a:t>
            </a:r>
            <a:r>
              <a:rPr lang="ru-RU" altLang="ru-RU" sz="1600" dirty="0"/>
              <a:t>). </a:t>
            </a:r>
            <a:endParaRPr lang="ru-RU" altLang="ru-RU" sz="1600" dirty="0" smtClean="0"/>
          </a:p>
          <a:p>
            <a:pPr indent="432000" algn="just" eaLnBrk="1" hangingPunct="1">
              <a:lnSpc>
                <a:spcPct val="114000"/>
              </a:lnSpc>
            </a:pPr>
            <a:r>
              <a:rPr lang="ru-RU" altLang="ru-RU" sz="1600" dirty="0"/>
              <a:t>В промышленности используется </a:t>
            </a:r>
            <a:r>
              <a:rPr lang="ru-RU" altLang="ru-RU" sz="1600" b="1" i="1" dirty="0"/>
              <a:t>перегонка нефти с однократным испарением в сочетании с ректификацией паровой и жидкой фаз</a:t>
            </a:r>
            <a:r>
              <a:rPr lang="ru-RU" altLang="ru-RU" sz="1600" dirty="0"/>
              <a:t>. Такое сочетание позволяет проводить перегонку нефти на установках непрерывного действия и добиваться высокой чёткости разделения нефти на фракции, экономного расходования топлива на её нагрев. </a:t>
            </a:r>
          </a:p>
          <a:p>
            <a:pPr indent="432000" algn="just" eaLnBrk="1" hangingPunct="1">
              <a:lnSpc>
                <a:spcPct val="114000"/>
              </a:lnSpc>
            </a:pPr>
            <a:endParaRPr lang="ru-RU" altLang="ru-RU" sz="1600" dirty="0"/>
          </a:p>
        </p:txBody>
      </p:sp>
      <p:pic>
        <p:nvPicPr>
          <p:cNvPr id="8197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5084763"/>
            <a:ext cx="2828925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932363" y="5078511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В паре больше НКК, чем ВКК</a:t>
            </a:r>
            <a:endParaRPr lang="ru-RU" altLang="ru-RU" dirty="0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4932363" y="6092825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В жидкости больше ВКК, чем НКК</a:t>
            </a:r>
            <a:endParaRPr lang="ru-RU" altLang="ru-RU" dirty="0"/>
          </a:p>
        </p:txBody>
      </p:sp>
      <p:sp>
        <p:nvSpPr>
          <p:cNvPr id="8200" name="Line 10"/>
          <p:cNvSpPr>
            <a:spLocks noChangeShapeType="1"/>
          </p:cNvSpPr>
          <p:nvPr/>
        </p:nvSpPr>
        <p:spPr bwMode="auto">
          <a:xfrm flipH="1" flipV="1">
            <a:off x="5724525" y="54451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1" name="Line 11"/>
          <p:cNvSpPr>
            <a:spLocks noChangeShapeType="1"/>
          </p:cNvSpPr>
          <p:nvPr/>
        </p:nvSpPr>
        <p:spPr bwMode="auto">
          <a:xfrm flipH="1" flipV="1">
            <a:off x="6372225" y="54451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Line 12"/>
          <p:cNvSpPr>
            <a:spLocks noChangeShapeType="1"/>
          </p:cNvSpPr>
          <p:nvPr/>
        </p:nvSpPr>
        <p:spPr bwMode="auto">
          <a:xfrm flipH="1" flipV="1">
            <a:off x="6948488" y="54451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3" name="Line 13"/>
          <p:cNvSpPr>
            <a:spLocks noChangeShapeType="1"/>
          </p:cNvSpPr>
          <p:nvPr/>
        </p:nvSpPr>
        <p:spPr bwMode="auto">
          <a:xfrm flipH="1" flipV="1">
            <a:off x="7524750" y="54451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6385719" y="980728"/>
            <a:ext cx="2351087" cy="4119562"/>
            <a:chOff x="6300788" y="2573338"/>
            <a:chExt cx="2351087" cy="4119562"/>
          </a:xfrm>
          <a:solidFill>
            <a:schemeClr val="bg1"/>
          </a:solidFill>
        </p:grpSpPr>
        <p:pic>
          <p:nvPicPr>
            <p:cNvPr id="13" name="Picture 22"/>
            <p:cNvPicPr>
              <a:picLocks noChangeAspect="1" noChangeArrowheads="1"/>
            </p:cNvPicPr>
            <p:nvPr/>
          </p:nvPicPr>
          <p:blipFill>
            <a:blip r:embed="rId3">
              <a:lum brigh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788" y="3213100"/>
              <a:ext cx="2351087" cy="2827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18"/>
            <p:cNvSpPr>
              <a:spLocks/>
            </p:cNvSpPr>
            <p:nvPr/>
          </p:nvSpPr>
          <p:spPr bwMode="auto">
            <a:xfrm rot="16200000">
              <a:off x="6843712" y="5191126"/>
              <a:ext cx="714375" cy="215900"/>
            </a:xfrm>
            <a:custGeom>
              <a:avLst/>
              <a:gdLst>
                <a:gd name="T0" fmla="*/ 0 w 870"/>
                <a:gd name="T1" fmla="*/ 2147483647 h 151"/>
                <a:gd name="T2" fmla="*/ 2147483647 w 870"/>
                <a:gd name="T3" fmla="*/ 2147483647 h 151"/>
                <a:gd name="T4" fmla="*/ 2147483647 w 870"/>
                <a:gd name="T5" fmla="*/ 2147483647 h 151"/>
                <a:gd name="T6" fmla="*/ 0 60000 65536"/>
                <a:gd name="T7" fmla="*/ 0 60000 65536"/>
                <a:gd name="T8" fmla="*/ 0 60000 65536"/>
                <a:gd name="T9" fmla="*/ 0 w 870"/>
                <a:gd name="T10" fmla="*/ 0 h 151"/>
                <a:gd name="T11" fmla="*/ 870 w 870"/>
                <a:gd name="T12" fmla="*/ 151 h 1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0" h="151">
                  <a:moveTo>
                    <a:pt x="0" y="42"/>
                  </a:moveTo>
                  <a:cubicBezTo>
                    <a:pt x="0" y="0"/>
                    <a:pt x="145" y="151"/>
                    <a:pt x="145" y="109"/>
                  </a:cubicBezTo>
                  <a:lnTo>
                    <a:pt x="870" y="109"/>
                  </a:lnTo>
                </a:path>
              </a:pathLst>
            </a:custGeom>
            <a:grpFill/>
            <a:ln w="28575" cmpd="sng">
              <a:solidFill>
                <a:srgbClr val="FF66CC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 rot="20476479">
              <a:off x="7235825" y="5589588"/>
              <a:ext cx="144463" cy="987425"/>
            </a:xfrm>
            <a:custGeom>
              <a:avLst/>
              <a:gdLst>
                <a:gd name="T0" fmla="*/ 2147483647 w 405"/>
                <a:gd name="T1" fmla="*/ 0 h 961"/>
                <a:gd name="T2" fmla="*/ 2147483647 w 405"/>
                <a:gd name="T3" fmla="*/ 2147483647 h 961"/>
                <a:gd name="T4" fmla="*/ 0 w 405"/>
                <a:gd name="T5" fmla="*/ 2147483647 h 961"/>
                <a:gd name="T6" fmla="*/ 0 60000 65536"/>
                <a:gd name="T7" fmla="*/ 0 60000 65536"/>
                <a:gd name="T8" fmla="*/ 0 60000 65536"/>
                <a:gd name="T9" fmla="*/ 0 w 405"/>
                <a:gd name="T10" fmla="*/ 0 h 961"/>
                <a:gd name="T11" fmla="*/ 405 w 405"/>
                <a:gd name="T12" fmla="*/ 961 h 9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5" h="961">
                  <a:moveTo>
                    <a:pt x="246" y="0"/>
                  </a:moveTo>
                  <a:cubicBezTo>
                    <a:pt x="405" y="221"/>
                    <a:pt x="269" y="468"/>
                    <a:pt x="178" y="604"/>
                  </a:cubicBezTo>
                  <a:lnTo>
                    <a:pt x="0" y="961"/>
                  </a:lnTo>
                </a:path>
              </a:pathLst>
            </a:custGeom>
            <a:grpFill/>
            <a:ln w="28575" cmpd="sng">
              <a:solidFill>
                <a:srgbClr val="0066FF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 rot="5400000">
              <a:off x="7524751" y="4076700"/>
              <a:ext cx="1079500" cy="73025"/>
            </a:xfrm>
            <a:custGeom>
              <a:avLst/>
              <a:gdLst>
                <a:gd name="T0" fmla="*/ 0 w 932"/>
                <a:gd name="T1" fmla="*/ 0 h 1"/>
                <a:gd name="T2" fmla="*/ 2147483647 w 932"/>
                <a:gd name="T3" fmla="*/ 0 h 1"/>
                <a:gd name="T4" fmla="*/ 2147483647 w 932"/>
                <a:gd name="T5" fmla="*/ 0 h 1"/>
                <a:gd name="T6" fmla="*/ 0 60000 65536"/>
                <a:gd name="T7" fmla="*/ 0 60000 65536"/>
                <a:gd name="T8" fmla="*/ 0 60000 65536"/>
                <a:gd name="T9" fmla="*/ 0 w 932"/>
                <a:gd name="T10" fmla="*/ 0 h 1"/>
                <a:gd name="T11" fmla="*/ 932 w 93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2" h="1">
                  <a:moveTo>
                    <a:pt x="0" y="0"/>
                  </a:moveTo>
                  <a:cubicBezTo>
                    <a:pt x="310" y="0"/>
                    <a:pt x="621" y="0"/>
                    <a:pt x="931" y="0"/>
                  </a:cubicBezTo>
                  <a:lnTo>
                    <a:pt x="932" y="0"/>
                  </a:lnTo>
                </a:path>
              </a:pathLst>
            </a:custGeom>
            <a:grpFill/>
            <a:ln w="28575" cmpd="sng">
              <a:solidFill>
                <a:srgbClr val="0066FF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 rot="5400000">
              <a:off x="7558882" y="5985669"/>
              <a:ext cx="1009650" cy="71437"/>
            </a:xfrm>
            <a:custGeom>
              <a:avLst/>
              <a:gdLst>
                <a:gd name="T0" fmla="*/ 0 w 932"/>
                <a:gd name="T1" fmla="*/ 0 h 1"/>
                <a:gd name="T2" fmla="*/ 2147483647 w 932"/>
                <a:gd name="T3" fmla="*/ 0 h 1"/>
                <a:gd name="T4" fmla="*/ 2147483647 w 932"/>
                <a:gd name="T5" fmla="*/ 0 h 1"/>
                <a:gd name="T6" fmla="*/ 0 60000 65536"/>
                <a:gd name="T7" fmla="*/ 0 60000 65536"/>
                <a:gd name="T8" fmla="*/ 0 60000 65536"/>
                <a:gd name="T9" fmla="*/ 0 w 932"/>
                <a:gd name="T10" fmla="*/ 0 h 1"/>
                <a:gd name="T11" fmla="*/ 932 w 93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2" h="1">
                  <a:moveTo>
                    <a:pt x="0" y="0"/>
                  </a:moveTo>
                  <a:cubicBezTo>
                    <a:pt x="310" y="0"/>
                    <a:pt x="621" y="0"/>
                    <a:pt x="931" y="0"/>
                  </a:cubicBezTo>
                  <a:lnTo>
                    <a:pt x="932" y="0"/>
                  </a:lnTo>
                </a:path>
              </a:pathLst>
            </a:custGeom>
            <a:grpFill/>
            <a:ln w="28575" cmpd="sng">
              <a:solidFill>
                <a:srgbClr val="0066FF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7667625" y="5445125"/>
              <a:ext cx="9525" cy="1247775"/>
            </a:xfrm>
            <a:custGeom>
              <a:avLst/>
              <a:gdLst>
                <a:gd name="T0" fmla="*/ 0 w 6"/>
                <a:gd name="T1" fmla="*/ 2147483647 h 786"/>
                <a:gd name="T2" fmla="*/ 2147483647 w 6"/>
                <a:gd name="T3" fmla="*/ 2147483647 h 786"/>
                <a:gd name="T4" fmla="*/ 2147483647 w 6"/>
                <a:gd name="T5" fmla="*/ 2147483647 h 786"/>
                <a:gd name="T6" fmla="*/ 0 60000 65536"/>
                <a:gd name="T7" fmla="*/ 0 60000 65536"/>
                <a:gd name="T8" fmla="*/ 0 60000 65536"/>
                <a:gd name="T9" fmla="*/ 0 w 6"/>
                <a:gd name="T10" fmla="*/ 0 h 786"/>
                <a:gd name="T11" fmla="*/ 870 w 6"/>
                <a:gd name="T12" fmla="*/ 151 h 7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786">
                  <a:moveTo>
                    <a:pt x="0" y="666"/>
                  </a:moveTo>
                  <a:cubicBezTo>
                    <a:pt x="1" y="666"/>
                    <a:pt x="5" y="786"/>
                    <a:pt x="6" y="675"/>
                  </a:cubicBezTo>
                  <a:lnTo>
                    <a:pt x="6" y="0"/>
                  </a:lnTo>
                </a:path>
              </a:pathLst>
            </a:custGeom>
            <a:grpFill/>
            <a:ln w="28575" cmpd="sng">
              <a:solidFill>
                <a:srgbClr val="FF66CC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7235825" y="3549650"/>
              <a:ext cx="9525" cy="1247775"/>
            </a:xfrm>
            <a:custGeom>
              <a:avLst/>
              <a:gdLst>
                <a:gd name="T0" fmla="*/ 0 w 6"/>
                <a:gd name="T1" fmla="*/ 2147483647 h 786"/>
                <a:gd name="T2" fmla="*/ 2147483647 w 6"/>
                <a:gd name="T3" fmla="*/ 2147483647 h 786"/>
                <a:gd name="T4" fmla="*/ 2147483647 w 6"/>
                <a:gd name="T5" fmla="*/ 2147483647 h 786"/>
                <a:gd name="T6" fmla="*/ 0 60000 65536"/>
                <a:gd name="T7" fmla="*/ 0 60000 65536"/>
                <a:gd name="T8" fmla="*/ 0 60000 65536"/>
                <a:gd name="T9" fmla="*/ 0 w 6"/>
                <a:gd name="T10" fmla="*/ 0 h 786"/>
                <a:gd name="T11" fmla="*/ 870 w 6"/>
                <a:gd name="T12" fmla="*/ 151 h 7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786">
                  <a:moveTo>
                    <a:pt x="0" y="666"/>
                  </a:moveTo>
                  <a:cubicBezTo>
                    <a:pt x="1" y="666"/>
                    <a:pt x="5" y="786"/>
                    <a:pt x="6" y="675"/>
                  </a:cubicBezTo>
                  <a:lnTo>
                    <a:pt x="6" y="0"/>
                  </a:lnTo>
                </a:path>
              </a:pathLst>
            </a:custGeom>
            <a:grpFill/>
            <a:ln w="28575" cmpd="sng">
              <a:solidFill>
                <a:srgbClr val="FF66CC"/>
              </a:solidFill>
              <a:round/>
              <a:headEnd type="none" w="med" len="med"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>
              <a:off x="7380288" y="4005263"/>
              <a:ext cx="6477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7237413" y="3708400"/>
              <a:ext cx="863600" cy="320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500" b="1">
                  <a:solidFill>
                    <a:schemeClr val="tx2"/>
                  </a:solidFill>
                </a:rPr>
                <a:t>ВКК</a:t>
              </a:r>
              <a:endParaRPr lang="ru-RU" altLang="ru-RU" sz="1500" b="1"/>
            </a:p>
          </p:txBody>
        </p:sp>
        <p:sp>
          <p:nvSpPr>
            <p:cNvPr id="22" name="Line 7"/>
            <p:cNvSpPr>
              <a:spLocks noChangeShapeType="1"/>
            </p:cNvSpPr>
            <p:nvPr/>
          </p:nvSpPr>
          <p:spPr bwMode="auto">
            <a:xfrm>
              <a:off x="7380288" y="4135438"/>
              <a:ext cx="6477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/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7237413" y="4149725"/>
              <a:ext cx="863600" cy="320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500" b="1">
                  <a:solidFill>
                    <a:schemeClr val="tx2"/>
                  </a:solidFill>
                </a:rPr>
                <a:t>НКК</a:t>
              </a:r>
              <a:endParaRPr lang="ru-RU" altLang="ru-RU" sz="1500" b="1"/>
            </a:p>
          </p:txBody>
        </p:sp>
        <p:sp>
          <p:nvSpPr>
            <p:cNvPr id="24" name="Rectangle 6"/>
            <p:cNvSpPr>
              <a:spLocks noChangeArrowheads="1"/>
            </p:cNvSpPr>
            <p:nvPr/>
          </p:nvSpPr>
          <p:spPr bwMode="auto">
            <a:xfrm>
              <a:off x="6589713" y="2573338"/>
              <a:ext cx="1943100" cy="6397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200" b="1">
                  <a:solidFill>
                    <a:schemeClr val="tx2"/>
                  </a:solidFill>
                </a:rPr>
                <a:t>Процессы на тарелках ректификационной колонны</a:t>
              </a:r>
              <a:endParaRPr lang="ru-RU" altLang="ru-RU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160274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Rectangle 6"/>
          <p:cNvSpPr>
            <a:spLocks noChangeArrowheads="1"/>
          </p:cNvSpPr>
          <p:nvPr/>
        </p:nvSpPr>
        <p:spPr bwMode="auto">
          <a:xfrm>
            <a:off x="1043856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Работа атмосферной колонны</a:t>
            </a:r>
            <a:endParaRPr lang="ru-RU" altLang="ru-RU" sz="21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3400673" y="836712"/>
            <a:ext cx="5923855" cy="5885636"/>
            <a:chOff x="1149226" y="836712"/>
            <a:chExt cx="5923855" cy="5885636"/>
          </a:xfrm>
        </p:grpSpPr>
        <p:pic>
          <p:nvPicPr>
            <p:cNvPr id="1151" name="Picture 12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332" y="4365104"/>
              <a:ext cx="1222251" cy="1747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2" descr="http://www.xumuk.ru/encyklopedia/2/4048-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5122" y="1035844"/>
              <a:ext cx="2609850" cy="556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7" name="Line 6"/>
            <p:cNvSpPr>
              <a:spLocks noChangeShapeType="1"/>
            </p:cNvSpPr>
            <p:nvPr/>
          </p:nvSpPr>
          <p:spPr bwMode="auto">
            <a:xfrm flipH="1" flipV="1">
              <a:off x="2618582" y="5805264"/>
              <a:ext cx="5308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" name="Line 7"/>
            <p:cNvSpPr>
              <a:spLocks noChangeShapeType="1"/>
            </p:cNvSpPr>
            <p:nvPr/>
          </p:nvSpPr>
          <p:spPr bwMode="auto">
            <a:xfrm>
              <a:off x="2618582" y="5520533"/>
              <a:ext cx="2428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Rectangle 6"/>
            <p:cNvSpPr>
              <a:spLocks noChangeArrowheads="1"/>
            </p:cNvSpPr>
            <p:nvPr/>
          </p:nvSpPr>
          <p:spPr bwMode="auto">
            <a:xfrm>
              <a:off x="2573114" y="5589240"/>
              <a:ext cx="8636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000" b="1" dirty="0">
                  <a:solidFill>
                    <a:srgbClr val="FF0000"/>
                  </a:solidFill>
                </a:rPr>
                <a:t>20-40°С</a:t>
              </a:r>
            </a:p>
          </p:txBody>
        </p:sp>
        <p:sp>
          <p:nvSpPr>
            <p:cNvPr id="1042" name="Rectangle 6"/>
            <p:cNvSpPr>
              <a:spLocks noChangeArrowheads="1"/>
            </p:cNvSpPr>
            <p:nvPr/>
          </p:nvSpPr>
          <p:spPr bwMode="auto">
            <a:xfrm>
              <a:off x="1396332" y="4913045"/>
              <a:ext cx="12222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400" b="1" dirty="0">
                  <a:solidFill>
                    <a:srgbClr val="FF0000"/>
                  </a:solidFill>
                </a:rPr>
                <a:t>Трубчатая печь</a:t>
              </a:r>
            </a:p>
          </p:txBody>
        </p:sp>
        <p:sp>
          <p:nvSpPr>
            <p:cNvPr id="1058" name="Rectangle 6"/>
            <p:cNvSpPr>
              <a:spLocks noChangeArrowheads="1"/>
            </p:cNvSpPr>
            <p:nvPr/>
          </p:nvSpPr>
          <p:spPr bwMode="auto">
            <a:xfrm>
              <a:off x="2717626" y="5343019"/>
              <a:ext cx="8636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000" b="1" dirty="0">
                  <a:solidFill>
                    <a:srgbClr val="FF0000"/>
                  </a:solidFill>
                </a:rPr>
                <a:t>365°С</a:t>
              </a:r>
            </a:p>
          </p:txBody>
        </p:sp>
        <p:sp>
          <p:nvSpPr>
            <p:cNvPr id="1060" name="Rectangle 6"/>
            <p:cNvSpPr>
              <a:spLocks noChangeArrowheads="1"/>
            </p:cNvSpPr>
            <p:nvPr/>
          </p:nvSpPr>
          <p:spPr bwMode="auto">
            <a:xfrm>
              <a:off x="3365202" y="6476127"/>
              <a:ext cx="8636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000" b="1" dirty="0">
                  <a:solidFill>
                    <a:srgbClr val="FF0000"/>
                  </a:solidFill>
                </a:rPr>
                <a:t>342°С</a:t>
              </a:r>
            </a:p>
          </p:txBody>
        </p:sp>
        <p:sp>
          <p:nvSpPr>
            <p:cNvPr id="1062" name="Rectangle 6"/>
            <p:cNvSpPr>
              <a:spLocks noChangeArrowheads="1"/>
            </p:cNvSpPr>
            <p:nvPr/>
          </p:nvSpPr>
          <p:spPr bwMode="auto">
            <a:xfrm>
              <a:off x="2069945" y="6261864"/>
              <a:ext cx="129525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ru-RU" altLang="ru-RU" sz="1000" b="1" dirty="0" smtClean="0">
                  <a:solidFill>
                    <a:srgbClr val="FF0000"/>
                  </a:solidFill>
                </a:rPr>
                <a:t>Острый водяной пар 350°С</a:t>
              </a:r>
              <a:endParaRPr lang="ru-RU" altLang="ru-RU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1066" name="Rectangle 6"/>
            <p:cNvSpPr>
              <a:spLocks noChangeArrowheads="1"/>
            </p:cNvSpPr>
            <p:nvPr/>
          </p:nvSpPr>
          <p:spPr bwMode="auto">
            <a:xfrm>
              <a:off x="3725242" y="2420888"/>
              <a:ext cx="86360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100" b="1" dirty="0" smtClean="0">
                  <a:solidFill>
                    <a:srgbClr val="FF0000"/>
                  </a:solidFill>
                </a:rPr>
                <a:t>182°С</a:t>
              </a:r>
              <a:endParaRPr lang="ru-RU" altLang="ru-RU" sz="1100" b="1" dirty="0">
                <a:solidFill>
                  <a:srgbClr val="FF0000"/>
                </a:solidFill>
              </a:endParaRPr>
            </a:p>
          </p:txBody>
        </p:sp>
        <p:sp>
          <p:nvSpPr>
            <p:cNvPr id="1067" name="Rectangle 6"/>
            <p:cNvSpPr>
              <a:spLocks noChangeArrowheads="1"/>
            </p:cNvSpPr>
            <p:nvPr/>
          </p:nvSpPr>
          <p:spPr bwMode="auto">
            <a:xfrm>
              <a:off x="5165402" y="2965713"/>
              <a:ext cx="16561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200" b="1" dirty="0">
                  <a:solidFill>
                    <a:srgbClr val="FF0000"/>
                  </a:solidFill>
                </a:rPr>
                <a:t>Бензин </a:t>
              </a:r>
              <a:r>
                <a:rPr lang="ru-RU" altLang="ru-RU" sz="1200" b="1" dirty="0" smtClean="0">
                  <a:solidFill>
                    <a:srgbClr val="FF0000"/>
                  </a:solidFill>
                </a:rPr>
                <a:t>100-180 °</a:t>
              </a:r>
              <a:r>
                <a:rPr lang="ru-RU" altLang="ru-RU" sz="1200" b="1" dirty="0">
                  <a:solidFill>
                    <a:srgbClr val="FF0000"/>
                  </a:solidFill>
                </a:rPr>
                <a:t>С</a:t>
              </a:r>
            </a:p>
          </p:txBody>
        </p:sp>
        <p:sp>
          <p:nvSpPr>
            <p:cNvPr id="1068" name="Rectangle 6"/>
            <p:cNvSpPr>
              <a:spLocks noChangeArrowheads="1"/>
            </p:cNvSpPr>
            <p:nvPr/>
          </p:nvSpPr>
          <p:spPr bwMode="auto">
            <a:xfrm>
              <a:off x="3725242" y="3140968"/>
              <a:ext cx="86360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050" b="1" dirty="0" smtClean="0">
                  <a:solidFill>
                    <a:srgbClr val="FF0000"/>
                  </a:solidFill>
                </a:rPr>
                <a:t>243°С</a:t>
              </a:r>
              <a:endParaRPr lang="ru-RU" alt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1072" name="Rectangle 6"/>
            <p:cNvSpPr>
              <a:spLocks noChangeArrowheads="1"/>
            </p:cNvSpPr>
            <p:nvPr/>
          </p:nvSpPr>
          <p:spPr bwMode="auto">
            <a:xfrm>
              <a:off x="4403007" y="6324601"/>
              <a:ext cx="1194443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200" b="1" dirty="0">
                  <a:solidFill>
                    <a:srgbClr val="FF0000"/>
                  </a:solidFill>
                </a:rPr>
                <a:t>Мазут </a:t>
              </a:r>
              <a:r>
                <a:rPr lang="en-US" altLang="ru-RU" sz="1200" b="1" dirty="0">
                  <a:solidFill>
                    <a:srgbClr val="FF0000"/>
                  </a:solidFill>
                </a:rPr>
                <a:t>&gt;</a:t>
              </a:r>
              <a:r>
                <a:rPr lang="ru-RU" altLang="ru-RU" sz="1200" b="1" dirty="0">
                  <a:solidFill>
                    <a:srgbClr val="FF0000"/>
                  </a:solidFill>
                </a:rPr>
                <a:t>350°С</a:t>
              </a:r>
            </a:p>
          </p:txBody>
        </p:sp>
        <p:sp>
          <p:nvSpPr>
            <p:cNvPr id="1073" name="Rectangle 6"/>
            <p:cNvSpPr>
              <a:spLocks noChangeArrowheads="1"/>
            </p:cNvSpPr>
            <p:nvPr/>
          </p:nvSpPr>
          <p:spPr bwMode="auto">
            <a:xfrm>
              <a:off x="5021386" y="1771650"/>
              <a:ext cx="205169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200" b="1" dirty="0">
                  <a:solidFill>
                    <a:srgbClr val="FF0000"/>
                  </a:solidFill>
                </a:rPr>
                <a:t>Легкий бензин </a:t>
              </a:r>
              <a:r>
                <a:rPr lang="en-US" altLang="ru-RU" sz="1200" b="1" dirty="0" smtClean="0">
                  <a:solidFill>
                    <a:srgbClr val="FF0000"/>
                  </a:solidFill>
                </a:rPr>
                <a:t>&lt;</a:t>
              </a:r>
              <a:r>
                <a:rPr lang="en-US" altLang="ru-RU" sz="1200" b="1" dirty="0">
                  <a:solidFill>
                    <a:srgbClr val="FF0000"/>
                  </a:solidFill>
                </a:rPr>
                <a:t>1</a:t>
              </a:r>
              <a:r>
                <a:rPr lang="ru-RU" altLang="ru-RU" sz="1200" b="1" dirty="0">
                  <a:solidFill>
                    <a:srgbClr val="FF0000"/>
                  </a:solidFill>
                </a:rPr>
                <a:t>0</a:t>
              </a:r>
              <a:r>
                <a:rPr lang="en-US" altLang="ru-RU" sz="1200" b="1" dirty="0" smtClean="0">
                  <a:solidFill>
                    <a:srgbClr val="FF0000"/>
                  </a:solidFill>
                </a:rPr>
                <a:t>0</a:t>
              </a:r>
              <a:r>
                <a:rPr lang="ru-RU" altLang="ru-RU" sz="1200" b="1" dirty="0" smtClean="0">
                  <a:solidFill>
                    <a:srgbClr val="FF0000"/>
                  </a:solidFill>
                </a:rPr>
                <a:t> °</a:t>
              </a:r>
              <a:r>
                <a:rPr lang="ru-RU" altLang="ru-RU" sz="1200" b="1" dirty="0">
                  <a:solidFill>
                    <a:srgbClr val="FF0000"/>
                  </a:solidFill>
                </a:rPr>
                <a:t>С</a:t>
              </a:r>
            </a:p>
          </p:txBody>
        </p:sp>
        <p:sp>
          <p:nvSpPr>
            <p:cNvPr id="54" name="Rectangle 6"/>
            <p:cNvSpPr>
              <a:spLocks noChangeArrowheads="1"/>
            </p:cNvSpPr>
            <p:nvPr/>
          </p:nvSpPr>
          <p:spPr bwMode="auto">
            <a:xfrm>
              <a:off x="3437210" y="2068124"/>
              <a:ext cx="321222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b="1" dirty="0" smtClean="0">
                  <a:solidFill>
                    <a:srgbClr val="FF0000"/>
                  </a:solidFill>
                </a:rPr>
                <a:t>УС</a:t>
              </a:r>
              <a:endParaRPr lang="ru-RU" altLang="ru-RU" b="1" dirty="0">
                <a:solidFill>
                  <a:srgbClr val="FF0000"/>
                </a:solidFill>
              </a:endParaRPr>
            </a:p>
          </p:txBody>
        </p:sp>
        <p:sp>
          <p:nvSpPr>
            <p:cNvPr id="56" name="Rectangle 6"/>
            <p:cNvSpPr>
              <a:spLocks noChangeArrowheads="1"/>
            </p:cNvSpPr>
            <p:nvPr/>
          </p:nvSpPr>
          <p:spPr bwMode="auto">
            <a:xfrm>
              <a:off x="3077666" y="1049239"/>
              <a:ext cx="8636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200" b="1" dirty="0" smtClean="0">
                  <a:solidFill>
                    <a:srgbClr val="FF0000"/>
                  </a:solidFill>
                </a:rPr>
                <a:t>116°С</a:t>
              </a:r>
              <a:endParaRPr lang="ru-RU" altLang="ru-RU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57" name="Rectangle 6"/>
            <p:cNvSpPr>
              <a:spLocks noChangeArrowheads="1"/>
            </p:cNvSpPr>
            <p:nvPr/>
          </p:nvSpPr>
          <p:spPr bwMode="auto">
            <a:xfrm>
              <a:off x="3941762" y="1494314"/>
              <a:ext cx="86360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050" b="1" dirty="0">
                  <a:solidFill>
                    <a:srgbClr val="FF0000"/>
                  </a:solidFill>
                </a:rPr>
                <a:t>30-70°С</a:t>
              </a:r>
            </a:p>
          </p:txBody>
        </p:sp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2934270" y="836712"/>
              <a:ext cx="194310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100" b="1" dirty="0">
                  <a:solidFill>
                    <a:srgbClr val="FF0000"/>
                  </a:solidFill>
                </a:rPr>
                <a:t>Конденсатор</a:t>
              </a:r>
            </a:p>
          </p:txBody>
        </p:sp>
        <p:sp>
          <p:nvSpPr>
            <p:cNvPr id="59" name="Rectangle 6"/>
            <p:cNvSpPr>
              <a:spLocks noChangeArrowheads="1"/>
            </p:cNvSpPr>
            <p:nvPr/>
          </p:nvSpPr>
          <p:spPr bwMode="auto">
            <a:xfrm>
              <a:off x="5165625" y="3861048"/>
              <a:ext cx="1655961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200" b="1" dirty="0">
                  <a:solidFill>
                    <a:srgbClr val="FF0000"/>
                  </a:solidFill>
                </a:rPr>
                <a:t>Керосин </a:t>
              </a:r>
              <a:r>
                <a:rPr lang="en-US" altLang="ru-RU" sz="1200" b="1" dirty="0">
                  <a:solidFill>
                    <a:srgbClr val="FF0000"/>
                  </a:solidFill>
                </a:rPr>
                <a:t>18</a:t>
              </a:r>
              <a:r>
                <a:rPr lang="ru-RU" altLang="ru-RU" sz="1200" b="1" dirty="0">
                  <a:solidFill>
                    <a:srgbClr val="FF0000"/>
                  </a:solidFill>
                </a:rPr>
                <a:t>0-2</a:t>
              </a:r>
              <a:r>
                <a:rPr lang="en-US" altLang="ru-RU" sz="1200" b="1" dirty="0">
                  <a:solidFill>
                    <a:srgbClr val="FF0000"/>
                  </a:solidFill>
                </a:rPr>
                <a:t>4</a:t>
              </a:r>
              <a:r>
                <a:rPr lang="ru-RU" altLang="ru-RU" sz="1200" b="1" dirty="0" smtClean="0">
                  <a:solidFill>
                    <a:srgbClr val="FF0000"/>
                  </a:solidFill>
                </a:rPr>
                <a:t>0 °</a:t>
              </a:r>
              <a:r>
                <a:rPr lang="ru-RU" altLang="ru-RU" sz="1200" b="1" dirty="0">
                  <a:solidFill>
                    <a:srgbClr val="FF0000"/>
                  </a:solidFill>
                </a:rPr>
                <a:t>С</a:t>
              </a:r>
            </a:p>
          </p:txBody>
        </p:sp>
        <p:sp>
          <p:nvSpPr>
            <p:cNvPr id="60" name="Rectangle 6"/>
            <p:cNvSpPr>
              <a:spLocks noChangeArrowheads="1"/>
            </p:cNvSpPr>
            <p:nvPr/>
          </p:nvSpPr>
          <p:spPr bwMode="auto">
            <a:xfrm>
              <a:off x="3725242" y="4166877"/>
              <a:ext cx="86360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050" b="1" dirty="0" smtClean="0">
                  <a:solidFill>
                    <a:srgbClr val="FF0000"/>
                  </a:solidFill>
                </a:rPr>
                <a:t>317°С</a:t>
              </a:r>
              <a:endParaRPr lang="ru-RU" alt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61" name="Rectangle 6"/>
            <p:cNvSpPr>
              <a:spLocks noChangeArrowheads="1"/>
            </p:cNvSpPr>
            <p:nvPr/>
          </p:nvSpPr>
          <p:spPr bwMode="auto">
            <a:xfrm>
              <a:off x="5201939" y="4798729"/>
              <a:ext cx="1475631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050" b="1" dirty="0" smtClean="0">
                  <a:solidFill>
                    <a:srgbClr val="FF0000"/>
                  </a:solidFill>
                </a:rPr>
                <a:t>Легкое дизельное </a:t>
              </a:r>
              <a:r>
                <a:rPr lang="ru-RU" altLang="ru-RU" sz="1050" b="1" dirty="0">
                  <a:solidFill>
                    <a:srgbClr val="FF0000"/>
                  </a:solidFill>
                </a:rPr>
                <a:t>топливо 2</a:t>
              </a:r>
              <a:r>
                <a:rPr lang="en-US" altLang="ru-RU" sz="1050" b="1" dirty="0">
                  <a:solidFill>
                    <a:srgbClr val="FF0000"/>
                  </a:solidFill>
                </a:rPr>
                <a:t>4</a:t>
              </a:r>
              <a:r>
                <a:rPr lang="ru-RU" altLang="ru-RU" sz="1050" b="1" dirty="0" smtClean="0">
                  <a:solidFill>
                    <a:srgbClr val="FF0000"/>
                  </a:solidFill>
                </a:rPr>
                <a:t>0-315 °С</a:t>
              </a:r>
              <a:endParaRPr lang="ru-RU" alt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62" name="Rectangle 6"/>
            <p:cNvSpPr>
              <a:spLocks noChangeArrowheads="1"/>
            </p:cNvSpPr>
            <p:nvPr/>
          </p:nvSpPr>
          <p:spPr bwMode="auto">
            <a:xfrm>
              <a:off x="4949378" y="5245750"/>
              <a:ext cx="1512167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050" b="1" dirty="0" smtClean="0">
                  <a:solidFill>
                    <a:srgbClr val="FF0000"/>
                  </a:solidFill>
                </a:rPr>
                <a:t>Тяжелое дизельное </a:t>
              </a:r>
              <a:r>
                <a:rPr lang="ru-RU" altLang="ru-RU" sz="1050" b="1" dirty="0">
                  <a:solidFill>
                    <a:srgbClr val="FF0000"/>
                  </a:solidFill>
                </a:rPr>
                <a:t>топливо </a:t>
              </a:r>
              <a:r>
                <a:rPr lang="ru-RU" altLang="ru-RU" sz="1050" b="1" dirty="0" smtClean="0">
                  <a:solidFill>
                    <a:srgbClr val="FF0000"/>
                  </a:solidFill>
                </a:rPr>
                <a:t>315-350 °С</a:t>
              </a:r>
              <a:endParaRPr lang="ru-RU" alt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Rectangle 6"/>
            <p:cNvSpPr>
              <a:spLocks noChangeArrowheads="1"/>
            </p:cNvSpPr>
            <p:nvPr/>
          </p:nvSpPr>
          <p:spPr bwMode="auto">
            <a:xfrm>
              <a:off x="3971207" y="5057606"/>
              <a:ext cx="86360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050" b="1" dirty="0" smtClean="0">
                  <a:solidFill>
                    <a:srgbClr val="FF0000"/>
                  </a:solidFill>
                </a:rPr>
                <a:t>351°С</a:t>
              </a:r>
              <a:endParaRPr lang="ru-RU" altLang="ru-RU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64" name="Rectangle 6"/>
            <p:cNvSpPr>
              <a:spLocks noChangeArrowheads="1"/>
            </p:cNvSpPr>
            <p:nvPr/>
          </p:nvSpPr>
          <p:spPr bwMode="auto">
            <a:xfrm>
              <a:off x="1149226" y="1342509"/>
              <a:ext cx="2179439" cy="6463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200" b="1" dirty="0"/>
                <a:t>Ректификационная колонна</a:t>
              </a:r>
            </a:p>
            <a:p>
              <a:pPr algn="ctr" eaLnBrk="1" hangingPunct="1"/>
              <a:r>
                <a:rPr lang="ru-RU" altLang="ru-RU" sz="1200" b="1" dirty="0"/>
                <a:t>(давление 0,14-0,16 МПа)</a:t>
              </a:r>
            </a:p>
          </p:txBody>
        </p:sp>
        <p:sp>
          <p:nvSpPr>
            <p:cNvPr id="65" name="Rectangle 6"/>
            <p:cNvSpPr>
              <a:spLocks noChangeArrowheads="1"/>
            </p:cNvSpPr>
            <p:nvPr/>
          </p:nvSpPr>
          <p:spPr bwMode="auto">
            <a:xfrm>
              <a:off x="3437458" y="5415027"/>
              <a:ext cx="359792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dirty="0">
                  <a:solidFill>
                    <a:srgbClr val="FF0000"/>
                  </a:solidFill>
                </a:rPr>
                <a:t>Э</a:t>
              </a:r>
              <a:r>
                <a:rPr lang="ru-RU" altLang="ru-RU" sz="1600" b="1" dirty="0" smtClean="0">
                  <a:solidFill>
                    <a:srgbClr val="FF0000"/>
                  </a:solidFill>
                </a:rPr>
                <a:t>С</a:t>
              </a:r>
              <a:endParaRPr lang="ru-RU" altLang="ru-RU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66" name="Rectangle 6"/>
            <p:cNvSpPr>
              <a:spLocks noChangeArrowheads="1"/>
            </p:cNvSpPr>
            <p:nvPr/>
          </p:nvSpPr>
          <p:spPr bwMode="auto">
            <a:xfrm>
              <a:off x="3437458" y="5989630"/>
              <a:ext cx="359792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dirty="0" smtClean="0">
                  <a:solidFill>
                    <a:srgbClr val="FF0000"/>
                  </a:solidFill>
                </a:rPr>
                <a:t>ИС</a:t>
              </a:r>
              <a:endParaRPr lang="ru-RU" altLang="ru-RU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8" name="Rectangle 6"/>
          <p:cNvSpPr>
            <a:spLocks noChangeArrowheads="1"/>
          </p:cNvSpPr>
          <p:nvPr/>
        </p:nvSpPr>
        <p:spPr bwMode="auto">
          <a:xfrm>
            <a:off x="107505" y="908720"/>
            <a:ext cx="3312368" cy="60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 smtClean="0"/>
              <a:t>Основные </a:t>
            </a:r>
            <a:r>
              <a:rPr lang="ru-RU" altLang="ru-RU" sz="1300" b="1" dirty="0"/>
              <a:t>термины: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Шлем (голова) колонны</a:t>
            </a:r>
            <a:r>
              <a:rPr lang="ru-RU" altLang="ru-RU" sz="1300" dirty="0"/>
              <a:t> – верх колонны, где расход газа выше, чем расход жидкости;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Куб колонны</a:t>
            </a:r>
            <a:r>
              <a:rPr lang="ru-RU" altLang="ru-RU" sz="1300" dirty="0"/>
              <a:t> – низ колонны, где расход жидкости выше чем расход газа.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Дистиллят</a:t>
            </a:r>
            <a:r>
              <a:rPr lang="ru-RU" altLang="ru-RU" sz="1300" dirty="0"/>
              <a:t> – верхний продукт колонны, обогащенный НКК;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Кубовый остаток</a:t>
            </a:r>
            <a:r>
              <a:rPr lang="ru-RU" altLang="ru-RU" sz="1300" dirty="0"/>
              <a:t> – нижний продукт колонны, обогащенный ВКК.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Флегма</a:t>
            </a:r>
            <a:r>
              <a:rPr lang="ru-RU" altLang="ru-RU" sz="1300" dirty="0"/>
              <a:t> – часть дистиллята, возвращаемая в шлем колонны в виде жидкости.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Боковой отбор</a:t>
            </a:r>
            <a:r>
              <a:rPr lang="ru-RU" altLang="ru-RU" sz="1300" dirty="0"/>
              <a:t> </a:t>
            </a:r>
            <a:r>
              <a:rPr lang="ru-RU" altLang="ru-RU" sz="1300" b="1" dirty="0"/>
              <a:t>(боковой дистиллят)</a:t>
            </a:r>
            <a:r>
              <a:rPr lang="ru-RU" altLang="ru-RU" sz="1300" dirty="0"/>
              <a:t> – дистиллят определённых пределов выкипания, отбираемый из средней части колонны.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Питательная секция</a:t>
            </a:r>
            <a:r>
              <a:rPr lang="ru-RU" altLang="ru-RU" sz="1300" dirty="0"/>
              <a:t> – участок в колонне, куда подводится свежее сырье.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Концентрационная (укрепляющая)</a:t>
            </a:r>
            <a:r>
              <a:rPr lang="ru-RU" altLang="ru-RU" sz="1300" dirty="0"/>
              <a:t> </a:t>
            </a:r>
            <a:r>
              <a:rPr lang="ru-RU" altLang="ru-RU" sz="1300" b="1" dirty="0"/>
              <a:t>секция </a:t>
            </a:r>
            <a:r>
              <a:rPr lang="ru-RU" altLang="ru-RU" sz="1300" dirty="0"/>
              <a:t>– часть колонны выше тарелки питания.</a:t>
            </a:r>
          </a:p>
          <a:p>
            <a:pPr indent="180000" algn="just" eaLnBrk="1" hangingPunct="1">
              <a:lnSpc>
                <a:spcPct val="114000"/>
              </a:lnSpc>
            </a:pPr>
            <a:r>
              <a:rPr lang="ru-RU" altLang="ru-RU" sz="1300" b="1" dirty="0"/>
              <a:t>Отгонная (исчерпывающая) секция - </a:t>
            </a:r>
            <a:r>
              <a:rPr lang="ru-RU" altLang="ru-RU" sz="1300" dirty="0"/>
              <a:t>часть колонны ниже тарелки 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51430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Особенности промышленной перегонки</a:t>
            </a:r>
            <a:endParaRPr lang="ru-RU" altLang="ru-RU" sz="2100" b="1" dirty="0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251520" y="980728"/>
            <a:ext cx="864096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42913" algn="just">
              <a:defRPr/>
            </a:pPr>
            <a:r>
              <a:rPr lang="ru-RU" sz="1600" dirty="0" smtClean="0"/>
              <a:t>1. Максимальная </a:t>
            </a:r>
            <a:r>
              <a:rPr lang="ru-RU" sz="1600" dirty="0"/>
              <a:t>температура нагрева – </a:t>
            </a:r>
            <a:r>
              <a:rPr lang="ru-RU" sz="1600" dirty="0" smtClean="0"/>
              <a:t>350-400 </a:t>
            </a:r>
            <a:r>
              <a:rPr lang="ru-RU" sz="1600" dirty="0"/>
              <a:t>°С. Если температура </a:t>
            </a:r>
            <a:r>
              <a:rPr lang="ru-RU" sz="1600" dirty="0" smtClean="0"/>
              <a:t>выше, </a:t>
            </a:r>
            <a:r>
              <a:rPr lang="ru-RU" sz="1600" dirty="0"/>
              <a:t>усиливаются реакции термического </a:t>
            </a:r>
            <a:r>
              <a:rPr lang="ru-RU" sz="1600" dirty="0" smtClean="0"/>
              <a:t>крекинга: </a:t>
            </a:r>
            <a:r>
              <a:rPr lang="ru-RU" sz="1600" dirty="0"/>
              <a:t>снижается выход продуктов, образуются твердые нерастворимые пробки в трубопроводах. Чем выше нагрев, тем короче расстояние от печи до колонны по трансферному трубопроводу (</a:t>
            </a:r>
            <a:r>
              <a:rPr lang="ru-RU" sz="1600" i="1" dirty="0"/>
              <a:t>меньше время нахождения нефти при данной температуре</a:t>
            </a:r>
            <a:r>
              <a:rPr lang="ru-RU" sz="1600" dirty="0"/>
              <a:t>). </a:t>
            </a:r>
            <a:r>
              <a:rPr lang="ru-RU" sz="1600" b="1" dirty="0" smtClean="0"/>
              <a:t>Температура начала крекинга различается для разных нефтей.</a:t>
            </a:r>
          </a:p>
          <a:p>
            <a:pPr indent="442913" algn="just">
              <a:defRPr/>
            </a:pPr>
            <a:r>
              <a:rPr lang="ru-RU" sz="1600" dirty="0" smtClean="0"/>
              <a:t>Единственный способ повышения </a:t>
            </a:r>
            <a:r>
              <a:rPr lang="ru-RU" sz="1600" dirty="0"/>
              <a:t>относительной летучести компонентов — </a:t>
            </a:r>
            <a:r>
              <a:rPr lang="ru-RU" sz="1600" dirty="0" smtClean="0"/>
              <a:t>перегонка под вакуумом</a:t>
            </a:r>
            <a:r>
              <a:rPr lang="ru-RU" sz="1600" dirty="0"/>
              <a:t>. Так, перегонка мазута при остаточных давлениях в </a:t>
            </a:r>
            <a:r>
              <a:rPr lang="ru-RU" sz="1600" dirty="0" smtClean="0"/>
              <a:t>зоне питания </a:t>
            </a:r>
            <a:r>
              <a:rPr lang="ru-RU" sz="1600" dirty="0"/>
              <a:t>вакуумной колонны ≈ 100 и ≈ 20 мм рт. ст. (≈ </a:t>
            </a:r>
            <a:r>
              <a:rPr lang="ru-RU" sz="1600" dirty="0" smtClean="0"/>
              <a:t>13300 </a:t>
            </a:r>
            <a:r>
              <a:rPr lang="ru-RU" sz="1600" dirty="0"/>
              <a:t>и </a:t>
            </a:r>
            <a:r>
              <a:rPr lang="ru-RU" sz="1600" dirty="0" smtClean="0"/>
              <a:t>3000 Па) позволяет </a:t>
            </a:r>
            <a:r>
              <a:rPr lang="ru-RU" sz="1600" dirty="0"/>
              <a:t>отобрать газойлевые (масляные) фракции с </a:t>
            </a:r>
            <a:r>
              <a:rPr lang="ru-RU" sz="1600" dirty="0" smtClean="0"/>
              <a:t>температурой конца </a:t>
            </a:r>
            <a:r>
              <a:rPr lang="ru-RU" sz="1600" dirty="0"/>
              <a:t>кипения соответственно до 500 и 600 °С. Следовательно, с позиций термической </a:t>
            </a:r>
            <a:r>
              <a:rPr lang="ru-RU" sz="1600" dirty="0" smtClean="0"/>
              <a:t>нестабильности </a:t>
            </a:r>
            <a:r>
              <a:rPr lang="ru-RU" sz="1600" dirty="0"/>
              <a:t>нефти технология ее глубокой перегонки (то есть с </a:t>
            </a:r>
            <a:r>
              <a:rPr lang="ru-RU" sz="1600" dirty="0" smtClean="0"/>
              <a:t>отбором фракций </a:t>
            </a:r>
            <a:r>
              <a:rPr lang="ru-RU" sz="1600" dirty="0"/>
              <a:t>до гудрона) должна включать как минимум 2 стадии: </a:t>
            </a:r>
            <a:endParaRPr lang="ru-RU" sz="1600" dirty="0" smtClean="0"/>
          </a:p>
          <a:p>
            <a:pPr marL="742950" lvl="1" indent="-285750" algn="just">
              <a:buFontTx/>
              <a:buChar char="-"/>
              <a:defRPr/>
            </a:pPr>
            <a:r>
              <a:rPr lang="ru-RU" sz="1400" dirty="0" smtClean="0"/>
              <a:t>атмосферную </a:t>
            </a:r>
            <a:r>
              <a:rPr lang="ru-RU" sz="1400" dirty="0"/>
              <a:t>перегонку до мазута с отбором топливных </a:t>
            </a:r>
            <a:r>
              <a:rPr lang="ru-RU" sz="1400" dirty="0" smtClean="0"/>
              <a:t>фракций; </a:t>
            </a:r>
          </a:p>
          <a:p>
            <a:pPr marL="742950" lvl="1" indent="-285750" algn="just">
              <a:buFontTx/>
              <a:buChar char="-"/>
              <a:defRPr/>
            </a:pPr>
            <a:r>
              <a:rPr lang="ru-RU" sz="1400" dirty="0" smtClean="0"/>
              <a:t>перегонку </a:t>
            </a:r>
            <a:r>
              <a:rPr lang="ru-RU" sz="1400" dirty="0"/>
              <a:t>под вакуумом мазута с отбором газойлевых (</a:t>
            </a:r>
            <a:r>
              <a:rPr lang="ru-RU" sz="1400" dirty="0" smtClean="0"/>
              <a:t>масляных) фракций </a:t>
            </a:r>
            <a:r>
              <a:rPr lang="ru-RU" sz="1400" dirty="0"/>
              <a:t>и в остатке гудрона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036" t="19378" r="14598"/>
          <a:stretch/>
        </p:blipFill>
        <p:spPr bwMode="auto">
          <a:xfrm>
            <a:off x="3147538" y="4968552"/>
            <a:ext cx="2936630" cy="184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15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Особенности промышленной перегонки</a:t>
            </a:r>
            <a:endParaRPr lang="ru-RU" altLang="ru-RU" sz="2100" b="1" dirty="0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503238" y="980728"/>
            <a:ext cx="813752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42913" algn="just">
              <a:defRPr/>
            </a:pPr>
            <a:r>
              <a:rPr lang="ru-RU" sz="1600" dirty="0" smtClean="0"/>
              <a:t>2. Нефть </a:t>
            </a:r>
            <a:r>
              <a:rPr lang="ru-RU" sz="1600" dirty="0"/>
              <a:t>представляет собой многокомпонентное сырье с </a:t>
            </a:r>
            <a:r>
              <a:rPr lang="ru-RU" sz="1600" dirty="0" smtClean="0"/>
              <a:t>непрерывным характером </a:t>
            </a:r>
            <a:r>
              <a:rPr lang="ru-RU" sz="1600" dirty="0"/>
              <a:t>распределения фракционного состава и </a:t>
            </a:r>
            <a:r>
              <a:rPr lang="ru-RU" sz="1600" dirty="0" smtClean="0"/>
              <a:t>соответственно летучести </a:t>
            </a:r>
            <a:r>
              <a:rPr lang="ru-RU" sz="1600" dirty="0"/>
              <a:t>компонентов. </a:t>
            </a:r>
            <a:r>
              <a:rPr lang="ru-RU" sz="1600" dirty="0" smtClean="0"/>
              <a:t>Расчеты </a:t>
            </a:r>
            <a:r>
              <a:rPr lang="ru-RU" sz="1600" dirty="0"/>
              <a:t>показывают, что значение </a:t>
            </a:r>
            <a:r>
              <a:rPr lang="ru-RU" sz="1600" dirty="0" smtClean="0"/>
              <a:t>коэффициента </a:t>
            </a:r>
            <a:r>
              <a:rPr lang="ru-RU" sz="1600" dirty="0"/>
              <a:t>относительной летучести непрерывно (экспоненциально</a:t>
            </a:r>
            <a:r>
              <a:rPr lang="ru-RU" sz="1600" dirty="0" smtClean="0"/>
              <a:t>) убывает </a:t>
            </a:r>
            <a:r>
              <a:rPr lang="ru-RU" sz="1600" dirty="0"/>
              <a:t>по мере утяжеления фракций нефти, а также по мере </a:t>
            </a:r>
            <a:r>
              <a:rPr lang="ru-RU" sz="1600" dirty="0" smtClean="0"/>
              <a:t>сужения </a:t>
            </a:r>
            <a:r>
              <a:rPr lang="ru-RU" sz="1600" dirty="0"/>
              <a:t>температурного интервала кипения фракций. Эта </a:t>
            </a:r>
            <a:r>
              <a:rPr lang="ru-RU" sz="1600" dirty="0" smtClean="0"/>
              <a:t>особенность нефтяного </a:t>
            </a:r>
            <a:r>
              <a:rPr lang="ru-RU" sz="1600" dirty="0"/>
              <a:t>сырья обусловливает определенные ограничения как </a:t>
            </a:r>
            <a:r>
              <a:rPr lang="ru-RU" sz="1600" dirty="0" smtClean="0"/>
              <a:t>на четкость </a:t>
            </a:r>
            <a:r>
              <a:rPr lang="ru-RU" sz="1600" dirty="0" err="1"/>
              <a:t>погоноразделения</a:t>
            </a:r>
            <a:r>
              <a:rPr lang="ru-RU" sz="1600" dirty="0"/>
              <a:t>, особенно относительно </a:t>
            </a:r>
            <a:r>
              <a:rPr lang="ru-RU" sz="1600" dirty="0" smtClean="0"/>
              <a:t>высококипящих фракций</a:t>
            </a:r>
            <a:r>
              <a:rPr lang="ru-RU" sz="1600" dirty="0"/>
              <a:t>, так и по отношению к «узости» фракций. С </a:t>
            </a:r>
            <a:r>
              <a:rPr lang="ru-RU" sz="1600" dirty="0" smtClean="0"/>
              <a:t>экономической точки </a:t>
            </a:r>
            <a:r>
              <a:rPr lang="ru-RU" sz="1600" dirty="0"/>
              <a:t>зрения, нецелесообразно </a:t>
            </a:r>
            <a:r>
              <a:rPr lang="ru-RU" sz="1600" dirty="0" smtClean="0"/>
              <a:t>выделять</a:t>
            </a:r>
            <a:r>
              <a:rPr lang="ru-RU" sz="1600" dirty="0"/>
              <a:t>, например, индивидуальный чистый углеводород или </a:t>
            </a:r>
            <a:r>
              <a:rPr lang="ru-RU" sz="1600" dirty="0" err="1" smtClean="0"/>
              <a:t>сверхузкие</a:t>
            </a:r>
            <a:r>
              <a:rPr lang="ru-RU" sz="1600" dirty="0" smtClean="0"/>
              <a:t> </a:t>
            </a:r>
            <a:r>
              <a:rPr lang="ru-RU" sz="1600" dirty="0"/>
              <a:t>фракции нефти</a:t>
            </a:r>
            <a:r>
              <a:rPr lang="ru-RU" sz="1600" dirty="0" smtClean="0"/>
              <a:t>.</a:t>
            </a:r>
          </a:p>
          <a:p>
            <a:pPr marL="342900" indent="-342900" algn="just">
              <a:buFontTx/>
              <a:buAutoNum type="arabicParenR"/>
              <a:defRPr/>
            </a:pPr>
            <a:endParaRPr lang="ru-RU" sz="1600" dirty="0"/>
          </a:p>
          <a:p>
            <a:pPr marL="342900" indent="-342900" algn="just">
              <a:buFontTx/>
              <a:buAutoNum type="arabicParenR"/>
              <a:defRPr/>
            </a:pPr>
            <a:endParaRPr lang="ru-RU" sz="16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57833"/>
            <a:ext cx="6480720" cy="285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34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Особенности промышленной перегонки</a:t>
            </a:r>
            <a:endParaRPr lang="ru-RU" altLang="ru-RU" sz="2100" b="1" dirty="0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251520" y="836712"/>
            <a:ext cx="604022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42913" algn="just">
              <a:defRPr/>
            </a:pPr>
            <a:r>
              <a:rPr lang="ru-RU" sz="1600" dirty="0" smtClean="0"/>
              <a:t>3. Высококипящие </a:t>
            </a:r>
            <a:r>
              <a:rPr lang="ru-RU" sz="1600" dirty="0"/>
              <a:t>и остаточные фракции нефти содержат </a:t>
            </a:r>
            <a:r>
              <a:rPr lang="ru-RU" sz="1600" dirty="0" smtClean="0"/>
              <a:t>значительное </a:t>
            </a:r>
            <a:r>
              <a:rPr lang="ru-RU" sz="1600" dirty="0"/>
              <a:t>количество гетероорганических </a:t>
            </a:r>
            <a:r>
              <a:rPr lang="ru-RU" sz="1600" dirty="0" smtClean="0"/>
              <a:t>СА соединений </a:t>
            </a:r>
            <a:r>
              <a:rPr lang="ru-RU" sz="1600" dirty="0"/>
              <a:t>и </a:t>
            </a:r>
            <a:r>
              <a:rPr lang="ru-RU" sz="1600" dirty="0" smtClean="0"/>
              <a:t>Ме, </a:t>
            </a:r>
            <a:r>
              <a:rPr lang="ru-RU" sz="1600" dirty="0"/>
              <a:t>попадание которых при перегонке в </a:t>
            </a:r>
            <a:r>
              <a:rPr lang="ru-RU" sz="1600" dirty="0" smtClean="0"/>
              <a:t>дистилляты </a:t>
            </a:r>
            <a:r>
              <a:rPr lang="ru-RU" sz="1600" dirty="0"/>
              <a:t>резко ухудшает их эксплуатационные </a:t>
            </a:r>
            <a:r>
              <a:rPr lang="ru-RU" sz="1600" dirty="0" smtClean="0"/>
              <a:t>характеристики и </a:t>
            </a:r>
            <a:r>
              <a:rPr lang="ru-RU" sz="1600" dirty="0"/>
              <a:t>значительно усложняет последующую их переработку. </a:t>
            </a:r>
            <a:endParaRPr lang="ru-RU" sz="1600" dirty="0" smtClean="0"/>
          </a:p>
          <a:p>
            <a:pPr indent="442913" algn="just">
              <a:defRPr/>
            </a:pPr>
            <a:r>
              <a:rPr lang="ru-RU" sz="1600" dirty="0" smtClean="0"/>
              <a:t>Это обстоятельство </a:t>
            </a:r>
            <a:r>
              <a:rPr lang="ru-RU" sz="1600" dirty="0"/>
              <a:t>обусловливает необходимость организации </a:t>
            </a:r>
            <a:r>
              <a:rPr lang="ru-RU" sz="1600" dirty="0" smtClean="0"/>
              <a:t>четкой сепарации </a:t>
            </a:r>
            <a:r>
              <a:rPr lang="ru-RU" sz="1600" dirty="0"/>
              <a:t>фаз в секции питания атмосферной и особенно </a:t>
            </a:r>
            <a:r>
              <a:rPr lang="ru-RU" sz="1600" dirty="0" smtClean="0"/>
              <a:t>вакуумной </a:t>
            </a:r>
            <a:r>
              <a:rPr lang="ru-RU" sz="1600" dirty="0"/>
              <a:t>колонн. Эффективная </a:t>
            </a:r>
            <a:r>
              <a:rPr lang="ru-RU" sz="1600" dirty="0" smtClean="0"/>
              <a:t>сепарация достигается: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 smtClean="0"/>
              <a:t>установкой </a:t>
            </a:r>
            <a:r>
              <a:rPr lang="ru-RU" sz="1600" dirty="0"/>
              <a:t>специальных сепараторов (отбойных </a:t>
            </a:r>
            <a:r>
              <a:rPr lang="ru-RU" sz="1600" dirty="0" smtClean="0"/>
              <a:t>тарелок</a:t>
            </a:r>
            <a:r>
              <a:rPr lang="ru-RU" sz="1600" dirty="0"/>
              <a:t>, насадок и т. д.), улавливающих мельчайшие капли (</a:t>
            </a:r>
            <a:r>
              <a:rPr lang="ru-RU" sz="1600" dirty="0" smtClean="0"/>
              <a:t>туман, пена</a:t>
            </a:r>
            <a:r>
              <a:rPr lang="ru-RU" sz="1600" dirty="0"/>
              <a:t>, брызги) кубовой </a:t>
            </a:r>
            <a:r>
              <a:rPr lang="ru-RU" sz="1600" dirty="0" smtClean="0"/>
              <a:t>жидкости;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 smtClean="0"/>
              <a:t>промывкой </a:t>
            </a:r>
            <a:r>
              <a:rPr lang="ru-RU" sz="1600" dirty="0"/>
              <a:t>потока </a:t>
            </a:r>
            <a:r>
              <a:rPr lang="ru-RU" sz="1600" dirty="0" smtClean="0"/>
              <a:t>паров стекающей </a:t>
            </a:r>
            <a:r>
              <a:rPr lang="ru-RU" sz="1600" dirty="0"/>
              <a:t>жидкостью в специальной промывной тарелке. </a:t>
            </a:r>
            <a:endParaRPr lang="ru-RU" sz="1600" dirty="0" smtClean="0"/>
          </a:p>
          <a:p>
            <a:pPr indent="442913" algn="just">
              <a:defRPr/>
            </a:pPr>
            <a:r>
              <a:rPr lang="ru-RU" sz="1600" dirty="0" smtClean="0"/>
              <a:t>Для этого </a:t>
            </a:r>
            <a:r>
              <a:rPr lang="ru-RU" sz="1600" dirty="0"/>
              <a:t>и с целью повышения разделительной способности </a:t>
            </a:r>
            <a:r>
              <a:rPr lang="ru-RU" sz="1600" dirty="0" smtClean="0"/>
              <a:t>нижних тарелок </a:t>
            </a:r>
            <a:r>
              <a:rPr lang="ru-RU" sz="1600" dirty="0"/>
              <a:t>сепарационной секции колонны необходимо </a:t>
            </a:r>
            <a:r>
              <a:rPr lang="ru-RU" sz="1600" dirty="0" smtClean="0"/>
              <a:t>обеспечить некоторый </a:t>
            </a:r>
            <a:r>
              <a:rPr lang="ru-RU" sz="1600" dirty="0"/>
              <a:t>избыток орошения, называемый избытком </a:t>
            </a:r>
            <a:r>
              <a:rPr lang="ru-RU" sz="1600" dirty="0" smtClean="0"/>
              <a:t>однократного </a:t>
            </a:r>
            <a:r>
              <a:rPr lang="ru-RU" sz="1600" dirty="0"/>
              <a:t>испарения, путем незначительного перегрева сырья (но </a:t>
            </a:r>
            <a:r>
              <a:rPr lang="ru-RU" sz="1600" dirty="0" smtClean="0"/>
              <a:t>не выше </a:t>
            </a:r>
            <a:r>
              <a:rPr lang="ru-RU" sz="1600" dirty="0"/>
              <a:t>предельно допустимой величины). Доля отгона при </a:t>
            </a:r>
            <a:r>
              <a:rPr lang="ru-RU" sz="1600" dirty="0" smtClean="0"/>
              <a:t>однократном </a:t>
            </a:r>
            <a:r>
              <a:rPr lang="ru-RU" sz="1600" dirty="0"/>
              <a:t>испарении в секции питания колонны должна быть </a:t>
            </a:r>
            <a:r>
              <a:rPr lang="ru-RU" sz="1600" dirty="0" smtClean="0"/>
              <a:t>на 2…5 </a:t>
            </a:r>
            <a:r>
              <a:rPr lang="ru-RU" sz="1600" dirty="0"/>
              <a:t>% больше выхода продуктов, отбираемых в виде </a:t>
            </a:r>
            <a:r>
              <a:rPr lang="ru-RU" sz="1600" dirty="0" smtClean="0"/>
              <a:t>дистиллята и </a:t>
            </a:r>
            <a:r>
              <a:rPr lang="ru-RU" sz="1600" dirty="0"/>
              <a:t>боковых погонов</a:t>
            </a:r>
            <a:r>
              <a:rPr lang="ru-RU" sz="1600" dirty="0" smtClean="0"/>
              <a:t>.</a:t>
            </a:r>
          </a:p>
        </p:txBody>
      </p:sp>
      <p:pic>
        <p:nvPicPr>
          <p:cNvPr id="5" name="Picture 2" descr="http://www.xumuk.ru/encyklopedia/2/404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22" y="980728"/>
            <a:ext cx="260985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1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Особенности промышленной перегонки</a:t>
            </a:r>
            <a:endParaRPr lang="ru-RU" altLang="ru-RU" sz="2100" b="1" dirty="0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251520" y="836712"/>
            <a:ext cx="6040228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42913" algn="just">
              <a:defRPr/>
            </a:pPr>
            <a:r>
              <a:rPr lang="ru-RU" sz="1600" dirty="0" smtClean="0"/>
              <a:t>4. </a:t>
            </a:r>
            <a:r>
              <a:rPr lang="ru-RU" sz="1600" dirty="0"/>
              <a:t>Куб колонны работает в следующем режиме: в куб колонны подают перегретый водяной пар вместо горячего кубового продукта (создается необходимый тепловой поток, не происходит разложения </a:t>
            </a:r>
            <a:r>
              <a:rPr lang="ru-RU" sz="1600" dirty="0" smtClean="0"/>
              <a:t>УВ). Фактически</a:t>
            </a:r>
            <a:r>
              <a:rPr lang="ru-RU" sz="1600" dirty="0"/>
              <a:t>, и основные, и боковые колонны являются </a:t>
            </a:r>
            <a:r>
              <a:rPr lang="ru-RU" sz="1600" dirty="0" err="1"/>
              <a:t>отпарными</a:t>
            </a:r>
            <a:r>
              <a:rPr lang="ru-RU" sz="1600" dirty="0"/>
              <a:t> </a:t>
            </a:r>
            <a:r>
              <a:rPr lang="ru-RU" sz="1600" dirty="0" smtClean="0"/>
              <a:t>(!).</a:t>
            </a:r>
          </a:p>
          <a:p>
            <a:pPr indent="442913" algn="just">
              <a:defRPr/>
            </a:pPr>
            <a:r>
              <a:rPr lang="ru-RU" sz="1600" dirty="0" smtClean="0"/>
              <a:t>5. Использование </a:t>
            </a:r>
            <a:r>
              <a:rPr lang="ru-RU" sz="1600" dirty="0"/>
              <a:t>только одного острого орошения в </a:t>
            </a:r>
            <a:r>
              <a:rPr lang="ru-RU" sz="1600" dirty="0" smtClean="0"/>
              <a:t>ректификационных </a:t>
            </a:r>
            <a:r>
              <a:rPr lang="ru-RU" sz="1600" dirty="0"/>
              <a:t>колоннах </a:t>
            </a:r>
            <a:r>
              <a:rPr lang="ru-RU" sz="1600" dirty="0" smtClean="0"/>
              <a:t>неэкономично и в </a:t>
            </a:r>
            <a:r>
              <a:rPr lang="ru-RU" sz="1600" dirty="0"/>
              <a:t>этом случае не обеспечивается оптимальное </a:t>
            </a:r>
            <a:r>
              <a:rPr lang="ru-RU" sz="1600" dirty="0" smtClean="0"/>
              <a:t>распределение флегмового </a:t>
            </a:r>
            <a:r>
              <a:rPr lang="ru-RU" sz="1600" dirty="0"/>
              <a:t>числа по высоте колонны: </a:t>
            </a:r>
            <a:r>
              <a:rPr lang="ru-RU" sz="1600" i="1" dirty="0"/>
              <a:t>как правило, оно значительное </a:t>
            </a:r>
            <a:r>
              <a:rPr lang="ru-RU" sz="1600" i="1" dirty="0" smtClean="0"/>
              <a:t>на верхних </a:t>
            </a:r>
            <a:r>
              <a:rPr lang="ru-RU" sz="1600" i="1" dirty="0"/>
              <a:t>и низкое на нижних тарелках колонны</a:t>
            </a:r>
            <a:r>
              <a:rPr lang="ru-RU" sz="1600" dirty="0"/>
              <a:t>. Соответственно по </a:t>
            </a:r>
            <a:r>
              <a:rPr lang="ru-RU" sz="1600" dirty="0" smtClean="0"/>
              <a:t>высоте </a:t>
            </a:r>
            <a:r>
              <a:rPr lang="ru-RU" sz="1600" dirty="0"/>
              <a:t>колонны сверху вниз уменьшаются значения КПД тарелок, а </a:t>
            </a:r>
            <a:r>
              <a:rPr lang="ru-RU" sz="1600" dirty="0" smtClean="0"/>
              <a:t>также коэффициента </a:t>
            </a:r>
            <a:r>
              <a:rPr lang="ru-RU" sz="1600" dirty="0"/>
              <a:t>относительной летучести и, следовательно, </a:t>
            </a:r>
            <a:r>
              <a:rPr lang="ru-RU" sz="1600" dirty="0" smtClean="0"/>
              <a:t>ухудшается разделительная </a:t>
            </a:r>
            <a:r>
              <a:rPr lang="ru-RU" sz="1600" dirty="0"/>
              <a:t>способность нижних тарелок концентрационной </a:t>
            </a:r>
            <a:r>
              <a:rPr lang="ru-RU" sz="1600" dirty="0" smtClean="0"/>
              <a:t>секции колонны.</a:t>
            </a:r>
          </a:p>
          <a:p>
            <a:pPr indent="442913" algn="just">
              <a:defRPr/>
            </a:pPr>
            <a:r>
              <a:rPr lang="ru-RU" sz="1600" dirty="0"/>
              <a:t>При использовании циркуляционного </a:t>
            </a:r>
            <a:r>
              <a:rPr lang="ru-RU" sz="1600" dirty="0" smtClean="0"/>
              <a:t>орошения (см. рис, аппарат 6):</a:t>
            </a:r>
          </a:p>
          <a:p>
            <a:pPr marL="742950" lvl="1" indent="-285750" algn="just">
              <a:buFontTx/>
              <a:buChar char="-"/>
              <a:defRPr/>
            </a:pPr>
            <a:r>
              <a:rPr lang="ru-RU" sz="1400" dirty="0" smtClean="0"/>
              <a:t>рационально используется </a:t>
            </a:r>
            <a:r>
              <a:rPr lang="ru-RU" sz="1400" dirty="0"/>
              <a:t>тепло отбираемых дистиллятов для подогрева </a:t>
            </a:r>
            <a:r>
              <a:rPr lang="ru-RU" sz="1400" dirty="0" smtClean="0"/>
              <a:t>нефти;</a:t>
            </a:r>
          </a:p>
          <a:p>
            <a:pPr marL="742950" lvl="1" indent="-285750" algn="just">
              <a:buFontTx/>
              <a:buChar char="-"/>
              <a:defRPr/>
            </a:pPr>
            <a:r>
              <a:rPr lang="ru-RU" sz="1400" dirty="0" smtClean="0"/>
              <a:t>выравниваются </a:t>
            </a:r>
            <a:r>
              <a:rPr lang="ru-RU" sz="1400" dirty="0"/>
              <a:t>нагрузки по высоте </a:t>
            </a:r>
            <a:r>
              <a:rPr lang="ru-RU" sz="1400" dirty="0" smtClean="0"/>
              <a:t>колонны;</a:t>
            </a:r>
          </a:p>
          <a:p>
            <a:pPr marL="742950" lvl="1" indent="-285750" algn="just">
              <a:buFontTx/>
              <a:buChar char="-"/>
              <a:defRPr/>
            </a:pPr>
            <a:r>
              <a:rPr lang="ru-RU" sz="1400" dirty="0" smtClean="0"/>
              <a:t>увеличивается производительность колонны;</a:t>
            </a:r>
          </a:p>
          <a:p>
            <a:pPr marL="742950" lvl="1" indent="-285750" algn="just">
              <a:buFontTx/>
              <a:buChar char="-"/>
              <a:defRPr/>
            </a:pPr>
            <a:r>
              <a:rPr lang="ru-RU" sz="1400" dirty="0" smtClean="0"/>
              <a:t>обеспечиваются </a:t>
            </a:r>
            <a:r>
              <a:rPr lang="ru-RU" sz="1400" dirty="0"/>
              <a:t>оптимальные </a:t>
            </a:r>
            <a:r>
              <a:rPr lang="ru-RU" sz="1400" dirty="0" smtClean="0"/>
              <a:t>условия работы </a:t>
            </a:r>
            <a:r>
              <a:rPr lang="ru-RU" sz="1400" dirty="0"/>
              <a:t>контактных устройств в концентрационной </a:t>
            </a:r>
            <a:r>
              <a:rPr lang="ru-RU" sz="1400" dirty="0" smtClean="0"/>
              <a:t>секции.</a:t>
            </a:r>
            <a:endParaRPr lang="ru-RU" sz="1400" dirty="0"/>
          </a:p>
        </p:txBody>
      </p:sp>
      <p:pic>
        <p:nvPicPr>
          <p:cNvPr id="5" name="Picture 2" descr="http://www.xumuk.ru/encyklopedia/2/404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22" y="980728"/>
            <a:ext cx="260985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97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8313" y="908720"/>
            <a:ext cx="8147050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>
                <a:solidFill>
                  <a:schemeClr val="tx2"/>
                </a:solidFill>
              </a:rPr>
              <a:t>Особенности промышленной перегонки</a:t>
            </a:r>
            <a:endParaRPr lang="ru-RU" altLang="ru-RU" sz="2100" b="1" dirty="0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323850" y="4841865"/>
            <a:ext cx="849662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 smtClean="0"/>
              <a:t>6. Для борьбы с коррозией в верхние части колонн подается 3-%</a:t>
            </a:r>
            <a:r>
              <a:rPr lang="ru-RU" altLang="ru-RU" sz="1600" dirty="0" err="1" smtClean="0"/>
              <a:t>ный</a:t>
            </a:r>
            <a:r>
              <a:rPr lang="ru-RU" altLang="ru-RU" sz="1600" dirty="0" smtClean="0"/>
              <a:t> раствор аммиака и ингибитор коррозии.</a:t>
            </a:r>
          </a:p>
          <a:p>
            <a:pPr eaLnBrk="1" hangingPunct="1"/>
            <a:r>
              <a:rPr lang="ru-RU" altLang="ru-RU" sz="1600" dirty="0" smtClean="0"/>
              <a:t>7. Вакуумная колонна иногда оснащена контуром холодного рецикла («закалки») – для снижения температуры в кубе и предотвращения коксообразования.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99401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 в промышленных условиях</a:t>
            </a:r>
            <a:endParaRPr lang="ru-RU" altLang="ru-RU" sz="2100" b="1"/>
          </a:p>
        </p:txBody>
      </p:sp>
      <p:sp>
        <p:nvSpPr>
          <p:cNvPr id="69684" name="Rectangle 52"/>
          <p:cNvSpPr>
            <a:spLocks noChangeArrowheads="1"/>
          </p:cNvSpPr>
          <p:nvPr/>
        </p:nvSpPr>
        <p:spPr bwMode="auto">
          <a:xfrm>
            <a:off x="251521" y="980728"/>
            <a:ext cx="864096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44500" algn="just" eaLnBrk="1" hangingPunct="1"/>
            <a:r>
              <a:rPr lang="ru-RU" altLang="ru-RU" sz="1600" b="1" dirty="0"/>
              <a:t>Виды прямой перегонки нефти:</a:t>
            </a:r>
          </a:p>
          <a:p>
            <a:pPr indent="444500" algn="just" eaLnBrk="1" hangingPunct="1"/>
            <a:r>
              <a:rPr lang="ru-RU" altLang="ru-RU" sz="1600" dirty="0"/>
              <a:t>Прямую перегонку осуществляют при атмосферном или несколько повышенном давлении, а остатков — под вакуумом. </a:t>
            </a:r>
            <a:r>
              <a:rPr lang="en-US" altLang="ru-RU" sz="1600" dirty="0"/>
              <a:t>AT</a:t>
            </a:r>
            <a:r>
              <a:rPr lang="ru-RU" altLang="ru-RU" sz="1600" dirty="0"/>
              <a:t> и ВТ строят отдельно друг от друга или комбинируют в составе одной установки (АВТ).</a:t>
            </a:r>
          </a:p>
          <a:p>
            <a:pPr indent="444500" algn="just" eaLnBrk="1" hangingPunct="1"/>
            <a:endParaRPr lang="ru-RU" altLang="ru-RU" sz="1600" dirty="0"/>
          </a:p>
          <a:p>
            <a:pPr indent="444500" algn="just" eaLnBrk="1" hangingPunct="1"/>
            <a:r>
              <a:rPr lang="en-US" altLang="ru-RU" sz="1600" b="1" dirty="0"/>
              <a:t>AT</a:t>
            </a:r>
            <a:r>
              <a:rPr lang="ru-RU" altLang="ru-RU" sz="1600" b="1" dirty="0"/>
              <a:t> подраз­деляют в зависимости от технологической схемы на следующие группы:</a:t>
            </a:r>
          </a:p>
          <a:p>
            <a:pPr indent="444500" algn="just" eaLnBrk="1" hangingPunct="1"/>
            <a:r>
              <a:rPr lang="ru-RU" altLang="ru-RU" sz="1600" dirty="0"/>
              <a:t>1) установки с однократным испарением нефти;</a:t>
            </a:r>
          </a:p>
          <a:p>
            <a:pPr indent="444500" algn="just" eaLnBrk="1" hangingPunct="1"/>
            <a:r>
              <a:rPr lang="ru-RU" altLang="ru-RU" sz="1600" dirty="0"/>
              <a:t>2) установки с двукратным испарением нефти;</a:t>
            </a:r>
          </a:p>
          <a:p>
            <a:pPr indent="444500" algn="just" eaLnBrk="1" hangingPunct="1"/>
            <a:r>
              <a:rPr lang="ru-RU" altLang="ru-RU" sz="1600" dirty="0"/>
              <a:t>3) установки с предварительным испарением в эвапораторе легких фракций и последующей ректификацией.</a:t>
            </a:r>
          </a:p>
          <a:p>
            <a:pPr indent="444500" algn="just" eaLnBrk="1" hangingPunct="1"/>
            <a:r>
              <a:rPr lang="ru-RU" altLang="ru-RU" sz="1600" b="1" dirty="0"/>
              <a:t>ВТ подразде­ляют на две группы:</a:t>
            </a:r>
          </a:p>
          <a:p>
            <a:pPr indent="444500" algn="just" eaLnBrk="1" hangingPunct="1"/>
            <a:r>
              <a:rPr lang="ru-RU" altLang="ru-RU" sz="1600" dirty="0"/>
              <a:t>1) установки с однократным испарением мазута;.</a:t>
            </a:r>
          </a:p>
          <a:p>
            <a:pPr indent="444500" algn="just" eaLnBrk="1" hangingPunct="1"/>
            <a:r>
              <a:rPr lang="ru-RU" altLang="ru-RU" sz="1600" dirty="0"/>
              <a:t>2) установки с двукратным, испарением мазута (двухступенчатые).</a:t>
            </a:r>
          </a:p>
          <a:p>
            <a:pPr indent="444500" algn="just">
              <a:defRPr/>
            </a:pPr>
            <a:endParaRPr lang="ru-RU" sz="1600" b="1" dirty="0" smtClean="0"/>
          </a:p>
          <a:p>
            <a:pPr indent="444500" algn="just">
              <a:defRPr/>
            </a:pPr>
            <a:r>
              <a:rPr lang="ru-RU" sz="1600" b="1" dirty="0" smtClean="0"/>
              <a:t>Основные сокращения:</a:t>
            </a:r>
            <a:endParaRPr lang="ru-RU" sz="1600" b="1" dirty="0"/>
          </a:p>
          <a:p>
            <a:pPr indent="444500" algn="just">
              <a:defRPr/>
            </a:pPr>
            <a:r>
              <a:rPr lang="ru-RU" sz="1600" dirty="0"/>
              <a:t>АВТ – атмосферно-вакуумная «трубчатка» - комбинированная установка, сочетающая нагрев в трубчатой печи, ректификацию при атмосферном давлении и ректификацию при пониженном давлении (вакууме).</a:t>
            </a:r>
          </a:p>
          <a:p>
            <a:pPr indent="444500" algn="just">
              <a:defRPr/>
            </a:pPr>
            <a:r>
              <a:rPr lang="ru-RU" sz="1600" dirty="0"/>
              <a:t>АТ – атмосферная «трубчатка», ВТ – вакуумная «трубчатка»;</a:t>
            </a:r>
          </a:p>
          <a:p>
            <a:pPr indent="444500" algn="just">
              <a:defRPr/>
            </a:pPr>
            <a:r>
              <a:rPr lang="ru-RU" sz="1600" dirty="0"/>
              <a:t>ЭЛОУ – электрообессоливающая установка;</a:t>
            </a:r>
          </a:p>
          <a:p>
            <a:pPr indent="444500" algn="just">
              <a:defRPr/>
            </a:pPr>
            <a:r>
              <a:rPr lang="ru-RU" sz="1600" dirty="0"/>
              <a:t>ЭЛОУ-АВТ – комбинированная установка, сочетающая обезвоживание/обессоливание нефти и ее ректификацию</a:t>
            </a:r>
            <a:r>
              <a:rPr lang="ru-RU" sz="1600" dirty="0" smtClean="0"/>
              <a:t>.</a:t>
            </a:r>
            <a:endParaRPr lang="ru-RU" alt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8944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 в промышленных условиях</a:t>
            </a:r>
            <a:endParaRPr lang="ru-RU" altLang="ru-RU" sz="2100" b="1"/>
          </a:p>
        </p:txBody>
      </p:sp>
      <p:sp>
        <p:nvSpPr>
          <p:cNvPr id="69684" name="Rectangle 52"/>
          <p:cNvSpPr>
            <a:spLocks noChangeArrowheads="1"/>
          </p:cNvSpPr>
          <p:nvPr/>
        </p:nvSpPr>
        <p:spPr bwMode="auto">
          <a:xfrm>
            <a:off x="251521" y="980728"/>
            <a:ext cx="864096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44500" algn="just" eaLnBrk="1" hangingPunct="1"/>
            <a:r>
              <a:rPr lang="ru-RU" altLang="ru-RU" dirty="0"/>
              <a:t>Широко распростра­нены установки </a:t>
            </a:r>
            <a:r>
              <a:rPr lang="ru-RU" altLang="ru-RU" b="1" dirty="0"/>
              <a:t>с предварительной отбензинивающей колонной и основной ректификационной атмосфер­ной колонной, </a:t>
            </a:r>
            <a:r>
              <a:rPr lang="ru-RU" altLang="ru-RU" dirty="0"/>
              <a:t>работоспособные при значительном изменении содержания в нефтях бензиновых фракций и растворенных газов.</a:t>
            </a:r>
          </a:p>
          <a:p>
            <a:pPr indent="444500" algn="just"/>
            <a:r>
              <a:rPr lang="ru-RU" altLang="ru-RU" dirty="0"/>
              <a:t>Процесс первичной переработки нефти наиболее часто комбинируют с процессами обезвоживания и обессоливания, вторичной перегонки и стабилизации бензиновой фракции: </a:t>
            </a:r>
            <a:r>
              <a:rPr lang="ru-RU" altLang="ru-RU" i="1" dirty="0" smtClean="0"/>
              <a:t>ЭЛОУ-АТ</a:t>
            </a:r>
            <a:r>
              <a:rPr lang="ru-RU" altLang="ru-RU" i="1" dirty="0"/>
              <a:t>, </a:t>
            </a:r>
            <a:r>
              <a:rPr lang="ru-RU" altLang="ru-RU" i="1" dirty="0" smtClean="0"/>
              <a:t>ЭЛОУ-АВТ</a:t>
            </a:r>
            <a:r>
              <a:rPr lang="ru-RU" altLang="ru-RU" i="1" dirty="0"/>
              <a:t>, </a:t>
            </a:r>
            <a:r>
              <a:rPr lang="ru-RU" altLang="ru-RU" i="1" dirty="0" smtClean="0"/>
              <a:t>ЭЛОУ-АВТ-вторичная </a:t>
            </a:r>
            <a:r>
              <a:rPr lang="ru-RU" altLang="ru-RU" i="1" dirty="0"/>
              <a:t>перегонка, </a:t>
            </a:r>
            <a:r>
              <a:rPr lang="ru-RU" altLang="ru-RU" i="1" dirty="0" smtClean="0"/>
              <a:t>АВТ-вто­ричная </a:t>
            </a:r>
            <a:r>
              <a:rPr lang="ru-RU" altLang="ru-RU" i="1" dirty="0"/>
              <a:t>перегонка. </a:t>
            </a:r>
          </a:p>
          <a:p>
            <a:pPr indent="444500" algn="just" eaLnBrk="1" hangingPunct="1"/>
            <a:endParaRPr lang="ru-RU" altLang="ru-RU" dirty="0" smtClean="0"/>
          </a:p>
          <a:p>
            <a:pPr indent="444500" algn="just" eaLnBrk="1" hangingPunct="1"/>
            <a:endParaRPr lang="ru-RU" altLang="ru-RU" dirty="0"/>
          </a:p>
          <a:p>
            <a:pPr indent="444500" algn="just">
              <a:defRPr/>
            </a:pPr>
            <a:r>
              <a:rPr lang="ru-RU" b="1" dirty="0" smtClean="0"/>
              <a:t>ЭЛОУ</a:t>
            </a:r>
          </a:p>
          <a:p>
            <a:pPr indent="444500" algn="just">
              <a:defRPr/>
            </a:pPr>
            <a:r>
              <a:rPr lang="ru-RU" altLang="ru-RU" dirty="0"/>
              <a:t>Предназначена для удаления солей, мех. примесей, пластовой </a:t>
            </a:r>
            <a:r>
              <a:rPr lang="ru-RU" altLang="ru-RU" dirty="0" smtClean="0"/>
              <a:t>воды.</a:t>
            </a:r>
            <a:endParaRPr lang="ru-RU" altLang="ru-RU" dirty="0"/>
          </a:p>
          <a:p>
            <a:pPr indent="444500" algn="just">
              <a:defRPr/>
            </a:pPr>
            <a:r>
              <a:rPr lang="ru-RU" dirty="0" smtClean="0"/>
              <a:t>Обеспечивает</a:t>
            </a:r>
            <a:r>
              <a:rPr lang="ru-RU" dirty="0"/>
              <a:t>:</a:t>
            </a:r>
          </a:p>
          <a:p>
            <a:pPr indent="444500" algn="just">
              <a:buFontTx/>
              <a:buChar char="-"/>
              <a:defRPr/>
            </a:pPr>
            <a:r>
              <a:rPr lang="ru-RU" dirty="0"/>
              <a:t>Содержание воды в нефти до 0,1 % масс. (диаметр остаточных капель воды менее 4,3 мкм);</a:t>
            </a:r>
          </a:p>
          <a:p>
            <a:pPr indent="444500" algn="just">
              <a:buFontTx/>
              <a:buChar char="-"/>
              <a:defRPr/>
            </a:pPr>
            <a:r>
              <a:rPr lang="ru-RU" dirty="0"/>
              <a:t>Содержание солей – 3-5 мг/л;</a:t>
            </a:r>
          </a:p>
          <a:p>
            <a:pPr indent="444500" algn="just">
              <a:buFontTx/>
              <a:buChar char="-"/>
              <a:defRPr/>
            </a:pPr>
            <a:r>
              <a:rPr lang="ru-RU" dirty="0"/>
              <a:t>Снижение содержания солей </a:t>
            </a:r>
            <a:r>
              <a:rPr lang="en-US" dirty="0"/>
              <a:t>Ni </a:t>
            </a:r>
            <a:r>
              <a:rPr lang="ru-RU" dirty="0"/>
              <a:t>и </a:t>
            </a:r>
            <a:r>
              <a:rPr lang="en-US" dirty="0"/>
              <a:t>V </a:t>
            </a:r>
            <a:r>
              <a:rPr lang="ru-RU" dirty="0"/>
              <a:t>в 2-3 раза.</a:t>
            </a:r>
            <a:endParaRPr lang="en-US" dirty="0"/>
          </a:p>
          <a:p>
            <a:pPr indent="444500" algn="just">
              <a:defRPr/>
            </a:pPr>
            <a:r>
              <a:rPr lang="ru-RU" altLang="ru-RU" dirty="0"/>
              <a:t>Эффективность ЭЛОУ зависит от плотности, вязкости, кислотного числа </a:t>
            </a:r>
            <a:r>
              <a:rPr lang="ru-RU" altLang="ru-RU" dirty="0" smtClean="0"/>
              <a:t>нефти</a:t>
            </a:r>
            <a:r>
              <a:rPr lang="ru-RU" alt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7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 в промышленных условиях</a:t>
            </a:r>
            <a:endParaRPr lang="ru-RU" altLang="ru-RU" sz="2100" b="1"/>
          </a:p>
        </p:txBody>
      </p:sp>
      <p:sp>
        <p:nvSpPr>
          <p:cNvPr id="69684" name="Rectangle 52"/>
          <p:cNvSpPr>
            <a:spLocks noChangeArrowheads="1"/>
          </p:cNvSpPr>
          <p:nvPr/>
        </p:nvSpPr>
        <p:spPr bwMode="auto">
          <a:xfrm>
            <a:off x="251521" y="908050"/>
            <a:ext cx="864096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32000" algn="just">
              <a:defRPr/>
            </a:pPr>
            <a:r>
              <a:rPr lang="ru-RU" sz="1600" b="1" dirty="0"/>
              <a:t>Исторически при промышленной перегонке нефти </a:t>
            </a:r>
            <a:r>
              <a:rPr lang="ru-RU" sz="1600" b="1" dirty="0" smtClean="0"/>
              <a:t>получали: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 smtClean="0"/>
              <a:t>конец </a:t>
            </a:r>
            <a:r>
              <a:rPr lang="ru-RU" sz="1600" dirty="0"/>
              <a:t>19-начало 20 вв. – керосин (осветительный, готовое топливо</a:t>
            </a:r>
            <a:r>
              <a:rPr lang="ru-RU" sz="1600" dirty="0" smtClean="0"/>
              <a:t>);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/>
              <a:t>п</a:t>
            </a:r>
            <a:r>
              <a:rPr lang="ru-RU" sz="1600" dirty="0" smtClean="0"/>
              <a:t>ервая </a:t>
            </a:r>
            <a:r>
              <a:rPr lang="ru-RU" sz="1600" dirty="0"/>
              <a:t>половина 20 вв. – бензин, керосин, дизельное топливо – как готовые </a:t>
            </a:r>
            <a:r>
              <a:rPr lang="ru-RU" sz="1600" dirty="0" smtClean="0"/>
              <a:t>топлива;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/>
              <a:t>в</a:t>
            </a:r>
            <a:r>
              <a:rPr lang="ru-RU" sz="1600" dirty="0" smtClean="0"/>
              <a:t>торая </a:t>
            </a:r>
            <a:r>
              <a:rPr lang="ru-RU" sz="1600" dirty="0"/>
              <a:t>половина 20 вв. – дистилляты различного состава, не менее 5 фракций;</a:t>
            </a:r>
          </a:p>
          <a:p>
            <a:pPr indent="432000" algn="just">
              <a:defRPr/>
            </a:pPr>
            <a:endParaRPr lang="ru-RU" sz="1600" dirty="0" smtClean="0"/>
          </a:p>
          <a:p>
            <a:pPr indent="432000" algn="just">
              <a:defRPr/>
            </a:pPr>
            <a:r>
              <a:rPr lang="ru-RU" sz="1600" dirty="0" smtClean="0"/>
              <a:t>Сейчас </a:t>
            </a:r>
            <a:r>
              <a:rPr lang="ru-RU" sz="1600" b="1" dirty="0"/>
              <a:t>АВТ играет роль диспетчера </a:t>
            </a:r>
            <a:r>
              <a:rPr lang="ru-RU" sz="1600" dirty="0"/>
              <a:t>на НПЗ. </a:t>
            </a:r>
            <a:endParaRPr lang="ru-RU" sz="1600" dirty="0" smtClean="0"/>
          </a:p>
          <a:p>
            <a:pPr indent="432000" algn="just">
              <a:defRPr/>
            </a:pPr>
            <a:r>
              <a:rPr lang="ru-RU" sz="1600" dirty="0" smtClean="0"/>
              <a:t>АВТ </a:t>
            </a:r>
            <a:r>
              <a:rPr lang="ru-RU" sz="1600" dirty="0"/>
              <a:t>– головной процесс, </a:t>
            </a:r>
            <a:r>
              <a:rPr lang="ru-RU" sz="1600" b="1" dirty="0"/>
              <a:t>первичный </a:t>
            </a:r>
            <a:r>
              <a:rPr lang="ru-RU" sz="1600" dirty="0"/>
              <a:t>процесс (первичная перегонка). </a:t>
            </a:r>
            <a:r>
              <a:rPr lang="ru-RU" sz="1600" b="1" dirty="0" smtClean="0"/>
              <a:t>ВСЕ </a:t>
            </a:r>
            <a:r>
              <a:rPr lang="ru-RU" sz="1600" dirty="0"/>
              <a:t>получаемые дистилляты далее идут на </a:t>
            </a:r>
            <a:r>
              <a:rPr lang="ru-RU" sz="1600" b="1" dirty="0"/>
              <a:t>вторичную </a:t>
            </a:r>
            <a:r>
              <a:rPr lang="ru-RU" sz="1600" dirty="0"/>
              <a:t>переработку:</a:t>
            </a:r>
          </a:p>
          <a:p>
            <a:pPr indent="432000" algn="just">
              <a:buFontTx/>
              <a:buChar char="-"/>
              <a:defRPr/>
            </a:pPr>
            <a:r>
              <a:rPr lang="ru-RU" sz="1600" dirty="0"/>
              <a:t>ДТ – очистка от серы, </a:t>
            </a:r>
            <a:r>
              <a:rPr lang="ru-RU" sz="1600" dirty="0" smtClean="0"/>
              <a:t>депарафинизация и др.;</a:t>
            </a:r>
            <a:endParaRPr lang="ru-RU" sz="1600" dirty="0"/>
          </a:p>
          <a:p>
            <a:pPr indent="432000" algn="just">
              <a:buFontTx/>
              <a:buChar char="-"/>
              <a:defRPr/>
            </a:pPr>
            <a:r>
              <a:rPr lang="ru-RU" sz="1600" dirty="0"/>
              <a:t>Бенз.Фр. – </a:t>
            </a:r>
            <a:r>
              <a:rPr lang="ru-RU" sz="1600" dirty="0" err="1" smtClean="0"/>
              <a:t>катриформинг</a:t>
            </a:r>
            <a:r>
              <a:rPr lang="ru-RU" sz="1600" dirty="0" smtClean="0"/>
              <a:t>, повышение </a:t>
            </a:r>
            <a:r>
              <a:rPr lang="ru-RU" sz="1600" dirty="0"/>
              <a:t>октанового числа (облагораживание);</a:t>
            </a:r>
          </a:p>
          <a:p>
            <a:pPr indent="432000" algn="just">
              <a:buFontTx/>
              <a:buChar char="-"/>
              <a:defRPr/>
            </a:pPr>
            <a:r>
              <a:rPr lang="ru-RU" sz="1600" dirty="0"/>
              <a:t>Керосин – </a:t>
            </a:r>
            <a:r>
              <a:rPr lang="ru-RU" sz="1600" dirty="0" smtClean="0"/>
              <a:t>очистка </a:t>
            </a:r>
            <a:r>
              <a:rPr lang="ru-RU" sz="1600" dirty="0"/>
              <a:t>от </a:t>
            </a:r>
            <a:r>
              <a:rPr lang="ru-RU" sz="1600" dirty="0" smtClean="0"/>
              <a:t>серы и др.;</a:t>
            </a:r>
            <a:endParaRPr lang="ru-RU" sz="1600" dirty="0"/>
          </a:p>
          <a:p>
            <a:pPr indent="432000" algn="just">
              <a:buFontTx/>
              <a:buChar char="-"/>
              <a:defRPr/>
            </a:pPr>
            <a:r>
              <a:rPr lang="ru-RU" sz="1600" dirty="0"/>
              <a:t>Мазут – снижение вязкости (висбрекинг</a:t>
            </a:r>
            <a:r>
              <a:rPr lang="ru-RU" sz="1600" dirty="0" smtClean="0"/>
              <a:t>), крекинг (термический каталитический) и др.</a:t>
            </a:r>
            <a:endParaRPr lang="ru-RU" sz="1600" dirty="0"/>
          </a:p>
          <a:p>
            <a:pPr indent="432000" algn="just">
              <a:defRPr/>
            </a:pPr>
            <a:endParaRPr lang="ru-RU" sz="1600" dirty="0" smtClean="0"/>
          </a:p>
          <a:p>
            <a:pPr indent="432000" algn="just">
              <a:defRPr/>
            </a:pPr>
            <a:r>
              <a:rPr lang="ru-RU" sz="1600" b="1" dirty="0" smtClean="0"/>
              <a:t>Мощность </a:t>
            </a:r>
            <a:r>
              <a:rPr lang="ru-RU" sz="1600" b="1" dirty="0"/>
              <a:t>современных </a:t>
            </a:r>
            <a:r>
              <a:rPr lang="ru-RU" sz="1600" b="1" dirty="0" smtClean="0"/>
              <a:t>российских АВТ </a:t>
            </a:r>
            <a:r>
              <a:rPr lang="ru-RU" sz="1600" b="1" dirty="0"/>
              <a:t>– 3-8 млн. т в год. </a:t>
            </a:r>
            <a:r>
              <a:rPr lang="ru-RU" sz="1600" dirty="0"/>
              <a:t>Энергоемкость – 20-35 кг топлива (получаемого из нефти) на 1 т нефти. На заводе может быть несколько установок АВТ или ЭЛОУ-АВТ (например, на Киришском НПЗ 4 шт.: 1 – АВТ-3, 3 – АВТ-6, общая мощность НПЗ по нефти 21 млн. т. </a:t>
            </a:r>
            <a:r>
              <a:rPr lang="ru-RU" sz="1600" dirty="0" smtClean="0"/>
              <a:t>в </a:t>
            </a:r>
            <a:r>
              <a:rPr lang="ru-RU" sz="1600" dirty="0"/>
              <a:t>год</a:t>
            </a:r>
            <a:r>
              <a:rPr lang="ru-RU" sz="1600" dirty="0" smtClean="0"/>
              <a:t>)</a:t>
            </a:r>
          </a:p>
          <a:p>
            <a:pPr indent="432000" algn="just">
              <a:defRPr/>
            </a:pPr>
            <a:r>
              <a:rPr lang="ru-RU" altLang="ru-RU" sz="1600" dirty="0"/>
              <a:t>При переходе к укруп­ненной установке взамен двух или нескольких уста­новок меньшей пропускной способности эксплуата­ционные расходы и первоначальные затраты на 1 т перерабатываемой нефти уменьшаются, а производи­тельность труда </a:t>
            </a:r>
            <a:r>
              <a:rPr lang="ru-RU" altLang="ru-RU" sz="1600" dirty="0" smtClean="0"/>
              <a:t>увеличивается.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1534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Технологические параметры</a:t>
            </a:r>
            <a:endParaRPr lang="ru-RU" altLang="ru-RU" sz="2100" b="1" dirty="0"/>
          </a:p>
        </p:txBody>
      </p:sp>
      <p:sp>
        <p:nvSpPr>
          <p:cNvPr id="13315" name="Прямоугольник 1"/>
          <p:cNvSpPr>
            <a:spLocks noChangeArrowheads="1"/>
          </p:cNvSpPr>
          <p:nvPr/>
        </p:nvSpPr>
        <p:spPr bwMode="auto">
          <a:xfrm>
            <a:off x="179388" y="836712"/>
            <a:ext cx="8766175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/>
              <a:t>Давление: </a:t>
            </a:r>
            <a:r>
              <a:rPr lang="ru-RU" altLang="ru-RU" sz="1600" dirty="0" smtClean="0"/>
              <a:t>чуть выше атмосферного, т.к.</a:t>
            </a:r>
          </a:p>
          <a:p>
            <a:pPr eaLnBrk="1" hangingPunct="1"/>
            <a:r>
              <a:rPr lang="ru-RU" altLang="ru-RU" sz="1600" dirty="0" smtClean="0"/>
              <a:t>- необходимо поднять температуру кипения легких УВ, чтобы часть УВ С</a:t>
            </a:r>
            <a:r>
              <a:rPr lang="ru-RU" altLang="ru-RU" sz="1600" baseline="-25000" dirty="0" smtClean="0"/>
              <a:t>3</a:t>
            </a:r>
            <a:r>
              <a:rPr lang="ru-RU" altLang="ru-RU" sz="1600" dirty="0" smtClean="0"/>
              <a:t>-С</a:t>
            </a:r>
            <a:r>
              <a:rPr lang="ru-RU" altLang="ru-RU" sz="1600" baseline="-25000" dirty="0" smtClean="0"/>
              <a:t>4</a:t>
            </a:r>
            <a:r>
              <a:rPr lang="ru-RU" altLang="ru-RU" sz="1600" dirty="0" smtClean="0"/>
              <a:t> в конденсаторе можно было перевести в жидкое состояние, используя оборотную воду (</a:t>
            </a:r>
            <a:r>
              <a:rPr lang="en-US" altLang="ru-RU" sz="1600" dirty="0" smtClean="0"/>
              <a:t>t</a:t>
            </a:r>
            <a:r>
              <a:rPr lang="ru-RU" altLang="ru-RU" sz="1600" dirty="0" smtClean="0"/>
              <a:t> = </a:t>
            </a:r>
            <a:r>
              <a:rPr lang="ru-RU" altLang="ru-RU" sz="1600" dirty="0" err="1" smtClean="0"/>
              <a:t>ок</a:t>
            </a:r>
            <a:r>
              <a:rPr lang="ru-RU" altLang="ru-RU" sz="1600" dirty="0" smtClean="0"/>
              <a:t>. 15-30 °С);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поднять давление газа до уровня, достаточного для </a:t>
            </a:r>
          </a:p>
          <a:p>
            <a:pPr eaLnBrk="1" hangingPunct="1"/>
            <a:r>
              <a:rPr lang="ru-RU" altLang="ru-RU" sz="1600" dirty="0" smtClean="0"/>
              <a:t>транспортировки;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преодолеть гидравлическое сопротивление колонны.</a:t>
            </a:r>
          </a:p>
          <a:p>
            <a:pPr marL="285750" indent="-285750" eaLnBrk="1" hangingPunct="1">
              <a:buFontTx/>
              <a:buChar char="-"/>
            </a:pPr>
            <a:endParaRPr lang="ru-RU" altLang="ru-RU" sz="1600" dirty="0"/>
          </a:p>
          <a:p>
            <a:pPr eaLnBrk="1" hangingPunct="1"/>
            <a:endParaRPr lang="ru-RU" altLang="ru-RU" sz="1600" b="1" dirty="0" smtClean="0"/>
          </a:p>
          <a:p>
            <a:pPr eaLnBrk="1" hangingPunct="1"/>
            <a:endParaRPr lang="ru-RU" altLang="ru-RU" sz="1600" b="1" dirty="0"/>
          </a:p>
          <a:p>
            <a:pPr eaLnBrk="1" hangingPunct="1"/>
            <a:endParaRPr lang="ru-RU" altLang="ru-RU" sz="1600" b="1" dirty="0" smtClean="0"/>
          </a:p>
          <a:p>
            <a:pPr eaLnBrk="1" hangingPunct="1"/>
            <a:endParaRPr lang="ru-RU" altLang="ru-RU" sz="1600" b="1" dirty="0"/>
          </a:p>
          <a:p>
            <a:pPr eaLnBrk="1" hangingPunct="1"/>
            <a:endParaRPr lang="ru-RU" altLang="ru-RU" sz="1600" b="1" dirty="0" smtClean="0"/>
          </a:p>
          <a:p>
            <a:pPr eaLnBrk="1" hangingPunct="1"/>
            <a:endParaRPr lang="ru-RU" altLang="ru-RU" sz="1600" b="1" dirty="0"/>
          </a:p>
          <a:p>
            <a:pPr eaLnBrk="1" hangingPunct="1"/>
            <a:endParaRPr lang="ru-RU" altLang="ru-RU" sz="1600" b="1" dirty="0" smtClean="0"/>
          </a:p>
          <a:p>
            <a:pPr eaLnBrk="1" hangingPunct="1"/>
            <a:endParaRPr lang="ru-RU" altLang="ru-RU" sz="1600" b="1" dirty="0"/>
          </a:p>
          <a:p>
            <a:pPr eaLnBrk="1" hangingPunct="1"/>
            <a:endParaRPr lang="ru-RU" altLang="ru-RU" sz="1600" b="1" dirty="0" smtClean="0"/>
          </a:p>
          <a:p>
            <a:pPr eaLnBrk="1" hangingPunct="1"/>
            <a:endParaRPr lang="ru-RU" altLang="ru-RU" sz="1600" b="1" dirty="0"/>
          </a:p>
          <a:p>
            <a:pPr eaLnBrk="1" hangingPunct="1"/>
            <a:endParaRPr lang="ru-RU" altLang="ru-RU" sz="1600" b="1" dirty="0" smtClean="0"/>
          </a:p>
          <a:p>
            <a:pPr eaLnBrk="1" hangingPunct="1"/>
            <a:r>
              <a:rPr lang="ru-RU" altLang="ru-RU" sz="1600" b="1" dirty="0" smtClean="0"/>
              <a:t>Характеристики нефти: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обводненность;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содержание металлов/термостойкость/групповой состав - </a:t>
            </a:r>
          </a:p>
          <a:p>
            <a:pPr eaLnBrk="1" hangingPunct="1"/>
            <a:r>
              <a:rPr lang="ru-RU" altLang="ru-RU" sz="1600" dirty="0" smtClean="0"/>
              <a:t>предельная температура нагрева;</a:t>
            </a:r>
          </a:p>
        </p:txBody>
      </p:sp>
      <p:pic>
        <p:nvPicPr>
          <p:cNvPr id="2" name="Picture 2" descr="http://info.sernam.ru/archive/arch.php?path=../htm/book_otp/files.book&amp;file=otp_32.files/image12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87"/>
          <a:stretch/>
        </p:blipFill>
        <p:spPr bwMode="auto">
          <a:xfrm>
            <a:off x="210319" y="2603579"/>
            <a:ext cx="6028659" cy="276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5536" y="2956882"/>
            <a:ext cx="1152128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FF0000"/>
                </a:solidFill>
              </a:rPr>
              <a:t>УВ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78036" y="3788342"/>
            <a:ext cx="1152128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FF0000"/>
                </a:solidFill>
              </a:rPr>
              <a:t>Вода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347864" y="2884874"/>
            <a:ext cx="1152128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FF0000"/>
                </a:solidFill>
              </a:rPr>
              <a:t>УВ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499992" y="4357987"/>
            <a:ext cx="1152128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FF0000"/>
                </a:solidFill>
              </a:rPr>
              <a:t>Вода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pic>
        <p:nvPicPr>
          <p:cNvPr id="12" name="Picture 2" descr="http://www.xumuk.ru/encyklopedia/2/4048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49614"/>
            <a:ext cx="2272004" cy="484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24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Технологические параметры</a:t>
            </a:r>
            <a:endParaRPr lang="ru-RU" altLang="ru-RU" sz="2100" b="1" dirty="0"/>
          </a:p>
        </p:txBody>
      </p:sp>
      <p:sp>
        <p:nvSpPr>
          <p:cNvPr id="13315" name="Прямоугольник 1"/>
          <p:cNvSpPr>
            <a:spLocks noChangeArrowheads="1"/>
          </p:cNvSpPr>
          <p:nvPr/>
        </p:nvSpPr>
        <p:spPr bwMode="auto">
          <a:xfrm>
            <a:off x="107504" y="836712"/>
            <a:ext cx="6552851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/>
              <a:t>Рабочие условия в испарительной (</a:t>
            </a:r>
            <a:r>
              <a:rPr lang="ru-RU" altLang="ru-RU" sz="1600" b="1" dirty="0" err="1" smtClean="0"/>
              <a:t>эвапорационной</a:t>
            </a:r>
            <a:r>
              <a:rPr lang="ru-RU" altLang="ru-RU" sz="1600" b="1" dirty="0" smtClean="0"/>
              <a:t>) зоне: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b="1" dirty="0" smtClean="0"/>
              <a:t>Температура</a:t>
            </a:r>
            <a:r>
              <a:rPr lang="ru-RU" altLang="ru-RU" sz="1600" dirty="0" smtClean="0"/>
              <a:t> = предельная температура нагрева нефти;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b="1" dirty="0" smtClean="0"/>
              <a:t>Давление</a:t>
            </a:r>
            <a:r>
              <a:rPr lang="ru-RU" altLang="ru-RU" sz="1600" dirty="0" smtClean="0"/>
              <a:t> = Давление в сборнике флегмы +</a:t>
            </a:r>
          </a:p>
          <a:p>
            <a:pPr eaLnBrk="1" hangingPunct="1"/>
            <a:r>
              <a:rPr lang="ru-RU" altLang="ru-RU" sz="1600" dirty="0" smtClean="0"/>
              <a:t>+ Гидравлическое сопротивление колонны и </a:t>
            </a:r>
            <a:r>
              <a:rPr lang="ru-RU" altLang="ru-RU" sz="1600" dirty="0" err="1" smtClean="0"/>
              <a:t>шлемовой</a:t>
            </a:r>
            <a:r>
              <a:rPr lang="ru-RU" altLang="ru-RU" sz="1600" dirty="0" smtClean="0"/>
              <a:t> трубы;</a:t>
            </a:r>
          </a:p>
          <a:p>
            <a:pPr marL="1028700" lvl="1" eaLnBrk="1" hangingPunct="1">
              <a:buFontTx/>
              <a:buChar char="-"/>
            </a:pPr>
            <a:r>
              <a:rPr lang="ru-RU" altLang="ru-RU" sz="1600" dirty="0" err="1" smtClean="0"/>
              <a:t>гидр.сопротивление</a:t>
            </a:r>
            <a:r>
              <a:rPr lang="ru-RU" altLang="ru-RU" sz="1600" dirty="0" smtClean="0"/>
              <a:t> 1 тарелки – </a:t>
            </a:r>
            <a:r>
              <a:rPr lang="ru-RU" altLang="ru-RU" sz="1600" dirty="0" err="1" smtClean="0"/>
              <a:t>ок</a:t>
            </a:r>
            <a:r>
              <a:rPr lang="ru-RU" altLang="ru-RU" sz="1600" dirty="0" smtClean="0"/>
              <a:t>. 0,7-1,5 кПа, </a:t>
            </a:r>
          </a:p>
          <a:p>
            <a:pPr marL="1028700" lvl="1" eaLnBrk="1" hangingPunct="1">
              <a:buFontTx/>
              <a:buChar char="-"/>
            </a:pPr>
            <a:r>
              <a:rPr lang="ru-RU" altLang="ru-RU" sz="1600" dirty="0" err="1" smtClean="0"/>
              <a:t>гидр.сопротивление</a:t>
            </a:r>
            <a:r>
              <a:rPr lang="ru-RU" altLang="ru-RU" sz="1600" dirty="0" smtClean="0"/>
              <a:t> УС – </a:t>
            </a:r>
            <a:r>
              <a:rPr lang="ru-RU" altLang="ru-RU" sz="1600" dirty="0" err="1" smtClean="0"/>
              <a:t>ок</a:t>
            </a:r>
            <a:r>
              <a:rPr lang="ru-RU" altLang="ru-RU" sz="1600" dirty="0" smtClean="0"/>
              <a:t>. 35 кПа.  </a:t>
            </a:r>
          </a:p>
          <a:p>
            <a:pPr eaLnBrk="1" hangingPunct="1"/>
            <a:endParaRPr lang="ru-RU" altLang="ru-RU" sz="1600" dirty="0"/>
          </a:p>
          <a:p>
            <a:pPr eaLnBrk="1" hangingPunct="1"/>
            <a:r>
              <a:rPr lang="ru-RU" altLang="ru-RU" sz="1600" b="1" dirty="0" err="1" smtClean="0"/>
              <a:t>Переиспарение</a:t>
            </a:r>
            <a:r>
              <a:rPr lang="ru-RU" altLang="ru-RU" sz="1600" b="1" dirty="0" smtClean="0"/>
              <a:t>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Избыток испарившейся нефти на входе в ЭЗ колонны </a:t>
            </a:r>
          </a:p>
          <a:p>
            <a:pPr eaLnBrk="1" hangingPunct="1"/>
            <a:r>
              <a:rPr lang="ru-RU" altLang="ru-RU" sz="1600" dirty="0" smtClean="0"/>
              <a:t>по сравнению с отбором верхних и боковых фракций (перегрев);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5-20 % (формируется внутреннее холодное орошение);</a:t>
            </a:r>
            <a:endParaRPr lang="en-US" altLang="ru-RU" sz="1600" dirty="0" smtClean="0"/>
          </a:p>
          <a:p>
            <a:pPr marL="285750" indent="-285750" eaLnBrk="1" hangingPunct="1">
              <a:buFontTx/>
              <a:buChar char="-"/>
            </a:pPr>
            <a:endParaRPr lang="en-US" altLang="ru-RU" sz="1600" dirty="0"/>
          </a:p>
          <a:p>
            <a:pPr eaLnBrk="1" hangingPunct="1"/>
            <a:r>
              <a:rPr lang="ru-RU" altLang="ru-RU" sz="1600" b="1" dirty="0"/>
              <a:t>Расход острого пара на </a:t>
            </a:r>
            <a:r>
              <a:rPr lang="ru-RU" altLang="ru-RU" sz="1600" b="1" dirty="0" err="1"/>
              <a:t>отпарку</a:t>
            </a:r>
            <a:r>
              <a:rPr lang="ru-RU" altLang="ru-RU" sz="1600" b="1" dirty="0"/>
              <a:t> легких компонентов кубового остатка: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/>
              <a:t>15-30 кг пара на 1 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 кубового продукта (6 кг – в </a:t>
            </a:r>
            <a:r>
              <a:rPr lang="ru-RU" altLang="ru-RU" sz="1600" dirty="0" err="1"/>
              <a:t>отпарные</a:t>
            </a:r>
            <a:r>
              <a:rPr lang="ru-RU" altLang="ru-RU" sz="1600" dirty="0"/>
              <a:t> колонны);</a:t>
            </a:r>
          </a:p>
          <a:p>
            <a:pPr marL="285750" indent="-285750" eaLnBrk="1" hangingPunct="1">
              <a:buFontTx/>
              <a:buChar char="-"/>
            </a:pPr>
            <a:r>
              <a:rPr lang="en-US" altLang="ru-RU" sz="1600" dirty="0"/>
              <a:t>t</a:t>
            </a:r>
            <a:r>
              <a:rPr lang="ru-RU" altLang="ru-RU" sz="1600" baseline="-25000" dirty="0" smtClean="0"/>
              <a:t>пара</a:t>
            </a:r>
            <a:r>
              <a:rPr lang="ru-RU" altLang="ru-RU" sz="1600" dirty="0" smtClean="0"/>
              <a:t> – </a:t>
            </a:r>
            <a:r>
              <a:rPr lang="ru-RU" altLang="ru-RU" sz="1600" dirty="0"/>
              <a:t>310 °С;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/>
              <a:t>Основной критерий рационального расхода пара -  температура вспышки продукта (кубового остатка, либо тяжелого бокового погона</a:t>
            </a:r>
            <a:r>
              <a:rPr lang="ru-RU" altLang="ru-RU" sz="1600" dirty="0" smtClean="0"/>
              <a:t>);</a:t>
            </a:r>
            <a:endParaRPr lang="en-US" altLang="ru-RU" sz="1600" dirty="0" smtClean="0"/>
          </a:p>
          <a:p>
            <a:pPr eaLnBrk="1" hangingPunct="1"/>
            <a:r>
              <a:rPr lang="ru-RU" altLang="ru-RU" sz="1600" b="1" i="1" dirty="0" err="1"/>
              <a:t>Отпарная</a:t>
            </a:r>
            <a:r>
              <a:rPr lang="ru-RU" altLang="ru-RU" sz="1600" b="1" i="1" dirty="0"/>
              <a:t> колонна </a:t>
            </a:r>
            <a:r>
              <a:rPr lang="ru-RU" altLang="ru-RU" sz="1600" i="1" dirty="0"/>
              <a:t>(</a:t>
            </a:r>
            <a:r>
              <a:rPr lang="ru-RU" altLang="ru-RU" sz="1600" i="1" dirty="0" err="1"/>
              <a:t>стриппинг</a:t>
            </a:r>
            <a:r>
              <a:rPr lang="ru-RU" altLang="ru-RU" sz="1600" i="1" dirty="0"/>
              <a:t>-колонна, </a:t>
            </a:r>
            <a:r>
              <a:rPr lang="ru-RU" altLang="ru-RU" sz="1600" i="1" dirty="0" err="1"/>
              <a:t>стриппинг</a:t>
            </a:r>
            <a:r>
              <a:rPr lang="ru-RU" altLang="ru-RU" sz="1600" i="1" dirty="0"/>
              <a:t>, боковая </a:t>
            </a:r>
            <a:r>
              <a:rPr lang="ru-RU" altLang="ru-RU" sz="1600" i="1" dirty="0" smtClean="0"/>
              <a:t>колонна) </a:t>
            </a:r>
            <a:r>
              <a:rPr lang="ru-RU" altLang="ru-RU" sz="1600" i="1" dirty="0"/>
              <a:t>– </a:t>
            </a:r>
            <a:r>
              <a:rPr lang="ru-RU" altLang="ru-RU" sz="1600" dirty="0" err="1"/>
              <a:t>тепломассообменный</a:t>
            </a:r>
            <a:r>
              <a:rPr lang="ru-RU" altLang="ru-RU" sz="1600" dirty="0"/>
              <a:t> аппарат, служащий для выделения из жидких смесей легколетучих примесей за счет добавления в куб колонны перегретого водяного пара</a:t>
            </a:r>
            <a:r>
              <a:rPr lang="ru-RU" altLang="ru-RU" sz="1600" dirty="0" smtClean="0"/>
              <a:t>;</a:t>
            </a:r>
            <a:endParaRPr lang="ru-RU" altLang="ru-RU" sz="1600" dirty="0"/>
          </a:p>
        </p:txBody>
      </p:sp>
      <p:pic>
        <p:nvPicPr>
          <p:cNvPr id="3074" name="Picture 2" descr="http://www.xumuk.ru/encyklopedia/2/404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270" y="980728"/>
            <a:ext cx="260985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31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Технологические параметры</a:t>
            </a:r>
            <a:endParaRPr lang="ru-RU" altLang="ru-RU" sz="2100" b="1" dirty="0"/>
          </a:p>
        </p:txBody>
      </p:sp>
      <p:sp>
        <p:nvSpPr>
          <p:cNvPr id="13315" name="Прямоугольник 1"/>
          <p:cNvSpPr>
            <a:spLocks noChangeArrowheads="1"/>
          </p:cNvSpPr>
          <p:nvPr/>
        </p:nvSpPr>
        <p:spPr bwMode="auto">
          <a:xfrm>
            <a:off x="179389" y="836712"/>
            <a:ext cx="5976788" cy="427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14000"/>
              </a:lnSpc>
            </a:pPr>
            <a:r>
              <a:rPr lang="ru-RU" altLang="ru-RU" sz="1600" b="1" dirty="0" smtClean="0"/>
              <a:t>Четкость </a:t>
            </a:r>
            <a:r>
              <a:rPr lang="ru-RU" altLang="ru-RU" sz="1600" b="1" dirty="0" smtClean="0"/>
              <a:t>разделения:</a:t>
            </a:r>
          </a:p>
          <a:p>
            <a:pPr marL="285750" indent="-285750" algn="just" eaLnBrk="1" hangingPunct="1">
              <a:lnSpc>
                <a:spcPct val="114000"/>
              </a:lnSpc>
              <a:buFontTx/>
              <a:buChar char="-"/>
            </a:pPr>
            <a:r>
              <a:rPr lang="ru-RU" altLang="ru-RU" sz="1600" dirty="0" smtClean="0"/>
              <a:t>Фракции, как правило, всегда содержат в себе «хвосты», состоящие из НКК и ВКК – для повышения качества бокового продукта, приходится уменьшать его выход;</a:t>
            </a:r>
          </a:p>
          <a:p>
            <a:pPr marL="285750" indent="-285750" algn="just" eaLnBrk="1" hangingPunct="1">
              <a:lnSpc>
                <a:spcPct val="114000"/>
              </a:lnSpc>
              <a:buFontTx/>
              <a:buChar char="-"/>
            </a:pPr>
            <a:r>
              <a:rPr lang="ru-RU" altLang="ru-RU" sz="1600" dirty="0" smtClean="0"/>
              <a:t>(</a:t>
            </a:r>
            <a:r>
              <a:rPr lang="ru-RU" altLang="ru-RU" sz="1600" i="1" dirty="0" err="1" smtClean="0"/>
              <a:t>зарубежом</a:t>
            </a:r>
            <a:r>
              <a:rPr lang="ru-RU" altLang="ru-RU" sz="1600" dirty="0" smtClean="0"/>
              <a:t>) Разница между температурами отгона 5 и 95 % соседних боковых фракций, соответственно, тяжелой и легкой: </a:t>
            </a:r>
            <a:r>
              <a:rPr lang="ru-RU" altLang="ru-RU" sz="1600" i="1" dirty="0" smtClean="0"/>
              <a:t>зазор и перекрытие;</a:t>
            </a:r>
          </a:p>
          <a:p>
            <a:pPr marL="285750" indent="-285750" algn="just" eaLnBrk="1" hangingPunct="1">
              <a:lnSpc>
                <a:spcPct val="114000"/>
              </a:lnSpc>
              <a:buFontTx/>
              <a:buChar char="-"/>
            </a:pPr>
            <a:r>
              <a:rPr lang="ru-RU" altLang="ru-RU" sz="1600" dirty="0" smtClean="0"/>
              <a:t>(</a:t>
            </a:r>
            <a:r>
              <a:rPr lang="ru-RU" altLang="ru-RU" sz="1600" i="1" dirty="0" err="1"/>
              <a:t>зарубежом</a:t>
            </a:r>
            <a:r>
              <a:rPr lang="ru-RU" altLang="ru-RU" sz="1600" dirty="0" smtClean="0"/>
              <a:t>) объем части фракции с температурой кипения ниже/выше граничной температуры кипения, выраженный в об. % на нефть (1-3,5 %);</a:t>
            </a:r>
            <a:endParaRPr lang="en-US" altLang="ru-RU" sz="1600" dirty="0"/>
          </a:p>
          <a:p>
            <a:pPr marL="285750" indent="-285750" algn="just" eaLnBrk="1" hangingPunct="1">
              <a:lnSpc>
                <a:spcPct val="114000"/>
              </a:lnSpc>
              <a:buFontTx/>
              <a:buChar char="-"/>
            </a:pPr>
            <a:r>
              <a:rPr lang="en-US" altLang="ru-RU" sz="1600" dirty="0" smtClean="0"/>
              <a:t>(</a:t>
            </a:r>
            <a:r>
              <a:rPr lang="ru-RU" altLang="ru-RU" sz="1600" i="1" dirty="0" smtClean="0"/>
              <a:t>в РФ</a:t>
            </a:r>
            <a:r>
              <a:rPr lang="en-US" altLang="ru-RU" sz="1600" dirty="0" smtClean="0"/>
              <a:t>) </a:t>
            </a:r>
            <a:r>
              <a:rPr lang="ru-RU" altLang="ru-RU" sz="1600" dirty="0" smtClean="0"/>
              <a:t>в</a:t>
            </a:r>
            <a:r>
              <a:rPr lang="ru-RU" altLang="ru-RU" sz="1600" dirty="0"/>
              <a:t> качестве достаточно высокой разделительной способности колонны перегонки нефти на топливные фракции считается налегание температур кипения соседних фракций в пределах 10–30 °С (косвенный показатель четкости разделения</a:t>
            </a:r>
            <a:r>
              <a:rPr lang="ru-RU" altLang="ru-RU" sz="1600" dirty="0" smtClean="0"/>
              <a:t>).</a:t>
            </a:r>
            <a:endParaRPr lang="ru-RU" altLang="ru-RU" sz="1600" dirty="0"/>
          </a:p>
        </p:txBody>
      </p:sp>
      <p:pic>
        <p:nvPicPr>
          <p:cNvPr id="4" name="Picture 2" descr="http://www.xumuk.ru/encyklopedia/2/404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646" y="980728"/>
            <a:ext cx="260985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08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8147050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 в промышленных условиях</a:t>
            </a:r>
            <a:endParaRPr lang="ru-RU" altLang="ru-RU" sz="2100" b="1"/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323850" y="930275"/>
            <a:ext cx="8820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chemeClr val="tx2"/>
                </a:solidFill>
              </a:rPr>
              <a:t>Атмосферно-вакуумная перегонка нефти с отбензинивающей колонной</a:t>
            </a:r>
            <a:endParaRPr lang="ru-RU" altLang="ru-RU" b="1"/>
          </a:p>
        </p:txBody>
      </p:sp>
      <p:sp>
        <p:nvSpPr>
          <p:cNvPr id="8" name="Стрелка вниз 7"/>
          <p:cNvSpPr/>
          <p:nvPr/>
        </p:nvSpPr>
        <p:spPr>
          <a:xfrm rot="10800000">
            <a:off x="1331913" y="3789363"/>
            <a:ext cx="719137" cy="719137"/>
          </a:xfrm>
          <a:prstGeom prst="downArrow">
            <a:avLst>
              <a:gd name="adj1" fmla="val 429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69" name="TextBox 8"/>
          <p:cNvSpPr txBox="1">
            <a:spLocks noChangeArrowheads="1"/>
          </p:cNvSpPr>
          <p:nvPr/>
        </p:nvSpPr>
        <p:spPr bwMode="auto">
          <a:xfrm>
            <a:off x="1258888" y="4508500"/>
            <a:ext cx="817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ЭЛОУ</a:t>
            </a:r>
          </a:p>
        </p:txBody>
      </p:sp>
      <p:sp>
        <p:nvSpPr>
          <p:cNvPr id="10" name="Стрелка вниз 9"/>
          <p:cNvSpPr/>
          <p:nvPr/>
        </p:nvSpPr>
        <p:spPr>
          <a:xfrm rot="19249900">
            <a:off x="1838325" y="1774825"/>
            <a:ext cx="720725" cy="720725"/>
          </a:xfrm>
          <a:prstGeom prst="downArrow">
            <a:avLst>
              <a:gd name="adj1" fmla="val 429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71" name="TextBox 10"/>
          <p:cNvSpPr txBox="1">
            <a:spLocks noChangeArrowheads="1"/>
          </p:cNvSpPr>
          <p:nvPr/>
        </p:nvSpPr>
        <p:spPr bwMode="auto">
          <a:xfrm>
            <a:off x="1331913" y="1412875"/>
            <a:ext cx="1200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ОТБЕНЗ.</a:t>
            </a:r>
          </a:p>
        </p:txBody>
      </p:sp>
      <p:sp>
        <p:nvSpPr>
          <p:cNvPr id="12" name="Стрелка вниз 11"/>
          <p:cNvSpPr/>
          <p:nvPr/>
        </p:nvSpPr>
        <p:spPr>
          <a:xfrm rot="5400000">
            <a:off x="3923506" y="3501232"/>
            <a:ext cx="720725" cy="719138"/>
          </a:xfrm>
          <a:prstGeom prst="downArrow">
            <a:avLst>
              <a:gd name="adj1" fmla="val 429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73" name="TextBox 12"/>
          <p:cNvSpPr txBox="1">
            <a:spLocks noChangeArrowheads="1"/>
          </p:cNvSpPr>
          <p:nvPr/>
        </p:nvSpPr>
        <p:spPr bwMode="auto">
          <a:xfrm>
            <a:off x="4716463" y="3644900"/>
            <a:ext cx="481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АТ</a:t>
            </a:r>
          </a:p>
        </p:txBody>
      </p:sp>
      <p:sp>
        <p:nvSpPr>
          <p:cNvPr id="14" name="Стрелка вниз 13"/>
          <p:cNvSpPr/>
          <p:nvPr/>
        </p:nvSpPr>
        <p:spPr>
          <a:xfrm rot="5400000">
            <a:off x="6444457" y="4004469"/>
            <a:ext cx="719137" cy="720725"/>
          </a:xfrm>
          <a:prstGeom prst="downArrow">
            <a:avLst>
              <a:gd name="adj1" fmla="val 429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75" name="TextBox 14"/>
          <p:cNvSpPr txBox="1">
            <a:spLocks noChangeArrowheads="1"/>
          </p:cNvSpPr>
          <p:nvPr/>
        </p:nvSpPr>
        <p:spPr bwMode="auto">
          <a:xfrm>
            <a:off x="7235825" y="4149725"/>
            <a:ext cx="484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ВТ</a:t>
            </a:r>
          </a:p>
        </p:txBody>
      </p:sp>
      <p:sp>
        <p:nvSpPr>
          <p:cNvPr id="16" name="Стрелка вниз 15"/>
          <p:cNvSpPr/>
          <p:nvPr/>
        </p:nvSpPr>
        <p:spPr>
          <a:xfrm rot="3975356">
            <a:off x="6011863" y="1412875"/>
            <a:ext cx="720725" cy="720725"/>
          </a:xfrm>
          <a:prstGeom prst="downArrow">
            <a:avLst>
              <a:gd name="adj1" fmla="val 429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77" name="TextBox 16"/>
          <p:cNvSpPr txBox="1">
            <a:spLocks noChangeArrowheads="1"/>
          </p:cNvSpPr>
          <p:nvPr/>
        </p:nvSpPr>
        <p:spPr bwMode="auto">
          <a:xfrm>
            <a:off x="6732588" y="1341438"/>
            <a:ext cx="1414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Стаб.Бенз.</a:t>
            </a:r>
          </a:p>
        </p:txBody>
      </p:sp>
      <p:sp>
        <p:nvSpPr>
          <p:cNvPr id="18" name="Стрелка вниз 17"/>
          <p:cNvSpPr/>
          <p:nvPr/>
        </p:nvSpPr>
        <p:spPr>
          <a:xfrm rot="8704961">
            <a:off x="7881938" y="2849563"/>
            <a:ext cx="719137" cy="720725"/>
          </a:xfrm>
          <a:prstGeom prst="downArrow">
            <a:avLst>
              <a:gd name="adj1" fmla="val 429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79" name="TextBox 18"/>
          <p:cNvSpPr txBox="1">
            <a:spLocks noChangeArrowheads="1"/>
          </p:cNvSpPr>
          <p:nvPr/>
        </p:nvSpPr>
        <p:spPr bwMode="auto">
          <a:xfrm>
            <a:off x="7956550" y="3644900"/>
            <a:ext cx="99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ЭЖЕКТ</a:t>
            </a:r>
          </a:p>
        </p:txBody>
      </p:sp>
    </p:spTree>
    <p:extLst>
      <p:ext uri="{BB962C8B-B14F-4D97-AF65-F5344CB8AC3E}">
        <p14:creationId xmlns:p14="http://schemas.microsoft.com/office/powerpoint/2010/main" val="327018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 в промышленных условиях</a:t>
            </a:r>
            <a:endParaRPr lang="ru-RU" altLang="ru-RU" sz="2100" b="1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70902"/>
              </p:ext>
            </p:extLst>
          </p:nvPr>
        </p:nvGraphicFramePr>
        <p:xfrm>
          <a:off x="250825" y="836712"/>
          <a:ext cx="6886575" cy="6004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942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2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9787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Температура, °С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подогрева нефти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перед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отбенизинивающей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колонной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подогрева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отбензиненной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нефти в змеевиках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 трубчатой печи 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паров, уходящих из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отбензинивающей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колонны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внизу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отбензинивающей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колонны 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паров, уходящих из основной колонны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внизу основной колонны 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ввода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сырья в вакуумную колонну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верха вакуумной колонны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низа вакуумной колонны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Флегмовое число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Давление, МПа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в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отбензинивающей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колонне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в основной колонне 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откачки легких газов основной колонны на ГФУ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Давление, кПа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вверху вакуумной колонны</a:t>
                      </a:r>
                    </a:p>
                  </a:txBody>
                  <a:tcPr marL="68579" marR="685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200—230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330—360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120—140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240—260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120—130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340—355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380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-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180 - 200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350 - 360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0,5-0,7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0,4—0,5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0,15—0,2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0,3-0,4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7,85 – 8,85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8446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850" y="1052513"/>
            <a:ext cx="1584325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04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2627313" y="908050"/>
            <a:ext cx="215900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20488" name="Rectangle 6"/>
          <p:cNvSpPr>
            <a:spLocks noChangeArrowheads="1"/>
          </p:cNvSpPr>
          <p:nvPr/>
        </p:nvSpPr>
        <p:spPr bwMode="auto">
          <a:xfrm>
            <a:off x="1054100" y="25956"/>
            <a:ext cx="80899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>
                <a:solidFill>
                  <a:schemeClr val="tx2"/>
                </a:solidFill>
              </a:rPr>
              <a:t>Продукты </a:t>
            </a:r>
            <a:r>
              <a:rPr lang="ru-RU" altLang="ru-RU" sz="2100" b="1" dirty="0" smtClean="0">
                <a:solidFill>
                  <a:schemeClr val="tx2"/>
                </a:solidFill>
              </a:rPr>
              <a:t>установки АВТ</a:t>
            </a:r>
          </a:p>
          <a:p>
            <a:pPr algn="ctr" eaLnBrk="1" hangingPunct="1"/>
            <a:r>
              <a:rPr lang="ru-RU" altLang="ru-RU" sz="2100" dirty="0" smtClean="0">
                <a:solidFill>
                  <a:schemeClr val="tx2"/>
                </a:solidFill>
              </a:rPr>
              <a:t>(в соответствии со схемой)</a:t>
            </a:r>
            <a:endParaRPr lang="ru-RU" altLang="ru-RU" sz="21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539112"/>
              </p:ext>
            </p:extLst>
          </p:nvPr>
        </p:nvGraphicFramePr>
        <p:xfrm>
          <a:off x="251520" y="764704"/>
          <a:ext cx="8856984" cy="6067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Колонна</a:t>
                      </a:r>
                      <a:endParaRPr lang="ru-RU" sz="16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j-lt"/>
                        </a:rPr>
                        <a:t>Фракция</a:t>
                      </a:r>
                      <a:endParaRPr lang="ru-RU" sz="16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+mj-lt"/>
                        </a:rPr>
                        <a:t>Выход</a:t>
                      </a:r>
                      <a:r>
                        <a:rPr lang="ru-RU" sz="1600" b="1" baseline="0" dirty="0" smtClean="0">
                          <a:effectLst/>
                          <a:latin typeface="+mj-lt"/>
                        </a:rPr>
                        <a:t>, %</a:t>
                      </a:r>
                      <a:endParaRPr lang="ru-RU" sz="16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+mj-lt"/>
                          <a:ea typeface="Times New Roman"/>
                        </a:rPr>
                        <a:t>Использование</a:t>
                      </a: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 smtClean="0">
                          <a:effectLst/>
                          <a:latin typeface="+mj-lt"/>
                        </a:rPr>
                        <a:t>Атмосферная перегонка</a:t>
                      </a:r>
                    </a:p>
                  </a:txBody>
                  <a:tcPr marL="45720" marR="45720" anchor="ctr" anchorCtr="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Газ атмосферной (4) и 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отбензинивающей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колонн (3)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1600" b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-С</a:t>
                      </a:r>
                      <a:r>
                        <a:rPr lang="ru-RU" sz="1600" b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ru-RU" sz="1600" b="0" kern="1200" baseline="-250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0,1-0,8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Как печное топливо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Газ колонны физической стабилизации бензина (5)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1600" b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-С</a:t>
                      </a:r>
                      <a:r>
                        <a:rPr lang="ru-RU" sz="1600" b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endParaRPr lang="ru-RU" sz="1600" b="0" kern="1200" baseline="-250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0,5-1,0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Как печное топливо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Сжиженные углеводородные газы (</a:t>
                      </a:r>
                      <a:r>
                        <a:rPr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VII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1600" b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-С</a:t>
                      </a:r>
                      <a:r>
                        <a:rPr lang="ru-RU" sz="1600" b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ru-RU" sz="1600" b="0" kern="1200" baseline="-250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0,6-1,2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установку 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газофракционирования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как бытовое и газомоторное топливо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Головка перегонки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(легкий бензин)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н.к.-85 °С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2-5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изомеризацию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Бензиновая фракция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85-180 °С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5-15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каталитический риформинг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Керосиновая фракция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140-230 °С</a:t>
                      </a: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(150-200)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7-12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(5-7)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Как растворитель; на 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депарафинизацию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и гидроочистку с  получением авиатоплива;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Дизельная фракция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180-360 °С</a:t>
                      </a: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(150-340)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22-26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(15-20)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депарафинизацию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гидроочистку; получение 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низкозастывающего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дизельного 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топлива и парафина;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Мазут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350-к.к. °С 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40-70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Компонент котельного топлива; на вакуумную перегонку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22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2627313" y="908050"/>
            <a:ext cx="215900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20488" name="Rectangle 6"/>
          <p:cNvSpPr>
            <a:spLocks noChangeArrowheads="1"/>
          </p:cNvSpPr>
          <p:nvPr/>
        </p:nvSpPr>
        <p:spPr bwMode="auto">
          <a:xfrm>
            <a:off x="1054100" y="25956"/>
            <a:ext cx="80899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>
                <a:solidFill>
                  <a:schemeClr val="tx2"/>
                </a:solidFill>
              </a:rPr>
              <a:t>Продукты </a:t>
            </a:r>
            <a:r>
              <a:rPr lang="ru-RU" altLang="ru-RU" sz="2100" b="1" dirty="0" smtClean="0">
                <a:solidFill>
                  <a:schemeClr val="tx2"/>
                </a:solidFill>
              </a:rPr>
              <a:t>установки АВТ</a:t>
            </a:r>
          </a:p>
          <a:p>
            <a:pPr algn="ctr" eaLnBrk="1" hangingPunct="1"/>
            <a:r>
              <a:rPr lang="ru-RU" altLang="ru-RU" sz="2100" dirty="0" smtClean="0">
                <a:solidFill>
                  <a:schemeClr val="tx2"/>
                </a:solidFill>
              </a:rPr>
              <a:t>(в соответствии со схемой)</a:t>
            </a:r>
            <a:endParaRPr lang="ru-RU" altLang="ru-RU" sz="21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14483"/>
              </p:ext>
            </p:extLst>
          </p:nvPr>
        </p:nvGraphicFramePr>
        <p:xfrm>
          <a:off x="251520" y="764704"/>
          <a:ext cx="8856984" cy="5943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Колонна</a:t>
                      </a:r>
                      <a:endParaRPr lang="ru-RU" sz="16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j-lt"/>
                        </a:rPr>
                        <a:t>Фракция</a:t>
                      </a:r>
                      <a:endParaRPr lang="ru-RU" sz="16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+mj-lt"/>
                        </a:rPr>
                        <a:t>Выход</a:t>
                      </a:r>
                      <a:r>
                        <a:rPr lang="ru-RU" sz="1600" b="1" baseline="0" dirty="0" smtClean="0">
                          <a:effectLst/>
                          <a:latin typeface="+mj-lt"/>
                        </a:rPr>
                        <a:t>, %</a:t>
                      </a:r>
                      <a:endParaRPr lang="ru-RU" sz="16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+mj-lt"/>
                          <a:ea typeface="Times New Roman"/>
                        </a:rPr>
                        <a:t>Использование</a:t>
                      </a: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 smtClean="0">
                          <a:effectLst/>
                          <a:latin typeface="+mj-lt"/>
                        </a:rPr>
                        <a:t>Вакуумная перегонка (топливный вариант)</a:t>
                      </a:r>
                    </a:p>
                  </a:txBody>
                  <a:tcPr marL="45720" marR="45720" anchor="ctr" anchorCtr="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Дистиллят вакуумной перегонки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150-280 °С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0,5-0,8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Компонент дизельного топлива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Легкий вакуумный газойль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250-380 °С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2-4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Компонент дизельного,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котельного или судового топлива</a:t>
                      </a: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Вакуумный газойль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(тяжелый вакуумный газойль)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300-500 °С</a:t>
                      </a: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(350-550)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20-25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(25-32)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каткрекинг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или гидрокрекинг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получения моторных топлив</a:t>
                      </a:r>
                      <a:endParaRPr lang="ru-RU" sz="16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Гудрон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500 °С-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к.к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(550-к.к.)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12-15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(10-12)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коксование,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висбрекинг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или получение битума; как компонент котельного топлива;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 smtClean="0">
                          <a:effectLst/>
                          <a:latin typeface="+mj-lt"/>
                        </a:rPr>
                        <a:t>Вакуумная перегонка (топливно-масляный</a:t>
                      </a:r>
                      <a:r>
                        <a:rPr lang="ru-RU" sz="1600" b="1" u="non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ru-RU" sz="1600" b="1" u="none" dirty="0" smtClean="0">
                          <a:effectLst/>
                          <a:latin typeface="+mj-lt"/>
                        </a:rPr>
                        <a:t>вариант)</a:t>
                      </a:r>
                    </a:p>
                  </a:txBody>
                  <a:tcPr marL="45720" marR="45720" anchor="ctr" anchorCtr="1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u="none" dirty="0" smtClean="0">
                        <a:effectLst/>
                        <a:latin typeface="+mj-lt"/>
                      </a:endParaRPr>
                    </a:p>
                  </a:txBody>
                  <a:tcPr marL="45720" marR="45720" anchor="ctr" anchorCtr="1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u="none" dirty="0" smtClean="0">
                        <a:effectLst/>
                        <a:latin typeface="+mj-lt"/>
                      </a:endParaRPr>
                    </a:p>
                  </a:txBody>
                  <a:tcPr marL="45720" marR="45720" anchor="ctr" anchorCtr="1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u="none" dirty="0" smtClean="0">
                        <a:effectLst/>
                        <a:latin typeface="+mj-lt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масляные фракции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200" dirty="0" smtClean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(3 масляные фракции)</a:t>
                      </a:r>
                    </a:p>
                  </a:txBody>
                  <a:tcPr marL="45720" marR="45720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350-420 °С</a:t>
                      </a: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420-500 °С</a:t>
                      </a: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(350-400</a:t>
                      </a: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400-450</a:t>
                      </a: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450-500)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8-12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12-14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селективную очистку, 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депарафинизацию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гидроочистку с получением базовых нефтяных масел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Гудрон</a:t>
                      </a: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500 °С-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к.к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15-18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деасфальтизацию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селективную очистку 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получением остаточных масел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anchor="ctr" anchorCtr="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38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148" y="1628800"/>
            <a:ext cx="4872889" cy="505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23850" y="188640"/>
            <a:ext cx="8820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chemeClr val="tx2"/>
                </a:solidFill>
              </a:rPr>
              <a:t>Тепловой режим в колонне, промежуточное орошение </a:t>
            </a:r>
            <a:endParaRPr lang="ru-RU" altLang="ru-RU" b="1" dirty="0"/>
          </a:p>
        </p:txBody>
      </p:sp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4733925" y="1376184"/>
            <a:ext cx="4410075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268288" algn="just" eaLnBrk="1" hangingPunct="1"/>
            <a:r>
              <a:rPr lang="ru-RU" altLang="ru-RU" sz="1600" dirty="0" smtClean="0"/>
              <a:t>Способы орошения </a:t>
            </a:r>
            <a:r>
              <a:rPr lang="ru-RU" altLang="ru-RU" sz="1600" dirty="0"/>
              <a:t>в атмосферной колонне: </a:t>
            </a:r>
          </a:p>
          <a:p>
            <a:pPr indent="268288" algn="just" eaLnBrk="1" hangingPunct="1">
              <a:buFontTx/>
              <a:buChar char="-"/>
            </a:pPr>
            <a:r>
              <a:rPr lang="ru-RU" altLang="ru-RU" sz="1600" dirty="0" smtClean="0"/>
              <a:t> </a:t>
            </a:r>
            <a:r>
              <a:rPr lang="ru-RU" altLang="ru-RU" sz="1600" b="1" dirty="0" smtClean="0"/>
              <a:t>ВЕРХ </a:t>
            </a:r>
            <a:r>
              <a:rPr lang="ru-RU" altLang="ru-RU" sz="1600" dirty="0" smtClean="0"/>
              <a:t>- </a:t>
            </a:r>
            <a:r>
              <a:rPr lang="ru-RU" altLang="ru-RU" sz="1600" dirty="0"/>
              <a:t>верхний дистиллят; </a:t>
            </a:r>
          </a:p>
          <a:p>
            <a:pPr indent="268288" algn="just" eaLnBrk="1" hangingPunct="1">
              <a:buFontTx/>
              <a:buChar char="-"/>
            </a:pPr>
            <a:r>
              <a:rPr lang="ru-RU" altLang="ru-RU" sz="1600" dirty="0" smtClean="0"/>
              <a:t> </a:t>
            </a:r>
            <a:r>
              <a:rPr lang="ru-RU" altLang="ru-RU" sz="1600" b="1" dirty="0" smtClean="0"/>
              <a:t>ПО ВЫСОТЕ КОЛОННЫ </a:t>
            </a:r>
            <a:r>
              <a:rPr lang="ru-RU" altLang="ru-RU" sz="1600" dirty="0" smtClean="0"/>
              <a:t>— </a:t>
            </a:r>
            <a:r>
              <a:rPr lang="ru-RU" altLang="ru-RU" sz="1600" dirty="0"/>
              <a:t>несколько промежуточных циркуляционных орошений:</a:t>
            </a:r>
          </a:p>
          <a:p>
            <a:pPr indent="268288" algn="just" eaLnBrk="1" hangingPunct="1"/>
            <a:r>
              <a:rPr lang="ru-RU" altLang="ru-RU" sz="1600" dirty="0"/>
              <a:t>1) </a:t>
            </a:r>
            <a:r>
              <a:rPr lang="ru-RU" altLang="ru-RU" sz="1600" dirty="0" smtClean="0"/>
              <a:t>Боковой погон </a:t>
            </a:r>
            <a:r>
              <a:rPr lang="ru-RU" altLang="ru-RU" sz="1600" dirty="0"/>
              <a:t>чаще всего отводят в выносную </a:t>
            </a:r>
            <a:r>
              <a:rPr lang="ru-RU" altLang="ru-RU" sz="1600" i="1" dirty="0"/>
              <a:t>отпарную колонну </a:t>
            </a:r>
            <a:r>
              <a:rPr lang="ru-RU" altLang="ru-RU" sz="1600" dirty="0"/>
              <a:t>с одной из </a:t>
            </a:r>
            <a:r>
              <a:rPr lang="ru-RU" altLang="ru-RU" sz="1600" dirty="0" smtClean="0"/>
              <a:t>тарелок, а пары отгона возвращают </a:t>
            </a:r>
            <a:r>
              <a:rPr lang="ru-RU" altLang="ru-RU" sz="1600" b="1" dirty="0" smtClean="0"/>
              <a:t>выше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точки вывода бокового дистиллята.</a:t>
            </a:r>
            <a:endParaRPr lang="en-US" altLang="ru-RU" sz="1600" dirty="0"/>
          </a:p>
          <a:p>
            <a:pPr indent="268288" algn="just" eaLnBrk="1" hangingPunct="1"/>
            <a:r>
              <a:rPr lang="ru-RU" altLang="ru-RU" sz="1600" dirty="0"/>
              <a:t>2) В качестве промежуточного орошения используют </a:t>
            </a:r>
            <a:r>
              <a:rPr lang="ru-RU" altLang="ru-RU" sz="1600" dirty="0" smtClean="0"/>
              <a:t>жидкость с тарелки, которую </a:t>
            </a:r>
            <a:r>
              <a:rPr lang="ru-RU" altLang="ru-RU" sz="1600" dirty="0"/>
              <a:t>после </a:t>
            </a:r>
            <a:r>
              <a:rPr lang="ru-RU" altLang="ru-RU" sz="1600" dirty="0" smtClean="0"/>
              <a:t>обмена теплом с нефтью </a:t>
            </a:r>
            <a:r>
              <a:rPr lang="ru-RU" altLang="ru-RU" sz="1600" dirty="0"/>
              <a:t>возвращают в колонну </a:t>
            </a:r>
            <a:r>
              <a:rPr lang="ru-RU" altLang="ru-RU" sz="1600" b="1" dirty="0" smtClean="0"/>
              <a:t>выше или ниже </a:t>
            </a:r>
            <a:r>
              <a:rPr lang="ru-RU" altLang="ru-RU" sz="1600" dirty="0" smtClean="0"/>
              <a:t>точки вывода.</a:t>
            </a:r>
            <a:endParaRPr lang="ru-RU" altLang="ru-RU" sz="1600" dirty="0"/>
          </a:p>
          <a:p>
            <a:pPr indent="268288" algn="just" eaLnBrk="1" hangingPunct="1"/>
            <a:r>
              <a:rPr lang="ru-RU" altLang="ru-RU" sz="1600" i="1" dirty="0" smtClean="0"/>
              <a:t>Например</a:t>
            </a:r>
            <a:r>
              <a:rPr lang="ru-RU" altLang="ru-RU" sz="1600" dirty="0" smtClean="0"/>
              <a:t>: вывод/ввод ЦО – 287/174 °С</a:t>
            </a:r>
          </a:p>
          <a:p>
            <a:pPr indent="268288" algn="just" eaLnBrk="1" hangingPunct="1"/>
            <a:endParaRPr lang="ru-RU" altLang="ru-RU" sz="1100" dirty="0"/>
          </a:p>
          <a:p>
            <a:pPr indent="268288" algn="just" eaLnBrk="1" hangingPunct="1"/>
            <a:r>
              <a:rPr lang="ru-RU" altLang="ru-RU" sz="1600" dirty="0"/>
              <a:t>Применяя орошение, рационально используют избыточное тепло колонны для подогрева нефти, при этом выравниваются нагрузки по высоте </a:t>
            </a:r>
            <a:r>
              <a:rPr lang="ru-RU" altLang="ru-RU" sz="1600" dirty="0" smtClean="0"/>
              <a:t>колонны (</a:t>
            </a:r>
            <a:r>
              <a:rPr lang="ru-RU" altLang="ru-RU" sz="1600" i="1" dirty="0" smtClean="0"/>
              <a:t>в основном по пару</a:t>
            </a:r>
            <a:r>
              <a:rPr lang="ru-RU" altLang="ru-RU" sz="1600" dirty="0" smtClean="0"/>
              <a:t>), </a:t>
            </a:r>
            <a:r>
              <a:rPr lang="ru-RU" altLang="ru-RU" sz="1600" dirty="0"/>
              <a:t>и это обеспечивает оптимальные условия ее работы. </a:t>
            </a:r>
            <a:endParaRPr lang="ru-RU" altLang="ru-RU" sz="1600" dirty="0" smtClean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23850" y="842507"/>
            <a:ext cx="8820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u="sng" dirty="0" smtClean="0">
                <a:solidFill>
                  <a:schemeClr val="tx2"/>
                </a:solidFill>
              </a:rPr>
              <a:t>Орошение (флегма и др.), водяной пар в куб колонны, подогрев исходной нефти – единственные потоки, влияющие на тепловой режим колонны</a:t>
            </a:r>
            <a:endParaRPr lang="ru-RU" altLang="ru-RU" b="1" u="sng" dirty="0"/>
          </a:p>
        </p:txBody>
      </p:sp>
    </p:spTree>
    <p:extLst>
      <p:ext uri="{BB962C8B-B14F-4D97-AF65-F5344CB8AC3E}">
        <p14:creationId xmlns:p14="http://schemas.microsoft.com/office/powerpoint/2010/main" val="14667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 в промышленных условиях</a:t>
            </a:r>
            <a:endParaRPr lang="ru-RU" altLang="ru-RU" sz="2100" b="1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303227"/>
              </p:ext>
            </p:extLst>
          </p:nvPr>
        </p:nvGraphicFramePr>
        <p:xfrm>
          <a:off x="683393" y="1555224"/>
          <a:ext cx="7993063" cy="3657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769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91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69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+mj-lt"/>
                        </a:rPr>
                        <a:t>Колонна</a:t>
                      </a:r>
                      <a:endParaRPr lang="ru-RU" sz="18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j-lt"/>
                        </a:rPr>
                        <a:t>Число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j-lt"/>
                        </a:rPr>
                        <a:t>тарелок</a:t>
                      </a:r>
                      <a:endParaRPr lang="ru-RU" sz="18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+mj-lt"/>
                        </a:rPr>
                        <a:t>Тип тарелок</a:t>
                      </a:r>
                      <a:endParaRPr lang="ru-RU" sz="18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sng" dirty="0" smtClean="0">
                          <a:effectLst/>
                          <a:latin typeface="+mj-lt"/>
                        </a:rPr>
                        <a:t>Установка АВТ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u="sng" dirty="0" smtClean="0">
                        <a:effectLst/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+mj-lt"/>
                        </a:rPr>
                        <a:t>Атмосферная предварительная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j-lt"/>
                        </a:rPr>
                        <a:t>28</a:t>
                      </a:r>
                      <a:endParaRPr lang="ru-RU" sz="18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+mj-lt"/>
                        </a:rPr>
                        <a:t>Клапанные (верх - </a:t>
                      </a:r>
                      <a:r>
                        <a:rPr lang="ru-RU" sz="1800" b="0" dirty="0" err="1" smtClean="0">
                          <a:effectLst/>
                          <a:latin typeface="+mj-lt"/>
                        </a:rPr>
                        <a:t>двух-поточные</a:t>
                      </a:r>
                      <a:r>
                        <a:rPr lang="ru-RU" sz="1800" b="0" dirty="0" smtClean="0">
                          <a:effectLst/>
                          <a:latin typeface="+mj-lt"/>
                        </a:rPr>
                        <a:t>, низ - </a:t>
                      </a:r>
                      <a:r>
                        <a:rPr lang="ru-RU" sz="1800" b="0" dirty="0" err="1" smtClean="0">
                          <a:effectLst/>
                          <a:latin typeface="+mj-lt"/>
                        </a:rPr>
                        <a:t>четырёхпоточные</a:t>
                      </a:r>
                      <a:r>
                        <a:rPr lang="ru-RU" sz="1800" b="0" dirty="0" smtClean="0"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+mj-lt"/>
                        </a:rPr>
                        <a:t>Атмосферная основная 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j-lt"/>
                        </a:rPr>
                        <a:t>49</a:t>
                      </a:r>
                      <a:endParaRPr lang="ru-RU" sz="18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+mj-lt"/>
                        </a:rPr>
                        <a:t>Клапанные</a:t>
                      </a: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+mj-lt"/>
                        </a:rPr>
                        <a:t>Вакуумная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j-lt"/>
                        </a:rPr>
                        <a:t>18</a:t>
                      </a:r>
                      <a:endParaRPr lang="ru-RU" sz="18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+mj-lt"/>
                        </a:rPr>
                        <a:t>Верх – клапанные, </a:t>
                      </a:r>
                      <a:r>
                        <a:rPr lang="en-US" sz="1800" b="0" dirty="0" smtClean="0">
                          <a:effectLst/>
                          <a:latin typeface="+mj-lt"/>
                        </a:rPr>
                        <a:t>S</a:t>
                      </a:r>
                      <a:r>
                        <a:rPr lang="ru-RU" sz="1800" b="0" dirty="0" smtClean="0">
                          <a:effectLst/>
                          <a:latin typeface="+mj-lt"/>
                        </a:rPr>
                        <a:t>-образные, низ - решетчатые, струйные</a:t>
                      </a: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 smtClean="0">
                          <a:effectLst/>
                          <a:latin typeface="+mj-lt"/>
                        </a:rPr>
                        <a:t>Отпарная</a:t>
                      </a:r>
                      <a:endParaRPr lang="ru-RU" sz="1800" b="0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j-lt"/>
                        </a:rPr>
                        <a:t>4</a:t>
                      </a:r>
                      <a:endParaRPr lang="ru-RU" sz="18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+mj-lt"/>
                        </a:rPr>
                        <a:t>Клапанные</a:t>
                      </a:r>
                      <a:endParaRPr lang="ru-RU" sz="1800" b="0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01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187450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>
                <a:solidFill>
                  <a:schemeClr val="tx2"/>
                </a:solidFill>
              </a:rPr>
              <a:t>Перегонка нефти в промышленных условиях</a:t>
            </a:r>
            <a:endParaRPr lang="ru-RU" altLang="ru-RU" sz="21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601840"/>
              </p:ext>
            </p:extLst>
          </p:nvPr>
        </p:nvGraphicFramePr>
        <p:xfrm>
          <a:off x="755576" y="1915264"/>
          <a:ext cx="7993064" cy="4119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6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479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+mj-lt"/>
                        </a:rPr>
                        <a:t>Верхняя фракция</a:t>
                      </a:r>
                      <a:endParaRPr lang="ru-RU" sz="16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j-lt"/>
                          <a:ea typeface="Times New Roman"/>
                        </a:rPr>
                        <a:t>Нижняя фракция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тарелок</a:t>
                      </a:r>
                      <a:endParaRPr lang="ru-RU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+mj-lt"/>
                          <a:ea typeface="Times New Roman"/>
                        </a:rPr>
                        <a:t>Зазор/перекрытие, °С</a:t>
                      </a: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dirty="0" smtClean="0">
                          <a:effectLst/>
                          <a:latin typeface="+mj-lt"/>
                        </a:rPr>
                        <a:t>(</a:t>
                      </a:r>
                      <a:r>
                        <a:rPr lang="ru-RU" sz="1600" b="0" i="1" u="none" dirty="0" smtClean="0">
                          <a:effectLst/>
                          <a:latin typeface="+mj-lt"/>
                        </a:rPr>
                        <a:t>шлем колонны</a:t>
                      </a:r>
                      <a:r>
                        <a:rPr lang="ru-RU" sz="1600" b="0" u="none" dirty="0" smtClean="0"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Бензиновая</a:t>
                      </a:r>
                      <a:endParaRPr lang="ru-RU" sz="1600" b="0" u="none" dirty="0" smtClean="0">
                        <a:effectLst/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</a:rPr>
                        <a:t>4-6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</a:rPr>
                        <a:t>-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dirty="0" smtClean="0">
                          <a:effectLst/>
                          <a:latin typeface="+mj-lt"/>
                        </a:rPr>
                        <a:t>Бензиновая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dirty="0" smtClean="0">
                          <a:effectLst/>
                          <a:latin typeface="+mj-lt"/>
                        </a:rPr>
                        <a:t>Керосиновая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</a:rPr>
                        <a:t>9-11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</a:rPr>
                        <a:t>+6,7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</a:rPr>
                        <a:t>Керосиновая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+mj-lt"/>
                        </a:rPr>
                        <a:t>Легкая</a:t>
                      </a:r>
                      <a:r>
                        <a:rPr lang="ru-RU" sz="1600" b="0" baseline="0" dirty="0" smtClean="0">
                          <a:latin typeface="+mj-lt"/>
                        </a:rPr>
                        <a:t> дизельная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</a:rPr>
                        <a:t>11-14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</a:rPr>
                        <a:t>-34,4</a:t>
                      </a: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Легкая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дизельная</a:t>
                      </a:r>
                      <a:endParaRPr lang="ru-RU" sz="1600" b="0" dirty="0" smtClean="0">
                        <a:effectLst/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Тяжелая 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дизельная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</a:rPr>
                        <a:t>3-5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</a:rPr>
                        <a:t>-93,9</a:t>
                      </a: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Тяжелая 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дизельная</a:t>
                      </a:r>
                      <a:endParaRPr lang="ru-RU" sz="1600" b="0" dirty="0" smtClean="0">
                        <a:effectLst/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+mj-lt"/>
                        </a:rPr>
                        <a:t>Тарелка питания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</a:rPr>
                        <a:t>3-5</a:t>
                      </a:r>
                    </a:p>
                  </a:txBody>
                  <a:tcPr marL="91442" marR="91442" anchor="ctr" anchorCtr="1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</a:rPr>
                        <a:t>-38,9</a:t>
                      </a: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Тарелка питания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+mj-lt"/>
                        </a:rPr>
                        <a:t>Вывод кубового остатка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Times New Roman"/>
                        </a:rPr>
                        <a:t>4-6</a:t>
                      </a:r>
                    </a:p>
                  </a:txBody>
                  <a:tcPr marL="91442" marR="91442" anchor="ctr" anchorCtr="1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Вакуумный газойль</a:t>
                      </a: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+mj-lt"/>
                        </a:rPr>
                        <a:t>Вакуумный остаток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91442" marR="91442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Times New Roman"/>
                        </a:rPr>
                        <a:t>-38,9</a:t>
                      </a:r>
                    </a:p>
                  </a:txBody>
                  <a:tcPr marL="91442" marR="91442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55576" y="961787"/>
            <a:ext cx="80899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Число тарелок между боковыми погонами </a:t>
            </a:r>
            <a:br>
              <a:rPr lang="ru-RU" altLang="ru-RU" sz="2100" b="1" dirty="0" smtClean="0">
                <a:solidFill>
                  <a:schemeClr val="tx2"/>
                </a:solidFill>
              </a:rPr>
            </a:br>
            <a:r>
              <a:rPr lang="ru-RU" altLang="ru-RU" sz="2100" b="1" dirty="0" smtClean="0">
                <a:solidFill>
                  <a:schemeClr val="tx2"/>
                </a:solidFill>
              </a:rPr>
              <a:t>и типичная четкость разделения</a:t>
            </a:r>
            <a:endParaRPr lang="ru-RU" altLang="ru-RU" sz="2100" b="1" dirty="0"/>
          </a:p>
        </p:txBody>
      </p:sp>
    </p:spTree>
    <p:extLst>
      <p:ext uri="{BB962C8B-B14F-4D97-AF65-F5344CB8AC3E}">
        <p14:creationId xmlns:p14="http://schemas.microsoft.com/office/powerpoint/2010/main" val="264518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Перегонка нефти в промышленных условиях</a:t>
            </a:r>
            <a:endParaRPr lang="ru-RU" altLang="ru-RU" sz="2100" b="1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142742"/>
              </p:ext>
            </p:extLst>
          </p:nvPr>
        </p:nvGraphicFramePr>
        <p:xfrm>
          <a:off x="1116013" y="1341438"/>
          <a:ext cx="7056387" cy="402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93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59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710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7603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</a:rPr>
                        <a:t>Ромашкинская</a:t>
                      </a:r>
                      <a:r>
                        <a:rPr lang="ru-RU" sz="1600" b="1" dirty="0">
                          <a:effectLst/>
                        </a:rPr>
                        <a:t> нефть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Самотлорская нефть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378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Взято, % (масс.)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Нестабильная нефть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Вода эмульсионная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380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Итого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100,1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100,1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373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Получено, % (масс.)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Углеводородный газ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Бензиновая фракция (н.к. - 140)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Керосиновая фракция (140-240)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Дизельная фракция (240-350)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Мазут (&gt;350)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Потери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12,2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16,3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17,0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52,7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1,1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18,5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17,9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20,3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41,4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380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Итого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100,1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100,1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9485" name="Rectangle 6"/>
          <p:cNvSpPr>
            <a:spLocks noChangeArrowheads="1"/>
          </p:cNvSpPr>
          <p:nvPr/>
        </p:nvSpPr>
        <p:spPr bwMode="auto">
          <a:xfrm>
            <a:off x="611188" y="908050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Материальный баланс (для установки типа АТ)</a:t>
            </a:r>
            <a:endParaRPr lang="ru-RU" altLang="ru-RU" sz="2100" b="1"/>
          </a:p>
        </p:txBody>
      </p:sp>
      <p:sp>
        <p:nvSpPr>
          <p:cNvPr id="19486" name="Rectangle 6"/>
          <p:cNvSpPr>
            <a:spLocks noChangeArrowheads="1"/>
          </p:cNvSpPr>
          <p:nvPr/>
        </p:nvSpPr>
        <p:spPr bwMode="auto">
          <a:xfrm>
            <a:off x="611188" y="5319713"/>
            <a:ext cx="80899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Отбензинивающую колонну применяют при высоком содержании легких УВ: газы – не менее 1,5-2,2 %, бензиновые фракции – не менее 20-30 %, в целом светлые фракции – не менее 50-60 %.</a:t>
            </a:r>
            <a:endParaRPr lang="ru-RU" altLang="ru-RU" sz="2100" b="1"/>
          </a:p>
        </p:txBody>
      </p:sp>
    </p:spTree>
    <p:extLst>
      <p:ext uri="{BB962C8B-B14F-4D97-AF65-F5344CB8AC3E}">
        <p14:creationId xmlns:p14="http://schemas.microsoft.com/office/powerpoint/2010/main" val="255560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Клапанные тарелки</a:t>
            </a:r>
            <a:endParaRPr lang="ru-RU" altLang="ru-RU" sz="2100" b="1" dirty="0"/>
          </a:p>
        </p:txBody>
      </p:sp>
      <p:sp>
        <p:nvSpPr>
          <p:cNvPr id="22538" name="Прямоугольник 4"/>
          <p:cNvSpPr>
            <a:spLocks noChangeArrowheads="1"/>
          </p:cNvSpPr>
          <p:nvPr/>
        </p:nvSpPr>
        <p:spPr bwMode="auto">
          <a:xfrm>
            <a:off x="379255" y="4283804"/>
            <a:ext cx="4348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Схема движения жидкости на тарелке </a:t>
            </a:r>
            <a:endParaRPr lang="ru-RU" altLang="ru-RU" dirty="0"/>
          </a:p>
        </p:txBody>
      </p:sp>
      <p:pic>
        <p:nvPicPr>
          <p:cNvPr id="2050" name="Picture 2" descr="Картинки по запросу клапанные тарелки двухпоточна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30783" y="1124744"/>
            <a:ext cx="46456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4"/>
          <p:cNvSpPr>
            <a:spLocks noChangeArrowheads="1"/>
          </p:cNvSpPr>
          <p:nvPr/>
        </p:nvSpPr>
        <p:spPr bwMode="auto">
          <a:xfrm>
            <a:off x="474640" y="3890352"/>
            <a:ext cx="41579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1-пот.               2-пот.                   4-пот.</a:t>
            </a:r>
            <a:endParaRPr lang="ru-RU" altLang="ru-RU" dirty="0"/>
          </a:p>
        </p:txBody>
      </p:sp>
      <p:pic>
        <p:nvPicPr>
          <p:cNvPr id="2054" name="Picture 6" descr="tar_foto1.jpg (700×461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6"/>
          <a:stretch/>
        </p:blipFill>
        <p:spPr bwMode="auto">
          <a:xfrm>
            <a:off x="4876418" y="912204"/>
            <a:ext cx="4267581" cy="266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4"/>
          <p:cNvSpPr>
            <a:spLocks noChangeArrowheads="1"/>
          </p:cNvSpPr>
          <p:nvPr/>
        </p:nvSpPr>
        <p:spPr bwMode="auto">
          <a:xfrm>
            <a:off x="5796136" y="3573016"/>
            <a:ext cx="2920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Клапанная тарелка 1-пот.</a:t>
            </a:r>
            <a:endParaRPr lang="ru-RU" altLang="ru-RU" dirty="0"/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4077072"/>
            <a:ext cx="3585345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4"/>
          <p:cNvSpPr>
            <a:spLocks noChangeArrowheads="1"/>
          </p:cNvSpPr>
          <p:nvPr/>
        </p:nvSpPr>
        <p:spPr bwMode="auto">
          <a:xfrm>
            <a:off x="2383206" y="6300028"/>
            <a:ext cx="29088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Принцип работы клапана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3823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8" name="Прямоугольник 4"/>
          <p:cNvSpPr>
            <a:spLocks noChangeArrowheads="1"/>
          </p:cNvSpPr>
          <p:nvPr/>
        </p:nvSpPr>
        <p:spPr bwMode="auto">
          <a:xfrm>
            <a:off x="977281" y="6093296"/>
            <a:ext cx="34732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Участок колонного аппарата с </a:t>
            </a:r>
          </a:p>
          <a:p>
            <a:pPr algn="ctr" eaLnBrk="1" hangingPunct="1"/>
            <a:r>
              <a:rPr lang="ru-RU" altLang="ru-RU" dirty="0" smtClean="0"/>
              <a:t>2-пот.</a:t>
            </a:r>
            <a:r>
              <a:rPr lang="en-US" altLang="ru-RU" dirty="0" smtClean="0"/>
              <a:t> </a:t>
            </a:r>
            <a:r>
              <a:rPr lang="ru-RU" altLang="ru-RU" dirty="0" smtClean="0"/>
              <a:t>клапанными тарелками</a:t>
            </a:r>
            <a:endParaRPr lang="ru-RU" altLang="ru-RU" dirty="0"/>
          </a:p>
        </p:txBody>
      </p:sp>
      <p:pic>
        <p:nvPicPr>
          <p:cNvPr id="2052" name="Picture 4" descr="http://ekeip.ru/upload/4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106" y="939230"/>
            <a:ext cx="3799744" cy="284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4"/>
          <p:cNvSpPr>
            <a:spLocks noChangeArrowheads="1"/>
          </p:cNvSpPr>
          <p:nvPr/>
        </p:nvSpPr>
        <p:spPr bwMode="auto">
          <a:xfrm>
            <a:off x="5796136" y="3789040"/>
            <a:ext cx="2920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Клапанная тарелка 2-пот.</a:t>
            </a:r>
            <a:endParaRPr lang="ru-RU" altLang="ru-RU" dirty="0"/>
          </a:p>
        </p:txBody>
      </p:sp>
      <p:pic>
        <p:nvPicPr>
          <p:cNvPr id="3074" name="Picture 2" descr="http://www.chemind-tec.ru/data/pages/catalogue/images/21_Razreshenie_rabochego_sto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4369784" cy="518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Клапанные тарелки</a:t>
            </a:r>
            <a:endParaRPr lang="ru-RU" altLang="ru-RU" sz="2100" b="1" dirty="0"/>
          </a:p>
        </p:txBody>
      </p:sp>
    </p:spTree>
    <p:extLst>
      <p:ext uri="{BB962C8B-B14F-4D97-AF65-F5344CB8AC3E}">
        <p14:creationId xmlns:p14="http://schemas.microsoft.com/office/powerpoint/2010/main" val="114251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8" name="Прямоугольник 4"/>
          <p:cNvSpPr>
            <a:spLocks noChangeArrowheads="1"/>
          </p:cNvSpPr>
          <p:nvPr/>
        </p:nvSpPr>
        <p:spPr bwMode="auto">
          <a:xfrm>
            <a:off x="853529" y="5631631"/>
            <a:ext cx="29893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Простая тарелка с </a:t>
            </a:r>
          </a:p>
          <a:p>
            <a:pPr algn="ctr" eaLnBrk="1" hangingPunct="1"/>
            <a:r>
              <a:rPr lang="en-US" altLang="ru-RU" dirty="0" smtClean="0"/>
              <a:t>S-</a:t>
            </a:r>
            <a:r>
              <a:rPr lang="ru-RU" altLang="ru-RU" dirty="0" smtClean="0"/>
              <a:t>образными элементами</a:t>
            </a:r>
            <a:endParaRPr lang="ru-RU" altLang="ru-RU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Клапанные тарелки с </a:t>
            </a:r>
            <a:r>
              <a:rPr lang="en-US" altLang="ru-RU" sz="2100" b="1" dirty="0" smtClean="0">
                <a:solidFill>
                  <a:schemeClr val="tx2"/>
                </a:solidFill>
              </a:rPr>
              <a:t>S-</a:t>
            </a:r>
            <a:r>
              <a:rPr lang="ru-RU" altLang="ru-RU" sz="2100" b="1" dirty="0" smtClean="0">
                <a:solidFill>
                  <a:schemeClr val="tx2"/>
                </a:solidFill>
              </a:rPr>
              <a:t>образными элементами</a:t>
            </a:r>
            <a:endParaRPr lang="ru-RU" altLang="ru-RU" sz="2100" b="1" dirty="0"/>
          </a:p>
        </p:txBody>
      </p:sp>
      <p:pic>
        <p:nvPicPr>
          <p:cNvPr id="4100" name="Picture 4" descr="http://refy.ru/images/109/1395172858_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3530409" cy="279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studfiles.ru/html/2706/289/html_Gm4nwUF2MK.rXHw/htmlconvd-N_Q8KF_html_m28902bb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44" y="3717032"/>
            <a:ext cx="2779168" cy="156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5330392" y="5631631"/>
            <a:ext cx="29127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Тарелка с </a:t>
            </a:r>
            <a:r>
              <a:rPr lang="en-US" altLang="ru-RU" dirty="0" smtClean="0"/>
              <a:t>S-</a:t>
            </a:r>
            <a:r>
              <a:rPr lang="ru-RU" altLang="ru-RU" dirty="0" smtClean="0"/>
              <a:t>образными </a:t>
            </a:r>
          </a:p>
          <a:p>
            <a:pPr algn="ctr" eaLnBrk="1" hangingPunct="1"/>
            <a:r>
              <a:rPr lang="ru-RU" altLang="ru-RU" dirty="0" smtClean="0"/>
              <a:t>элементами и клапанами</a:t>
            </a:r>
            <a:endParaRPr lang="ru-RU" altLang="ru-RU" dirty="0"/>
          </a:p>
        </p:txBody>
      </p:sp>
      <p:pic>
        <p:nvPicPr>
          <p:cNvPr id="4104" name="Picture 8" descr="http://paht.vector-study.ru/apparat/kolonna/tarelki.files/image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519" y="3936130"/>
            <a:ext cx="383857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0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8" name="Прямоугольник 4"/>
          <p:cNvSpPr>
            <a:spLocks noChangeArrowheads="1"/>
          </p:cNvSpPr>
          <p:nvPr/>
        </p:nvSpPr>
        <p:spPr bwMode="auto">
          <a:xfrm>
            <a:off x="539552" y="4437112"/>
            <a:ext cx="31492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Элементы струйной чешуйчатой тарелки</a:t>
            </a:r>
            <a:endParaRPr lang="ru-RU" altLang="ru-RU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 dirty="0" smtClean="0">
                <a:solidFill>
                  <a:schemeClr val="tx2"/>
                </a:solidFill>
              </a:rPr>
              <a:t>Струйные и решетчатые тарелки</a:t>
            </a:r>
            <a:endParaRPr lang="ru-RU" altLang="ru-RU" sz="2100" b="1" dirty="0"/>
          </a:p>
        </p:txBody>
      </p:sp>
      <p:pic>
        <p:nvPicPr>
          <p:cNvPr id="5122" name="Picture 2" descr="http://ok-t.ru/studopedia/baza15/277403988672.files/image0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0" y="1196752"/>
            <a:ext cx="3152775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Картинки по запросу струйные тарел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http://www.studfiles.ru/html/2706/289/html_Lw4hn4gzme.DF2d/htmlconvd-OQ7W1w_html_73891fc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5439"/>
            <a:ext cx="4713462" cy="159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macp.web.tstu.ru/10/Image121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628" y="4653136"/>
            <a:ext cx="3938860" cy="203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ok-t.ru/studopediaru/baza4/2642143369323.files/image02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018" y="1166292"/>
            <a:ext cx="3373760" cy="209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4"/>
          <p:cNvSpPr>
            <a:spLocks noChangeArrowheads="1"/>
          </p:cNvSpPr>
          <p:nvPr/>
        </p:nvSpPr>
        <p:spPr bwMode="auto">
          <a:xfrm>
            <a:off x="5438691" y="3478040"/>
            <a:ext cx="31492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Решетчатая провальная тарелка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8417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1054100" y="188913"/>
            <a:ext cx="80899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100" b="1">
                <a:solidFill>
                  <a:schemeClr val="tx2"/>
                </a:solidFill>
              </a:rPr>
              <a:t>Контактные устройства</a:t>
            </a:r>
            <a:endParaRPr lang="ru-RU" altLang="ru-RU" sz="2100" b="1"/>
          </a:p>
        </p:txBody>
      </p:sp>
      <p:sp>
        <p:nvSpPr>
          <p:cNvPr id="2" name="Прямоугольник 1"/>
          <p:cNvSpPr/>
          <p:nvPr/>
        </p:nvSpPr>
        <p:spPr>
          <a:xfrm>
            <a:off x="611188" y="1179513"/>
            <a:ext cx="7993062" cy="4737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/>
              <a:t>Требования, предъявляемые к тарелкам:</a:t>
            </a:r>
          </a:p>
          <a:p>
            <a:pPr marL="171450" indent="-171450">
              <a:buFontTx/>
              <a:buChar char="-"/>
              <a:defRPr/>
            </a:pPr>
            <a:r>
              <a:rPr lang="ru-RU" sz="1600" dirty="0"/>
              <a:t>обеспечение на их поверхности (плато) соответствующего запаса жидкой фазы (т. наз. задержка жидкости); </a:t>
            </a:r>
          </a:p>
          <a:p>
            <a:pPr marL="171450" indent="-171450">
              <a:buFontTx/>
              <a:buChar char="-"/>
              <a:defRPr/>
            </a:pPr>
            <a:r>
              <a:rPr lang="ru-RU" sz="1600" dirty="0"/>
              <a:t>достижение необходимой разделит. способности при изменении нагрузок по газу или жидкости; </a:t>
            </a:r>
          </a:p>
          <a:p>
            <a:pPr marL="171450" indent="-171450">
              <a:buFontTx/>
              <a:buChar char="-"/>
              <a:defRPr/>
            </a:pPr>
            <a:r>
              <a:rPr lang="ru-RU" sz="1600" dirty="0"/>
              <a:t>малое гидравлическое сопротивление газовому потоку;</a:t>
            </a:r>
          </a:p>
          <a:p>
            <a:pPr marL="171450" indent="-171450">
              <a:buFontTx/>
              <a:buChar char="-"/>
              <a:defRPr/>
            </a:pPr>
            <a:r>
              <a:rPr lang="ru-RU" sz="1600" dirty="0"/>
              <a:t>минимальный брызгоунос (с нижних тарелок на верхние);</a:t>
            </a:r>
          </a:p>
          <a:p>
            <a:pPr marL="171450" indent="-171450">
              <a:buFontTx/>
              <a:buChar char="-"/>
              <a:defRPr/>
            </a:pPr>
            <a:r>
              <a:rPr lang="ru-RU" sz="1600" dirty="0"/>
              <a:t>возможность подвода теплоты непосредственно в зону контакта фаз и отвода из нее теплоты (достигается установкой над плато тарелок спец. змеевиков);</a:t>
            </a:r>
          </a:p>
          <a:p>
            <a:pPr marL="171450" indent="-171450">
              <a:buFontTx/>
              <a:buChar char="-"/>
              <a:defRPr/>
            </a:pPr>
            <a:r>
              <a:rPr lang="ru-RU" sz="1600" dirty="0"/>
              <a:t>возможность проводить процесс в вакууме (до 8 Па);</a:t>
            </a:r>
            <a:br>
              <a:rPr lang="ru-RU" sz="1600" dirty="0"/>
            </a:br>
            <a:endParaRPr lang="ru-RU" sz="1600" dirty="0"/>
          </a:p>
          <a:p>
            <a:pPr>
              <a:defRPr/>
            </a:pPr>
            <a:r>
              <a:rPr lang="ru-RU" sz="1600" dirty="0"/>
              <a:t>Различают </a:t>
            </a:r>
            <a:r>
              <a:rPr lang="ru-RU" sz="1600" b="1" dirty="0"/>
              <a:t>барботажный и струйный </a:t>
            </a:r>
            <a:r>
              <a:rPr lang="ru-RU" sz="1600" dirty="0"/>
              <a:t>гидродинамические режимы работы тарелок. </a:t>
            </a:r>
          </a:p>
          <a:p>
            <a:pPr>
              <a:defRPr/>
            </a:pPr>
            <a:r>
              <a:rPr lang="ru-RU" sz="1600" dirty="0"/>
              <a:t>В </a:t>
            </a:r>
            <a:r>
              <a:rPr lang="ru-RU" sz="1600" b="1" dirty="0"/>
              <a:t>барботажном</a:t>
            </a:r>
            <a:r>
              <a:rPr lang="ru-RU" sz="1600" dirty="0"/>
              <a:t> режиме на тарелках поддерживается слой жидкости (сплошная фаза), через который барботирует восходящий поток газа (дисперсная фаза), распределяясь в жидкости пузырьками</a:t>
            </a:r>
            <a:r>
              <a:rPr lang="ru-RU" sz="1600" i="1" dirty="0"/>
              <a:t>. </a:t>
            </a:r>
          </a:p>
          <a:p>
            <a:pPr>
              <a:defRPr/>
            </a:pPr>
            <a:r>
              <a:rPr lang="ru-RU" sz="1600" dirty="0"/>
              <a:t>С повышением нагрузок по газу происходит инверсия фаз, при которой в сплошной (газовой) фазе распределена в виде капель и струй дисперсная (жидкая) фаза; такой режим наз. </a:t>
            </a:r>
            <a:r>
              <a:rPr lang="ru-RU" sz="1600" b="1" dirty="0"/>
              <a:t>струйным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924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2351</TotalTime>
  <Words>3123</Words>
  <Application>Microsoft Office PowerPoint</Application>
  <PresentationFormat>Экран (4:3)</PresentationFormat>
  <Paragraphs>471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625</cp:revision>
  <dcterms:created xsi:type="dcterms:W3CDTF">2007-06-17T17:17:26Z</dcterms:created>
  <dcterms:modified xsi:type="dcterms:W3CDTF">2024-02-08T09:21:27Z</dcterms:modified>
</cp:coreProperties>
</file>