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89" r:id="rId3"/>
    <p:sldId id="285" r:id="rId4"/>
    <p:sldId id="292" r:id="rId5"/>
    <p:sldId id="293" r:id="rId6"/>
    <p:sldId id="294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993" autoAdjust="0"/>
    <p:restoredTop sz="96120" autoAdjust="0"/>
  </p:normalViewPr>
  <p:slideViewPr>
    <p:cSldViewPr>
      <p:cViewPr varScale="1">
        <p:scale>
          <a:sx n="114" d="100"/>
          <a:sy n="114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E0504-11C5-4814-9FB1-B97B5C50D3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64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55434-70E3-44A9-B7AC-C0ED2C1182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846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8F4A7-3347-4DF9-A7F3-C418C957B7C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9407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2DA2A-B4BD-4913-973E-6E3BBE3971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0723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AF4C0-D955-4830-AA76-A356968F8DE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85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C127B-28EB-4580-B4E0-2C88C43AB9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449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430FE-64D1-4F15-AED5-9023480779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933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D4FA-F9C1-4776-B4E2-8E9C2EB070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98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F54DD-A48E-4D73-9045-AC34BD5D0AA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02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E819F-DD56-4C87-917C-84719BD3C7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288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8BA13-CA5C-4799-B8AF-EAFC927B81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14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2D1C944-C40A-4243-A17B-9D68ED765A5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000" b="1" dirty="0"/>
              <a:t>Технология </a:t>
            </a:r>
            <a:r>
              <a:rPr lang="ru-RU" altLang="ru-RU" sz="3000" b="1" dirty="0" smtClean="0"/>
              <a:t>переработки нефти</a:t>
            </a:r>
            <a:endParaRPr lang="ru-RU" altLang="ru-RU" sz="3000" b="1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573463"/>
            <a:ext cx="8978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Организационные сведения. </a:t>
            </a:r>
            <a:r>
              <a:rPr lang="ru-RU" altLang="ru-RU" b="1" dirty="0" smtClean="0"/>
              <a:t>Список </a:t>
            </a:r>
            <a:r>
              <a:rPr lang="ru-RU" altLang="ru-RU" b="1" dirty="0"/>
              <a:t>литературы</a:t>
            </a:r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4522719"/>
            <a:ext cx="89789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Лектор – к.т.н., доцент ОХИ ИШПР Юрьев Егор Михайлович</a:t>
            </a:r>
          </a:p>
          <a:p>
            <a:pPr algn="ctr" eaLnBrk="1" hangingPunct="1"/>
            <a:r>
              <a:rPr lang="ru-RU" altLang="ru-RU" dirty="0"/>
              <a:t>(раб. кабинет – ауд. 140, корпус № 2 ТПУ) </a:t>
            </a:r>
          </a:p>
          <a:p>
            <a:pPr algn="ctr" eaLnBrk="1" hangingPunct="1"/>
            <a:endParaRPr lang="ru-RU" altLang="ru-RU" dirty="0"/>
          </a:p>
          <a:p>
            <a:pPr algn="ctr" eaLnBrk="1" hangingPunct="1"/>
            <a:endParaRPr lang="ru-RU" altLang="ru-RU" dirty="0"/>
          </a:p>
          <a:p>
            <a:pPr eaLnBrk="1" hangingPunct="1"/>
            <a:r>
              <a:rPr lang="en-US" altLang="ru-RU" sz="1200" dirty="0"/>
              <a:t>emyu@tpu.ru</a:t>
            </a:r>
          </a:p>
          <a:p>
            <a:pPr eaLnBrk="1" hangingPunct="1"/>
            <a:r>
              <a:rPr lang="en-US" altLang="ru-RU" sz="1200" dirty="0"/>
              <a:t>https://portal.tpu.ru/SHARED/e/EMYU/</a:t>
            </a:r>
          </a:p>
          <a:p>
            <a:pPr eaLnBrk="1" hangingPunct="1"/>
            <a:r>
              <a:rPr lang="en-US" altLang="ru-RU" sz="1200" dirty="0"/>
              <a:t>https://telemost.yandex.ru/j/38374993923541</a:t>
            </a:r>
            <a:endParaRPr lang="ru-RU" alt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4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/>
              <a:t>Распределение нагрузки</a:t>
            </a:r>
            <a:endParaRPr lang="ru-RU" altLang="ru-RU" sz="200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822088"/>
              </p:ext>
            </p:extLst>
          </p:nvPr>
        </p:nvGraphicFramePr>
        <p:xfrm>
          <a:off x="1691680" y="980728"/>
          <a:ext cx="5692204" cy="21945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1272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49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Семестр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Лекции, часов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Лабораторные занятия, часов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Практические занятия,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Самостоятельная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работа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Формы контроля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Экзамен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098" name="Прямоугольник 2"/>
          <p:cNvSpPr>
            <a:spLocks noChangeArrowheads="1"/>
          </p:cNvSpPr>
          <p:nvPr/>
        </p:nvSpPr>
        <p:spPr bwMode="auto">
          <a:xfrm>
            <a:off x="593998" y="3599725"/>
            <a:ext cx="765041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/>
              <a:t>Перечень </a:t>
            </a:r>
            <a:r>
              <a:rPr lang="ru-RU" altLang="ru-RU" sz="1600" b="1" dirty="0" smtClean="0"/>
              <a:t>лабораторных и практических работ</a:t>
            </a:r>
            <a:endParaRPr lang="ru-RU" altLang="ru-RU" sz="1600" dirty="0"/>
          </a:p>
          <a:p>
            <a:pPr marL="342900" indent="-342900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 dirty="0" smtClean="0"/>
              <a:t>Расчет </a:t>
            </a:r>
            <a:r>
              <a:rPr lang="ru-RU" altLang="ru-RU" sz="1400" dirty="0"/>
              <a:t>реакционного змеевика печи и реакционной камеры установки термического </a:t>
            </a:r>
            <a:r>
              <a:rPr lang="ru-RU" altLang="ru-RU" sz="1400" dirty="0" smtClean="0"/>
              <a:t>крекинга</a:t>
            </a:r>
            <a:endParaRPr lang="en-US" altLang="ru-RU" sz="1400" dirty="0" smtClean="0"/>
          </a:p>
          <a:p>
            <a:pPr marL="342900" indent="-342900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 dirty="0" smtClean="0"/>
              <a:t>Установка </a:t>
            </a:r>
            <a:r>
              <a:rPr lang="ru-RU" altLang="ru-RU" sz="1400" dirty="0"/>
              <a:t>замедленного </a:t>
            </a:r>
            <a:r>
              <a:rPr lang="ru-RU" altLang="ru-RU" sz="1400" dirty="0" smtClean="0"/>
              <a:t>коксования</a:t>
            </a:r>
            <a:endParaRPr lang="en-US" altLang="ru-RU" sz="1400" dirty="0" smtClean="0"/>
          </a:p>
          <a:p>
            <a:pPr marL="342900" indent="-342900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 dirty="0" smtClean="0"/>
              <a:t>Каталитический риформинг</a:t>
            </a:r>
          </a:p>
          <a:p>
            <a:pPr marL="342900" indent="-342900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 dirty="0" smtClean="0"/>
              <a:t>Расчет </a:t>
            </a:r>
            <a:r>
              <a:rPr lang="ru-RU" altLang="ru-RU" sz="1400" dirty="0"/>
              <a:t>секции горизонтального реактора </a:t>
            </a:r>
            <a:r>
              <a:rPr lang="ru-RU" altLang="ru-RU" sz="1400" dirty="0" smtClean="0"/>
              <a:t>алкилирования</a:t>
            </a:r>
          </a:p>
          <a:p>
            <a:pPr marL="342900" indent="-342900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 dirty="0" smtClean="0"/>
              <a:t>Висбрекинг</a:t>
            </a:r>
            <a:endParaRPr lang="ru-RU" altLang="ru-RU" sz="1400" dirty="0"/>
          </a:p>
          <a:p>
            <a:pPr marL="342900" indent="-342900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 dirty="0" smtClean="0"/>
              <a:t>Расчет </a:t>
            </a:r>
            <a:r>
              <a:rPr lang="ru-RU" altLang="ru-RU" sz="1400" dirty="0"/>
              <a:t>окислительной колонны для производства </a:t>
            </a:r>
            <a:r>
              <a:rPr lang="ru-RU" altLang="ru-RU" sz="1400" dirty="0" smtClean="0"/>
              <a:t>битума</a:t>
            </a:r>
            <a:endParaRPr lang="ru-RU" altLang="ru-RU" sz="1400" dirty="0"/>
          </a:p>
          <a:p>
            <a:pPr marL="342900" indent="-342900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 dirty="0" smtClean="0"/>
              <a:t>Расчет </a:t>
            </a:r>
            <a:r>
              <a:rPr lang="ru-RU" altLang="ru-RU" sz="1400" dirty="0"/>
              <a:t>печи пиролиза газового </a:t>
            </a:r>
            <a:r>
              <a:rPr lang="ru-RU" altLang="ru-RU" sz="1400" dirty="0" smtClean="0"/>
              <a:t>сырья</a:t>
            </a:r>
            <a:endParaRPr lang="ru-RU" altLang="ru-RU" sz="1400" dirty="0"/>
          </a:p>
          <a:p>
            <a:pPr marL="342900" indent="-342900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 dirty="0" smtClean="0"/>
              <a:t>Нефтяные масла</a:t>
            </a:r>
            <a:endParaRPr lang="ru-RU" altLang="ru-RU" sz="1400" dirty="0"/>
          </a:p>
          <a:p>
            <a:pPr marL="342900" indent="-342900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 dirty="0" smtClean="0"/>
              <a:t>Риформинг задача</a:t>
            </a:r>
            <a:endParaRPr lang="ru-RU" altLang="ru-RU" sz="1400" dirty="0"/>
          </a:p>
          <a:p>
            <a:pPr marL="342900" indent="-342900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 dirty="0" smtClean="0"/>
              <a:t>Изомеризация</a:t>
            </a:r>
            <a:endParaRPr lang="ru-RU" altLang="ru-RU" sz="1400" dirty="0"/>
          </a:p>
          <a:p>
            <a:pPr marL="342900" indent="-342900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 dirty="0" smtClean="0"/>
              <a:t>Гидропроцессы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876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971550" y="188913"/>
            <a:ext cx="817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/>
              <a:t>Содержание учебного курса</a:t>
            </a:r>
            <a:endParaRPr lang="ru-RU" altLang="ru-RU" sz="2000"/>
          </a:p>
        </p:txBody>
      </p:sp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179388" y="908050"/>
            <a:ext cx="8713787" cy="5312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" indent="-3429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0" indent="0">
              <a:buNone/>
            </a:pPr>
            <a:r>
              <a:rPr lang="ru-RU" sz="1400" b="1" dirty="0" smtClean="0"/>
              <a:t>Переработка </a:t>
            </a:r>
            <a:r>
              <a:rPr lang="ru-RU" sz="1400" b="1" dirty="0"/>
              <a:t>углеводородного </a:t>
            </a:r>
            <a:r>
              <a:rPr lang="ru-RU" sz="1400" b="1" dirty="0" smtClean="0"/>
              <a:t>сырья</a:t>
            </a:r>
          </a:p>
          <a:p>
            <a:pPr marL="0" lvl="0" indent="0">
              <a:buNone/>
            </a:pPr>
            <a:r>
              <a:rPr lang="ru-RU" sz="1000" b="1" i="1" dirty="0" smtClean="0"/>
              <a:t>1) Нефте- </a:t>
            </a:r>
            <a:r>
              <a:rPr lang="ru-RU" sz="1000" b="1" i="1" dirty="0"/>
              <a:t>и </a:t>
            </a:r>
            <a:r>
              <a:rPr lang="ru-RU" sz="1000" b="1" i="1" dirty="0" err="1"/>
              <a:t>газопереработка</a:t>
            </a:r>
            <a:r>
              <a:rPr lang="ru-RU" sz="1000" b="1" i="1" dirty="0"/>
              <a:t> в России и в мире, основные проблемы и особенности.</a:t>
            </a:r>
          </a:p>
          <a:p>
            <a:pPr lvl="0"/>
            <a:r>
              <a:rPr lang="ru-RU" sz="1000" i="1" dirty="0"/>
              <a:t>Особенности российских НПЗ, индекс Нельсона. Современные требования к схеме НПЗ</a:t>
            </a:r>
            <a:r>
              <a:rPr lang="ru-RU" sz="1000" i="1" dirty="0" smtClean="0"/>
              <a:t>.</a:t>
            </a:r>
            <a:endParaRPr lang="ru-RU" sz="1000" i="1" dirty="0"/>
          </a:p>
          <a:p>
            <a:pPr marL="0" lvl="0" indent="0">
              <a:buNone/>
            </a:pPr>
            <a:r>
              <a:rPr lang="ru-RU" sz="1400" b="1" dirty="0" smtClean="0"/>
              <a:t>2) Первичная перегонка нефти;</a:t>
            </a:r>
          </a:p>
          <a:p>
            <a:pPr marL="0" lvl="0" indent="0">
              <a:buNone/>
            </a:pPr>
            <a:r>
              <a:rPr lang="ru-RU" sz="1400" b="1" dirty="0" smtClean="0"/>
              <a:t>3) Термические процессы переработки нефти.</a:t>
            </a:r>
            <a:endParaRPr lang="ru-RU" sz="1400" dirty="0" smtClean="0"/>
          </a:p>
          <a:p>
            <a:pPr lvl="0"/>
            <a:r>
              <a:rPr lang="ru-RU" altLang="ru-RU" sz="1400" dirty="0" smtClean="0"/>
              <a:t>Теоретические основы термических процессов, Термокрекинг, Висбрекинг, Замедленное коксование, Производство </a:t>
            </a:r>
            <a:r>
              <a:rPr lang="ru-RU" altLang="ru-RU" sz="1400" dirty="0"/>
              <a:t>битумов и </a:t>
            </a:r>
            <a:r>
              <a:rPr lang="ru-RU" altLang="ru-RU" sz="1400" dirty="0" smtClean="0"/>
              <a:t>пеков, Производство </a:t>
            </a:r>
            <a:r>
              <a:rPr lang="ru-RU" altLang="ru-RU" sz="1400" dirty="0" err="1" smtClean="0"/>
              <a:t>техуглерода</a:t>
            </a:r>
            <a:r>
              <a:rPr lang="ru-RU" altLang="ru-RU" sz="1400" dirty="0"/>
              <a:t>.</a:t>
            </a:r>
          </a:p>
          <a:p>
            <a:pPr marL="0" indent="0">
              <a:buNone/>
            </a:pPr>
            <a:r>
              <a:rPr lang="ru-RU" sz="1400" b="1" dirty="0"/>
              <a:t>4</a:t>
            </a:r>
            <a:r>
              <a:rPr lang="ru-RU" sz="1400" b="1" dirty="0" smtClean="0"/>
              <a:t>) Каталитические </a:t>
            </a:r>
            <a:r>
              <a:rPr lang="ru-RU" sz="1400" b="1" dirty="0"/>
              <a:t>процессы переработки нефти.</a:t>
            </a:r>
            <a:endParaRPr lang="ru-RU" sz="1400" dirty="0"/>
          </a:p>
          <a:p>
            <a:r>
              <a:rPr lang="ru-RU" altLang="ru-RU" sz="1400" dirty="0" smtClean="0"/>
              <a:t>Алкилирование, Риформинг, Изомеризация, Синтез МТБЭ, </a:t>
            </a:r>
            <a:r>
              <a:rPr lang="ru-RU" altLang="ru-RU" sz="1400" dirty="0" err="1" smtClean="0"/>
              <a:t>Каткрекинг</a:t>
            </a:r>
            <a:r>
              <a:rPr lang="ru-RU" altLang="ru-RU" sz="1400" dirty="0" smtClean="0"/>
              <a:t>, Гидропроцессы, Гидроочистка, Гидрокрекинг.</a:t>
            </a:r>
            <a:endParaRPr lang="ru-RU" altLang="ru-RU" sz="1400" dirty="0"/>
          </a:p>
          <a:p>
            <a:pPr marL="0" lvl="0" indent="0">
              <a:buNone/>
            </a:pPr>
            <a:r>
              <a:rPr lang="ru-RU" altLang="ru-RU" sz="1400" b="1" dirty="0" smtClean="0"/>
              <a:t>5) Энергоресурсы НПЗ. Вспомогательные </a:t>
            </a:r>
            <a:r>
              <a:rPr lang="ru-RU" altLang="ru-RU" sz="1400" b="1" dirty="0"/>
              <a:t>производства на НПЗ</a:t>
            </a:r>
          </a:p>
          <a:p>
            <a:r>
              <a:rPr lang="ru-RU" sz="1400" dirty="0" smtClean="0"/>
              <a:t>Производство </a:t>
            </a:r>
            <a:r>
              <a:rPr lang="ru-RU" sz="1400" dirty="0"/>
              <a:t>водорода на нефтеперерабатывающем </a:t>
            </a:r>
            <a:r>
              <a:rPr lang="ru-RU" sz="1400" dirty="0" smtClean="0"/>
              <a:t>заводе</a:t>
            </a:r>
          </a:p>
          <a:p>
            <a:r>
              <a:rPr lang="ru-RU" sz="1400" dirty="0"/>
              <a:t>Товарное производство на НПЗ. Товарно-сырьевой парк. Ассортимент товарной продукции НПЗ.</a:t>
            </a:r>
          </a:p>
          <a:p>
            <a:r>
              <a:rPr lang="ru-RU" sz="1400" dirty="0" smtClean="0"/>
              <a:t>Водоснабжение </a:t>
            </a:r>
            <a:r>
              <a:rPr lang="ru-RU" sz="1400" dirty="0"/>
              <a:t>на </a:t>
            </a:r>
            <a:r>
              <a:rPr lang="ru-RU" sz="1400" dirty="0" smtClean="0"/>
              <a:t>НПЗ. Теплоснабжение на НПЗ. Электроснабжение </a:t>
            </a:r>
            <a:r>
              <a:rPr lang="ru-RU" sz="1400" dirty="0"/>
              <a:t>на </a:t>
            </a:r>
            <a:r>
              <a:rPr lang="ru-RU" sz="1400" dirty="0" smtClean="0"/>
              <a:t>НПЗ.</a:t>
            </a:r>
            <a:endParaRPr lang="ru-RU" sz="1400" dirty="0"/>
          </a:p>
          <a:p>
            <a:pPr marL="0" lvl="0" indent="0">
              <a:buNone/>
            </a:pPr>
            <a:r>
              <a:rPr lang="ru-RU" sz="1400" b="1" dirty="0" smtClean="0"/>
              <a:t>6) Технология </a:t>
            </a:r>
            <a:r>
              <a:rPr lang="ru-RU" sz="1400" b="1" dirty="0"/>
              <a:t>нефтяных масел.</a:t>
            </a:r>
            <a:endParaRPr lang="en-US" sz="1400" b="1" dirty="0"/>
          </a:p>
          <a:p>
            <a:pPr lvl="0"/>
            <a:r>
              <a:rPr lang="ru-RU" sz="1400" dirty="0"/>
              <a:t>Нефтяные масла, классификация и основные эксплуатационные требования. Физико-химические основы процесса экстракции. </a:t>
            </a:r>
          </a:p>
          <a:p>
            <a:r>
              <a:rPr lang="ru-RU" sz="1400" dirty="0"/>
              <a:t>Деасфальтизация гудрона пропаном, технологическая схема процесса</a:t>
            </a:r>
            <a:r>
              <a:rPr lang="ru-RU" sz="1400" dirty="0" smtClean="0"/>
              <a:t>.</a:t>
            </a:r>
            <a:r>
              <a:rPr lang="ru-RU" sz="1400" strike="sngStrike" dirty="0"/>
              <a:t> </a:t>
            </a:r>
            <a:endParaRPr lang="ru-RU" sz="1400" strike="sngStrike" dirty="0" smtClean="0"/>
          </a:p>
          <a:p>
            <a:r>
              <a:rPr lang="ru-RU" sz="1000" strike="sngStrike" dirty="0" smtClean="0"/>
              <a:t>Селективная </a:t>
            </a:r>
            <a:r>
              <a:rPr lang="ru-RU" sz="1000" strike="sngStrike" dirty="0"/>
              <a:t>очистка масляных фракций и деасфальтизатов, технологическая схема процесса.</a:t>
            </a:r>
          </a:p>
          <a:p>
            <a:pPr lvl="0"/>
            <a:r>
              <a:rPr lang="ru-RU" sz="1000" strike="sngStrike" dirty="0"/>
              <a:t>Депарафинизация масляных фракций, технологическая схема процесса.</a:t>
            </a:r>
          </a:p>
          <a:p>
            <a:pPr lvl="0"/>
            <a:r>
              <a:rPr lang="ru-RU" sz="1400" dirty="0"/>
              <a:t>Производство масел в России. Рынок нефтяных масел. Экспорт и импорт масел из России. </a:t>
            </a:r>
          </a:p>
          <a:p>
            <a:pPr lvl="0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6215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0" y="188913"/>
            <a:ext cx="897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Список литературы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51520" y="871838"/>
            <a:ext cx="8640960" cy="574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7553" tIns="82524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buNone/>
            </a:pPr>
            <a:r>
              <a:rPr lang="ru-RU" altLang="ru-RU" sz="1600" b="1" dirty="0"/>
              <a:t>Технология переработки нефти и газа</a:t>
            </a:r>
          </a:p>
          <a:p>
            <a:pPr marL="0" indent="0">
              <a:buNone/>
            </a:pPr>
            <a:r>
              <a:rPr lang="ru-RU" altLang="ru-RU" sz="1600" b="1" dirty="0" smtClean="0"/>
              <a:t>Российские авторы:</a:t>
            </a:r>
            <a:endParaRPr lang="en-US" altLang="ru-RU" sz="1600" b="1" dirty="0" smtClean="0"/>
          </a:p>
          <a:p>
            <a:pPr>
              <a:buFont typeface="+mj-lt"/>
              <a:buAutoNum type="arabicPeriod"/>
            </a:pPr>
            <a:r>
              <a:rPr lang="ru-RU" sz="1600" dirty="0" smtClean="0"/>
              <a:t>Химия </a:t>
            </a:r>
            <a:r>
              <a:rPr lang="ru-RU" sz="1600" dirty="0"/>
              <a:t>и технология переработки нефти : учебник </a:t>
            </a:r>
            <a:r>
              <a:rPr lang="ru-RU" sz="1600" dirty="0" smtClean="0"/>
              <a:t> </a:t>
            </a:r>
            <a:r>
              <a:rPr lang="ru-RU" sz="1600" b="1" dirty="0"/>
              <a:t>В. М. Капустин</a:t>
            </a:r>
            <a:r>
              <a:rPr lang="ru-RU" sz="1600" dirty="0"/>
              <a:t>, М. Г. Рудин; Российский государственный университет нефти и газа им. И. М. </a:t>
            </a:r>
            <a:r>
              <a:rPr lang="ru-RU" sz="1600" dirty="0" smtClean="0"/>
              <a:t>Губкина. </a:t>
            </a:r>
            <a:r>
              <a:rPr lang="ru-RU" sz="1600" dirty="0"/>
              <a:t>— Москва: Химия, 2013. — 496 с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pPr>
              <a:buFont typeface="+mj-lt"/>
              <a:buAutoNum type="arabicPeriod"/>
            </a:pPr>
            <a:r>
              <a:rPr lang="ru-RU" altLang="ru-RU" sz="1600" dirty="0" smtClean="0"/>
              <a:t>Основы </a:t>
            </a:r>
            <a:r>
              <a:rPr lang="ru-RU" altLang="ru-RU" sz="1600" dirty="0"/>
              <a:t>проектирования нефтеперерабатывающих и нефтехимических </a:t>
            </a:r>
            <a:r>
              <a:rPr lang="ru-RU" altLang="ru-RU" sz="1600" dirty="0" smtClean="0"/>
              <a:t>предприятий: </a:t>
            </a:r>
            <a:r>
              <a:rPr lang="ru-RU" altLang="ru-RU" sz="1600" dirty="0"/>
              <a:t>учебное пособие </a:t>
            </a:r>
            <a:r>
              <a:rPr lang="ru-RU" altLang="ru-RU" sz="1600" dirty="0" smtClean="0"/>
              <a:t> </a:t>
            </a:r>
            <a:r>
              <a:rPr lang="ru-RU" altLang="ru-RU" sz="1600" b="1" dirty="0"/>
              <a:t>В. М. Капустин</a:t>
            </a:r>
            <a:r>
              <a:rPr lang="ru-RU" altLang="ru-RU" sz="1600" dirty="0"/>
              <a:t>, М. Г. Рудин, А. М. Кудинов; </a:t>
            </a:r>
            <a:r>
              <a:rPr lang="ru-RU" altLang="ru-RU" sz="1600" dirty="0" smtClean="0"/>
              <a:t>РГУ </a:t>
            </a:r>
            <a:r>
              <a:rPr lang="ru-RU" altLang="ru-RU" sz="1600" dirty="0"/>
              <a:t>Нефти и Газа </a:t>
            </a:r>
            <a:r>
              <a:rPr lang="ru-RU" altLang="ru-RU" sz="1600" dirty="0" smtClean="0"/>
              <a:t>им</a:t>
            </a:r>
            <a:r>
              <a:rPr lang="ru-RU" altLang="ru-RU" sz="1600" dirty="0"/>
              <a:t>. И. М. </a:t>
            </a:r>
            <a:r>
              <a:rPr lang="ru-RU" altLang="ru-RU" sz="1600" dirty="0" smtClean="0"/>
              <a:t>Губкина. </a:t>
            </a:r>
            <a:r>
              <a:rPr lang="ru-RU" altLang="ru-RU" sz="1600" dirty="0"/>
              <a:t>— Москва: Химия, 2012. — 438 с</a:t>
            </a:r>
            <a:r>
              <a:rPr lang="ru-RU" altLang="ru-RU" sz="1600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ru-RU" altLang="ru-RU" sz="1600" dirty="0"/>
              <a:t>Технология и оборудование процессов переработки нефти и газа : учебное пособие </a:t>
            </a:r>
            <a:r>
              <a:rPr lang="ru-RU" altLang="ru-RU" sz="1600" dirty="0" smtClean="0"/>
              <a:t> </a:t>
            </a:r>
            <a:r>
              <a:rPr lang="ru-RU" altLang="ru-RU" sz="1600" b="1" dirty="0"/>
              <a:t>С. А. Ахметов </a:t>
            </a:r>
            <a:r>
              <a:rPr lang="ru-RU" altLang="ru-RU" sz="1600" dirty="0"/>
              <a:t>[и др.]. — СПб. : Недра, 2006. — 868 с.</a:t>
            </a:r>
          </a:p>
          <a:p>
            <a:pPr>
              <a:buFont typeface="+mj-lt"/>
              <a:buAutoNum type="arabicPeriod"/>
            </a:pPr>
            <a:r>
              <a:rPr lang="ru-RU" sz="1600" dirty="0"/>
              <a:t>Технология переработки природных энергоносителей : учебное пособие </a:t>
            </a:r>
            <a:r>
              <a:rPr lang="ru-RU" sz="1600" dirty="0" smtClean="0"/>
              <a:t> </a:t>
            </a:r>
            <a:r>
              <a:rPr lang="ru-RU" sz="1600" b="1" dirty="0"/>
              <a:t>А. К. Мановян. </a:t>
            </a:r>
            <a:r>
              <a:rPr lang="ru-RU" sz="1600" dirty="0"/>
              <a:t>— Москва: Химия </a:t>
            </a:r>
            <a:r>
              <a:rPr lang="ru-RU" sz="1600" dirty="0" err="1"/>
              <a:t>КолосС</a:t>
            </a:r>
            <a:r>
              <a:rPr lang="ru-RU" sz="1600" dirty="0"/>
              <a:t>, 2004. — 455 с.</a:t>
            </a:r>
            <a:endParaRPr lang="ru-RU" altLang="ru-RU" sz="1600" dirty="0"/>
          </a:p>
          <a:p>
            <a:pPr>
              <a:buFont typeface="+mj-lt"/>
              <a:buAutoNum type="arabicPeriod"/>
            </a:pPr>
            <a:endParaRPr lang="ru-RU" altLang="ru-RU" sz="1600" dirty="0"/>
          </a:p>
          <a:p>
            <a:pPr marL="0" lvl="0" indent="0">
              <a:buNone/>
            </a:pPr>
            <a:r>
              <a:rPr lang="ru-RU" sz="1600" b="1" dirty="0" smtClean="0"/>
              <a:t>Зарубежные авторы:</a:t>
            </a:r>
          </a:p>
          <a:p>
            <a:pPr lvl="0">
              <a:buFont typeface="+mj-lt"/>
              <a:buAutoNum type="arabicPeriod"/>
            </a:pPr>
            <a:r>
              <a:rPr lang="ru-RU" sz="1600" b="1" dirty="0" smtClean="0"/>
              <a:t>Дж</a:t>
            </a:r>
            <a:r>
              <a:rPr lang="ru-RU" sz="1600" b="1" dirty="0"/>
              <a:t>. Х. Гэри, Г. Е. </a:t>
            </a:r>
            <a:r>
              <a:rPr lang="ru-RU" sz="1600" b="1" dirty="0" err="1"/>
              <a:t>Хэндверк</a:t>
            </a:r>
            <a:r>
              <a:rPr lang="ru-RU" sz="1600" b="1" dirty="0"/>
              <a:t>, М. Дж. Кайзер</a:t>
            </a:r>
            <a:r>
              <a:rPr lang="ru-RU" sz="1600" dirty="0"/>
              <a:t>. Технологии и экономика нефтепереработки </a:t>
            </a:r>
            <a:r>
              <a:rPr lang="ru-RU" sz="1600" dirty="0" smtClean="0"/>
              <a:t> </a:t>
            </a:r>
            <a:r>
              <a:rPr lang="ru-RU" sz="1600" dirty="0"/>
              <a:t>пер. с англ. 5-го изд. Под ред. О.Ф. Глаголевой. – СПб.: ЦОП «Профессия», 2013. – 440 с.</a:t>
            </a:r>
          </a:p>
          <a:p>
            <a:pPr>
              <a:buFont typeface="+mj-lt"/>
              <a:buAutoNum type="arabicPeriod"/>
            </a:pPr>
            <a:r>
              <a:rPr lang="ru-RU" sz="1600" dirty="0" smtClean="0"/>
              <a:t>Справочник </a:t>
            </a:r>
            <a:r>
              <a:rPr lang="ru-RU" sz="1600" dirty="0"/>
              <a:t>по переработке нефти : пер. с англ. </a:t>
            </a:r>
            <a:r>
              <a:rPr lang="ru-RU" sz="1600" dirty="0" smtClean="0"/>
              <a:t> </a:t>
            </a:r>
            <a:r>
              <a:rPr lang="ru-RU" sz="1600" b="1" dirty="0"/>
              <a:t>С. Паркаш</a:t>
            </a:r>
            <a:r>
              <a:rPr lang="ru-RU" sz="1600" dirty="0"/>
              <a:t>. — Москва: Премиум Инжиниринг, 2012. — 776 с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pPr>
              <a:buFont typeface="+mj-lt"/>
              <a:buAutoNum type="arabicPeriod"/>
            </a:pPr>
            <a:r>
              <a:rPr lang="ru-RU" sz="1600" dirty="0" smtClean="0"/>
              <a:t>Выявление и устранение проблем в нефтепереработке : практическое руководство: пер. с англ. </a:t>
            </a:r>
            <a:r>
              <a:rPr lang="ru-RU" sz="1600" dirty="0" smtClean="0"/>
              <a:t> </a:t>
            </a:r>
            <a:r>
              <a:rPr lang="ru-RU" sz="1600" b="1" dirty="0" smtClean="0"/>
              <a:t>Н. Либерман</a:t>
            </a:r>
            <a:r>
              <a:rPr lang="ru-RU" sz="1600" dirty="0" smtClean="0"/>
              <a:t>. — С.-П.: Профессия, 2014. — 528 с.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30865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611188" y="1212837"/>
            <a:ext cx="8101012" cy="185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7553" tIns="82524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/>
            <a:endParaRPr lang="en-US" sz="1800" dirty="0" smtClean="0"/>
          </a:p>
          <a:p>
            <a:pPr lvl="0">
              <a:buFont typeface="+mj-lt"/>
              <a:buAutoNum type="arabicPeriod"/>
            </a:pPr>
            <a:r>
              <a:rPr lang="ru-RU" sz="1800" dirty="0" smtClean="0"/>
              <a:t>Теоретические </a:t>
            </a:r>
            <a:r>
              <a:rPr lang="ru-RU" sz="1800" dirty="0"/>
              <a:t>основы химических процессов переработки нефти : учебное пособие </a:t>
            </a:r>
            <a:r>
              <a:rPr lang="ru-RU" sz="1800" dirty="0" smtClean="0"/>
              <a:t> </a:t>
            </a:r>
            <a:r>
              <a:rPr lang="ru-RU" sz="1800" b="1" dirty="0"/>
              <a:t>Р. З. Магарил</a:t>
            </a:r>
            <a:r>
              <a:rPr lang="ru-RU" sz="1800" dirty="0"/>
              <a:t>. — Москва: КДУ, 2010. — 280 с</a:t>
            </a:r>
            <a:r>
              <a:rPr lang="ru-RU" sz="1800" dirty="0" smtClean="0"/>
              <a:t>.</a:t>
            </a:r>
          </a:p>
          <a:p>
            <a:pPr lvl="0">
              <a:buFont typeface="+mj-lt"/>
              <a:buAutoNum type="arabicPeriod"/>
            </a:pPr>
            <a:r>
              <a:rPr lang="ru-RU" sz="1800" dirty="0" smtClean="0"/>
              <a:t>Основы </a:t>
            </a:r>
            <a:r>
              <a:rPr lang="ru-RU" sz="1800" dirty="0"/>
              <a:t>теории химических процессов технологии органических веществ и </a:t>
            </a:r>
            <a:r>
              <a:rPr lang="ru-RU" sz="1800" dirty="0" smtClean="0"/>
              <a:t>нефтепереработки: </a:t>
            </a:r>
            <a:r>
              <a:rPr lang="ru-RU" sz="1800" dirty="0"/>
              <a:t>учебник </a:t>
            </a:r>
            <a:r>
              <a:rPr lang="ru-RU" sz="1800" dirty="0" smtClean="0"/>
              <a:t> </a:t>
            </a:r>
            <a:r>
              <a:rPr lang="ru-RU" sz="1800" b="1" dirty="0"/>
              <a:t>В. М. Потехин, В. В. Потехин.</a:t>
            </a:r>
            <a:r>
              <a:rPr lang="ru-RU" sz="1800" dirty="0"/>
              <a:t> — 3-е изд</a:t>
            </a:r>
            <a:r>
              <a:rPr lang="ru-RU" sz="1800" dirty="0" smtClean="0"/>
              <a:t>. </a:t>
            </a:r>
            <a:r>
              <a:rPr lang="ru-RU" sz="1800" dirty="0"/>
              <a:t>— Санкт-Петербург: Лань, 2014. — 887 с.</a:t>
            </a:r>
            <a:endParaRPr lang="ru-RU" sz="1800" dirty="0" smtClean="0"/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0" y="188913"/>
            <a:ext cx="897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Список литературы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1007825"/>
            <a:ext cx="8978900" cy="45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Теоретические основы технологии переработки нефти и газа</a:t>
            </a:r>
            <a:endParaRPr lang="ru-RU" altLang="ru-RU" sz="1800" b="1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3501008"/>
            <a:ext cx="8978900" cy="45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Технология нефтяных масел</a:t>
            </a:r>
            <a:endParaRPr lang="ru-RU" altLang="ru-RU" sz="1800" b="1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30908" y="3633873"/>
            <a:ext cx="8461572" cy="274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7553" tIns="82524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/>
            <a:endParaRPr lang="en-US" sz="1800" dirty="0" smtClean="0"/>
          </a:p>
          <a:p>
            <a:pPr lvl="0">
              <a:buFont typeface="+mj-lt"/>
              <a:buAutoNum type="arabicPeriod"/>
            </a:pPr>
            <a:r>
              <a:rPr lang="ru-RU" sz="1800" b="1" dirty="0" smtClean="0"/>
              <a:t>Черножуков</a:t>
            </a:r>
            <a:r>
              <a:rPr lang="ru-RU" sz="1800" b="1" dirty="0"/>
              <a:t> </a:t>
            </a:r>
            <a:r>
              <a:rPr lang="ru-RU" sz="1800" b="1" dirty="0" smtClean="0"/>
              <a:t>Н.И. </a:t>
            </a:r>
            <a:r>
              <a:rPr lang="ru-RU" sz="1800" dirty="0"/>
              <a:t>Технология переработки нефти и </a:t>
            </a:r>
            <a:r>
              <a:rPr lang="ru-RU" sz="1800" dirty="0" smtClean="0"/>
              <a:t>газа: </a:t>
            </a:r>
            <a:r>
              <a:rPr lang="ru-RU" sz="1800" dirty="0"/>
              <a:t>учебник для </a:t>
            </a:r>
            <a:r>
              <a:rPr lang="ru-RU" sz="1800" dirty="0" smtClean="0"/>
              <a:t>вузов. — </a:t>
            </a:r>
            <a:r>
              <a:rPr lang="ru-RU" sz="1800" dirty="0"/>
              <a:t>М. : Химия , </a:t>
            </a:r>
            <a:r>
              <a:rPr lang="ru-RU" sz="1800" dirty="0" smtClean="0"/>
              <a:t>1978. </a:t>
            </a:r>
            <a:r>
              <a:rPr lang="ru-RU" sz="1800" dirty="0"/>
              <a:t>—</a:t>
            </a:r>
            <a:r>
              <a:rPr lang="ru-RU" sz="1800" dirty="0" smtClean="0"/>
              <a:t> Ч</a:t>
            </a:r>
            <a:r>
              <a:rPr lang="ru-RU" sz="1800" dirty="0"/>
              <a:t>. 3: Очистка и разделение нефтяного сырья, производство товарных </a:t>
            </a:r>
            <a:r>
              <a:rPr lang="ru-RU" sz="1800" dirty="0" smtClean="0"/>
              <a:t>нефтепродуктов. — </a:t>
            </a:r>
            <a:r>
              <a:rPr lang="ru-RU" sz="1800" dirty="0"/>
              <a:t>423 с.</a:t>
            </a:r>
            <a:endParaRPr lang="en-US" sz="1800" dirty="0" smtClean="0"/>
          </a:p>
          <a:p>
            <a:pPr lvl="0">
              <a:buFont typeface="+mj-lt"/>
              <a:buAutoNum type="arabicPeriod"/>
            </a:pPr>
            <a:r>
              <a:rPr lang="ru-RU" sz="1800" b="1" i="1" dirty="0" smtClean="0"/>
              <a:t>Покровская </a:t>
            </a:r>
            <a:r>
              <a:rPr lang="ru-RU" sz="1800" b="1" i="1" dirty="0"/>
              <a:t>С.В. </a:t>
            </a:r>
            <a:r>
              <a:rPr lang="ru-RU" sz="1800" i="1" dirty="0"/>
              <a:t>Технология переработки нефти. Производство нефтяных масел. — Учеб.-метод. комплекс. — Новополоцк: ПГУ, 2008. — 320 с. </a:t>
            </a:r>
          </a:p>
          <a:p>
            <a:pPr lvl="0">
              <a:buFont typeface="+mj-lt"/>
              <a:buAutoNum type="arabicPeriod"/>
            </a:pPr>
            <a:r>
              <a:rPr lang="ru-RU" sz="1800" i="1" dirty="0" smtClean="0"/>
              <a:t>Физико-химические </a:t>
            </a:r>
            <a:r>
              <a:rPr lang="ru-RU" sz="1800" i="1" dirty="0"/>
              <a:t>основы производства нефтяных масел </a:t>
            </a:r>
            <a:r>
              <a:rPr lang="ru-RU" sz="1800" i="1" dirty="0" smtClean="0"/>
              <a:t> </a:t>
            </a:r>
            <a:r>
              <a:rPr lang="ru-RU" sz="1800" b="1" i="1" dirty="0"/>
              <a:t>Л. П. Казакова, С. Э. Крейн</a:t>
            </a:r>
            <a:r>
              <a:rPr lang="ru-RU" sz="1800" i="1" dirty="0"/>
              <a:t>. — Москва: Химия, 1978. — 320 с.	</a:t>
            </a:r>
            <a:endParaRPr lang="ru-RU" sz="1800" i="1" dirty="0" smtClean="0"/>
          </a:p>
        </p:txBody>
      </p:sp>
    </p:spTree>
    <p:extLst>
      <p:ext uri="{BB962C8B-B14F-4D97-AF65-F5344CB8AC3E}">
        <p14:creationId xmlns:p14="http://schemas.microsoft.com/office/powerpoint/2010/main" val="288250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611188" y="1196752"/>
            <a:ext cx="8101012" cy="506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7553" tIns="82524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ru-RU" sz="1800" b="1" dirty="0" err="1"/>
              <a:t>Сарданашвили</a:t>
            </a:r>
            <a:r>
              <a:rPr lang="ru-RU" sz="1800" b="1" dirty="0"/>
              <a:t> А.Г., Львова А.И. </a:t>
            </a:r>
            <a:r>
              <a:rPr lang="ru-RU" sz="1800" dirty="0"/>
              <a:t>Примеры и задачи по технологии переработки нефти и </a:t>
            </a:r>
            <a:r>
              <a:rPr lang="ru-RU" sz="1800" dirty="0" smtClean="0"/>
              <a:t>газа. – М.: </a:t>
            </a:r>
            <a:r>
              <a:rPr lang="ru-RU" sz="1800" dirty="0"/>
              <a:t>Химия, </a:t>
            </a:r>
            <a:r>
              <a:rPr lang="ru-RU" sz="1800" dirty="0" smtClean="0"/>
              <a:t>1980. - 256 </a:t>
            </a:r>
            <a:r>
              <a:rPr lang="ru-RU" sz="1800" dirty="0"/>
              <a:t>с</a:t>
            </a:r>
            <a:r>
              <a:rPr lang="ru-RU" sz="1800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ru-RU" sz="1800" dirty="0"/>
              <a:t>Расчеты процессов и аппаратов нефтеперерабатывающей промышленности : учебное пособие </a:t>
            </a:r>
            <a:r>
              <a:rPr lang="ru-RU" sz="1800" dirty="0" smtClean="0"/>
              <a:t> </a:t>
            </a:r>
            <a:r>
              <a:rPr lang="ru-RU" sz="1800" b="1" dirty="0"/>
              <a:t>А. А. Кузнецов, С. М. </a:t>
            </a:r>
            <a:r>
              <a:rPr lang="ru-RU" sz="1800" b="1" dirty="0" err="1"/>
              <a:t>Кагерманов</a:t>
            </a:r>
            <a:r>
              <a:rPr lang="ru-RU" sz="1800" b="1" dirty="0"/>
              <a:t>, Е. Н. Судаков.</a:t>
            </a:r>
            <a:r>
              <a:rPr lang="ru-RU" sz="1800" dirty="0"/>
              <a:t> — 2-е изд., </a:t>
            </a:r>
            <a:r>
              <a:rPr lang="ru-RU" sz="1800" dirty="0" err="1"/>
              <a:t>перераб</a:t>
            </a:r>
            <a:r>
              <a:rPr lang="ru-RU" sz="1800" dirty="0"/>
              <a:t>. и доп.. — Ленинград: Химия, 1974. — 344 с</a:t>
            </a:r>
            <a:r>
              <a:rPr lang="ru-RU" sz="1800" dirty="0" smtClean="0"/>
              <a:t>.</a:t>
            </a:r>
          </a:p>
          <a:p>
            <a:pPr lvl="0">
              <a:buFont typeface="+mj-lt"/>
              <a:buAutoNum type="arabicPeriod"/>
            </a:pPr>
            <a:r>
              <a:rPr lang="ru-RU" sz="1800" dirty="0"/>
              <a:t>Технологические расчеты установок переработки нефти: учебное пособие </a:t>
            </a:r>
            <a:r>
              <a:rPr lang="ru-RU" sz="1800" dirty="0" smtClean="0"/>
              <a:t> </a:t>
            </a:r>
            <a:r>
              <a:rPr lang="ru-RU" sz="1800" b="1" dirty="0"/>
              <a:t>М. А. Танатаров </a:t>
            </a:r>
            <a:r>
              <a:rPr lang="ru-RU" sz="1800" dirty="0"/>
              <a:t>[и др.]. — Москва: Химия, 1987. — 352 с</a:t>
            </a:r>
            <a:r>
              <a:rPr lang="ru-RU" sz="1800" dirty="0" smtClean="0"/>
              <a:t>.</a:t>
            </a:r>
          </a:p>
          <a:p>
            <a:pPr lvl="0">
              <a:buFont typeface="+mj-lt"/>
              <a:buAutoNum type="arabicPeriod"/>
            </a:pPr>
            <a:r>
              <a:rPr lang="ru-RU" sz="1800" dirty="0"/>
              <a:t>Основы технологических расчетов в нефтепереработке </a:t>
            </a:r>
            <a:r>
              <a:rPr lang="ru-RU" sz="1800" dirty="0" smtClean="0"/>
              <a:t> </a:t>
            </a:r>
            <a:r>
              <a:rPr lang="ru-RU" sz="1800" b="1" dirty="0"/>
              <a:t>Р. Т. </a:t>
            </a:r>
            <a:r>
              <a:rPr lang="ru-RU" sz="1800" b="1" dirty="0" err="1"/>
              <a:t>Эмирджанов</a:t>
            </a:r>
            <a:r>
              <a:rPr lang="ru-RU" sz="1800" b="1" dirty="0"/>
              <a:t>.</a:t>
            </a:r>
            <a:r>
              <a:rPr lang="ru-RU" sz="1800" dirty="0"/>
              <a:t> — Москва; Ленинград: Химия, 1965. — 544 с.</a:t>
            </a:r>
          </a:p>
          <a:p>
            <a:pPr lvl="0">
              <a:buFont typeface="+mj-lt"/>
              <a:buAutoNum type="arabicPeriod"/>
            </a:pPr>
            <a:r>
              <a:rPr lang="ru-RU" sz="1800" dirty="0" smtClean="0"/>
              <a:t>Процессы </a:t>
            </a:r>
            <a:r>
              <a:rPr lang="ru-RU" sz="1800" dirty="0"/>
              <a:t>и аппараты химической технологии. Гидравлические процессы: учебное пособие </a:t>
            </a:r>
            <a:r>
              <a:rPr lang="ru-RU" sz="1800" dirty="0" smtClean="0"/>
              <a:t> </a:t>
            </a:r>
            <a:r>
              <a:rPr lang="ru-RU" sz="1800" b="1" dirty="0"/>
              <a:t>Б. А. Ульянов, Б. И. Щелкунов</a:t>
            </a:r>
            <a:r>
              <a:rPr lang="ru-RU" sz="1800" dirty="0"/>
              <a:t>. — Иркутск: Изд-во Иркутского ун-та, 1996. — 220 с.	</a:t>
            </a:r>
            <a:endParaRPr lang="ru-RU" sz="1800" dirty="0" smtClean="0"/>
          </a:p>
          <a:p>
            <a:pPr lvl="0">
              <a:buFont typeface="+mj-lt"/>
              <a:buAutoNum type="arabicPeriod"/>
            </a:pPr>
            <a:r>
              <a:rPr lang="ru-RU" sz="1800" dirty="0" smtClean="0"/>
              <a:t>Типовые </a:t>
            </a:r>
            <a:r>
              <a:rPr lang="ru-RU" sz="1800" dirty="0"/>
              <a:t>расчеты при проектировании и эксплуатации нефтебаз и нефтепроводов: учебное пособие для вузов </a:t>
            </a:r>
            <a:r>
              <a:rPr lang="ru-RU" sz="1800" dirty="0" smtClean="0"/>
              <a:t> </a:t>
            </a:r>
            <a:r>
              <a:rPr lang="ru-RU" sz="1800" b="1" dirty="0"/>
              <a:t>П. И. Тугунов </a:t>
            </a:r>
            <a:r>
              <a:rPr lang="ru-RU" sz="1800" dirty="0"/>
              <a:t>[и др.]; под ред. А. А. Коршака. — 3-е изд., </a:t>
            </a:r>
            <a:r>
              <a:rPr lang="ru-RU" sz="1800" dirty="0" err="1"/>
              <a:t>испр</a:t>
            </a:r>
            <a:r>
              <a:rPr lang="ru-RU" sz="1800" dirty="0"/>
              <a:t>.. — Уфа: </a:t>
            </a:r>
            <a:r>
              <a:rPr lang="ru-RU" sz="1800" dirty="0" err="1"/>
              <a:t>ДизайнПолиграфСервис</a:t>
            </a:r>
            <a:r>
              <a:rPr lang="ru-RU" sz="1800" dirty="0"/>
              <a:t>, 2008. — 656 с.	</a:t>
            </a: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0" y="188913"/>
            <a:ext cx="897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Список литературы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908720"/>
            <a:ext cx="897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Расчеты процессов переработки нефти и газа</a:t>
            </a:r>
            <a:endParaRPr lang="ru-RU" alt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13726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</TotalTime>
  <Words>916</Words>
  <Application>Microsoft Office PowerPoint</Application>
  <PresentationFormat>Экран (4:3)</PresentationFormat>
  <Paragraphs>83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447</cp:revision>
  <dcterms:created xsi:type="dcterms:W3CDTF">2007-06-17T17:17:26Z</dcterms:created>
  <dcterms:modified xsi:type="dcterms:W3CDTF">2024-02-08T08:48:05Z</dcterms:modified>
</cp:coreProperties>
</file>