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76" r:id="rId2"/>
    <p:sldId id="2692" r:id="rId3"/>
    <p:sldId id="2693" r:id="rId4"/>
    <p:sldId id="2694" r:id="rId5"/>
    <p:sldId id="2695" r:id="rId6"/>
    <p:sldId id="2696" r:id="rId7"/>
    <p:sldId id="2697" r:id="rId8"/>
    <p:sldId id="2698" r:id="rId9"/>
    <p:sldId id="2699" r:id="rId10"/>
    <p:sldId id="2701" r:id="rId11"/>
    <p:sldId id="2702" r:id="rId12"/>
    <p:sldId id="2700" r:id="rId13"/>
    <p:sldId id="2671" r:id="rId14"/>
    <p:sldId id="2672" r:id="rId15"/>
    <p:sldId id="2673" r:id="rId16"/>
    <p:sldId id="2674" r:id="rId17"/>
    <p:sldId id="2675" r:id="rId18"/>
    <p:sldId id="2676" r:id="rId19"/>
    <p:sldId id="2677" r:id="rId20"/>
    <p:sldId id="2678" r:id="rId21"/>
    <p:sldId id="2680" r:id="rId22"/>
    <p:sldId id="2679" r:id="rId23"/>
    <p:sldId id="2682" r:id="rId24"/>
    <p:sldId id="2690" r:id="rId25"/>
    <p:sldId id="2691" r:id="rId26"/>
    <p:sldId id="2683" r:id="rId27"/>
    <p:sldId id="2684" r:id="rId28"/>
    <p:sldId id="2685" r:id="rId29"/>
    <p:sldId id="2686"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BF44"/>
    <a:srgbClr val="004EA4"/>
    <a:srgbClr val="007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51" autoAdjust="0"/>
    <p:restoredTop sz="88070" autoAdjust="0"/>
  </p:normalViewPr>
  <p:slideViewPr>
    <p:cSldViewPr snapToGrid="0">
      <p:cViewPr varScale="1">
        <p:scale>
          <a:sx n="97" d="100"/>
          <a:sy n="97" d="100"/>
        </p:scale>
        <p:origin x="846"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ED7EC-B748-42C6-9534-B7ACF019021B}" type="datetimeFigureOut">
              <a:rPr lang="ru-RU" smtClean="0"/>
              <a:t>02.11.2024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41D56-CF80-46FE-8E85-0FA9E7615F97}" type="slidenum">
              <a:rPr lang="ru-RU" smtClean="0"/>
              <a:t>‹#›</a:t>
            </a:fld>
            <a:endParaRPr lang="ru-RU"/>
          </a:p>
        </p:txBody>
      </p:sp>
    </p:spTree>
    <p:extLst>
      <p:ext uri="{BB962C8B-B14F-4D97-AF65-F5344CB8AC3E}">
        <p14:creationId xmlns:p14="http://schemas.microsoft.com/office/powerpoint/2010/main" val="3578416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Здесь следует отметить, что концепция определяющего скорость шага не является существенной характеристикой или ограничением уравнений скорости Хоугена-Уотсона. Обратите внимание, что раздел 2.3 начался без введения понятия определяющего скорость шага. Однако до сих пор существует очень мало кинетических исследований, в которых считалось необходимым применять более общий подход, за исключением нестационарного поведения. С другой стороны, существенной характеристикой подхода Хоугена-Уотсона является явный учет взаимодействия реагирующих компонентов с каталитической поверхностью.</a:t>
            </a:r>
          </a:p>
          <a:p>
            <a:r>
              <a:rPr lang="ru-RU" sz="1200" kern="1200" dirty="0">
                <a:solidFill>
                  <a:schemeClr val="tx1"/>
                </a:solidFill>
                <a:effectLst/>
                <a:latin typeface="+mn-lt"/>
                <a:ea typeface="+mn-ea"/>
                <a:cs typeface="+mn-cs"/>
              </a:rPr>
              <a:t>Все еще существует сильное убеждение, что подход Хоугена-Уотсона является лишь систематическим, но все еще эмпирическим формализмом, приводящим к лучшему соответствию экспериментальным данным из-за увеличенного числа параметров, но неспособным отразить истинный механизм. Предположения, лежащие в основе уравнения Ленгмюра, часто вспоминались, но не всегда на основе убедительных данных. Прагматический подход, вероятно, более плодотворен в этом вопросе: теория Ленгмюра, примененная Хоугеном и Уотсоном, допускает структурированный подход к каталитической кинетике, и ее основные ограничения обычно приводят к отклонениям, которые незначительны по сравнению с неточностями, связанными с кинетическим экспериментом [Froment, 1987b]. Обоснованность подхода также обсуждается в статье Будара [1986]. </a:t>
            </a:r>
          </a:p>
          <a:p>
            <a:r>
              <a:rPr lang="ru-RU" sz="1200" kern="1200" dirty="0">
                <a:solidFill>
                  <a:schemeClr val="tx1"/>
                </a:solidFill>
                <a:effectLst/>
                <a:latin typeface="+mn-lt"/>
                <a:ea typeface="+mn-ea"/>
                <a:cs typeface="+mn-cs"/>
              </a:rPr>
              <a:t>Конечно, неоднородность каталитических поверхностей, выявленная данными по теплотам хемосорбции, является реальностью, но означает ли это, что реакция обязательно ощущает эту неоднородность — что реакция чувствительна к структуре? Это зависит от самой реакции, но также и от рабочих условий. Может быть, для протекания реакции требуется только один (или, возможно, два) атома металла или активных центра, но также рабочие условия приводят к поверхности, которая почти полностью покрыта видами, так что неоднородности больше не ощущаются. В таком случае использование уравнений скорости Хоугена-Уотсона, основанных на изотерме Ленгмюра, «… не только полезно, но и правильно. Во всех случаях их использование обеспечивает физическую интуицию, улучшаемые уравнения скорости и механистическое понимание, недостижимое с помощью эмпирических законов скорости» [Бударт, 1986]. С тех пор были опубликованы дополнительные подтверждения этой точки зрения.</a:t>
            </a:r>
          </a:p>
          <a:p>
            <a:r>
              <a:rPr lang="ru-RU" sz="1200" kern="1200" dirty="0">
                <a:solidFill>
                  <a:schemeClr val="tx1"/>
                </a:solidFill>
                <a:effectLst/>
                <a:latin typeface="+mn-lt"/>
                <a:ea typeface="+mn-ea"/>
                <a:cs typeface="+mn-cs"/>
              </a:rPr>
              <a:t>Синтез аммиака классически упоминается как пример реакции, в которой неоднородность поверхностных центров ощущается в кинетике. Это основано на работе Темкина и Пыжева [1940], которые прибегли к изотерме Фрейндлиха вместо изотермы Ленгмюра при выводе своего уравнения скорости. Следует отметить в первую очередь, что это уравнение близко к форме Хоугена-Уотсона, однако [</a:t>
            </a:r>
            <a:r>
              <a:rPr lang="ru-RU" sz="1200" kern="1200" dirty="0" err="1">
                <a:solidFill>
                  <a:schemeClr val="tx1"/>
                </a:solidFill>
                <a:effectLst/>
                <a:latin typeface="+mn-lt"/>
                <a:ea typeface="+mn-ea"/>
                <a:cs typeface="+mn-cs"/>
              </a:rPr>
              <a:t>Boudart</a:t>
            </a:r>
            <a:r>
              <a:rPr lang="ru-RU" sz="1200" kern="1200" dirty="0">
                <a:solidFill>
                  <a:schemeClr val="tx1"/>
                </a:solidFill>
                <a:effectLst/>
                <a:latin typeface="+mn-lt"/>
                <a:ea typeface="+mn-ea"/>
                <a:cs typeface="+mn-cs"/>
              </a:rPr>
              <a:t>, 1986]. Штольце и </a:t>
            </a:r>
            <a:r>
              <a:rPr lang="ru-RU" sz="1200" kern="1200" dirty="0" err="1">
                <a:solidFill>
                  <a:schemeClr val="tx1"/>
                </a:solidFill>
                <a:effectLst/>
                <a:latin typeface="+mn-lt"/>
                <a:ea typeface="+mn-ea"/>
                <a:cs typeface="+mn-cs"/>
              </a:rPr>
              <a:t>Норсков</a:t>
            </a:r>
            <a:r>
              <a:rPr lang="ru-RU" sz="1200" kern="1200" dirty="0">
                <a:solidFill>
                  <a:schemeClr val="tx1"/>
                </a:solidFill>
                <a:effectLst/>
                <a:latin typeface="+mn-lt"/>
                <a:ea typeface="+mn-ea"/>
                <a:cs typeface="+mn-cs"/>
              </a:rPr>
              <a:t> [1985, 1987], используя схему реакции </a:t>
            </a:r>
            <a:r>
              <a:rPr lang="ru-RU" sz="1200" kern="1200" dirty="0" err="1">
                <a:solidFill>
                  <a:schemeClr val="tx1"/>
                </a:solidFill>
                <a:effectLst/>
                <a:latin typeface="+mn-lt"/>
                <a:ea typeface="+mn-ea"/>
                <a:cs typeface="+mn-cs"/>
              </a:rPr>
              <a:t>Эртля</a:t>
            </a:r>
            <a:r>
              <a:rPr lang="ru-RU" sz="1200" kern="1200" dirty="0">
                <a:solidFill>
                  <a:schemeClr val="tx1"/>
                </a:solidFill>
                <a:effectLst/>
                <a:latin typeface="+mn-lt"/>
                <a:ea typeface="+mn-ea"/>
                <a:cs typeface="+mn-cs"/>
              </a:rPr>
              <a:t> для синтеза аммиака и предположения Ленгмюра, пришли к очень убедительному согласию между экспериментальными результатами высокого давления и уравнением скорости типа Хоугена-Уотсона. [См. также </a:t>
            </a:r>
            <a:r>
              <a:rPr lang="ru-RU" sz="1200" kern="1200" dirty="0" err="1">
                <a:solidFill>
                  <a:schemeClr val="tx1"/>
                </a:solidFill>
                <a:effectLst/>
                <a:latin typeface="+mn-lt"/>
                <a:ea typeface="+mn-ea"/>
                <a:cs typeface="+mn-cs"/>
              </a:rPr>
              <a:t>Bowker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al</a:t>
            </a:r>
            <a:r>
              <a:rPr lang="ru-RU" sz="1200" kern="1200" dirty="0">
                <a:solidFill>
                  <a:schemeClr val="tx1"/>
                </a:solidFill>
                <a:effectLst/>
                <a:latin typeface="+mn-lt"/>
                <a:ea typeface="+mn-ea"/>
                <a:cs typeface="+mn-cs"/>
              </a:rPr>
              <a:t>., 1988; и Штольце и </a:t>
            </a:r>
            <a:r>
              <a:rPr lang="ru-RU" sz="1200" kern="1200" dirty="0" err="1">
                <a:solidFill>
                  <a:schemeClr val="tx1"/>
                </a:solidFill>
                <a:effectLst/>
                <a:latin typeface="+mn-lt"/>
                <a:ea typeface="+mn-ea"/>
                <a:cs typeface="+mn-cs"/>
              </a:rPr>
              <a:t>Норсков</a:t>
            </a:r>
            <a:r>
              <a:rPr lang="ru-RU" sz="1200" kern="1200" dirty="0">
                <a:solidFill>
                  <a:schemeClr val="tx1"/>
                </a:solidFill>
                <a:effectLst/>
                <a:latin typeface="+mn-lt"/>
                <a:ea typeface="+mn-ea"/>
                <a:cs typeface="+mn-cs"/>
              </a:rPr>
              <a:t>, 1988]. Работа Штольце и </a:t>
            </a:r>
            <a:r>
              <a:rPr lang="ru-RU" sz="1200" kern="1200" dirty="0" err="1">
                <a:solidFill>
                  <a:schemeClr val="tx1"/>
                </a:solidFill>
                <a:effectLst/>
                <a:latin typeface="+mn-lt"/>
                <a:ea typeface="+mn-ea"/>
                <a:cs typeface="+mn-cs"/>
              </a:rPr>
              <a:t>Норсков</a:t>
            </a:r>
            <a:r>
              <a:rPr lang="ru-RU" sz="1200" kern="1200" dirty="0">
                <a:solidFill>
                  <a:schemeClr val="tx1"/>
                </a:solidFill>
                <a:effectLst/>
                <a:latin typeface="+mn-lt"/>
                <a:ea typeface="+mn-ea"/>
                <a:cs typeface="+mn-cs"/>
              </a:rPr>
              <a:t> также значима в других аспектах: авторы вычислили коэффициенты прилипания из сверхвысоковакуумной работы на монокристаллах и константы адсорбционного равновесия из статистической термодинамики. Это пример, иллюстрирующий, что можно преодолеть «разрыв давления», то есть связать результаты высокого вакуума и высокого давления — еще одна спорная тема в катализе. Дискуссия о необходимости учета неоднородности активных участков все еще продолжается. </a:t>
            </a:r>
            <a:r>
              <a:rPr lang="ru-RU" sz="1200" kern="1200" dirty="0" err="1">
                <a:solidFill>
                  <a:schemeClr val="tx1"/>
                </a:solidFill>
                <a:effectLst/>
                <a:latin typeface="+mn-lt"/>
                <a:ea typeface="+mn-ea"/>
                <a:cs typeface="+mn-cs"/>
              </a:rPr>
              <a:t>Киперман</a:t>
            </a:r>
            <a:r>
              <a:rPr lang="ru-RU" sz="1200" kern="1200" dirty="0">
                <a:solidFill>
                  <a:schemeClr val="tx1"/>
                </a:solidFill>
                <a:effectLst/>
                <a:latin typeface="+mn-lt"/>
                <a:ea typeface="+mn-ea"/>
                <a:cs typeface="+mn-cs"/>
              </a:rPr>
              <a:t> и др. [1989] упоминают ряд кинетических исследований, в которых было необходимо сформулировать уравнения скорости в терминах неоднородных поверхностей. Переписка по этому вопросу с </a:t>
            </a:r>
            <a:r>
              <a:rPr lang="ru-RU" sz="1200" kern="1200" dirty="0" err="1">
                <a:solidFill>
                  <a:schemeClr val="tx1"/>
                </a:solidFill>
                <a:effectLst/>
                <a:latin typeface="+mn-lt"/>
                <a:ea typeface="+mn-ea"/>
                <a:cs typeface="+mn-cs"/>
              </a:rPr>
              <a:t>Бударом</a:t>
            </a:r>
            <a:r>
              <a:rPr lang="ru-RU" sz="1200" kern="1200" dirty="0">
                <a:solidFill>
                  <a:schemeClr val="tx1"/>
                </a:solidFill>
                <a:effectLst/>
                <a:latin typeface="+mn-lt"/>
                <a:ea typeface="+mn-ea"/>
                <a:cs typeface="+mn-cs"/>
              </a:rPr>
              <a:t> [1989] заслуживает прочтения.</a:t>
            </a:r>
          </a:p>
        </p:txBody>
      </p:sp>
      <p:sp>
        <p:nvSpPr>
          <p:cNvPr id="4" name="Номер слайда 3"/>
          <p:cNvSpPr>
            <a:spLocks noGrp="1"/>
          </p:cNvSpPr>
          <p:nvPr>
            <p:ph type="sldNum" sz="quarter" idx="5"/>
          </p:nvPr>
        </p:nvSpPr>
        <p:spPr/>
        <p:txBody>
          <a:bodyPr/>
          <a:lstStyle/>
          <a:p>
            <a:fld id="{F1E41D56-CF80-46FE-8E85-0FA9E7615F97}" type="slidenum">
              <a:rPr lang="ru-RU" smtClean="0"/>
              <a:t>9</a:t>
            </a:fld>
            <a:endParaRPr lang="ru-RU"/>
          </a:p>
        </p:txBody>
      </p:sp>
    </p:spTree>
    <p:extLst>
      <p:ext uri="{BB962C8B-B14F-4D97-AF65-F5344CB8AC3E}">
        <p14:creationId xmlns:p14="http://schemas.microsoft.com/office/powerpoint/2010/main" val="2943762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Здесь следует отметить, что концепция определяющего скорость шага не является существенной характеристикой или ограничением уравнений скорости </a:t>
            </a:r>
            <a:r>
              <a:rPr lang="ru-RU" sz="1200" kern="1200" dirty="0" err="1">
                <a:solidFill>
                  <a:schemeClr val="tx1"/>
                </a:solidFill>
                <a:effectLst/>
                <a:latin typeface="+mn-lt"/>
                <a:ea typeface="+mn-ea"/>
                <a:cs typeface="+mn-cs"/>
              </a:rPr>
              <a:t>Хоугена</a:t>
            </a:r>
            <a:r>
              <a:rPr lang="ru-RU" sz="1200" kern="1200" dirty="0">
                <a:solidFill>
                  <a:schemeClr val="tx1"/>
                </a:solidFill>
                <a:effectLst/>
                <a:latin typeface="+mn-lt"/>
                <a:ea typeface="+mn-ea"/>
                <a:cs typeface="+mn-cs"/>
              </a:rPr>
              <a:t>-Уотсона. Обратите внимание, что раздел 2.3 начался без введения понятия определяющего скорость шага. Однако до сих пор существует очень мало кинетических исследований, в которых считалось необходимым применять более общий подход, за исключением нестационарного поведения. С другой стороны, существенной характеристикой подхода </a:t>
            </a:r>
            <a:r>
              <a:rPr lang="ru-RU" sz="1200" kern="1200" dirty="0" err="1">
                <a:solidFill>
                  <a:schemeClr val="tx1"/>
                </a:solidFill>
                <a:effectLst/>
                <a:latin typeface="+mn-lt"/>
                <a:ea typeface="+mn-ea"/>
                <a:cs typeface="+mn-cs"/>
              </a:rPr>
              <a:t>Хоугена</a:t>
            </a:r>
            <a:r>
              <a:rPr lang="ru-RU" sz="1200" kern="1200" dirty="0">
                <a:solidFill>
                  <a:schemeClr val="tx1"/>
                </a:solidFill>
                <a:effectLst/>
                <a:latin typeface="+mn-lt"/>
                <a:ea typeface="+mn-ea"/>
                <a:cs typeface="+mn-cs"/>
              </a:rPr>
              <a:t>-Уотсона является явный учет взаимодействия реагирующих компонентов с каталитической поверхностью.</a:t>
            </a:r>
          </a:p>
          <a:p>
            <a:r>
              <a:rPr lang="ru-RU" sz="1200" kern="1200" dirty="0">
                <a:solidFill>
                  <a:schemeClr val="tx1"/>
                </a:solidFill>
                <a:effectLst/>
                <a:latin typeface="+mn-lt"/>
                <a:ea typeface="+mn-ea"/>
                <a:cs typeface="+mn-cs"/>
              </a:rPr>
              <a:t>Все еще существует сильное убеждение, что подход </a:t>
            </a:r>
            <a:r>
              <a:rPr lang="ru-RU" sz="1200" kern="1200" dirty="0" err="1">
                <a:solidFill>
                  <a:schemeClr val="tx1"/>
                </a:solidFill>
                <a:effectLst/>
                <a:latin typeface="+mn-lt"/>
                <a:ea typeface="+mn-ea"/>
                <a:cs typeface="+mn-cs"/>
              </a:rPr>
              <a:t>Хоугена</a:t>
            </a:r>
            <a:r>
              <a:rPr lang="ru-RU" sz="1200" kern="1200" dirty="0">
                <a:solidFill>
                  <a:schemeClr val="tx1"/>
                </a:solidFill>
                <a:effectLst/>
                <a:latin typeface="+mn-lt"/>
                <a:ea typeface="+mn-ea"/>
                <a:cs typeface="+mn-cs"/>
              </a:rPr>
              <a:t>-Уотсона является лишь систематическим, но все еще эмпирическим формализмом, приводящим к лучшему соответствию экспериментальным данным из-за увеличенного числа параметров, но неспособным отразить истинный механизм. Предположения, лежащие в основе уравнения Ленгмюра, часто вспоминались, но не всегда на основе убедительных данных. Прагматический подход, вероятно, более плодотворен в этом вопросе: теория Ленгмюра, примененная Хоугеном и Уотсоном, допускает структурированный подход к каталитической кинетике, и ее основные ограничения обычно приводят к отклонениям, которые незначительны по сравнению с неточностями, связанными с кинетическим экспериментом [Froment, 1987b]. Обоснованность подхода также обсуждается в статье Будара [1986]. </a:t>
            </a:r>
          </a:p>
          <a:p>
            <a:r>
              <a:rPr lang="ru-RU" sz="1200" kern="1200" dirty="0">
                <a:solidFill>
                  <a:schemeClr val="tx1"/>
                </a:solidFill>
                <a:effectLst/>
                <a:latin typeface="+mn-lt"/>
                <a:ea typeface="+mn-ea"/>
                <a:cs typeface="+mn-cs"/>
              </a:rPr>
              <a:t>Конечно, неоднородность каталитических поверхностей, выявленная данными по теплотам хемосорбции, является реальностью, но означает ли это, что реакция обязательно ощущает эту неоднородность — что реакция чувствительна к структуре? Это зависит от самой реакции, но также и от рабочих условий. Может быть, для протекания реакции требуется только один (или, возможно, два) атома металла или активных центра, но также рабочие условия приводят к поверхности, которая почти полностью покрыта видами, так что неоднородности больше не ощущаются. В таком случае использование уравнений скорости Хоугена-Уотсона, основанных на изотерме Ленгмюра, «… не только полезно, но и правильно. Во всех случаях их использование обеспечивает физическую интуицию, улучшаемые уравнения скорости и механистическое понимание, недостижимое с помощью эмпирических законов скорости» [Бударт, 1986]. С тех пор были опубликованы дополнительные подтверждения этой точки зрения.</a:t>
            </a:r>
          </a:p>
          <a:p>
            <a:r>
              <a:rPr lang="ru-RU" sz="1200" kern="1200" dirty="0">
                <a:solidFill>
                  <a:schemeClr val="tx1"/>
                </a:solidFill>
                <a:effectLst/>
                <a:latin typeface="+mn-lt"/>
                <a:ea typeface="+mn-ea"/>
                <a:cs typeface="+mn-cs"/>
              </a:rPr>
              <a:t>Синтез аммиака классически упоминается как пример реакции, в которой неоднородность поверхностных центров ощущается в кинетике. Это основано на работе Темкина и Пыжева [1940], которые прибегли к изотерме Фрейндлиха вместо изотермы Ленгмюра при выводе своего уравнения скорости. Следует отметить в первую очередь, что это уравнение близко к форме </a:t>
            </a:r>
            <a:r>
              <a:rPr lang="ru-RU" sz="1200" kern="1200" dirty="0" err="1">
                <a:solidFill>
                  <a:schemeClr val="tx1"/>
                </a:solidFill>
                <a:effectLst/>
                <a:latin typeface="+mn-lt"/>
                <a:ea typeface="+mn-ea"/>
                <a:cs typeface="+mn-cs"/>
              </a:rPr>
              <a:t>Хоугена</a:t>
            </a:r>
            <a:r>
              <a:rPr lang="ru-RU" sz="1200" kern="1200" dirty="0">
                <a:solidFill>
                  <a:schemeClr val="tx1"/>
                </a:solidFill>
                <a:effectLst/>
                <a:latin typeface="+mn-lt"/>
                <a:ea typeface="+mn-ea"/>
                <a:cs typeface="+mn-cs"/>
              </a:rPr>
              <a:t>-Уотсона, однако [</a:t>
            </a:r>
            <a:r>
              <a:rPr lang="ru-RU" sz="1200" kern="1200" dirty="0" err="1">
                <a:solidFill>
                  <a:schemeClr val="tx1"/>
                </a:solidFill>
                <a:effectLst/>
                <a:latin typeface="+mn-lt"/>
                <a:ea typeface="+mn-ea"/>
                <a:cs typeface="+mn-cs"/>
              </a:rPr>
              <a:t>Boudart</a:t>
            </a:r>
            <a:r>
              <a:rPr lang="ru-RU" sz="1200" kern="1200" dirty="0">
                <a:solidFill>
                  <a:schemeClr val="tx1"/>
                </a:solidFill>
                <a:effectLst/>
                <a:latin typeface="+mn-lt"/>
                <a:ea typeface="+mn-ea"/>
                <a:cs typeface="+mn-cs"/>
              </a:rPr>
              <a:t>, 1986]. Штольце и </a:t>
            </a:r>
            <a:r>
              <a:rPr lang="ru-RU" sz="1200" kern="1200" dirty="0" err="1">
                <a:solidFill>
                  <a:schemeClr val="tx1"/>
                </a:solidFill>
                <a:effectLst/>
                <a:latin typeface="+mn-lt"/>
                <a:ea typeface="+mn-ea"/>
                <a:cs typeface="+mn-cs"/>
              </a:rPr>
              <a:t>Норсков</a:t>
            </a:r>
            <a:r>
              <a:rPr lang="ru-RU" sz="1200" kern="1200" dirty="0">
                <a:solidFill>
                  <a:schemeClr val="tx1"/>
                </a:solidFill>
                <a:effectLst/>
                <a:latin typeface="+mn-lt"/>
                <a:ea typeface="+mn-ea"/>
                <a:cs typeface="+mn-cs"/>
              </a:rPr>
              <a:t> [1985, 1987], используя схему реакции </a:t>
            </a:r>
            <a:r>
              <a:rPr lang="ru-RU" sz="1200" kern="1200" dirty="0" err="1">
                <a:solidFill>
                  <a:schemeClr val="tx1"/>
                </a:solidFill>
                <a:effectLst/>
                <a:latin typeface="+mn-lt"/>
                <a:ea typeface="+mn-ea"/>
                <a:cs typeface="+mn-cs"/>
              </a:rPr>
              <a:t>Эртля</a:t>
            </a:r>
            <a:r>
              <a:rPr lang="ru-RU" sz="1200" kern="1200" dirty="0">
                <a:solidFill>
                  <a:schemeClr val="tx1"/>
                </a:solidFill>
                <a:effectLst/>
                <a:latin typeface="+mn-lt"/>
                <a:ea typeface="+mn-ea"/>
                <a:cs typeface="+mn-cs"/>
              </a:rPr>
              <a:t> для синтеза аммиака и предположения Ленгмюра, пришли к очень убедительному согласию между экспериментальными результатами высокого давления и уравнением скорости типа Хоугена-Уотсона. [См. также </a:t>
            </a:r>
            <a:r>
              <a:rPr lang="ru-RU" sz="1200" kern="1200" dirty="0" err="1">
                <a:solidFill>
                  <a:schemeClr val="tx1"/>
                </a:solidFill>
                <a:effectLst/>
                <a:latin typeface="+mn-lt"/>
                <a:ea typeface="+mn-ea"/>
                <a:cs typeface="+mn-cs"/>
              </a:rPr>
              <a:t>Bowker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al</a:t>
            </a:r>
            <a:r>
              <a:rPr lang="ru-RU" sz="1200" kern="1200" dirty="0">
                <a:solidFill>
                  <a:schemeClr val="tx1"/>
                </a:solidFill>
                <a:effectLst/>
                <a:latin typeface="+mn-lt"/>
                <a:ea typeface="+mn-ea"/>
                <a:cs typeface="+mn-cs"/>
              </a:rPr>
              <a:t>., 1988; и Штольце и </a:t>
            </a:r>
            <a:r>
              <a:rPr lang="ru-RU" sz="1200" kern="1200" dirty="0" err="1">
                <a:solidFill>
                  <a:schemeClr val="tx1"/>
                </a:solidFill>
                <a:effectLst/>
                <a:latin typeface="+mn-lt"/>
                <a:ea typeface="+mn-ea"/>
                <a:cs typeface="+mn-cs"/>
              </a:rPr>
              <a:t>Норсков</a:t>
            </a:r>
            <a:r>
              <a:rPr lang="ru-RU" sz="1200" kern="1200" dirty="0">
                <a:solidFill>
                  <a:schemeClr val="tx1"/>
                </a:solidFill>
                <a:effectLst/>
                <a:latin typeface="+mn-lt"/>
                <a:ea typeface="+mn-ea"/>
                <a:cs typeface="+mn-cs"/>
              </a:rPr>
              <a:t>, 1988]. Работа Штольце и </a:t>
            </a:r>
            <a:r>
              <a:rPr lang="ru-RU" sz="1200" kern="1200" dirty="0" err="1">
                <a:solidFill>
                  <a:schemeClr val="tx1"/>
                </a:solidFill>
                <a:effectLst/>
                <a:latin typeface="+mn-lt"/>
                <a:ea typeface="+mn-ea"/>
                <a:cs typeface="+mn-cs"/>
              </a:rPr>
              <a:t>Норсков</a:t>
            </a:r>
            <a:r>
              <a:rPr lang="ru-RU" sz="1200" kern="1200" dirty="0">
                <a:solidFill>
                  <a:schemeClr val="tx1"/>
                </a:solidFill>
                <a:effectLst/>
                <a:latin typeface="+mn-lt"/>
                <a:ea typeface="+mn-ea"/>
                <a:cs typeface="+mn-cs"/>
              </a:rPr>
              <a:t> также значима в других аспектах: авторы вычислили коэффициенты прилипания из сверхвысоковакуумной работы на монокристаллах и константы адсорбционного равновесия из статистической термодинамики. Это пример, иллюстрирующий, что можно преодолеть «разрыв давления», то есть связать результаты высокого вакуума и высокого давления — еще одна спорная тема в катализе. Дискуссия о необходимости учета неоднородности активных участков все еще продолжается. </a:t>
            </a:r>
            <a:r>
              <a:rPr lang="ru-RU" sz="1200" kern="1200" dirty="0" err="1">
                <a:solidFill>
                  <a:schemeClr val="tx1"/>
                </a:solidFill>
                <a:effectLst/>
                <a:latin typeface="+mn-lt"/>
                <a:ea typeface="+mn-ea"/>
                <a:cs typeface="+mn-cs"/>
              </a:rPr>
              <a:t>Киперман</a:t>
            </a:r>
            <a:r>
              <a:rPr lang="ru-RU" sz="1200" kern="1200" dirty="0">
                <a:solidFill>
                  <a:schemeClr val="tx1"/>
                </a:solidFill>
                <a:effectLst/>
                <a:latin typeface="+mn-lt"/>
                <a:ea typeface="+mn-ea"/>
                <a:cs typeface="+mn-cs"/>
              </a:rPr>
              <a:t> и др. [1989] упоминают ряд кинетических исследований, в которых было необходимо сформулировать уравнения скорости в терминах неоднородных поверхностей. Переписка по этому вопросу с </a:t>
            </a:r>
            <a:r>
              <a:rPr lang="ru-RU" sz="1200" kern="1200" dirty="0" err="1">
                <a:solidFill>
                  <a:schemeClr val="tx1"/>
                </a:solidFill>
                <a:effectLst/>
                <a:latin typeface="+mn-lt"/>
                <a:ea typeface="+mn-ea"/>
                <a:cs typeface="+mn-cs"/>
              </a:rPr>
              <a:t>Бударом</a:t>
            </a:r>
            <a:r>
              <a:rPr lang="ru-RU" sz="1200" kern="1200" dirty="0">
                <a:solidFill>
                  <a:schemeClr val="tx1"/>
                </a:solidFill>
                <a:effectLst/>
                <a:latin typeface="+mn-lt"/>
                <a:ea typeface="+mn-ea"/>
                <a:cs typeface="+mn-cs"/>
              </a:rPr>
              <a:t> [1989] заслуживает прочтения.</a:t>
            </a:r>
          </a:p>
        </p:txBody>
      </p:sp>
      <p:sp>
        <p:nvSpPr>
          <p:cNvPr id="4" name="Номер слайда 3"/>
          <p:cNvSpPr>
            <a:spLocks noGrp="1"/>
          </p:cNvSpPr>
          <p:nvPr>
            <p:ph type="sldNum" sz="quarter" idx="5"/>
          </p:nvPr>
        </p:nvSpPr>
        <p:spPr/>
        <p:txBody>
          <a:bodyPr/>
          <a:lstStyle/>
          <a:p>
            <a:fld id="{F1E41D56-CF80-46FE-8E85-0FA9E7615F97}" type="slidenum">
              <a:rPr lang="ru-RU" smtClean="0"/>
              <a:t>10</a:t>
            </a:fld>
            <a:endParaRPr lang="ru-RU"/>
          </a:p>
        </p:txBody>
      </p:sp>
    </p:spTree>
    <p:extLst>
      <p:ext uri="{BB962C8B-B14F-4D97-AF65-F5344CB8AC3E}">
        <p14:creationId xmlns:p14="http://schemas.microsoft.com/office/powerpoint/2010/main" val="3065754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Здесь следует отметить, что концепция определяющего скорость шага не является существенной характеристикой или ограничением уравнений скорости </a:t>
            </a:r>
            <a:r>
              <a:rPr lang="ru-RU" sz="1200" kern="1200" dirty="0" err="1">
                <a:solidFill>
                  <a:schemeClr val="tx1"/>
                </a:solidFill>
                <a:effectLst/>
                <a:latin typeface="+mn-lt"/>
                <a:ea typeface="+mn-ea"/>
                <a:cs typeface="+mn-cs"/>
              </a:rPr>
              <a:t>Хоугена</a:t>
            </a:r>
            <a:r>
              <a:rPr lang="ru-RU" sz="1200" kern="1200" dirty="0">
                <a:solidFill>
                  <a:schemeClr val="tx1"/>
                </a:solidFill>
                <a:effectLst/>
                <a:latin typeface="+mn-lt"/>
                <a:ea typeface="+mn-ea"/>
                <a:cs typeface="+mn-cs"/>
              </a:rPr>
              <a:t>-Уотсона. Обратите внимание, что раздел 2.3 начался без введения понятия определяющего скорость шага. Однако до сих пор существует очень мало кинетических исследований, в которых считалось необходимым применять более общий подход, за исключением нестационарного поведения. С другой стороны, существенной характеристикой подхода </a:t>
            </a:r>
            <a:r>
              <a:rPr lang="ru-RU" sz="1200" kern="1200" dirty="0" err="1">
                <a:solidFill>
                  <a:schemeClr val="tx1"/>
                </a:solidFill>
                <a:effectLst/>
                <a:latin typeface="+mn-lt"/>
                <a:ea typeface="+mn-ea"/>
                <a:cs typeface="+mn-cs"/>
              </a:rPr>
              <a:t>Хоугена</a:t>
            </a:r>
            <a:r>
              <a:rPr lang="ru-RU" sz="1200" kern="1200" dirty="0">
                <a:solidFill>
                  <a:schemeClr val="tx1"/>
                </a:solidFill>
                <a:effectLst/>
                <a:latin typeface="+mn-lt"/>
                <a:ea typeface="+mn-ea"/>
                <a:cs typeface="+mn-cs"/>
              </a:rPr>
              <a:t>-Уотсона является явный учет взаимодействия реагирующих компонентов с каталитической поверхностью.</a:t>
            </a:r>
          </a:p>
          <a:p>
            <a:r>
              <a:rPr lang="ru-RU" sz="1200" kern="1200" dirty="0">
                <a:solidFill>
                  <a:schemeClr val="tx1"/>
                </a:solidFill>
                <a:effectLst/>
                <a:latin typeface="+mn-lt"/>
                <a:ea typeface="+mn-ea"/>
                <a:cs typeface="+mn-cs"/>
              </a:rPr>
              <a:t>Все еще существует сильное убеждение, что подход </a:t>
            </a:r>
            <a:r>
              <a:rPr lang="ru-RU" sz="1200" kern="1200" dirty="0" err="1">
                <a:solidFill>
                  <a:schemeClr val="tx1"/>
                </a:solidFill>
                <a:effectLst/>
                <a:latin typeface="+mn-lt"/>
                <a:ea typeface="+mn-ea"/>
                <a:cs typeface="+mn-cs"/>
              </a:rPr>
              <a:t>Хоугена</a:t>
            </a:r>
            <a:r>
              <a:rPr lang="ru-RU" sz="1200" kern="1200" dirty="0">
                <a:solidFill>
                  <a:schemeClr val="tx1"/>
                </a:solidFill>
                <a:effectLst/>
                <a:latin typeface="+mn-lt"/>
                <a:ea typeface="+mn-ea"/>
                <a:cs typeface="+mn-cs"/>
              </a:rPr>
              <a:t>-Уотсона является лишь систематическим, но все еще эмпирическим формализмом, приводящим к лучшему соответствию экспериментальным данным из-за увеличенного числа параметров, но неспособным отразить истинный механизм. Предположения, лежащие в основе уравнения Ленгмюра, часто вспоминались, но не всегда на основе убедительных данных. Прагматический подход, вероятно, более плодотворен в этом вопросе: теория Ленгмюра, примененная Хоугеном и Уотсоном, допускает структурированный подход к каталитической кинетике, и ее основные ограничения обычно приводят к отклонениям, которые незначительны по сравнению с неточностями, связанными с кинетическим экспериментом [Froment, 1987b]. Обоснованность подхода также обсуждается в статье Будара [1986]. </a:t>
            </a:r>
          </a:p>
          <a:p>
            <a:r>
              <a:rPr lang="ru-RU" sz="1200" kern="1200" dirty="0">
                <a:solidFill>
                  <a:schemeClr val="tx1"/>
                </a:solidFill>
                <a:effectLst/>
                <a:latin typeface="+mn-lt"/>
                <a:ea typeface="+mn-ea"/>
                <a:cs typeface="+mn-cs"/>
              </a:rPr>
              <a:t>Конечно, неоднородность каталитических поверхностей, выявленная данными по теплотам хемосорбции, является реальностью, но означает ли это, что реакция обязательно ощущает эту неоднородность — что реакция чувствительна к структуре? Это зависит от самой реакции, но также и от рабочих условий. Может быть, для протекания реакции требуется только один (или, возможно, два) атома металла или активных центра, но также рабочие условия приводят к поверхности, которая почти полностью покрыта видами, так что неоднородности больше не ощущаются. В таком случае использование уравнений скорости Хоугена-Уотсона, основанных на изотерме Ленгмюра, «… не только полезно, но и правильно. Во всех случаях их использование обеспечивает физическую интуицию, улучшаемые уравнения скорости и механистическое понимание, недостижимое с помощью эмпирических законов скорости» [Бударт, 1986]. С тех пор были опубликованы дополнительные подтверждения этой точки зрения.</a:t>
            </a:r>
          </a:p>
          <a:p>
            <a:r>
              <a:rPr lang="ru-RU" sz="1200" kern="1200" dirty="0">
                <a:solidFill>
                  <a:schemeClr val="tx1"/>
                </a:solidFill>
                <a:effectLst/>
                <a:latin typeface="+mn-lt"/>
                <a:ea typeface="+mn-ea"/>
                <a:cs typeface="+mn-cs"/>
              </a:rPr>
              <a:t>Синтез аммиака классически упоминается как пример реакции, в которой неоднородность поверхностных центров ощущается в кинетике. Это основано на работе Темкина и Пыжева [1940], которые прибегли к изотерме Фрейндлиха вместо изотермы Ленгмюра при выводе своего уравнения скорости. Следует отметить в первую очередь, что это уравнение близко к форме </a:t>
            </a:r>
            <a:r>
              <a:rPr lang="ru-RU" sz="1200" kern="1200" dirty="0" err="1">
                <a:solidFill>
                  <a:schemeClr val="tx1"/>
                </a:solidFill>
                <a:effectLst/>
                <a:latin typeface="+mn-lt"/>
                <a:ea typeface="+mn-ea"/>
                <a:cs typeface="+mn-cs"/>
              </a:rPr>
              <a:t>Хоугена</a:t>
            </a:r>
            <a:r>
              <a:rPr lang="ru-RU" sz="1200" kern="1200" dirty="0">
                <a:solidFill>
                  <a:schemeClr val="tx1"/>
                </a:solidFill>
                <a:effectLst/>
                <a:latin typeface="+mn-lt"/>
                <a:ea typeface="+mn-ea"/>
                <a:cs typeface="+mn-cs"/>
              </a:rPr>
              <a:t>-Уотсона, однако [</a:t>
            </a:r>
            <a:r>
              <a:rPr lang="ru-RU" sz="1200" kern="1200" dirty="0" err="1">
                <a:solidFill>
                  <a:schemeClr val="tx1"/>
                </a:solidFill>
                <a:effectLst/>
                <a:latin typeface="+mn-lt"/>
                <a:ea typeface="+mn-ea"/>
                <a:cs typeface="+mn-cs"/>
              </a:rPr>
              <a:t>Boudart</a:t>
            </a:r>
            <a:r>
              <a:rPr lang="ru-RU" sz="1200" kern="1200" dirty="0">
                <a:solidFill>
                  <a:schemeClr val="tx1"/>
                </a:solidFill>
                <a:effectLst/>
                <a:latin typeface="+mn-lt"/>
                <a:ea typeface="+mn-ea"/>
                <a:cs typeface="+mn-cs"/>
              </a:rPr>
              <a:t>, 1986]. Штольце и </a:t>
            </a:r>
            <a:r>
              <a:rPr lang="ru-RU" sz="1200" kern="1200" dirty="0" err="1">
                <a:solidFill>
                  <a:schemeClr val="tx1"/>
                </a:solidFill>
                <a:effectLst/>
                <a:latin typeface="+mn-lt"/>
                <a:ea typeface="+mn-ea"/>
                <a:cs typeface="+mn-cs"/>
              </a:rPr>
              <a:t>Норсков</a:t>
            </a:r>
            <a:r>
              <a:rPr lang="ru-RU" sz="1200" kern="1200" dirty="0">
                <a:solidFill>
                  <a:schemeClr val="tx1"/>
                </a:solidFill>
                <a:effectLst/>
                <a:latin typeface="+mn-lt"/>
                <a:ea typeface="+mn-ea"/>
                <a:cs typeface="+mn-cs"/>
              </a:rPr>
              <a:t> [1985, 1987], используя схему реакции </a:t>
            </a:r>
            <a:r>
              <a:rPr lang="ru-RU" sz="1200" kern="1200" dirty="0" err="1">
                <a:solidFill>
                  <a:schemeClr val="tx1"/>
                </a:solidFill>
                <a:effectLst/>
                <a:latin typeface="+mn-lt"/>
                <a:ea typeface="+mn-ea"/>
                <a:cs typeface="+mn-cs"/>
              </a:rPr>
              <a:t>Эртля</a:t>
            </a:r>
            <a:r>
              <a:rPr lang="ru-RU" sz="1200" kern="1200" dirty="0">
                <a:solidFill>
                  <a:schemeClr val="tx1"/>
                </a:solidFill>
                <a:effectLst/>
                <a:latin typeface="+mn-lt"/>
                <a:ea typeface="+mn-ea"/>
                <a:cs typeface="+mn-cs"/>
              </a:rPr>
              <a:t> для синтеза аммиака и предположения Ленгмюра, пришли к очень убедительному согласию между экспериментальными результатами высокого давления и уравнением скорости типа Хоугена-Уотсона. [См. также </a:t>
            </a:r>
            <a:r>
              <a:rPr lang="ru-RU" sz="1200" kern="1200" dirty="0" err="1">
                <a:solidFill>
                  <a:schemeClr val="tx1"/>
                </a:solidFill>
                <a:effectLst/>
                <a:latin typeface="+mn-lt"/>
                <a:ea typeface="+mn-ea"/>
                <a:cs typeface="+mn-cs"/>
              </a:rPr>
              <a:t>Bowker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al</a:t>
            </a:r>
            <a:r>
              <a:rPr lang="ru-RU" sz="1200" kern="1200" dirty="0">
                <a:solidFill>
                  <a:schemeClr val="tx1"/>
                </a:solidFill>
                <a:effectLst/>
                <a:latin typeface="+mn-lt"/>
                <a:ea typeface="+mn-ea"/>
                <a:cs typeface="+mn-cs"/>
              </a:rPr>
              <a:t>., 1988; и Штольце и </a:t>
            </a:r>
            <a:r>
              <a:rPr lang="ru-RU" sz="1200" kern="1200" dirty="0" err="1">
                <a:solidFill>
                  <a:schemeClr val="tx1"/>
                </a:solidFill>
                <a:effectLst/>
                <a:latin typeface="+mn-lt"/>
                <a:ea typeface="+mn-ea"/>
                <a:cs typeface="+mn-cs"/>
              </a:rPr>
              <a:t>Норсков</a:t>
            </a:r>
            <a:r>
              <a:rPr lang="ru-RU" sz="1200" kern="1200" dirty="0">
                <a:solidFill>
                  <a:schemeClr val="tx1"/>
                </a:solidFill>
                <a:effectLst/>
                <a:latin typeface="+mn-lt"/>
                <a:ea typeface="+mn-ea"/>
                <a:cs typeface="+mn-cs"/>
              </a:rPr>
              <a:t>, 1988]. Работа Штольце и </a:t>
            </a:r>
            <a:r>
              <a:rPr lang="ru-RU" sz="1200" kern="1200" dirty="0" err="1">
                <a:solidFill>
                  <a:schemeClr val="tx1"/>
                </a:solidFill>
                <a:effectLst/>
                <a:latin typeface="+mn-lt"/>
                <a:ea typeface="+mn-ea"/>
                <a:cs typeface="+mn-cs"/>
              </a:rPr>
              <a:t>Норсков</a:t>
            </a:r>
            <a:r>
              <a:rPr lang="ru-RU" sz="1200" kern="1200" dirty="0">
                <a:solidFill>
                  <a:schemeClr val="tx1"/>
                </a:solidFill>
                <a:effectLst/>
                <a:latin typeface="+mn-lt"/>
                <a:ea typeface="+mn-ea"/>
                <a:cs typeface="+mn-cs"/>
              </a:rPr>
              <a:t> также значима в других аспектах: авторы вычислили коэффициенты прилипания из сверхвысоковакуумной работы на монокристаллах и константы адсорбционного равновесия из статистической термодинамики. Это пример, иллюстрирующий, что можно преодолеть «разрыв давления», то есть связать результаты высокого вакуума и высокого давления — еще одна спорная тема в катализе. Дискуссия о необходимости учета неоднородности активных участков все еще продолжается. </a:t>
            </a:r>
            <a:r>
              <a:rPr lang="ru-RU" sz="1200" kern="1200" dirty="0" err="1">
                <a:solidFill>
                  <a:schemeClr val="tx1"/>
                </a:solidFill>
                <a:effectLst/>
                <a:latin typeface="+mn-lt"/>
                <a:ea typeface="+mn-ea"/>
                <a:cs typeface="+mn-cs"/>
              </a:rPr>
              <a:t>Киперман</a:t>
            </a:r>
            <a:r>
              <a:rPr lang="ru-RU" sz="1200" kern="1200" dirty="0">
                <a:solidFill>
                  <a:schemeClr val="tx1"/>
                </a:solidFill>
                <a:effectLst/>
                <a:latin typeface="+mn-lt"/>
                <a:ea typeface="+mn-ea"/>
                <a:cs typeface="+mn-cs"/>
              </a:rPr>
              <a:t> и др. [1989] упоминают ряд кинетических исследований, в которых было необходимо сформулировать уравнения скорости в терминах неоднородных поверхностей. Переписка по этому вопросу с </a:t>
            </a:r>
            <a:r>
              <a:rPr lang="ru-RU" sz="1200" kern="1200" dirty="0" err="1">
                <a:solidFill>
                  <a:schemeClr val="tx1"/>
                </a:solidFill>
                <a:effectLst/>
                <a:latin typeface="+mn-lt"/>
                <a:ea typeface="+mn-ea"/>
                <a:cs typeface="+mn-cs"/>
              </a:rPr>
              <a:t>Бударом</a:t>
            </a:r>
            <a:r>
              <a:rPr lang="ru-RU" sz="1200" kern="1200" dirty="0">
                <a:solidFill>
                  <a:schemeClr val="tx1"/>
                </a:solidFill>
                <a:effectLst/>
                <a:latin typeface="+mn-lt"/>
                <a:ea typeface="+mn-ea"/>
                <a:cs typeface="+mn-cs"/>
              </a:rPr>
              <a:t> [1989] заслуживает прочтения.</a:t>
            </a:r>
          </a:p>
        </p:txBody>
      </p:sp>
      <p:sp>
        <p:nvSpPr>
          <p:cNvPr id="4" name="Номер слайда 3"/>
          <p:cNvSpPr>
            <a:spLocks noGrp="1"/>
          </p:cNvSpPr>
          <p:nvPr>
            <p:ph type="sldNum" sz="quarter" idx="5"/>
          </p:nvPr>
        </p:nvSpPr>
        <p:spPr/>
        <p:txBody>
          <a:bodyPr/>
          <a:lstStyle/>
          <a:p>
            <a:fld id="{F1E41D56-CF80-46FE-8E85-0FA9E7615F97}" type="slidenum">
              <a:rPr lang="ru-RU" smtClean="0"/>
              <a:t>11</a:t>
            </a:fld>
            <a:endParaRPr lang="ru-RU"/>
          </a:p>
        </p:txBody>
      </p:sp>
    </p:spTree>
    <p:extLst>
      <p:ext uri="{BB962C8B-B14F-4D97-AF65-F5344CB8AC3E}">
        <p14:creationId xmlns:p14="http://schemas.microsoft.com/office/powerpoint/2010/main" val="2205824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baseline="0" dirty="0">
                <a:solidFill>
                  <a:schemeClr val="tx1"/>
                </a:solidFill>
                <a:effectLst/>
                <a:latin typeface="+mn-lt"/>
                <a:ea typeface="+mn-ea"/>
                <a:cs typeface="+mn-cs"/>
              </a:rPr>
              <a:t>2.7 ПОСЛЕДОВАТЕЛЬНЫЙ ДИЗАЙН ЭКСПЕРИМЕНТОВ</a:t>
            </a:r>
          </a:p>
          <a:p>
            <a:r>
              <a:rPr lang="ru-RU" sz="1200" kern="1200" baseline="0" dirty="0">
                <a:solidFill>
                  <a:schemeClr val="tx1"/>
                </a:solidFill>
                <a:effectLst/>
                <a:latin typeface="+mn-lt"/>
                <a:ea typeface="+mn-ea"/>
                <a:cs typeface="+mn-cs"/>
              </a:rPr>
              <a:t>Слишком часто кинетические исследования имеют недостатки в плане. Не существует метода подгонки, который мог бы компенсировать плохой экспериментальный план. При планировании экспериментов многого можно достичь, используя только здравый смысл. Переменные должны охватывать достаточный диапазон, а структура предлагаемых уравнений скорости может указывать на области оптимального экспериментирования. Однако в случае сложных многомерных моделей для достижения максимальной эффективности может потребоваться строгий систематический подход. До недавнего времени большинство планов были факторного типа (т. е. переменные задаются априори для ряда экспериментов), но последовательные методы, похоже, применяются все чаще [</a:t>
            </a:r>
            <a:r>
              <a:rPr lang="ru-RU" sz="1200" kern="1200" baseline="0" dirty="0" err="1">
                <a:solidFill>
                  <a:schemeClr val="tx1"/>
                </a:solidFill>
                <a:effectLst/>
                <a:latin typeface="+mn-lt"/>
                <a:ea typeface="+mn-ea"/>
                <a:cs typeface="+mn-cs"/>
              </a:rPr>
              <a:t>Lazic</a:t>
            </a:r>
            <a:r>
              <a:rPr lang="ru-RU" sz="1200" kern="1200" baseline="0" dirty="0">
                <a:solidFill>
                  <a:schemeClr val="tx1"/>
                </a:solidFill>
                <a:effectLst/>
                <a:latin typeface="+mn-lt"/>
                <a:ea typeface="+mn-ea"/>
                <a:cs typeface="+mn-cs"/>
              </a:rPr>
              <a:t>, 2004; </a:t>
            </a:r>
            <a:r>
              <a:rPr lang="ru-RU" sz="1200" kern="1200" baseline="0" dirty="0" err="1">
                <a:solidFill>
                  <a:schemeClr val="tx1"/>
                </a:solidFill>
                <a:effectLst/>
                <a:latin typeface="+mn-lt"/>
                <a:ea typeface="+mn-ea"/>
                <a:cs typeface="+mn-cs"/>
              </a:rPr>
              <a:t>Taguchi</a:t>
            </a:r>
            <a:r>
              <a:rPr lang="ru-RU" sz="1200" kern="1200" baseline="0" dirty="0">
                <a:solidFill>
                  <a:schemeClr val="tx1"/>
                </a:solidFill>
                <a:effectLst/>
                <a:latin typeface="+mn-lt"/>
                <a:ea typeface="+mn-ea"/>
                <a:cs typeface="+mn-cs"/>
              </a:rPr>
              <a:t> </a:t>
            </a:r>
            <a:r>
              <a:rPr lang="ru-RU" sz="1200" kern="1200" baseline="0" dirty="0" err="1">
                <a:solidFill>
                  <a:schemeClr val="tx1"/>
                </a:solidFill>
                <a:effectLst/>
                <a:latin typeface="+mn-lt"/>
                <a:ea typeface="+mn-ea"/>
                <a:cs typeface="+mn-cs"/>
              </a:rPr>
              <a:t>et</a:t>
            </a:r>
            <a:r>
              <a:rPr lang="ru-RU" sz="1200" kern="1200" baseline="0" dirty="0">
                <a:solidFill>
                  <a:schemeClr val="tx1"/>
                </a:solidFill>
                <a:effectLst/>
                <a:latin typeface="+mn-lt"/>
                <a:ea typeface="+mn-ea"/>
                <a:cs typeface="+mn-cs"/>
              </a:rPr>
              <a:t> </a:t>
            </a:r>
            <a:r>
              <a:rPr lang="ru-RU" sz="1200" kern="1200" baseline="0" dirty="0" err="1">
                <a:solidFill>
                  <a:schemeClr val="tx1"/>
                </a:solidFill>
                <a:effectLst/>
                <a:latin typeface="+mn-lt"/>
                <a:ea typeface="+mn-ea"/>
                <a:cs typeface="+mn-cs"/>
              </a:rPr>
              <a:t>al</a:t>
            </a:r>
            <a:r>
              <a:rPr lang="ru-RU" sz="1200" kern="1200" baseline="0" dirty="0">
                <a:solidFill>
                  <a:schemeClr val="tx1"/>
                </a:solidFill>
                <a:effectLst/>
                <a:latin typeface="+mn-lt"/>
                <a:ea typeface="+mn-ea"/>
                <a:cs typeface="+mn-cs"/>
              </a:rPr>
              <a:t>., 2004]. Последовательные методы используют информацию и понимание, полученные из предыдущих экспериментов, для выбора настроек независимых переменных для следующего эксперимента оптимальным образом. Было разработано два типа последовательных методов для оптимального дизайна: (1) для оптимального различения между конкурирующими моделями с известной структурой [</a:t>
            </a:r>
            <a:r>
              <a:rPr lang="ru-RU" sz="1200" kern="1200" baseline="0" dirty="0" err="1">
                <a:solidFill>
                  <a:schemeClr val="tx1"/>
                </a:solidFill>
                <a:effectLst/>
                <a:latin typeface="+mn-lt"/>
                <a:ea typeface="+mn-ea"/>
                <a:cs typeface="+mn-cs"/>
              </a:rPr>
              <a:t>Box</a:t>
            </a:r>
            <a:r>
              <a:rPr lang="ru-RU" sz="1200" kern="1200" baseline="0" dirty="0">
                <a:solidFill>
                  <a:schemeClr val="tx1"/>
                </a:solidFill>
                <a:effectLst/>
                <a:latin typeface="+mn-lt"/>
                <a:ea typeface="+mn-ea"/>
                <a:cs typeface="+mn-cs"/>
              </a:rPr>
              <a:t> </a:t>
            </a:r>
            <a:r>
              <a:rPr lang="ru-RU" sz="1200" kern="1200" baseline="0" dirty="0" err="1">
                <a:solidFill>
                  <a:schemeClr val="tx1"/>
                </a:solidFill>
                <a:effectLst/>
                <a:latin typeface="+mn-lt"/>
                <a:ea typeface="+mn-ea"/>
                <a:cs typeface="+mn-cs"/>
              </a:rPr>
              <a:t>and</a:t>
            </a:r>
            <a:r>
              <a:rPr lang="ru-RU" sz="1200" kern="1200" baseline="0" dirty="0">
                <a:solidFill>
                  <a:schemeClr val="tx1"/>
                </a:solidFill>
                <a:effectLst/>
                <a:latin typeface="+mn-lt"/>
                <a:ea typeface="+mn-ea"/>
                <a:cs typeface="+mn-cs"/>
              </a:rPr>
              <a:t> </a:t>
            </a:r>
            <a:r>
              <a:rPr lang="ru-RU" sz="1200" kern="1200" baseline="0" dirty="0" err="1">
                <a:solidFill>
                  <a:schemeClr val="tx1"/>
                </a:solidFill>
                <a:effectLst/>
                <a:latin typeface="+mn-lt"/>
                <a:ea typeface="+mn-ea"/>
                <a:cs typeface="+mn-cs"/>
              </a:rPr>
              <a:t>Hill</a:t>
            </a:r>
            <a:r>
              <a:rPr lang="ru-RU" sz="1200" kern="1200" baseline="0" dirty="0">
                <a:solidFill>
                  <a:schemeClr val="tx1"/>
                </a:solidFill>
                <a:effectLst/>
                <a:latin typeface="+mn-lt"/>
                <a:ea typeface="+mn-ea"/>
                <a:cs typeface="+mn-cs"/>
              </a:rPr>
              <a:t>, 1967; Бокс и </a:t>
            </a:r>
            <a:r>
              <a:rPr lang="ru-RU" sz="1200" kern="1200" baseline="0" dirty="0" err="1">
                <a:solidFill>
                  <a:schemeClr val="tx1"/>
                </a:solidFill>
                <a:effectLst/>
                <a:latin typeface="+mn-lt"/>
                <a:ea typeface="+mn-ea"/>
                <a:cs typeface="+mn-cs"/>
              </a:rPr>
              <a:t>Хенсон</a:t>
            </a:r>
            <a:r>
              <a:rPr lang="ru-RU" sz="1200" kern="1200" baseline="0" dirty="0">
                <a:solidFill>
                  <a:schemeClr val="tx1"/>
                </a:solidFill>
                <a:effectLst/>
                <a:latin typeface="+mn-lt"/>
                <a:ea typeface="+mn-ea"/>
                <a:cs typeface="+mn-cs"/>
              </a:rPr>
              <a:t>, 1969; </a:t>
            </a:r>
            <a:r>
              <a:rPr lang="ru-RU" sz="1200" kern="1200" baseline="0" dirty="0" err="1">
                <a:solidFill>
                  <a:schemeClr val="tx1"/>
                </a:solidFill>
                <a:effectLst/>
                <a:latin typeface="+mn-lt"/>
                <a:ea typeface="+mn-ea"/>
                <a:cs typeface="+mn-cs"/>
              </a:rPr>
              <a:t>Хостен</a:t>
            </a:r>
            <a:r>
              <a:rPr lang="ru-RU" sz="1200" kern="1200" baseline="0" dirty="0">
                <a:solidFill>
                  <a:schemeClr val="tx1"/>
                </a:solidFill>
                <a:effectLst/>
                <a:latin typeface="+mn-lt"/>
                <a:ea typeface="+mn-ea"/>
                <a:cs typeface="+mn-cs"/>
              </a:rPr>
              <a:t> и </a:t>
            </a:r>
            <a:r>
              <a:rPr lang="ru-RU" sz="1200" kern="1200" baseline="0" dirty="0" err="1">
                <a:solidFill>
                  <a:schemeClr val="tx1"/>
                </a:solidFill>
                <a:effectLst/>
                <a:latin typeface="+mn-lt"/>
                <a:ea typeface="+mn-ea"/>
                <a:cs typeface="+mn-cs"/>
              </a:rPr>
              <a:t>Фромент</a:t>
            </a:r>
            <a:r>
              <a:rPr lang="ru-RU" sz="1200" kern="1200" baseline="0" dirty="0">
                <a:solidFill>
                  <a:schemeClr val="tx1"/>
                </a:solidFill>
                <a:effectLst/>
                <a:latin typeface="+mn-lt"/>
                <a:ea typeface="+mn-ea"/>
                <a:cs typeface="+mn-cs"/>
              </a:rPr>
              <a:t>, 1976] и (2) для оптимальной оценки параметров в существующей модели [Бокс и Лукас, 1959; </a:t>
            </a:r>
            <a:r>
              <a:rPr lang="ru-RU" sz="1200" kern="1200" baseline="0" dirty="0" err="1">
                <a:solidFill>
                  <a:schemeClr val="tx1"/>
                </a:solidFill>
                <a:effectLst/>
                <a:latin typeface="+mn-lt"/>
                <a:ea typeface="+mn-ea"/>
                <a:cs typeface="+mn-cs"/>
              </a:rPr>
              <a:t>Фромент</a:t>
            </a:r>
            <a:r>
              <a:rPr lang="ru-RU" sz="1200" kern="1200" baseline="0" dirty="0">
                <a:solidFill>
                  <a:schemeClr val="tx1"/>
                </a:solidFill>
                <a:effectLst/>
                <a:latin typeface="+mn-lt"/>
                <a:ea typeface="+mn-ea"/>
                <a:cs typeface="+mn-cs"/>
              </a:rPr>
              <a:t> и </a:t>
            </a:r>
            <a:r>
              <a:rPr lang="ru-RU" sz="1200" kern="1200" baseline="0" dirty="0" err="1">
                <a:solidFill>
                  <a:schemeClr val="tx1"/>
                </a:solidFill>
                <a:effectLst/>
                <a:latin typeface="+mn-lt"/>
                <a:ea typeface="+mn-ea"/>
                <a:cs typeface="+mn-cs"/>
              </a:rPr>
              <a:t>Мезаки</a:t>
            </a:r>
            <a:r>
              <a:rPr lang="ru-RU" sz="1200" kern="1200" baseline="0" dirty="0">
                <a:solidFill>
                  <a:schemeClr val="tx1"/>
                </a:solidFill>
                <a:effectLst/>
                <a:latin typeface="+mn-lt"/>
                <a:ea typeface="+mn-ea"/>
                <a:cs typeface="+mn-cs"/>
              </a:rPr>
              <a:t>, 1970].</a:t>
            </a:r>
            <a:endParaRPr lang="ru-RU" baseline="0" dirty="0"/>
          </a:p>
        </p:txBody>
      </p:sp>
      <p:sp>
        <p:nvSpPr>
          <p:cNvPr id="4" name="Номер слайда 3"/>
          <p:cNvSpPr>
            <a:spLocks noGrp="1"/>
          </p:cNvSpPr>
          <p:nvPr>
            <p:ph type="sldNum" sz="quarter" idx="5"/>
          </p:nvPr>
        </p:nvSpPr>
        <p:spPr/>
        <p:txBody>
          <a:bodyPr/>
          <a:lstStyle/>
          <a:p>
            <a:fld id="{F1E41D56-CF80-46FE-8E85-0FA9E7615F97}" type="slidenum">
              <a:rPr lang="ru-RU" smtClean="0"/>
              <a:t>12</a:t>
            </a:fld>
            <a:endParaRPr lang="ru-RU"/>
          </a:p>
        </p:txBody>
      </p:sp>
    </p:spTree>
    <p:extLst>
      <p:ext uri="{BB962C8B-B14F-4D97-AF65-F5344CB8AC3E}">
        <p14:creationId xmlns:p14="http://schemas.microsoft.com/office/powerpoint/2010/main" val="38800283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jpeg"/><Relationship Id="rId1" Type="http://schemas.openxmlformats.org/officeDocument/2006/relationships/slideMaster" Target="../slideMasters/slideMaster1.xml"/><Relationship Id="rId4" Type="http://schemas.microsoft.com/office/2007/relationships/hdphoto" Target="../media/hdphoto3.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xml"/><Relationship Id="rId4" Type="http://schemas.microsoft.com/office/2007/relationships/hdphoto" Target="../media/hdphoto3.wdp"/></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6.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jpeg"/><Relationship Id="rId1" Type="http://schemas.openxmlformats.org/officeDocument/2006/relationships/slideMaster" Target="../slideMasters/slideMaster1.xml"/><Relationship Id="rId4" Type="http://schemas.microsoft.com/office/2007/relationships/hdphoto" Target="../media/hdphoto3.wdp"/></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jpeg"/><Relationship Id="rId1" Type="http://schemas.openxmlformats.org/officeDocument/2006/relationships/slideMaster" Target="../slideMasters/slideMaster1.xml"/><Relationship Id="rId4" Type="http://schemas.microsoft.com/office/2007/relationships/hdphoto" Target="../media/hdphoto3.wdp"/></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8.png"/><Relationship Id="rId4" Type="http://schemas.openxmlformats.org/officeDocument/2006/relationships/image" Target="../media/image27.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8.png"/><Relationship Id="rId4" Type="http://schemas.openxmlformats.org/officeDocument/2006/relationships/image" Target="../media/image2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a:extLst>
              <a:ext uri="{28A0092B-C50C-407E-A947-70E740481C1C}">
                <a14:useLocalDpi xmlns:a14="http://schemas.microsoft.com/office/drawing/2010/main" val="0"/>
              </a:ext>
            </a:extLst>
          </a:blip>
          <a:srcRect t="9999"/>
          <a:stretch/>
        </p:blipFill>
        <p:spPr>
          <a:xfrm>
            <a:off x="0" y="1"/>
            <a:ext cx="12192000" cy="6858000"/>
          </a:xfrm>
          <a:prstGeom prst="rect">
            <a:avLst/>
          </a:prstGeom>
        </p:spPr>
      </p:pic>
      <p:sp>
        <p:nvSpPr>
          <p:cNvPr id="11" name="Прямоугольник 10"/>
          <p:cNvSpPr/>
          <p:nvPr userDrawn="1"/>
        </p:nvSpPr>
        <p:spPr>
          <a:xfrm>
            <a:off x="7767941" y="5595257"/>
            <a:ext cx="4424058"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Прямоугольник 11"/>
          <p:cNvSpPr/>
          <p:nvPr userDrawn="1"/>
        </p:nvSpPr>
        <p:spPr>
          <a:xfrm>
            <a:off x="0" y="0"/>
            <a:ext cx="7767942"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357;p50"/>
          <p:cNvSpPr txBox="1"/>
          <p:nvPr userDrawn="1"/>
        </p:nvSpPr>
        <p:spPr>
          <a:xfrm>
            <a:off x="90331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grpSp>
        <p:nvGrpSpPr>
          <p:cNvPr id="15" name="Группа 14"/>
          <p:cNvGrpSpPr/>
          <p:nvPr userDrawn="1"/>
        </p:nvGrpSpPr>
        <p:grpSpPr>
          <a:xfrm>
            <a:off x="1006587" y="6083120"/>
            <a:ext cx="4110429" cy="70030"/>
            <a:chOff x="838200" y="6083120"/>
            <a:chExt cx="4110429" cy="70030"/>
          </a:xfrm>
          <a:solidFill>
            <a:srgbClr val="80BF44"/>
          </a:solidFill>
        </p:grpSpPr>
        <p:sp>
          <p:nvSpPr>
            <p:cNvPr id="16" name="Прямоугольник 15"/>
            <p:cNvSpPr/>
            <p:nvPr/>
          </p:nvSpPr>
          <p:spPr>
            <a:xfrm>
              <a:off x="83820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124361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1649024"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2054436"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2459848"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286526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p:cNvSpPr/>
            <p:nvPr/>
          </p:nvSpPr>
          <p:spPr>
            <a:xfrm>
              <a:off x="326582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a:off x="3662363"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p:cNvSpPr/>
            <p:nvPr/>
          </p:nvSpPr>
          <p:spPr>
            <a:xfrm>
              <a:off x="4067775"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p:cNvSpPr/>
            <p:nvPr/>
          </p:nvSpPr>
          <p:spPr>
            <a:xfrm>
              <a:off x="4473187"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25"/>
            <p:cNvSpPr/>
            <p:nvPr/>
          </p:nvSpPr>
          <p:spPr>
            <a:xfrm>
              <a:off x="4878599"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 name="Заголовок 1"/>
          <p:cNvSpPr>
            <a:spLocks noGrp="1"/>
          </p:cNvSpPr>
          <p:nvPr>
            <p:ph type="ctrTitle"/>
          </p:nvPr>
        </p:nvSpPr>
        <p:spPr>
          <a:xfrm>
            <a:off x="916405" y="1597445"/>
            <a:ext cx="6851536"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6851535"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Прямоугольник 26"/>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Текст 2"/>
          <p:cNvSpPr>
            <a:spLocks noGrp="1"/>
          </p:cNvSpPr>
          <p:nvPr>
            <p:ph type="body" idx="16" hasCustomPrompt="1"/>
          </p:nvPr>
        </p:nvSpPr>
        <p:spPr>
          <a:xfrm>
            <a:off x="7820051"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3" name="Текст 2"/>
          <p:cNvSpPr>
            <a:spLocks noGrp="1"/>
          </p:cNvSpPr>
          <p:nvPr>
            <p:ph type="body" idx="17" hasCustomPrompt="1"/>
          </p:nvPr>
        </p:nvSpPr>
        <p:spPr>
          <a:xfrm>
            <a:off x="7820051"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4" name="Текст 2"/>
          <p:cNvSpPr>
            <a:spLocks noGrp="1"/>
          </p:cNvSpPr>
          <p:nvPr>
            <p:ph type="body" idx="18" hasCustomPrompt="1"/>
          </p:nvPr>
        </p:nvSpPr>
        <p:spPr>
          <a:xfrm>
            <a:off x="5452398" y="590990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547135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2">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2" t="19849" r="8016" b="8015"/>
          <a:stretch/>
        </p:blipFill>
        <p:spPr>
          <a:xfrm>
            <a:off x="2806" y="0"/>
            <a:ext cx="12189194" cy="6858000"/>
          </a:xfrm>
          <a:prstGeom prst="rect">
            <a:avLst/>
          </a:prstGeom>
        </p:spPr>
      </p:pic>
      <p:sp>
        <p:nvSpPr>
          <p:cNvPr id="27" name="Прямоугольник 26"/>
          <p:cNvSpPr/>
          <p:nvPr userDrawn="1"/>
        </p:nvSpPr>
        <p:spPr>
          <a:xfrm>
            <a:off x="0" y="0"/>
            <a:ext cx="7767942"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357;p50"/>
          <p:cNvSpPr txBox="1"/>
          <p:nvPr userDrawn="1"/>
        </p:nvSpPr>
        <p:spPr>
          <a:xfrm>
            <a:off x="63026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chemeClr val="bg1"/>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chemeClr val="bg1"/>
              </a:solidFill>
              <a:latin typeface="Calibri" panose="020F0502020204030204" pitchFamily="34" charset="0"/>
              <a:ea typeface="PFBeauSansPro-Bold"/>
              <a:cs typeface="Calibri" panose="020F0502020204030204" pitchFamily="34" charset="0"/>
              <a:sym typeface="PFBeauSansPro-Bold"/>
            </a:endParaRPr>
          </a:p>
        </p:txBody>
      </p:sp>
      <p:sp>
        <p:nvSpPr>
          <p:cNvPr id="2" name="Заголовок 1"/>
          <p:cNvSpPr>
            <a:spLocks noGrp="1"/>
          </p:cNvSpPr>
          <p:nvPr>
            <p:ph type="ctrTitle"/>
          </p:nvPr>
        </p:nvSpPr>
        <p:spPr>
          <a:xfrm>
            <a:off x="916405" y="1597445"/>
            <a:ext cx="6851536"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6860964"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8" name="Прямоугольник 27"/>
          <p:cNvSpPr/>
          <p:nvPr userDrawn="1"/>
        </p:nvSpPr>
        <p:spPr>
          <a:xfrm>
            <a:off x="7767941" y="5595257"/>
            <a:ext cx="4424058"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9" name="Прямоугольник 28"/>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Текст 2"/>
          <p:cNvSpPr>
            <a:spLocks noGrp="1"/>
          </p:cNvSpPr>
          <p:nvPr>
            <p:ph type="body" idx="16" hasCustomPrompt="1"/>
          </p:nvPr>
        </p:nvSpPr>
        <p:spPr>
          <a:xfrm>
            <a:off x="7820051"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7820051"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5452398" y="590990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grpSp>
        <p:nvGrpSpPr>
          <p:cNvPr id="33" name="Группа 32"/>
          <p:cNvGrpSpPr/>
          <p:nvPr userDrawn="1"/>
        </p:nvGrpSpPr>
        <p:grpSpPr>
          <a:xfrm>
            <a:off x="1006587" y="6083120"/>
            <a:ext cx="4110429" cy="70030"/>
            <a:chOff x="838200" y="6083120"/>
            <a:chExt cx="4110429" cy="70030"/>
          </a:xfrm>
          <a:solidFill>
            <a:srgbClr val="80BF44"/>
          </a:solidFill>
        </p:grpSpPr>
        <p:sp>
          <p:nvSpPr>
            <p:cNvPr id="34" name="Прямоугольник 33"/>
            <p:cNvSpPr/>
            <p:nvPr/>
          </p:nvSpPr>
          <p:spPr>
            <a:xfrm>
              <a:off x="83820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34"/>
            <p:cNvSpPr/>
            <p:nvPr/>
          </p:nvSpPr>
          <p:spPr>
            <a:xfrm>
              <a:off x="124361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1649024"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36"/>
            <p:cNvSpPr/>
            <p:nvPr/>
          </p:nvSpPr>
          <p:spPr>
            <a:xfrm>
              <a:off x="2054436"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37"/>
            <p:cNvSpPr/>
            <p:nvPr/>
          </p:nvSpPr>
          <p:spPr>
            <a:xfrm>
              <a:off x="2459848"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286526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39"/>
            <p:cNvSpPr/>
            <p:nvPr/>
          </p:nvSpPr>
          <p:spPr>
            <a:xfrm>
              <a:off x="326582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Прямоугольник 40"/>
            <p:cNvSpPr/>
            <p:nvPr/>
          </p:nvSpPr>
          <p:spPr>
            <a:xfrm>
              <a:off x="3662363"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Прямоугольник 41"/>
            <p:cNvSpPr/>
            <p:nvPr/>
          </p:nvSpPr>
          <p:spPr>
            <a:xfrm>
              <a:off x="4067775"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p:nvSpPr>
          <p:spPr>
            <a:xfrm>
              <a:off x="4473187"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p:cNvSpPr/>
            <p:nvPr/>
          </p:nvSpPr>
          <p:spPr>
            <a:xfrm>
              <a:off x="4878599"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2991134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3">
    <p:spTree>
      <p:nvGrpSpPr>
        <p:cNvPr id="1" name=""/>
        <p:cNvGrpSpPr/>
        <p:nvPr/>
      </p:nvGrpSpPr>
      <p:grpSpPr>
        <a:xfrm>
          <a:off x="0" y="0"/>
          <a:ext cx="0" cy="0"/>
          <a:chOff x="0" y="0"/>
          <a:chExt cx="0" cy="0"/>
        </a:xfrm>
      </p:grpSpPr>
      <p:pic>
        <p:nvPicPr>
          <p:cNvPr id="6" name="Рисунок 5"/>
          <p:cNvPicPr>
            <a:picLocks noChangeAspect="1"/>
          </p:cNvPicPr>
          <p:nvPr userDrawn="1"/>
        </p:nvPicPr>
        <p:blipFill rotWithShape="1">
          <a:blip r:embed="rId2" cstate="print">
            <a:extLst>
              <a:ext uri="{28A0092B-C50C-407E-A947-70E740481C1C}">
                <a14:useLocalDpi xmlns:a14="http://schemas.microsoft.com/office/drawing/2010/main" val="0"/>
              </a:ext>
            </a:extLst>
          </a:blip>
          <a:srcRect l="231" t="15820"/>
          <a:stretch/>
        </p:blipFill>
        <p:spPr>
          <a:xfrm>
            <a:off x="0" y="0"/>
            <a:ext cx="12191999" cy="6858000"/>
          </a:xfrm>
          <a:prstGeom prst="rect">
            <a:avLst/>
          </a:prstGeom>
        </p:spPr>
      </p:pic>
      <p:sp>
        <p:nvSpPr>
          <p:cNvPr id="12" name="Прямоугольник 11"/>
          <p:cNvSpPr/>
          <p:nvPr userDrawn="1"/>
        </p:nvSpPr>
        <p:spPr>
          <a:xfrm>
            <a:off x="0" y="0"/>
            <a:ext cx="12192000"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ctrTitle"/>
          </p:nvPr>
        </p:nvSpPr>
        <p:spPr>
          <a:xfrm>
            <a:off x="916405" y="1597445"/>
            <a:ext cx="9144000"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Google Shape;357;p50"/>
          <p:cNvSpPr txBox="1"/>
          <p:nvPr userDrawn="1"/>
        </p:nvSpPr>
        <p:spPr>
          <a:xfrm>
            <a:off x="10012317" y="1162318"/>
            <a:ext cx="1321431" cy="405431"/>
          </a:xfrm>
          <a:prstGeom prst="rect">
            <a:avLst/>
          </a:prstGeom>
          <a:ln w="12700">
            <a:miter lim="400000"/>
          </a:ln>
          <a:extLst>
            <a:ext uri="{C572A759-6A51-4108-AA02-DFA0A04FC94B}"/>
          </a:extLst>
        </p:spPr>
        <p:txBody>
          <a:bodyPr lIns="48355" tIns="48355" rIns="48355" bIns="48355">
            <a:spAutoFit/>
          </a:bodyPr>
          <a:lstStyle/>
          <a:p>
            <a:pPr algn="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cxnSp>
        <p:nvCxnSpPr>
          <p:cNvPr id="28" name="Прямая соединительная линия 27"/>
          <p:cNvCxnSpPr/>
          <p:nvPr userDrawn="1"/>
        </p:nvCxnSpPr>
        <p:spPr>
          <a:xfrm>
            <a:off x="916405" y="5595256"/>
            <a:ext cx="1041734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9" name="Прямоугольник 28"/>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1163464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Титульный слайд 4">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l="308" t="19012" r="154" b="43602"/>
          <a:stretch/>
        </p:blipFill>
        <p:spPr>
          <a:xfrm>
            <a:off x="0" y="0"/>
            <a:ext cx="12188858" cy="6858000"/>
          </a:xfrm>
          <a:prstGeom prst="rect">
            <a:avLst/>
          </a:prstGeom>
        </p:spPr>
      </p:pic>
      <p:sp>
        <p:nvSpPr>
          <p:cNvPr id="12" name="Прямоугольник 11"/>
          <p:cNvSpPr/>
          <p:nvPr userDrawn="1"/>
        </p:nvSpPr>
        <p:spPr>
          <a:xfrm>
            <a:off x="0" y="-28281"/>
            <a:ext cx="12192000"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ctrTitle"/>
          </p:nvPr>
        </p:nvSpPr>
        <p:spPr>
          <a:xfrm>
            <a:off x="916405" y="1625725"/>
            <a:ext cx="9144000" cy="2223347"/>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Google Shape;357;p50"/>
          <p:cNvSpPr txBox="1"/>
          <p:nvPr userDrawn="1"/>
        </p:nvSpPr>
        <p:spPr>
          <a:xfrm>
            <a:off x="10012317" y="1162318"/>
            <a:ext cx="1321431" cy="405431"/>
          </a:xfrm>
          <a:prstGeom prst="rect">
            <a:avLst/>
          </a:prstGeom>
          <a:ln w="12700">
            <a:miter lim="400000"/>
          </a:ln>
          <a:extLst>
            <a:ext uri="{C572A759-6A51-4108-AA02-DFA0A04FC94B}"/>
          </a:extLst>
        </p:spPr>
        <p:txBody>
          <a:bodyPr lIns="48355" tIns="48355" rIns="48355" bIns="48355">
            <a:spAutoFit/>
          </a:bodyPr>
          <a:lstStyle/>
          <a:p>
            <a:pPr algn="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cxnSp>
        <p:nvCxnSpPr>
          <p:cNvPr id="28" name="Прямая соединительная линия 27"/>
          <p:cNvCxnSpPr/>
          <p:nvPr userDrawn="1"/>
        </p:nvCxnSpPr>
        <p:spPr>
          <a:xfrm>
            <a:off x="916405" y="5595256"/>
            <a:ext cx="1041734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9" name="Прямоугольник 28"/>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3"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4"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3863824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Титульный слайд 5">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a:extLst>
              <a:ext uri="{28A0092B-C50C-407E-A947-70E740481C1C}">
                <a14:useLocalDpi xmlns:a14="http://schemas.microsoft.com/office/drawing/2010/main" val="0"/>
              </a:ext>
            </a:extLst>
          </a:blip>
          <a:srcRect l="2573" t="10484" r="15094" b="43126"/>
          <a:stretch/>
        </p:blipFill>
        <p:spPr>
          <a:xfrm>
            <a:off x="1" y="0"/>
            <a:ext cx="12192000" cy="6858000"/>
          </a:xfrm>
          <a:prstGeom prst="rect">
            <a:avLst/>
          </a:prstGeom>
        </p:spPr>
      </p:pic>
      <p:sp>
        <p:nvSpPr>
          <p:cNvPr id="12" name="Прямоугольник 11"/>
          <p:cNvSpPr/>
          <p:nvPr userDrawn="1"/>
        </p:nvSpPr>
        <p:spPr>
          <a:xfrm>
            <a:off x="-1" y="-1"/>
            <a:ext cx="12192001" cy="6829719"/>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357;p50"/>
          <p:cNvSpPr txBox="1"/>
          <p:nvPr userDrawn="1"/>
        </p:nvSpPr>
        <p:spPr>
          <a:xfrm>
            <a:off x="10012317" y="1162318"/>
            <a:ext cx="1321431" cy="405431"/>
          </a:xfrm>
          <a:prstGeom prst="rect">
            <a:avLst/>
          </a:prstGeom>
          <a:ln w="12700">
            <a:miter lim="400000"/>
          </a:ln>
          <a:extLst>
            <a:ext uri="{C572A759-6A51-4108-AA02-DFA0A04FC94B}"/>
          </a:extLst>
        </p:spPr>
        <p:txBody>
          <a:bodyPr lIns="48355" tIns="48355" rIns="48355" bIns="48355">
            <a:spAutoFit/>
          </a:bodyPr>
          <a:lstStyle/>
          <a:p>
            <a:pPr algn="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sp>
        <p:nvSpPr>
          <p:cNvPr id="2" name="Заголовок 1"/>
          <p:cNvSpPr>
            <a:spLocks noGrp="1"/>
          </p:cNvSpPr>
          <p:nvPr>
            <p:ph type="ctrTitle"/>
          </p:nvPr>
        </p:nvSpPr>
        <p:spPr>
          <a:xfrm>
            <a:off x="916405" y="1597445"/>
            <a:ext cx="9144000"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cxnSp>
        <p:nvCxnSpPr>
          <p:cNvPr id="7" name="Прямая соединительная линия 6"/>
          <p:cNvCxnSpPr/>
          <p:nvPr userDrawn="1"/>
        </p:nvCxnSpPr>
        <p:spPr>
          <a:xfrm>
            <a:off x="916405" y="5595256"/>
            <a:ext cx="1041734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Прямоугольник 26"/>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525363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итульный слайд 6">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r="19561" b="735"/>
          <a:stretch/>
        </p:blipFill>
        <p:spPr>
          <a:xfrm>
            <a:off x="0" y="0"/>
            <a:ext cx="12192000" cy="6858000"/>
          </a:xfrm>
          <a:prstGeom prst="rect">
            <a:avLst/>
          </a:prstGeom>
        </p:spPr>
      </p:pic>
      <p:sp>
        <p:nvSpPr>
          <p:cNvPr id="12" name="Прямоугольник 11"/>
          <p:cNvSpPr/>
          <p:nvPr userDrawn="1"/>
        </p:nvSpPr>
        <p:spPr>
          <a:xfrm>
            <a:off x="-1" y="-1"/>
            <a:ext cx="12192001" cy="6829719"/>
          </a:xfrm>
          <a:prstGeom prst="rect">
            <a:avLst/>
          </a:prstGeom>
          <a:solidFill>
            <a:schemeClr val="tx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357;p50"/>
          <p:cNvSpPr txBox="1"/>
          <p:nvPr userDrawn="1"/>
        </p:nvSpPr>
        <p:spPr>
          <a:xfrm>
            <a:off x="90331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sp>
        <p:nvSpPr>
          <p:cNvPr id="2" name="Заголовок 1"/>
          <p:cNvSpPr>
            <a:spLocks noGrp="1"/>
          </p:cNvSpPr>
          <p:nvPr>
            <p:ph type="ctrTitle"/>
          </p:nvPr>
        </p:nvSpPr>
        <p:spPr>
          <a:xfrm>
            <a:off x="916405" y="1597445"/>
            <a:ext cx="9144000"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Прямоугольник 26"/>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29"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0"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2978538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итульный слайд 7">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t="14218"/>
          <a:stretch/>
        </p:blipFill>
        <p:spPr>
          <a:xfrm>
            <a:off x="0" y="0"/>
            <a:ext cx="12192000" cy="6972300"/>
          </a:xfrm>
          <a:prstGeom prst="rect">
            <a:avLst/>
          </a:prstGeom>
        </p:spPr>
      </p:pic>
      <p:sp>
        <p:nvSpPr>
          <p:cNvPr id="14" name="Google Shape;357;p50"/>
          <p:cNvSpPr txBox="1"/>
          <p:nvPr userDrawn="1"/>
        </p:nvSpPr>
        <p:spPr>
          <a:xfrm>
            <a:off x="90331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sp>
        <p:nvSpPr>
          <p:cNvPr id="2" name="Заголовок 1"/>
          <p:cNvSpPr>
            <a:spLocks noGrp="1"/>
          </p:cNvSpPr>
          <p:nvPr>
            <p:ph type="ctrTitle"/>
          </p:nvPr>
        </p:nvSpPr>
        <p:spPr>
          <a:xfrm>
            <a:off x="916405" y="1597445"/>
            <a:ext cx="9144000" cy="2251628"/>
          </a:xfrm>
        </p:spPr>
        <p:txBody>
          <a:bodyPr anchor="b"/>
          <a:lstStyle>
            <a:lvl1pPr algn="l">
              <a:defRPr sz="6000">
                <a:solidFill>
                  <a:schemeClr val="tx1"/>
                </a:solidFill>
              </a:defRPr>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Прямоугольник 26"/>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29"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0"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pic>
        <p:nvPicPr>
          <p:cNvPr id="9" name="Рисунок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132622"/>
            <a:ext cx="1997695" cy="464823"/>
          </a:xfrm>
          <a:prstGeom prst="rect">
            <a:avLst/>
          </a:prstGeom>
        </p:spPr>
      </p:pic>
      <p:cxnSp>
        <p:nvCxnSpPr>
          <p:cNvPr id="11" name="Прямая соединительная линия 10"/>
          <p:cNvCxnSpPr/>
          <p:nvPr userDrawn="1"/>
        </p:nvCxnSpPr>
        <p:spPr>
          <a:xfrm>
            <a:off x="916405" y="5700031"/>
            <a:ext cx="104173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681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Титульный слайд 8">
    <p:spTree>
      <p:nvGrpSpPr>
        <p:cNvPr id="1" name=""/>
        <p:cNvGrpSpPr/>
        <p:nvPr/>
      </p:nvGrpSpPr>
      <p:grpSpPr>
        <a:xfrm>
          <a:off x="0" y="0"/>
          <a:ext cx="0" cy="0"/>
          <a:chOff x="0" y="0"/>
          <a:chExt cx="0" cy="0"/>
        </a:xfrm>
      </p:grpSpPr>
      <p:pic>
        <p:nvPicPr>
          <p:cNvPr id="46" name="Рисунок 45"/>
          <p:cNvPicPr>
            <a:picLocks noChangeAspect="1"/>
          </p:cNvPicPr>
          <p:nvPr userDrawn="1"/>
        </p:nvPicPr>
        <p:blipFill rotWithShape="1">
          <a:blip r:embed="rId2" cstate="print">
            <a:extLst>
              <a:ext uri="{28A0092B-C50C-407E-A947-70E740481C1C}">
                <a14:useLocalDpi xmlns:a14="http://schemas.microsoft.com/office/drawing/2010/main" val="0"/>
              </a:ext>
            </a:extLst>
          </a:blip>
          <a:srcRect l="184" t="33167" r="20607"/>
          <a:stretch/>
        </p:blipFill>
        <p:spPr>
          <a:xfrm>
            <a:off x="0" y="0"/>
            <a:ext cx="12191999" cy="6858000"/>
          </a:xfrm>
          <a:prstGeom prst="rect">
            <a:avLst/>
          </a:prstGeom>
        </p:spPr>
      </p:pic>
      <p:sp>
        <p:nvSpPr>
          <p:cNvPr id="27" name="Прямоугольник 26"/>
          <p:cNvSpPr/>
          <p:nvPr userDrawn="1"/>
        </p:nvSpPr>
        <p:spPr>
          <a:xfrm>
            <a:off x="0" y="0"/>
            <a:ext cx="7767942" cy="6858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Google Shape;357;p50"/>
          <p:cNvSpPr txBox="1"/>
          <p:nvPr userDrawn="1"/>
        </p:nvSpPr>
        <p:spPr>
          <a:xfrm>
            <a:off x="63026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chemeClr val="tx1"/>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chemeClr val="tx1"/>
              </a:solidFill>
              <a:latin typeface="Calibri" panose="020F0502020204030204" pitchFamily="34" charset="0"/>
              <a:ea typeface="PFBeauSansPro-Bold"/>
              <a:cs typeface="Calibri" panose="020F0502020204030204" pitchFamily="34" charset="0"/>
              <a:sym typeface="PFBeauSansPro-Bold"/>
            </a:endParaRPr>
          </a:p>
        </p:txBody>
      </p:sp>
      <p:sp>
        <p:nvSpPr>
          <p:cNvPr id="28" name="Прямоугольник 27"/>
          <p:cNvSpPr/>
          <p:nvPr userDrawn="1"/>
        </p:nvSpPr>
        <p:spPr>
          <a:xfrm>
            <a:off x="7767941" y="5595257"/>
            <a:ext cx="4424058"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 name="Текст 2"/>
          <p:cNvSpPr>
            <a:spLocks noGrp="1"/>
          </p:cNvSpPr>
          <p:nvPr>
            <p:ph type="body" idx="16" hasCustomPrompt="1"/>
          </p:nvPr>
        </p:nvSpPr>
        <p:spPr>
          <a:xfrm>
            <a:off x="7820051"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7820051"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5452398" y="590990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grpSp>
        <p:nvGrpSpPr>
          <p:cNvPr id="33" name="Группа 32"/>
          <p:cNvGrpSpPr/>
          <p:nvPr userDrawn="1"/>
        </p:nvGrpSpPr>
        <p:grpSpPr>
          <a:xfrm>
            <a:off x="1006587" y="6083120"/>
            <a:ext cx="4110429" cy="70030"/>
            <a:chOff x="838200" y="6083120"/>
            <a:chExt cx="4110429" cy="70030"/>
          </a:xfrm>
          <a:solidFill>
            <a:srgbClr val="80BF44"/>
          </a:solidFill>
        </p:grpSpPr>
        <p:sp>
          <p:nvSpPr>
            <p:cNvPr id="34" name="Прямоугольник 33"/>
            <p:cNvSpPr/>
            <p:nvPr/>
          </p:nvSpPr>
          <p:spPr>
            <a:xfrm>
              <a:off x="83820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34"/>
            <p:cNvSpPr/>
            <p:nvPr/>
          </p:nvSpPr>
          <p:spPr>
            <a:xfrm>
              <a:off x="124361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1649024"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36"/>
            <p:cNvSpPr/>
            <p:nvPr/>
          </p:nvSpPr>
          <p:spPr>
            <a:xfrm>
              <a:off x="2054436"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37"/>
            <p:cNvSpPr/>
            <p:nvPr/>
          </p:nvSpPr>
          <p:spPr>
            <a:xfrm>
              <a:off x="2459848"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286526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39"/>
            <p:cNvSpPr/>
            <p:nvPr/>
          </p:nvSpPr>
          <p:spPr>
            <a:xfrm>
              <a:off x="326582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Прямоугольник 40"/>
            <p:cNvSpPr/>
            <p:nvPr/>
          </p:nvSpPr>
          <p:spPr>
            <a:xfrm>
              <a:off x="3662363"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Прямоугольник 41"/>
            <p:cNvSpPr/>
            <p:nvPr/>
          </p:nvSpPr>
          <p:spPr>
            <a:xfrm>
              <a:off x="4067775"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p:nvSpPr>
          <p:spPr>
            <a:xfrm>
              <a:off x="4473187"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p:cNvSpPr/>
            <p:nvPr/>
          </p:nvSpPr>
          <p:spPr>
            <a:xfrm>
              <a:off x="4878599"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5" name="Заголовок 1"/>
          <p:cNvSpPr>
            <a:spLocks noGrp="1"/>
          </p:cNvSpPr>
          <p:nvPr>
            <p:ph type="ctrTitle"/>
          </p:nvPr>
        </p:nvSpPr>
        <p:spPr>
          <a:xfrm>
            <a:off x="916405" y="1597445"/>
            <a:ext cx="9144000" cy="2251628"/>
          </a:xfrm>
        </p:spPr>
        <p:txBody>
          <a:bodyPr anchor="b"/>
          <a:lstStyle>
            <a:lvl1pPr algn="l">
              <a:defRPr sz="6000">
                <a:solidFill>
                  <a:schemeClr val="tx1"/>
                </a:solidFill>
              </a:defRPr>
            </a:lvl1pPr>
          </a:lstStyle>
          <a:p>
            <a:r>
              <a:rPr lang="ru-RU" dirty="0"/>
              <a:t>Образец заголовка</a:t>
            </a:r>
          </a:p>
        </p:txBody>
      </p:sp>
      <p:sp>
        <p:nvSpPr>
          <p:cNvPr id="26" name="Подзаголовок 2"/>
          <p:cNvSpPr>
            <a:spLocks noGrp="1"/>
          </p:cNvSpPr>
          <p:nvPr>
            <p:ph type="subTitle" idx="1"/>
          </p:nvPr>
        </p:nvSpPr>
        <p:spPr>
          <a:xfrm>
            <a:off x="916405" y="4332174"/>
            <a:ext cx="9144000" cy="126308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45" name="Прямоугольник 44"/>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7" name="Рисунок 4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132622"/>
            <a:ext cx="1997695" cy="464823"/>
          </a:xfrm>
          <a:prstGeom prst="rect">
            <a:avLst/>
          </a:prstGeom>
        </p:spPr>
      </p:pic>
    </p:spTree>
    <p:extLst>
      <p:ext uri="{BB962C8B-B14F-4D97-AF65-F5344CB8AC3E}">
        <p14:creationId xmlns:p14="http://schemas.microsoft.com/office/powerpoint/2010/main" val="4046172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Содержание">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pic>
        <p:nvPicPr>
          <p:cNvPr id="6" name="Рисунок 5"/>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587" y="1271797"/>
            <a:ext cx="1777045" cy="414127"/>
          </a:xfrm>
          <a:prstGeom prst="rect">
            <a:avLst/>
          </a:prstGeom>
          <a:noFill/>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solidFill>
                  <a:schemeClr val="bg2">
                    <a:lumMod val="75000"/>
                  </a:schemeClr>
                </a:solidFill>
              </a:rPr>
              <a:pPr/>
              <a:t>‹#›</a:t>
            </a:fld>
            <a:endParaRPr lang="ru-RU" dirty="0">
              <a:solidFill>
                <a:schemeClr val="bg2">
                  <a:lumMod val="75000"/>
                </a:schemeClr>
              </a:solidFill>
            </a:endParaRPr>
          </a:p>
        </p:txBody>
      </p:sp>
      <p:sp>
        <p:nvSpPr>
          <p:cNvPr id="2" name="Заголовок 1"/>
          <p:cNvSpPr>
            <a:spLocks noGrp="1"/>
          </p:cNvSpPr>
          <p:nvPr>
            <p:ph type="title" hasCustomPrompt="1"/>
          </p:nvPr>
        </p:nvSpPr>
        <p:spPr>
          <a:xfrm>
            <a:off x="838201" y="1997693"/>
            <a:ext cx="4663440" cy="795672"/>
          </a:xfrm>
        </p:spPr>
        <p:txBody>
          <a:bodyPr>
            <a:normAutofit/>
          </a:bodyPr>
          <a:lstStyle>
            <a:lvl1pPr>
              <a:defRPr sz="4000"/>
            </a:lvl1pPr>
          </a:lstStyle>
          <a:p>
            <a:r>
              <a:rPr lang="ru-RU" dirty="0"/>
              <a:t>СОДЕРЖАНИЕ</a:t>
            </a:r>
          </a:p>
        </p:txBody>
      </p:sp>
      <p:sp>
        <p:nvSpPr>
          <p:cNvPr id="8" name="Текст 2"/>
          <p:cNvSpPr>
            <a:spLocks noGrp="1"/>
          </p:cNvSpPr>
          <p:nvPr>
            <p:ph type="body" idx="16" hasCustomPrompt="1"/>
          </p:nvPr>
        </p:nvSpPr>
        <p:spPr>
          <a:xfrm>
            <a:off x="838200" y="2818433"/>
            <a:ext cx="10517188" cy="3140408"/>
          </a:xfrm>
        </p:spPr>
        <p:txBody>
          <a:bodyPr anchor="t">
            <a:normAutofit/>
          </a:bodyPr>
          <a:lstStyle>
            <a:lvl1pPr marL="457200" indent="-457200">
              <a:buSzPct val="150000"/>
              <a:buFont typeface="+mj-lt"/>
              <a:buAutoNum type="arabicPeriod"/>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4180428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Содержание 2">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pic>
        <p:nvPicPr>
          <p:cNvPr id="6" name="Рисунок 5"/>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587" y="1271797"/>
            <a:ext cx="1777045" cy="414127"/>
          </a:xfrm>
          <a:prstGeom prst="rect">
            <a:avLst/>
          </a:prstGeom>
          <a:noFill/>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solidFill>
                  <a:schemeClr val="bg2">
                    <a:lumMod val="75000"/>
                  </a:schemeClr>
                </a:solidFill>
              </a:rPr>
              <a:pPr/>
              <a:t>‹#›</a:t>
            </a:fld>
            <a:endParaRPr lang="ru-RU" dirty="0">
              <a:solidFill>
                <a:schemeClr val="bg2">
                  <a:lumMod val="75000"/>
                </a:schemeClr>
              </a:solidFill>
            </a:endParaRPr>
          </a:p>
        </p:txBody>
      </p:sp>
      <p:sp>
        <p:nvSpPr>
          <p:cNvPr id="8" name="Текст 2"/>
          <p:cNvSpPr>
            <a:spLocks noGrp="1"/>
          </p:cNvSpPr>
          <p:nvPr>
            <p:ph type="body" idx="16" hasCustomPrompt="1"/>
          </p:nvPr>
        </p:nvSpPr>
        <p:spPr>
          <a:xfrm>
            <a:off x="4953000" y="1790700"/>
            <a:ext cx="6402388" cy="4701540"/>
          </a:xfrm>
        </p:spPr>
        <p:txBody>
          <a:bodyPr anchor="t">
            <a:normAutofit/>
          </a:bodyPr>
          <a:lstStyle>
            <a:lvl1pPr marL="457200" indent="-457200">
              <a:buSzPct val="150000"/>
              <a:buFont typeface="+mj-lt"/>
              <a:buAutoNum type="arabicPeriod"/>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Прямоугольник 8"/>
          <p:cNvSpPr/>
          <p:nvPr userDrawn="1"/>
        </p:nvSpPr>
        <p:spPr>
          <a:xfrm>
            <a:off x="0" y="2649203"/>
            <a:ext cx="4470400" cy="1322068"/>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8201" y="2912401"/>
            <a:ext cx="3278187" cy="795672"/>
          </a:xfrm>
        </p:spPr>
        <p:txBody>
          <a:bodyPr>
            <a:noAutofit/>
          </a:bodyPr>
          <a:lstStyle>
            <a:lvl1pPr>
              <a:defRPr sz="4000"/>
            </a:lvl1pPr>
          </a:lstStyle>
          <a:p>
            <a:r>
              <a:rPr lang="ru-RU" dirty="0"/>
              <a:t>СОДЕРЖАНИЕ</a:t>
            </a:r>
          </a:p>
        </p:txBody>
      </p:sp>
    </p:spTree>
    <p:extLst>
      <p:ext uri="{BB962C8B-B14F-4D97-AF65-F5344CB8AC3E}">
        <p14:creationId xmlns:p14="http://schemas.microsoft.com/office/powerpoint/2010/main" val="3655667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Содержание 3">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l="373" b="15925"/>
          <a:stretch/>
        </p:blipFill>
        <p:spPr>
          <a:xfrm>
            <a:off x="0" y="0"/>
            <a:ext cx="12204700" cy="6865620"/>
          </a:xfrm>
          <a:prstGeom prst="rect">
            <a:avLst/>
          </a:prstGeom>
        </p:spPr>
      </p:pic>
      <p:pic>
        <p:nvPicPr>
          <p:cNvPr id="5" name="Рисунок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271797"/>
            <a:ext cx="1779820" cy="414127"/>
          </a:xfrm>
          <a:prstGeom prst="rect">
            <a:avLst/>
          </a:prstGeom>
        </p:spPr>
      </p:pic>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9" name="Заголовок 1"/>
          <p:cNvSpPr>
            <a:spLocks noGrp="1"/>
          </p:cNvSpPr>
          <p:nvPr>
            <p:ph type="title" hasCustomPrompt="1"/>
          </p:nvPr>
        </p:nvSpPr>
        <p:spPr>
          <a:xfrm>
            <a:off x="838201" y="1997693"/>
            <a:ext cx="4663440" cy="795672"/>
          </a:xfrm>
        </p:spPr>
        <p:txBody>
          <a:bodyPr>
            <a:normAutofit/>
          </a:bodyPr>
          <a:lstStyle>
            <a:lvl1pPr>
              <a:defRPr sz="4000">
                <a:solidFill>
                  <a:schemeClr val="tx1"/>
                </a:solidFill>
              </a:defRPr>
            </a:lvl1pPr>
          </a:lstStyle>
          <a:p>
            <a:r>
              <a:rPr lang="ru-RU" dirty="0"/>
              <a:t>СОДЕРЖАНИЕ</a:t>
            </a:r>
          </a:p>
        </p:txBody>
      </p:sp>
      <p:sp>
        <p:nvSpPr>
          <p:cNvPr id="10" name="Текст 2"/>
          <p:cNvSpPr>
            <a:spLocks noGrp="1"/>
          </p:cNvSpPr>
          <p:nvPr>
            <p:ph type="body" idx="16" hasCustomPrompt="1"/>
          </p:nvPr>
        </p:nvSpPr>
        <p:spPr>
          <a:xfrm>
            <a:off x="838200" y="2818433"/>
            <a:ext cx="10517188" cy="3140408"/>
          </a:xfrm>
        </p:spPr>
        <p:txBody>
          <a:bodyPr anchor="t">
            <a:normAutofit/>
          </a:bodyPr>
          <a:lstStyle>
            <a:lvl1pPr marL="457200" indent="-457200">
              <a:buSzPct val="150000"/>
              <a:buFont typeface="+mj-lt"/>
              <a:buAutoNum type="arabicPeriod"/>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779118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Содержание 4">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l="373" b="15925"/>
          <a:stretch/>
        </p:blipFill>
        <p:spPr>
          <a:xfrm>
            <a:off x="0" y="0"/>
            <a:ext cx="12204700" cy="6865620"/>
          </a:xfrm>
          <a:prstGeom prst="rect">
            <a:avLst/>
          </a:prstGeom>
        </p:spPr>
      </p:pic>
      <p:pic>
        <p:nvPicPr>
          <p:cNvPr id="5" name="Рисунок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271797"/>
            <a:ext cx="1779820" cy="414127"/>
          </a:xfrm>
          <a:prstGeom prst="rect">
            <a:avLst/>
          </a:prstGeom>
        </p:spPr>
      </p:pic>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0" name="Текст 2"/>
          <p:cNvSpPr>
            <a:spLocks noGrp="1"/>
          </p:cNvSpPr>
          <p:nvPr>
            <p:ph type="body" idx="16" hasCustomPrompt="1"/>
          </p:nvPr>
        </p:nvSpPr>
        <p:spPr>
          <a:xfrm>
            <a:off x="4838700" y="1685924"/>
            <a:ext cx="6516688" cy="4272917"/>
          </a:xfrm>
        </p:spPr>
        <p:txBody>
          <a:bodyPr anchor="t">
            <a:normAutofit/>
          </a:bodyPr>
          <a:lstStyle>
            <a:lvl1pPr marL="457200" indent="-457200">
              <a:buSzPct val="150000"/>
              <a:buFont typeface="+mj-lt"/>
              <a:buAutoNum type="arabicPeriod"/>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7" name="Прямоугольник 6"/>
          <p:cNvSpPr/>
          <p:nvPr userDrawn="1"/>
        </p:nvSpPr>
        <p:spPr>
          <a:xfrm>
            <a:off x="1" y="2649203"/>
            <a:ext cx="4470399" cy="1322068"/>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Заголовок 1"/>
          <p:cNvSpPr>
            <a:spLocks noGrp="1"/>
          </p:cNvSpPr>
          <p:nvPr>
            <p:ph type="title" hasCustomPrompt="1"/>
          </p:nvPr>
        </p:nvSpPr>
        <p:spPr>
          <a:xfrm>
            <a:off x="838201" y="2957721"/>
            <a:ext cx="3497579" cy="795672"/>
          </a:xfrm>
        </p:spPr>
        <p:txBody>
          <a:bodyPr>
            <a:normAutofit/>
          </a:bodyPr>
          <a:lstStyle>
            <a:lvl1pPr>
              <a:defRPr sz="4000">
                <a:solidFill>
                  <a:schemeClr val="bg1"/>
                </a:solidFill>
              </a:defRPr>
            </a:lvl1pPr>
          </a:lstStyle>
          <a:p>
            <a:r>
              <a:rPr lang="ru-RU" dirty="0"/>
              <a:t>СОДЕРЖАНИЕ</a:t>
            </a:r>
          </a:p>
        </p:txBody>
      </p:sp>
    </p:spTree>
    <p:extLst>
      <p:ext uri="{BB962C8B-B14F-4D97-AF65-F5344CB8AC3E}">
        <p14:creationId xmlns:p14="http://schemas.microsoft.com/office/powerpoint/2010/main" val="3284323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ru-RU" dirty="0"/>
              <a:t>ОБРАЗЕЦ ЗАГОЛОВКА</a:t>
            </a:r>
          </a:p>
        </p:txBody>
      </p:sp>
      <p:sp>
        <p:nvSpPr>
          <p:cNvPr id="8" name="Текст 2"/>
          <p:cNvSpPr>
            <a:spLocks noGrp="1"/>
          </p:cNvSpPr>
          <p:nvPr>
            <p:ph type="body" idx="16" hasCustomPrompt="1"/>
          </p:nvPr>
        </p:nvSpPr>
        <p:spPr>
          <a:xfrm>
            <a:off x="838200" y="1825625"/>
            <a:ext cx="10517188" cy="4351337"/>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24721198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2">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25"/>
          <a:stretch/>
        </p:blipFill>
        <p:spPr>
          <a:xfrm>
            <a:off x="0" y="0"/>
            <a:ext cx="12192000" cy="6858000"/>
          </a:xfrm>
          <a:prstGeom prst="rect">
            <a:avLst/>
          </a:prstGeom>
        </p:spPr>
      </p:pic>
      <p:sp>
        <p:nvSpPr>
          <p:cNvPr id="2" name="Заголовок 1"/>
          <p:cNvSpPr>
            <a:spLocks noGrp="1"/>
          </p:cNvSpPr>
          <p:nvPr>
            <p:ph type="title" hasCustomPrompt="1"/>
          </p:nvPr>
        </p:nvSpPr>
        <p:spPr/>
        <p:txBody>
          <a:bodyPr/>
          <a:lstStyle/>
          <a:p>
            <a:r>
              <a:rPr lang="ru-RU" dirty="0"/>
              <a:t>ОБРАЗЕЦ ЗАГОЛОВКА</a:t>
            </a:r>
          </a:p>
        </p:txBody>
      </p:sp>
      <p:sp>
        <p:nvSpPr>
          <p:cNvPr id="8" name="Текст 2"/>
          <p:cNvSpPr>
            <a:spLocks noGrp="1"/>
          </p:cNvSpPr>
          <p:nvPr>
            <p:ph type="body" idx="16" hasCustomPrompt="1"/>
          </p:nvPr>
        </p:nvSpPr>
        <p:spPr>
          <a:xfrm>
            <a:off x="838200" y="1825625"/>
            <a:ext cx="10517188" cy="4351337"/>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5"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6" name="Рисунок 5"/>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2774" y="904407"/>
            <a:ext cx="1030632" cy="240181"/>
          </a:xfrm>
          <a:prstGeom prst="rect">
            <a:avLst/>
          </a:prstGeom>
          <a:noFill/>
        </p:spPr>
      </p:pic>
    </p:spTree>
    <p:extLst>
      <p:ext uri="{BB962C8B-B14F-4D97-AF65-F5344CB8AC3E}">
        <p14:creationId xmlns:p14="http://schemas.microsoft.com/office/powerpoint/2010/main" val="16787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3">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25"/>
          <a:stretch/>
        </p:blipFill>
        <p:spPr>
          <a:xfrm>
            <a:off x="0" y="0"/>
            <a:ext cx="12192000" cy="6858000"/>
          </a:xfrm>
          <a:prstGeom prst="rect">
            <a:avLst/>
          </a:prstGeom>
        </p:spPr>
      </p:pic>
      <p:sp>
        <p:nvSpPr>
          <p:cNvPr id="2" name="Заголовок 1"/>
          <p:cNvSpPr>
            <a:spLocks noGrp="1"/>
          </p:cNvSpPr>
          <p:nvPr>
            <p:ph type="title" hasCustomPrompt="1"/>
          </p:nvPr>
        </p:nvSpPr>
        <p:spPr/>
        <p:txBody>
          <a:bodyPr/>
          <a:lstStyle/>
          <a:p>
            <a:r>
              <a:rPr lang="ru-RU" dirty="0"/>
              <a:t>ОБРАЗЕЦ ЗАГОЛОВКА</a:t>
            </a:r>
          </a:p>
        </p:txBody>
      </p:sp>
      <p:sp>
        <p:nvSpPr>
          <p:cNvPr id="8" name="Текст 2"/>
          <p:cNvSpPr>
            <a:spLocks noGrp="1"/>
          </p:cNvSpPr>
          <p:nvPr>
            <p:ph type="body" idx="16" hasCustomPrompt="1"/>
          </p:nvPr>
        </p:nvSpPr>
        <p:spPr>
          <a:xfrm>
            <a:off x="838200" y="1825625"/>
            <a:ext cx="10517188" cy="4351337"/>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7" name="Рисунок 6"/>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2774" y="904407"/>
            <a:ext cx="1030632" cy="240181"/>
          </a:xfrm>
          <a:prstGeom prst="rect">
            <a:avLst/>
          </a:prstGeom>
          <a:noFill/>
        </p:spPr>
      </p:pic>
    </p:spTree>
    <p:extLst>
      <p:ext uri="{BB962C8B-B14F-4D97-AF65-F5344CB8AC3E}">
        <p14:creationId xmlns:p14="http://schemas.microsoft.com/office/powerpoint/2010/main" val="104852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4">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ru-RU" dirty="0"/>
              <a:t>ОБРАЗЕЦ ЗАГОЛОВКА</a:t>
            </a:r>
          </a:p>
        </p:txBody>
      </p:sp>
      <p:sp>
        <p:nvSpPr>
          <p:cNvPr id="8" name="Текст 2"/>
          <p:cNvSpPr>
            <a:spLocks noGrp="1"/>
          </p:cNvSpPr>
          <p:nvPr>
            <p:ph type="body" idx="16" hasCustomPrompt="1"/>
          </p:nvPr>
        </p:nvSpPr>
        <p:spPr>
          <a:xfrm>
            <a:off x="6172200" y="1825625"/>
            <a:ext cx="5181600" cy="4351336"/>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Текст 2"/>
          <p:cNvSpPr>
            <a:spLocks noGrp="1"/>
          </p:cNvSpPr>
          <p:nvPr>
            <p:ph type="body" idx="17" hasCustomPrompt="1"/>
          </p:nvPr>
        </p:nvSpPr>
        <p:spPr>
          <a:xfrm>
            <a:off x="838200" y="1825625"/>
            <a:ext cx="5181600" cy="4351336"/>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1624628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5">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365125"/>
            <a:ext cx="9210992" cy="1325563"/>
          </a:xfrm>
        </p:spPr>
        <p:txBody>
          <a:bodyPr/>
          <a:lstStyle/>
          <a:p>
            <a:r>
              <a:rPr lang="ru-RU" dirty="0"/>
              <a:t>ОБРАЗЕЦ ЗАГОЛОВКА</a:t>
            </a:r>
          </a:p>
        </p:txBody>
      </p:sp>
      <p:sp>
        <p:nvSpPr>
          <p:cNvPr id="3" name="Текст 2"/>
          <p:cNvSpPr>
            <a:spLocks noGrp="1"/>
          </p:cNvSpPr>
          <p:nvPr>
            <p:ph type="body" idx="1" hasCustomPrompt="1"/>
          </p:nvPr>
        </p:nvSpPr>
        <p:spPr>
          <a:xfrm>
            <a:off x="839788" y="1681163"/>
            <a:ext cx="5157787" cy="823912"/>
          </a:xfrm>
        </p:spPr>
        <p:txBody>
          <a:bodyPr anchor="b"/>
          <a:lstStyle>
            <a:lvl1pPr marL="0" indent="0">
              <a:buNone/>
              <a:defRPr sz="24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подзаголовка</a:t>
            </a:r>
          </a:p>
        </p:txBody>
      </p:sp>
      <p:sp>
        <p:nvSpPr>
          <p:cNvPr id="5" name="Текст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подзаголовка</a:t>
            </a:r>
          </a:p>
        </p:txBody>
      </p:sp>
      <p:sp>
        <p:nvSpPr>
          <p:cNvPr id="12" name="Текст 2"/>
          <p:cNvSpPr>
            <a:spLocks noGrp="1"/>
          </p:cNvSpPr>
          <p:nvPr>
            <p:ph type="body" idx="16" hasCustomPrompt="1"/>
          </p:nvPr>
        </p:nvSpPr>
        <p:spPr>
          <a:xfrm>
            <a:off x="6172200" y="2674619"/>
            <a:ext cx="5181600" cy="3502341"/>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13" name="Текст 2"/>
          <p:cNvSpPr>
            <a:spLocks noGrp="1"/>
          </p:cNvSpPr>
          <p:nvPr>
            <p:ph type="body" idx="17" hasCustomPrompt="1"/>
          </p:nvPr>
        </p:nvSpPr>
        <p:spPr>
          <a:xfrm>
            <a:off x="838200" y="2674619"/>
            <a:ext cx="5181600" cy="3502341"/>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19859878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6">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457200"/>
            <a:ext cx="3932237" cy="1600200"/>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2219324"/>
            <a:ext cx="3932237" cy="3649663"/>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Текст</a:t>
            </a:r>
          </a:p>
        </p:txBody>
      </p:sp>
      <p:sp>
        <p:nvSpPr>
          <p:cNvPr id="9" name="Текст 2"/>
          <p:cNvSpPr>
            <a:spLocks noGrp="1"/>
          </p:cNvSpPr>
          <p:nvPr>
            <p:ph type="body" idx="16" hasCustomPrompt="1"/>
          </p:nvPr>
        </p:nvSpPr>
        <p:spPr>
          <a:xfrm>
            <a:off x="5048250" y="1349375"/>
            <a:ext cx="6307138" cy="4519611"/>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32153459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ое-белое">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8" t="15691"/>
          <a:stretch/>
        </p:blipFill>
        <p:spPr>
          <a:xfrm>
            <a:off x="0" y="0"/>
            <a:ext cx="12192000" cy="6858000"/>
          </a:xfrm>
          <a:prstGeom prst="rect">
            <a:avLst/>
          </a:prstGeom>
        </p:spPr>
      </p:pic>
      <p:pic>
        <p:nvPicPr>
          <p:cNvPr id="7" name="Рисунок 6"/>
          <p:cNvPicPr>
            <a:picLocks noChangeAspect="1"/>
          </p:cNvPicPr>
          <p:nvPr userDrawn="1"/>
        </p:nvPicPr>
        <p:blipFill rotWithShape="1">
          <a:blip r:embed="rId3" cstate="print">
            <a:extLst>
              <a:ext uri="{28A0092B-C50C-407E-A947-70E740481C1C}">
                <a14:useLocalDpi xmlns:a14="http://schemas.microsoft.com/office/drawing/2010/main" val="0"/>
              </a:ext>
            </a:extLst>
          </a:blip>
          <a:srcRect l="78" t="15638" r="50090" b="-93"/>
          <a:stretch/>
        </p:blipFill>
        <p:spPr>
          <a:xfrm>
            <a:off x="0" y="0"/>
            <a:ext cx="6076950" cy="6865620"/>
          </a:xfrm>
          <a:prstGeom prst="rect">
            <a:avLst/>
          </a:prstGeom>
        </p:spPr>
      </p:pic>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8" name="Рисунок 7"/>
          <p:cNvPicPr>
            <a:picLocks noChangeAspect="1"/>
          </p:cNvPicPr>
          <p:nvPr userDrawn="1"/>
        </p:nvPicPr>
        <p:blipFill>
          <a:blip r:embed="rId4" cstate="print">
            <a:extLst>
              <a:ext uri="{BEBA8EAE-BF5A-486C-A8C5-ECC9F3942E4B}">
                <a14:imgProps xmlns:a14="http://schemas.microsoft.com/office/drawing/2010/main">
                  <a14:imgLayer r:embed="rId5">
                    <a14:imgEffect>
                      <a14:brightnessContrast bright="-72000"/>
                    </a14:imgEffect>
                  </a14:imgLayer>
                </a14:imgProps>
              </a:ext>
              <a:ext uri="{28A0092B-C50C-407E-A947-70E740481C1C}">
                <a14:useLocalDpi xmlns:a14="http://schemas.microsoft.com/office/drawing/2010/main" val="0"/>
              </a:ext>
            </a:extLst>
          </a:blip>
          <a:stretch>
            <a:fillRect/>
          </a:stretch>
        </p:blipFill>
        <p:spPr>
          <a:xfrm>
            <a:off x="10067724" y="909229"/>
            <a:ext cx="1018505" cy="237355"/>
          </a:xfrm>
          <a:prstGeom prst="rect">
            <a:avLst/>
          </a:prstGeom>
          <a:noFill/>
        </p:spPr>
      </p:pic>
    </p:spTree>
    <p:extLst>
      <p:ext uri="{BB962C8B-B14F-4D97-AF65-F5344CB8AC3E}">
        <p14:creationId xmlns:p14="http://schemas.microsoft.com/office/powerpoint/2010/main" val="3297575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Базовый слайд белый">
    <p:spTree>
      <p:nvGrpSpPr>
        <p:cNvPr id="1" name=""/>
        <p:cNvGrpSpPr/>
        <p:nvPr/>
      </p:nvGrpSpPr>
      <p:grpSpPr>
        <a:xfrm>
          <a:off x="0" y="0"/>
          <a:ext cx="0" cy="0"/>
          <a:chOff x="0" y="0"/>
          <a:chExt cx="0" cy="0"/>
        </a:xfrm>
      </p:grpSpPr>
      <p:sp>
        <p:nvSpPr>
          <p:cNvPr id="4" name="Прямоугольник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pic>
        <p:nvPicPr>
          <p:cNvPr id="5" name="Рисунок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7" name="Текст 3"/>
          <p:cNvSpPr>
            <a:spLocks noGrp="1"/>
          </p:cNvSpPr>
          <p:nvPr>
            <p:ph type="body" sz="quarter" idx="12"/>
          </p:nvPr>
        </p:nvSpPr>
        <p:spPr>
          <a:xfrm>
            <a:off x="838199" y="1825625"/>
            <a:ext cx="10515601" cy="4351338"/>
          </a:xfrm>
        </p:spPr>
        <p:txBody>
          <a:bodyPr>
            <a:normAutofit/>
          </a:bodyPr>
          <a:lstStyle>
            <a:lvl1pPr marL="0" indent="0">
              <a:buNone/>
              <a:defRPr sz="2000">
                <a:solidFill>
                  <a:schemeClr val="tx1"/>
                </a:solidFill>
              </a:defRPr>
            </a:lvl1pPr>
          </a:lstStyle>
          <a:p>
            <a:endParaRPr lang="ru-RU" dirty="0"/>
          </a:p>
        </p:txBody>
      </p:sp>
    </p:spTree>
    <p:extLst>
      <p:ext uri="{BB962C8B-B14F-4D97-AF65-F5344CB8AC3E}">
        <p14:creationId xmlns:p14="http://schemas.microsoft.com/office/powerpoint/2010/main" val="2350141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Базовый слайд белый  2">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25"/>
          <a:stretch/>
        </p:blipFill>
        <p:spPr>
          <a:xfrm>
            <a:off x="0" y="0"/>
            <a:ext cx="12192000" cy="6858000"/>
          </a:xfrm>
          <a:prstGeom prst="rect">
            <a:avLst/>
          </a:prstGeom>
        </p:spPr>
      </p:pic>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pic>
        <p:nvPicPr>
          <p:cNvPr id="8" name="Рисунок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9" name="Номер слайда 5"/>
          <p:cNvSpPr txBox="1">
            <a:spLocks/>
          </p:cNvSpPr>
          <p:nvPr userDrawn="1"/>
        </p:nvSpPr>
        <p:spPr>
          <a:xfrm>
            <a:off x="11353800" y="845344"/>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0" name="Текст 3"/>
          <p:cNvSpPr>
            <a:spLocks noGrp="1"/>
          </p:cNvSpPr>
          <p:nvPr>
            <p:ph type="body" sz="quarter" idx="12"/>
          </p:nvPr>
        </p:nvSpPr>
        <p:spPr>
          <a:xfrm>
            <a:off x="838199" y="1825625"/>
            <a:ext cx="10515601" cy="4351338"/>
          </a:xfrm>
        </p:spPr>
        <p:txBody>
          <a:bodyPr>
            <a:normAutofit/>
          </a:bodyPr>
          <a:lstStyle>
            <a:lvl1pPr marL="0" indent="0">
              <a:buNone/>
              <a:defRPr sz="2000">
                <a:solidFill>
                  <a:schemeClr val="tx1"/>
                </a:solidFill>
              </a:defRPr>
            </a:lvl1pPr>
          </a:lstStyle>
          <a:p>
            <a:endParaRPr lang="ru-RU" dirty="0"/>
          </a:p>
        </p:txBody>
      </p:sp>
    </p:spTree>
    <p:extLst>
      <p:ext uri="{BB962C8B-B14F-4D97-AF65-F5344CB8AC3E}">
        <p14:creationId xmlns:p14="http://schemas.microsoft.com/office/powerpoint/2010/main" val="6968205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Базовый слайд белый 3">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t="2344" b="13289"/>
          <a:stretch/>
        </p:blipFill>
        <p:spPr>
          <a:xfrm>
            <a:off x="0" y="-1"/>
            <a:ext cx="12192000" cy="6858001"/>
          </a:xfrm>
          <a:prstGeom prst="rect">
            <a:avLst/>
          </a:prstGeom>
        </p:spPr>
      </p:pic>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pic>
        <p:nvPicPr>
          <p:cNvPr id="7" name="Рисунок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8"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0" name="Текст 3"/>
          <p:cNvSpPr>
            <a:spLocks noGrp="1"/>
          </p:cNvSpPr>
          <p:nvPr>
            <p:ph type="body" sz="quarter" idx="12"/>
          </p:nvPr>
        </p:nvSpPr>
        <p:spPr>
          <a:xfrm>
            <a:off x="838199" y="1825625"/>
            <a:ext cx="10515601" cy="4351338"/>
          </a:xfrm>
        </p:spPr>
        <p:txBody>
          <a:bodyPr>
            <a:normAutofit/>
          </a:bodyPr>
          <a:lstStyle>
            <a:lvl1pPr marL="0" indent="0">
              <a:buFontTx/>
              <a:buNone/>
              <a:defRPr sz="2000">
                <a:solidFill>
                  <a:schemeClr val="tx1"/>
                </a:solidFill>
              </a:defRPr>
            </a:lvl1pPr>
          </a:lstStyle>
          <a:p>
            <a:endParaRPr lang="ru-RU" dirty="0"/>
          </a:p>
        </p:txBody>
      </p:sp>
    </p:spTree>
    <p:extLst>
      <p:ext uri="{BB962C8B-B14F-4D97-AF65-F5344CB8AC3E}">
        <p14:creationId xmlns:p14="http://schemas.microsoft.com/office/powerpoint/2010/main" val="4003564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Базовый слайд черный 2">
    <p:spTree>
      <p:nvGrpSpPr>
        <p:cNvPr id="1" name=""/>
        <p:cNvGrpSpPr/>
        <p:nvPr/>
      </p:nvGrpSpPr>
      <p:grpSpPr>
        <a:xfrm>
          <a:off x="0" y="0"/>
          <a:ext cx="0" cy="0"/>
          <a:chOff x="0" y="0"/>
          <a:chExt cx="0" cy="0"/>
        </a:xfrm>
      </p:grpSpPr>
      <p:sp>
        <p:nvSpPr>
          <p:cNvPr id="5" name="Прямоугольник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sp>
        <p:nvSpPr>
          <p:cNvPr id="8" name="Текст 2"/>
          <p:cNvSpPr>
            <a:spLocks noGrp="1"/>
          </p:cNvSpPr>
          <p:nvPr>
            <p:ph type="body" idx="16" hasCustomPrompt="1"/>
          </p:nvPr>
        </p:nvSpPr>
        <p:spPr>
          <a:xfrm>
            <a:off x="6172200" y="1825625"/>
            <a:ext cx="5181600" cy="4351336"/>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Текст 2"/>
          <p:cNvSpPr>
            <a:spLocks noGrp="1"/>
          </p:cNvSpPr>
          <p:nvPr>
            <p:ph type="body" idx="17" hasCustomPrompt="1"/>
          </p:nvPr>
        </p:nvSpPr>
        <p:spPr>
          <a:xfrm>
            <a:off x="838200" y="1825625"/>
            <a:ext cx="5181600" cy="4351336"/>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6" name="Рисунок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7041046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Базовый слайд черный 3">
    <p:spTree>
      <p:nvGrpSpPr>
        <p:cNvPr id="1" name=""/>
        <p:cNvGrpSpPr/>
        <p:nvPr/>
      </p:nvGrpSpPr>
      <p:grpSpPr>
        <a:xfrm>
          <a:off x="0" y="0"/>
          <a:ext cx="0" cy="0"/>
          <a:chOff x="0" y="0"/>
          <a:chExt cx="0" cy="0"/>
        </a:xfrm>
      </p:grpSpPr>
      <p:sp>
        <p:nvSpPr>
          <p:cNvPr id="7" name="Прямоугольник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365125"/>
            <a:ext cx="9210992" cy="1325563"/>
          </a:xfrm>
        </p:spPr>
        <p:txBody>
          <a:bodyPr/>
          <a:lstStyle>
            <a:lvl1pPr>
              <a:defRPr>
                <a:solidFill>
                  <a:schemeClr val="tx1"/>
                </a:solidFill>
              </a:defRPr>
            </a:lvl1pPr>
          </a:lstStyle>
          <a:p>
            <a:r>
              <a:rPr lang="ru-RU" dirty="0"/>
              <a:t>ОБРАЗЕЦ ЗАГОЛОВКА</a:t>
            </a:r>
          </a:p>
        </p:txBody>
      </p:sp>
      <p:sp>
        <p:nvSpPr>
          <p:cNvPr id="3" name="Текст 2"/>
          <p:cNvSpPr>
            <a:spLocks noGrp="1"/>
          </p:cNvSpPr>
          <p:nvPr>
            <p:ph type="body" idx="1" hasCustomPrompt="1"/>
          </p:nvPr>
        </p:nvSpPr>
        <p:spPr>
          <a:xfrm>
            <a:off x="839788" y="1681163"/>
            <a:ext cx="5157787" cy="823912"/>
          </a:xfrm>
        </p:spPr>
        <p:txBody>
          <a:bodyPr anchor="b"/>
          <a:lstStyle>
            <a:lvl1pPr marL="0" indent="0">
              <a:buNone/>
              <a:defRPr sz="24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подзаголовка</a:t>
            </a:r>
          </a:p>
        </p:txBody>
      </p:sp>
      <p:sp>
        <p:nvSpPr>
          <p:cNvPr id="5" name="Текст 4"/>
          <p:cNvSpPr>
            <a:spLocks noGrp="1"/>
          </p:cNvSpPr>
          <p:nvPr>
            <p:ph type="body" sz="quarter" idx="3" hasCustomPrompt="1"/>
          </p:nvPr>
        </p:nvSpPr>
        <p:spPr>
          <a:xfrm>
            <a:off x="6172200" y="1681163"/>
            <a:ext cx="5183188"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подзаголовка</a:t>
            </a:r>
          </a:p>
        </p:txBody>
      </p:sp>
      <p:sp>
        <p:nvSpPr>
          <p:cNvPr id="12" name="Текст 2"/>
          <p:cNvSpPr>
            <a:spLocks noGrp="1"/>
          </p:cNvSpPr>
          <p:nvPr>
            <p:ph type="body" idx="16" hasCustomPrompt="1"/>
          </p:nvPr>
        </p:nvSpPr>
        <p:spPr>
          <a:xfrm>
            <a:off x="6172200" y="2674619"/>
            <a:ext cx="5181600" cy="3502341"/>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13" name="Текст 2"/>
          <p:cNvSpPr>
            <a:spLocks noGrp="1"/>
          </p:cNvSpPr>
          <p:nvPr>
            <p:ph type="body" idx="17" hasCustomPrompt="1"/>
          </p:nvPr>
        </p:nvSpPr>
        <p:spPr>
          <a:xfrm>
            <a:off x="838200" y="2674619"/>
            <a:ext cx="5181600" cy="3502341"/>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9"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34077247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Базовый слайд черный 4">
    <p:spTree>
      <p:nvGrpSpPr>
        <p:cNvPr id="1" name=""/>
        <p:cNvGrpSpPr/>
        <p:nvPr/>
      </p:nvGrpSpPr>
      <p:grpSpPr>
        <a:xfrm>
          <a:off x="0" y="0"/>
          <a:ext cx="0" cy="0"/>
          <a:chOff x="0" y="0"/>
          <a:chExt cx="0" cy="0"/>
        </a:xfrm>
      </p:grpSpPr>
      <p:sp>
        <p:nvSpPr>
          <p:cNvPr id="5" name="Прямоугольник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457200"/>
            <a:ext cx="3932237" cy="1600200"/>
          </a:xfrm>
        </p:spPr>
        <p:txBody>
          <a:bodyPr anchor="b"/>
          <a:lstStyle>
            <a:lvl1pPr>
              <a:defRPr sz="3200">
                <a:solidFill>
                  <a:schemeClr val="tx1"/>
                </a:solidFill>
              </a:defRPr>
            </a:lvl1pPr>
          </a:lstStyle>
          <a:p>
            <a:r>
              <a:rPr lang="ru-RU" dirty="0"/>
              <a:t>ОБРАЗЕЦ ЗАГОЛОВКА</a:t>
            </a:r>
          </a:p>
        </p:txBody>
      </p:sp>
      <p:sp>
        <p:nvSpPr>
          <p:cNvPr id="4" name="Текст 3"/>
          <p:cNvSpPr>
            <a:spLocks noGrp="1"/>
          </p:cNvSpPr>
          <p:nvPr>
            <p:ph type="body" sz="half" idx="2" hasCustomPrompt="1"/>
          </p:nvPr>
        </p:nvSpPr>
        <p:spPr>
          <a:xfrm>
            <a:off x="839788" y="2219324"/>
            <a:ext cx="3932237" cy="3649663"/>
          </a:xfrm>
        </p:spPr>
        <p:txBody>
          <a:bodyPr>
            <a:normAutofit/>
          </a:bodyPr>
          <a:lstStyle>
            <a:lvl1pPr marL="0" inden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Текст</a:t>
            </a:r>
          </a:p>
        </p:txBody>
      </p:sp>
      <p:sp>
        <p:nvSpPr>
          <p:cNvPr id="9" name="Текст 2"/>
          <p:cNvSpPr>
            <a:spLocks noGrp="1"/>
          </p:cNvSpPr>
          <p:nvPr>
            <p:ph type="body" idx="16" hasCustomPrompt="1"/>
          </p:nvPr>
        </p:nvSpPr>
        <p:spPr>
          <a:xfrm>
            <a:off x="5048250" y="1349375"/>
            <a:ext cx="6307138" cy="4519611"/>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6" name="Рисунок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1231467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Рисунок и текст черный">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365125"/>
            <a:ext cx="9218612" cy="1325563"/>
          </a:xfrm>
        </p:spPr>
        <p:txBody>
          <a:bodyPr/>
          <a:lstStyle/>
          <a:p>
            <a:r>
              <a:rPr lang="ru-RU" dirty="0"/>
              <a:t>ОБРАЗЕЦ ЗАГОЛОВКА</a:t>
            </a:r>
          </a:p>
        </p:txBody>
      </p:sp>
      <p:sp>
        <p:nvSpPr>
          <p:cNvPr id="3" name="Текст 2"/>
          <p:cNvSpPr>
            <a:spLocks noGrp="1"/>
          </p:cNvSpPr>
          <p:nvPr>
            <p:ph type="body" idx="1" hasCustomPrompt="1"/>
          </p:nvPr>
        </p:nvSpPr>
        <p:spPr>
          <a:xfrm>
            <a:off x="839788" y="4657091"/>
            <a:ext cx="10515600" cy="823912"/>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15" name="Рисунок 2"/>
          <p:cNvSpPr>
            <a:spLocks noGrp="1"/>
          </p:cNvSpPr>
          <p:nvPr>
            <p:ph type="pic" idx="17"/>
          </p:nvPr>
        </p:nvSpPr>
        <p:spPr>
          <a:xfrm>
            <a:off x="839788"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6" name="Рисунок 2"/>
          <p:cNvSpPr>
            <a:spLocks noGrp="1"/>
          </p:cNvSpPr>
          <p:nvPr>
            <p:ph type="pic" idx="18"/>
          </p:nvPr>
        </p:nvSpPr>
        <p:spPr>
          <a:xfrm>
            <a:off x="4485164"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7" name="Рисунок 2"/>
          <p:cNvSpPr>
            <a:spLocks noGrp="1"/>
          </p:cNvSpPr>
          <p:nvPr>
            <p:ph type="pic" idx="19"/>
          </p:nvPr>
        </p:nvSpPr>
        <p:spPr>
          <a:xfrm>
            <a:off x="8133716"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42157463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Рисунок и текст черный 2">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365125"/>
            <a:ext cx="9226232" cy="1325563"/>
          </a:xfrm>
        </p:spPr>
        <p:txBody>
          <a:bodyPr/>
          <a:lstStyle/>
          <a:p>
            <a:r>
              <a:rPr lang="ru-RU" dirty="0"/>
              <a:t>ОБРАЗЕЦ ЗАГОЛОВКА</a:t>
            </a:r>
          </a:p>
        </p:txBody>
      </p:sp>
      <p:sp>
        <p:nvSpPr>
          <p:cNvPr id="3" name="Текст 2"/>
          <p:cNvSpPr>
            <a:spLocks noGrp="1"/>
          </p:cNvSpPr>
          <p:nvPr>
            <p:ph type="body" idx="1" hasCustomPrompt="1"/>
          </p:nvPr>
        </p:nvSpPr>
        <p:spPr>
          <a:xfrm>
            <a:off x="839788" y="4657090"/>
            <a:ext cx="3221672" cy="1423669"/>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7" name="Текст 2"/>
          <p:cNvSpPr>
            <a:spLocks noGrp="1"/>
          </p:cNvSpPr>
          <p:nvPr>
            <p:ph type="body" idx="15" hasCustomPrompt="1"/>
          </p:nvPr>
        </p:nvSpPr>
        <p:spPr>
          <a:xfrm>
            <a:off x="4486752" y="4657090"/>
            <a:ext cx="3221672" cy="1423669"/>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8" name="Текст 2"/>
          <p:cNvSpPr>
            <a:spLocks noGrp="1"/>
          </p:cNvSpPr>
          <p:nvPr>
            <p:ph type="body" idx="16" hasCustomPrompt="1"/>
          </p:nvPr>
        </p:nvSpPr>
        <p:spPr>
          <a:xfrm>
            <a:off x="8133716" y="4657090"/>
            <a:ext cx="3221672" cy="1423669"/>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Рисунок 2"/>
          <p:cNvSpPr>
            <a:spLocks noGrp="1"/>
          </p:cNvSpPr>
          <p:nvPr>
            <p:ph type="pic" idx="17"/>
          </p:nvPr>
        </p:nvSpPr>
        <p:spPr>
          <a:xfrm>
            <a:off x="839788"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0" name="Рисунок 2"/>
          <p:cNvSpPr>
            <a:spLocks noGrp="1"/>
          </p:cNvSpPr>
          <p:nvPr>
            <p:ph type="pic" idx="18"/>
          </p:nvPr>
        </p:nvSpPr>
        <p:spPr>
          <a:xfrm>
            <a:off x="4485164"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1" name="Рисунок 2"/>
          <p:cNvSpPr>
            <a:spLocks noGrp="1"/>
          </p:cNvSpPr>
          <p:nvPr>
            <p:ph type="pic" idx="19"/>
          </p:nvPr>
        </p:nvSpPr>
        <p:spPr>
          <a:xfrm>
            <a:off x="8133716"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27379338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Рисунок и текст черный 3">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365125"/>
            <a:ext cx="9226232" cy="1325563"/>
          </a:xfrm>
        </p:spPr>
        <p:txBody>
          <a:bodyPr/>
          <a:lstStyle/>
          <a:p>
            <a:r>
              <a:rPr lang="ru-RU" dirty="0"/>
              <a:t>ОБРАЗЕЦ ЗАГОЛОВКА</a:t>
            </a:r>
          </a:p>
        </p:txBody>
      </p:sp>
      <p:sp>
        <p:nvSpPr>
          <p:cNvPr id="8" name="Текст 2"/>
          <p:cNvSpPr>
            <a:spLocks noGrp="1"/>
          </p:cNvSpPr>
          <p:nvPr>
            <p:ph type="body" idx="16" hasCustomPrompt="1"/>
          </p:nvPr>
        </p:nvSpPr>
        <p:spPr>
          <a:xfrm>
            <a:off x="8133716" y="1825626"/>
            <a:ext cx="3221672" cy="4255134"/>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Рисунок 2"/>
          <p:cNvSpPr>
            <a:spLocks noGrp="1"/>
          </p:cNvSpPr>
          <p:nvPr>
            <p:ph type="pic" idx="1"/>
          </p:nvPr>
        </p:nvSpPr>
        <p:spPr>
          <a:xfrm>
            <a:off x="839788" y="1825626"/>
            <a:ext cx="7123112" cy="4255135"/>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2013762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Рисунок и текст черный 4">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457200"/>
            <a:ext cx="3932237" cy="1600200"/>
          </a:xfrm>
        </p:spPr>
        <p:txBody>
          <a:bodyPr anchor="b"/>
          <a:lstStyle>
            <a:lvl1pPr>
              <a:defRPr sz="3200"/>
            </a:lvl1pPr>
          </a:lstStyle>
          <a:p>
            <a:r>
              <a:rPr lang="ru-RU" dirty="0"/>
              <a:t>ОБРАЗЕЦ ЗАГОЛОВКА</a:t>
            </a:r>
          </a:p>
        </p:txBody>
      </p:sp>
      <p:sp>
        <p:nvSpPr>
          <p:cNvPr id="4" name="Текст 3"/>
          <p:cNvSpPr>
            <a:spLocks noGrp="1"/>
          </p:cNvSpPr>
          <p:nvPr>
            <p:ph type="body" sz="half" idx="2"/>
          </p:nvPr>
        </p:nvSpPr>
        <p:spPr>
          <a:xfrm>
            <a:off x="839788" y="2219325"/>
            <a:ext cx="3932237" cy="3621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11" name="Рисунок 2"/>
          <p:cNvSpPr>
            <a:spLocks noGrp="1"/>
          </p:cNvSpPr>
          <p:nvPr>
            <p:ph type="pic" idx="1"/>
          </p:nvPr>
        </p:nvSpPr>
        <p:spPr>
          <a:xfrm>
            <a:off x="5057775" y="1349376"/>
            <a:ext cx="6172200" cy="4491038"/>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32741970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Рисунок и текст белый">
    <p:spTree>
      <p:nvGrpSpPr>
        <p:cNvPr id="1" name=""/>
        <p:cNvGrpSpPr/>
        <p:nvPr/>
      </p:nvGrpSpPr>
      <p:grpSpPr>
        <a:xfrm>
          <a:off x="0" y="0"/>
          <a:ext cx="0" cy="0"/>
          <a:chOff x="0" y="0"/>
          <a:chExt cx="0" cy="0"/>
        </a:xfrm>
      </p:grpSpPr>
      <p:sp>
        <p:nvSpPr>
          <p:cNvPr id="9" name="Прямоугольник 8"/>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365125"/>
            <a:ext cx="9222985" cy="1325563"/>
          </a:xfrm>
        </p:spPr>
        <p:txBody>
          <a:bodyPr/>
          <a:lstStyle>
            <a:lvl1pPr>
              <a:defRPr>
                <a:solidFill>
                  <a:schemeClr val="tx1"/>
                </a:solidFill>
              </a:defRPr>
            </a:lvl1pPr>
          </a:lstStyle>
          <a:p>
            <a:r>
              <a:rPr lang="ru-RU" dirty="0"/>
              <a:t>ОБРАЗЕЦ ЗАГОЛОВКА</a:t>
            </a:r>
          </a:p>
        </p:txBody>
      </p:sp>
      <p:sp>
        <p:nvSpPr>
          <p:cNvPr id="3" name="Текст 2"/>
          <p:cNvSpPr>
            <a:spLocks noGrp="1"/>
          </p:cNvSpPr>
          <p:nvPr>
            <p:ph type="body" idx="1" hasCustomPrompt="1"/>
          </p:nvPr>
        </p:nvSpPr>
        <p:spPr>
          <a:xfrm>
            <a:off x="839788" y="4657090"/>
            <a:ext cx="10514012" cy="1423669"/>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10" name="Рисунок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5" name="Рисунок 2"/>
          <p:cNvSpPr>
            <a:spLocks noGrp="1"/>
          </p:cNvSpPr>
          <p:nvPr>
            <p:ph type="pic" idx="17"/>
          </p:nvPr>
        </p:nvSpPr>
        <p:spPr>
          <a:xfrm>
            <a:off x="839788"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6" name="Рисунок 2"/>
          <p:cNvSpPr>
            <a:spLocks noGrp="1"/>
          </p:cNvSpPr>
          <p:nvPr>
            <p:ph type="pic" idx="18"/>
          </p:nvPr>
        </p:nvSpPr>
        <p:spPr>
          <a:xfrm>
            <a:off x="4485164"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7" name="Рисунок 2"/>
          <p:cNvSpPr>
            <a:spLocks noGrp="1"/>
          </p:cNvSpPr>
          <p:nvPr>
            <p:ph type="pic" idx="19"/>
          </p:nvPr>
        </p:nvSpPr>
        <p:spPr>
          <a:xfrm>
            <a:off x="8133716"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27547100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Рисунок и текст белый 2">
    <p:spTree>
      <p:nvGrpSpPr>
        <p:cNvPr id="1" name=""/>
        <p:cNvGrpSpPr/>
        <p:nvPr/>
      </p:nvGrpSpPr>
      <p:grpSpPr>
        <a:xfrm>
          <a:off x="0" y="0"/>
          <a:ext cx="0" cy="0"/>
          <a:chOff x="0" y="0"/>
          <a:chExt cx="0" cy="0"/>
        </a:xfrm>
      </p:grpSpPr>
      <p:sp>
        <p:nvSpPr>
          <p:cNvPr id="9" name="Прямоугольник 8"/>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365125"/>
            <a:ext cx="9222985" cy="1325563"/>
          </a:xfrm>
        </p:spPr>
        <p:txBody>
          <a:bodyPr/>
          <a:lstStyle>
            <a:lvl1pPr>
              <a:defRPr>
                <a:solidFill>
                  <a:schemeClr val="tx1"/>
                </a:solidFill>
              </a:defRPr>
            </a:lvl1pPr>
          </a:lstStyle>
          <a:p>
            <a:r>
              <a:rPr lang="ru-RU" dirty="0"/>
              <a:t>ОБРАЗЕЦ ЗАГОЛОВКА</a:t>
            </a:r>
          </a:p>
        </p:txBody>
      </p:sp>
      <p:sp>
        <p:nvSpPr>
          <p:cNvPr id="3" name="Текст 2"/>
          <p:cNvSpPr>
            <a:spLocks noGrp="1"/>
          </p:cNvSpPr>
          <p:nvPr>
            <p:ph type="body" idx="1" hasCustomPrompt="1"/>
          </p:nvPr>
        </p:nvSpPr>
        <p:spPr>
          <a:xfrm>
            <a:off x="839788" y="4657090"/>
            <a:ext cx="3221672" cy="1423669"/>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7" name="Текст 2"/>
          <p:cNvSpPr>
            <a:spLocks noGrp="1"/>
          </p:cNvSpPr>
          <p:nvPr>
            <p:ph type="body" idx="15" hasCustomPrompt="1"/>
          </p:nvPr>
        </p:nvSpPr>
        <p:spPr>
          <a:xfrm>
            <a:off x="4486752" y="4657090"/>
            <a:ext cx="3221672" cy="1423669"/>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8" name="Текст 2"/>
          <p:cNvSpPr>
            <a:spLocks noGrp="1"/>
          </p:cNvSpPr>
          <p:nvPr>
            <p:ph type="body" idx="16" hasCustomPrompt="1"/>
          </p:nvPr>
        </p:nvSpPr>
        <p:spPr>
          <a:xfrm>
            <a:off x="8133716" y="4657090"/>
            <a:ext cx="3221672" cy="1423669"/>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10" name="Рисунок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5" name="Рисунок 2"/>
          <p:cNvSpPr>
            <a:spLocks noGrp="1"/>
          </p:cNvSpPr>
          <p:nvPr>
            <p:ph type="pic" idx="17"/>
          </p:nvPr>
        </p:nvSpPr>
        <p:spPr>
          <a:xfrm>
            <a:off x="839788"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6" name="Рисунок 2"/>
          <p:cNvSpPr>
            <a:spLocks noGrp="1"/>
          </p:cNvSpPr>
          <p:nvPr>
            <p:ph type="pic" idx="18"/>
          </p:nvPr>
        </p:nvSpPr>
        <p:spPr>
          <a:xfrm>
            <a:off x="4485164"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7" name="Рисунок 2"/>
          <p:cNvSpPr>
            <a:spLocks noGrp="1"/>
          </p:cNvSpPr>
          <p:nvPr>
            <p:ph type="pic" idx="19"/>
          </p:nvPr>
        </p:nvSpPr>
        <p:spPr>
          <a:xfrm>
            <a:off x="8133716"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14755173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Рисунок и текст черный 3">
    <p:spTree>
      <p:nvGrpSpPr>
        <p:cNvPr id="1" name=""/>
        <p:cNvGrpSpPr/>
        <p:nvPr/>
      </p:nvGrpSpPr>
      <p:grpSpPr>
        <a:xfrm>
          <a:off x="0" y="0"/>
          <a:ext cx="0" cy="0"/>
          <a:chOff x="0" y="0"/>
          <a:chExt cx="0" cy="0"/>
        </a:xfrm>
      </p:grpSpPr>
      <p:sp>
        <p:nvSpPr>
          <p:cNvPr id="5" name="Прямоугольник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365125"/>
            <a:ext cx="9226232" cy="1325563"/>
          </a:xfrm>
        </p:spPr>
        <p:txBody>
          <a:bodyPr/>
          <a:lstStyle>
            <a:lvl1pPr>
              <a:defRPr>
                <a:solidFill>
                  <a:schemeClr val="tx1"/>
                </a:solidFill>
              </a:defRPr>
            </a:lvl1pPr>
          </a:lstStyle>
          <a:p>
            <a:r>
              <a:rPr lang="ru-RU" dirty="0"/>
              <a:t>ОБРАЗЕЦ ЗАГОЛОВКА</a:t>
            </a:r>
          </a:p>
        </p:txBody>
      </p:sp>
      <p:sp>
        <p:nvSpPr>
          <p:cNvPr id="8" name="Текст 2"/>
          <p:cNvSpPr>
            <a:spLocks noGrp="1"/>
          </p:cNvSpPr>
          <p:nvPr>
            <p:ph type="body" idx="16" hasCustomPrompt="1"/>
          </p:nvPr>
        </p:nvSpPr>
        <p:spPr>
          <a:xfrm>
            <a:off x="8133716" y="1825626"/>
            <a:ext cx="3221672" cy="4255134"/>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6" name="Рисунок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9" name="Рисунок 2"/>
          <p:cNvSpPr>
            <a:spLocks noGrp="1"/>
          </p:cNvSpPr>
          <p:nvPr>
            <p:ph type="pic" idx="1"/>
          </p:nvPr>
        </p:nvSpPr>
        <p:spPr>
          <a:xfrm>
            <a:off x="839788" y="1825626"/>
            <a:ext cx="7123112" cy="4255135"/>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11073540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1_Рисунок и текст черный 4">
    <p:spTree>
      <p:nvGrpSpPr>
        <p:cNvPr id="1" name=""/>
        <p:cNvGrpSpPr/>
        <p:nvPr/>
      </p:nvGrpSpPr>
      <p:grpSpPr>
        <a:xfrm>
          <a:off x="0" y="0"/>
          <a:ext cx="0" cy="0"/>
          <a:chOff x="0" y="0"/>
          <a:chExt cx="0" cy="0"/>
        </a:xfrm>
      </p:grpSpPr>
      <p:sp>
        <p:nvSpPr>
          <p:cNvPr id="7" name="Прямоугольник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457200"/>
            <a:ext cx="3932237" cy="1600200"/>
          </a:xfrm>
        </p:spPr>
        <p:txBody>
          <a:bodyPr anchor="b"/>
          <a:lstStyle>
            <a:lvl1pPr>
              <a:defRPr sz="3200">
                <a:solidFill>
                  <a:schemeClr val="tx1"/>
                </a:solidFill>
              </a:defRPr>
            </a:lvl1pPr>
          </a:lstStyle>
          <a:p>
            <a:r>
              <a:rPr lang="ru-RU" dirty="0"/>
              <a:t>ОБРАЗЕЦ ЗАГОЛОВКА</a:t>
            </a:r>
          </a:p>
        </p:txBody>
      </p:sp>
      <p:sp>
        <p:nvSpPr>
          <p:cNvPr id="3" name="Рисунок 2"/>
          <p:cNvSpPr>
            <a:spLocks noGrp="1"/>
          </p:cNvSpPr>
          <p:nvPr>
            <p:ph type="pic" idx="1"/>
          </p:nvPr>
        </p:nvSpPr>
        <p:spPr>
          <a:xfrm>
            <a:off x="5057775" y="1349376"/>
            <a:ext cx="6172200" cy="4491038"/>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219325"/>
            <a:ext cx="3932237" cy="36210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pic>
        <p:nvPicPr>
          <p:cNvPr id="5" name="Рисунок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9275576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Разделитель ">
    <p:spTree>
      <p:nvGrpSpPr>
        <p:cNvPr id="1" name=""/>
        <p:cNvGrpSpPr/>
        <p:nvPr/>
      </p:nvGrpSpPr>
      <p:grpSpPr>
        <a:xfrm>
          <a:off x="0" y="0"/>
          <a:ext cx="0" cy="0"/>
          <a:chOff x="0" y="0"/>
          <a:chExt cx="0" cy="0"/>
        </a:xfrm>
      </p:grpSpPr>
      <p:pic>
        <p:nvPicPr>
          <p:cNvPr id="6" name="Рисунок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3488" r="11520" b="11719"/>
          <a:stretch/>
        </p:blipFill>
        <p:spPr>
          <a:xfrm>
            <a:off x="0" y="-12700"/>
            <a:ext cx="12192000" cy="6870700"/>
          </a:xfrm>
          <a:prstGeom prst="rect">
            <a:avLst/>
          </a:prstGeom>
        </p:spPr>
      </p:pic>
      <p:sp>
        <p:nvSpPr>
          <p:cNvPr id="8" name="Прямоугольник 7"/>
          <p:cNvSpPr/>
          <p:nvPr userDrawn="1"/>
        </p:nvSpPr>
        <p:spPr>
          <a:xfrm>
            <a:off x="1006587" y="4375510"/>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587" y="1271797"/>
            <a:ext cx="1777045" cy="414127"/>
          </a:xfrm>
          <a:prstGeom prst="rect">
            <a:avLst/>
          </a:prstGeom>
          <a:noFill/>
        </p:spPr>
      </p:pic>
      <p:sp>
        <p:nvSpPr>
          <p:cNvPr id="2" name="Заголовок 1"/>
          <p:cNvSpPr>
            <a:spLocks noGrp="1"/>
          </p:cNvSpPr>
          <p:nvPr>
            <p:ph type="title" hasCustomPrompt="1"/>
          </p:nvPr>
        </p:nvSpPr>
        <p:spPr>
          <a:xfrm>
            <a:off x="839787" y="1992900"/>
            <a:ext cx="8523288" cy="2126871"/>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4711262"/>
            <a:ext cx="8523287" cy="1414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подзаголовка</a:t>
            </a:r>
          </a:p>
        </p:txBody>
      </p:sp>
      <p:sp>
        <p:nvSpPr>
          <p:cNvPr id="10"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solidFill>
                  <a:schemeClr val="bg2">
                    <a:lumMod val="75000"/>
                  </a:schemeClr>
                </a:solidFill>
              </a:rPr>
              <a:pPr/>
              <a:t>‹#›</a:t>
            </a:fld>
            <a:endParaRPr lang="ru-RU" dirty="0">
              <a:solidFill>
                <a:schemeClr val="bg2">
                  <a:lumMod val="75000"/>
                </a:schemeClr>
              </a:solidFill>
            </a:endParaRPr>
          </a:p>
        </p:txBody>
      </p:sp>
    </p:spTree>
    <p:extLst>
      <p:ext uri="{BB962C8B-B14F-4D97-AF65-F5344CB8AC3E}">
        <p14:creationId xmlns:p14="http://schemas.microsoft.com/office/powerpoint/2010/main" val="4317871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Разделитель 2">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8" name="Прямоугольник 7"/>
          <p:cNvSpPr/>
          <p:nvPr userDrawn="1"/>
        </p:nvSpPr>
        <p:spPr>
          <a:xfrm>
            <a:off x="1006587" y="4375510"/>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587" y="1271797"/>
            <a:ext cx="1777045" cy="414127"/>
          </a:xfrm>
          <a:prstGeom prst="rect">
            <a:avLst/>
          </a:prstGeom>
          <a:noFill/>
        </p:spPr>
      </p:pic>
      <p:sp>
        <p:nvSpPr>
          <p:cNvPr id="2" name="Заголовок 1"/>
          <p:cNvSpPr>
            <a:spLocks noGrp="1"/>
          </p:cNvSpPr>
          <p:nvPr>
            <p:ph type="title" hasCustomPrompt="1"/>
          </p:nvPr>
        </p:nvSpPr>
        <p:spPr>
          <a:xfrm>
            <a:off x="839787" y="1992900"/>
            <a:ext cx="8523288" cy="2126871"/>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4711262"/>
            <a:ext cx="8523287" cy="1414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подзаголовка</a:t>
            </a:r>
          </a:p>
        </p:txBody>
      </p:sp>
      <p:sp>
        <p:nvSpPr>
          <p:cNvPr id="10"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solidFill>
                  <a:schemeClr val="bg2">
                    <a:lumMod val="75000"/>
                  </a:schemeClr>
                </a:solidFill>
              </a:rPr>
              <a:pPr/>
              <a:t>‹#›</a:t>
            </a:fld>
            <a:endParaRPr lang="ru-RU" dirty="0">
              <a:solidFill>
                <a:schemeClr val="bg2">
                  <a:lumMod val="75000"/>
                </a:schemeClr>
              </a:solidFill>
            </a:endParaRPr>
          </a:p>
        </p:txBody>
      </p:sp>
    </p:spTree>
    <p:extLst>
      <p:ext uri="{BB962C8B-B14F-4D97-AF65-F5344CB8AC3E}">
        <p14:creationId xmlns:p14="http://schemas.microsoft.com/office/powerpoint/2010/main" val="4662239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Разделитель 3">
    <p:spTree>
      <p:nvGrpSpPr>
        <p:cNvPr id="1" name=""/>
        <p:cNvGrpSpPr/>
        <p:nvPr/>
      </p:nvGrpSpPr>
      <p:grpSpPr>
        <a:xfrm>
          <a:off x="0" y="0"/>
          <a:ext cx="0" cy="0"/>
          <a:chOff x="0" y="0"/>
          <a:chExt cx="0" cy="0"/>
        </a:xfrm>
      </p:grpSpPr>
      <p:pic>
        <p:nvPicPr>
          <p:cNvPr id="12" name="Рисунок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30887" r="18089" b="1"/>
          <a:stretch/>
        </p:blipFill>
        <p:spPr>
          <a:xfrm>
            <a:off x="0" y="0"/>
            <a:ext cx="12192000" cy="6858000"/>
          </a:xfrm>
          <a:prstGeom prst="rect">
            <a:avLst/>
          </a:prstGeom>
        </p:spPr>
      </p:pic>
      <p:sp>
        <p:nvSpPr>
          <p:cNvPr id="5" name="Прямоугольник 4"/>
          <p:cNvSpPr/>
          <p:nvPr userDrawn="1"/>
        </p:nvSpPr>
        <p:spPr>
          <a:xfrm>
            <a:off x="0" y="2324100"/>
            <a:ext cx="9363075" cy="3238500"/>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userDrawn="1"/>
        </p:nvSpPr>
        <p:spPr>
          <a:xfrm>
            <a:off x="1006587" y="4083410"/>
            <a:ext cx="973705" cy="80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7" y="2324100"/>
            <a:ext cx="8523288" cy="1503571"/>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4419163"/>
            <a:ext cx="8523287" cy="8894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подзаголовка</a:t>
            </a:r>
          </a:p>
        </p:txBody>
      </p:sp>
      <p:pic>
        <p:nvPicPr>
          <p:cNvPr id="14" name="Рисунок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8" y="1271798"/>
            <a:ext cx="1779820" cy="414129"/>
          </a:xfrm>
          <a:prstGeom prst="rect">
            <a:avLst/>
          </a:prstGeom>
        </p:spPr>
      </p:pic>
      <p:sp>
        <p:nvSpPr>
          <p:cNvPr id="15"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21470122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Разделитель 4">
    <p:spTree>
      <p:nvGrpSpPr>
        <p:cNvPr id="1" name=""/>
        <p:cNvGrpSpPr/>
        <p:nvPr/>
      </p:nvGrpSpPr>
      <p:grpSpPr>
        <a:xfrm>
          <a:off x="0" y="0"/>
          <a:ext cx="0" cy="0"/>
          <a:chOff x="0" y="0"/>
          <a:chExt cx="0" cy="0"/>
        </a:xfrm>
      </p:grpSpPr>
      <p:pic>
        <p:nvPicPr>
          <p:cNvPr id="12" name="Рисунок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30887" r="18089" b="1"/>
          <a:stretch/>
        </p:blipFill>
        <p:spPr>
          <a:xfrm>
            <a:off x="0" y="0"/>
            <a:ext cx="12192000" cy="6858000"/>
          </a:xfrm>
          <a:prstGeom prst="rect">
            <a:avLst/>
          </a:prstGeom>
        </p:spPr>
      </p:pic>
      <p:sp>
        <p:nvSpPr>
          <p:cNvPr id="5" name="Прямоугольник 4"/>
          <p:cNvSpPr/>
          <p:nvPr userDrawn="1"/>
        </p:nvSpPr>
        <p:spPr>
          <a:xfrm>
            <a:off x="0" y="2717800"/>
            <a:ext cx="9363075" cy="2451100"/>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7" y="2717800"/>
            <a:ext cx="8523288" cy="2451100"/>
          </a:xfrm>
        </p:spPr>
        <p:txBody>
          <a:bodyPr anchor="ctr"/>
          <a:lstStyle>
            <a:lvl1pPr>
              <a:defRPr sz="3200"/>
            </a:lvl1pPr>
          </a:lstStyle>
          <a:p>
            <a:r>
              <a:rPr lang="ru-RU" dirty="0"/>
              <a:t>ОБРАЗЕЦ ЗАГОЛОВКА</a:t>
            </a:r>
          </a:p>
        </p:txBody>
      </p:sp>
      <p:pic>
        <p:nvPicPr>
          <p:cNvPr id="14" name="Рисунок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8" y="1271798"/>
            <a:ext cx="1779820" cy="414129"/>
          </a:xfrm>
          <a:prstGeom prst="rect">
            <a:avLst/>
          </a:prstGeom>
        </p:spPr>
      </p:pic>
      <p:sp>
        <p:nvSpPr>
          <p:cNvPr id="9"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12671350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Разделитель 5">
    <p:spTree>
      <p:nvGrpSpPr>
        <p:cNvPr id="1" name=""/>
        <p:cNvGrpSpPr/>
        <p:nvPr/>
      </p:nvGrpSpPr>
      <p:grpSpPr>
        <a:xfrm>
          <a:off x="0" y="0"/>
          <a:ext cx="0" cy="0"/>
          <a:chOff x="0" y="0"/>
          <a:chExt cx="0" cy="0"/>
        </a:xfrm>
      </p:grpSpPr>
      <p:pic>
        <p:nvPicPr>
          <p:cNvPr id="13" name="Рисунок 1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156"/>
          <a:stretch/>
        </p:blipFill>
        <p:spPr>
          <a:xfrm>
            <a:off x="0" y="0"/>
            <a:ext cx="12192000" cy="6896100"/>
          </a:xfrm>
          <a:prstGeom prst="rect">
            <a:avLst/>
          </a:prstGeom>
        </p:spPr>
      </p:pic>
      <p:sp>
        <p:nvSpPr>
          <p:cNvPr id="5" name="Прямоугольник 4"/>
          <p:cNvSpPr/>
          <p:nvPr userDrawn="1"/>
        </p:nvSpPr>
        <p:spPr>
          <a:xfrm>
            <a:off x="0" y="2324100"/>
            <a:ext cx="9363075" cy="3238500"/>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userDrawn="1"/>
        </p:nvSpPr>
        <p:spPr>
          <a:xfrm>
            <a:off x="1006587" y="4083410"/>
            <a:ext cx="973705" cy="80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7" y="2324100"/>
            <a:ext cx="8523288" cy="1503571"/>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4419163"/>
            <a:ext cx="8523287" cy="8894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подзаголовка</a:t>
            </a:r>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271797"/>
            <a:ext cx="1779820" cy="414127"/>
          </a:xfrm>
          <a:prstGeom prst="rect">
            <a:avLst/>
          </a:prstGeom>
        </p:spPr>
      </p:pic>
      <p:sp>
        <p:nvSpPr>
          <p:cNvPr id="14"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20473714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Разделитель 6">
    <p:spTree>
      <p:nvGrpSpPr>
        <p:cNvPr id="1" name=""/>
        <p:cNvGrpSpPr/>
        <p:nvPr/>
      </p:nvGrpSpPr>
      <p:grpSpPr>
        <a:xfrm>
          <a:off x="0" y="0"/>
          <a:ext cx="0" cy="0"/>
          <a:chOff x="0" y="0"/>
          <a:chExt cx="0" cy="0"/>
        </a:xfrm>
      </p:grpSpPr>
      <p:pic>
        <p:nvPicPr>
          <p:cNvPr id="13" name="Рисунок 1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156"/>
          <a:stretch/>
        </p:blipFill>
        <p:spPr>
          <a:xfrm>
            <a:off x="0" y="0"/>
            <a:ext cx="12192000" cy="6896100"/>
          </a:xfrm>
          <a:prstGeom prst="rect">
            <a:avLst/>
          </a:prstGeom>
        </p:spPr>
      </p:pic>
      <p:sp>
        <p:nvSpPr>
          <p:cNvPr id="9" name="Прямоугольник 8"/>
          <p:cNvSpPr/>
          <p:nvPr userDrawn="1"/>
        </p:nvSpPr>
        <p:spPr>
          <a:xfrm>
            <a:off x="0" y="2717800"/>
            <a:ext cx="9363075" cy="2451100"/>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7" y="2717800"/>
            <a:ext cx="8523288" cy="2451100"/>
          </a:xfrm>
        </p:spPr>
        <p:txBody>
          <a:bodyPr anchor="ctr"/>
          <a:lstStyle>
            <a:lvl1pPr>
              <a:defRPr sz="3200"/>
            </a:lvl1pPr>
          </a:lstStyle>
          <a:p>
            <a:r>
              <a:rPr lang="ru-RU" dirty="0"/>
              <a:t>ОБРАЗЕЦ ЗАГОЛОВКА</a:t>
            </a:r>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271797"/>
            <a:ext cx="1779820" cy="414127"/>
          </a:xfrm>
          <a:prstGeom prst="rect">
            <a:avLst/>
          </a:prstGeom>
        </p:spPr>
      </p:pic>
      <p:sp>
        <p:nvSpPr>
          <p:cNvPr id="10"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24042876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Цитата">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0" b="24561"/>
          <a:stretch/>
        </p:blipFill>
        <p:spPr>
          <a:xfrm>
            <a:off x="0" y="-7620"/>
            <a:ext cx="12192000" cy="6865620"/>
          </a:xfrm>
          <a:prstGeom prst="rect">
            <a:avLst/>
          </a:prstGeom>
        </p:spPr>
      </p:pic>
      <p:sp>
        <p:nvSpPr>
          <p:cNvPr id="10" name="Заголовок 1">
            <a:extLst>
              <a:ext uri="{FF2B5EF4-FFF2-40B4-BE49-F238E27FC236}">
                <a16:creationId xmlns:a16="http://schemas.microsoft.com/office/drawing/2014/main" id="{2C6CBBCF-0DE3-E94F-9EA5-298B0C60DA2E}"/>
              </a:ext>
            </a:extLst>
          </p:cNvPr>
          <p:cNvSpPr txBox="1">
            <a:spLocks/>
          </p:cNvSpPr>
          <p:nvPr userDrawn="1"/>
        </p:nvSpPr>
        <p:spPr>
          <a:xfrm>
            <a:off x="1053147" y="1992367"/>
            <a:ext cx="1951475" cy="14634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4800"/>
              </a:spcAft>
            </a:pPr>
            <a:r>
              <a:rPr lang="ru-RU" altLang="ru-RU" sz="12000" b="1" dirty="0">
                <a:ln w="28575">
                  <a:solidFill>
                    <a:srgbClr val="80BF44"/>
                  </a:solidFill>
                </a:ln>
                <a:solidFill>
                  <a:srgbClr val="00B0F0">
                    <a:alpha val="0"/>
                  </a:srgbClr>
                </a:solidFill>
                <a:latin typeface="Arial" panose="020B0604020202020204" pitchFamily="34" charset="0"/>
                <a:cs typeface="Arial" panose="020B0604020202020204" pitchFamily="34" charset="0"/>
              </a:rPr>
              <a:t>«</a:t>
            </a:r>
          </a:p>
        </p:txBody>
      </p:sp>
      <p:sp>
        <p:nvSpPr>
          <p:cNvPr id="2" name="Заголовок 1"/>
          <p:cNvSpPr>
            <a:spLocks noGrp="1"/>
          </p:cNvSpPr>
          <p:nvPr>
            <p:ph type="title" hasCustomPrompt="1"/>
          </p:nvPr>
        </p:nvSpPr>
        <p:spPr>
          <a:xfrm>
            <a:off x="839788" y="365125"/>
            <a:ext cx="9222986" cy="1325563"/>
          </a:xfrm>
        </p:spPr>
        <p:txBody>
          <a:bodyPr/>
          <a:lstStyle>
            <a:lvl1pPr>
              <a:defRPr/>
            </a:lvl1pPr>
          </a:lstStyle>
          <a:p>
            <a:r>
              <a:rPr lang="ru-RU" dirty="0"/>
              <a:t>ЦИТАТА</a:t>
            </a:r>
          </a:p>
        </p:txBody>
      </p:sp>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3" name="Текст 2"/>
          <p:cNvSpPr>
            <a:spLocks noGrp="1"/>
          </p:cNvSpPr>
          <p:nvPr>
            <p:ph type="body" idx="17" hasCustomPrompt="1"/>
          </p:nvPr>
        </p:nvSpPr>
        <p:spPr>
          <a:xfrm>
            <a:off x="2028884" y="2724084"/>
            <a:ext cx="7450396" cy="2122236"/>
          </a:xfrm>
        </p:spPr>
        <p:txBody>
          <a:bodyPr anchor="t">
            <a:normAutofit/>
          </a:bodyPr>
          <a:lstStyle>
            <a:lvl1pPr marL="0" indent="0">
              <a:buNone/>
              <a:defRPr sz="32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Цитата</a:t>
            </a:r>
          </a:p>
        </p:txBody>
      </p:sp>
      <p:pic>
        <p:nvPicPr>
          <p:cNvPr id="14" name="Рисунок 13"/>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2774" y="904407"/>
            <a:ext cx="1030632" cy="240181"/>
          </a:xfrm>
          <a:prstGeom prst="rect">
            <a:avLst/>
          </a:prstGeom>
          <a:noFill/>
        </p:spPr>
      </p:pic>
    </p:spTree>
    <p:extLst>
      <p:ext uri="{BB962C8B-B14F-4D97-AF65-F5344CB8AC3E}">
        <p14:creationId xmlns:p14="http://schemas.microsoft.com/office/powerpoint/2010/main" val="32918127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Цитата 2">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t="3356" b="12186"/>
          <a:stretch/>
        </p:blipFill>
        <p:spPr>
          <a:xfrm>
            <a:off x="0" y="-7620"/>
            <a:ext cx="12191999" cy="6865620"/>
          </a:xfrm>
          <a:prstGeom prst="rect">
            <a:avLst/>
          </a:prstGeom>
        </p:spPr>
      </p:pic>
      <p:sp>
        <p:nvSpPr>
          <p:cNvPr id="4" name="Прямоугольник 3"/>
          <p:cNvSpPr/>
          <p:nvPr userDrawn="1"/>
        </p:nvSpPr>
        <p:spPr>
          <a:xfrm>
            <a:off x="0" y="0"/>
            <a:ext cx="12192000" cy="6858000"/>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Заголовок 1">
            <a:extLst>
              <a:ext uri="{FF2B5EF4-FFF2-40B4-BE49-F238E27FC236}">
                <a16:creationId xmlns:a16="http://schemas.microsoft.com/office/drawing/2014/main" id="{2C6CBBCF-0DE3-E94F-9EA5-298B0C60DA2E}"/>
              </a:ext>
            </a:extLst>
          </p:cNvPr>
          <p:cNvSpPr txBox="1">
            <a:spLocks/>
          </p:cNvSpPr>
          <p:nvPr userDrawn="1"/>
        </p:nvSpPr>
        <p:spPr>
          <a:xfrm>
            <a:off x="1053147" y="1992367"/>
            <a:ext cx="1951475" cy="14634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4800"/>
              </a:spcAft>
            </a:pPr>
            <a:r>
              <a:rPr lang="ru-RU" altLang="ru-RU" sz="12000" b="1" dirty="0">
                <a:ln w="28575">
                  <a:solidFill>
                    <a:srgbClr val="80BF44"/>
                  </a:solidFill>
                </a:ln>
                <a:solidFill>
                  <a:srgbClr val="00B0F0">
                    <a:alpha val="0"/>
                  </a:srgbClr>
                </a:solidFill>
                <a:latin typeface="Arial" panose="020B0604020202020204" pitchFamily="34" charset="0"/>
                <a:cs typeface="Arial" panose="020B0604020202020204" pitchFamily="34" charset="0"/>
              </a:rPr>
              <a:t>«</a:t>
            </a:r>
          </a:p>
        </p:txBody>
      </p:sp>
      <p:sp>
        <p:nvSpPr>
          <p:cNvPr id="2" name="Заголовок 1"/>
          <p:cNvSpPr>
            <a:spLocks noGrp="1"/>
          </p:cNvSpPr>
          <p:nvPr>
            <p:ph type="title" hasCustomPrompt="1"/>
          </p:nvPr>
        </p:nvSpPr>
        <p:spPr>
          <a:xfrm>
            <a:off x="839788" y="365125"/>
            <a:ext cx="9222985" cy="1325563"/>
          </a:xfrm>
        </p:spPr>
        <p:txBody>
          <a:bodyPr/>
          <a:lstStyle>
            <a:lvl1pPr>
              <a:defRPr>
                <a:solidFill>
                  <a:schemeClr val="bg1"/>
                </a:solidFill>
              </a:defRPr>
            </a:lvl1pPr>
          </a:lstStyle>
          <a:p>
            <a:r>
              <a:rPr lang="ru-RU" dirty="0"/>
              <a:t>ЦИТАТА</a:t>
            </a:r>
          </a:p>
        </p:txBody>
      </p:sp>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3" name="Текст 2"/>
          <p:cNvSpPr>
            <a:spLocks noGrp="1"/>
          </p:cNvSpPr>
          <p:nvPr>
            <p:ph type="body" idx="17" hasCustomPrompt="1"/>
          </p:nvPr>
        </p:nvSpPr>
        <p:spPr>
          <a:xfrm>
            <a:off x="2028884" y="2724084"/>
            <a:ext cx="7450396" cy="2122236"/>
          </a:xfrm>
        </p:spPr>
        <p:txBody>
          <a:bodyPr anchor="t">
            <a:normAutofit/>
          </a:bodyPr>
          <a:lstStyle>
            <a:lvl1pPr marL="0" indent="0">
              <a:buNone/>
              <a:defRPr sz="32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Цитата</a:t>
            </a:r>
          </a:p>
        </p:txBody>
      </p:sp>
      <p:pic>
        <p:nvPicPr>
          <p:cNvPr id="9" name="Рисунок 8"/>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2774" y="904407"/>
            <a:ext cx="1030632" cy="240181"/>
          </a:xfrm>
          <a:prstGeom prst="rect">
            <a:avLst/>
          </a:prstGeom>
          <a:noFill/>
        </p:spPr>
      </p:pic>
    </p:spTree>
    <p:extLst>
      <p:ext uri="{BB962C8B-B14F-4D97-AF65-F5344CB8AC3E}">
        <p14:creationId xmlns:p14="http://schemas.microsoft.com/office/powerpoint/2010/main" val="11728088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Контакты">
    <p:spTree>
      <p:nvGrpSpPr>
        <p:cNvPr id="1" name=""/>
        <p:cNvGrpSpPr/>
        <p:nvPr/>
      </p:nvGrpSpPr>
      <p:grpSpPr>
        <a:xfrm>
          <a:off x="0" y="0"/>
          <a:ext cx="0" cy="0"/>
          <a:chOff x="0" y="0"/>
          <a:chExt cx="0" cy="0"/>
        </a:xfrm>
      </p:grpSpPr>
      <p:pic>
        <p:nvPicPr>
          <p:cNvPr id="7" name="Рисунок 6"/>
          <p:cNvPicPr>
            <a:picLocks noChangeAspect="1"/>
          </p:cNvPicPr>
          <p:nvPr userDrawn="1"/>
        </p:nvPicPr>
        <p:blipFill rotWithShape="1">
          <a:blip r:embed="rId2">
            <a:extLst>
              <a:ext uri="{28A0092B-C50C-407E-A947-70E740481C1C}">
                <a14:useLocalDpi xmlns:a14="http://schemas.microsoft.com/office/drawing/2010/main" val="0"/>
              </a:ext>
            </a:extLst>
          </a:blip>
          <a:srcRect t="10100"/>
          <a:stretch/>
        </p:blipFill>
        <p:spPr>
          <a:xfrm>
            <a:off x="0" y="7619"/>
            <a:ext cx="12192000" cy="6850381"/>
          </a:xfrm>
          <a:prstGeom prst="rect">
            <a:avLst/>
          </a:prstGeom>
        </p:spPr>
      </p:pic>
      <p:sp>
        <p:nvSpPr>
          <p:cNvPr id="9" name="Прямоугольник 8"/>
          <p:cNvSpPr/>
          <p:nvPr userDrawn="1"/>
        </p:nvSpPr>
        <p:spPr>
          <a:xfrm>
            <a:off x="0" y="7619"/>
            <a:ext cx="7767942" cy="6850381"/>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userDrawn="1"/>
        </p:nvSpPr>
        <p:spPr>
          <a:xfrm>
            <a:off x="0" y="5595257"/>
            <a:ext cx="7767942"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905" y="5097715"/>
            <a:ext cx="324324" cy="233304"/>
          </a:xfrm>
          <a:prstGeom prst="rect">
            <a:avLst/>
          </a:prstGeom>
        </p:spPr>
      </p:pic>
      <p:pic>
        <p:nvPicPr>
          <p:cNvPr id="14" name="Рисунок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0535" y="3856945"/>
            <a:ext cx="375122" cy="286552"/>
          </a:xfrm>
          <a:prstGeom prst="rect">
            <a:avLst/>
          </a:prstGeom>
        </p:spPr>
      </p:pic>
      <p:pic>
        <p:nvPicPr>
          <p:cNvPr id="15" name="Рисунок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76152" y="4485663"/>
            <a:ext cx="223888" cy="334784"/>
          </a:xfrm>
          <a:prstGeom prst="rect">
            <a:avLst/>
          </a:prstGeom>
        </p:spPr>
      </p:pic>
      <p:sp>
        <p:nvSpPr>
          <p:cNvPr id="2" name="Заголовок 1"/>
          <p:cNvSpPr>
            <a:spLocks noGrp="1"/>
          </p:cNvSpPr>
          <p:nvPr>
            <p:ph type="title" hasCustomPrompt="1"/>
          </p:nvPr>
        </p:nvSpPr>
        <p:spPr>
          <a:xfrm>
            <a:off x="839788" y="1303336"/>
            <a:ext cx="6928154" cy="1325563"/>
          </a:xfrm>
        </p:spPr>
        <p:txBody>
          <a:bodyPr/>
          <a:lstStyle>
            <a:lvl1pPr>
              <a:defRPr baseline="0"/>
            </a:lvl1pPr>
          </a:lstStyle>
          <a:p>
            <a:r>
              <a:rPr lang="ru-RU" dirty="0"/>
              <a:t>КОНТАКТНАЯ ИНФОРМАЦИЯ</a:t>
            </a:r>
          </a:p>
        </p:txBody>
      </p:sp>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16" name="Рисунок 12"/>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65587" y="799199"/>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Прямоугольник 16"/>
          <p:cNvSpPr/>
          <p:nvPr userDrawn="1"/>
        </p:nvSpPr>
        <p:spPr>
          <a:xfrm>
            <a:off x="965587" y="2367640"/>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Текст 2"/>
          <p:cNvSpPr>
            <a:spLocks noGrp="1"/>
          </p:cNvSpPr>
          <p:nvPr>
            <p:ph type="body" idx="1" hasCustomPrompt="1"/>
          </p:nvPr>
        </p:nvSpPr>
        <p:spPr>
          <a:xfrm>
            <a:off x="839788" y="2719109"/>
            <a:ext cx="6928154" cy="435571"/>
          </a:xfrm>
        </p:spPr>
        <p:txBody>
          <a:bodyPr anchor="t">
            <a:normAutofit/>
          </a:bodyPr>
          <a:lstStyle>
            <a:lvl1pPr marL="0" indent="0">
              <a:buNone/>
              <a:defRPr sz="24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24" name="Текст 2"/>
          <p:cNvSpPr>
            <a:spLocks noGrp="1"/>
          </p:cNvSpPr>
          <p:nvPr>
            <p:ph type="body" idx="15" hasCustomPrompt="1"/>
          </p:nvPr>
        </p:nvSpPr>
        <p:spPr>
          <a:xfrm>
            <a:off x="839788" y="3178543"/>
            <a:ext cx="6928154" cy="43557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25" name="Текст 2"/>
          <p:cNvSpPr>
            <a:spLocks noGrp="1"/>
          </p:cNvSpPr>
          <p:nvPr>
            <p:ph type="body" idx="16" hasCustomPrompt="1"/>
          </p:nvPr>
        </p:nvSpPr>
        <p:spPr>
          <a:xfrm>
            <a:off x="1253005" y="3810786"/>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адрес</a:t>
            </a:r>
          </a:p>
        </p:txBody>
      </p:sp>
      <p:sp>
        <p:nvSpPr>
          <p:cNvPr id="26" name="Текст 2"/>
          <p:cNvSpPr>
            <a:spLocks noGrp="1"/>
          </p:cNvSpPr>
          <p:nvPr>
            <p:ph type="body" idx="17" hasCustomPrompt="1"/>
          </p:nvPr>
        </p:nvSpPr>
        <p:spPr>
          <a:xfrm>
            <a:off x="1253005" y="4468121"/>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телефон</a:t>
            </a:r>
          </a:p>
        </p:txBody>
      </p:sp>
      <p:sp>
        <p:nvSpPr>
          <p:cNvPr id="27" name="Текст 2"/>
          <p:cNvSpPr>
            <a:spLocks noGrp="1"/>
          </p:cNvSpPr>
          <p:nvPr>
            <p:ph type="body" idx="18" hasCustomPrompt="1"/>
          </p:nvPr>
        </p:nvSpPr>
        <p:spPr>
          <a:xfrm>
            <a:off x="1253005" y="5024539"/>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почта</a:t>
            </a:r>
          </a:p>
        </p:txBody>
      </p:sp>
      <p:sp>
        <p:nvSpPr>
          <p:cNvPr id="28" name="Текст 2"/>
          <p:cNvSpPr>
            <a:spLocks noGrp="1"/>
          </p:cNvSpPr>
          <p:nvPr>
            <p:ph type="body" idx="19" hasCustomPrompt="1"/>
          </p:nvPr>
        </p:nvSpPr>
        <p:spPr>
          <a:xfrm>
            <a:off x="1253005" y="6036800"/>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err="1"/>
              <a:t>соцсети</a:t>
            </a:r>
            <a:endParaRPr lang="ru-RU" dirty="0"/>
          </a:p>
        </p:txBody>
      </p:sp>
    </p:spTree>
    <p:extLst>
      <p:ext uri="{BB962C8B-B14F-4D97-AF65-F5344CB8AC3E}">
        <p14:creationId xmlns:p14="http://schemas.microsoft.com/office/powerpoint/2010/main" val="4297158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Контакты 2">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t="34782" r="22706" b="1"/>
          <a:stretch/>
        </p:blipFill>
        <p:spPr>
          <a:xfrm>
            <a:off x="0" y="0"/>
            <a:ext cx="12192000" cy="6858000"/>
          </a:xfrm>
          <a:prstGeom prst="rect">
            <a:avLst/>
          </a:prstGeom>
        </p:spPr>
      </p:pic>
      <p:sp>
        <p:nvSpPr>
          <p:cNvPr id="9" name="Прямоугольник 8"/>
          <p:cNvSpPr/>
          <p:nvPr userDrawn="1"/>
        </p:nvSpPr>
        <p:spPr>
          <a:xfrm>
            <a:off x="0" y="0"/>
            <a:ext cx="7767942"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userDrawn="1"/>
        </p:nvSpPr>
        <p:spPr>
          <a:xfrm>
            <a:off x="0" y="5595257"/>
            <a:ext cx="7767942"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905" y="5097715"/>
            <a:ext cx="324324" cy="233304"/>
          </a:xfrm>
          <a:prstGeom prst="rect">
            <a:avLst/>
          </a:prstGeom>
        </p:spPr>
      </p:pic>
      <p:pic>
        <p:nvPicPr>
          <p:cNvPr id="14" name="Рисунок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0535" y="3856945"/>
            <a:ext cx="375122" cy="286552"/>
          </a:xfrm>
          <a:prstGeom prst="rect">
            <a:avLst/>
          </a:prstGeom>
        </p:spPr>
      </p:pic>
      <p:pic>
        <p:nvPicPr>
          <p:cNvPr id="15" name="Рисунок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76152" y="4485663"/>
            <a:ext cx="223888" cy="334784"/>
          </a:xfrm>
          <a:prstGeom prst="rect">
            <a:avLst/>
          </a:prstGeom>
        </p:spPr>
      </p:pic>
      <p:sp>
        <p:nvSpPr>
          <p:cNvPr id="2" name="Заголовок 1"/>
          <p:cNvSpPr>
            <a:spLocks noGrp="1"/>
          </p:cNvSpPr>
          <p:nvPr>
            <p:ph type="title" hasCustomPrompt="1"/>
          </p:nvPr>
        </p:nvSpPr>
        <p:spPr>
          <a:xfrm>
            <a:off x="839788" y="1303336"/>
            <a:ext cx="6928154" cy="1325563"/>
          </a:xfrm>
        </p:spPr>
        <p:txBody>
          <a:bodyPr/>
          <a:lstStyle>
            <a:lvl1pPr>
              <a:defRPr baseline="0"/>
            </a:lvl1pPr>
          </a:lstStyle>
          <a:p>
            <a:r>
              <a:rPr lang="ru-RU" dirty="0"/>
              <a:t>КОНТАКТНАЯ ИНФОРМАЦИЯ</a:t>
            </a:r>
          </a:p>
        </p:txBody>
      </p:sp>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16" name="Рисунок 12"/>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65587" y="799199"/>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Прямоугольник 16"/>
          <p:cNvSpPr/>
          <p:nvPr userDrawn="1"/>
        </p:nvSpPr>
        <p:spPr>
          <a:xfrm>
            <a:off x="965587" y="2367640"/>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Текст 2"/>
          <p:cNvSpPr>
            <a:spLocks noGrp="1"/>
          </p:cNvSpPr>
          <p:nvPr>
            <p:ph type="body" idx="1" hasCustomPrompt="1"/>
          </p:nvPr>
        </p:nvSpPr>
        <p:spPr>
          <a:xfrm>
            <a:off x="839788" y="2719109"/>
            <a:ext cx="6928154" cy="435571"/>
          </a:xfrm>
        </p:spPr>
        <p:txBody>
          <a:bodyPr anchor="t">
            <a:normAutofit/>
          </a:bodyPr>
          <a:lstStyle>
            <a:lvl1pPr marL="0" indent="0">
              <a:buNone/>
              <a:defRPr sz="24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24" name="Текст 2"/>
          <p:cNvSpPr>
            <a:spLocks noGrp="1"/>
          </p:cNvSpPr>
          <p:nvPr>
            <p:ph type="body" idx="15" hasCustomPrompt="1"/>
          </p:nvPr>
        </p:nvSpPr>
        <p:spPr>
          <a:xfrm>
            <a:off x="839788" y="3178543"/>
            <a:ext cx="6928154" cy="43557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25" name="Текст 2"/>
          <p:cNvSpPr>
            <a:spLocks noGrp="1"/>
          </p:cNvSpPr>
          <p:nvPr>
            <p:ph type="body" idx="16" hasCustomPrompt="1"/>
          </p:nvPr>
        </p:nvSpPr>
        <p:spPr>
          <a:xfrm>
            <a:off x="1253005" y="3810786"/>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адрес</a:t>
            </a:r>
          </a:p>
        </p:txBody>
      </p:sp>
      <p:sp>
        <p:nvSpPr>
          <p:cNvPr id="26" name="Текст 2"/>
          <p:cNvSpPr>
            <a:spLocks noGrp="1"/>
          </p:cNvSpPr>
          <p:nvPr>
            <p:ph type="body" idx="17" hasCustomPrompt="1"/>
          </p:nvPr>
        </p:nvSpPr>
        <p:spPr>
          <a:xfrm>
            <a:off x="1253005" y="4468121"/>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телефон</a:t>
            </a:r>
          </a:p>
        </p:txBody>
      </p:sp>
      <p:sp>
        <p:nvSpPr>
          <p:cNvPr id="27" name="Текст 2"/>
          <p:cNvSpPr>
            <a:spLocks noGrp="1"/>
          </p:cNvSpPr>
          <p:nvPr>
            <p:ph type="body" idx="18" hasCustomPrompt="1"/>
          </p:nvPr>
        </p:nvSpPr>
        <p:spPr>
          <a:xfrm>
            <a:off x="1253005" y="5024539"/>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почта</a:t>
            </a:r>
          </a:p>
        </p:txBody>
      </p:sp>
      <p:sp>
        <p:nvSpPr>
          <p:cNvPr id="28" name="Текст 2"/>
          <p:cNvSpPr>
            <a:spLocks noGrp="1"/>
          </p:cNvSpPr>
          <p:nvPr>
            <p:ph type="body" idx="19" hasCustomPrompt="1"/>
          </p:nvPr>
        </p:nvSpPr>
        <p:spPr>
          <a:xfrm>
            <a:off x="1253005" y="6036800"/>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err="1"/>
              <a:t>соцсети</a:t>
            </a:r>
            <a:endParaRPr lang="ru-RU" dirty="0"/>
          </a:p>
        </p:txBody>
      </p:sp>
    </p:spTree>
    <p:extLst>
      <p:ext uri="{BB962C8B-B14F-4D97-AF65-F5344CB8AC3E}">
        <p14:creationId xmlns:p14="http://schemas.microsoft.com/office/powerpoint/2010/main" val="1182082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Пункты с изображениям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A85E10-5A18-4C86-8310-FA9CF8DF8AB5}"/>
              </a:ext>
            </a:extLst>
          </p:cNvPr>
          <p:cNvSpPr>
            <a:spLocks noGrp="1"/>
          </p:cNvSpPr>
          <p:nvPr>
            <p:ph type="title"/>
          </p:nvPr>
        </p:nvSpPr>
        <p:spPr>
          <a:xfrm>
            <a:off x="432000" y="432000"/>
            <a:ext cx="11340000" cy="432000"/>
          </a:xfrm>
        </p:spPr>
        <p:txBody>
          <a:bodyPr rtlCol="0"/>
          <a:lstStyle/>
          <a:p>
            <a:pPr rtl="0"/>
            <a:r>
              <a:rPr lang="ru-RU" noProof="0"/>
              <a:t>Образец заголовка</a:t>
            </a:r>
          </a:p>
        </p:txBody>
      </p:sp>
      <p:sp>
        <p:nvSpPr>
          <p:cNvPr id="7" name="Нижний колонтитул 6">
            <a:extLst>
              <a:ext uri="{FF2B5EF4-FFF2-40B4-BE49-F238E27FC236}">
                <a16:creationId xmlns:a16="http://schemas.microsoft.com/office/drawing/2014/main" id="{D2E533DB-3399-4A25-BB80-899E9CC78DB1}"/>
              </a:ext>
            </a:extLst>
          </p:cNvPr>
          <p:cNvSpPr>
            <a:spLocks noGrp="1"/>
          </p:cNvSpPr>
          <p:nvPr>
            <p:ph type="ftr" sz="quarter" idx="10"/>
          </p:nvPr>
        </p:nvSpPr>
        <p:spPr/>
        <p:txBody>
          <a:bodyPr rtlCol="0"/>
          <a:lstStyle/>
          <a:p>
            <a:pPr rtl="0"/>
            <a:r>
              <a:rPr lang="ru-RU" noProof="0"/>
              <a:t>Добавить нижний колонтитул</a:t>
            </a:r>
          </a:p>
        </p:txBody>
      </p:sp>
      <p:sp>
        <p:nvSpPr>
          <p:cNvPr id="8" name="Номер слайда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rtlCol="0"/>
          <a:lstStyle/>
          <a:p>
            <a:pPr rtl="0"/>
            <a:fld id="{4B73C415-D670-4716-A5EC-CC4D52CA2BAC}" type="slidenum">
              <a:rPr lang="ru-RU" noProof="0" smtClean="0"/>
              <a:pPr/>
              <a:t>‹#›</a:t>
            </a:fld>
            <a:endParaRPr lang="ru-RU" noProof="0"/>
          </a:p>
        </p:txBody>
      </p:sp>
      <p:sp>
        <p:nvSpPr>
          <p:cNvPr id="6" name="Текст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49" name="Текст 8">
            <a:extLst>
              <a:ext uri="{FF2B5EF4-FFF2-40B4-BE49-F238E27FC236}">
                <a16:creationId xmlns:a16="http://schemas.microsoft.com/office/drawing/2014/main" id="{305CEEFA-58BB-4AFA-AD31-BEE38B013E00}"/>
              </a:ext>
            </a:extLst>
          </p:cNvPr>
          <p:cNvSpPr>
            <a:spLocks noGrp="1"/>
          </p:cNvSpPr>
          <p:nvPr>
            <p:ph type="body" sz="quarter" idx="17" hasCustomPrompt="1"/>
          </p:nvPr>
        </p:nvSpPr>
        <p:spPr>
          <a:xfrm>
            <a:off x="4318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0" name="Текст 10">
            <a:extLst>
              <a:ext uri="{FF2B5EF4-FFF2-40B4-BE49-F238E27FC236}">
                <a16:creationId xmlns:a16="http://schemas.microsoft.com/office/drawing/2014/main" id="{BEEE40C3-341F-4063-8D33-B1328863FB30}"/>
              </a:ext>
            </a:extLst>
          </p:cNvPr>
          <p:cNvSpPr>
            <a:spLocks noGrp="1"/>
          </p:cNvSpPr>
          <p:nvPr>
            <p:ph type="body" sz="quarter" idx="18" hasCustomPrompt="1"/>
          </p:nvPr>
        </p:nvSpPr>
        <p:spPr>
          <a:xfrm>
            <a:off x="43180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маркера</a:t>
            </a:r>
          </a:p>
        </p:txBody>
      </p:sp>
      <p:sp>
        <p:nvSpPr>
          <p:cNvPr id="51" name="Текст 8">
            <a:extLst>
              <a:ext uri="{FF2B5EF4-FFF2-40B4-BE49-F238E27FC236}">
                <a16:creationId xmlns:a16="http://schemas.microsoft.com/office/drawing/2014/main" id="{D09CE291-B951-4300-9D67-154E4BB557EC}"/>
              </a:ext>
            </a:extLst>
          </p:cNvPr>
          <p:cNvSpPr>
            <a:spLocks noGrp="1"/>
          </p:cNvSpPr>
          <p:nvPr>
            <p:ph type="body" sz="quarter" idx="33" hasCustomPrompt="1"/>
          </p:nvPr>
        </p:nvSpPr>
        <p:spPr>
          <a:xfrm>
            <a:off x="277185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2" name="Текст 10">
            <a:extLst>
              <a:ext uri="{FF2B5EF4-FFF2-40B4-BE49-F238E27FC236}">
                <a16:creationId xmlns:a16="http://schemas.microsoft.com/office/drawing/2014/main" id="{0D3A393C-4D8C-49BC-934D-B57BE1B28405}"/>
              </a:ext>
            </a:extLst>
          </p:cNvPr>
          <p:cNvSpPr>
            <a:spLocks noGrp="1"/>
          </p:cNvSpPr>
          <p:nvPr>
            <p:ph type="body" sz="quarter" idx="34" hasCustomPrompt="1"/>
          </p:nvPr>
        </p:nvSpPr>
        <p:spPr>
          <a:xfrm>
            <a:off x="277185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маркера</a:t>
            </a:r>
          </a:p>
        </p:txBody>
      </p:sp>
      <p:sp>
        <p:nvSpPr>
          <p:cNvPr id="53" name="Текст 8">
            <a:extLst>
              <a:ext uri="{FF2B5EF4-FFF2-40B4-BE49-F238E27FC236}">
                <a16:creationId xmlns:a16="http://schemas.microsoft.com/office/drawing/2014/main" id="{08906184-3520-4606-AF8B-59ECFFA6D756}"/>
              </a:ext>
            </a:extLst>
          </p:cNvPr>
          <p:cNvSpPr>
            <a:spLocks noGrp="1"/>
          </p:cNvSpPr>
          <p:nvPr>
            <p:ph type="body" sz="quarter" idx="35" hasCustomPrompt="1"/>
          </p:nvPr>
        </p:nvSpPr>
        <p:spPr>
          <a:xfrm>
            <a:off x="51119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4" name="Текст 10">
            <a:extLst>
              <a:ext uri="{FF2B5EF4-FFF2-40B4-BE49-F238E27FC236}">
                <a16:creationId xmlns:a16="http://schemas.microsoft.com/office/drawing/2014/main" id="{8A64BEB9-7FB0-4DF9-BFE9-62016E83E890}"/>
              </a:ext>
            </a:extLst>
          </p:cNvPr>
          <p:cNvSpPr>
            <a:spLocks noGrp="1"/>
          </p:cNvSpPr>
          <p:nvPr>
            <p:ph type="body" sz="quarter" idx="36" hasCustomPrompt="1"/>
          </p:nvPr>
        </p:nvSpPr>
        <p:spPr>
          <a:xfrm>
            <a:off x="511190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маркера</a:t>
            </a:r>
          </a:p>
        </p:txBody>
      </p:sp>
      <p:sp>
        <p:nvSpPr>
          <p:cNvPr id="55" name="Текст 8">
            <a:extLst>
              <a:ext uri="{FF2B5EF4-FFF2-40B4-BE49-F238E27FC236}">
                <a16:creationId xmlns:a16="http://schemas.microsoft.com/office/drawing/2014/main" id="{4CCC1C98-37FD-4404-8383-72ED535FE578}"/>
              </a:ext>
            </a:extLst>
          </p:cNvPr>
          <p:cNvSpPr>
            <a:spLocks noGrp="1"/>
          </p:cNvSpPr>
          <p:nvPr>
            <p:ph type="body" sz="quarter" idx="37" hasCustomPrompt="1"/>
          </p:nvPr>
        </p:nvSpPr>
        <p:spPr>
          <a:xfrm>
            <a:off x="745195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6" name="Текст 10">
            <a:extLst>
              <a:ext uri="{FF2B5EF4-FFF2-40B4-BE49-F238E27FC236}">
                <a16:creationId xmlns:a16="http://schemas.microsoft.com/office/drawing/2014/main" id="{B24BD1AE-AB0E-40FA-AEA8-8D687D84B56E}"/>
              </a:ext>
            </a:extLst>
          </p:cNvPr>
          <p:cNvSpPr>
            <a:spLocks noGrp="1"/>
          </p:cNvSpPr>
          <p:nvPr>
            <p:ph type="body" sz="quarter" idx="38" hasCustomPrompt="1"/>
          </p:nvPr>
        </p:nvSpPr>
        <p:spPr>
          <a:xfrm>
            <a:off x="745195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маркера</a:t>
            </a:r>
          </a:p>
        </p:txBody>
      </p:sp>
      <p:sp>
        <p:nvSpPr>
          <p:cNvPr id="57" name="Текст 8">
            <a:extLst>
              <a:ext uri="{FF2B5EF4-FFF2-40B4-BE49-F238E27FC236}">
                <a16:creationId xmlns:a16="http://schemas.microsoft.com/office/drawing/2014/main" id="{CA2F0EA7-F3F7-443F-BA0D-4916B618C56B}"/>
              </a:ext>
            </a:extLst>
          </p:cNvPr>
          <p:cNvSpPr>
            <a:spLocks noGrp="1"/>
          </p:cNvSpPr>
          <p:nvPr>
            <p:ph type="body" sz="quarter" idx="39" hasCustomPrompt="1"/>
          </p:nvPr>
        </p:nvSpPr>
        <p:spPr>
          <a:xfrm>
            <a:off x="97920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8" name="Текст 10">
            <a:extLst>
              <a:ext uri="{FF2B5EF4-FFF2-40B4-BE49-F238E27FC236}">
                <a16:creationId xmlns:a16="http://schemas.microsoft.com/office/drawing/2014/main" id="{2BB6E6C3-1F6A-41B6-8EE0-6FDCBA34413C}"/>
              </a:ext>
            </a:extLst>
          </p:cNvPr>
          <p:cNvSpPr>
            <a:spLocks noGrp="1"/>
          </p:cNvSpPr>
          <p:nvPr>
            <p:ph type="body" sz="quarter" idx="40" hasCustomPrompt="1"/>
          </p:nvPr>
        </p:nvSpPr>
        <p:spPr>
          <a:xfrm>
            <a:off x="979200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пункта</a:t>
            </a:r>
          </a:p>
        </p:txBody>
      </p:sp>
      <p:sp>
        <p:nvSpPr>
          <p:cNvPr id="16" name="Рисунок 15">
            <a:extLst>
              <a:ext uri="{FF2B5EF4-FFF2-40B4-BE49-F238E27FC236}">
                <a16:creationId xmlns:a16="http://schemas.microsoft.com/office/drawing/2014/main" id="{B2738624-9DAA-4152-9A77-80BBB71AD5F1}"/>
              </a:ext>
            </a:extLst>
          </p:cNvPr>
          <p:cNvSpPr>
            <a:spLocks noGrp="1"/>
          </p:cNvSpPr>
          <p:nvPr>
            <p:ph type="pic" sz="quarter" idx="41" hasCustomPrompt="1"/>
          </p:nvPr>
        </p:nvSpPr>
        <p:spPr>
          <a:xfrm>
            <a:off x="43180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
        <p:nvSpPr>
          <p:cNvPr id="59" name="Рисунок 15">
            <a:extLst>
              <a:ext uri="{FF2B5EF4-FFF2-40B4-BE49-F238E27FC236}">
                <a16:creationId xmlns:a16="http://schemas.microsoft.com/office/drawing/2014/main" id="{522AE46C-0845-4BB0-9861-06071BCF56F6}"/>
              </a:ext>
            </a:extLst>
          </p:cNvPr>
          <p:cNvSpPr>
            <a:spLocks noGrp="1"/>
          </p:cNvSpPr>
          <p:nvPr>
            <p:ph type="pic" sz="quarter" idx="42" hasCustomPrompt="1"/>
          </p:nvPr>
        </p:nvSpPr>
        <p:spPr>
          <a:xfrm>
            <a:off x="277185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
        <p:nvSpPr>
          <p:cNvPr id="60" name="Рисунок 15">
            <a:extLst>
              <a:ext uri="{FF2B5EF4-FFF2-40B4-BE49-F238E27FC236}">
                <a16:creationId xmlns:a16="http://schemas.microsoft.com/office/drawing/2014/main" id="{D791A6AF-478F-443B-A785-F82A8DBA9F30}"/>
              </a:ext>
            </a:extLst>
          </p:cNvPr>
          <p:cNvSpPr>
            <a:spLocks noGrp="1"/>
          </p:cNvSpPr>
          <p:nvPr>
            <p:ph type="pic" sz="quarter" idx="43" hasCustomPrompt="1"/>
          </p:nvPr>
        </p:nvSpPr>
        <p:spPr>
          <a:xfrm>
            <a:off x="5112287"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
        <p:nvSpPr>
          <p:cNvPr id="61" name="Рисунок 15">
            <a:extLst>
              <a:ext uri="{FF2B5EF4-FFF2-40B4-BE49-F238E27FC236}">
                <a16:creationId xmlns:a16="http://schemas.microsoft.com/office/drawing/2014/main" id="{1A65AFE9-2875-44A5-BF13-6E8438892669}"/>
              </a:ext>
            </a:extLst>
          </p:cNvPr>
          <p:cNvSpPr>
            <a:spLocks noGrp="1"/>
          </p:cNvSpPr>
          <p:nvPr>
            <p:ph type="pic" sz="quarter" idx="44" hasCustomPrompt="1"/>
          </p:nvPr>
        </p:nvSpPr>
        <p:spPr>
          <a:xfrm>
            <a:off x="745195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
        <p:nvSpPr>
          <p:cNvPr id="62" name="Рисунок 15">
            <a:extLst>
              <a:ext uri="{FF2B5EF4-FFF2-40B4-BE49-F238E27FC236}">
                <a16:creationId xmlns:a16="http://schemas.microsoft.com/office/drawing/2014/main" id="{069B9167-077F-4123-82C5-01EB62AFB3E6}"/>
              </a:ext>
            </a:extLst>
          </p:cNvPr>
          <p:cNvSpPr>
            <a:spLocks noGrp="1"/>
          </p:cNvSpPr>
          <p:nvPr>
            <p:ph type="pic" sz="quarter" idx="45" hasCustomPrompt="1"/>
          </p:nvPr>
        </p:nvSpPr>
        <p:spPr>
          <a:xfrm>
            <a:off x="9780587"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Tree>
    <p:extLst>
      <p:ext uri="{BB962C8B-B14F-4D97-AF65-F5344CB8AC3E}">
        <p14:creationId xmlns:p14="http://schemas.microsoft.com/office/powerpoint/2010/main" val="30184006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2E065F3A-741F-4EBE-8933-42D5F406E023}" type="slidenum">
              <a:rPr lang="ru-RU"/>
              <a:pPr>
                <a:defRPr/>
              </a:pPr>
              <a:t>‹#›</a:t>
            </a:fld>
            <a:endParaRPr lang="ru-RU"/>
          </a:p>
        </p:txBody>
      </p:sp>
    </p:spTree>
    <p:extLst>
      <p:ext uri="{BB962C8B-B14F-4D97-AF65-F5344CB8AC3E}">
        <p14:creationId xmlns:p14="http://schemas.microsoft.com/office/powerpoint/2010/main" val="277607956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microsoft.com/office/2007/relationships/hdphoto" Target="../media/hdphoto1.wdp"/><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Прямоугольник 6"/>
          <p:cNvSpPr/>
          <p:nvPr userDrawn="1"/>
        </p:nvSpPr>
        <p:spPr>
          <a:xfrm>
            <a:off x="0" y="0"/>
            <a:ext cx="12191999" cy="6857999"/>
          </a:xfrm>
          <a:prstGeom prst="rect">
            <a:avLst/>
          </a:prstGeom>
          <a:solidFill>
            <a:srgbClr val="080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630071"/>
            <a:ext cx="8961953" cy="795672"/>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2"/>
            <a:r>
              <a:rPr lang="ru-RU" dirty="0"/>
              <a:t>Первый уровень</a:t>
            </a:r>
          </a:p>
          <a:p>
            <a:pPr lvl="3"/>
            <a:r>
              <a:rPr lang="ru-RU" dirty="0"/>
              <a:t>Второй уровень</a:t>
            </a:r>
          </a:p>
          <a:p>
            <a:pPr lvl="4"/>
            <a:r>
              <a:rPr lang="ru-RU" dirty="0"/>
              <a:t>Третий уровень</a:t>
            </a:r>
          </a:p>
        </p:txBody>
      </p:sp>
      <p:pic>
        <p:nvPicPr>
          <p:cNvPr id="8" name="Рисунок 7"/>
          <p:cNvPicPr>
            <a:picLocks noChangeAspect="1"/>
          </p:cNvPicPr>
          <p:nvPr userDrawn="1"/>
        </p:nvPicPr>
        <p:blipFill>
          <a:blip r:embed="rId47" cstate="print">
            <a:extLst>
              <a:ext uri="{BEBA8EAE-BF5A-486C-A8C5-ECC9F3942E4B}">
                <a14:imgProps xmlns:a14="http://schemas.microsoft.com/office/drawing/2010/main">
                  <a14:imgLayer r:embed="rId48">
                    <a14:imgEffect>
                      <a14:brightnessContrast bright="-72000"/>
                    </a14:imgEffect>
                  </a14:imgLayer>
                </a14:imgProps>
              </a:ext>
              <a:ext uri="{28A0092B-C50C-407E-A947-70E740481C1C}">
                <a14:useLocalDpi xmlns:a14="http://schemas.microsoft.com/office/drawing/2010/main" val="0"/>
              </a:ext>
            </a:extLst>
          </a:blip>
          <a:stretch>
            <a:fillRect/>
          </a:stretch>
        </p:blipFill>
        <p:spPr>
          <a:xfrm>
            <a:off x="10067724" y="909229"/>
            <a:ext cx="1018505" cy="237355"/>
          </a:xfrm>
          <a:prstGeom prst="rect">
            <a:avLst/>
          </a:prstGeom>
          <a:noFill/>
        </p:spPr>
      </p:pic>
      <p:sp>
        <p:nvSpPr>
          <p:cNvPr id="9"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2822015043"/>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62" r:id="rId4"/>
    <p:sldLayoutId id="2147483663" r:id="rId5"/>
    <p:sldLayoutId id="2147483664" r:id="rId6"/>
    <p:sldLayoutId id="2147483694" r:id="rId7"/>
    <p:sldLayoutId id="2147483695" r:id="rId8"/>
    <p:sldLayoutId id="2147483679" r:id="rId9"/>
    <p:sldLayoutId id="2147483680" r:id="rId10"/>
    <p:sldLayoutId id="2147483681" r:id="rId11"/>
    <p:sldLayoutId id="2147483682" r:id="rId12"/>
    <p:sldLayoutId id="2147483650" r:id="rId13"/>
    <p:sldLayoutId id="2147483691" r:id="rId14"/>
    <p:sldLayoutId id="2147483692" r:id="rId15"/>
    <p:sldLayoutId id="2147483652" r:id="rId16"/>
    <p:sldLayoutId id="2147483653" r:id="rId17"/>
    <p:sldLayoutId id="2147483656" r:id="rId18"/>
    <p:sldLayoutId id="2147483696" r:id="rId19"/>
    <p:sldLayoutId id="2147483674" r:id="rId20"/>
    <p:sldLayoutId id="2147483665" r:id="rId21"/>
    <p:sldLayoutId id="2147483666" r:id="rId22"/>
    <p:sldLayoutId id="2147483688" r:id="rId23"/>
    <p:sldLayoutId id="2147483689" r:id="rId24"/>
    <p:sldLayoutId id="2147483690" r:id="rId25"/>
    <p:sldLayoutId id="2147483675" r:id="rId26"/>
    <p:sldLayoutId id="2147483676" r:id="rId27"/>
    <p:sldLayoutId id="2147483677" r:id="rId28"/>
    <p:sldLayoutId id="2147483657" r:id="rId29"/>
    <p:sldLayoutId id="2147483684" r:id="rId30"/>
    <p:sldLayoutId id="2147483685" r:id="rId31"/>
    <p:sldLayoutId id="2147483686" r:id="rId32"/>
    <p:sldLayoutId id="2147483687" r:id="rId33"/>
    <p:sldLayoutId id="2147483667" r:id="rId34"/>
    <p:sldLayoutId id="2147483670" r:id="rId35"/>
    <p:sldLayoutId id="2147483668" r:id="rId36"/>
    <p:sldLayoutId id="2147483671" r:id="rId37"/>
    <p:sldLayoutId id="2147483669" r:id="rId38"/>
    <p:sldLayoutId id="2147483672" r:id="rId39"/>
    <p:sldLayoutId id="2147483673" r:id="rId40"/>
    <p:sldLayoutId id="2147483683" r:id="rId41"/>
    <p:sldLayoutId id="2147483678" r:id="rId42"/>
    <p:sldLayoutId id="2147483693" r:id="rId43"/>
    <p:sldLayoutId id="2147483699" r:id="rId44"/>
    <p:sldLayoutId id="2147483701" r:id="rId45"/>
  </p:sldLayoutIdLst>
  <p:txStyles>
    <p:title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bg1"/>
          </a:solidFill>
          <a:latin typeface="+mn-lt"/>
          <a:ea typeface="+mn-ea"/>
          <a:cs typeface="+mn-cs"/>
        </a:defRPr>
      </a:lvl2pPr>
      <a:lvl3pPr marL="360363" indent="-360363" algn="l" defTabSz="914400" rtl="0" eaLnBrk="1" latinLnBrk="0" hangingPunct="1">
        <a:lnSpc>
          <a:spcPct val="90000"/>
        </a:lnSpc>
        <a:spcBef>
          <a:spcPts val="500"/>
        </a:spcBef>
        <a:buFont typeface="Wingdings" panose="05000000000000000000" pitchFamily="2" charset="2"/>
        <a:buChar char="§"/>
        <a:defRPr sz="2000" kern="1200">
          <a:solidFill>
            <a:schemeClr val="bg1"/>
          </a:solidFill>
          <a:latin typeface="+mn-lt"/>
          <a:ea typeface="+mn-ea"/>
          <a:cs typeface="+mn-cs"/>
        </a:defRPr>
      </a:lvl3pPr>
      <a:lvl4pPr marL="360363" indent="-360363"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4pPr>
      <a:lvl5pPr marL="360363" indent="-360363"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ortal.tpu.ru/SHARED/e/EMYU/" TargetMode="External"/><Relationship Id="rId2" Type="http://schemas.openxmlformats.org/officeDocument/2006/relationships/hyperlink" Target="mailto:emyu@tpu.ru" TargetMode="Externa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45.xml"/><Relationship Id="rId5" Type="http://schemas.openxmlformats.org/officeDocument/2006/relationships/image" Target="../media/image31.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5.xml"/><Relationship Id="rId5" Type="http://schemas.openxmlformats.org/officeDocument/2006/relationships/image" Target="../media/image31.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45.xml"/><Relationship Id="rId5" Type="http://schemas.openxmlformats.org/officeDocument/2006/relationships/image" Target="../media/image31.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45.xml"/><Relationship Id="rId5" Type="http://schemas.openxmlformats.org/officeDocument/2006/relationships/image" Target="../media/image32.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5.xml"/><Relationship Id="rId1" Type="http://schemas.openxmlformats.org/officeDocument/2006/relationships/vmlDrawing" Target="../drawings/vmlDrawing1.vml"/><Relationship Id="rId6" Type="http://schemas.openxmlformats.org/officeDocument/2006/relationships/image" Target="../media/image33.wmf"/><Relationship Id="rId5" Type="http://schemas.openxmlformats.org/officeDocument/2006/relationships/oleObject" Target="../embeddings/oleObject1.bin"/><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image" Target="../media/image30.png"/><Relationship Id="rId7" Type="http://schemas.openxmlformats.org/officeDocument/2006/relationships/oleObject" Target="../embeddings/oleObject3.bin"/><Relationship Id="rId2" Type="http://schemas.openxmlformats.org/officeDocument/2006/relationships/slideLayout" Target="../slideLayouts/slideLayout45.xml"/><Relationship Id="rId1" Type="http://schemas.openxmlformats.org/officeDocument/2006/relationships/vmlDrawing" Target="../drawings/vmlDrawing2.vml"/><Relationship Id="rId6" Type="http://schemas.openxmlformats.org/officeDocument/2006/relationships/image" Target="../media/image34.wmf"/><Relationship Id="rId5" Type="http://schemas.openxmlformats.org/officeDocument/2006/relationships/oleObject" Target="../embeddings/oleObject2.bin"/><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5.xml"/><Relationship Id="rId1" Type="http://schemas.openxmlformats.org/officeDocument/2006/relationships/vmlDrawing" Target="../drawings/vmlDrawing3.vml"/><Relationship Id="rId6" Type="http://schemas.openxmlformats.org/officeDocument/2006/relationships/image" Target="../media/image36.wmf"/><Relationship Id="rId5" Type="http://schemas.openxmlformats.org/officeDocument/2006/relationships/oleObject" Target="../embeddings/oleObject4.bin"/><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image" Target="../media/image30.png"/><Relationship Id="rId7" Type="http://schemas.openxmlformats.org/officeDocument/2006/relationships/oleObject" Target="../embeddings/oleObject6.bin"/><Relationship Id="rId2" Type="http://schemas.openxmlformats.org/officeDocument/2006/relationships/slideLayout" Target="../slideLayouts/slideLayout45.xml"/><Relationship Id="rId1" Type="http://schemas.openxmlformats.org/officeDocument/2006/relationships/vmlDrawing" Target="../drawings/vmlDrawing4.vml"/><Relationship Id="rId6" Type="http://schemas.openxmlformats.org/officeDocument/2006/relationships/image" Target="../media/image37.wmf"/><Relationship Id="rId5" Type="http://schemas.openxmlformats.org/officeDocument/2006/relationships/oleObject" Target="../embeddings/oleObject5.bin"/><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5.xml"/><Relationship Id="rId1" Type="http://schemas.openxmlformats.org/officeDocument/2006/relationships/vmlDrawing" Target="../drawings/vmlDrawing5.vml"/><Relationship Id="rId6" Type="http://schemas.openxmlformats.org/officeDocument/2006/relationships/image" Target="../media/image39.wmf"/><Relationship Id="rId5" Type="http://schemas.openxmlformats.org/officeDocument/2006/relationships/oleObject" Target="../embeddings/oleObject7.bin"/><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5.xml"/><Relationship Id="rId1" Type="http://schemas.openxmlformats.org/officeDocument/2006/relationships/vmlDrawing" Target="../drawings/vmlDrawing6.vml"/><Relationship Id="rId6" Type="http://schemas.openxmlformats.org/officeDocument/2006/relationships/image" Target="../media/image40.wmf"/><Relationship Id="rId5" Type="http://schemas.openxmlformats.org/officeDocument/2006/relationships/oleObject" Target="../embeddings/oleObject8.bin"/><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5.xml"/><Relationship Id="rId1" Type="http://schemas.openxmlformats.org/officeDocument/2006/relationships/vmlDrawing" Target="../drawings/vmlDrawing7.vml"/><Relationship Id="rId6" Type="http://schemas.openxmlformats.org/officeDocument/2006/relationships/image" Target="../media/image41.wmf"/><Relationship Id="rId5" Type="http://schemas.openxmlformats.org/officeDocument/2006/relationships/oleObject" Target="../embeddings/oleObject9.bin"/><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5.xml"/><Relationship Id="rId1" Type="http://schemas.openxmlformats.org/officeDocument/2006/relationships/vmlDrawing" Target="../drawings/vmlDrawing8.vml"/><Relationship Id="rId6" Type="http://schemas.openxmlformats.org/officeDocument/2006/relationships/image" Target="../media/image42.wmf"/><Relationship Id="rId5" Type="http://schemas.openxmlformats.org/officeDocument/2006/relationships/oleObject" Target="../embeddings/oleObject10.bin"/><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5.xml"/><Relationship Id="rId1" Type="http://schemas.openxmlformats.org/officeDocument/2006/relationships/vmlDrawing" Target="../drawings/vmlDrawing9.vml"/><Relationship Id="rId6" Type="http://schemas.openxmlformats.org/officeDocument/2006/relationships/image" Target="../media/image42.wmf"/><Relationship Id="rId5" Type="http://schemas.openxmlformats.org/officeDocument/2006/relationships/oleObject" Target="../embeddings/oleObject11.bin"/><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 Id="rId4" Type="http://schemas.openxmlformats.org/officeDocument/2006/relationships/image" Target="../media/image43.emf"/></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5.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6"/>
          </p:nvPr>
        </p:nvSpPr>
        <p:spPr>
          <a:xfrm>
            <a:off x="7820051" y="6030526"/>
            <a:ext cx="4371949" cy="416451"/>
          </a:xfrm>
        </p:spPr>
        <p:txBody>
          <a:bodyPr>
            <a:normAutofit fontScale="92500"/>
          </a:bodyPr>
          <a:lstStyle/>
          <a:p>
            <a:pPr algn="ctr" eaLnBrk="1" hangingPunct="1"/>
            <a:r>
              <a:rPr lang="ru-RU" altLang="ru-RU" sz="2000" b="1" dirty="0"/>
              <a:t>Лектор – к.т.н., доцент ОХИ Юрьев Е.М.</a:t>
            </a:r>
            <a:r>
              <a:rPr lang="ru-RU" altLang="ru-RU" sz="2000" dirty="0"/>
              <a:t> </a:t>
            </a:r>
          </a:p>
        </p:txBody>
      </p:sp>
      <p:sp>
        <p:nvSpPr>
          <p:cNvPr id="5" name="Заголовок 4"/>
          <p:cNvSpPr>
            <a:spLocks noGrp="1"/>
          </p:cNvSpPr>
          <p:nvPr>
            <p:ph type="ctrTitle"/>
          </p:nvPr>
        </p:nvSpPr>
        <p:spPr>
          <a:xfrm>
            <a:off x="744719" y="1597445"/>
            <a:ext cx="7084832" cy="2251628"/>
          </a:xfrm>
        </p:spPr>
        <p:txBody>
          <a:bodyPr>
            <a:normAutofit/>
          </a:bodyPr>
          <a:lstStyle/>
          <a:p>
            <a:r>
              <a:rPr lang="ru-RU" sz="4800" dirty="0"/>
              <a:t>Промышленный катализ в нефтепереработке</a:t>
            </a:r>
          </a:p>
        </p:txBody>
      </p:sp>
      <p:sp>
        <p:nvSpPr>
          <p:cNvPr id="6" name="Подзаголовок 5"/>
          <p:cNvSpPr>
            <a:spLocks noGrp="1"/>
          </p:cNvSpPr>
          <p:nvPr>
            <p:ph type="subTitle" idx="1"/>
          </p:nvPr>
        </p:nvSpPr>
        <p:spPr>
          <a:xfrm>
            <a:off x="916405" y="4273451"/>
            <a:ext cx="6741695" cy="1263082"/>
          </a:xfrm>
        </p:spPr>
        <p:txBody>
          <a:bodyPr>
            <a:noAutofit/>
          </a:bodyPr>
          <a:lstStyle/>
          <a:p>
            <a:pPr>
              <a:spcBef>
                <a:spcPts val="0"/>
              </a:spcBef>
            </a:pPr>
            <a:r>
              <a:rPr lang="ru-RU" altLang="ru-RU" b="1" dirty="0"/>
              <a:t>Основные этапы построения кинетических моделей</a:t>
            </a:r>
          </a:p>
          <a:p>
            <a:pPr>
              <a:spcBef>
                <a:spcPts val="0"/>
              </a:spcBef>
            </a:pPr>
            <a:r>
              <a:rPr lang="ru-RU" dirty="0"/>
              <a:t>Лекция 6</a:t>
            </a:r>
            <a:endParaRPr lang="en-US" dirty="0"/>
          </a:p>
          <a:p>
            <a:pPr>
              <a:spcBef>
                <a:spcPts val="0"/>
              </a:spcBef>
            </a:pPr>
            <a:endParaRPr lang="en-US" sz="1200" dirty="0"/>
          </a:p>
          <a:p>
            <a:pPr>
              <a:spcBef>
                <a:spcPts val="0"/>
              </a:spcBef>
            </a:pPr>
            <a:endParaRPr lang="en-US" sz="1200" dirty="0"/>
          </a:p>
          <a:p>
            <a:pPr>
              <a:spcBef>
                <a:spcPts val="0"/>
              </a:spcBef>
            </a:pPr>
            <a:endParaRPr lang="en-US" sz="1200" dirty="0"/>
          </a:p>
          <a:p>
            <a:pPr>
              <a:spcBef>
                <a:spcPts val="0"/>
              </a:spcBef>
            </a:pPr>
            <a:endParaRPr lang="en-US" sz="500" dirty="0"/>
          </a:p>
          <a:p>
            <a:pPr>
              <a:spcBef>
                <a:spcPts val="0"/>
              </a:spcBef>
            </a:pPr>
            <a:endParaRPr lang="ru-RU" sz="1200" dirty="0"/>
          </a:p>
          <a:p>
            <a:pPr>
              <a:spcBef>
                <a:spcPts val="0"/>
              </a:spcBef>
            </a:pPr>
            <a:endParaRPr lang="ru-RU" sz="1200" dirty="0"/>
          </a:p>
          <a:p>
            <a:pPr>
              <a:spcBef>
                <a:spcPts val="0"/>
              </a:spcBef>
            </a:pPr>
            <a:r>
              <a:rPr lang="en-US" sz="1400" dirty="0">
                <a:hlinkClick r:id="rId2"/>
              </a:rPr>
              <a:t>emyu@tpu.ru</a:t>
            </a:r>
            <a:endParaRPr lang="en-US" sz="1400" dirty="0"/>
          </a:p>
          <a:p>
            <a:pPr>
              <a:spcBef>
                <a:spcPts val="0"/>
              </a:spcBef>
            </a:pPr>
            <a:r>
              <a:rPr lang="en-US" sz="1400" dirty="0">
                <a:hlinkClick r:id="rId3"/>
              </a:rPr>
              <a:t>https://portal.tpu.ru/SHARED/e/EMYU/</a:t>
            </a:r>
            <a:endParaRPr lang="en-US" sz="1400" dirty="0"/>
          </a:p>
          <a:p>
            <a:pPr>
              <a:spcBef>
                <a:spcPts val="0"/>
              </a:spcBef>
            </a:pPr>
            <a:r>
              <a:rPr lang="en-US" sz="1400" dirty="0"/>
              <a:t>https://telemost.yandex.ru/j/38374993923541</a:t>
            </a:r>
            <a:endParaRPr lang="ru-RU" sz="1600" dirty="0"/>
          </a:p>
          <a:p>
            <a:pPr>
              <a:spcBef>
                <a:spcPts val="0"/>
              </a:spcBef>
            </a:pPr>
            <a:endParaRPr lang="ru-RU" sz="1800" dirty="0"/>
          </a:p>
        </p:txBody>
      </p:sp>
    </p:spTree>
    <p:extLst>
      <p:ext uri="{BB962C8B-B14F-4D97-AF65-F5344CB8AC3E}">
        <p14:creationId xmlns:p14="http://schemas.microsoft.com/office/powerpoint/2010/main" val="2418685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altLang="ru-RU" dirty="0"/>
              <a:t>Основные этапы построения кинетических моделей</a:t>
            </a:r>
          </a:p>
        </p:txBody>
      </p:sp>
      <p:sp>
        <p:nvSpPr>
          <p:cNvPr id="3" name="Подзаголовок 2"/>
          <p:cNvSpPr>
            <a:spLocks noGrp="1"/>
          </p:cNvSpPr>
          <p:nvPr>
            <p:ph type="subTitle" idx="1"/>
          </p:nvPr>
        </p:nvSpPr>
        <p:spPr/>
        <p:txBody>
          <a:bodyPr/>
          <a:lstStyle/>
          <a:p>
            <a:endParaRPr lang="ru-RU" dirty="0"/>
          </a:p>
        </p:txBody>
      </p:sp>
      <p:sp>
        <p:nvSpPr>
          <p:cNvPr id="4" name="Текст 3"/>
          <p:cNvSpPr>
            <a:spLocks noGrp="1"/>
          </p:cNvSpPr>
          <p:nvPr>
            <p:ph type="body" idx="16"/>
          </p:nvPr>
        </p:nvSpPr>
        <p:spPr/>
        <p:txBody>
          <a:bodyPr/>
          <a:lstStyle/>
          <a:p>
            <a:endParaRPr lang="ru-RU" dirty="0"/>
          </a:p>
        </p:txBody>
      </p:sp>
      <p:sp>
        <p:nvSpPr>
          <p:cNvPr id="5" name="Текст 4"/>
          <p:cNvSpPr>
            <a:spLocks noGrp="1"/>
          </p:cNvSpPr>
          <p:nvPr>
            <p:ph type="body" idx="17"/>
          </p:nvPr>
        </p:nvSpPr>
        <p:spPr/>
        <p:txBody>
          <a:bodyPr/>
          <a:lstStyle/>
          <a:p>
            <a:endParaRPr lang="ru-RU" dirty="0"/>
          </a:p>
        </p:txBody>
      </p:sp>
      <p:sp>
        <p:nvSpPr>
          <p:cNvPr id="6" name="Текст 5"/>
          <p:cNvSpPr>
            <a:spLocks noGrp="1"/>
          </p:cNvSpPr>
          <p:nvPr>
            <p:ph type="body" idx="18"/>
          </p:nvPr>
        </p:nvSpPr>
        <p:spPr/>
        <p:txBody>
          <a:bodyPr/>
          <a:lstStyle/>
          <a:p>
            <a:endParaRPr lang="ru-RU" dirty="0"/>
          </a:p>
        </p:txBody>
      </p:sp>
    </p:spTree>
    <p:extLst>
      <p:ext uri="{BB962C8B-B14F-4D97-AF65-F5344CB8AC3E}">
        <p14:creationId xmlns:p14="http://schemas.microsoft.com/office/powerpoint/2010/main" val="1267531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1447801" y="226414"/>
            <a:ext cx="103960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Основные этапы построения кинетических моделей</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6" name="Группа 5"/>
          <p:cNvGrpSpPr/>
          <p:nvPr/>
        </p:nvGrpSpPr>
        <p:grpSpPr>
          <a:xfrm>
            <a:off x="410635" y="1298851"/>
            <a:ext cx="6316129" cy="5205000"/>
            <a:chOff x="2319871" y="1254849"/>
            <a:chExt cx="6316129" cy="5205000"/>
          </a:xfrm>
        </p:grpSpPr>
        <p:sp>
          <p:nvSpPr>
            <p:cNvPr id="3" name="Прямоугольник 2"/>
            <p:cNvSpPr/>
            <p:nvPr/>
          </p:nvSpPr>
          <p:spPr>
            <a:xfrm>
              <a:off x="3568700" y="1786468"/>
              <a:ext cx="5054600" cy="41486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Априорный анализ</a:t>
              </a:r>
            </a:p>
          </p:txBody>
        </p:sp>
        <p:sp>
          <p:nvSpPr>
            <p:cNvPr id="4" name="Стрелка вниз 3"/>
            <p:cNvSpPr/>
            <p:nvPr/>
          </p:nvSpPr>
          <p:spPr>
            <a:xfrm>
              <a:off x="5854700" y="1254849"/>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12" name="Прямоугольник 11"/>
            <p:cNvSpPr/>
            <p:nvPr/>
          </p:nvSpPr>
          <p:spPr>
            <a:xfrm>
              <a:off x="3568700" y="2714238"/>
              <a:ext cx="5054600" cy="4184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Эксперимент</a:t>
              </a:r>
            </a:p>
          </p:txBody>
        </p:sp>
        <p:sp>
          <p:nvSpPr>
            <p:cNvPr id="18" name="Прямоугольник 17"/>
            <p:cNvSpPr/>
            <p:nvPr/>
          </p:nvSpPr>
          <p:spPr>
            <a:xfrm>
              <a:off x="3581400" y="3657600"/>
              <a:ext cx="5054600" cy="4910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Математическая обработка данных</a:t>
              </a:r>
            </a:p>
          </p:txBody>
        </p:sp>
        <p:sp>
          <p:nvSpPr>
            <p:cNvPr id="20" name="Прямоугольник 19"/>
            <p:cNvSpPr/>
            <p:nvPr/>
          </p:nvSpPr>
          <p:spPr>
            <a:xfrm>
              <a:off x="3581400" y="4681630"/>
              <a:ext cx="5054600" cy="74550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Апостериорный анализ: </a:t>
              </a:r>
            </a:p>
            <a:p>
              <a:pPr algn="ctr"/>
              <a:r>
                <a:rPr lang="ru-RU" sz="2400" b="1" dirty="0"/>
                <a:t>модель адекватна?</a:t>
              </a:r>
            </a:p>
          </p:txBody>
        </p:sp>
        <p:sp>
          <p:nvSpPr>
            <p:cNvPr id="22" name="Стрелка вниз 21"/>
            <p:cNvSpPr/>
            <p:nvPr/>
          </p:nvSpPr>
          <p:spPr>
            <a:xfrm>
              <a:off x="5854700" y="2201334"/>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3" name="Стрелка вниз 22"/>
            <p:cNvSpPr/>
            <p:nvPr/>
          </p:nvSpPr>
          <p:spPr>
            <a:xfrm>
              <a:off x="5854700" y="3132667"/>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4" name="Стрелка вниз 23"/>
            <p:cNvSpPr/>
            <p:nvPr/>
          </p:nvSpPr>
          <p:spPr>
            <a:xfrm>
              <a:off x="5867400" y="4146888"/>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5" name="Стрелка вниз 24"/>
            <p:cNvSpPr/>
            <p:nvPr/>
          </p:nvSpPr>
          <p:spPr>
            <a:xfrm>
              <a:off x="5571576" y="5437163"/>
              <a:ext cx="1074248"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1400" b="1" dirty="0"/>
                <a:t>ДА</a:t>
              </a:r>
            </a:p>
          </p:txBody>
        </p:sp>
        <p:sp>
          <p:nvSpPr>
            <p:cNvPr id="26" name="Прямоугольник 25"/>
            <p:cNvSpPr/>
            <p:nvPr/>
          </p:nvSpPr>
          <p:spPr>
            <a:xfrm>
              <a:off x="5334000" y="5968781"/>
              <a:ext cx="1524000" cy="4910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Конец</a:t>
              </a:r>
            </a:p>
          </p:txBody>
        </p:sp>
        <p:sp>
          <p:nvSpPr>
            <p:cNvPr id="5" name="Развернутая стрелка 4"/>
            <p:cNvSpPr/>
            <p:nvPr/>
          </p:nvSpPr>
          <p:spPr>
            <a:xfrm rot="16200000">
              <a:off x="1713612" y="3339210"/>
              <a:ext cx="2474050" cy="1261532"/>
            </a:xfrm>
            <a:prstGeom prst="uturnArrow">
              <a:avLst>
                <a:gd name="adj1" fmla="val 12498"/>
                <a:gd name="adj2" fmla="val 15072"/>
                <a:gd name="adj3" fmla="val 25735"/>
                <a:gd name="adj4" fmla="val 43750"/>
                <a:gd name="adj5" fmla="val 100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b="1" dirty="0">
                  <a:solidFill>
                    <a:schemeClr val="tx1"/>
                  </a:solidFill>
                </a:rPr>
                <a:t>НЕТ</a:t>
              </a:r>
            </a:p>
          </p:txBody>
        </p:sp>
      </p:grpSp>
      <p:sp>
        <p:nvSpPr>
          <p:cNvPr id="7" name="Прямоугольник 6"/>
          <p:cNvSpPr/>
          <p:nvPr/>
        </p:nvSpPr>
        <p:spPr>
          <a:xfrm>
            <a:off x="6947556" y="1298851"/>
            <a:ext cx="4915832" cy="5078313"/>
          </a:xfrm>
          <a:prstGeom prst="rect">
            <a:avLst/>
          </a:prstGeom>
        </p:spPr>
        <p:txBody>
          <a:bodyPr wrap="square">
            <a:spAutoFit/>
          </a:bodyPr>
          <a:lstStyle/>
          <a:p>
            <a:pPr indent="442913" algn="just"/>
            <a:r>
              <a:rPr lang="ru-RU" b="1" dirty="0"/>
              <a:t>Основные особенности:</a:t>
            </a:r>
          </a:p>
          <a:p>
            <a:pPr marL="342900" indent="-342900" algn="just">
              <a:buFont typeface="+mj-lt"/>
              <a:buAutoNum type="arabicPeriod"/>
            </a:pPr>
            <a:r>
              <a:rPr lang="ru-RU" dirty="0"/>
              <a:t>Итеративность процесса: </a:t>
            </a:r>
            <a:r>
              <a:rPr lang="ru-RU" i="1" dirty="0"/>
              <a:t>апостериорный анализ </a:t>
            </a:r>
            <a:r>
              <a:rPr lang="ru-RU" dirty="0"/>
              <a:t>модели позволяет выявить необходимость возврата к процедуре обработки данных (</a:t>
            </a:r>
            <a:r>
              <a:rPr lang="ru-RU" i="1" dirty="0"/>
              <a:t>выбрана неподходящая модель, выявлена неоднозначность констант</a:t>
            </a:r>
            <a:r>
              <a:rPr lang="en-US" i="1" dirty="0"/>
              <a:t> </a:t>
            </a:r>
            <a:r>
              <a:rPr lang="ru-RU" i="1" dirty="0"/>
              <a:t>и т.п.</a:t>
            </a:r>
            <a:r>
              <a:rPr lang="ru-RU" dirty="0"/>
              <a:t>);</a:t>
            </a:r>
          </a:p>
          <a:p>
            <a:pPr marL="342900" indent="-342900" algn="just">
              <a:buFont typeface="+mj-lt"/>
              <a:buAutoNum type="arabicPeriod"/>
            </a:pPr>
            <a:r>
              <a:rPr lang="ru-RU" dirty="0"/>
              <a:t>Необходимо получить дополнительные, более информативные экспериментальные данные. </a:t>
            </a:r>
          </a:p>
          <a:p>
            <a:pPr marL="342900" indent="-342900" algn="just">
              <a:buFont typeface="+mj-lt"/>
              <a:buAutoNum type="arabicPeriod"/>
            </a:pPr>
            <a:r>
              <a:rPr lang="ru-RU" dirty="0"/>
              <a:t>Эксперимент и обработка данных, желательно, проводятся разными специалистами без отрыва друг от друга;</a:t>
            </a:r>
          </a:p>
          <a:p>
            <a:pPr marL="342900" indent="-342900" algn="just">
              <a:buFont typeface="+mj-lt"/>
              <a:buAutoNum type="arabicPeriod"/>
            </a:pPr>
            <a:r>
              <a:rPr lang="ru-RU" dirty="0"/>
              <a:t>Экспериментатору не следует после проведения большой серии экспериментов закрывать/демонтировать свою установку, и только после этого передавать свои данные специалисту по их обработке. </a:t>
            </a:r>
          </a:p>
        </p:txBody>
      </p:sp>
    </p:spTree>
    <p:extLst>
      <p:ext uri="{BB962C8B-B14F-4D97-AF65-F5344CB8AC3E}">
        <p14:creationId xmlns:p14="http://schemas.microsoft.com/office/powerpoint/2010/main" val="777733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1447801" y="226414"/>
            <a:ext cx="103960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Основные этапы построения кинетических моделей</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6" name="Группа 5"/>
          <p:cNvGrpSpPr/>
          <p:nvPr/>
        </p:nvGrpSpPr>
        <p:grpSpPr>
          <a:xfrm>
            <a:off x="410635" y="1298851"/>
            <a:ext cx="6316129" cy="5205000"/>
            <a:chOff x="2319871" y="1254849"/>
            <a:chExt cx="6316129" cy="5205000"/>
          </a:xfrm>
        </p:grpSpPr>
        <p:sp>
          <p:nvSpPr>
            <p:cNvPr id="3" name="Прямоугольник 2"/>
            <p:cNvSpPr/>
            <p:nvPr/>
          </p:nvSpPr>
          <p:spPr>
            <a:xfrm>
              <a:off x="3568700" y="1786468"/>
              <a:ext cx="5054600" cy="41486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Априорный анализ</a:t>
              </a:r>
            </a:p>
          </p:txBody>
        </p:sp>
        <p:sp>
          <p:nvSpPr>
            <p:cNvPr id="4" name="Стрелка вниз 3"/>
            <p:cNvSpPr/>
            <p:nvPr/>
          </p:nvSpPr>
          <p:spPr>
            <a:xfrm>
              <a:off x="5854700" y="1254849"/>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12" name="Прямоугольник 11"/>
            <p:cNvSpPr/>
            <p:nvPr/>
          </p:nvSpPr>
          <p:spPr>
            <a:xfrm>
              <a:off x="3568700" y="2714238"/>
              <a:ext cx="5054600" cy="4184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Эксперимент</a:t>
              </a:r>
            </a:p>
          </p:txBody>
        </p:sp>
        <p:sp>
          <p:nvSpPr>
            <p:cNvPr id="18" name="Прямоугольник 17"/>
            <p:cNvSpPr/>
            <p:nvPr/>
          </p:nvSpPr>
          <p:spPr>
            <a:xfrm>
              <a:off x="3581400" y="3657600"/>
              <a:ext cx="5054600" cy="4910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Математическая обработка данных</a:t>
              </a:r>
            </a:p>
          </p:txBody>
        </p:sp>
        <p:sp>
          <p:nvSpPr>
            <p:cNvPr id="20" name="Прямоугольник 19"/>
            <p:cNvSpPr/>
            <p:nvPr/>
          </p:nvSpPr>
          <p:spPr>
            <a:xfrm>
              <a:off x="3581400" y="4681630"/>
              <a:ext cx="5054600" cy="74550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Апостериорный анализ: </a:t>
              </a:r>
            </a:p>
            <a:p>
              <a:pPr algn="ctr"/>
              <a:r>
                <a:rPr lang="ru-RU" sz="2400" b="1" dirty="0"/>
                <a:t>модель адекватна?</a:t>
              </a:r>
            </a:p>
          </p:txBody>
        </p:sp>
        <p:sp>
          <p:nvSpPr>
            <p:cNvPr id="22" name="Стрелка вниз 21"/>
            <p:cNvSpPr/>
            <p:nvPr/>
          </p:nvSpPr>
          <p:spPr>
            <a:xfrm>
              <a:off x="5854700" y="2201334"/>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3" name="Стрелка вниз 22"/>
            <p:cNvSpPr/>
            <p:nvPr/>
          </p:nvSpPr>
          <p:spPr>
            <a:xfrm>
              <a:off x="5854700" y="3132667"/>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4" name="Стрелка вниз 23"/>
            <p:cNvSpPr/>
            <p:nvPr/>
          </p:nvSpPr>
          <p:spPr>
            <a:xfrm>
              <a:off x="5867400" y="4146888"/>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5" name="Стрелка вниз 24"/>
            <p:cNvSpPr/>
            <p:nvPr/>
          </p:nvSpPr>
          <p:spPr>
            <a:xfrm>
              <a:off x="5571576" y="5437163"/>
              <a:ext cx="1074248"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1400" b="1" dirty="0"/>
                <a:t>ДА</a:t>
              </a:r>
            </a:p>
          </p:txBody>
        </p:sp>
        <p:sp>
          <p:nvSpPr>
            <p:cNvPr id="26" name="Прямоугольник 25"/>
            <p:cNvSpPr/>
            <p:nvPr/>
          </p:nvSpPr>
          <p:spPr>
            <a:xfrm>
              <a:off x="5334000" y="5968781"/>
              <a:ext cx="1524000" cy="4910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Конец</a:t>
              </a:r>
            </a:p>
          </p:txBody>
        </p:sp>
        <p:sp>
          <p:nvSpPr>
            <p:cNvPr id="5" name="Развернутая стрелка 4"/>
            <p:cNvSpPr/>
            <p:nvPr/>
          </p:nvSpPr>
          <p:spPr>
            <a:xfrm rot="16200000">
              <a:off x="1713612" y="3339210"/>
              <a:ext cx="2474050" cy="1261532"/>
            </a:xfrm>
            <a:prstGeom prst="uturnArrow">
              <a:avLst>
                <a:gd name="adj1" fmla="val 12498"/>
                <a:gd name="adj2" fmla="val 15072"/>
                <a:gd name="adj3" fmla="val 25735"/>
                <a:gd name="adj4" fmla="val 43750"/>
                <a:gd name="adj5" fmla="val 100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b="1" dirty="0">
                  <a:solidFill>
                    <a:schemeClr val="tx1"/>
                  </a:solidFill>
                </a:rPr>
                <a:t>НЕТ</a:t>
              </a:r>
            </a:p>
          </p:txBody>
        </p:sp>
      </p:grpSp>
      <p:sp>
        <p:nvSpPr>
          <p:cNvPr id="7" name="Прямоугольник 6"/>
          <p:cNvSpPr/>
          <p:nvPr/>
        </p:nvSpPr>
        <p:spPr>
          <a:xfrm>
            <a:off x="6947556" y="1298851"/>
            <a:ext cx="4915832" cy="5324535"/>
          </a:xfrm>
          <a:prstGeom prst="rect">
            <a:avLst/>
          </a:prstGeom>
        </p:spPr>
        <p:txBody>
          <a:bodyPr wrap="square">
            <a:spAutoFit/>
          </a:bodyPr>
          <a:lstStyle/>
          <a:p>
            <a:pPr indent="442913" algn="just"/>
            <a:r>
              <a:rPr lang="ru-RU" sz="2000" b="1" dirty="0"/>
              <a:t>Априорный анализ (формулировка цели) включает в себя:</a:t>
            </a:r>
          </a:p>
          <a:p>
            <a:pPr indent="442913" algn="just"/>
            <a:r>
              <a:rPr lang="ru-RU" sz="2000" dirty="0"/>
              <a:t>1.	Выбор области параметров </a:t>
            </a:r>
            <a:r>
              <a:rPr lang="ru-RU" sz="2000" i="1" dirty="0"/>
              <a:t>Т</a:t>
            </a:r>
            <a:r>
              <a:rPr lang="ru-RU" sz="2000" dirty="0"/>
              <a:t>, </a:t>
            </a:r>
            <a:r>
              <a:rPr lang="ru-RU" sz="2000" i="1" dirty="0"/>
              <a:t>Р</a:t>
            </a:r>
            <a:r>
              <a:rPr lang="ru-RU" sz="2000" dirty="0"/>
              <a:t>.</a:t>
            </a:r>
          </a:p>
          <a:p>
            <a:pPr indent="442913" algn="just"/>
            <a:r>
              <a:rPr lang="ru-RU" sz="2000" dirty="0"/>
              <a:t>2.	Задание списка компонентов исходной смеси.</a:t>
            </a:r>
          </a:p>
          <a:p>
            <a:pPr indent="442913" algn="just"/>
            <a:r>
              <a:rPr lang="ru-RU" sz="2000" dirty="0"/>
              <a:t>3.	Синтез механизмов: составление вероятных наборов независимых стехиометрических реакций.</a:t>
            </a:r>
          </a:p>
          <a:p>
            <a:pPr indent="442913" algn="just"/>
            <a:r>
              <a:rPr lang="ru-RU" sz="2000" dirty="0"/>
              <a:t>4.	Термодинамический анализ, расчет констант равновесия.</a:t>
            </a:r>
          </a:p>
          <a:p>
            <a:pPr indent="442913" algn="just"/>
            <a:r>
              <a:rPr lang="ru-RU" sz="2000" dirty="0"/>
              <a:t>5.	Первичная гипотеза о виде уравнения скорости для каждой стехиометрической реакции </a:t>
            </a:r>
            <a:r>
              <a:rPr lang="en-US" sz="2000" i="1" dirty="0"/>
              <a:t>W</a:t>
            </a:r>
            <a:r>
              <a:rPr lang="ru-RU" sz="2000" dirty="0"/>
              <a:t> = </a:t>
            </a:r>
            <a:r>
              <a:rPr lang="en-US" sz="2000" i="1" dirty="0"/>
              <a:t>f</a:t>
            </a:r>
            <a:r>
              <a:rPr lang="ru-RU" sz="2000" dirty="0"/>
              <a:t>(</a:t>
            </a:r>
            <a:r>
              <a:rPr lang="ru-RU" sz="2000" i="1" dirty="0"/>
              <a:t>у</a:t>
            </a:r>
            <a:r>
              <a:rPr lang="ru-RU" sz="2000" dirty="0"/>
              <a:t>, </a:t>
            </a:r>
            <a:r>
              <a:rPr lang="ru-RU" sz="2000" i="1" dirty="0"/>
              <a:t>К</a:t>
            </a:r>
            <a:r>
              <a:rPr lang="ru-RU" sz="2000" dirty="0"/>
              <a:t>, </a:t>
            </a:r>
            <a:r>
              <a:rPr lang="ru-RU" sz="2000" i="1" dirty="0"/>
              <a:t>Т</a:t>
            </a:r>
            <a:r>
              <a:rPr lang="ru-RU" sz="2000" dirty="0"/>
              <a:t>, </a:t>
            </a:r>
            <a:r>
              <a:rPr lang="ru-RU" sz="2000" i="1" dirty="0"/>
              <a:t>Р</a:t>
            </a:r>
            <a:r>
              <a:rPr lang="ru-RU" sz="2000" dirty="0"/>
              <a:t>).</a:t>
            </a:r>
          </a:p>
          <a:p>
            <a:pPr indent="442913" algn="just"/>
            <a:r>
              <a:rPr lang="ru-RU" sz="2000" dirty="0"/>
              <a:t>6.	Определение оптимального плана эксперимента</a:t>
            </a:r>
            <a:r>
              <a:rPr lang="en-US" sz="2000" dirty="0"/>
              <a:t> (</a:t>
            </a:r>
            <a:r>
              <a:rPr lang="ru-RU" sz="2000" dirty="0"/>
              <a:t>полезно использовать методы численного моделирования</a:t>
            </a:r>
            <a:r>
              <a:rPr lang="en-US" sz="2000" dirty="0"/>
              <a:t>)</a:t>
            </a:r>
            <a:r>
              <a:rPr lang="ru-RU" sz="2000" dirty="0"/>
              <a:t>.</a:t>
            </a:r>
          </a:p>
        </p:txBody>
      </p:sp>
    </p:spTree>
    <p:extLst>
      <p:ext uri="{BB962C8B-B14F-4D97-AF65-F5344CB8AC3E}">
        <p14:creationId xmlns:p14="http://schemas.microsoft.com/office/powerpoint/2010/main" val="3774841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5</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1447801" y="226414"/>
            <a:ext cx="103960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Основные этапы построения кинетических моделей</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6" name="Группа 5"/>
          <p:cNvGrpSpPr/>
          <p:nvPr/>
        </p:nvGrpSpPr>
        <p:grpSpPr>
          <a:xfrm>
            <a:off x="410635" y="1298851"/>
            <a:ext cx="6316129" cy="5205000"/>
            <a:chOff x="2319871" y="1254849"/>
            <a:chExt cx="6316129" cy="5205000"/>
          </a:xfrm>
        </p:grpSpPr>
        <p:sp>
          <p:nvSpPr>
            <p:cNvPr id="3" name="Прямоугольник 2"/>
            <p:cNvSpPr/>
            <p:nvPr/>
          </p:nvSpPr>
          <p:spPr>
            <a:xfrm>
              <a:off x="3568700" y="1786468"/>
              <a:ext cx="5054600" cy="41486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Априорный анализ</a:t>
              </a:r>
            </a:p>
          </p:txBody>
        </p:sp>
        <p:sp>
          <p:nvSpPr>
            <p:cNvPr id="4" name="Стрелка вниз 3"/>
            <p:cNvSpPr/>
            <p:nvPr/>
          </p:nvSpPr>
          <p:spPr>
            <a:xfrm>
              <a:off x="5854700" y="1254849"/>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12" name="Прямоугольник 11"/>
            <p:cNvSpPr/>
            <p:nvPr/>
          </p:nvSpPr>
          <p:spPr>
            <a:xfrm>
              <a:off x="3568700" y="2714238"/>
              <a:ext cx="5054600" cy="4184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Эксперимент</a:t>
              </a:r>
            </a:p>
          </p:txBody>
        </p:sp>
        <p:sp>
          <p:nvSpPr>
            <p:cNvPr id="18" name="Прямоугольник 17"/>
            <p:cNvSpPr/>
            <p:nvPr/>
          </p:nvSpPr>
          <p:spPr>
            <a:xfrm>
              <a:off x="3581400" y="3657600"/>
              <a:ext cx="5054600" cy="4910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Математическая обработка данных</a:t>
              </a:r>
            </a:p>
          </p:txBody>
        </p:sp>
        <p:sp>
          <p:nvSpPr>
            <p:cNvPr id="20" name="Прямоугольник 19"/>
            <p:cNvSpPr/>
            <p:nvPr/>
          </p:nvSpPr>
          <p:spPr>
            <a:xfrm>
              <a:off x="3581400" y="4681630"/>
              <a:ext cx="5054600" cy="74550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Апостериорный анализ: </a:t>
              </a:r>
            </a:p>
            <a:p>
              <a:pPr algn="ctr"/>
              <a:r>
                <a:rPr lang="ru-RU" sz="2400" b="1" dirty="0"/>
                <a:t>модель адекватна?</a:t>
              </a:r>
            </a:p>
          </p:txBody>
        </p:sp>
        <p:sp>
          <p:nvSpPr>
            <p:cNvPr id="22" name="Стрелка вниз 21"/>
            <p:cNvSpPr/>
            <p:nvPr/>
          </p:nvSpPr>
          <p:spPr>
            <a:xfrm>
              <a:off x="5854700" y="2201334"/>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3" name="Стрелка вниз 22"/>
            <p:cNvSpPr/>
            <p:nvPr/>
          </p:nvSpPr>
          <p:spPr>
            <a:xfrm>
              <a:off x="5854700" y="3132667"/>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4" name="Стрелка вниз 23"/>
            <p:cNvSpPr/>
            <p:nvPr/>
          </p:nvSpPr>
          <p:spPr>
            <a:xfrm>
              <a:off x="5867400" y="4146888"/>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5" name="Стрелка вниз 24"/>
            <p:cNvSpPr/>
            <p:nvPr/>
          </p:nvSpPr>
          <p:spPr>
            <a:xfrm>
              <a:off x="5571576" y="5437163"/>
              <a:ext cx="1074248"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1400" b="1" dirty="0"/>
                <a:t>ДА</a:t>
              </a:r>
            </a:p>
          </p:txBody>
        </p:sp>
        <p:sp>
          <p:nvSpPr>
            <p:cNvPr id="26" name="Прямоугольник 25"/>
            <p:cNvSpPr/>
            <p:nvPr/>
          </p:nvSpPr>
          <p:spPr>
            <a:xfrm>
              <a:off x="5334000" y="5968781"/>
              <a:ext cx="1524000" cy="4910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Конец</a:t>
              </a:r>
            </a:p>
          </p:txBody>
        </p:sp>
        <p:sp>
          <p:nvSpPr>
            <p:cNvPr id="5" name="Развернутая стрелка 4"/>
            <p:cNvSpPr/>
            <p:nvPr/>
          </p:nvSpPr>
          <p:spPr>
            <a:xfrm rot="16200000">
              <a:off x="1713612" y="3339210"/>
              <a:ext cx="2474050" cy="1261532"/>
            </a:xfrm>
            <a:prstGeom prst="uturnArrow">
              <a:avLst>
                <a:gd name="adj1" fmla="val 12498"/>
                <a:gd name="adj2" fmla="val 15072"/>
                <a:gd name="adj3" fmla="val 25735"/>
                <a:gd name="adj4" fmla="val 43750"/>
                <a:gd name="adj5" fmla="val 100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b="1" dirty="0">
                  <a:solidFill>
                    <a:schemeClr val="tx1"/>
                  </a:solidFill>
                </a:rPr>
                <a:t>НЕТ</a:t>
              </a:r>
            </a:p>
          </p:txBody>
        </p:sp>
      </p:grpSp>
      <p:sp>
        <p:nvSpPr>
          <p:cNvPr id="7" name="Прямоугольник 6"/>
          <p:cNvSpPr/>
          <p:nvPr/>
        </p:nvSpPr>
        <p:spPr>
          <a:xfrm>
            <a:off x="6947556" y="1298851"/>
            <a:ext cx="4915832" cy="3170099"/>
          </a:xfrm>
          <a:prstGeom prst="rect">
            <a:avLst/>
          </a:prstGeom>
        </p:spPr>
        <p:txBody>
          <a:bodyPr wrap="square">
            <a:spAutoFit/>
          </a:bodyPr>
          <a:lstStyle/>
          <a:p>
            <a:pPr indent="442913" algn="just"/>
            <a:r>
              <a:rPr lang="ru-RU" sz="2000" b="1" dirty="0"/>
              <a:t>Особенности априорного анализа:</a:t>
            </a:r>
            <a:endParaRPr lang="en-US" sz="2000" b="1" dirty="0"/>
          </a:p>
          <a:p>
            <a:pPr marL="342900" indent="-342900" algn="just">
              <a:buAutoNum type="arabicPeriod"/>
            </a:pPr>
            <a:r>
              <a:rPr lang="ru-RU" sz="2000" dirty="0"/>
              <a:t>Априорный анализ предполагает четкую формулировку цели. </a:t>
            </a:r>
          </a:p>
          <a:p>
            <a:pPr marL="342900" indent="-342900" algn="just">
              <a:buAutoNum type="arabicPeriod"/>
            </a:pPr>
            <a:r>
              <a:rPr lang="ru-RU" sz="2000" dirty="0"/>
              <a:t>Система определена списком химических компонентов, содержащихся в исходной смеси и ожидаемых в результате реакции, областью </a:t>
            </a:r>
            <a:r>
              <a:rPr lang="en-US" sz="2000" i="1" dirty="0"/>
              <a:t>T</a:t>
            </a:r>
            <a:r>
              <a:rPr lang="ru-RU" sz="2000" dirty="0"/>
              <a:t>, </a:t>
            </a:r>
            <a:r>
              <a:rPr lang="en-US" sz="2000" i="1" dirty="0"/>
              <a:t>P </a:t>
            </a:r>
            <a:r>
              <a:rPr lang="ru-RU" sz="2000" dirty="0"/>
              <a:t>и начальных составов, в которой предполагается проводить промышленный процесс. </a:t>
            </a:r>
            <a:endParaRPr lang="en-US" sz="2000" dirty="0"/>
          </a:p>
        </p:txBody>
      </p:sp>
    </p:spTree>
    <p:extLst>
      <p:ext uri="{BB962C8B-B14F-4D97-AF65-F5344CB8AC3E}">
        <p14:creationId xmlns:p14="http://schemas.microsoft.com/office/powerpoint/2010/main" val="267153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6</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1447801" y="226414"/>
            <a:ext cx="103960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Основные этапы построения кинетических моделей</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6" name="Группа 5"/>
          <p:cNvGrpSpPr/>
          <p:nvPr/>
        </p:nvGrpSpPr>
        <p:grpSpPr>
          <a:xfrm>
            <a:off x="410635" y="1298851"/>
            <a:ext cx="6316129" cy="5205000"/>
            <a:chOff x="2319871" y="1254849"/>
            <a:chExt cx="6316129" cy="5205000"/>
          </a:xfrm>
        </p:grpSpPr>
        <p:sp>
          <p:nvSpPr>
            <p:cNvPr id="3" name="Прямоугольник 2"/>
            <p:cNvSpPr/>
            <p:nvPr/>
          </p:nvSpPr>
          <p:spPr>
            <a:xfrm>
              <a:off x="3568700" y="1786468"/>
              <a:ext cx="5054600" cy="41486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Априорный анализ</a:t>
              </a:r>
            </a:p>
          </p:txBody>
        </p:sp>
        <p:sp>
          <p:nvSpPr>
            <p:cNvPr id="4" name="Стрелка вниз 3"/>
            <p:cNvSpPr/>
            <p:nvPr/>
          </p:nvSpPr>
          <p:spPr>
            <a:xfrm>
              <a:off x="5854700" y="1254849"/>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12" name="Прямоугольник 11"/>
            <p:cNvSpPr/>
            <p:nvPr/>
          </p:nvSpPr>
          <p:spPr>
            <a:xfrm>
              <a:off x="3568700" y="2714238"/>
              <a:ext cx="5054600" cy="4184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Эксперимент</a:t>
              </a:r>
            </a:p>
          </p:txBody>
        </p:sp>
        <p:sp>
          <p:nvSpPr>
            <p:cNvPr id="18" name="Прямоугольник 17"/>
            <p:cNvSpPr/>
            <p:nvPr/>
          </p:nvSpPr>
          <p:spPr>
            <a:xfrm>
              <a:off x="3581400" y="3657600"/>
              <a:ext cx="5054600" cy="4910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Математическая обработка данных</a:t>
              </a:r>
            </a:p>
          </p:txBody>
        </p:sp>
        <p:sp>
          <p:nvSpPr>
            <p:cNvPr id="20" name="Прямоугольник 19"/>
            <p:cNvSpPr/>
            <p:nvPr/>
          </p:nvSpPr>
          <p:spPr>
            <a:xfrm>
              <a:off x="3581400" y="4681630"/>
              <a:ext cx="5054600" cy="74550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Апостериорный анализ: </a:t>
              </a:r>
            </a:p>
            <a:p>
              <a:pPr algn="ctr"/>
              <a:r>
                <a:rPr lang="ru-RU" sz="2400" b="1" dirty="0"/>
                <a:t>модель адекватна?</a:t>
              </a:r>
            </a:p>
          </p:txBody>
        </p:sp>
        <p:sp>
          <p:nvSpPr>
            <p:cNvPr id="22" name="Стрелка вниз 21"/>
            <p:cNvSpPr/>
            <p:nvPr/>
          </p:nvSpPr>
          <p:spPr>
            <a:xfrm>
              <a:off x="5854700" y="2201334"/>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3" name="Стрелка вниз 22"/>
            <p:cNvSpPr/>
            <p:nvPr/>
          </p:nvSpPr>
          <p:spPr>
            <a:xfrm>
              <a:off x="5854700" y="3132667"/>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4" name="Стрелка вниз 23"/>
            <p:cNvSpPr/>
            <p:nvPr/>
          </p:nvSpPr>
          <p:spPr>
            <a:xfrm>
              <a:off x="5867400" y="4146888"/>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5" name="Стрелка вниз 24"/>
            <p:cNvSpPr/>
            <p:nvPr/>
          </p:nvSpPr>
          <p:spPr>
            <a:xfrm>
              <a:off x="5571576" y="5437163"/>
              <a:ext cx="1074248"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1400" b="1" dirty="0"/>
                <a:t>ДА</a:t>
              </a:r>
            </a:p>
          </p:txBody>
        </p:sp>
        <p:sp>
          <p:nvSpPr>
            <p:cNvPr id="26" name="Прямоугольник 25"/>
            <p:cNvSpPr/>
            <p:nvPr/>
          </p:nvSpPr>
          <p:spPr>
            <a:xfrm>
              <a:off x="5334000" y="5968781"/>
              <a:ext cx="1524000" cy="4910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Конец</a:t>
              </a:r>
            </a:p>
          </p:txBody>
        </p:sp>
        <p:sp>
          <p:nvSpPr>
            <p:cNvPr id="5" name="Развернутая стрелка 4"/>
            <p:cNvSpPr/>
            <p:nvPr/>
          </p:nvSpPr>
          <p:spPr>
            <a:xfrm rot="16200000">
              <a:off x="1713612" y="3339210"/>
              <a:ext cx="2474050" cy="1261532"/>
            </a:xfrm>
            <a:prstGeom prst="uturnArrow">
              <a:avLst>
                <a:gd name="adj1" fmla="val 12498"/>
                <a:gd name="adj2" fmla="val 15072"/>
                <a:gd name="adj3" fmla="val 25735"/>
                <a:gd name="adj4" fmla="val 43750"/>
                <a:gd name="adj5" fmla="val 100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b="1" dirty="0">
                  <a:solidFill>
                    <a:schemeClr val="tx1"/>
                  </a:solidFill>
                </a:rPr>
                <a:t>НЕТ</a:t>
              </a:r>
            </a:p>
          </p:txBody>
        </p:sp>
      </p:grpSp>
      <p:sp>
        <p:nvSpPr>
          <p:cNvPr id="7" name="Прямоугольник 6"/>
          <p:cNvSpPr/>
          <p:nvPr/>
        </p:nvSpPr>
        <p:spPr>
          <a:xfrm>
            <a:off x="6947556" y="1298851"/>
            <a:ext cx="4915832" cy="4801314"/>
          </a:xfrm>
          <a:prstGeom prst="rect">
            <a:avLst/>
          </a:prstGeom>
        </p:spPr>
        <p:txBody>
          <a:bodyPr wrap="square">
            <a:spAutoFit/>
          </a:bodyPr>
          <a:lstStyle/>
          <a:p>
            <a:pPr indent="442913" algn="just"/>
            <a:r>
              <a:rPr lang="ru-RU" b="1" dirty="0"/>
              <a:t>Особенности априорного анализа:</a:t>
            </a:r>
            <a:endParaRPr lang="en-US" b="1" dirty="0"/>
          </a:p>
          <a:p>
            <a:pPr algn="just"/>
            <a:r>
              <a:rPr lang="ru-RU" dirty="0"/>
              <a:t>3. Из всех брутто-реакций, протекание которых возможно в рассматриваемой системе (могут измеряться десятками!), необходимо составить частные, независимые наборы. В конкретный набор включаются только </a:t>
            </a:r>
            <a:r>
              <a:rPr lang="ru-RU" b="1" i="1" dirty="0"/>
              <a:t>стехиометрически независимые реакции</a:t>
            </a:r>
            <a:r>
              <a:rPr lang="ru-RU" dirty="0"/>
              <a:t>: «</a:t>
            </a:r>
            <a:r>
              <a:rPr lang="ru-RU" i="1" dirty="0"/>
              <a:t>число независимых реакций равно числу молекулярных компонентов минус число химических элементов, из которых они построены (если они образуют атомную матрицу полного ранга)</a:t>
            </a:r>
            <a:r>
              <a:rPr lang="ru-RU" dirty="0"/>
              <a:t>». </a:t>
            </a:r>
          </a:p>
          <a:p>
            <a:pPr algn="just"/>
            <a:r>
              <a:rPr lang="ru-RU" dirty="0"/>
              <a:t>4. В дальнейшем, каждый из наборов независимых реакций рассматривается как самостоятельная гипотеза о брутто-механизме, и выбор между отдельными гипотезами решается в процессе идентификации модели.</a:t>
            </a:r>
          </a:p>
        </p:txBody>
      </p:sp>
    </p:spTree>
    <p:extLst>
      <p:ext uri="{BB962C8B-B14F-4D97-AF65-F5344CB8AC3E}">
        <p14:creationId xmlns:p14="http://schemas.microsoft.com/office/powerpoint/2010/main" val="3661662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7</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1447801" y="226414"/>
            <a:ext cx="103960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Основные этапы построения кинетических моделей</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6" name="Группа 5"/>
          <p:cNvGrpSpPr/>
          <p:nvPr/>
        </p:nvGrpSpPr>
        <p:grpSpPr>
          <a:xfrm>
            <a:off x="410635" y="1298851"/>
            <a:ext cx="6316129" cy="5205000"/>
            <a:chOff x="2319871" y="1254849"/>
            <a:chExt cx="6316129" cy="5205000"/>
          </a:xfrm>
        </p:grpSpPr>
        <p:sp>
          <p:nvSpPr>
            <p:cNvPr id="3" name="Прямоугольник 2"/>
            <p:cNvSpPr/>
            <p:nvPr/>
          </p:nvSpPr>
          <p:spPr>
            <a:xfrm>
              <a:off x="3568700" y="1786468"/>
              <a:ext cx="5054600" cy="41486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Априорный анализ</a:t>
              </a:r>
            </a:p>
          </p:txBody>
        </p:sp>
        <p:sp>
          <p:nvSpPr>
            <p:cNvPr id="4" name="Стрелка вниз 3"/>
            <p:cNvSpPr/>
            <p:nvPr/>
          </p:nvSpPr>
          <p:spPr>
            <a:xfrm>
              <a:off x="5854700" y="1254849"/>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12" name="Прямоугольник 11"/>
            <p:cNvSpPr/>
            <p:nvPr/>
          </p:nvSpPr>
          <p:spPr>
            <a:xfrm>
              <a:off x="3568700" y="2714238"/>
              <a:ext cx="5054600" cy="4184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Эксперимент</a:t>
              </a:r>
            </a:p>
          </p:txBody>
        </p:sp>
        <p:sp>
          <p:nvSpPr>
            <p:cNvPr id="18" name="Прямоугольник 17"/>
            <p:cNvSpPr/>
            <p:nvPr/>
          </p:nvSpPr>
          <p:spPr>
            <a:xfrm>
              <a:off x="3581400" y="3657600"/>
              <a:ext cx="5054600" cy="4910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Математическая обработка данных</a:t>
              </a:r>
            </a:p>
          </p:txBody>
        </p:sp>
        <p:sp>
          <p:nvSpPr>
            <p:cNvPr id="20" name="Прямоугольник 19"/>
            <p:cNvSpPr/>
            <p:nvPr/>
          </p:nvSpPr>
          <p:spPr>
            <a:xfrm>
              <a:off x="3581400" y="4681630"/>
              <a:ext cx="5054600" cy="74550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Апостериорный анализ: </a:t>
              </a:r>
            </a:p>
            <a:p>
              <a:pPr algn="ctr"/>
              <a:r>
                <a:rPr lang="ru-RU" sz="2400" b="1" dirty="0"/>
                <a:t>модель адекватна?</a:t>
              </a:r>
            </a:p>
          </p:txBody>
        </p:sp>
        <p:sp>
          <p:nvSpPr>
            <p:cNvPr id="22" name="Стрелка вниз 21"/>
            <p:cNvSpPr/>
            <p:nvPr/>
          </p:nvSpPr>
          <p:spPr>
            <a:xfrm>
              <a:off x="5854700" y="2201334"/>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3" name="Стрелка вниз 22"/>
            <p:cNvSpPr/>
            <p:nvPr/>
          </p:nvSpPr>
          <p:spPr>
            <a:xfrm>
              <a:off x="5854700" y="3132667"/>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4" name="Стрелка вниз 23"/>
            <p:cNvSpPr/>
            <p:nvPr/>
          </p:nvSpPr>
          <p:spPr>
            <a:xfrm>
              <a:off x="5867400" y="4146888"/>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5" name="Стрелка вниз 24"/>
            <p:cNvSpPr/>
            <p:nvPr/>
          </p:nvSpPr>
          <p:spPr>
            <a:xfrm>
              <a:off x="5571576" y="5437163"/>
              <a:ext cx="1074248"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1400" b="1" dirty="0"/>
                <a:t>ДА</a:t>
              </a:r>
            </a:p>
          </p:txBody>
        </p:sp>
        <p:sp>
          <p:nvSpPr>
            <p:cNvPr id="26" name="Прямоугольник 25"/>
            <p:cNvSpPr/>
            <p:nvPr/>
          </p:nvSpPr>
          <p:spPr>
            <a:xfrm>
              <a:off x="5334000" y="5968781"/>
              <a:ext cx="1524000" cy="4910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Конец</a:t>
              </a:r>
            </a:p>
          </p:txBody>
        </p:sp>
        <p:sp>
          <p:nvSpPr>
            <p:cNvPr id="5" name="Развернутая стрелка 4"/>
            <p:cNvSpPr/>
            <p:nvPr/>
          </p:nvSpPr>
          <p:spPr>
            <a:xfrm rot="16200000">
              <a:off x="1713612" y="3339210"/>
              <a:ext cx="2474050" cy="1261532"/>
            </a:xfrm>
            <a:prstGeom prst="uturnArrow">
              <a:avLst>
                <a:gd name="adj1" fmla="val 12498"/>
                <a:gd name="adj2" fmla="val 15072"/>
                <a:gd name="adj3" fmla="val 25735"/>
                <a:gd name="adj4" fmla="val 43750"/>
                <a:gd name="adj5" fmla="val 100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b="1" dirty="0">
                  <a:solidFill>
                    <a:schemeClr val="tx1"/>
                  </a:solidFill>
                </a:rPr>
                <a:t>НЕТ</a:t>
              </a:r>
            </a:p>
          </p:txBody>
        </p:sp>
      </p:grpSp>
      <p:sp>
        <p:nvSpPr>
          <p:cNvPr id="7" name="Прямоугольник 6"/>
          <p:cNvSpPr/>
          <p:nvPr/>
        </p:nvSpPr>
        <p:spPr>
          <a:xfrm>
            <a:off x="6947556" y="1298851"/>
            <a:ext cx="4915832" cy="4524315"/>
          </a:xfrm>
          <a:prstGeom prst="rect">
            <a:avLst/>
          </a:prstGeom>
        </p:spPr>
        <p:txBody>
          <a:bodyPr wrap="square">
            <a:spAutoFit/>
          </a:bodyPr>
          <a:lstStyle/>
          <a:p>
            <a:pPr indent="442913" algn="just"/>
            <a:r>
              <a:rPr lang="ru-RU" b="1" dirty="0"/>
              <a:t>Особенности априорного анализа:</a:t>
            </a:r>
            <a:endParaRPr lang="en-US" b="1" dirty="0"/>
          </a:p>
          <a:p>
            <a:pPr algn="just"/>
            <a:r>
              <a:rPr lang="ru-RU" dirty="0"/>
              <a:t>5. Термодинамический анализ позволяет выявить список ожидаемых продуктов реакции при заданном составе исходных веществ, температуры и давления. </a:t>
            </a:r>
          </a:p>
          <a:p>
            <a:pPr algn="just"/>
            <a:r>
              <a:rPr lang="ru-RU" dirty="0"/>
              <a:t>6. Вычисляются константы равновесия отдельных реакций как необходимые составные части уравнений скоростей.</a:t>
            </a:r>
          </a:p>
          <a:p>
            <a:pPr algn="just"/>
            <a:r>
              <a:rPr lang="ru-RU" dirty="0"/>
              <a:t>7. Оптимальный план эксперимента определяется, желательно, методом численного моделирования, потому что эксперимент, как правило, является дорогостоящим (сырье, подготовка катализатора, трудозатраты для непрерывного процесса или для большого количества отдельных экспериментов).</a:t>
            </a:r>
          </a:p>
        </p:txBody>
      </p:sp>
    </p:spTree>
    <p:extLst>
      <p:ext uri="{BB962C8B-B14F-4D97-AF65-F5344CB8AC3E}">
        <p14:creationId xmlns:p14="http://schemas.microsoft.com/office/powerpoint/2010/main" val="3142190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8</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1447801" y="226414"/>
            <a:ext cx="103960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Основные этапы построения кинетических моделей</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6" name="Группа 5"/>
          <p:cNvGrpSpPr/>
          <p:nvPr/>
        </p:nvGrpSpPr>
        <p:grpSpPr>
          <a:xfrm>
            <a:off x="410635" y="1298851"/>
            <a:ext cx="6316129" cy="5205000"/>
            <a:chOff x="2319871" y="1254849"/>
            <a:chExt cx="6316129" cy="5205000"/>
          </a:xfrm>
        </p:grpSpPr>
        <p:sp>
          <p:nvSpPr>
            <p:cNvPr id="3" name="Прямоугольник 2"/>
            <p:cNvSpPr/>
            <p:nvPr/>
          </p:nvSpPr>
          <p:spPr>
            <a:xfrm>
              <a:off x="3568700" y="1786468"/>
              <a:ext cx="5054600" cy="41486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Априорный анализ</a:t>
              </a:r>
            </a:p>
          </p:txBody>
        </p:sp>
        <p:sp>
          <p:nvSpPr>
            <p:cNvPr id="4" name="Стрелка вниз 3"/>
            <p:cNvSpPr/>
            <p:nvPr/>
          </p:nvSpPr>
          <p:spPr>
            <a:xfrm>
              <a:off x="5854700" y="1254849"/>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12" name="Прямоугольник 11"/>
            <p:cNvSpPr/>
            <p:nvPr/>
          </p:nvSpPr>
          <p:spPr>
            <a:xfrm>
              <a:off x="3568700" y="2714238"/>
              <a:ext cx="5054600" cy="4184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Эксперимент</a:t>
              </a:r>
            </a:p>
          </p:txBody>
        </p:sp>
        <p:sp>
          <p:nvSpPr>
            <p:cNvPr id="18" name="Прямоугольник 17"/>
            <p:cNvSpPr/>
            <p:nvPr/>
          </p:nvSpPr>
          <p:spPr>
            <a:xfrm>
              <a:off x="3581400" y="3657600"/>
              <a:ext cx="5054600" cy="4910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Математическая обработка данных</a:t>
              </a:r>
            </a:p>
          </p:txBody>
        </p:sp>
        <p:sp>
          <p:nvSpPr>
            <p:cNvPr id="20" name="Прямоугольник 19"/>
            <p:cNvSpPr/>
            <p:nvPr/>
          </p:nvSpPr>
          <p:spPr>
            <a:xfrm>
              <a:off x="3581400" y="4681630"/>
              <a:ext cx="5054600" cy="74550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Апостериорный анализ: </a:t>
              </a:r>
            </a:p>
            <a:p>
              <a:pPr algn="ctr"/>
              <a:r>
                <a:rPr lang="ru-RU" sz="2400" b="1" dirty="0"/>
                <a:t>модель адекватна?</a:t>
              </a:r>
            </a:p>
          </p:txBody>
        </p:sp>
        <p:sp>
          <p:nvSpPr>
            <p:cNvPr id="22" name="Стрелка вниз 21"/>
            <p:cNvSpPr/>
            <p:nvPr/>
          </p:nvSpPr>
          <p:spPr>
            <a:xfrm>
              <a:off x="5854700" y="2201334"/>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3" name="Стрелка вниз 22"/>
            <p:cNvSpPr/>
            <p:nvPr/>
          </p:nvSpPr>
          <p:spPr>
            <a:xfrm>
              <a:off x="5854700" y="3132667"/>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4" name="Стрелка вниз 23"/>
            <p:cNvSpPr/>
            <p:nvPr/>
          </p:nvSpPr>
          <p:spPr>
            <a:xfrm>
              <a:off x="5867400" y="4146888"/>
              <a:ext cx="482600"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a:p>
          </p:txBody>
        </p:sp>
        <p:sp>
          <p:nvSpPr>
            <p:cNvPr id="25" name="Стрелка вниз 24"/>
            <p:cNvSpPr/>
            <p:nvPr/>
          </p:nvSpPr>
          <p:spPr>
            <a:xfrm>
              <a:off x="5571576" y="5437163"/>
              <a:ext cx="1074248" cy="53161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1400" b="1" dirty="0"/>
                <a:t>ДА</a:t>
              </a:r>
            </a:p>
          </p:txBody>
        </p:sp>
        <p:sp>
          <p:nvSpPr>
            <p:cNvPr id="26" name="Прямоугольник 25"/>
            <p:cNvSpPr/>
            <p:nvPr/>
          </p:nvSpPr>
          <p:spPr>
            <a:xfrm>
              <a:off x="5334000" y="5968781"/>
              <a:ext cx="1524000" cy="4910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a:t>Конец</a:t>
              </a:r>
            </a:p>
          </p:txBody>
        </p:sp>
        <p:sp>
          <p:nvSpPr>
            <p:cNvPr id="5" name="Развернутая стрелка 4"/>
            <p:cNvSpPr/>
            <p:nvPr/>
          </p:nvSpPr>
          <p:spPr>
            <a:xfrm rot="16200000">
              <a:off x="1713612" y="3339210"/>
              <a:ext cx="2474050" cy="1261532"/>
            </a:xfrm>
            <a:prstGeom prst="uturnArrow">
              <a:avLst>
                <a:gd name="adj1" fmla="val 12498"/>
                <a:gd name="adj2" fmla="val 15072"/>
                <a:gd name="adj3" fmla="val 25735"/>
                <a:gd name="adj4" fmla="val 43750"/>
                <a:gd name="adj5" fmla="val 100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b="1" dirty="0">
                  <a:solidFill>
                    <a:schemeClr val="tx1"/>
                  </a:solidFill>
                </a:rPr>
                <a:t>НЕТ</a:t>
              </a:r>
            </a:p>
          </p:txBody>
        </p:sp>
      </p:grpSp>
      <p:sp>
        <p:nvSpPr>
          <p:cNvPr id="7" name="Прямоугольник 6"/>
          <p:cNvSpPr/>
          <p:nvPr/>
        </p:nvSpPr>
        <p:spPr>
          <a:xfrm>
            <a:off x="6947556" y="1298851"/>
            <a:ext cx="4915832" cy="5355312"/>
          </a:xfrm>
          <a:prstGeom prst="rect">
            <a:avLst/>
          </a:prstGeom>
        </p:spPr>
        <p:txBody>
          <a:bodyPr wrap="square">
            <a:spAutoFit/>
          </a:bodyPr>
          <a:lstStyle/>
          <a:p>
            <a:pPr indent="442913" algn="just"/>
            <a:r>
              <a:rPr lang="ru-RU" b="1" dirty="0"/>
              <a:t>Макрокинетический эксперимент</a:t>
            </a:r>
          </a:p>
          <a:p>
            <a:pPr indent="442913" algn="just"/>
            <a:r>
              <a:rPr lang="ru-RU" dirty="0"/>
              <a:t>Выбор реактора зависит от конкретной цели исследователя, а также от специфики исследуемой реакционной системы.</a:t>
            </a:r>
          </a:p>
          <a:p>
            <a:pPr indent="442913" algn="just"/>
            <a:r>
              <a:rPr lang="ru-RU" dirty="0"/>
              <a:t>1.	Выбор типа кинетической установки:</a:t>
            </a:r>
          </a:p>
          <a:p>
            <a:pPr indent="442913" algn="just"/>
            <a:r>
              <a:rPr lang="ru-RU" dirty="0"/>
              <a:t>—	проточно-циркуляционный реактор;</a:t>
            </a:r>
          </a:p>
          <a:p>
            <a:pPr indent="442913" algn="just"/>
            <a:r>
              <a:rPr lang="ru-RU" dirty="0"/>
              <a:t>—	проточный реактор;</a:t>
            </a:r>
          </a:p>
          <a:p>
            <a:pPr indent="442913" algn="just"/>
            <a:r>
              <a:rPr lang="ru-RU" dirty="0"/>
              <a:t>—	реактор закрытого типа;</a:t>
            </a:r>
          </a:p>
          <a:p>
            <a:pPr indent="442913" algn="just"/>
            <a:r>
              <a:rPr lang="ru-RU" dirty="0"/>
              <a:t>—	комбинированные и др.</a:t>
            </a:r>
          </a:p>
          <a:p>
            <a:pPr indent="442913" algn="just"/>
            <a:r>
              <a:rPr lang="ru-RU" dirty="0"/>
              <a:t>2.	Нахождение условий протекания реакции в кинетической области.</a:t>
            </a:r>
          </a:p>
          <a:p>
            <a:pPr indent="442913" algn="just"/>
            <a:r>
              <a:rPr lang="ru-RU" dirty="0"/>
              <a:t>3.	Балансовый эксперимент, оценка воспроизводимости экспериментов, обнаружение «неидентифицируемых» побочных продуктов.</a:t>
            </a:r>
          </a:p>
          <a:p>
            <a:pPr indent="442913" algn="just"/>
            <a:r>
              <a:rPr lang="ru-RU" dirty="0"/>
              <a:t>4.	Сведение материальных балансов. Оценка погрешности.</a:t>
            </a:r>
          </a:p>
          <a:p>
            <a:pPr indent="442913" algn="just"/>
            <a:r>
              <a:rPr lang="ru-RU" dirty="0"/>
              <a:t>5.	Получение информативного массива экспериментальных данных.</a:t>
            </a:r>
          </a:p>
        </p:txBody>
      </p:sp>
    </p:spTree>
    <p:extLst>
      <p:ext uri="{BB962C8B-B14F-4D97-AF65-F5344CB8AC3E}">
        <p14:creationId xmlns:p14="http://schemas.microsoft.com/office/powerpoint/2010/main" val="2165704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9</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1447801" y="226414"/>
            <a:ext cx="103960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Основные этапы построения кинетических моделей</a:t>
            </a:r>
          </a:p>
          <a:p>
            <a:pPr algn="r" eaLnBrk="1" hangingPunct="1">
              <a:spcBef>
                <a:spcPct val="0"/>
              </a:spcBef>
              <a:buFontTx/>
              <a:buNone/>
            </a:pPr>
            <a:r>
              <a:rPr lang="ru-RU" altLang="ru-RU" sz="2000" dirty="0"/>
              <a:t>(согласно </a:t>
            </a:r>
            <a:r>
              <a:rPr lang="en-US" altLang="ru-RU" sz="2000" i="1" dirty="0"/>
              <a:t>Froment G</a:t>
            </a:r>
            <a:r>
              <a:rPr lang="ru-RU" altLang="ru-RU" sz="2000" i="1" dirty="0"/>
              <a:t>.</a:t>
            </a:r>
            <a:r>
              <a:rPr lang="en-US" altLang="ru-RU" sz="2000" i="1" dirty="0"/>
              <a:t>F. Chemical Reactor Analysis and Design</a:t>
            </a:r>
            <a:r>
              <a:rPr lang="ru-RU" altLang="ru-RU" sz="2000" i="1" dirty="0"/>
              <a:t>, </a:t>
            </a:r>
            <a:r>
              <a:rPr lang="en-US" altLang="ru-RU" sz="2000" i="1" dirty="0"/>
              <a:t>2010</a:t>
            </a:r>
            <a:r>
              <a:rPr lang="ru-RU" altLang="ru-RU" sz="2000" dirty="0"/>
              <a:t>)</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8" name="Рисунок 7">
            <a:extLst>
              <a:ext uri="{FF2B5EF4-FFF2-40B4-BE49-F238E27FC236}">
                <a16:creationId xmlns:a16="http://schemas.microsoft.com/office/drawing/2014/main" id="{B4CDC387-32B4-4ACE-A334-FC4EDC822588}"/>
              </a:ext>
            </a:extLst>
          </p:cNvPr>
          <p:cNvPicPr>
            <a:picLocks noChangeAspect="1"/>
          </p:cNvPicPr>
          <p:nvPr/>
        </p:nvPicPr>
        <p:blipFill>
          <a:blip r:embed="rId5"/>
          <a:stretch>
            <a:fillRect/>
          </a:stretch>
        </p:blipFill>
        <p:spPr>
          <a:xfrm>
            <a:off x="273599" y="945656"/>
            <a:ext cx="6372225" cy="4819650"/>
          </a:xfrm>
          <a:prstGeom prst="rect">
            <a:avLst/>
          </a:prstGeom>
        </p:spPr>
      </p:pic>
      <p:sp>
        <p:nvSpPr>
          <p:cNvPr id="27" name="Прямоугольник 26">
            <a:extLst>
              <a:ext uri="{FF2B5EF4-FFF2-40B4-BE49-F238E27FC236}">
                <a16:creationId xmlns:a16="http://schemas.microsoft.com/office/drawing/2014/main" id="{EBED334D-8D86-4ECD-AF40-4F1439F2A047}"/>
              </a:ext>
            </a:extLst>
          </p:cNvPr>
          <p:cNvSpPr/>
          <p:nvPr/>
        </p:nvSpPr>
        <p:spPr>
          <a:xfrm>
            <a:off x="529499" y="5681511"/>
            <a:ext cx="5860424" cy="461665"/>
          </a:xfrm>
          <a:prstGeom prst="rect">
            <a:avLst/>
          </a:prstGeom>
        </p:spPr>
        <p:txBody>
          <a:bodyPr wrap="square">
            <a:spAutoFit/>
          </a:bodyPr>
          <a:lstStyle/>
          <a:p>
            <a:pPr algn="ctr"/>
            <a:r>
              <a:rPr lang="ru-RU" sz="1200" dirty="0"/>
              <a:t>Рисунок - Связь дифференциальных и интегральных методов кинетического анализа с дифференциальными и интегральными реакторами.</a:t>
            </a:r>
          </a:p>
        </p:txBody>
      </p:sp>
      <p:sp>
        <p:nvSpPr>
          <p:cNvPr id="28" name="Прямоугольник 27">
            <a:extLst>
              <a:ext uri="{FF2B5EF4-FFF2-40B4-BE49-F238E27FC236}">
                <a16:creationId xmlns:a16="http://schemas.microsoft.com/office/drawing/2014/main" id="{BA6B8467-A3B5-47FE-9DB5-8D4ECB99668C}"/>
              </a:ext>
            </a:extLst>
          </p:cNvPr>
          <p:cNvSpPr/>
          <p:nvPr/>
        </p:nvSpPr>
        <p:spPr>
          <a:xfrm>
            <a:off x="6389923" y="1254714"/>
            <a:ext cx="5654820" cy="5909310"/>
          </a:xfrm>
          <a:prstGeom prst="rect">
            <a:avLst/>
          </a:prstGeom>
        </p:spPr>
        <p:txBody>
          <a:bodyPr wrap="square">
            <a:spAutoFit/>
          </a:bodyPr>
          <a:lstStyle/>
          <a:p>
            <a:pPr indent="442913" algn="just"/>
            <a:r>
              <a:rPr lang="ru-RU" b="1" dirty="0"/>
              <a:t>«Узкие» места кинетического исследования</a:t>
            </a:r>
          </a:p>
          <a:p>
            <a:pPr indent="442913" algn="just"/>
            <a:r>
              <a:rPr lang="ru-RU" dirty="0"/>
              <a:t>1. </a:t>
            </a:r>
            <a:r>
              <a:rPr lang="ru-RU" b="1" dirty="0"/>
              <a:t>Некоторые схемы реакций могут приводить к множественности стационарных состояний</a:t>
            </a:r>
            <a:r>
              <a:rPr lang="ru-RU" dirty="0"/>
              <a:t>: для одного и того же состава газовой фазы выражение для скорости реакции не является единственным. Например, реакция может протекать только на одном типе центров, но, видимо, имеет более одной лимитирующей стадии, или реакция имеет более трех центров, одновременно участвующих хотя бы в одной из элементарных стадий.</a:t>
            </a:r>
          </a:p>
          <a:p>
            <a:pPr indent="442913" algn="just"/>
            <a:r>
              <a:rPr lang="ru-RU" dirty="0"/>
              <a:t>2. </a:t>
            </a:r>
            <a:r>
              <a:rPr lang="ru-RU" b="1" dirty="0"/>
              <a:t>Каталитическая поверхность однородна или нет?! </a:t>
            </a:r>
            <a:r>
              <a:rPr lang="ru-RU" dirty="0"/>
              <a:t>Подход Хоугена-Уотсона является систематическим, но все же эмпирическим формализмом. Этот подход приводит к лучшему соответствию экспериментальных данных из-за большого числа параметров, но он не всегда способен отразить истинный механизм. </a:t>
            </a:r>
          </a:p>
          <a:p>
            <a:pPr indent="442913" algn="just"/>
            <a:r>
              <a:rPr lang="ru-RU" dirty="0"/>
              <a:t>Классический пример реакции, в которой неоднородность поверхностных центров ощущается в кинетике, - синтез аммиака (</a:t>
            </a:r>
            <a:r>
              <a:rPr lang="ru-RU" i="1" dirty="0"/>
              <a:t>Темкин, Пыжев, 1940</a:t>
            </a:r>
            <a:r>
              <a:rPr lang="ru-RU" dirty="0"/>
              <a:t>). </a:t>
            </a:r>
          </a:p>
          <a:p>
            <a:pPr indent="442913" algn="just"/>
            <a:endParaRPr lang="ru-RU" dirty="0"/>
          </a:p>
        </p:txBody>
      </p:sp>
    </p:spTree>
    <p:extLst>
      <p:ext uri="{BB962C8B-B14F-4D97-AF65-F5344CB8AC3E}">
        <p14:creationId xmlns:p14="http://schemas.microsoft.com/office/powerpoint/2010/main" val="720542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10</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1447801" y="226414"/>
            <a:ext cx="103960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Основные этапы построения кинетических моделей</a:t>
            </a:r>
          </a:p>
          <a:p>
            <a:pPr algn="r" eaLnBrk="1" hangingPunct="1">
              <a:spcBef>
                <a:spcPct val="0"/>
              </a:spcBef>
              <a:buFontTx/>
              <a:buNone/>
            </a:pPr>
            <a:r>
              <a:rPr lang="ru-RU" altLang="ru-RU" sz="2000" dirty="0"/>
              <a:t>(согласно </a:t>
            </a:r>
            <a:r>
              <a:rPr lang="en-US" altLang="ru-RU" sz="2000" i="1" dirty="0"/>
              <a:t>Froment G</a:t>
            </a:r>
            <a:r>
              <a:rPr lang="ru-RU" altLang="ru-RU" sz="2000" i="1" dirty="0"/>
              <a:t>.</a:t>
            </a:r>
            <a:r>
              <a:rPr lang="en-US" altLang="ru-RU" sz="2000" i="1" dirty="0"/>
              <a:t>F. Chemical Reactor Analysis and Design</a:t>
            </a:r>
            <a:r>
              <a:rPr lang="ru-RU" altLang="ru-RU" sz="2000" i="1" dirty="0"/>
              <a:t>, </a:t>
            </a:r>
            <a:r>
              <a:rPr lang="en-US" altLang="ru-RU" sz="2000" i="1" dirty="0"/>
              <a:t>2010</a:t>
            </a:r>
            <a:r>
              <a:rPr lang="ru-RU" altLang="ru-RU" sz="2000" dirty="0"/>
              <a:t>)</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8" name="Рисунок 7">
            <a:extLst>
              <a:ext uri="{FF2B5EF4-FFF2-40B4-BE49-F238E27FC236}">
                <a16:creationId xmlns:a16="http://schemas.microsoft.com/office/drawing/2014/main" id="{B4CDC387-32B4-4ACE-A334-FC4EDC822588}"/>
              </a:ext>
            </a:extLst>
          </p:cNvPr>
          <p:cNvPicPr>
            <a:picLocks noChangeAspect="1"/>
          </p:cNvPicPr>
          <p:nvPr/>
        </p:nvPicPr>
        <p:blipFill>
          <a:blip r:embed="rId5"/>
          <a:stretch>
            <a:fillRect/>
          </a:stretch>
        </p:blipFill>
        <p:spPr>
          <a:xfrm>
            <a:off x="273599" y="945656"/>
            <a:ext cx="6372225" cy="4819650"/>
          </a:xfrm>
          <a:prstGeom prst="rect">
            <a:avLst/>
          </a:prstGeom>
        </p:spPr>
      </p:pic>
      <p:sp>
        <p:nvSpPr>
          <p:cNvPr id="27" name="Прямоугольник 26">
            <a:extLst>
              <a:ext uri="{FF2B5EF4-FFF2-40B4-BE49-F238E27FC236}">
                <a16:creationId xmlns:a16="http://schemas.microsoft.com/office/drawing/2014/main" id="{EBED334D-8D86-4ECD-AF40-4F1439F2A047}"/>
              </a:ext>
            </a:extLst>
          </p:cNvPr>
          <p:cNvSpPr/>
          <p:nvPr/>
        </p:nvSpPr>
        <p:spPr>
          <a:xfrm>
            <a:off x="529499" y="5681511"/>
            <a:ext cx="5860424" cy="461665"/>
          </a:xfrm>
          <a:prstGeom prst="rect">
            <a:avLst/>
          </a:prstGeom>
        </p:spPr>
        <p:txBody>
          <a:bodyPr wrap="square">
            <a:spAutoFit/>
          </a:bodyPr>
          <a:lstStyle/>
          <a:p>
            <a:pPr algn="ctr"/>
            <a:r>
              <a:rPr lang="ru-RU" sz="1200" dirty="0"/>
              <a:t>Рисунок - Связь дифференциальных и интегральных методов кинетического анализа с дифференциальными и интегральными реакторами.</a:t>
            </a:r>
          </a:p>
        </p:txBody>
      </p:sp>
      <p:sp>
        <p:nvSpPr>
          <p:cNvPr id="28" name="Прямоугольник 27">
            <a:extLst>
              <a:ext uri="{FF2B5EF4-FFF2-40B4-BE49-F238E27FC236}">
                <a16:creationId xmlns:a16="http://schemas.microsoft.com/office/drawing/2014/main" id="{BA6B8467-A3B5-47FE-9DB5-8D4ECB99668C}"/>
              </a:ext>
            </a:extLst>
          </p:cNvPr>
          <p:cNvSpPr/>
          <p:nvPr/>
        </p:nvSpPr>
        <p:spPr>
          <a:xfrm>
            <a:off x="6389923" y="1284210"/>
            <a:ext cx="5654820" cy="5355312"/>
          </a:xfrm>
          <a:prstGeom prst="rect">
            <a:avLst/>
          </a:prstGeom>
        </p:spPr>
        <p:txBody>
          <a:bodyPr wrap="square">
            <a:spAutoFit/>
          </a:bodyPr>
          <a:lstStyle/>
          <a:p>
            <a:pPr indent="442913" algn="just"/>
            <a:r>
              <a:rPr lang="ru-RU" b="1" dirty="0"/>
              <a:t>«Узкие» места кинетического исследования</a:t>
            </a:r>
          </a:p>
          <a:p>
            <a:pPr indent="442913" algn="just"/>
            <a:r>
              <a:rPr lang="ru-RU" dirty="0"/>
              <a:t>3. </a:t>
            </a:r>
            <a:r>
              <a:rPr lang="ru-RU" b="1" dirty="0"/>
              <a:t>«</a:t>
            </a:r>
            <a:r>
              <a:rPr lang="ru-RU" b="1" i="1" dirty="0"/>
              <a:t>Разрыв давления</a:t>
            </a:r>
            <a:r>
              <a:rPr lang="ru-RU" b="1" dirty="0"/>
              <a:t>»</a:t>
            </a:r>
            <a:r>
              <a:rPr lang="ru-RU" dirty="0"/>
              <a:t>, т. е. несовпадение результатов экспериментов в вакууме и при высоком давлении — еще одна спорная тема в катализе.</a:t>
            </a:r>
          </a:p>
          <a:p>
            <a:pPr indent="442913" algn="just"/>
            <a:endParaRPr lang="ru-RU" dirty="0"/>
          </a:p>
          <a:p>
            <a:pPr indent="442913" algn="just"/>
            <a:r>
              <a:rPr lang="ru-RU" dirty="0"/>
              <a:t>4. </a:t>
            </a:r>
            <a:r>
              <a:rPr lang="ru-RU" b="1" dirty="0"/>
              <a:t>Не существует «</a:t>
            </a:r>
            <a:r>
              <a:rPr lang="ru-RU" b="1" i="1" dirty="0"/>
              <a:t>универсального</a:t>
            </a:r>
            <a:r>
              <a:rPr lang="ru-RU" b="1" dirty="0"/>
              <a:t>» реактора для лабораторных исследований каталитических процессов</a:t>
            </a:r>
            <a:r>
              <a:rPr lang="ru-RU" dirty="0"/>
              <a:t>, но лабораторный реактор также не должен быть уменьшенной копией промышленного реактора. В первую очередь, лабораторный реактор должен предоставлять кинетические данные, необходимые для дальнейшей разработки процесса.</a:t>
            </a:r>
          </a:p>
          <a:p>
            <a:pPr indent="442913" algn="just"/>
            <a:endParaRPr lang="ru-RU" dirty="0"/>
          </a:p>
          <a:p>
            <a:pPr indent="442913" algn="just"/>
            <a:r>
              <a:rPr lang="ru-RU" dirty="0"/>
              <a:t>5. </a:t>
            </a:r>
            <a:r>
              <a:rPr lang="ru-RU" b="1" dirty="0"/>
              <a:t>Для анализа процессов в дифференциальных реакторах требуются очень точные аналитические методы</a:t>
            </a:r>
            <a:r>
              <a:rPr lang="ru-RU" dirty="0"/>
              <a:t>. Кроме того, значение степени конверсии - насколько малым оно должно быть для выполнения требований «</a:t>
            </a:r>
            <a:r>
              <a:rPr lang="ru-RU" i="1" dirty="0" err="1"/>
              <a:t>безградиентности</a:t>
            </a:r>
            <a:r>
              <a:rPr lang="ru-RU" dirty="0"/>
              <a:t>» - всегда является предметом споров.</a:t>
            </a:r>
          </a:p>
        </p:txBody>
      </p:sp>
    </p:spTree>
    <p:extLst>
      <p:ext uri="{BB962C8B-B14F-4D97-AF65-F5344CB8AC3E}">
        <p14:creationId xmlns:p14="http://schemas.microsoft.com/office/powerpoint/2010/main" val="4107516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11</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1447801" y="226414"/>
            <a:ext cx="103960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Основные этапы построения кинетических моделей</a:t>
            </a:r>
          </a:p>
          <a:p>
            <a:pPr algn="r" eaLnBrk="1" hangingPunct="1">
              <a:spcBef>
                <a:spcPct val="0"/>
              </a:spcBef>
              <a:buFontTx/>
              <a:buNone/>
            </a:pPr>
            <a:r>
              <a:rPr lang="ru-RU" altLang="ru-RU" sz="2000" dirty="0"/>
              <a:t>(согласно </a:t>
            </a:r>
            <a:r>
              <a:rPr lang="en-US" altLang="ru-RU" sz="2000" i="1" dirty="0"/>
              <a:t>Froment G</a:t>
            </a:r>
            <a:r>
              <a:rPr lang="ru-RU" altLang="ru-RU" sz="2000" i="1" dirty="0"/>
              <a:t>.</a:t>
            </a:r>
            <a:r>
              <a:rPr lang="en-US" altLang="ru-RU" sz="2000" i="1" dirty="0"/>
              <a:t>F. Chemical Reactor Analysis and Design</a:t>
            </a:r>
            <a:r>
              <a:rPr lang="ru-RU" altLang="ru-RU" sz="2000" i="1" dirty="0"/>
              <a:t>, </a:t>
            </a:r>
            <a:r>
              <a:rPr lang="en-US" altLang="ru-RU" sz="2000" i="1" dirty="0"/>
              <a:t>2010</a:t>
            </a:r>
            <a:r>
              <a:rPr lang="ru-RU" altLang="ru-RU" sz="2000" dirty="0"/>
              <a:t>)</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8" name="Рисунок 7">
            <a:extLst>
              <a:ext uri="{FF2B5EF4-FFF2-40B4-BE49-F238E27FC236}">
                <a16:creationId xmlns:a16="http://schemas.microsoft.com/office/drawing/2014/main" id="{B4CDC387-32B4-4ACE-A334-FC4EDC822588}"/>
              </a:ext>
            </a:extLst>
          </p:cNvPr>
          <p:cNvPicPr>
            <a:picLocks noChangeAspect="1"/>
          </p:cNvPicPr>
          <p:nvPr/>
        </p:nvPicPr>
        <p:blipFill>
          <a:blip r:embed="rId5"/>
          <a:stretch>
            <a:fillRect/>
          </a:stretch>
        </p:blipFill>
        <p:spPr>
          <a:xfrm>
            <a:off x="273599" y="945656"/>
            <a:ext cx="6372225" cy="4819650"/>
          </a:xfrm>
          <a:prstGeom prst="rect">
            <a:avLst/>
          </a:prstGeom>
        </p:spPr>
      </p:pic>
      <p:sp>
        <p:nvSpPr>
          <p:cNvPr id="27" name="Прямоугольник 26">
            <a:extLst>
              <a:ext uri="{FF2B5EF4-FFF2-40B4-BE49-F238E27FC236}">
                <a16:creationId xmlns:a16="http://schemas.microsoft.com/office/drawing/2014/main" id="{EBED334D-8D86-4ECD-AF40-4F1439F2A047}"/>
              </a:ext>
            </a:extLst>
          </p:cNvPr>
          <p:cNvSpPr/>
          <p:nvPr/>
        </p:nvSpPr>
        <p:spPr>
          <a:xfrm>
            <a:off x="529499" y="5681511"/>
            <a:ext cx="5860424" cy="461665"/>
          </a:xfrm>
          <a:prstGeom prst="rect">
            <a:avLst/>
          </a:prstGeom>
        </p:spPr>
        <p:txBody>
          <a:bodyPr wrap="square">
            <a:spAutoFit/>
          </a:bodyPr>
          <a:lstStyle/>
          <a:p>
            <a:pPr algn="ctr"/>
            <a:r>
              <a:rPr lang="ru-RU" sz="1200" dirty="0"/>
              <a:t>Рисунок - Связь дифференциальных и интегральных методов кинетического анализа с дифференциальными и интегральными реакторами.</a:t>
            </a:r>
          </a:p>
        </p:txBody>
      </p:sp>
      <p:sp>
        <p:nvSpPr>
          <p:cNvPr id="28" name="Прямоугольник 27">
            <a:extLst>
              <a:ext uri="{FF2B5EF4-FFF2-40B4-BE49-F238E27FC236}">
                <a16:creationId xmlns:a16="http://schemas.microsoft.com/office/drawing/2014/main" id="{BA6B8467-A3B5-47FE-9DB5-8D4ECB99668C}"/>
              </a:ext>
            </a:extLst>
          </p:cNvPr>
          <p:cNvSpPr/>
          <p:nvPr/>
        </p:nvSpPr>
        <p:spPr>
          <a:xfrm>
            <a:off x="6389923" y="1284210"/>
            <a:ext cx="5654820" cy="4524315"/>
          </a:xfrm>
          <a:prstGeom prst="rect">
            <a:avLst/>
          </a:prstGeom>
        </p:spPr>
        <p:txBody>
          <a:bodyPr wrap="square">
            <a:spAutoFit/>
          </a:bodyPr>
          <a:lstStyle/>
          <a:p>
            <a:pPr indent="442913" algn="just"/>
            <a:r>
              <a:rPr lang="ru-RU" b="1" dirty="0"/>
              <a:t>«Узкие» места кинетического исследования</a:t>
            </a:r>
          </a:p>
          <a:p>
            <a:pPr indent="442913" algn="just"/>
            <a:r>
              <a:rPr lang="ru-RU" dirty="0"/>
              <a:t>6. </a:t>
            </a:r>
            <a:r>
              <a:rPr lang="ru-RU" b="1" dirty="0"/>
              <a:t>Явления переноса массы и тепла (диффузия и теплопередача) могут серьезно мешать самой химической реакции</a:t>
            </a:r>
            <a:r>
              <a:rPr lang="ru-RU" dirty="0"/>
              <a:t>, и следует проявлять большую осторожность, чтобы максимально исключить их в кинетических исследованиях. Сопротивления переносу между жидкостью и твердым телом могут быть минимизированы за счет достаточной турбулентности.</a:t>
            </a:r>
          </a:p>
          <a:p>
            <a:pPr indent="442913" algn="just"/>
            <a:endParaRPr lang="ru-RU" dirty="0"/>
          </a:p>
          <a:p>
            <a:pPr indent="442913" algn="just"/>
            <a:r>
              <a:rPr lang="ru-RU" dirty="0"/>
              <a:t>7. </a:t>
            </a:r>
            <a:r>
              <a:rPr lang="ru-RU" b="1" dirty="0"/>
              <a:t>При анализе результатов следует учитывать физико-химическое правдоподобие рассчитанных параметров</a:t>
            </a:r>
            <a:r>
              <a:rPr lang="ru-RU" dirty="0"/>
              <a:t>, в т.ч. </a:t>
            </a:r>
            <a:r>
              <a:rPr lang="ru-RU" dirty="0" err="1"/>
              <a:t>теплот</a:t>
            </a:r>
            <a:r>
              <a:rPr lang="ru-RU" dirty="0"/>
              <a:t> и энтропий адсорбции (</a:t>
            </a:r>
            <a:r>
              <a:rPr lang="en-US" i="1" dirty="0"/>
              <a:t>Kinetics of Heterogeneous Catalytic Reactions</a:t>
            </a:r>
            <a:r>
              <a:rPr lang="ru-RU" i="1" dirty="0"/>
              <a:t> </a:t>
            </a:r>
            <a:r>
              <a:rPr lang="ru-RU" dirty="0"/>
              <a:t>// </a:t>
            </a:r>
            <a:r>
              <a:rPr lang="en-US" i="1" dirty="0" err="1"/>
              <a:t>Boudart</a:t>
            </a:r>
            <a:r>
              <a:rPr lang="en-US" i="1" dirty="0"/>
              <a:t> M.</a:t>
            </a:r>
            <a:r>
              <a:rPr lang="ru-RU" i="1" dirty="0"/>
              <a:t>, </a:t>
            </a:r>
            <a:r>
              <a:rPr lang="en-US" i="1" dirty="0"/>
              <a:t>Ind. </a:t>
            </a:r>
            <a:r>
              <a:rPr lang="en-US" i="1" dirty="0" err="1"/>
              <a:t>Chim</a:t>
            </a:r>
            <a:r>
              <a:rPr lang="en-US" i="1" dirty="0"/>
              <a:t>. </a:t>
            </a:r>
            <a:r>
              <a:rPr lang="en-US" i="1" dirty="0" err="1"/>
              <a:t>Belge</a:t>
            </a:r>
            <a:r>
              <a:rPr lang="en-US" i="1" dirty="0"/>
              <a:t>, 1967</a:t>
            </a:r>
            <a:r>
              <a:rPr lang="ru-RU" i="1" dirty="0"/>
              <a:t>; </a:t>
            </a:r>
            <a:r>
              <a:rPr lang="en-US" i="1" dirty="0"/>
              <a:t>Lee, W.J., </a:t>
            </a:r>
            <a:r>
              <a:rPr lang="en-US" i="1" dirty="0" err="1"/>
              <a:t>Froment</a:t>
            </a:r>
            <a:r>
              <a:rPr lang="en-US" i="1" dirty="0"/>
              <a:t>, G.F., Ind. Eng. Chem. Res., 47, 9183 (2008)</a:t>
            </a:r>
            <a:r>
              <a:rPr lang="ru-RU" i="1" dirty="0"/>
              <a:t>; </a:t>
            </a:r>
            <a:r>
              <a:rPr lang="en-US" i="1" dirty="0"/>
              <a:t>Van </a:t>
            </a:r>
            <a:r>
              <a:rPr lang="en-US" i="1" dirty="0" err="1"/>
              <a:t>Trimpont</a:t>
            </a:r>
            <a:r>
              <a:rPr lang="en-US" i="1" dirty="0"/>
              <a:t>, P.A., Marin, G.B., and </a:t>
            </a:r>
            <a:r>
              <a:rPr lang="en-US" i="1" dirty="0" err="1"/>
              <a:t>Delmon</a:t>
            </a:r>
            <a:r>
              <a:rPr lang="en-US" i="1" dirty="0"/>
              <a:t>, B., Appl. </a:t>
            </a:r>
            <a:r>
              <a:rPr lang="en-US" i="1" dirty="0" err="1"/>
              <a:t>Catal</a:t>
            </a:r>
            <a:r>
              <a:rPr lang="en-US" i="1"/>
              <a:t>., 24, 53 (1986). </a:t>
            </a:r>
            <a:r>
              <a:rPr lang="ru-RU"/>
              <a:t>).</a:t>
            </a:r>
            <a:endParaRPr lang="ru-RU" dirty="0"/>
          </a:p>
        </p:txBody>
      </p:sp>
    </p:spTree>
    <p:extLst>
      <p:ext uri="{BB962C8B-B14F-4D97-AF65-F5344CB8AC3E}">
        <p14:creationId xmlns:p14="http://schemas.microsoft.com/office/powerpoint/2010/main" val="41637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12</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1447801" y="226414"/>
            <a:ext cx="103960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Основные этапы построения кинетических моделей</a:t>
            </a:r>
          </a:p>
          <a:p>
            <a:pPr algn="r" eaLnBrk="1" hangingPunct="1">
              <a:spcBef>
                <a:spcPct val="0"/>
              </a:spcBef>
              <a:buFontTx/>
              <a:buNone/>
            </a:pPr>
            <a:r>
              <a:rPr lang="ru-RU" altLang="ru-RU" sz="2000" dirty="0"/>
              <a:t>(согласно </a:t>
            </a:r>
            <a:r>
              <a:rPr lang="en-US" altLang="ru-RU" sz="2000" i="1" dirty="0"/>
              <a:t>Froment G</a:t>
            </a:r>
            <a:r>
              <a:rPr lang="ru-RU" altLang="ru-RU" sz="2000" i="1" dirty="0"/>
              <a:t>.</a:t>
            </a:r>
            <a:r>
              <a:rPr lang="en-US" altLang="ru-RU" sz="2000" i="1" dirty="0"/>
              <a:t>F. Chemical Reactor Analysis and Design</a:t>
            </a:r>
            <a:r>
              <a:rPr lang="ru-RU" altLang="ru-RU" sz="2000" i="1" dirty="0"/>
              <a:t>, </a:t>
            </a:r>
            <a:r>
              <a:rPr lang="en-US" altLang="ru-RU" sz="2000" i="1" dirty="0"/>
              <a:t>2010</a:t>
            </a:r>
            <a:r>
              <a:rPr lang="ru-RU" altLang="ru-RU" sz="2000" dirty="0"/>
              <a:t>)</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 name="Рисунок 1">
            <a:extLst>
              <a:ext uri="{FF2B5EF4-FFF2-40B4-BE49-F238E27FC236}">
                <a16:creationId xmlns:a16="http://schemas.microsoft.com/office/drawing/2014/main" id="{6769FE78-8E8B-4895-A73D-FA9A5BDE9646}"/>
              </a:ext>
            </a:extLst>
          </p:cNvPr>
          <p:cNvPicPr>
            <a:picLocks noChangeAspect="1"/>
          </p:cNvPicPr>
          <p:nvPr/>
        </p:nvPicPr>
        <p:blipFill>
          <a:blip r:embed="rId5"/>
          <a:stretch>
            <a:fillRect/>
          </a:stretch>
        </p:blipFill>
        <p:spPr>
          <a:xfrm>
            <a:off x="8050788" y="916295"/>
            <a:ext cx="3603049" cy="5685930"/>
          </a:xfrm>
          <a:prstGeom prst="rect">
            <a:avLst/>
          </a:prstGeom>
        </p:spPr>
      </p:pic>
      <p:sp>
        <p:nvSpPr>
          <p:cNvPr id="7" name="Прямоугольник 6"/>
          <p:cNvSpPr/>
          <p:nvPr/>
        </p:nvSpPr>
        <p:spPr>
          <a:xfrm>
            <a:off x="6645824" y="6268447"/>
            <a:ext cx="3603049" cy="461665"/>
          </a:xfrm>
          <a:prstGeom prst="rect">
            <a:avLst/>
          </a:prstGeom>
        </p:spPr>
        <p:txBody>
          <a:bodyPr wrap="square">
            <a:spAutoFit/>
          </a:bodyPr>
          <a:lstStyle/>
          <a:p>
            <a:pPr algn="ctr"/>
            <a:r>
              <a:rPr lang="ru-RU" sz="1200" dirty="0"/>
              <a:t>Рисунок - Последовательное оптимальное планирование экспериментов</a:t>
            </a:r>
          </a:p>
        </p:txBody>
      </p:sp>
      <p:sp>
        <p:nvSpPr>
          <p:cNvPr id="12" name="Прямоугольник 11">
            <a:extLst>
              <a:ext uri="{FF2B5EF4-FFF2-40B4-BE49-F238E27FC236}">
                <a16:creationId xmlns:a16="http://schemas.microsoft.com/office/drawing/2014/main" id="{A7D9E4F8-2AF7-4981-BF23-D4C7F5194E1E}"/>
              </a:ext>
            </a:extLst>
          </p:cNvPr>
          <p:cNvSpPr/>
          <p:nvPr/>
        </p:nvSpPr>
        <p:spPr>
          <a:xfrm>
            <a:off x="445992" y="1307673"/>
            <a:ext cx="7174008" cy="5016758"/>
          </a:xfrm>
          <a:prstGeom prst="rect">
            <a:avLst/>
          </a:prstGeom>
        </p:spPr>
        <p:txBody>
          <a:bodyPr wrap="square">
            <a:spAutoFit/>
          </a:bodyPr>
          <a:lstStyle/>
          <a:p>
            <a:pPr indent="452438" algn="just"/>
            <a:r>
              <a:rPr lang="ru-RU" sz="1600" b="1" dirty="0"/>
              <a:t>Последовательное планирование экспериментов</a:t>
            </a:r>
          </a:p>
          <a:p>
            <a:pPr indent="452438" algn="just"/>
            <a:r>
              <a:rPr lang="ru-RU" sz="1600" dirty="0"/>
              <a:t>Не существует метода «подгонки», который мог бы компенсировать плохой экспериментальный план. При планировании экспериментов переменные должны охватывать достаточный диапазон, а структура предлагаемых уравнений скорости может указывать на области оптимального проведения экспериментов. </a:t>
            </a:r>
          </a:p>
          <a:p>
            <a:pPr indent="452438" algn="just"/>
            <a:r>
              <a:rPr lang="ru-RU" sz="1600" dirty="0"/>
              <a:t>До конца 20 в. большинство планов были </a:t>
            </a:r>
            <a:r>
              <a:rPr lang="ru-RU" sz="1600" i="1" dirty="0"/>
              <a:t>факторного типа </a:t>
            </a:r>
            <a:r>
              <a:rPr lang="ru-RU" sz="1600" dirty="0"/>
              <a:t>(т. е. переменные задаются </a:t>
            </a:r>
            <a:r>
              <a:rPr lang="ru-RU" sz="1600" i="1" dirty="0"/>
              <a:t>априори </a:t>
            </a:r>
            <a:r>
              <a:rPr lang="ru-RU" sz="1600" dirty="0"/>
              <a:t>для ряда экспериментов). С конца 20 в. часто применяются </a:t>
            </a:r>
            <a:r>
              <a:rPr lang="ru-RU" sz="1600" i="1" dirty="0"/>
              <a:t>последовательные эксперименты (</a:t>
            </a:r>
            <a:r>
              <a:rPr lang="ru-RU" sz="1600" i="1" dirty="0" err="1"/>
              <a:t>Lazic</a:t>
            </a:r>
            <a:r>
              <a:rPr lang="ru-RU" sz="1600" i="1" dirty="0"/>
              <a:t>, 2004; </a:t>
            </a:r>
            <a:r>
              <a:rPr lang="ru-RU" sz="1600" i="1" dirty="0" err="1"/>
              <a:t>Taguchi</a:t>
            </a:r>
            <a:r>
              <a:rPr lang="ru-RU" sz="1600" i="1" dirty="0"/>
              <a:t> </a:t>
            </a:r>
            <a:r>
              <a:rPr lang="ru-RU" sz="1600" i="1" dirty="0" err="1"/>
              <a:t>et</a:t>
            </a:r>
            <a:r>
              <a:rPr lang="ru-RU" sz="1600" i="1" dirty="0"/>
              <a:t> </a:t>
            </a:r>
            <a:r>
              <a:rPr lang="ru-RU" sz="1600" i="1" dirty="0" err="1"/>
              <a:t>al</a:t>
            </a:r>
            <a:r>
              <a:rPr lang="ru-RU" sz="1600" i="1" dirty="0"/>
              <a:t>., 2004)</a:t>
            </a:r>
            <a:r>
              <a:rPr lang="ru-RU" sz="1600" dirty="0"/>
              <a:t>. </a:t>
            </a:r>
          </a:p>
          <a:p>
            <a:pPr indent="452438" algn="just"/>
            <a:r>
              <a:rPr lang="ru-RU" sz="1600" dirty="0"/>
              <a:t>Последовательные методы используют информацию и выводы, полученные из предыдущих экспериментов, для выбора оптимальных настроек для независимых переменных в последующих экспериментах. </a:t>
            </a:r>
          </a:p>
          <a:p>
            <a:pPr indent="452438" algn="just"/>
            <a:r>
              <a:rPr lang="ru-RU" sz="1600" b="1" dirty="0"/>
              <a:t>Было разработано два типа последовательных методов для оптимального планирования: </a:t>
            </a:r>
          </a:p>
          <a:p>
            <a:pPr marL="342900" indent="-342900" algn="just">
              <a:buAutoNum type="arabicParenBoth"/>
            </a:pPr>
            <a:r>
              <a:rPr lang="ru-RU" sz="1600" dirty="0"/>
              <a:t>для оптимального различения (дискриминации) между конкурирующими моделями с известной структурой уравнений скорости (</a:t>
            </a:r>
            <a:r>
              <a:rPr lang="ru-RU" sz="1600" i="1" dirty="0" err="1"/>
              <a:t>Box</a:t>
            </a:r>
            <a:r>
              <a:rPr lang="ru-RU" sz="1600" i="1" dirty="0"/>
              <a:t> </a:t>
            </a:r>
            <a:r>
              <a:rPr lang="ru-RU" sz="1600" i="1" dirty="0" err="1"/>
              <a:t>and</a:t>
            </a:r>
            <a:r>
              <a:rPr lang="ru-RU" sz="1600" i="1" dirty="0"/>
              <a:t> </a:t>
            </a:r>
            <a:r>
              <a:rPr lang="ru-RU" sz="1600" i="1" dirty="0" err="1"/>
              <a:t>Hill</a:t>
            </a:r>
            <a:r>
              <a:rPr lang="ru-RU" sz="1600" i="1" dirty="0"/>
              <a:t>, 1967; </a:t>
            </a:r>
            <a:r>
              <a:rPr lang="en-US" sz="1600" i="1" dirty="0"/>
              <a:t>Box and Henson</a:t>
            </a:r>
            <a:r>
              <a:rPr lang="ru-RU" sz="1600" i="1" dirty="0"/>
              <a:t>, 1969; </a:t>
            </a:r>
            <a:r>
              <a:rPr lang="en-US" sz="1600" i="1" dirty="0" err="1"/>
              <a:t>Hosten</a:t>
            </a:r>
            <a:r>
              <a:rPr lang="en-US" sz="1600" i="1" dirty="0"/>
              <a:t> and Froment</a:t>
            </a:r>
            <a:r>
              <a:rPr lang="ru-RU" sz="1600" i="1" dirty="0"/>
              <a:t>, 1976)</a:t>
            </a:r>
            <a:r>
              <a:rPr lang="ru-RU" sz="1600" dirty="0"/>
              <a:t>; </a:t>
            </a:r>
          </a:p>
          <a:p>
            <a:pPr marL="342900" indent="-342900" algn="just">
              <a:buAutoNum type="arabicParenBoth"/>
            </a:pPr>
            <a:r>
              <a:rPr lang="ru-RU" sz="1600" dirty="0"/>
              <a:t>для оптимальной оценки параметров в существующей модели (</a:t>
            </a:r>
            <a:r>
              <a:rPr lang="en-US" sz="1600" i="1" dirty="0"/>
              <a:t>Box and Lucas</a:t>
            </a:r>
            <a:r>
              <a:rPr lang="ru-RU" sz="1600" i="1" dirty="0"/>
              <a:t>, 1959; </a:t>
            </a:r>
            <a:r>
              <a:rPr lang="en-US" sz="1600" i="1" dirty="0"/>
              <a:t>Froment and </a:t>
            </a:r>
            <a:r>
              <a:rPr lang="en-US" sz="1600" i="1" dirty="0" err="1"/>
              <a:t>Mezaki</a:t>
            </a:r>
            <a:r>
              <a:rPr lang="ru-RU" sz="1600" i="1" dirty="0"/>
              <a:t>, 1970)</a:t>
            </a:r>
            <a:r>
              <a:rPr lang="ru-RU" sz="1600" dirty="0"/>
              <a:t>.</a:t>
            </a:r>
          </a:p>
        </p:txBody>
      </p:sp>
    </p:spTree>
    <p:extLst>
      <p:ext uri="{BB962C8B-B14F-4D97-AF65-F5344CB8AC3E}">
        <p14:creationId xmlns:p14="http://schemas.microsoft.com/office/powerpoint/2010/main" val="715203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altLang="ru-RU" dirty="0"/>
              <a:t>Интерпретация экспериментальных данных</a:t>
            </a:r>
          </a:p>
        </p:txBody>
      </p:sp>
      <p:sp>
        <p:nvSpPr>
          <p:cNvPr id="3" name="Подзаголовок 2"/>
          <p:cNvSpPr>
            <a:spLocks noGrp="1"/>
          </p:cNvSpPr>
          <p:nvPr>
            <p:ph type="subTitle" idx="1"/>
          </p:nvPr>
        </p:nvSpPr>
        <p:spPr/>
        <p:txBody>
          <a:bodyPr/>
          <a:lstStyle/>
          <a:p>
            <a:endParaRPr lang="ru-RU"/>
          </a:p>
        </p:txBody>
      </p:sp>
      <p:sp>
        <p:nvSpPr>
          <p:cNvPr id="4" name="Текст 3"/>
          <p:cNvSpPr>
            <a:spLocks noGrp="1"/>
          </p:cNvSpPr>
          <p:nvPr>
            <p:ph type="body" idx="16"/>
          </p:nvPr>
        </p:nvSpPr>
        <p:spPr/>
        <p:txBody>
          <a:bodyPr/>
          <a:lstStyle/>
          <a:p>
            <a:endParaRPr lang="ru-RU"/>
          </a:p>
        </p:txBody>
      </p:sp>
      <p:sp>
        <p:nvSpPr>
          <p:cNvPr id="5" name="Текст 4"/>
          <p:cNvSpPr>
            <a:spLocks noGrp="1"/>
          </p:cNvSpPr>
          <p:nvPr>
            <p:ph type="body" idx="17"/>
          </p:nvPr>
        </p:nvSpPr>
        <p:spPr/>
        <p:txBody>
          <a:bodyPr/>
          <a:lstStyle/>
          <a:p>
            <a:endParaRPr lang="ru-RU"/>
          </a:p>
        </p:txBody>
      </p:sp>
      <p:sp>
        <p:nvSpPr>
          <p:cNvPr id="6" name="Текст 5"/>
          <p:cNvSpPr>
            <a:spLocks noGrp="1"/>
          </p:cNvSpPr>
          <p:nvPr>
            <p:ph type="body" idx="18"/>
          </p:nvPr>
        </p:nvSpPr>
        <p:spPr/>
        <p:txBody>
          <a:bodyPr/>
          <a:lstStyle/>
          <a:p>
            <a:endParaRPr lang="ru-RU"/>
          </a:p>
        </p:txBody>
      </p:sp>
    </p:spTree>
    <p:extLst>
      <p:ext uri="{BB962C8B-B14F-4D97-AF65-F5344CB8AC3E}">
        <p14:creationId xmlns:p14="http://schemas.microsoft.com/office/powerpoint/2010/main" val="1298355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14</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Интерпретация экспериментальных данных</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06972" y="1471945"/>
            <a:ext cx="11336874" cy="3785652"/>
          </a:xfrm>
          <a:prstGeom prst="rect">
            <a:avLst/>
          </a:prstGeom>
        </p:spPr>
        <p:txBody>
          <a:bodyPr wrap="square">
            <a:spAutoFit/>
          </a:bodyPr>
          <a:lstStyle/>
          <a:p>
            <a:pPr indent="442913" algn="just"/>
            <a:r>
              <a:rPr lang="ru-RU" sz="2000" b="1" dirty="0"/>
              <a:t>Какая из моделей </a:t>
            </a:r>
            <a:r>
              <a:rPr lang="en-US" sz="2000" b="1" dirty="0"/>
              <a:t>LHHW (</a:t>
            </a:r>
            <a:r>
              <a:rPr lang="ru-RU" sz="2000" b="1" dirty="0"/>
              <a:t>или аналогичных</a:t>
            </a:r>
            <a:r>
              <a:rPr lang="en-US" sz="2000" b="1" dirty="0"/>
              <a:t>)</a:t>
            </a:r>
            <a:r>
              <a:rPr lang="ru-RU" sz="2000" b="1" dirty="0"/>
              <a:t> соответствует экспериментальным данным для гетерогенной каталитической реакции?</a:t>
            </a:r>
          </a:p>
          <a:p>
            <a:pPr marL="342900" indent="-342900" algn="just">
              <a:buAutoNum type="arabicPeriod"/>
            </a:pPr>
            <a:r>
              <a:rPr lang="ru-RU" sz="2000" dirty="0"/>
              <a:t>Задача более сложна, чем соответствующая проблема для гомогенной реакции (газо- или жидкофазной).</a:t>
            </a:r>
          </a:p>
          <a:p>
            <a:pPr marL="342900" indent="-342900" algn="just">
              <a:buAutoNum type="arabicPeriod"/>
            </a:pPr>
            <a:r>
              <a:rPr lang="ru-RU" sz="2000" dirty="0"/>
              <a:t>Необходимо устранить физические ограничения на общую скорость процесса: турбулентная система и/или мелкие гранулы катализатора.</a:t>
            </a:r>
          </a:p>
          <a:p>
            <a:pPr marL="342900" indent="-342900" algn="just">
              <a:buAutoNum type="arabicPeriod"/>
            </a:pPr>
            <a:r>
              <a:rPr lang="ru-RU" sz="2000" dirty="0"/>
              <a:t>Итерационные процедуры определения кинетики, используемые для однофазных реакций, могут быть применены при каталитическом процессе: постулируется выражение скорости, затем используется интегральный или дифференциальный метод, чтобы определить, соответствуют ли данные выражению скорости.</a:t>
            </a:r>
          </a:p>
          <a:p>
            <a:pPr marL="342900" indent="-342900" algn="just">
              <a:buAutoNum type="arabicPeriod"/>
            </a:pPr>
            <a:r>
              <a:rPr lang="ru-RU" sz="2000" dirty="0"/>
              <a:t>Из-за сложности модели </a:t>
            </a:r>
            <a:r>
              <a:rPr lang="en-US" sz="2000" dirty="0"/>
              <a:t>LHHW</a:t>
            </a:r>
            <a:r>
              <a:rPr lang="ru-RU" sz="2000" dirty="0"/>
              <a:t> для анализа данных часто удобно использовать </a:t>
            </a:r>
            <a:r>
              <a:rPr lang="ru-RU" sz="2000" i="1" dirty="0"/>
              <a:t>метод начальной скорости</a:t>
            </a:r>
            <a:r>
              <a:rPr lang="ru-RU" sz="2000" dirty="0"/>
              <a:t>**.</a:t>
            </a:r>
          </a:p>
        </p:txBody>
      </p:sp>
      <p:sp>
        <p:nvSpPr>
          <p:cNvPr id="8" name="Прямоугольник 7"/>
          <p:cNvSpPr/>
          <p:nvPr/>
        </p:nvSpPr>
        <p:spPr>
          <a:xfrm>
            <a:off x="255559" y="6324431"/>
            <a:ext cx="2709330" cy="400110"/>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en-US" sz="1000" i="1" dirty="0">
                <a:latin typeface="Calibri" panose="020F0502020204030204" pitchFamily="34" charset="0"/>
                <a:ea typeface="Calibri" panose="020F0502020204030204" pitchFamily="34" charset="0"/>
                <a:cs typeface="Times New Roman" panose="02020603050405020304" pitchFamily="18" charset="0"/>
              </a:rPr>
              <a:t>Charles G. Hill. Intro To Chemical Engineering Kinetics Reactor Design - 1977</a:t>
            </a:r>
            <a:endParaRPr lang="ru-RU" sz="1000" i="1" dirty="0"/>
          </a:p>
        </p:txBody>
      </p:sp>
      <p:sp>
        <p:nvSpPr>
          <p:cNvPr id="9" name="Прямоугольник 8"/>
          <p:cNvSpPr/>
          <p:nvPr/>
        </p:nvSpPr>
        <p:spPr>
          <a:xfrm>
            <a:off x="4940679" y="6324431"/>
            <a:ext cx="6135815" cy="400110"/>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ru-RU" sz="1000" dirty="0">
                <a:latin typeface="Calibri" panose="020F0502020204030204" pitchFamily="34" charset="0"/>
                <a:ea typeface="Calibri" panose="020F0502020204030204" pitchFamily="34" charset="0"/>
                <a:cs typeface="Times New Roman" panose="02020603050405020304" pitchFamily="18" charset="0"/>
              </a:rPr>
              <a:t>*</a:t>
            </a:r>
            <a:r>
              <a:rPr lang="ru-RU" sz="1000" i="1" dirty="0">
                <a:latin typeface="Calibri" panose="020F0502020204030204" pitchFamily="34" charset="0"/>
                <a:ea typeface="Calibri" panose="020F0502020204030204" pitchFamily="34" charset="0"/>
                <a:cs typeface="Times New Roman" panose="02020603050405020304" pitchFamily="18" charset="0"/>
              </a:rPr>
              <a:t>Безденежных, Анатолий Андреевич. Инженерные методы составления уравнений скоростей реакций и расчета кинетических констант / А. А. Безденежных. — Ленинград : Химия, 1973. — 256 с.</a:t>
            </a:r>
            <a:endParaRPr lang="ru-RU" sz="1000" i="1" dirty="0"/>
          </a:p>
        </p:txBody>
      </p:sp>
    </p:spTree>
    <p:extLst>
      <p:ext uri="{BB962C8B-B14F-4D97-AF65-F5344CB8AC3E}">
        <p14:creationId xmlns:p14="http://schemas.microsoft.com/office/powerpoint/2010/main" val="3719117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15</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Метод начальной скорости (пример)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06972" y="1277635"/>
            <a:ext cx="11336874" cy="3693319"/>
          </a:xfrm>
          <a:prstGeom prst="rect">
            <a:avLst/>
          </a:prstGeom>
        </p:spPr>
        <p:txBody>
          <a:bodyPr wrap="square">
            <a:spAutoFit/>
          </a:bodyPr>
          <a:lstStyle/>
          <a:p>
            <a:pPr indent="442913" algn="just"/>
            <a:r>
              <a:rPr lang="ru-RU" b="1" dirty="0"/>
              <a:t>Исследования влияния полного давления на начальную скорость реакции для чистых реагентов, присутствующих в стехиометрических пропорциях, позволяют различать различные классы моделей </a:t>
            </a:r>
          </a:p>
          <a:p>
            <a:pPr indent="442913" algn="just"/>
            <a:r>
              <a:rPr lang="ru-RU" b="1" dirty="0"/>
              <a:t>Первый шаг в разработке модели </a:t>
            </a:r>
            <a:r>
              <a:rPr lang="en-US" b="1" dirty="0"/>
              <a:t>HW - </a:t>
            </a:r>
            <a:r>
              <a:rPr lang="ru-RU" dirty="0"/>
              <a:t>выделение класса вероятных моделей с помощью графиков зависимости начальной скорости реакции от общего давления, состава сырья и температуры*.</a:t>
            </a:r>
          </a:p>
          <a:p>
            <a:pPr indent="442913" algn="just"/>
            <a:r>
              <a:rPr lang="ru-RU" dirty="0"/>
              <a:t>При первоначальных исследованиях скорости в сырье не обязательно должны присутствовать продукты, а члены выражения скорости, включающие парциальное давление этих веществ, могут быть опущены при соответствующих экспериментальных условиях. </a:t>
            </a:r>
          </a:p>
          <a:p>
            <a:pPr indent="442913" algn="just"/>
            <a:r>
              <a:rPr lang="ru-RU" dirty="0"/>
              <a:t>Использование стехиометрических соотношений реагентов также может привести к упрощению выражения скорости.</a:t>
            </a:r>
          </a:p>
          <a:p>
            <a:pPr indent="442913" algn="just"/>
            <a:r>
              <a:rPr lang="ru-RU" dirty="0"/>
              <a:t>Рассмотрим обратимую бимолекулярную поверхностную реакцию между частицами </a:t>
            </a:r>
            <a:r>
              <a:rPr lang="ru-RU" i="1" dirty="0"/>
              <a:t>A</a:t>
            </a:r>
            <a:r>
              <a:rPr lang="ru-RU" dirty="0"/>
              <a:t> и </a:t>
            </a:r>
            <a:r>
              <a:rPr lang="ru-RU" i="1" dirty="0"/>
              <a:t>B</a:t>
            </a:r>
            <a:r>
              <a:rPr lang="ru-RU" dirty="0"/>
              <a:t>: </a:t>
            </a:r>
          </a:p>
          <a:p>
            <a:pPr indent="442913" algn="just"/>
            <a:endParaRPr lang="ru-RU" dirty="0"/>
          </a:p>
          <a:p>
            <a:pPr indent="442913" algn="just"/>
            <a:endParaRPr lang="ru-RU" dirty="0"/>
          </a:p>
          <a:p>
            <a:pPr indent="442913" algn="just"/>
            <a:r>
              <a:rPr lang="ru-RU" dirty="0"/>
              <a:t>Если скорость сложной реакции определяется стадией поверхностной реакции, то:</a:t>
            </a:r>
          </a:p>
        </p:txBody>
      </p:sp>
      <p:sp>
        <p:nvSpPr>
          <p:cNvPr id="8" name="Прямоугольник 7"/>
          <p:cNvSpPr/>
          <p:nvPr/>
        </p:nvSpPr>
        <p:spPr>
          <a:xfrm>
            <a:off x="255558" y="6324431"/>
            <a:ext cx="7639063" cy="400110"/>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en-US" sz="1000" i="1" dirty="0">
                <a:latin typeface="Calibri" panose="020F0502020204030204" pitchFamily="34" charset="0"/>
                <a:ea typeface="Calibri" panose="020F0502020204030204" pitchFamily="34" charset="0"/>
                <a:cs typeface="Times New Roman" panose="02020603050405020304" pitchFamily="18" charset="0"/>
              </a:rPr>
              <a:t>Charles G. Hill. Intro To Chemical Engineering Kinetics Reactor Design – 1977</a:t>
            </a:r>
            <a:r>
              <a:rPr lang="ru-RU" sz="1000" i="1" dirty="0">
                <a:latin typeface="Calibri" panose="020F0502020204030204" pitchFamily="34" charset="0"/>
                <a:ea typeface="Calibri" panose="020F0502020204030204" pitchFamily="34" charset="0"/>
                <a:cs typeface="Times New Roman" panose="02020603050405020304" pitchFamily="18" charset="0"/>
              </a:rPr>
              <a:t>,</a:t>
            </a:r>
          </a:p>
          <a:p>
            <a:r>
              <a:rPr lang="en-US" sz="1000" i="1" dirty="0" err="1"/>
              <a:t>Hougen</a:t>
            </a:r>
            <a:r>
              <a:rPr lang="en-US" sz="1000" i="1" dirty="0"/>
              <a:t>, O. A., "Reaction Kinetics in Chemical Engineering,"</a:t>
            </a:r>
            <a:r>
              <a:rPr lang="ru-RU" sz="1000" i="1" dirty="0"/>
              <a:t> </a:t>
            </a:r>
            <a:r>
              <a:rPr lang="en-US" sz="1000" i="1" dirty="0"/>
              <a:t>Chem. Eng. </a:t>
            </a:r>
            <a:r>
              <a:rPr lang="en-US" sz="1000" i="1" dirty="0" err="1"/>
              <a:t>Prog</a:t>
            </a:r>
            <a:r>
              <a:rPr lang="en-US" sz="1000" i="1" dirty="0"/>
              <a:t>. Monograph Series, No. 1,</a:t>
            </a:r>
            <a:r>
              <a:rPr lang="ru-RU" sz="1000" i="1" dirty="0"/>
              <a:t> </a:t>
            </a:r>
            <a:r>
              <a:rPr lang="en-US" sz="1000" i="1" dirty="0"/>
              <a:t>47, Chapter 5</a:t>
            </a:r>
            <a:r>
              <a:rPr lang="ru-RU" sz="1000" i="1" dirty="0"/>
              <a:t>, </a:t>
            </a:r>
            <a:r>
              <a:rPr lang="en-US" sz="1000" i="1" dirty="0"/>
              <a:t>1951</a:t>
            </a:r>
            <a:endParaRPr lang="ru-RU" sz="1000" i="1" dirty="0"/>
          </a:p>
        </p:txBody>
      </p:sp>
      <p:graphicFrame>
        <p:nvGraphicFramePr>
          <p:cNvPr id="2" name="Объект 1"/>
          <p:cNvGraphicFramePr>
            <a:graphicFrameLocks noChangeAspect="1"/>
          </p:cNvGraphicFramePr>
          <p:nvPr>
            <p:extLst>
              <p:ext uri="{D42A27DB-BD31-4B8C-83A1-F6EECF244321}">
                <p14:modId xmlns:p14="http://schemas.microsoft.com/office/powerpoint/2010/main" val="2078901408"/>
              </p:ext>
            </p:extLst>
          </p:nvPr>
        </p:nvGraphicFramePr>
        <p:xfrm>
          <a:off x="4089400" y="3974004"/>
          <a:ext cx="4013200" cy="2336800"/>
        </p:xfrm>
        <a:graphic>
          <a:graphicData uri="http://schemas.openxmlformats.org/presentationml/2006/ole">
            <mc:AlternateContent xmlns:mc="http://schemas.openxmlformats.org/markup-compatibility/2006">
              <mc:Choice xmlns:v="urn:schemas-microsoft-com:vml" Requires="v">
                <p:oleObj spid="_x0000_s83047" name="Equation" r:id="rId5" imgW="2006280" imgH="1168200" progId="Equation.DSMT4">
                  <p:embed/>
                </p:oleObj>
              </mc:Choice>
              <mc:Fallback>
                <p:oleObj name="Equation" r:id="rId5" imgW="2006280" imgH="1168200" progId="Equation.DSMT4">
                  <p:embed/>
                  <p:pic>
                    <p:nvPicPr>
                      <p:cNvPr id="0" name=""/>
                      <p:cNvPicPr/>
                      <p:nvPr/>
                    </p:nvPicPr>
                    <p:blipFill>
                      <a:blip r:embed="rId6"/>
                      <a:stretch>
                        <a:fillRect/>
                      </a:stretch>
                    </p:blipFill>
                    <p:spPr>
                      <a:xfrm>
                        <a:off x="4089400" y="3974004"/>
                        <a:ext cx="4013200" cy="2336800"/>
                      </a:xfrm>
                      <a:prstGeom prst="rect">
                        <a:avLst/>
                      </a:prstGeom>
                    </p:spPr>
                  </p:pic>
                </p:oleObj>
              </mc:Fallback>
            </mc:AlternateContent>
          </a:graphicData>
        </a:graphic>
      </p:graphicFrame>
    </p:spTree>
    <p:extLst>
      <p:ext uri="{BB962C8B-B14F-4D97-AF65-F5344CB8AC3E}">
        <p14:creationId xmlns:p14="http://schemas.microsoft.com/office/powerpoint/2010/main" val="3416708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16</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Метод начальной скорости (пример)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06972" y="1277635"/>
            <a:ext cx="11336874" cy="3416320"/>
          </a:xfrm>
          <a:prstGeom prst="rect">
            <a:avLst/>
          </a:prstGeom>
        </p:spPr>
        <p:txBody>
          <a:bodyPr wrap="square">
            <a:spAutoFit/>
          </a:bodyPr>
          <a:lstStyle/>
          <a:p>
            <a:pPr indent="442913" algn="just"/>
            <a:r>
              <a:rPr lang="ru-RU" sz="2000" b="1" dirty="0"/>
              <a:t>Рассмотрим обратимую бимолекулярную поверхностную реакцию между частицами </a:t>
            </a:r>
            <a:r>
              <a:rPr lang="ru-RU" sz="2000" b="1" i="1" dirty="0"/>
              <a:t>A</a:t>
            </a:r>
            <a:r>
              <a:rPr lang="ru-RU" sz="2000" b="1" dirty="0"/>
              <a:t> и </a:t>
            </a:r>
            <a:r>
              <a:rPr lang="ru-RU" sz="2000" b="1" i="1" dirty="0"/>
              <a:t>B</a:t>
            </a:r>
            <a:r>
              <a:rPr lang="ru-RU" sz="2000" b="1" dirty="0"/>
              <a:t>: </a:t>
            </a:r>
          </a:p>
          <a:p>
            <a:pPr indent="442913" algn="just"/>
            <a:endParaRPr lang="ru-RU" dirty="0"/>
          </a:p>
          <a:p>
            <a:pPr indent="442913" algn="just"/>
            <a:endParaRPr lang="ru-RU" dirty="0"/>
          </a:p>
          <a:p>
            <a:pPr indent="442913" algn="just"/>
            <a:r>
              <a:rPr lang="ru-RU" dirty="0"/>
              <a:t>Если скорость сложной реакции определяется стадией поверхностной реакции, то:</a:t>
            </a:r>
          </a:p>
          <a:p>
            <a:pPr indent="442913" algn="just"/>
            <a:endParaRPr lang="ru-RU" dirty="0"/>
          </a:p>
          <a:p>
            <a:pPr indent="442913" algn="just"/>
            <a:endParaRPr lang="ru-RU" dirty="0"/>
          </a:p>
          <a:p>
            <a:pPr indent="442913" algn="just"/>
            <a:endParaRPr lang="ru-RU" dirty="0"/>
          </a:p>
          <a:p>
            <a:pPr indent="442913" algn="just"/>
            <a:endParaRPr lang="ru-RU" dirty="0"/>
          </a:p>
          <a:p>
            <a:pPr indent="442913" algn="just"/>
            <a:endParaRPr lang="ru-RU" dirty="0"/>
          </a:p>
          <a:p>
            <a:pPr indent="442913" algn="just"/>
            <a:endParaRPr lang="ru-RU" dirty="0"/>
          </a:p>
          <a:p>
            <a:pPr indent="442913" algn="just"/>
            <a:r>
              <a:rPr lang="ru-RU" dirty="0"/>
              <a:t>Если используется </a:t>
            </a:r>
            <a:r>
              <a:rPr lang="ru-RU" i="1" dirty="0" err="1"/>
              <a:t>эквимолярная</a:t>
            </a:r>
            <a:r>
              <a:rPr lang="ru-RU" i="1" dirty="0"/>
              <a:t> </a:t>
            </a:r>
            <a:r>
              <a:rPr lang="ru-RU" dirty="0"/>
              <a:t>подача частиц </a:t>
            </a:r>
            <a:r>
              <a:rPr lang="ru-RU" i="1" dirty="0"/>
              <a:t>А</a:t>
            </a:r>
            <a:r>
              <a:rPr lang="ru-RU" dirty="0"/>
              <a:t> и </a:t>
            </a:r>
            <a:r>
              <a:rPr lang="ru-RU" i="1" dirty="0"/>
              <a:t>В</a:t>
            </a:r>
            <a:r>
              <a:rPr lang="ru-RU" dirty="0"/>
              <a:t>, зависимость </a:t>
            </a:r>
            <a:r>
              <a:rPr lang="ru-RU" b="1" u="sng" dirty="0"/>
              <a:t>начальной скорости</a:t>
            </a:r>
            <a:r>
              <a:rPr lang="ru-RU" dirty="0"/>
              <a:t> от общего давления </a:t>
            </a:r>
            <a:r>
              <a:rPr lang="en-US" i="1" dirty="0"/>
              <a:t>p</a:t>
            </a:r>
            <a:r>
              <a:rPr lang="ru-RU" dirty="0"/>
              <a:t> определяется выражением:</a:t>
            </a:r>
          </a:p>
        </p:txBody>
      </p:sp>
      <p:sp>
        <p:nvSpPr>
          <p:cNvPr id="8" name="Прямоугольник 7"/>
          <p:cNvSpPr/>
          <p:nvPr/>
        </p:nvSpPr>
        <p:spPr>
          <a:xfrm>
            <a:off x="255558" y="6324431"/>
            <a:ext cx="7639063" cy="400110"/>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en-US" sz="1000" i="1" dirty="0">
                <a:latin typeface="Calibri" panose="020F0502020204030204" pitchFamily="34" charset="0"/>
                <a:ea typeface="Calibri" panose="020F0502020204030204" pitchFamily="34" charset="0"/>
                <a:cs typeface="Times New Roman" panose="02020603050405020304" pitchFamily="18" charset="0"/>
              </a:rPr>
              <a:t>Charles G. Hill. Intro To Chemical Engineering Kinetics Reactor Design – 1977</a:t>
            </a:r>
            <a:r>
              <a:rPr lang="ru-RU" sz="1000" i="1" dirty="0">
                <a:latin typeface="Calibri" panose="020F0502020204030204" pitchFamily="34" charset="0"/>
                <a:ea typeface="Calibri" panose="020F0502020204030204" pitchFamily="34" charset="0"/>
                <a:cs typeface="Times New Roman" panose="02020603050405020304" pitchFamily="18" charset="0"/>
              </a:rPr>
              <a:t>,</a:t>
            </a:r>
          </a:p>
          <a:p>
            <a:r>
              <a:rPr lang="en-US" sz="1000" i="1" dirty="0" err="1"/>
              <a:t>Hougen</a:t>
            </a:r>
            <a:r>
              <a:rPr lang="en-US" sz="1000" i="1" dirty="0"/>
              <a:t>, O. A., "Reaction Kinetics in Chemical Engineering,"</a:t>
            </a:r>
            <a:r>
              <a:rPr lang="ru-RU" sz="1000" i="1" dirty="0"/>
              <a:t> </a:t>
            </a:r>
            <a:r>
              <a:rPr lang="en-US" sz="1000" i="1" dirty="0"/>
              <a:t>Chem. Eng. </a:t>
            </a:r>
            <a:r>
              <a:rPr lang="en-US" sz="1000" i="1" dirty="0" err="1"/>
              <a:t>Prog</a:t>
            </a:r>
            <a:r>
              <a:rPr lang="en-US" sz="1000" i="1" dirty="0"/>
              <a:t>. Monograph Series, No. 1,</a:t>
            </a:r>
            <a:r>
              <a:rPr lang="ru-RU" sz="1000" i="1" dirty="0"/>
              <a:t> </a:t>
            </a:r>
            <a:r>
              <a:rPr lang="en-US" sz="1000" i="1" dirty="0"/>
              <a:t>47, Chapter 5</a:t>
            </a:r>
            <a:r>
              <a:rPr lang="ru-RU" sz="1000" i="1" dirty="0"/>
              <a:t>, </a:t>
            </a:r>
            <a:r>
              <a:rPr lang="en-US" sz="1000" i="1" dirty="0"/>
              <a:t>1951</a:t>
            </a:r>
            <a:endParaRPr lang="ru-RU" sz="1000" i="1" dirty="0"/>
          </a:p>
        </p:txBody>
      </p:sp>
      <p:graphicFrame>
        <p:nvGraphicFramePr>
          <p:cNvPr id="2" name="Объект 1"/>
          <p:cNvGraphicFramePr>
            <a:graphicFrameLocks noChangeAspect="1"/>
          </p:cNvGraphicFramePr>
          <p:nvPr>
            <p:extLst>
              <p:ext uri="{D42A27DB-BD31-4B8C-83A1-F6EECF244321}">
                <p14:modId xmlns:p14="http://schemas.microsoft.com/office/powerpoint/2010/main" val="2817934258"/>
              </p:ext>
            </p:extLst>
          </p:nvPr>
        </p:nvGraphicFramePr>
        <p:xfrm>
          <a:off x="4089400" y="1579317"/>
          <a:ext cx="4013200" cy="2336800"/>
        </p:xfrm>
        <a:graphic>
          <a:graphicData uri="http://schemas.openxmlformats.org/presentationml/2006/ole">
            <mc:AlternateContent xmlns:mc="http://schemas.openxmlformats.org/markup-compatibility/2006">
              <mc:Choice xmlns:v="urn:schemas-microsoft-com:vml" Requires="v">
                <p:oleObj spid="_x0000_s84163" name="Equation" r:id="rId5" imgW="2006280" imgH="1168200" progId="Equation.DSMT4">
                  <p:embed/>
                </p:oleObj>
              </mc:Choice>
              <mc:Fallback>
                <p:oleObj name="Equation" r:id="rId5" imgW="2006280" imgH="1168200" progId="Equation.DSMT4">
                  <p:embed/>
                  <p:pic>
                    <p:nvPicPr>
                      <p:cNvPr id="2" name="Объект 1"/>
                      <p:cNvPicPr/>
                      <p:nvPr/>
                    </p:nvPicPr>
                    <p:blipFill>
                      <a:blip r:embed="rId6"/>
                      <a:stretch>
                        <a:fillRect/>
                      </a:stretch>
                    </p:blipFill>
                    <p:spPr>
                      <a:xfrm>
                        <a:off x="4089400" y="1579317"/>
                        <a:ext cx="4013200" cy="2336800"/>
                      </a:xfrm>
                      <a:prstGeom prst="rect">
                        <a:avLst/>
                      </a:prstGeom>
                    </p:spPr>
                  </p:pic>
                </p:oleObj>
              </mc:Fallback>
            </mc:AlternateContent>
          </a:graphicData>
        </a:graphic>
      </p:graphicFrame>
      <p:graphicFrame>
        <p:nvGraphicFramePr>
          <p:cNvPr id="3" name="Объект 2"/>
          <p:cNvGraphicFramePr>
            <a:graphicFrameLocks noChangeAspect="1"/>
          </p:cNvGraphicFramePr>
          <p:nvPr>
            <p:extLst>
              <p:ext uri="{D42A27DB-BD31-4B8C-83A1-F6EECF244321}">
                <p14:modId xmlns:p14="http://schemas.microsoft.com/office/powerpoint/2010/main" val="2598151405"/>
              </p:ext>
            </p:extLst>
          </p:nvPr>
        </p:nvGraphicFramePr>
        <p:xfrm>
          <a:off x="3205163" y="4368800"/>
          <a:ext cx="8839200" cy="1854200"/>
        </p:xfrm>
        <a:graphic>
          <a:graphicData uri="http://schemas.openxmlformats.org/presentationml/2006/ole">
            <mc:AlternateContent xmlns:mc="http://schemas.openxmlformats.org/markup-compatibility/2006">
              <mc:Choice xmlns:v="urn:schemas-microsoft-com:vml" Requires="v">
                <p:oleObj spid="_x0000_s84164" name="Equation" r:id="rId7" imgW="4419360" imgH="927000" progId="Equation.DSMT4">
                  <p:embed/>
                </p:oleObj>
              </mc:Choice>
              <mc:Fallback>
                <p:oleObj name="Equation" r:id="rId7" imgW="4419360" imgH="927000" progId="Equation.DSMT4">
                  <p:embed/>
                  <p:pic>
                    <p:nvPicPr>
                      <p:cNvPr id="0" name=""/>
                      <p:cNvPicPr/>
                      <p:nvPr/>
                    </p:nvPicPr>
                    <p:blipFill>
                      <a:blip r:embed="rId8"/>
                      <a:stretch>
                        <a:fillRect/>
                      </a:stretch>
                    </p:blipFill>
                    <p:spPr>
                      <a:xfrm>
                        <a:off x="3205163" y="4368800"/>
                        <a:ext cx="8839200" cy="1854200"/>
                      </a:xfrm>
                      <a:prstGeom prst="rect">
                        <a:avLst/>
                      </a:prstGeom>
                    </p:spPr>
                  </p:pic>
                </p:oleObj>
              </mc:Fallback>
            </mc:AlternateContent>
          </a:graphicData>
        </a:graphic>
      </p:graphicFrame>
    </p:spTree>
    <p:extLst>
      <p:ext uri="{BB962C8B-B14F-4D97-AF65-F5344CB8AC3E}">
        <p14:creationId xmlns:p14="http://schemas.microsoft.com/office/powerpoint/2010/main" val="865063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17</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Метод начальной скорости (пример)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06972" y="1277635"/>
            <a:ext cx="11336874" cy="646331"/>
          </a:xfrm>
          <a:prstGeom prst="rect">
            <a:avLst/>
          </a:prstGeom>
        </p:spPr>
        <p:txBody>
          <a:bodyPr wrap="square">
            <a:spAutoFit/>
          </a:bodyPr>
          <a:lstStyle/>
          <a:p>
            <a:pPr indent="442913" algn="just"/>
            <a:r>
              <a:rPr lang="ru-RU" dirty="0"/>
              <a:t>Если используется </a:t>
            </a:r>
            <a:r>
              <a:rPr lang="ru-RU" i="1" dirty="0" err="1"/>
              <a:t>эквимолярная</a:t>
            </a:r>
            <a:r>
              <a:rPr lang="ru-RU" i="1" dirty="0"/>
              <a:t> </a:t>
            </a:r>
            <a:r>
              <a:rPr lang="ru-RU" dirty="0"/>
              <a:t>подача частиц </a:t>
            </a:r>
            <a:r>
              <a:rPr lang="ru-RU" i="1" dirty="0"/>
              <a:t>А</a:t>
            </a:r>
            <a:r>
              <a:rPr lang="ru-RU" dirty="0"/>
              <a:t> и </a:t>
            </a:r>
            <a:r>
              <a:rPr lang="ru-RU" i="1" dirty="0"/>
              <a:t>В</a:t>
            </a:r>
            <a:r>
              <a:rPr lang="ru-RU" dirty="0"/>
              <a:t>, зависимость </a:t>
            </a:r>
            <a:r>
              <a:rPr lang="ru-RU" b="1" u="sng" dirty="0"/>
              <a:t>начальной скорости</a:t>
            </a:r>
            <a:r>
              <a:rPr lang="ru-RU" dirty="0"/>
              <a:t> от общего давления </a:t>
            </a:r>
            <a:r>
              <a:rPr lang="en-US" i="1" dirty="0"/>
              <a:t>p</a:t>
            </a:r>
            <a:r>
              <a:rPr lang="ru-RU" dirty="0"/>
              <a:t> определяется выражением:</a:t>
            </a:r>
          </a:p>
        </p:txBody>
      </p:sp>
      <p:sp>
        <p:nvSpPr>
          <p:cNvPr id="8" name="Прямоугольник 7"/>
          <p:cNvSpPr/>
          <p:nvPr/>
        </p:nvSpPr>
        <p:spPr>
          <a:xfrm>
            <a:off x="255558" y="6324431"/>
            <a:ext cx="7639063" cy="400110"/>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en-US" sz="1000" i="1" dirty="0">
                <a:latin typeface="Calibri" panose="020F0502020204030204" pitchFamily="34" charset="0"/>
                <a:ea typeface="Calibri" panose="020F0502020204030204" pitchFamily="34" charset="0"/>
                <a:cs typeface="Times New Roman" panose="02020603050405020304" pitchFamily="18" charset="0"/>
              </a:rPr>
              <a:t>Charles G. Hill. Intro To Chemical Engineering Kinetics Reactor Design – 1977</a:t>
            </a:r>
            <a:r>
              <a:rPr lang="ru-RU" sz="1000" i="1" dirty="0">
                <a:latin typeface="Calibri" panose="020F0502020204030204" pitchFamily="34" charset="0"/>
                <a:ea typeface="Calibri" panose="020F0502020204030204" pitchFamily="34" charset="0"/>
                <a:cs typeface="Times New Roman" panose="02020603050405020304" pitchFamily="18" charset="0"/>
              </a:rPr>
              <a:t>,</a:t>
            </a:r>
          </a:p>
          <a:p>
            <a:r>
              <a:rPr lang="en-US" sz="1000" i="1" dirty="0" err="1"/>
              <a:t>Hougen</a:t>
            </a:r>
            <a:r>
              <a:rPr lang="en-US" sz="1000" i="1" dirty="0"/>
              <a:t>, O. A., "Reaction Kinetics in Chemical Engineering,"</a:t>
            </a:r>
            <a:r>
              <a:rPr lang="ru-RU" sz="1000" i="1" dirty="0"/>
              <a:t> </a:t>
            </a:r>
            <a:r>
              <a:rPr lang="en-US" sz="1000" i="1" dirty="0"/>
              <a:t>Chem. Eng. </a:t>
            </a:r>
            <a:r>
              <a:rPr lang="en-US" sz="1000" i="1" dirty="0" err="1"/>
              <a:t>Prog</a:t>
            </a:r>
            <a:r>
              <a:rPr lang="en-US" sz="1000" i="1" dirty="0"/>
              <a:t>. Monograph Series, No. 1,</a:t>
            </a:r>
            <a:r>
              <a:rPr lang="ru-RU" sz="1000" i="1" dirty="0"/>
              <a:t> </a:t>
            </a:r>
            <a:r>
              <a:rPr lang="en-US" sz="1000" i="1" dirty="0"/>
              <a:t>47, Chapter 5</a:t>
            </a:r>
            <a:r>
              <a:rPr lang="ru-RU" sz="1000" i="1" dirty="0"/>
              <a:t>, </a:t>
            </a:r>
            <a:r>
              <a:rPr lang="en-US" sz="1000" i="1" dirty="0"/>
              <a:t>1951</a:t>
            </a:r>
            <a:endParaRPr lang="ru-RU" sz="1000" i="1" dirty="0"/>
          </a:p>
        </p:txBody>
      </p:sp>
      <p:graphicFrame>
        <p:nvGraphicFramePr>
          <p:cNvPr id="3" name="Объект 2"/>
          <p:cNvGraphicFramePr>
            <a:graphicFrameLocks noChangeAspect="1"/>
          </p:cNvGraphicFramePr>
          <p:nvPr>
            <p:extLst>
              <p:ext uri="{D42A27DB-BD31-4B8C-83A1-F6EECF244321}">
                <p14:modId xmlns:p14="http://schemas.microsoft.com/office/powerpoint/2010/main" val="4034609494"/>
              </p:ext>
            </p:extLst>
          </p:nvPr>
        </p:nvGraphicFramePr>
        <p:xfrm>
          <a:off x="1488440" y="1544620"/>
          <a:ext cx="9169400" cy="4826000"/>
        </p:xfrm>
        <a:graphic>
          <a:graphicData uri="http://schemas.openxmlformats.org/presentationml/2006/ole">
            <mc:AlternateContent xmlns:mc="http://schemas.openxmlformats.org/markup-compatibility/2006">
              <mc:Choice xmlns:v="urn:schemas-microsoft-com:vml" Requires="v">
                <p:oleObj spid="_x0000_s85090" name="Equation" r:id="rId5" imgW="4584600" imgH="2412720" progId="Equation.DSMT4">
                  <p:embed/>
                </p:oleObj>
              </mc:Choice>
              <mc:Fallback>
                <p:oleObj name="Equation" r:id="rId5" imgW="4584600" imgH="2412720" progId="Equation.DSMT4">
                  <p:embed/>
                  <p:pic>
                    <p:nvPicPr>
                      <p:cNvPr id="3" name="Объект 2"/>
                      <p:cNvPicPr/>
                      <p:nvPr/>
                    </p:nvPicPr>
                    <p:blipFill>
                      <a:blip r:embed="rId6"/>
                      <a:stretch>
                        <a:fillRect/>
                      </a:stretch>
                    </p:blipFill>
                    <p:spPr>
                      <a:xfrm>
                        <a:off x="1488440" y="1544620"/>
                        <a:ext cx="9169400" cy="4826000"/>
                      </a:xfrm>
                      <a:prstGeom prst="rect">
                        <a:avLst/>
                      </a:prstGeom>
                    </p:spPr>
                  </p:pic>
                </p:oleObj>
              </mc:Fallback>
            </mc:AlternateContent>
          </a:graphicData>
        </a:graphic>
      </p:graphicFrame>
    </p:spTree>
    <p:extLst>
      <p:ext uri="{BB962C8B-B14F-4D97-AF65-F5344CB8AC3E}">
        <p14:creationId xmlns:p14="http://schemas.microsoft.com/office/powerpoint/2010/main" val="3136071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18</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Метод начальной скорости (пример)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06972" y="1277635"/>
            <a:ext cx="11336874" cy="3139321"/>
          </a:xfrm>
          <a:prstGeom prst="rect">
            <a:avLst/>
          </a:prstGeom>
        </p:spPr>
        <p:txBody>
          <a:bodyPr wrap="square">
            <a:spAutoFit/>
          </a:bodyPr>
          <a:lstStyle/>
          <a:p>
            <a:pPr indent="442913" algn="just"/>
            <a:r>
              <a:rPr lang="ru-RU" b="1" dirty="0"/>
              <a:t>Если реакция протекает по механизму, требующему диссоциации одного из реагентов (</a:t>
            </a:r>
            <a:r>
              <a:rPr lang="ru-RU" b="1" i="1" dirty="0"/>
              <a:t>А</a:t>
            </a:r>
            <a:r>
              <a:rPr lang="ru-RU" b="1" baseline="-25000" dirty="0"/>
              <a:t>2</a:t>
            </a:r>
            <a:r>
              <a:rPr lang="ru-RU" b="1" dirty="0"/>
              <a:t>) при адсорбции</a:t>
            </a:r>
            <a:r>
              <a:rPr lang="ru-RU" dirty="0"/>
              <a:t>,</a:t>
            </a:r>
            <a:r>
              <a:rPr lang="en-US" dirty="0"/>
              <a:t> </a:t>
            </a:r>
            <a:r>
              <a:rPr lang="ru-RU" dirty="0"/>
              <a:t>и  реакция на поверхности является лимитирующей стадией, то выражение для скорости реакции примет вид:</a:t>
            </a:r>
          </a:p>
          <a:p>
            <a:pPr indent="442913" algn="just"/>
            <a:endParaRPr lang="ru-RU" dirty="0"/>
          </a:p>
          <a:p>
            <a:pPr indent="442913" algn="just"/>
            <a:endParaRPr lang="ru-RU" dirty="0"/>
          </a:p>
          <a:p>
            <a:pPr indent="442913" algn="just"/>
            <a:endParaRPr lang="ru-RU" dirty="0"/>
          </a:p>
          <a:p>
            <a:pPr indent="442913" algn="just"/>
            <a:endParaRPr lang="ru-RU" dirty="0"/>
          </a:p>
          <a:p>
            <a:pPr indent="442913" algn="just"/>
            <a:endParaRPr lang="ru-RU" dirty="0"/>
          </a:p>
          <a:p>
            <a:pPr indent="442913" algn="just"/>
            <a:endParaRPr lang="ru-RU" dirty="0"/>
          </a:p>
          <a:p>
            <a:pPr indent="442913" algn="just"/>
            <a:endParaRPr lang="ru-RU" dirty="0"/>
          </a:p>
          <a:p>
            <a:pPr indent="442913" algn="just"/>
            <a:r>
              <a:rPr lang="ru-RU" dirty="0"/>
              <a:t>Если используется </a:t>
            </a:r>
            <a:r>
              <a:rPr lang="ru-RU" i="1" dirty="0" err="1"/>
              <a:t>эквимолярная</a:t>
            </a:r>
            <a:r>
              <a:rPr lang="ru-RU" i="1" dirty="0"/>
              <a:t> </a:t>
            </a:r>
            <a:r>
              <a:rPr lang="ru-RU" dirty="0"/>
              <a:t>подача частиц </a:t>
            </a:r>
            <a:r>
              <a:rPr lang="ru-RU" i="1" dirty="0"/>
              <a:t>А</a:t>
            </a:r>
            <a:r>
              <a:rPr lang="ru-RU" baseline="-25000" dirty="0"/>
              <a:t>2</a:t>
            </a:r>
            <a:r>
              <a:rPr lang="ru-RU" dirty="0"/>
              <a:t> и </a:t>
            </a:r>
            <a:r>
              <a:rPr lang="ru-RU" i="1" dirty="0"/>
              <a:t>В</a:t>
            </a:r>
            <a:r>
              <a:rPr lang="ru-RU" dirty="0"/>
              <a:t>, зависимость </a:t>
            </a:r>
            <a:r>
              <a:rPr lang="ru-RU" b="1" u="sng" dirty="0"/>
              <a:t>начальной скорости</a:t>
            </a:r>
            <a:r>
              <a:rPr lang="ru-RU" dirty="0"/>
              <a:t> от общего давления </a:t>
            </a:r>
            <a:r>
              <a:rPr lang="en-US" i="1" dirty="0"/>
              <a:t>p</a:t>
            </a:r>
            <a:r>
              <a:rPr lang="ru-RU" dirty="0"/>
              <a:t> определяется выражением:</a:t>
            </a:r>
          </a:p>
        </p:txBody>
      </p:sp>
      <p:sp>
        <p:nvSpPr>
          <p:cNvPr id="8" name="Прямоугольник 7"/>
          <p:cNvSpPr/>
          <p:nvPr/>
        </p:nvSpPr>
        <p:spPr>
          <a:xfrm>
            <a:off x="255558" y="6324431"/>
            <a:ext cx="7639063" cy="400110"/>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en-US" sz="1000" i="1" dirty="0">
                <a:latin typeface="Calibri" panose="020F0502020204030204" pitchFamily="34" charset="0"/>
                <a:ea typeface="Calibri" panose="020F0502020204030204" pitchFamily="34" charset="0"/>
                <a:cs typeface="Times New Roman" panose="02020603050405020304" pitchFamily="18" charset="0"/>
              </a:rPr>
              <a:t>Charles G. Hill. Intro To Chemical Engineering Kinetics Reactor Design – 1977</a:t>
            </a:r>
            <a:r>
              <a:rPr lang="ru-RU" sz="1000" i="1" dirty="0">
                <a:latin typeface="Calibri" panose="020F0502020204030204" pitchFamily="34" charset="0"/>
                <a:ea typeface="Calibri" panose="020F0502020204030204" pitchFamily="34" charset="0"/>
                <a:cs typeface="Times New Roman" panose="02020603050405020304" pitchFamily="18" charset="0"/>
              </a:rPr>
              <a:t>,</a:t>
            </a:r>
          </a:p>
          <a:p>
            <a:r>
              <a:rPr lang="en-US" sz="1000" i="1" dirty="0" err="1"/>
              <a:t>Hougen</a:t>
            </a:r>
            <a:r>
              <a:rPr lang="en-US" sz="1000" i="1" dirty="0"/>
              <a:t>, O. A., "Reaction Kinetics in Chemical Engineering,"</a:t>
            </a:r>
            <a:r>
              <a:rPr lang="ru-RU" sz="1000" i="1" dirty="0"/>
              <a:t> </a:t>
            </a:r>
            <a:r>
              <a:rPr lang="en-US" sz="1000" i="1" dirty="0"/>
              <a:t>Chem. Eng. </a:t>
            </a:r>
            <a:r>
              <a:rPr lang="en-US" sz="1000" i="1" dirty="0" err="1"/>
              <a:t>Prog</a:t>
            </a:r>
            <a:r>
              <a:rPr lang="en-US" sz="1000" i="1" dirty="0"/>
              <a:t>. Monograph Series, No. 1,</a:t>
            </a:r>
            <a:r>
              <a:rPr lang="ru-RU" sz="1000" i="1" dirty="0"/>
              <a:t> </a:t>
            </a:r>
            <a:r>
              <a:rPr lang="en-US" sz="1000" i="1" dirty="0"/>
              <a:t>47, Chapter 5</a:t>
            </a:r>
            <a:r>
              <a:rPr lang="ru-RU" sz="1000" i="1" dirty="0"/>
              <a:t>, </a:t>
            </a:r>
            <a:r>
              <a:rPr lang="en-US" sz="1000" i="1" dirty="0"/>
              <a:t>1951</a:t>
            </a:r>
            <a:endParaRPr lang="ru-RU" sz="1000" i="1" dirty="0"/>
          </a:p>
        </p:txBody>
      </p:sp>
      <p:graphicFrame>
        <p:nvGraphicFramePr>
          <p:cNvPr id="3" name="Объект 2"/>
          <p:cNvGraphicFramePr>
            <a:graphicFrameLocks noChangeAspect="1"/>
          </p:cNvGraphicFramePr>
          <p:nvPr>
            <p:extLst>
              <p:ext uri="{D42A27DB-BD31-4B8C-83A1-F6EECF244321}">
                <p14:modId xmlns:p14="http://schemas.microsoft.com/office/powerpoint/2010/main" val="2040841594"/>
              </p:ext>
            </p:extLst>
          </p:nvPr>
        </p:nvGraphicFramePr>
        <p:xfrm>
          <a:off x="3913505" y="1965920"/>
          <a:ext cx="4343400" cy="1549400"/>
        </p:xfrm>
        <a:graphic>
          <a:graphicData uri="http://schemas.openxmlformats.org/presentationml/2006/ole">
            <mc:AlternateContent xmlns:mc="http://schemas.openxmlformats.org/markup-compatibility/2006">
              <mc:Choice xmlns:v="urn:schemas-microsoft-com:vml" Requires="v">
                <p:oleObj spid="_x0000_s86210" name="Equation" r:id="rId5" imgW="2171520" imgH="774360" progId="Equation.DSMT4">
                  <p:embed/>
                </p:oleObj>
              </mc:Choice>
              <mc:Fallback>
                <p:oleObj name="Equation" r:id="rId5" imgW="2171520" imgH="774360" progId="Equation.DSMT4">
                  <p:embed/>
                  <p:pic>
                    <p:nvPicPr>
                      <p:cNvPr id="3" name="Объект 2"/>
                      <p:cNvPicPr/>
                      <p:nvPr/>
                    </p:nvPicPr>
                    <p:blipFill>
                      <a:blip r:embed="rId6"/>
                      <a:stretch>
                        <a:fillRect/>
                      </a:stretch>
                    </p:blipFill>
                    <p:spPr>
                      <a:xfrm>
                        <a:off x="3913505" y="1965920"/>
                        <a:ext cx="4343400" cy="1549400"/>
                      </a:xfrm>
                      <a:prstGeom prst="rect">
                        <a:avLst/>
                      </a:prstGeom>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547209136"/>
              </p:ext>
            </p:extLst>
          </p:nvPr>
        </p:nvGraphicFramePr>
        <p:xfrm>
          <a:off x="4662845" y="4267200"/>
          <a:ext cx="2844720" cy="1802880"/>
        </p:xfrm>
        <a:graphic>
          <a:graphicData uri="http://schemas.openxmlformats.org/presentationml/2006/ole">
            <mc:AlternateContent xmlns:mc="http://schemas.openxmlformats.org/markup-compatibility/2006">
              <mc:Choice xmlns:v="urn:schemas-microsoft-com:vml" Requires="v">
                <p:oleObj spid="_x0000_s86211" name="Equation" r:id="rId7" imgW="1422360" imgH="901440" progId="Equation.DSMT4">
                  <p:embed/>
                </p:oleObj>
              </mc:Choice>
              <mc:Fallback>
                <p:oleObj name="Equation" r:id="rId7" imgW="1422360" imgH="901440" progId="Equation.DSMT4">
                  <p:embed/>
                  <p:pic>
                    <p:nvPicPr>
                      <p:cNvPr id="0" name=""/>
                      <p:cNvPicPr/>
                      <p:nvPr/>
                    </p:nvPicPr>
                    <p:blipFill>
                      <a:blip r:embed="rId8"/>
                      <a:stretch>
                        <a:fillRect/>
                      </a:stretch>
                    </p:blipFill>
                    <p:spPr>
                      <a:xfrm>
                        <a:off x="4662845" y="4267200"/>
                        <a:ext cx="2844720" cy="1802880"/>
                      </a:xfrm>
                      <a:prstGeom prst="rect">
                        <a:avLst/>
                      </a:prstGeom>
                    </p:spPr>
                  </p:pic>
                </p:oleObj>
              </mc:Fallback>
            </mc:AlternateContent>
          </a:graphicData>
        </a:graphic>
      </p:graphicFrame>
    </p:spTree>
    <p:extLst>
      <p:ext uri="{BB962C8B-B14F-4D97-AF65-F5344CB8AC3E}">
        <p14:creationId xmlns:p14="http://schemas.microsoft.com/office/powerpoint/2010/main" val="3407372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19</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Метод начальной скорости (пример)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06972" y="1277635"/>
            <a:ext cx="5116588" cy="4801314"/>
          </a:xfrm>
          <a:prstGeom prst="rect">
            <a:avLst/>
          </a:prstGeom>
        </p:spPr>
        <p:txBody>
          <a:bodyPr wrap="square">
            <a:spAutoFit/>
          </a:bodyPr>
          <a:lstStyle/>
          <a:p>
            <a:pPr indent="442913" algn="just"/>
            <a:r>
              <a:rPr lang="ru-RU" dirty="0"/>
              <a:t>Если используется </a:t>
            </a:r>
            <a:r>
              <a:rPr lang="ru-RU" i="1" dirty="0" err="1"/>
              <a:t>эквимолярная</a:t>
            </a:r>
            <a:r>
              <a:rPr lang="ru-RU" i="1" dirty="0"/>
              <a:t> </a:t>
            </a:r>
            <a:r>
              <a:rPr lang="ru-RU" dirty="0"/>
              <a:t>подача частиц </a:t>
            </a:r>
            <a:r>
              <a:rPr lang="ru-RU" i="1" dirty="0"/>
              <a:t>А</a:t>
            </a:r>
            <a:r>
              <a:rPr lang="ru-RU" baseline="-25000" dirty="0"/>
              <a:t>2</a:t>
            </a:r>
            <a:r>
              <a:rPr lang="ru-RU" dirty="0"/>
              <a:t> и </a:t>
            </a:r>
            <a:r>
              <a:rPr lang="ru-RU" i="1" dirty="0"/>
              <a:t>В</a:t>
            </a:r>
            <a:r>
              <a:rPr lang="ru-RU" dirty="0"/>
              <a:t>, зависимость </a:t>
            </a:r>
            <a:r>
              <a:rPr lang="ru-RU" b="1" u="sng" dirty="0"/>
              <a:t>начальной скорости</a:t>
            </a:r>
            <a:r>
              <a:rPr lang="ru-RU" dirty="0"/>
              <a:t> от общего давления </a:t>
            </a:r>
            <a:r>
              <a:rPr lang="en-US" i="1" dirty="0"/>
              <a:t>p</a:t>
            </a:r>
            <a:r>
              <a:rPr lang="ru-RU" dirty="0"/>
              <a:t> определяется выражением:</a:t>
            </a:r>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r>
              <a:rPr lang="ru-RU" dirty="0"/>
              <a:t>Следовательно, начальная скорость сначала возрастает, проходит через максимум, а затем снижается!</a:t>
            </a:r>
          </a:p>
        </p:txBody>
      </p:sp>
      <p:sp>
        <p:nvSpPr>
          <p:cNvPr id="8" name="Прямоугольник 7"/>
          <p:cNvSpPr/>
          <p:nvPr/>
        </p:nvSpPr>
        <p:spPr>
          <a:xfrm>
            <a:off x="255558" y="6324431"/>
            <a:ext cx="7639063" cy="400110"/>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en-US" sz="1000" i="1" dirty="0">
                <a:latin typeface="Calibri" panose="020F0502020204030204" pitchFamily="34" charset="0"/>
                <a:ea typeface="Calibri" panose="020F0502020204030204" pitchFamily="34" charset="0"/>
                <a:cs typeface="Times New Roman" panose="02020603050405020304" pitchFamily="18" charset="0"/>
              </a:rPr>
              <a:t>Charles G. Hill. Intro To Chemical Engineering Kinetics Reactor Design – 1977</a:t>
            </a:r>
            <a:r>
              <a:rPr lang="ru-RU" sz="1000" i="1" dirty="0">
                <a:latin typeface="Calibri" panose="020F0502020204030204" pitchFamily="34" charset="0"/>
                <a:ea typeface="Calibri" panose="020F0502020204030204" pitchFamily="34" charset="0"/>
                <a:cs typeface="Times New Roman" panose="02020603050405020304" pitchFamily="18" charset="0"/>
              </a:rPr>
              <a:t>,</a:t>
            </a:r>
          </a:p>
          <a:p>
            <a:r>
              <a:rPr lang="en-US" sz="1000" i="1" dirty="0" err="1"/>
              <a:t>Hougen</a:t>
            </a:r>
            <a:r>
              <a:rPr lang="en-US" sz="1000" i="1" dirty="0"/>
              <a:t>, O. A., "Reaction Kinetics in Chemical Engineering,"</a:t>
            </a:r>
            <a:r>
              <a:rPr lang="ru-RU" sz="1000" i="1" dirty="0"/>
              <a:t> </a:t>
            </a:r>
            <a:r>
              <a:rPr lang="en-US" sz="1000" i="1" dirty="0"/>
              <a:t>Chem. Eng. </a:t>
            </a:r>
            <a:r>
              <a:rPr lang="en-US" sz="1000" i="1" dirty="0" err="1"/>
              <a:t>Prog</a:t>
            </a:r>
            <a:r>
              <a:rPr lang="en-US" sz="1000" i="1" dirty="0"/>
              <a:t>. Monograph Series, No. 1,</a:t>
            </a:r>
            <a:r>
              <a:rPr lang="ru-RU" sz="1000" i="1" dirty="0"/>
              <a:t> </a:t>
            </a:r>
            <a:r>
              <a:rPr lang="en-US" sz="1000" i="1" dirty="0"/>
              <a:t>47, Chapter 5</a:t>
            </a:r>
            <a:r>
              <a:rPr lang="ru-RU" sz="1000" i="1" dirty="0"/>
              <a:t>, </a:t>
            </a:r>
            <a:r>
              <a:rPr lang="en-US" sz="1000" i="1" dirty="0"/>
              <a:t>1951</a:t>
            </a:r>
            <a:endParaRPr lang="ru-RU" sz="1000" i="1" dirty="0"/>
          </a:p>
        </p:txBody>
      </p:sp>
      <p:graphicFrame>
        <p:nvGraphicFramePr>
          <p:cNvPr id="2" name="Объект 1"/>
          <p:cNvGraphicFramePr>
            <a:graphicFrameLocks noChangeAspect="1"/>
          </p:cNvGraphicFramePr>
          <p:nvPr>
            <p:extLst>
              <p:ext uri="{D42A27DB-BD31-4B8C-83A1-F6EECF244321}">
                <p14:modId xmlns:p14="http://schemas.microsoft.com/office/powerpoint/2010/main" val="2747221104"/>
              </p:ext>
            </p:extLst>
          </p:nvPr>
        </p:nvGraphicFramePr>
        <p:xfrm>
          <a:off x="5475825" y="1277635"/>
          <a:ext cx="6240139" cy="4532198"/>
        </p:xfrm>
        <a:graphic>
          <a:graphicData uri="http://schemas.openxmlformats.org/presentationml/2006/ole">
            <mc:AlternateContent xmlns:mc="http://schemas.openxmlformats.org/markup-compatibility/2006">
              <mc:Choice xmlns:v="urn:schemas-microsoft-com:vml" Requires="v">
                <p:oleObj spid="_x0000_s87137" name="Equation" r:id="rId5" imgW="3759120" imgH="2730240" progId="Equation.DSMT4">
                  <p:embed/>
                </p:oleObj>
              </mc:Choice>
              <mc:Fallback>
                <p:oleObj name="Equation" r:id="rId5" imgW="3759120" imgH="2730240" progId="Equation.DSMT4">
                  <p:embed/>
                  <p:pic>
                    <p:nvPicPr>
                      <p:cNvPr id="0" name=""/>
                      <p:cNvPicPr/>
                      <p:nvPr/>
                    </p:nvPicPr>
                    <p:blipFill>
                      <a:blip r:embed="rId6"/>
                      <a:stretch>
                        <a:fillRect/>
                      </a:stretch>
                    </p:blipFill>
                    <p:spPr>
                      <a:xfrm>
                        <a:off x="5475825" y="1277635"/>
                        <a:ext cx="6240139" cy="4532198"/>
                      </a:xfrm>
                      <a:prstGeom prst="rect">
                        <a:avLst/>
                      </a:prstGeom>
                    </p:spPr>
                  </p:pic>
                </p:oleObj>
              </mc:Fallback>
            </mc:AlternateContent>
          </a:graphicData>
        </a:graphic>
      </p:graphicFrame>
    </p:spTree>
    <p:extLst>
      <p:ext uri="{BB962C8B-B14F-4D97-AF65-F5344CB8AC3E}">
        <p14:creationId xmlns:p14="http://schemas.microsoft.com/office/powerpoint/2010/main" val="329993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20</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solidFill>
                  <a:srgbClr val="FF0000"/>
                </a:solidFill>
              </a:rPr>
              <a:t>Метод начальной скорости (пример)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06972" y="1277635"/>
            <a:ext cx="4536368" cy="7571303"/>
          </a:xfrm>
          <a:prstGeom prst="rect">
            <a:avLst/>
          </a:prstGeom>
        </p:spPr>
        <p:txBody>
          <a:bodyPr wrap="square">
            <a:spAutoFit/>
          </a:bodyPr>
          <a:lstStyle/>
          <a:p>
            <a:pPr indent="442913" algn="just"/>
            <a:r>
              <a:rPr lang="ru-RU" dirty="0"/>
              <a:t>Если механизм Эли-</a:t>
            </a:r>
            <a:r>
              <a:rPr lang="ru-RU" dirty="0" err="1"/>
              <a:t>Ридиела</a:t>
            </a:r>
            <a:endParaRPr lang="ru-RU" dirty="0"/>
          </a:p>
          <a:p>
            <a:pPr indent="442913" algn="just"/>
            <a:endParaRPr lang="ru-RU" dirty="0"/>
          </a:p>
          <a:p>
            <a:pPr indent="442913" algn="just"/>
            <a:endParaRPr lang="ru-RU" dirty="0"/>
          </a:p>
          <a:p>
            <a:pPr indent="442913" algn="just"/>
            <a:r>
              <a:rPr lang="ru-RU" dirty="0"/>
              <a:t>В случае механизма типа </a:t>
            </a:r>
            <a:r>
              <a:rPr lang="ru-RU" dirty="0" err="1"/>
              <a:t>Ридеала</a:t>
            </a:r>
            <a:r>
              <a:rPr lang="ru-RU" dirty="0"/>
              <a:t> (уравнение 6.3.16) аналогичный анализ показывает, что в случае, когда поверхностная реакция является лимитирующей, начальная скорость начинается пропорционально квадрату давления и увеличивается неопределенно с увеличением общего давления. . При высоких давлениях оно линейно относительно общего давления.</a:t>
            </a:r>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endParaRPr lang="en-US" dirty="0"/>
          </a:p>
          <a:p>
            <a:pPr indent="442913" algn="just"/>
            <a:r>
              <a:rPr lang="ru-RU" dirty="0"/>
              <a:t>Следовательно, начальная скорость сначала возрастает, проходит через максимум, а затем снижается!</a:t>
            </a:r>
          </a:p>
        </p:txBody>
      </p:sp>
      <p:sp>
        <p:nvSpPr>
          <p:cNvPr id="8" name="Прямоугольник 7"/>
          <p:cNvSpPr/>
          <p:nvPr/>
        </p:nvSpPr>
        <p:spPr>
          <a:xfrm>
            <a:off x="255558" y="6324431"/>
            <a:ext cx="7639063" cy="400110"/>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en-US" sz="1000" i="1" dirty="0">
                <a:latin typeface="Calibri" panose="020F0502020204030204" pitchFamily="34" charset="0"/>
                <a:ea typeface="Calibri" panose="020F0502020204030204" pitchFamily="34" charset="0"/>
                <a:cs typeface="Times New Roman" panose="02020603050405020304" pitchFamily="18" charset="0"/>
              </a:rPr>
              <a:t>Charles G. Hill. Intro To Chemical Engineering Kinetics Reactor Design – 1977</a:t>
            </a:r>
            <a:r>
              <a:rPr lang="ru-RU" sz="1000" i="1" dirty="0">
                <a:latin typeface="Calibri" panose="020F0502020204030204" pitchFamily="34" charset="0"/>
                <a:ea typeface="Calibri" panose="020F0502020204030204" pitchFamily="34" charset="0"/>
                <a:cs typeface="Times New Roman" panose="02020603050405020304" pitchFamily="18" charset="0"/>
              </a:rPr>
              <a:t>,</a:t>
            </a:r>
          </a:p>
          <a:p>
            <a:r>
              <a:rPr lang="en-US" sz="1000" i="1" dirty="0" err="1"/>
              <a:t>Hougen</a:t>
            </a:r>
            <a:r>
              <a:rPr lang="en-US" sz="1000" i="1" dirty="0"/>
              <a:t>, O. A., "Reaction Kinetics in Chemical Engineering,"</a:t>
            </a:r>
            <a:r>
              <a:rPr lang="ru-RU" sz="1000" i="1" dirty="0"/>
              <a:t> </a:t>
            </a:r>
            <a:r>
              <a:rPr lang="en-US" sz="1000" i="1" dirty="0"/>
              <a:t>Chem. Eng. </a:t>
            </a:r>
            <a:r>
              <a:rPr lang="en-US" sz="1000" i="1" dirty="0" err="1"/>
              <a:t>Prog</a:t>
            </a:r>
            <a:r>
              <a:rPr lang="en-US" sz="1000" i="1" dirty="0"/>
              <a:t>. Monograph Series, No. 1,</a:t>
            </a:r>
            <a:r>
              <a:rPr lang="ru-RU" sz="1000" i="1" dirty="0"/>
              <a:t> </a:t>
            </a:r>
            <a:r>
              <a:rPr lang="en-US" sz="1000" i="1" dirty="0"/>
              <a:t>47, Chapter 5</a:t>
            </a:r>
            <a:r>
              <a:rPr lang="ru-RU" sz="1000" i="1" dirty="0"/>
              <a:t>, </a:t>
            </a:r>
            <a:r>
              <a:rPr lang="en-US" sz="1000" i="1" dirty="0"/>
              <a:t>1951</a:t>
            </a:r>
            <a:endParaRPr lang="ru-RU" sz="1000" i="1" dirty="0"/>
          </a:p>
        </p:txBody>
      </p:sp>
      <p:graphicFrame>
        <p:nvGraphicFramePr>
          <p:cNvPr id="2" name="Объект 1"/>
          <p:cNvGraphicFramePr>
            <a:graphicFrameLocks noChangeAspect="1"/>
          </p:cNvGraphicFramePr>
          <p:nvPr>
            <p:extLst>
              <p:ext uri="{D42A27DB-BD31-4B8C-83A1-F6EECF244321}">
                <p14:modId xmlns:p14="http://schemas.microsoft.com/office/powerpoint/2010/main" val="3321005089"/>
              </p:ext>
            </p:extLst>
          </p:nvPr>
        </p:nvGraphicFramePr>
        <p:xfrm>
          <a:off x="5413375" y="1484951"/>
          <a:ext cx="6240462" cy="4911725"/>
        </p:xfrm>
        <a:graphic>
          <a:graphicData uri="http://schemas.openxmlformats.org/presentationml/2006/ole">
            <mc:AlternateContent xmlns:mc="http://schemas.openxmlformats.org/markup-compatibility/2006">
              <mc:Choice xmlns:v="urn:schemas-microsoft-com:vml" Requires="v">
                <p:oleObj spid="_x0000_s88159" name="Equation" r:id="rId5" imgW="3759120" imgH="2958840" progId="Equation.DSMT4">
                  <p:embed/>
                </p:oleObj>
              </mc:Choice>
              <mc:Fallback>
                <p:oleObj name="Equation" r:id="rId5" imgW="3759120" imgH="2958840" progId="Equation.DSMT4">
                  <p:embed/>
                  <p:pic>
                    <p:nvPicPr>
                      <p:cNvPr id="2" name="Объект 1"/>
                      <p:cNvPicPr/>
                      <p:nvPr/>
                    </p:nvPicPr>
                    <p:blipFill>
                      <a:blip r:embed="rId6"/>
                      <a:stretch>
                        <a:fillRect/>
                      </a:stretch>
                    </p:blipFill>
                    <p:spPr>
                      <a:xfrm>
                        <a:off x="5413375" y="1484951"/>
                        <a:ext cx="6240462" cy="4911725"/>
                      </a:xfrm>
                      <a:prstGeom prst="rect">
                        <a:avLst/>
                      </a:prstGeom>
                    </p:spPr>
                  </p:pic>
                </p:oleObj>
              </mc:Fallback>
            </mc:AlternateContent>
          </a:graphicData>
        </a:graphic>
      </p:graphicFrame>
    </p:spTree>
    <p:extLst>
      <p:ext uri="{BB962C8B-B14F-4D97-AF65-F5344CB8AC3E}">
        <p14:creationId xmlns:p14="http://schemas.microsoft.com/office/powerpoint/2010/main" val="3042744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21</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Метод начальной скорости (пример)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06971" y="1277635"/>
            <a:ext cx="11336875" cy="4524315"/>
          </a:xfrm>
          <a:prstGeom prst="rect">
            <a:avLst/>
          </a:prstGeom>
        </p:spPr>
        <p:txBody>
          <a:bodyPr wrap="square">
            <a:spAutoFit/>
          </a:bodyPr>
          <a:lstStyle/>
          <a:p>
            <a:pPr indent="442913" algn="just"/>
            <a:r>
              <a:rPr lang="en-US" dirty="0"/>
              <a:t>1</a:t>
            </a:r>
            <a:r>
              <a:rPr lang="ru-RU" dirty="0"/>
              <a:t>. Аналогично рассматривают случаи, когда </a:t>
            </a:r>
            <a:r>
              <a:rPr lang="en-US" i="1" dirty="0"/>
              <a:t>RDS </a:t>
            </a:r>
            <a:r>
              <a:rPr lang="ru-RU" dirty="0"/>
              <a:t>является адсорбция или десорбция веществ; влияние общего давления на начальную скорость реакции для таких случаев изучено (</a:t>
            </a:r>
            <a:r>
              <a:rPr lang="en-US" i="1" dirty="0" err="1"/>
              <a:t>Hougen</a:t>
            </a:r>
            <a:r>
              <a:rPr lang="en-US" i="1" dirty="0"/>
              <a:t>, 1951</a:t>
            </a:r>
            <a:r>
              <a:rPr lang="ru-RU" dirty="0"/>
              <a:t>).</a:t>
            </a:r>
          </a:p>
          <a:p>
            <a:pPr indent="442913" algn="just"/>
            <a:r>
              <a:rPr lang="en-US" dirty="0"/>
              <a:t>2</a:t>
            </a:r>
            <a:r>
              <a:rPr lang="ru-RU" dirty="0"/>
              <a:t>. Исследования влияния давления на значения начальных скоростей помогают ограничить возможные виды выражения скорости в соответствии с определенными механизмами. </a:t>
            </a:r>
          </a:p>
          <a:p>
            <a:pPr indent="442913" algn="just"/>
            <a:r>
              <a:rPr lang="ru-RU" dirty="0"/>
              <a:t>3. Последующие исследования служат для определения точной формы выражения скорости реакции: с использованием нестехиометрического состава сырья, с добавлением инертных веществ, с добавлением продуктов в сырьё.</a:t>
            </a:r>
          </a:p>
          <a:p>
            <a:pPr indent="442913" algn="just"/>
            <a:r>
              <a:rPr lang="ru-RU" dirty="0"/>
              <a:t>4. Для определения констант, участвующих в модели скорости, часто бывает удобно инвертировать выражение скорости, чтобы получить форму, подходящую для анализа данных. Например, для прямой реакции с бимолекулярным механизмом:</a:t>
            </a:r>
          </a:p>
          <a:p>
            <a:pPr indent="442913" algn="just"/>
            <a:endParaRPr lang="ru-RU" dirty="0"/>
          </a:p>
          <a:p>
            <a:pPr indent="442913" algn="just"/>
            <a:endParaRPr lang="ru-RU" dirty="0"/>
          </a:p>
          <a:p>
            <a:pPr indent="442913" algn="just"/>
            <a:endParaRPr lang="ru-RU" dirty="0"/>
          </a:p>
          <a:p>
            <a:pPr indent="442913" algn="just"/>
            <a:endParaRPr lang="ru-RU" dirty="0"/>
          </a:p>
          <a:p>
            <a:pPr indent="442913" algn="just"/>
            <a:endParaRPr lang="ru-RU" dirty="0"/>
          </a:p>
          <a:p>
            <a:pPr indent="442913" algn="just"/>
            <a:r>
              <a:rPr lang="ru-RU" dirty="0"/>
              <a:t>5. При большом количестве констант можно использовать анализ наименьших квадратов.</a:t>
            </a:r>
          </a:p>
        </p:txBody>
      </p:sp>
      <p:sp>
        <p:nvSpPr>
          <p:cNvPr id="8" name="Прямоугольник 7"/>
          <p:cNvSpPr/>
          <p:nvPr/>
        </p:nvSpPr>
        <p:spPr>
          <a:xfrm>
            <a:off x="255558" y="6324431"/>
            <a:ext cx="7639063" cy="400110"/>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en-US" sz="1000" i="1" dirty="0">
                <a:latin typeface="Calibri" panose="020F0502020204030204" pitchFamily="34" charset="0"/>
                <a:ea typeface="Calibri" panose="020F0502020204030204" pitchFamily="34" charset="0"/>
                <a:cs typeface="Times New Roman" panose="02020603050405020304" pitchFamily="18" charset="0"/>
              </a:rPr>
              <a:t>Charles G. Hill. Intro To Chemical Engineering Kinetics Reactor Design – 1977</a:t>
            </a:r>
            <a:r>
              <a:rPr lang="ru-RU" sz="1000" i="1" dirty="0">
                <a:latin typeface="Calibri" panose="020F0502020204030204" pitchFamily="34" charset="0"/>
                <a:ea typeface="Calibri" panose="020F0502020204030204" pitchFamily="34" charset="0"/>
                <a:cs typeface="Times New Roman" panose="02020603050405020304" pitchFamily="18" charset="0"/>
              </a:rPr>
              <a:t>,</a:t>
            </a:r>
          </a:p>
          <a:p>
            <a:r>
              <a:rPr lang="en-US" sz="1000" i="1" dirty="0" err="1"/>
              <a:t>Hougen</a:t>
            </a:r>
            <a:r>
              <a:rPr lang="en-US" sz="1000" i="1" dirty="0"/>
              <a:t>, O. A., "Reaction Kinetics in Chemical Engineering,"</a:t>
            </a:r>
            <a:r>
              <a:rPr lang="ru-RU" sz="1000" i="1" dirty="0"/>
              <a:t> </a:t>
            </a:r>
            <a:r>
              <a:rPr lang="en-US" sz="1000" i="1" dirty="0"/>
              <a:t>Chem. Eng. </a:t>
            </a:r>
            <a:r>
              <a:rPr lang="en-US" sz="1000" i="1" dirty="0" err="1"/>
              <a:t>Prog</a:t>
            </a:r>
            <a:r>
              <a:rPr lang="en-US" sz="1000" i="1" dirty="0"/>
              <a:t>. Monograph Series, No. 1,</a:t>
            </a:r>
            <a:r>
              <a:rPr lang="ru-RU" sz="1000" i="1" dirty="0"/>
              <a:t> </a:t>
            </a:r>
            <a:r>
              <a:rPr lang="en-US" sz="1000" i="1" dirty="0"/>
              <a:t>47, Chapter 5</a:t>
            </a:r>
            <a:r>
              <a:rPr lang="ru-RU" sz="1000" i="1" dirty="0"/>
              <a:t>, </a:t>
            </a:r>
            <a:r>
              <a:rPr lang="en-US" sz="1000" i="1" dirty="0"/>
              <a:t>1951</a:t>
            </a:r>
            <a:endParaRPr lang="ru-RU" sz="1000" i="1" dirty="0"/>
          </a:p>
        </p:txBody>
      </p:sp>
      <p:graphicFrame>
        <p:nvGraphicFramePr>
          <p:cNvPr id="5" name="Объект 4"/>
          <p:cNvGraphicFramePr>
            <a:graphicFrameLocks noChangeAspect="1"/>
          </p:cNvGraphicFramePr>
          <p:nvPr>
            <p:extLst>
              <p:ext uri="{D42A27DB-BD31-4B8C-83A1-F6EECF244321}">
                <p14:modId xmlns:p14="http://schemas.microsoft.com/office/powerpoint/2010/main" val="3668538917"/>
              </p:ext>
            </p:extLst>
          </p:nvPr>
        </p:nvGraphicFramePr>
        <p:xfrm>
          <a:off x="3695880" y="4121144"/>
          <a:ext cx="4800240" cy="939600"/>
        </p:xfrm>
        <a:graphic>
          <a:graphicData uri="http://schemas.openxmlformats.org/presentationml/2006/ole">
            <mc:AlternateContent xmlns:mc="http://schemas.openxmlformats.org/markup-compatibility/2006">
              <mc:Choice xmlns:v="urn:schemas-microsoft-com:vml" Requires="v">
                <p:oleObj spid="_x0000_s90203" name="Equation" r:id="rId5" imgW="2400120" imgH="469800" progId="Equation.DSMT4">
                  <p:embed/>
                </p:oleObj>
              </mc:Choice>
              <mc:Fallback>
                <p:oleObj name="Equation" r:id="rId5" imgW="2400120" imgH="469800" progId="Equation.DSMT4">
                  <p:embed/>
                  <p:pic>
                    <p:nvPicPr>
                      <p:cNvPr id="5" name="Объект 4"/>
                      <p:cNvPicPr/>
                      <p:nvPr/>
                    </p:nvPicPr>
                    <p:blipFill>
                      <a:blip r:embed="rId6"/>
                      <a:stretch>
                        <a:fillRect/>
                      </a:stretch>
                    </p:blipFill>
                    <p:spPr>
                      <a:xfrm>
                        <a:off x="3695880" y="4121144"/>
                        <a:ext cx="4800240" cy="939600"/>
                      </a:xfrm>
                      <a:prstGeom prst="rect">
                        <a:avLst/>
                      </a:prstGeom>
                    </p:spPr>
                  </p:pic>
                </p:oleObj>
              </mc:Fallback>
            </mc:AlternateContent>
          </a:graphicData>
        </a:graphic>
      </p:graphicFrame>
    </p:spTree>
    <p:extLst>
      <p:ext uri="{BB962C8B-B14F-4D97-AF65-F5344CB8AC3E}">
        <p14:creationId xmlns:p14="http://schemas.microsoft.com/office/powerpoint/2010/main" val="3894843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22</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Метод начальной скорости (пример)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06971" y="1277635"/>
            <a:ext cx="11336875" cy="3693319"/>
          </a:xfrm>
          <a:prstGeom prst="rect">
            <a:avLst/>
          </a:prstGeom>
        </p:spPr>
        <p:txBody>
          <a:bodyPr wrap="square">
            <a:spAutoFit/>
          </a:bodyPr>
          <a:lstStyle/>
          <a:p>
            <a:pPr indent="442913" algn="just"/>
            <a:r>
              <a:rPr lang="ru-RU" b="1" dirty="0"/>
              <a:t>Замечание:</a:t>
            </a:r>
          </a:p>
          <a:p>
            <a:pPr indent="442913" algn="just"/>
            <a:r>
              <a:rPr lang="ru-RU" dirty="0"/>
              <a:t>Могут быть предложены различные конкретные модели, каждая из которых приводит к соответствующей математической формулировке (не обязательно уникальной).</a:t>
            </a:r>
          </a:p>
          <a:p>
            <a:pPr indent="442913" algn="just"/>
            <a:r>
              <a:rPr lang="ru-RU" dirty="0"/>
              <a:t>Не оправданы попытки соотнести экспериментальные данные с помощью каждой из множества таких математических моделей, а затем «заключить», что та, которая лучше всего соответствует данным (меньше ошибка по МНК), - это «</a:t>
            </a:r>
            <a:r>
              <a:rPr lang="ru-RU" i="1" dirty="0"/>
              <a:t>истинный</a:t>
            </a:r>
            <a:r>
              <a:rPr lang="ru-RU" dirty="0"/>
              <a:t>» кинетический механизм. </a:t>
            </a:r>
          </a:p>
          <a:p>
            <a:pPr indent="442913" algn="just"/>
            <a:r>
              <a:rPr lang="ru-RU" dirty="0"/>
              <a:t>Требуется гораздо больше суждений: если данное математическое выражение может обеспечить хорошее соответствие данным, это не обязательно означает, что предполагаемый механизм действительно является «</a:t>
            </a:r>
            <a:r>
              <a:rPr lang="ru-RU" i="1" dirty="0"/>
              <a:t>правильным</a:t>
            </a:r>
            <a:r>
              <a:rPr lang="ru-RU" dirty="0"/>
              <a:t>». </a:t>
            </a:r>
          </a:p>
          <a:p>
            <a:pPr indent="442913" algn="just"/>
            <a:r>
              <a:rPr lang="ru-RU" dirty="0"/>
              <a:t>При рассмотрении обратимых реакций, при возможной адсорбции инертных веществ, параллельных или последовательных реакций можно ввести еще больше констант. Благодаря гибкости, обеспечиваемой этими константами, нетрудно получить хорошее соответствие полученных данных математическому выражению: «</a:t>
            </a:r>
            <a:r>
              <a:rPr lang="ru-RU" i="1" dirty="0"/>
              <a:t>С шестью константами можно уместить атакующего носорога</a:t>
            </a:r>
            <a:r>
              <a:rPr lang="ru-RU" dirty="0"/>
              <a:t>» (с)*.</a:t>
            </a:r>
          </a:p>
        </p:txBody>
      </p:sp>
      <p:sp>
        <p:nvSpPr>
          <p:cNvPr id="8" name="Прямоугольник 7"/>
          <p:cNvSpPr/>
          <p:nvPr/>
        </p:nvSpPr>
        <p:spPr>
          <a:xfrm>
            <a:off x="255558" y="6324431"/>
            <a:ext cx="7639063" cy="400110"/>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en-US" sz="1000" i="1" dirty="0">
                <a:latin typeface="Calibri" panose="020F0502020204030204" pitchFamily="34" charset="0"/>
                <a:ea typeface="Calibri" panose="020F0502020204030204" pitchFamily="34" charset="0"/>
                <a:cs typeface="Times New Roman" panose="02020603050405020304" pitchFamily="18" charset="0"/>
              </a:rPr>
              <a:t>Charles G. Hill. Intro To Chemical Engineering Kinetics Reactor Design – 1977</a:t>
            </a:r>
            <a:r>
              <a:rPr lang="ru-RU" sz="1000" i="1" dirty="0">
                <a:latin typeface="Calibri" panose="020F0502020204030204" pitchFamily="34" charset="0"/>
                <a:ea typeface="Calibri" panose="020F0502020204030204" pitchFamily="34" charset="0"/>
                <a:cs typeface="Times New Roman" panose="02020603050405020304" pitchFamily="18" charset="0"/>
              </a:rPr>
              <a:t>,</a:t>
            </a:r>
          </a:p>
          <a:p>
            <a:r>
              <a:rPr lang="en-US" sz="1000" i="1" dirty="0" err="1"/>
              <a:t>Hougen</a:t>
            </a:r>
            <a:r>
              <a:rPr lang="en-US" sz="1000" i="1" dirty="0"/>
              <a:t>, O. A., "Reaction Kinetics in Chemical Engineering,"</a:t>
            </a:r>
            <a:r>
              <a:rPr lang="ru-RU" sz="1000" i="1" dirty="0"/>
              <a:t> </a:t>
            </a:r>
            <a:r>
              <a:rPr lang="en-US" sz="1000" i="1" dirty="0"/>
              <a:t>Chem. Eng. </a:t>
            </a:r>
            <a:r>
              <a:rPr lang="en-US" sz="1000" i="1" dirty="0" err="1"/>
              <a:t>Prog</a:t>
            </a:r>
            <a:r>
              <a:rPr lang="en-US" sz="1000" i="1" dirty="0"/>
              <a:t>. Monograph Series, No. 1,</a:t>
            </a:r>
            <a:r>
              <a:rPr lang="ru-RU" sz="1000" i="1" dirty="0"/>
              <a:t> </a:t>
            </a:r>
            <a:r>
              <a:rPr lang="en-US" sz="1000" i="1" dirty="0"/>
              <a:t>47, Chapter 5</a:t>
            </a:r>
            <a:r>
              <a:rPr lang="ru-RU" sz="1000" i="1" dirty="0"/>
              <a:t>, </a:t>
            </a:r>
            <a:r>
              <a:rPr lang="en-US" sz="1000" i="1" dirty="0"/>
              <a:t>1951</a:t>
            </a:r>
            <a:endParaRPr lang="ru-RU" sz="1000" i="1" dirty="0"/>
          </a:p>
        </p:txBody>
      </p:sp>
      <p:graphicFrame>
        <p:nvGraphicFramePr>
          <p:cNvPr id="5" name="Объект 4"/>
          <p:cNvGraphicFramePr>
            <a:graphicFrameLocks noChangeAspect="1"/>
          </p:cNvGraphicFramePr>
          <p:nvPr>
            <p:extLst>
              <p:ext uri="{D42A27DB-BD31-4B8C-83A1-F6EECF244321}">
                <p14:modId xmlns:p14="http://schemas.microsoft.com/office/powerpoint/2010/main" val="905087461"/>
              </p:ext>
            </p:extLst>
          </p:nvPr>
        </p:nvGraphicFramePr>
        <p:xfrm>
          <a:off x="3086100" y="5178425"/>
          <a:ext cx="6019800" cy="939800"/>
        </p:xfrm>
        <a:graphic>
          <a:graphicData uri="http://schemas.openxmlformats.org/presentationml/2006/ole">
            <mc:AlternateContent xmlns:mc="http://schemas.openxmlformats.org/markup-compatibility/2006">
              <mc:Choice xmlns:v="urn:schemas-microsoft-com:vml" Requires="v">
                <p:oleObj spid="_x0000_s89184" name="Equation" r:id="rId5" imgW="3009600" imgH="469800" progId="Equation.DSMT4">
                  <p:embed/>
                </p:oleObj>
              </mc:Choice>
              <mc:Fallback>
                <p:oleObj name="Equation" r:id="rId5" imgW="3009600" imgH="469800" progId="Equation.DSMT4">
                  <p:embed/>
                  <p:pic>
                    <p:nvPicPr>
                      <p:cNvPr id="0" name=""/>
                      <p:cNvPicPr/>
                      <p:nvPr/>
                    </p:nvPicPr>
                    <p:blipFill>
                      <a:blip r:embed="rId6"/>
                      <a:stretch>
                        <a:fillRect/>
                      </a:stretch>
                    </p:blipFill>
                    <p:spPr>
                      <a:xfrm>
                        <a:off x="3086100" y="5178425"/>
                        <a:ext cx="6019800" cy="939800"/>
                      </a:xfrm>
                      <a:prstGeom prst="rect">
                        <a:avLst/>
                      </a:prstGeom>
                    </p:spPr>
                  </p:pic>
                </p:oleObj>
              </mc:Fallback>
            </mc:AlternateContent>
          </a:graphicData>
        </a:graphic>
      </p:graphicFrame>
    </p:spTree>
    <p:extLst>
      <p:ext uri="{BB962C8B-B14F-4D97-AF65-F5344CB8AC3E}">
        <p14:creationId xmlns:p14="http://schemas.microsoft.com/office/powerpoint/2010/main" val="1528963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3">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23</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Метод начальной скорости (пример)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06971" y="1277635"/>
            <a:ext cx="11336875" cy="2862322"/>
          </a:xfrm>
          <a:prstGeom prst="rect">
            <a:avLst/>
          </a:prstGeom>
        </p:spPr>
        <p:txBody>
          <a:bodyPr wrap="square">
            <a:spAutoFit/>
          </a:bodyPr>
          <a:lstStyle/>
          <a:p>
            <a:pPr indent="442913" algn="just"/>
            <a:r>
              <a:rPr lang="ru-RU" b="1" dirty="0"/>
              <a:t>Замечание:</a:t>
            </a:r>
          </a:p>
          <a:p>
            <a:pPr indent="442913" algn="just"/>
            <a:r>
              <a:rPr lang="ru-RU" dirty="0"/>
              <a:t>«</a:t>
            </a:r>
            <a:r>
              <a:rPr lang="ru-RU" i="1" dirty="0"/>
              <a:t>Наилучшее</a:t>
            </a:r>
            <a:r>
              <a:rPr lang="ru-RU" dirty="0"/>
              <a:t>» соответствие данных может привести к результатам, лишенным физического смысла: например, отрицательным константам адсорбционного равновесия. </a:t>
            </a:r>
          </a:p>
          <a:p>
            <a:pPr indent="442913" algn="just"/>
            <a:r>
              <a:rPr lang="ru-RU" dirty="0"/>
              <a:t>Тем не менее, такие модели скорости реакции могут быть полностью пригодны для целей проектирования, если они не экстраполируются за пределы экспериментальных данных (условий эксперимента), на которых они основаны. </a:t>
            </a:r>
          </a:p>
          <a:p>
            <a:pPr indent="442913" algn="just"/>
            <a:r>
              <a:rPr lang="ru-RU" dirty="0"/>
              <a:t>Константы адсорбционного равновесия, входящие в модели </a:t>
            </a:r>
            <a:r>
              <a:rPr lang="en-US" dirty="0"/>
              <a:t>LHHW</a:t>
            </a:r>
            <a:r>
              <a:rPr lang="ru-RU" dirty="0"/>
              <a:t>, не могут быть определены из констант адсорбционного равновесия, полученных из систем</a:t>
            </a:r>
            <a:r>
              <a:rPr lang="en-US" dirty="0"/>
              <a:t> </a:t>
            </a:r>
            <a:r>
              <a:rPr lang="ru-RU" dirty="0"/>
              <a:t>«в отсутствии реакции» (например, при пониженных температурах) - вероятно, лишь небольшая часть каталитических центров эффективно способствует протеканию реакции.</a:t>
            </a:r>
          </a:p>
        </p:txBody>
      </p:sp>
      <p:sp>
        <p:nvSpPr>
          <p:cNvPr id="8" name="Прямоугольник 7"/>
          <p:cNvSpPr/>
          <p:nvPr/>
        </p:nvSpPr>
        <p:spPr>
          <a:xfrm>
            <a:off x="255558" y="6324431"/>
            <a:ext cx="7639063" cy="400110"/>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en-US" sz="1000" i="1" dirty="0">
                <a:latin typeface="Calibri" panose="020F0502020204030204" pitchFamily="34" charset="0"/>
                <a:ea typeface="Calibri" panose="020F0502020204030204" pitchFamily="34" charset="0"/>
                <a:cs typeface="Times New Roman" panose="02020603050405020304" pitchFamily="18" charset="0"/>
              </a:rPr>
              <a:t>Charles G. Hill. Intro To Chemical Engineering Kinetics Reactor Design – 1977</a:t>
            </a:r>
            <a:r>
              <a:rPr lang="ru-RU" sz="1000" i="1" dirty="0">
                <a:latin typeface="Calibri" panose="020F0502020204030204" pitchFamily="34" charset="0"/>
                <a:ea typeface="Calibri" panose="020F0502020204030204" pitchFamily="34" charset="0"/>
                <a:cs typeface="Times New Roman" panose="02020603050405020304" pitchFamily="18" charset="0"/>
              </a:rPr>
              <a:t>,</a:t>
            </a:r>
          </a:p>
          <a:p>
            <a:r>
              <a:rPr lang="en-US" sz="1000" i="1" dirty="0" err="1"/>
              <a:t>Hougen</a:t>
            </a:r>
            <a:r>
              <a:rPr lang="en-US" sz="1000" i="1" dirty="0"/>
              <a:t>, O. A., "Reaction Kinetics in Chemical Engineering,"</a:t>
            </a:r>
            <a:r>
              <a:rPr lang="ru-RU" sz="1000" i="1" dirty="0"/>
              <a:t> </a:t>
            </a:r>
            <a:r>
              <a:rPr lang="en-US" sz="1000" i="1" dirty="0"/>
              <a:t>Chem. Eng. </a:t>
            </a:r>
            <a:r>
              <a:rPr lang="en-US" sz="1000" i="1" dirty="0" err="1"/>
              <a:t>Prog</a:t>
            </a:r>
            <a:r>
              <a:rPr lang="en-US" sz="1000" i="1" dirty="0"/>
              <a:t>. Monograph Series, No. 1,</a:t>
            </a:r>
            <a:r>
              <a:rPr lang="ru-RU" sz="1000" i="1" dirty="0"/>
              <a:t> </a:t>
            </a:r>
            <a:r>
              <a:rPr lang="en-US" sz="1000" i="1" dirty="0"/>
              <a:t>47, Chapter 5</a:t>
            </a:r>
            <a:r>
              <a:rPr lang="ru-RU" sz="1000" i="1" dirty="0"/>
              <a:t>, </a:t>
            </a:r>
            <a:r>
              <a:rPr lang="en-US" sz="1000" i="1" dirty="0"/>
              <a:t>1951</a:t>
            </a:r>
            <a:endParaRPr lang="ru-RU" sz="1000" i="1" dirty="0"/>
          </a:p>
        </p:txBody>
      </p:sp>
      <p:graphicFrame>
        <p:nvGraphicFramePr>
          <p:cNvPr id="5" name="Объект 4"/>
          <p:cNvGraphicFramePr>
            <a:graphicFrameLocks noChangeAspect="1"/>
          </p:cNvGraphicFramePr>
          <p:nvPr>
            <p:extLst>
              <p:ext uri="{D42A27DB-BD31-4B8C-83A1-F6EECF244321}">
                <p14:modId xmlns:p14="http://schemas.microsoft.com/office/powerpoint/2010/main" val="905087461"/>
              </p:ext>
            </p:extLst>
          </p:nvPr>
        </p:nvGraphicFramePr>
        <p:xfrm>
          <a:off x="3086100" y="5178425"/>
          <a:ext cx="6019800" cy="939800"/>
        </p:xfrm>
        <a:graphic>
          <a:graphicData uri="http://schemas.openxmlformats.org/presentationml/2006/ole">
            <mc:AlternateContent xmlns:mc="http://schemas.openxmlformats.org/markup-compatibility/2006">
              <mc:Choice xmlns:v="urn:schemas-microsoft-com:vml" Requires="v">
                <p:oleObj spid="_x0000_s92249" name="Equation" r:id="rId5" imgW="3009600" imgH="469800" progId="Equation.DSMT4">
                  <p:embed/>
                </p:oleObj>
              </mc:Choice>
              <mc:Fallback>
                <p:oleObj name="Equation" r:id="rId5" imgW="3009600" imgH="469800" progId="Equation.DSMT4">
                  <p:embed/>
                  <p:pic>
                    <p:nvPicPr>
                      <p:cNvPr id="5" name="Объект 4"/>
                      <p:cNvPicPr/>
                      <p:nvPr/>
                    </p:nvPicPr>
                    <p:blipFill>
                      <a:blip r:embed="rId6"/>
                      <a:stretch>
                        <a:fillRect/>
                      </a:stretch>
                    </p:blipFill>
                    <p:spPr>
                      <a:xfrm>
                        <a:off x="3086100" y="5178425"/>
                        <a:ext cx="6019800" cy="939800"/>
                      </a:xfrm>
                      <a:prstGeom prst="rect">
                        <a:avLst/>
                      </a:prstGeom>
                    </p:spPr>
                  </p:pic>
                </p:oleObj>
              </mc:Fallback>
            </mc:AlternateContent>
          </a:graphicData>
        </a:graphic>
      </p:graphicFrame>
    </p:spTree>
    <p:extLst>
      <p:ext uri="{BB962C8B-B14F-4D97-AF65-F5344CB8AC3E}">
        <p14:creationId xmlns:p14="http://schemas.microsoft.com/office/powerpoint/2010/main" val="1137756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24</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Дополнительная литература</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496030" y="1421298"/>
            <a:ext cx="10948257" cy="4985980"/>
          </a:xfrm>
          <a:prstGeom prst="rect">
            <a:avLst/>
          </a:prstGeom>
        </p:spPr>
        <p:txBody>
          <a:bodyPr wrap="square">
            <a:spAutoFit/>
          </a:bodyPr>
          <a:lstStyle/>
          <a:p>
            <a:pPr indent="442913" algn="just"/>
            <a:r>
              <a:rPr lang="ru-RU" sz="2000" dirty="0"/>
              <a:t>Безденежных, Анатолий Андреевич. Инженерные методы составления уравнений скоростей реакций и расчета кинетических констант / А. А. Безденежных. — Ленинград : Химия, 1973. — 256 с.</a:t>
            </a:r>
          </a:p>
          <a:p>
            <a:pPr indent="442913" algn="just"/>
            <a:endParaRPr lang="ru-RU" sz="2000" dirty="0"/>
          </a:p>
          <a:p>
            <a:pPr indent="442913" algn="just"/>
            <a:r>
              <a:rPr lang="ru-RU" sz="2000" b="1" dirty="0"/>
              <a:t>Методы составления математических моделей кинетики реакций </a:t>
            </a:r>
          </a:p>
          <a:p>
            <a:pPr marL="342900" indent="-342900" algn="just">
              <a:buFont typeface="+mj-lt"/>
              <a:buAutoNum type="arabicPeriod"/>
            </a:pPr>
            <a:r>
              <a:rPr lang="ru-RU" sz="2000" dirty="0"/>
              <a:t>Метод </a:t>
            </a:r>
            <a:r>
              <a:rPr lang="ru-RU" sz="2000" dirty="0" err="1"/>
              <a:t>Баландина</a:t>
            </a:r>
            <a:endParaRPr lang="ru-RU" sz="2000" dirty="0"/>
          </a:p>
          <a:p>
            <a:pPr marL="342900" indent="-342900" algn="just">
              <a:buFont typeface="+mj-lt"/>
              <a:buAutoNum type="arabicPeriod"/>
            </a:pPr>
            <a:r>
              <a:rPr lang="ru-RU" sz="2000" dirty="0"/>
              <a:t>Метод маршрутов</a:t>
            </a:r>
          </a:p>
          <a:p>
            <a:pPr marL="342900" indent="-342900" algn="just">
              <a:buFont typeface="+mj-lt"/>
              <a:buAutoNum type="arabicPeriod"/>
            </a:pPr>
            <a:r>
              <a:rPr lang="ru-RU" sz="2000" dirty="0"/>
              <a:t>Метод линейных последовательностей</a:t>
            </a:r>
          </a:p>
          <a:p>
            <a:pPr marL="342900" indent="-342900" algn="just">
              <a:buFont typeface="+mj-lt"/>
              <a:buAutoNum type="arabicPeriod"/>
            </a:pPr>
            <a:r>
              <a:rPr lang="ru-RU" sz="2000" dirty="0"/>
              <a:t>Метод стационарных концентраций</a:t>
            </a:r>
          </a:p>
          <a:p>
            <a:pPr marL="342900" indent="-342900" algn="just">
              <a:buFont typeface="+mj-lt"/>
              <a:buAutoNum type="arabicPeriod"/>
            </a:pPr>
            <a:r>
              <a:rPr lang="ru-RU" sz="2000" dirty="0"/>
              <a:t>Методы, основанные на использовании адсорбционных изотерм</a:t>
            </a:r>
          </a:p>
          <a:p>
            <a:pPr marL="342900" indent="-342900" algn="just">
              <a:buFont typeface="+mj-lt"/>
              <a:buAutoNum type="arabicPeriod"/>
            </a:pPr>
            <a:r>
              <a:rPr lang="ru-RU" sz="2000" dirty="0"/>
              <a:t>Метод </a:t>
            </a:r>
            <a:r>
              <a:rPr lang="ru-RU" sz="2000" dirty="0" err="1"/>
              <a:t>Хоутена</a:t>
            </a:r>
            <a:r>
              <a:rPr lang="ru-RU" sz="2000" dirty="0"/>
              <a:t> — Ватсона</a:t>
            </a:r>
          </a:p>
          <a:p>
            <a:pPr marL="800100" lvl="1" indent="-342900" algn="just">
              <a:buFont typeface="+mj-lt"/>
              <a:buAutoNum type="arabicPeriod"/>
            </a:pPr>
            <a:r>
              <a:rPr lang="ru-RU" sz="2000" dirty="0"/>
              <a:t>Простые реакции</a:t>
            </a:r>
          </a:p>
          <a:p>
            <a:pPr marL="800100" lvl="1" indent="-342900" algn="just">
              <a:buFont typeface="+mj-lt"/>
              <a:buAutoNum type="arabicPeriod"/>
            </a:pPr>
            <a:r>
              <a:rPr lang="ru-RU" sz="2000" dirty="0"/>
              <a:t>Сложные реакции</a:t>
            </a:r>
          </a:p>
          <a:p>
            <a:pPr marL="800100" lvl="1" indent="-342900" algn="just">
              <a:buFont typeface="+mj-lt"/>
              <a:buAutoNum type="arabicPeriod"/>
            </a:pPr>
            <a:r>
              <a:rPr lang="ru-RU" sz="2000" dirty="0"/>
              <a:t>Важность структуры кинетических моделей для гетерогенно-каталитических реакций</a:t>
            </a:r>
          </a:p>
          <a:p>
            <a:pPr marL="342900" indent="-342900" algn="just">
              <a:buFont typeface="+mj-lt"/>
              <a:buAutoNum type="arabicPeriod"/>
            </a:pPr>
            <a:r>
              <a:rPr lang="ru-RU" sz="2000" dirty="0"/>
              <a:t>Построение кинетических моделей реакций с применением теории графов</a:t>
            </a:r>
          </a:p>
          <a:p>
            <a:pPr marL="342900" indent="-342900" algn="just">
              <a:buFont typeface="+mj-lt"/>
              <a:buAutoNum type="arabicPeriod"/>
            </a:pPr>
            <a:r>
              <a:rPr lang="ru-RU" sz="2000" dirty="0"/>
              <a:t>Кинетические модели топохимических реакций</a:t>
            </a:r>
          </a:p>
        </p:txBody>
      </p:sp>
    </p:spTree>
    <p:extLst>
      <p:ext uri="{BB962C8B-B14F-4D97-AF65-F5344CB8AC3E}">
        <p14:creationId xmlns:p14="http://schemas.microsoft.com/office/powerpoint/2010/main" val="169044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25</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Дополнительная литература</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496030" y="1421298"/>
            <a:ext cx="11347815" cy="5158611"/>
          </a:xfrm>
          <a:prstGeom prst="rect">
            <a:avLst/>
          </a:prstGeom>
        </p:spPr>
        <p:txBody>
          <a:bodyPr wrap="square" numCol="1" spcCol="720000">
            <a:noAutofit/>
          </a:bodyPr>
          <a:lstStyle/>
          <a:p>
            <a:pPr indent="442913" algn="just"/>
            <a:r>
              <a:rPr lang="ru-RU" sz="1400" dirty="0"/>
              <a:t>Безденежных, Анатолий Андреевич. Инженерные методы составления уравнений скоростей реакций и расчета кинетических констант / А. А. Безденежных. — Ленинград : Химия, 1973. — 256 с.</a:t>
            </a:r>
          </a:p>
          <a:p>
            <a:pPr indent="442913" algn="just"/>
            <a:r>
              <a:rPr lang="ru-RU" b="1" dirty="0"/>
              <a:t>Методы расчета кинетических констант</a:t>
            </a:r>
          </a:p>
          <a:p>
            <a:pPr marL="342900" indent="-342900" algn="just">
              <a:buFont typeface="+mj-lt"/>
              <a:buAutoNum type="arabicPeriod"/>
            </a:pPr>
            <a:r>
              <a:rPr lang="ru-RU" sz="1600" dirty="0"/>
              <a:t>Постановка задачи расчета констант </a:t>
            </a:r>
          </a:p>
          <a:p>
            <a:pPr marL="342900" indent="-342900" algn="just">
              <a:buFont typeface="+mj-lt"/>
              <a:buAutoNum type="arabicPeriod"/>
            </a:pPr>
            <a:r>
              <a:rPr lang="ru-RU" sz="1600" dirty="0"/>
              <a:t>О единственности решения обратной задачи</a:t>
            </a:r>
          </a:p>
          <a:p>
            <a:pPr marL="342900" indent="-342900" algn="just">
              <a:buFont typeface="+mj-lt"/>
              <a:buAutoNum type="arabicPeriod"/>
            </a:pPr>
            <a:r>
              <a:rPr lang="ru-RU" sz="1600" dirty="0"/>
              <a:t>Линеаризация уравнений скоростей реакций при поиске констант</a:t>
            </a:r>
          </a:p>
          <a:p>
            <a:pPr marL="342900" indent="-342900" algn="just">
              <a:buFont typeface="+mj-lt"/>
              <a:buAutoNum type="arabicPeriod"/>
            </a:pPr>
            <a:r>
              <a:rPr lang="ru-RU" sz="1600" dirty="0"/>
              <a:t>Масштабирование кинетических констант</a:t>
            </a:r>
          </a:p>
          <a:p>
            <a:pPr marL="342900" indent="-342900" algn="just">
              <a:buFont typeface="+mj-lt"/>
              <a:buAutoNum type="arabicPeriod"/>
            </a:pPr>
            <a:r>
              <a:rPr lang="ru-RU" sz="1600" dirty="0"/>
              <a:t>О корректно и некорректно поставленных задачах поиска констант</a:t>
            </a:r>
          </a:p>
          <a:p>
            <a:pPr marL="342900" indent="-342900" algn="just">
              <a:buFont typeface="+mj-lt"/>
              <a:buAutoNum type="arabicPeriod"/>
            </a:pPr>
            <a:r>
              <a:rPr lang="ru-RU" sz="1600" dirty="0"/>
              <a:t>О полноте экспериментальных кинетических данных</a:t>
            </a:r>
          </a:p>
          <a:p>
            <a:pPr marL="342900" indent="-342900" algn="just">
              <a:buFont typeface="+mj-lt"/>
              <a:buAutoNum type="arabicPeriod"/>
            </a:pPr>
            <a:r>
              <a:rPr lang="ru-RU" sz="1600" dirty="0"/>
              <a:t>Интегральные методы </a:t>
            </a:r>
          </a:p>
          <a:p>
            <a:pPr marL="342900" indent="-342900" algn="just">
              <a:buFont typeface="+mj-lt"/>
              <a:buAutoNum type="arabicPeriod"/>
            </a:pPr>
            <a:r>
              <a:rPr lang="ru-RU" sz="1600" dirty="0"/>
              <a:t>Дифференциальные методы</a:t>
            </a:r>
          </a:p>
          <a:p>
            <a:pPr marL="342900" indent="-342900" algn="just">
              <a:buFont typeface="+mj-lt"/>
              <a:buAutoNum type="arabicPeriod"/>
            </a:pPr>
            <a:r>
              <a:rPr lang="ru-RU" sz="1600" dirty="0"/>
              <a:t>Метод опорных функций </a:t>
            </a:r>
          </a:p>
          <a:p>
            <a:pPr marL="342900" indent="-342900" algn="just">
              <a:buFont typeface="+mj-lt"/>
              <a:buAutoNum type="arabicPeriod"/>
            </a:pPr>
            <a:r>
              <a:rPr lang="ru-RU" sz="1600" dirty="0"/>
              <a:t>Линейные методы наименьших квадратов </a:t>
            </a:r>
          </a:p>
          <a:p>
            <a:pPr marL="342900" indent="-342900" algn="just">
              <a:buFont typeface="+mj-lt"/>
              <a:buAutoNum type="arabicPeriod"/>
            </a:pPr>
            <a:r>
              <a:rPr lang="ru-RU" sz="1600" dirty="0"/>
              <a:t>Метод градиента</a:t>
            </a:r>
          </a:p>
          <a:p>
            <a:pPr marL="342900" indent="-342900" algn="just">
              <a:buFont typeface="+mj-lt"/>
              <a:buAutoNum type="arabicPeriod"/>
            </a:pPr>
            <a:r>
              <a:rPr lang="ru-RU" sz="1600" dirty="0"/>
              <a:t>Метод оврагов</a:t>
            </a:r>
          </a:p>
          <a:p>
            <a:pPr marL="342900" indent="-342900" algn="just">
              <a:buFont typeface="+mj-lt"/>
              <a:buAutoNum type="arabicPeriod"/>
            </a:pPr>
            <a:r>
              <a:rPr lang="ru-RU" sz="1600" dirty="0"/>
              <a:t>Нелинейные методы наименьших квадратов</a:t>
            </a:r>
          </a:p>
          <a:p>
            <a:pPr marL="342900" indent="-342900" algn="just">
              <a:buFont typeface="+mj-lt"/>
              <a:buAutoNum type="arabicPeriod"/>
            </a:pPr>
            <a:r>
              <a:rPr lang="ru-RU" sz="1600" dirty="0"/>
              <a:t>Методы, основанные на отыскании корней квадратичного полинома </a:t>
            </a:r>
          </a:p>
          <a:p>
            <a:pPr marL="342900" indent="-342900" algn="just">
              <a:buFont typeface="+mj-lt"/>
              <a:buAutoNum type="arabicPeriod"/>
            </a:pPr>
            <a:r>
              <a:rPr lang="ru-RU" sz="1600" dirty="0"/>
              <a:t>Методы, основанные на прямом сравнении последовательных оценок </a:t>
            </a:r>
            <a:r>
              <a:rPr lang="ru-RU" sz="1600" dirty="0" err="1"/>
              <a:t>минимизируемой</a:t>
            </a:r>
            <a:r>
              <a:rPr lang="ru-RU" sz="1600" dirty="0"/>
              <a:t> функции </a:t>
            </a:r>
          </a:p>
          <a:p>
            <a:pPr marL="342900" indent="-342900" algn="just">
              <a:buFont typeface="+mj-lt"/>
              <a:buAutoNum type="arabicPeriod"/>
            </a:pPr>
            <a:r>
              <a:rPr lang="ru-RU" sz="1600" dirty="0"/>
              <a:t>Метод релаксации </a:t>
            </a:r>
          </a:p>
          <a:p>
            <a:pPr marL="342900" indent="-342900" algn="just">
              <a:buFont typeface="+mj-lt"/>
              <a:buAutoNum type="arabicPeriod"/>
            </a:pPr>
            <a:r>
              <a:rPr lang="ru-RU" sz="1600" dirty="0"/>
              <a:t>Метод </a:t>
            </a:r>
            <a:r>
              <a:rPr lang="ru-RU" sz="1600" dirty="0" err="1"/>
              <a:t>Уэя</a:t>
            </a:r>
            <a:r>
              <a:rPr lang="ru-RU" sz="1600" dirty="0"/>
              <a:t> — </a:t>
            </a:r>
            <a:r>
              <a:rPr lang="ru-RU" sz="1600" dirty="0" err="1"/>
              <a:t>Претера</a:t>
            </a:r>
            <a:endParaRPr lang="ru-RU" sz="1600" dirty="0"/>
          </a:p>
          <a:p>
            <a:pPr marL="342900" indent="-342900" algn="just">
              <a:buFont typeface="+mj-lt"/>
              <a:buAutoNum type="arabicPeriod"/>
            </a:pPr>
            <a:r>
              <a:rPr lang="ru-RU" sz="1600" dirty="0"/>
              <a:t>Статистические методы</a:t>
            </a:r>
          </a:p>
        </p:txBody>
      </p:sp>
    </p:spTree>
    <p:extLst>
      <p:ext uri="{BB962C8B-B14F-4D97-AF65-F5344CB8AC3E}">
        <p14:creationId xmlns:p14="http://schemas.microsoft.com/office/powerpoint/2010/main" val="3712311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26</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Сравнение опубликованных уравнений скорости реакции синтеза метанола </a:t>
            </a:r>
            <a:r>
              <a:rPr lang="en-US" altLang="ru-RU" sz="2000" b="1" dirty="0"/>
              <a:t>CO </a:t>
            </a:r>
            <a:r>
              <a:rPr lang="ru-RU" altLang="ru-RU" sz="2000" b="1" dirty="0"/>
              <a:t>и </a:t>
            </a:r>
            <a:r>
              <a:rPr lang="en-US" altLang="ru-RU" sz="2000" b="1" dirty="0"/>
              <a:t>H</a:t>
            </a:r>
            <a:r>
              <a:rPr lang="ru-RU" altLang="ru-RU" sz="2000" b="1" baseline="-25000" dirty="0"/>
              <a:t>2</a:t>
            </a:r>
            <a:r>
              <a:rPr lang="en-US" altLang="ru-RU" sz="2000" b="1" dirty="0"/>
              <a:t> </a:t>
            </a:r>
            <a:r>
              <a:rPr lang="ru-RU" altLang="ru-RU" sz="2000" b="1" dirty="0"/>
              <a:t>(пример)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06971" y="4418481"/>
            <a:ext cx="5105159" cy="2031325"/>
          </a:xfrm>
          <a:prstGeom prst="rect">
            <a:avLst/>
          </a:prstGeom>
        </p:spPr>
        <p:txBody>
          <a:bodyPr wrap="square">
            <a:spAutoFit/>
          </a:bodyPr>
          <a:lstStyle/>
          <a:p>
            <a:pPr indent="442913" algn="just"/>
            <a:r>
              <a:rPr lang="ru-RU" b="1" dirty="0" err="1"/>
              <a:t>Кучинский</a:t>
            </a:r>
            <a:r>
              <a:rPr lang="ru-RU" b="1" dirty="0"/>
              <a:t> и др. (1987):</a:t>
            </a:r>
          </a:p>
          <a:p>
            <a:pPr indent="442913" algn="just"/>
            <a:r>
              <a:rPr lang="ru-RU" dirty="0"/>
              <a:t>Небольшой интегральный реактор с диаметром трубки 8 мм, две термопары, перемещающиеся внутри рубашки реактора.</a:t>
            </a:r>
          </a:p>
          <a:p>
            <a:pPr indent="442913" algn="just"/>
            <a:r>
              <a:rPr lang="ru-RU" dirty="0"/>
              <a:t>Содержание CO 0,10-0,54; давление 3-9 МПа, температура 210-272 °C, катализатор BASF S3.85 - медный низкотемпературный катализатор.</a:t>
            </a:r>
          </a:p>
        </p:txBody>
      </p:sp>
      <p:sp>
        <p:nvSpPr>
          <p:cNvPr id="8" name="Прямоугольник 7"/>
          <p:cNvSpPr/>
          <p:nvPr/>
        </p:nvSpPr>
        <p:spPr>
          <a:xfrm>
            <a:off x="255558" y="6484451"/>
            <a:ext cx="7639063" cy="246221"/>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nl-NL" sz="1000" i="1" dirty="0">
                <a:latin typeface="Calibri" panose="020F0502020204030204" pitchFamily="34" charset="0"/>
                <a:ea typeface="Calibri" panose="020F0502020204030204" pitchFamily="34" charset="0"/>
                <a:cs typeface="Times New Roman" panose="02020603050405020304" pitchFamily="18" charset="0"/>
              </a:rPr>
              <a:t>R. J. Wijngaarden. Industrial Catalysis - 1998.pdf</a:t>
            </a:r>
            <a:endParaRPr lang="ru-RU" sz="1000" i="1" dirty="0"/>
          </a:p>
        </p:txBody>
      </p:sp>
      <p:sp>
        <p:nvSpPr>
          <p:cNvPr id="12" name="Прямоугольник 11"/>
          <p:cNvSpPr/>
          <p:nvPr/>
        </p:nvSpPr>
        <p:spPr>
          <a:xfrm>
            <a:off x="6548678" y="4418481"/>
            <a:ext cx="5105159" cy="1477328"/>
          </a:xfrm>
          <a:prstGeom prst="rect">
            <a:avLst/>
          </a:prstGeom>
        </p:spPr>
        <p:txBody>
          <a:bodyPr wrap="square">
            <a:spAutoFit/>
          </a:bodyPr>
          <a:lstStyle/>
          <a:p>
            <a:pPr indent="442913" algn="just"/>
            <a:r>
              <a:rPr lang="ru-RU" b="1" dirty="0"/>
              <a:t>Бос и др. (1989):</a:t>
            </a:r>
          </a:p>
          <a:p>
            <a:pPr indent="442913" algn="just"/>
            <a:r>
              <a:rPr lang="ru-RU" dirty="0"/>
              <a:t>Реактор Берти (внутреннее смешение), </a:t>
            </a:r>
            <a:r>
              <a:rPr lang="ru-RU" dirty="0">
                <a:solidFill>
                  <a:srgbClr val="FF0000"/>
                </a:solidFill>
              </a:rPr>
              <a:t>содержание CO 0,10-0,54; давление 3-9 МПа, температура 210-272 °C</a:t>
            </a:r>
            <a:r>
              <a:rPr lang="ru-RU" dirty="0"/>
              <a:t>, катализатор BASF S3.85 - медный низкотемпературный катализатор.</a:t>
            </a:r>
          </a:p>
        </p:txBody>
      </p:sp>
      <p:sp>
        <p:nvSpPr>
          <p:cNvPr id="14" name="Прямоугольник 13"/>
          <p:cNvSpPr/>
          <p:nvPr/>
        </p:nvSpPr>
        <p:spPr>
          <a:xfrm>
            <a:off x="506971" y="1674674"/>
            <a:ext cx="11146866" cy="1754326"/>
          </a:xfrm>
          <a:prstGeom prst="rect">
            <a:avLst/>
          </a:prstGeom>
        </p:spPr>
        <p:txBody>
          <a:bodyPr wrap="square">
            <a:spAutoFit/>
          </a:bodyPr>
          <a:lstStyle/>
          <a:p>
            <a:pPr indent="442913" algn="just"/>
            <a:r>
              <a:rPr lang="ru-RU" b="1" dirty="0"/>
              <a:t>В литературе можно найти множество уравнений скорости. </a:t>
            </a:r>
            <a:r>
              <a:rPr lang="ru-RU" dirty="0"/>
              <a:t>Часто бывает сложно сделать выбор между ними. </a:t>
            </a:r>
          </a:p>
          <a:p>
            <a:pPr indent="442913" algn="just"/>
            <a:r>
              <a:rPr lang="ru-RU" dirty="0"/>
              <a:t>Для этого необходимо провести анализ условий эксперимента и аппроксимацию данных уравнениями скорости. </a:t>
            </a:r>
          </a:p>
          <a:p>
            <a:pPr indent="442913" algn="just"/>
            <a:r>
              <a:rPr lang="ru-RU" dirty="0"/>
              <a:t>Как правило, следует избегать использования уравнений скорости, полученных для другого катализатора или на основе данных, выходящих за рамки экспериментальных условий. </a:t>
            </a:r>
          </a:p>
        </p:txBody>
      </p:sp>
    </p:spTree>
    <p:extLst>
      <p:ext uri="{BB962C8B-B14F-4D97-AF65-F5344CB8AC3E}">
        <p14:creationId xmlns:p14="http://schemas.microsoft.com/office/powerpoint/2010/main" val="3547208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27</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Сравнение опубликованных уравнений скорости реакции синтеза метанола </a:t>
            </a:r>
            <a:r>
              <a:rPr lang="en-US" altLang="ru-RU" sz="2000" b="1" dirty="0"/>
              <a:t>CO </a:t>
            </a:r>
            <a:r>
              <a:rPr lang="ru-RU" altLang="ru-RU" sz="2000" b="1" dirty="0"/>
              <a:t>и </a:t>
            </a:r>
            <a:r>
              <a:rPr lang="en-US" altLang="ru-RU" sz="2000" b="1" dirty="0"/>
              <a:t>H</a:t>
            </a:r>
            <a:r>
              <a:rPr lang="ru-RU" altLang="ru-RU" sz="2000" b="1" baseline="-25000" dirty="0"/>
              <a:t>2</a:t>
            </a:r>
            <a:r>
              <a:rPr lang="en-US" altLang="ru-RU" sz="2000" b="1" dirty="0"/>
              <a:t> </a:t>
            </a:r>
            <a:r>
              <a:rPr lang="ru-RU" altLang="ru-RU" sz="2000" b="1" dirty="0"/>
              <a:t>(пример)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7324628" y="1397675"/>
            <a:ext cx="4424352" cy="2585323"/>
          </a:xfrm>
          <a:prstGeom prst="rect">
            <a:avLst/>
          </a:prstGeom>
        </p:spPr>
        <p:txBody>
          <a:bodyPr wrap="square">
            <a:spAutoFit/>
          </a:bodyPr>
          <a:lstStyle/>
          <a:p>
            <a:pPr indent="442913" algn="just"/>
            <a:r>
              <a:rPr lang="ru-RU" b="1" dirty="0" err="1"/>
              <a:t>Кучинский</a:t>
            </a:r>
            <a:r>
              <a:rPr lang="ru-RU" b="1" dirty="0"/>
              <a:t> и др. (1987):</a:t>
            </a:r>
          </a:p>
          <a:p>
            <a:pPr indent="442913" algn="just"/>
            <a:r>
              <a:rPr lang="ru-RU" dirty="0"/>
              <a:t>Небольшой интегральный реактор с диаметром трубки 8 мм, две термопары, перемещающиеся внутри рубашки реактора.</a:t>
            </a:r>
          </a:p>
          <a:p>
            <a:pPr indent="442913" algn="just"/>
            <a:r>
              <a:rPr lang="ru-RU" dirty="0"/>
              <a:t>Содержание CO 0,10-0,54; давление 3-9 МПа, температура 210-272 °C, катализатор BASF S3.85 - медный низкотемпературный катализатор.</a:t>
            </a:r>
          </a:p>
        </p:txBody>
      </p:sp>
      <p:sp>
        <p:nvSpPr>
          <p:cNvPr id="8" name="Прямоугольник 7"/>
          <p:cNvSpPr/>
          <p:nvPr/>
        </p:nvSpPr>
        <p:spPr>
          <a:xfrm>
            <a:off x="255558" y="6484451"/>
            <a:ext cx="7639063" cy="246221"/>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nl-NL" sz="1000" i="1" dirty="0">
                <a:latin typeface="Calibri" panose="020F0502020204030204" pitchFamily="34" charset="0"/>
                <a:ea typeface="Calibri" panose="020F0502020204030204" pitchFamily="34" charset="0"/>
                <a:cs typeface="Times New Roman" panose="02020603050405020304" pitchFamily="18" charset="0"/>
              </a:rPr>
              <a:t>R. J. Wijngaarden. Industrial Catalysis - 1998.pdf</a:t>
            </a:r>
            <a:endParaRPr lang="ru-RU" sz="1000" i="1" dirty="0"/>
          </a:p>
        </p:txBody>
      </p:sp>
      <p:sp>
        <p:nvSpPr>
          <p:cNvPr id="12" name="Прямоугольник 11"/>
          <p:cNvSpPr/>
          <p:nvPr/>
        </p:nvSpPr>
        <p:spPr>
          <a:xfrm>
            <a:off x="7418895" y="4418481"/>
            <a:ext cx="4234942" cy="1754326"/>
          </a:xfrm>
          <a:prstGeom prst="rect">
            <a:avLst/>
          </a:prstGeom>
        </p:spPr>
        <p:txBody>
          <a:bodyPr wrap="square">
            <a:spAutoFit/>
          </a:bodyPr>
          <a:lstStyle/>
          <a:p>
            <a:pPr indent="442913" algn="just"/>
            <a:r>
              <a:rPr lang="ru-RU" b="1" dirty="0"/>
              <a:t>Бос и др. (1989):</a:t>
            </a:r>
          </a:p>
          <a:p>
            <a:pPr indent="442913" algn="just"/>
            <a:r>
              <a:rPr lang="ru-RU" dirty="0"/>
              <a:t>Реактор Берти (внутреннее смешение), </a:t>
            </a:r>
            <a:r>
              <a:rPr lang="ru-RU" dirty="0">
                <a:solidFill>
                  <a:srgbClr val="FF0000"/>
                </a:solidFill>
              </a:rPr>
              <a:t>содержание CO 0,10-0,54; давление 3-9 МПа, температура 210-272 °C</a:t>
            </a:r>
            <a:r>
              <a:rPr lang="ru-RU" dirty="0"/>
              <a:t>, катализатор BASF S3.85 - медный низкотемпературный катализатор.</a:t>
            </a:r>
          </a:p>
        </p:txBody>
      </p:sp>
      <p:pic>
        <p:nvPicPr>
          <p:cNvPr id="13" name="Рисунок 12"/>
          <p:cNvPicPr/>
          <p:nvPr/>
        </p:nvPicPr>
        <p:blipFill rotWithShape="1">
          <a:blip r:embed="rId4">
            <a:extLst>
              <a:ext uri="{28A0092B-C50C-407E-A947-70E740481C1C}">
                <a14:useLocalDpi xmlns:a14="http://schemas.microsoft.com/office/drawing/2010/main" val="0"/>
              </a:ext>
            </a:extLst>
          </a:blip>
          <a:srcRect l="4458" r="6480"/>
          <a:stretch/>
        </p:blipFill>
        <p:spPr bwMode="auto">
          <a:xfrm>
            <a:off x="414780" y="1430089"/>
            <a:ext cx="6909848" cy="4465720"/>
          </a:xfrm>
          <a:prstGeom prst="rect">
            <a:avLst/>
          </a:prstGeom>
          <a:noFill/>
          <a:ln>
            <a:noFill/>
          </a:ln>
        </p:spPr>
      </p:pic>
    </p:spTree>
    <p:extLst>
      <p:ext uri="{BB962C8B-B14F-4D97-AF65-F5344CB8AC3E}">
        <p14:creationId xmlns:p14="http://schemas.microsoft.com/office/powerpoint/2010/main" val="542048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28</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Сравнение опубликованных уравнений скорости реакции синтеза метанола </a:t>
            </a:r>
            <a:r>
              <a:rPr lang="en-US" altLang="ru-RU" sz="2000" b="1" dirty="0"/>
              <a:t>CO </a:t>
            </a:r>
            <a:r>
              <a:rPr lang="ru-RU" altLang="ru-RU" sz="2000" b="1" dirty="0"/>
              <a:t>и </a:t>
            </a:r>
            <a:r>
              <a:rPr lang="en-US" altLang="ru-RU" sz="2000" b="1" dirty="0"/>
              <a:t>H</a:t>
            </a:r>
            <a:r>
              <a:rPr lang="ru-RU" altLang="ru-RU" sz="2000" b="1" baseline="-25000" dirty="0"/>
              <a:t>2</a:t>
            </a:r>
            <a:r>
              <a:rPr lang="en-US" altLang="ru-RU" sz="2000" b="1" dirty="0"/>
              <a:t> </a:t>
            </a:r>
            <a:r>
              <a:rPr lang="ru-RU" altLang="ru-RU" sz="2000" b="1" dirty="0"/>
              <a:t>(пример)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784468" y="1424813"/>
            <a:ext cx="5869369" cy="3970318"/>
          </a:xfrm>
          <a:prstGeom prst="rect">
            <a:avLst/>
          </a:prstGeom>
        </p:spPr>
        <p:txBody>
          <a:bodyPr wrap="square">
            <a:spAutoFit/>
          </a:bodyPr>
          <a:lstStyle/>
          <a:p>
            <a:pPr indent="442913" algn="just"/>
            <a:r>
              <a:rPr lang="ru-RU" dirty="0"/>
              <a:t>Результаты К1 сильно отклоняются от других «подгонок» данных – видимо, некоторые из сообщаемых параметров должны быть </a:t>
            </a:r>
            <a:r>
              <a:rPr lang="ru-RU" i="1" dirty="0"/>
              <a:t>неправильными</a:t>
            </a:r>
            <a:r>
              <a:rPr lang="ru-RU" dirty="0"/>
              <a:t> (вероятно, </a:t>
            </a:r>
            <a:r>
              <a:rPr lang="ru-RU" i="1" dirty="0"/>
              <a:t>температура активации</a:t>
            </a:r>
            <a:r>
              <a:rPr lang="ru-RU" dirty="0"/>
              <a:t>). Три другие корреляции имеют аналогичный наклон. </a:t>
            </a:r>
          </a:p>
          <a:p>
            <a:pPr indent="442913" algn="just"/>
            <a:r>
              <a:rPr lang="ru-RU" dirty="0"/>
              <a:t>Корреляция К2, в области низких температур, дает более низкие скорости. Это может быть вызвано экспериментальным методом: использовались две перемещающиеся термопары, расположенные в рубашках - теплопроводность в рубашках существенно сгладит измеряемый профиль температуры. </a:t>
            </a:r>
          </a:p>
          <a:p>
            <a:pPr indent="442913" algn="just"/>
            <a:r>
              <a:rPr lang="ru-RU" dirty="0"/>
              <a:t>Если бы измеренные профили температуры были в условиях реакции примерно на 10-12°С ниже, данные К2 более-менее совпадали бы с В1 и В2. </a:t>
            </a:r>
          </a:p>
        </p:txBody>
      </p:sp>
      <p:sp>
        <p:nvSpPr>
          <p:cNvPr id="8" name="Прямоугольник 7"/>
          <p:cNvSpPr/>
          <p:nvPr/>
        </p:nvSpPr>
        <p:spPr>
          <a:xfrm>
            <a:off x="255558" y="6484451"/>
            <a:ext cx="7639063" cy="246221"/>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nl-NL" sz="1000" i="1" dirty="0">
                <a:latin typeface="Calibri" panose="020F0502020204030204" pitchFamily="34" charset="0"/>
                <a:ea typeface="Calibri" panose="020F0502020204030204" pitchFamily="34" charset="0"/>
                <a:cs typeface="Times New Roman" panose="02020603050405020304" pitchFamily="18" charset="0"/>
              </a:rPr>
              <a:t>R. J. Wijngaarden. Industrial Catalysis - 1998.pdf</a:t>
            </a:r>
            <a:endParaRPr lang="ru-RU" sz="1000" i="1" dirty="0"/>
          </a:p>
        </p:txBody>
      </p:sp>
      <p:pic>
        <p:nvPicPr>
          <p:cNvPr id="2" name="Рисунок 1"/>
          <p:cNvPicPr>
            <a:picLocks noChangeAspect="1"/>
          </p:cNvPicPr>
          <p:nvPr/>
        </p:nvPicPr>
        <p:blipFill>
          <a:blip r:embed="rId4"/>
          <a:stretch>
            <a:fillRect/>
          </a:stretch>
        </p:blipFill>
        <p:spPr>
          <a:xfrm>
            <a:off x="192234" y="801797"/>
            <a:ext cx="5400000" cy="5362105"/>
          </a:xfrm>
          <a:prstGeom prst="rect">
            <a:avLst/>
          </a:prstGeom>
        </p:spPr>
      </p:pic>
      <p:sp>
        <p:nvSpPr>
          <p:cNvPr id="18" name="Прямоугольник 17"/>
          <p:cNvSpPr/>
          <p:nvPr/>
        </p:nvSpPr>
        <p:spPr>
          <a:xfrm>
            <a:off x="1824776" y="1034336"/>
            <a:ext cx="3670297" cy="830997"/>
          </a:xfrm>
          <a:prstGeom prst="rect">
            <a:avLst/>
          </a:prstGeom>
        </p:spPr>
        <p:txBody>
          <a:bodyPr wrap="square">
            <a:spAutoFit/>
          </a:bodyPr>
          <a:lstStyle/>
          <a:p>
            <a:r>
              <a:rPr lang="ru-RU" sz="1200" dirty="0">
                <a:latin typeface="Calibri" panose="020F0502020204030204" pitchFamily="34" charset="0"/>
                <a:ea typeface="Calibri" panose="020F0502020204030204" pitchFamily="34" charset="0"/>
                <a:cs typeface="Times New Roman" panose="02020603050405020304" pitchFamily="18" charset="0"/>
              </a:rPr>
              <a:t>Рисунок - Начальная скорость реакции синтеза метанола в изученном диапазоне температур: кривые K1 и K2 - уравнения 1 и 2 по </a:t>
            </a:r>
            <a:r>
              <a:rPr lang="ru-RU" sz="1200" dirty="0" err="1">
                <a:latin typeface="Calibri" panose="020F0502020204030204" pitchFamily="34" charset="0"/>
                <a:ea typeface="Calibri" panose="020F0502020204030204" pitchFamily="34" charset="0"/>
                <a:cs typeface="Times New Roman" panose="02020603050405020304" pitchFamily="18" charset="0"/>
              </a:rPr>
              <a:t>Кучинскому</a:t>
            </a:r>
            <a:r>
              <a:rPr lang="ru-RU" sz="1200" dirty="0">
                <a:latin typeface="Calibri" panose="020F0502020204030204" pitchFamily="34" charset="0"/>
                <a:ea typeface="Calibri" panose="020F0502020204030204" pitchFamily="34" charset="0"/>
                <a:cs typeface="Times New Roman" panose="02020603050405020304" pitchFamily="18" charset="0"/>
              </a:rPr>
              <a:t>; кривые B1 и B2 - уравнения 1 и 2 по Босу</a:t>
            </a:r>
            <a:endParaRPr lang="ru-RU" sz="1200" i="1" dirty="0"/>
          </a:p>
        </p:txBody>
      </p:sp>
    </p:spTree>
    <p:extLst>
      <p:ext uri="{BB962C8B-B14F-4D97-AF65-F5344CB8AC3E}">
        <p14:creationId xmlns:p14="http://schemas.microsoft.com/office/powerpoint/2010/main" val="3046384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A9921F46-5B28-4114-9277-B948E4F53923}"/>
              </a:ext>
            </a:extLst>
          </p:cNvPr>
          <p:cNvSpPr/>
          <p:nvPr/>
        </p:nvSpPr>
        <p:spPr>
          <a:xfrm>
            <a:off x="9297168" y="4267200"/>
            <a:ext cx="2871019" cy="2590800"/>
          </a:xfrm>
          <a:prstGeom prst="rect">
            <a:avLst/>
          </a:prstGeom>
          <a:blipFill dpi="0" rotWithShape="1">
            <a:blip r:embed="rId2">
              <a:alphaModFix amt="3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5">
            <a:extLst>
              <a:ext uri="{FF2B5EF4-FFF2-40B4-BE49-F238E27FC236}">
                <a16:creationId xmlns:a16="http://schemas.microsoft.com/office/drawing/2014/main" id="{5D8D1D0A-03F6-492A-989A-FF9D4015EB2F}"/>
              </a:ext>
            </a:extLst>
          </p:cNvPr>
          <p:cNvSpPr txBox="1">
            <a:spLocks/>
          </p:cNvSpPr>
          <p:nvPr/>
        </p:nvSpPr>
        <p:spPr>
          <a:xfrm>
            <a:off x="11444287" y="6324431"/>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29</a:t>
            </a:fld>
            <a:endParaRPr lang="ru-RU" dirty="0"/>
          </a:p>
        </p:txBody>
      </p:sp>
      <p:pic>
        <p:nvPicPr>
          <p:cNvPr id="11" name="Рисунок 10">
            <a:extLst>
              <a:ext uri="{FF2B5EF4-FFF2-40B4-BE49-F238E27FC236}">
                <a16:creationId xmlns:a16="http://schemas.microsoft.com/office/drawing/2014/main" id="{CCD1940F-ECBD-4DBE-B68D-B9DFFDA3A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59" y="215058"/>
            <a:ext cx="1569217" cy="365124"/>
          </a:xfrm>
          <a:prstGeom prst="rect">
            <a:avLst/>
          </a:prstGeom>
        </p:spPr>
      </p:pic>
      <p:sp>
        <p:nvSpPr>
          <p:cNvPr id="15" name="Прямоугольник 4">
            <a:extLst>
              <a:ext uri="{FF2B5EF4-FFF2-40B4-BE49-F238E27FC236}">
                <a16:creationId xmlns:a16="http://schemas.microsoft.com/office/drawing/2014/main" id="{DE1722B1-DEAE-4E49-8776-86DD61442B49}"/>
              </a:ext>
            </a:extLst>
          </p:cNvPr>
          <p:cNvSpPr>
            <a:spLocks noChangeArrowheads="1"/>
          </p:cNvSpPr>
          <p:nvPr/>
        </p:nvSpPr>
        <p:spPr bwMode="auto">
          <a:xfrm>
            <a:off x="2009869" y="226414"/>
            <a:ext cx="98339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ru-RU" altLang="ru-RU" sz="2000" b="1" dirty="0"/>
              <a:t>Сравнение опубликованных уравнений скорости реакции синтеза метанола </a:t>
            </a:r>
            <a:r>
              <a:rPr lang="en-US" altLang="ru-RU" sz="2000" b="1" dirty="0"/>
              <a:t>CO </a:t>
            </a:r>
            <a:r>
              <a:rPr lang="ru-RU" altLang="ru-RU" sz="2000" b="1" dirty="0"/>
              <a:t>и </a:t>
            </a:r>
            <a:r>
              <a:rPr lang="en-US" altLang="ru-RU" sz="2000" b="1" dirty="0"/>
              <a:t>H</a:t>
            </a:r>
            <a:r>
              <a:rPr lang="ru-RU" altLang="ru-RU" sz="2000" b="1" baseline="-25000" dirty="0"/>
              <a:t>2</a:t>
            </a:r>
            <a:r>
              <a:rPr lang="en-US" altLang="ru-RU" sz="2000" b="1" dirty="0"/>
              <a:t> </a:t>
            </a:r>
            <a:r>
              <a:rPr lang="ru-RU" altLang="ru-RU" sz="2000" b="1" dirty="0"/>
              <a:t>(пример)</a:t>
            </a:r>
          </a:p>
        </p:txBody>
      </p:sp>
      <p:sp>
        <p:nvSpPr>
          <p:cNvPr id="16" name="Прямоугольник 15">
            <a:extLst>
              <a:ext uri="{FF2B5EF4-FFF2-40B4-BE49-F238E27FC236}">
                <a16:creationId xmlns:a16="http://schemas.microsoft.com/office/drawing/2014/main" id="{68644F5D-863C-42C6-9F69-327E52ECF1B7}"/>
              </a:ext>
            </a:extLst>
          </p:cNvPr>
          <p:cNvSpPr/>
          <p:nvPr/>
        </p:nvSpPr>
        <p:spPr>
          <a:xfrm>
            <a:off x="0" y="916295"/>
            <a:ext cx="12192000" cy="3385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5784468" y="1424813"/>
            <a:ext cx="5869369" cy="3693319"/>
          </a:xfrm>
          <a:prstGeom prst="rect">
            <a:avLst/>
          </a:prstGeom>
        </p:spPr>
        <p:txBody>
          <a:bodyPr wrap="square">
            <a:spAutoFit/>
          </a:bodyPr>
          <a:lstStyle/>
          <a:p>
            <a:pPr indent="442913" algn="just"/>
            <a:r>
              <a:rPr lang="ru-RU" dirty="0"/>
              <a:t>Какое выражение предпочтительнее использовать?</a:t>
            </a:r>
          </a:p>
          <a:p>
            <a:pPr indent="442913" algn="just"/>
            <a:r>
              <a:rPr lang="ru-RU" dirty="0"/>
              <a:t>В1 и В2?</a:t>
            </a:r>
          </a:p>
          <a:p>
            <a:pPr indent="442913" algn="just"/>
            <a:r>
              <a:rPr lang="ru-RU" dirty="0"/>
              <a:t>Степень заполнения катализатора </a:t>
            </a:r>
            <a:r>
              <a:rPr lang="ru-RU" dirty="0" err="1"/>
              <a:t>Cu</a:t>
            </a:r>
            <a:r>
              <a:rPr lang="ru-RU" dirty="0"/>
              <a:t>/</a:t>
            </a:r>
            <a:r>
              <a:rPr lang="ru-RU" dirty="0" err="1"/>
              <a:t>ZnO</a:t>
            </a:r>
            <a:r>
              <a:rPr lang="ru-RU" dirty="0"/>
              <a:t> молекулами CO и Н</a:t>
            </a:r>
            <a:r>
              <a:rPr lang="ru-RU" baseline="-25000" dirty="0"/>
              <a:t>2</a:t>
            </a:r>
            <a:r>
              <a:rPr lang="ru-RU" dirty="0"/>
              <a:t> может быть исследована. В рассматриваемом диапазоне температур:</a:t>
            </a:r>
          </a:p>
          <a:p>
            <a:pPr marL="285750" indent="-285750" algn="just">
              <a:buFontTx/>
              <a:buChar char="-"/>
            </a:pPr>
            <a:r>
              <a:rPr lang="ru-RU" dirty="0"/>
              <a:t>Для В1: </a:t>
            </a:r>
            <a:r>
              <a:rPr lang="ru-RU" dirty="0">
                <a:cs typeface="Calibri" panose="020F0502020204030204" pitchFamily="34" charset="0"/>
              </a:rPr>
              <a:t> </a:t>
            </a:r>
            <a:r>
              <a:rPr lang="en-US" dirty="0" err="1">
                <a:cs typeface="Calibri" panose="020F0502020204030204" pitchFamily="34" charset="0"/>
              </a:rPr>
              <a:t>θ</a:t>
            </a:r>
            <a:r>
              <a:rPr lang="en-US" baseline="-25000" dirty="0" err="1">
                <a:cs typeface="Times New Roman" panose="02020603050405020304" pitchFamily="18" charset="0"/>
              </a:rPr>
              <a:t>CO</a:t>
            </a:r>
            <a:r>
              <a:rPr lang="en-US" dirty="0">
                <a:cs typeface="Times New Roman" panose="02020603050405020304" pitchFamily="18" charset="0"/>
              </a:rPr>
              <a:t> = </a:t>
            </a:r>
            <a:r>
              <a:rPr lang="ru-RU" dirty="0"/>
              <a:t>0,50–0,57, </a:t>
            </a:r>
            <a:r>
              <a:rPr lang="en-US" dirty="0">
                <a:cs typeface="Calibri" panose="020F0502020204030204" pitchFamily="34" charset="0"/>
              </a:rPr>
              <a:t>θ</a:t>
            </a:r>
            <a:r>
              <a:rPr lang="ru-RU" baseline="-25000" dirty="0">
                <a:cs typeface="Times New Roman" panose="02020603050405020304" pitchFamily="18" charset="0"/>
              </a:rPr>
              <a:t>Н2</a:t>
            </a:r>
            <a:r>
              <a:rPr lang="en-US" dirty="0">
                <a:cs typeface="Times New Roman" panose="02020603050405020304" pitchFamily="18" charset="0"/>
              </a:rPr>
              <a:t> </a:t>
            </a:r>
            <a:r>
              <a:rPr lang="ru-RU" dirty="0"/>
              <a:t>= 0,19–0,30,</a:t>
            </a:r>
          </a:p>
          <a:p>
            <a:pPr marL="285750" indent="-285750" algn="just">
              <a:buFontTx/>
              <a:buChar char="-"/>
            </a:pPr>
            <a:r>
              <a:rPr lang="ru-RU" dirty="0"/>
              <a:t>Для В2: </a:t>
            </a:r>
            <a:r>
              <a:rPr lang="ru-RU" dirty="0">
                <a:cs typeface="Calibri" panose="020F0502020204030204" pitchFamily="34" charset="0"/>
              </a:rPr>
              <a:t> </a:t>
            </a:r>
            <a:r>
              <a:rPr lang="en-US" dirty="0" err="1">
                <a:cs typeface="Calibri" panose="020F0502020204030204" pitchFamily="34" charset="0"/>
              </a:rPr>
              <a:t>θ</a:t>
            </a:r>
            <a:r>
              <a:rPr lang="en-US" baseline="-25000" dirty="0" err="1">
                <a:cs typeface="Times New Roman" panose="02020603050405020304" pitchFamily="18" charset="0"/>
              </a:rPr>
              <a:t>CO</a:t>
            </a:r>
            <a:r>
              <a:rPr lang="en-US" dirty="0">
                <a:cs typeface="Times New Roman" panose="02020603050405020304" pitchFamily="18" charset="0"/>
              </a:rPr>
              <a:t> = </a:t>
            </a:r>
            <a:r>
              <a:rPr lang="ru-RU" dirty="0"/>
              <a:t>0,025–0,80, </a:t>
            </a:r>
            <a:r>
              <a:rPr lang="en-US" dirty="0">
                <a:cs typeface="Calibri" panose="020F0502020204030204" pitchFamily="34" charset="0"/>
              </a:rPr>
              <a:t>θ</a:t>
            </a:r>
            <a:r>
              <a:rPr lang="ru-RU" baseline="-25000" dirty="0">
                <a:cs typeface="Times New Roman" panose="02020603050405020304" pitchFamily="18" charset="0"/>
              </a:rPr>
              <a:t>Н2</a:t>
            </a:r>
            <a:r>
              <a:rPr lang="en-US" dirty="0">
                <a:cs typeface="Times New Roman" panose="02020603050405020304" pitchFamily="18" charset="0"/>
              </a:rPr>
              <a:t> </a:t>
            </a:r>
            <a:r>
              <a:rPr lang="ru-RU" dirty="0"/>
              <a:t>= 0,0006–0,011.</a:t>
            </a:r>
          </a:p>
          <a:p>
            <a:pPr indent="446088" algn="just"/>
            <a:r>
              <a:rPr lang="ru-RU" dirty="0"/>
              <a:t>Значения </a:t>
            </a:r>
            <a:r>
              <a:rPr lang="en-US" dirty="0">
                <a:cs typeface="Calibri" panose="020F0502020204030204" pitchFamily="34" charset="0"/>
              </a:rPr>
              <a:t>θ</a:t>
            </a:r>
            <a:r>
              <a:rPr lang="ru-RU" baseline="-25000" dirty="0">
                <a:cs typeface="Times New Roman" panose="02020603050405020304" pitchFamily="18" charset="0"/>
              </a:rPr>
              <a:t>Н2</a:t>
            </a:r>
            <a:r>
              <a:rPr lang="ru-RU" dirty="0"/>
              <a:t> для В2 кажутся не очень реалистичными. Они указывают на механизм Эли-</a:t>
            </a:r>
            <a:r>
              <a:rPr lang="ru-RU" dirty="0" err="1"/>
              <a:t>Ридила</a:t>
            </a:r>
            <a:r>
              <a:rPr lang="ru-RU" dirty="0"/>
              <a:t>. Значит можно отдать предпочтение корреляционного уравнения В1 (Бос и др.). </a:t>
            </a:r>
          </a:p>
          <a:p>
            <a:pPr indent="446088" algn="just"/>
            <a:r>
              <a:rPr lang="ru-RU" dirty="0"/>
              <a:t>Однако следует отметить, что анализ проводился только для начальных скоростей.</a:t>
            </a:r>
          </a:p>
        </p:txBody>
      </p:sp>
      <p:sp>
        <p:nvSpPr>
          <p:cNvPr id="8" name="Прямоугольник 7"/>
          <p:cNvSpPr/>
          <p:nvPr/>
        </p:nvSpPr>
        <p:spPr>
          <a:xfrm>
            <a:off x="255558" y="6484451"/>
            <a:ext cx="7639063" cy="246221"/>
          </a:xfrm>
          <a:prstGeom prst="rect">
            <a:avLst/>
          </a:prstGeom>
        </p:spPr>
        <p:txBody>
          <a:bodyPr wrap="square">
            <a:spAutoFit/>
          </a:bodyPr>
          <a:lstStyle/>
          <a:p>
            <a:r>
              <a:rPr lang="en-US" sz="1000" dirty="0">
                <a:latin typeface="Calibri" panose="020F0502020204030204" pitchFamily="34" charset="0"/>
                <a:ea typeface="Calibri" panose="020F0502020204030204" pitchFamily="34" charset="0"/>
                <a:cs typeface="Times New Roman" panose="02020603050405020304" pitchFamily="18" charset="0"/>
              </a:rPr>
              <a:t>*</a:t>
            </a:r>
            <a:r>
              <a:rPr lang="nl-NL" sz="1000" i="1" dirty="0">
                <a:latin typeface="Calibri" panose="020F0502020204030204" pitchFamily="34" charset="0"/>
                <a:ea typeface="Calibri" panose="020F0502020204030204" pitchFamily="34" charset="0"/>
                <a:cs typeface="Times New Roman" panose="02020603050405020304" pitchFamily="18" charset="0"/>
              </a:rPr>
              <a:t>R. J. Wijngaarden. Industrial Catalysis - 1998.pdf</a:t>
            </a:r>
            <a:endParaRPr lang="ru-RU" sz="1000" i="1" dirty="0"/>
          </a:p>
        </p:txBody>
      </p:sp>
      <p:pic>
        <p:nvPicPr>
          <p:cNvPr id="2" name="Рисунок 1"/>
          <p:cNvPicPr>
            <a:picLocks noChangeAspect="1"/>
          </p:cNvPicPr>
          <p:nvPr/>
        </p:nvPicPr>
        <p:blipFill>
          <a:blip r:embed="rId4"/>
          <a:stretch>
            <a:fillRect/>
          </a:stretch>
        </p:blipFill>
        <p:spPr>
          <a:xfrm>
            <a:off x="192234" y="801797"/>
            <a:ext cx="5400000" cy="5362105"/>
          </a:xfrm>
          <a:prstGeom prst="rect">
            <a:avLst/>
          </a:prstGeom>
        </p:spPr>
      </p:pic>
      <p:sp>
        <p:nvSpPr>
          <p:cNvPr id="18" name="Прямоугольник 17"/>
          <p:cNvSpPr/>
          <p:nvPr/>
        </p:nvSpPr>
        <p:spPr>
          <a:xfrm>
            <a:off x="1824776" y="1034336"/>
            <a:ext cx="3670297" cy="830997"/>
          </a:xfrm>
          <a:prstGeom prst="rect">
            <a:avLst/>
          </a:prstGeom>
        </p:spPr>
        <p:txBody>
          <a:bodyPr wrap="square">
            <a:spAutoFit/>
          </a:bodyPr>
          <a:lstStyle/>
          <a:p>
            <a:r>
              <a:rPr lang="ru-RU" sz="1200" dirty="0">
                <a:latin typeface="Calibri" panose="020F0502020204030204" pitchFamily="34" charset="0"/>
                <a:ea typeface="Calibri" panose="020F0502020204030204" pitchFamily="34" charset="0"/>
                <a:cs typeface="Times New Roman" panose="02020603050405020304" pitchFamily="18" charset="0"/>
              </a:rPr>
              <a:t>Рисунок - Начальная скорость реакции синтеза метанола в изученном диапазоне температур: кривые K1 и K2 - уравнения 1 и 2 по </a:t>
            </a:r>
            <a:r>
              <a:rPr lang="ru-RU" sz="1200" dirty="0" err="1">
                <a:latin typeface="Calibri" panose="020F0502020204030204" pitchFamily="34" charset="0"/>
                <a:ea typeface="Calibri" panose="020F0502020204030204" pitchFamily="34" charset="0"/>
                <a:cs typeface="Times New Roman" panose="02020603050405020304" pitchFamily="18" charset="0"/>
              </a:rPr>
              <a:t>Кучинскому</a:t>
            </a:r>
            <a:r>
              <a:rPr lang="ru-RU" sz="1200" dirty="0">
                <a:latin typeface="Calibri" panose="020F0502020204030204" pitchFamily="34" charset="0"/>
                <a:ea typeface="Calibri" panose="020F0502020204030204" pitchFamily="34" charset="0"/>
                <a:cs typeface="Times New Roman" panose="02020603050405020304" pitchFamily="18" charset="0"/>
              </a:rPr>
              <a:t>; кривые B1 и B2 - уравнения 1 и 2 по Босу</a:t>
            </a:r>
            <a:endParaRPr lang="ru-RU" sz="1200" i="1" dirty="0"/>
          </a:p>
        </p:txBody>
      </p:sp>
    </p:spTree>
    <p:extLst>
      <p:ext uri="{BB962C8B-B14F-4D97-AF65-F5344CB8AC3E}">
        <p14:creationId xmlns:p14="http://schemas.microsoft.com/office/powerpoint/2010/main" val="1516175206"/>
      </p:ext>
    </p:extLst>
  </p:cSld>
  <p:clrMapOvr>
    <a:masterClrMapping/>
  </p:clrMapOvr>
</p:sld>
</file>

<file path=ppt/theme/theme1.xml><?xml version="1.0" encoding="utf-8"?>
<a:theme xmlns:a="http://schemas.openxmlformats.org/drawingml/2006/main" name="Тема Office">
  <a:themeElements>
    <a:clrScheme name="ТПУ">
      <a:dk1>
        <a:sysClr val="windowText" lastClr="000000"/>
      </a:dk1>
      <a:lt1>
        <a:sysClr val="window" lastClr="FFFFFF"/>
      </a:lt1>
      <a:dk2>
        <a:srgbClr val="323F4F"/>
      </a:dk2>
      <a:lt2>
        <a:srgbClr val="E7E6E6"/>
      </a:lt2>
      <a:accent1>
        <a:srgbClr val="80BF44"/>
      </a:accent1>
      <a:accent2>
        <a:srgbClr val="209740"/>
      </a:accent2>
      <a:accent3>
        <a:srgbClr val="1768B0"/>
      </a:accent3>
      <a:accent4>
        <a:srgbClr val="B2D88E"/>
      </a:accent4>
      <a:accent5>
        <a:srgbClr val="5F9031"/>
      </a:accent5>
      <a:accent6>
        <a:srgbClr val="59A5E9"/>
      </a:accent6>
      <a:hlink>
        <a:srgbClr val="1768B0"/>
      </a:hlink>
      <a:folHlink>
        <a:srgbClr val="954F72"/>
      </a:folHlink>
    </a:clrScheme>
    <a:fontScheme name="Другая 1">
      <a:majorFont>
        <a:latin typeface="Calibri "/>
        <a:ea typeface=""/>
        <a:cs typeface=""/>
      </a:majorFont>
      <a:minorFont>
        <a:latin typeface="Calibri"/>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9124</TotalTime>
  <Words>5376</Words>
  <Application>Microsoft Office PowerPoint</Application>
  <PresentationFormat>Широкоэкранный</PresentationFormat>
  <Paragraphs>360</Paragraphs>
  <Slides>29</Slides>
  <Notes>4</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29</vt:i4>
      </vt:variant>
    </vt:vector>
  </HeadingPairs>
  <TitlesOfParts>
    <vt:vector size="36" baseType="lpstr">
      <vt:lpstr>Arial</vt:lpstr>
      <vt:lpstr>Calibri</vt:lpstr>
      <vt:lpstr>PFBeauSansPro-Bold</vt:lpstr>
      <vt:lpstr>Times New Roman</vt:lpstr>
      <vt:lpstr>Wingdings</vt:lpstr>
      <vt:lpstr>Тема Office</vt:lpstr>
      <vt:lpstr>Equation</vt:lpstr>
      <vt:lpstr>Промышленный катализ в нефтепереработке</vt:lpstr>
      <vt:lpstr>Основные этапы построения кинетических моделей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Интерпретация экспериментальных данных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Тришкина Екатерина Андреевна</dc:creator>
  <cp:lastModifiedBy>Юрьев Егор Михайлович</cp:lastModifiedBy>
  <cp:revision>429</cp:revision>
  <dcterms:created xsi:type="dcterms:W3CDTF">2020-11-19T09:51:55Z</dcterms:created>
  <dcterms:modified xsi:type="dcterms:W3CDTF">2024-11-02T08:58:33Z</dcterms:modified>
</cp:coreProperties>
</file>