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vsd" ContentType="application/vnd.visio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6" r:id="rId2"/>
    <p:sldId id="2640" r:id="rId3"/>
    <p:sldId id="2643" r:id="rId4"/>
    <p:sldId id="2692" r:id="rId5"/>
    <p:sldId id="2725" r:id="rId6"/>
    <p:sldId id="2693" r:id="rId7"/>
    <p:sldId id="2694" r:id="rId8"/>
    <p:sldId id="2695" r:id="rId9"/>
    <p:sldId id="2696" r:id="rId10"/>
    <p:sldId id="2697" r:id="rId11"/>
    <p:sldId id="2699" r:id="rId12"/>
    <p:sldId id="2700" r:id="rId13"/>
    <p:sldId id="2701" r:id="rId14"/>
    <p:sldId id="2724" r:id="rId15"/>
    <p:sldId id="2702" r:id="rId16"/>
    <p:sldId id="2703" r:id="rId17"/>
    <p:sldId id="2705" r:id="rId18"/>
    <p:sldId id="2704" r:id="rId19"/>
    <p:sldId id="2706" r:id="rId20"/>
    <p:sldId id="2707" r:id="rId21"/>
    <p:sldId id="2708" r:id="rId22"/>
    <p:sldId id="2709" r:id="rId23"/>
    <p:sldId id="2710" r:id="rId24"/>
    <p:sldId id="2711" r:id="rId25"/>
    <p:sldId id="2712" r:id="rId26"/>
    <p:sldId id="2713" r:id="rId27"/>
    <p:sldId id="2714" r:id="rId28"/>
    <p:sldId id="2715" r:id="rId29"/>
    <p:sldId id="2716" r:id="rId30"/>
    <p:sldId id="2717" r:id="rId31"/>
    <p:sldId id="2718" r:id="rId32"/>
    <p:sldId id="2719" r:id="rId33"/>
    <p:sldId id="2720" r:id="rId34"/>
    <p:sldId id="2721" r:id="rId35"/>
    <p:sldId id="2722" r:id="rId36"/>
    <p:sldId id="2723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51" autoAdjust="0"/>
    <p:restoredTop sz="94930" autoAdjust="0"/>
  </p:normalViewPr>
  <p:slideViewPr>
    <p:cSldViewPr snapToGrid="0">
      <p:cViewPr varScale="1">
        <p:scale>
          <a:sx n="112" d="100"/>
          <a:sy n="112" d="100"/>
        </p:scale>
        <p:origin x="-24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=""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=""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=""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=""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=""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=""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=""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=""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microsoft.com/office/2007/relationships/hdphoto" Target="../media/hdphoto1.wdp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7" cstate="print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9" r:id="rId44"/>
    <p:sldLayoutId id="2147483701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6.emf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wmf"/><Relationship Id="rId11" Type="http://schemas.openxmlformats.org/officeDocument/2006/relationships/oleObject" Target="../embeddings/_________Microsoft_Visio_2003_20101.vsd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5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43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9" y="1597445"/>
            <a:ext cx="7084832" cy="2251628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Промышленный катализ в нефтепереработке</a:t>
            </a:r>
            <a:endParaRPr lang="ru-RU" sz="4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b="1" dirty="0"/>
              <a:t>Дезактивация и регенерация катализаторов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Лекция </a:t>
            </a:r>
            <a:r>
              <a:rPr lang="en-US" dirty="0" smtClean="0"/>
              <a:t>4</a:t>
            </a:r>
            <a:endParaRPr lang="ru-RU" dirty="0"/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2"/>
              </a:rPr>
              <a:t>emyu@tpu.ru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://portal.tpu.ru/SHARED/e/EMYU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/>
              <a:t>https://us05web.zoom.us/j/6111307161?pwd=NjFYUEs1MkZiT0cxTmdwZVhvOGhTQT09</a:t>
            </a:r>
          </a:p>
          <a:p>
            <a:pPr>
              <a:spcBef>
                <a:spcPts val="0"/>
              </a:spcBef>
            </a:pPr>
            <a:endParaRPr lang="ru-RU" sz="1600" dirty="0" smtClean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186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Дезактивация катализаторов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4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1160782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2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36575" algn="just">
              <a:buNone/>
            </a:pPr>
            <a:r>
              <a:rPr lang="ru-RU" sz="2000" b="1" i="1" dirty="0" smtClean="0"/>
              <a:t>Катализ</a:t>
            </a:r>
            <a:r>
              <a:rPr lang="ru-RU" sz="2000" dirty="0" smtClean="0"/>
              <a:t> </a:t>
            </a:r>
            <a:r>
              <a:rPr lang="ru-RU" sz="2000" dirty="0"/>
              <a:t>– это возбуждение химических реакций или изменение их скорости под влиянием веществ – катализаторов, многократно вступающих в промежуточное химическое взаимодействие с участниками реакций и восстанавливающих после каждого цикла промежуточного взаимодействия свой состав.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b="1" dirty="0" smtClean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/>
              <a:t>Теоретически, каталитическое действие должно длиться бесконечно долго, если бы не побочные процессы, сопровождающие </a:t>
            </a:r>
            <a:r>
              <a:rPr lang="ru-RU" altLang="ru-RU" sz="2000" dirty="0" smtClean="0"/>
              <a:t>каталитические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…</a:t>
            </a:r>
            <a:endParaRPr lang="en-US" altLang="ru-RU" sz="2000" dirty="0" smtClean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dirty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dirty="0" smtClean="0"/>
          </a:p>
          <a:p>
            <a:pPr algn="ctr">
              <a:buNone/>
            </a:pPr>
            <a:r>
              <a:rPr lang="ru-RU" altLang="ru-RU" sz="2400" b="1" dirty="0"/>
              <a:t>Причины дезактивации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Отравление.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Блокировка.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Уменьшение площади удельной поверхности в результате спекания или миграции.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Удаление активной фазы.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dirty="0" smtClean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/>
              <a:t>Главные причины дезактивации нанесенных металлических катализаторов: </a:t>
            </a:r>
            <a:r>
              <a:rPr lang="ru-RU" altLang="ru-RU" sz="2000" i="1" dirty="0"/>
              <a:t>рекристаллизация </a:t>
            </a:r>
            <a:r>
              <a:rPr lang="ru-RU" altLang="ru-RU" sz="2000" dirty="0"/>
              <a:t>и </a:t>
            </a:r>
            <a:r>
              <a:rPr lang="ru-RU" altLang="ru-RU" sz="2000" i="1" dirty="0"/>
              <a:t>отравление</a:t>
            </a:r>
            <a:r>
              <a:rPr lang="ru-RU" altLang="ru-RU" sz="2000" dirty="0"/>
              <a:t>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dirty="0" smtClean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Причины дезактивации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09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580391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spcBef>
                <a:spcPts val="0"/>
              </a:spcBef>
              <a:buNone/>
            </a:pPr>
            <a:r>
              <a:rPr lang="ru-RU" sz="2000" b="1" i="1" dirty="0"/>
              <a:t>Активность единицы объема </a:t>
            </a:r>
            <a:r>
              <a:rPr lang="ru-RU" sz="2000" b="1" i="1" dirty="0" smtClean="0"/>
              <a:t>катализатора</a:t>
            </a:r>
            <a:endParaRPr lang="en-US" sz="2000" b="1" i="1" dirty="0" smtClean="0"/>
          </a:p>
          <a:p>
            <a:pPr indent="432000" algn="just" eaLnBrk="1" hangingPunct="1">
              <a:spcBef>
                <a:spcPts val="0"/>
              </a:spcBef>
              <a:buNone/>
            </a:pPr>
            <a:endParaRPr lang="en-US" altLang="ru-RU" sz="2000" b="1" i="1" dirty="0" smtClean="0"/>
          </a:p>
          <a:p>
            <a:pPr algn="just" eaLnBrk="1" hangingPunct="1">
              <a:spcBef>
                <a:spcPts val="0"/>
              </a:spcBef>
              <a:buNone/>
            </a:pPr>
            <a:r>
              <a:rPr lang="ru-RU" altLang="ru-RU" sz="2000" dirty="0" smtClean="0"/>
              <a:t>где</a:t>
            </a:r>
            <a:r>
              <a:rPr lang="ru-RU" altLang="ru-RU" sz="2000" dirty="0"/>
              <a:t>:</a:t>
            </a:r>
            <a:r>
              <a:rPr lang="ru-RU" altLang="ru-RU" sz="2000" dirty="0" smtClean="0"/>
              <a:t> </a:t>
            </a:r>
            <a:endParaRPr lang="en-US" altLang="ru-RU" sz="2000" dirty="0" smtClean="0"/>
          </a:p>
          <a:p>
            <a:pPr indent="432000" algn="just" eaLnBrk="1" hangingPunct="1">
              <a:spcBef>
                <a:spcPts val="0"/>
              </a:spcBef>
              <a:buNone/>
            </a:pPr>
            <a:r>
              <a:rPr lang="en-US" altLang="ru-RU" sz="2000" i="1" dirty="0" smtClean="0"/>
              <a:t>W</a:t>
            </a:r>
            <a:r>
              <a:rPr lang="en-US" altLang="ru-RU" sz="2000" dirty="0" smtClean="0"/>
              <a:t> – </a:t>
            </a:r>
            <a:r>
              <a:rPr lang="ru-RU" altLang="ru-RU" sz="2000" dirty="0" smtClean="0"/>
              <a:t>каталитическая активность, определяемая количеством вещества, реагирующим в единицу времени в заданных условиях в единице объема катализатора, моль/(м</a:t>
            </a:r>
            <a:r>
              <a:rPr lang="ru-RU" altLang="ru-RU" sz="2000" baseline="30000" dirty="0" smtClean="0"/>
              <a:t>3</a:t>
            </a:r>
            <a:r>
              <a:rPr lang="ru-RU" altLang="ru-RU" sz="2000" dirty="0" smtClean="0"/>
              <a:t> с); </a:t>
            </a:r>
            <a:endParaRPr lang="en-US" altLang="ru-RU" sz="2000" dirty="0" smtClean="0"/>
          </a:p>
          <a:p>
            <a:pPr indent="432000" algn="just" eaLnBrk="1" hangingPunct="1">
              <a:spcBef>
                <a:spcPts val="0"/>
              </a:spcBef>
              <a:buNone/>
            </a:pPr>
            <a:r>
              <a:rPr lang="ru-RU" altLang="ru-RU" sz="2000" i="1" dirty="0" err="1" smtClean="0"/>
              <a:t>А</a:t>
            </a:r>
            <a:r>
              <a:rPr lang="ru-RU" altLang="ru-RU" sz="2000" baseline="-25000" dirty="0" err="1" smtClean="0"/>
              <a:t>уд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– удельная каталитическая активность (УКА): активность единицы поверхности катализатора, моль/(м</a:t>
            </a:r>
            <a:r>
              <a:rPr lang="ru-RU" altLang="ru-RU" sz="2000" baseline="30000" dirty="0"/>
              <a:t>2</a:t>
            </a:r>
            <a:r>
              <a:rPr lang="ru-RU" altLang="ru-RU" sz="2000" dirty="0"/>
              <a:t> с); </a:t>
            </a:r>
            <a:endParaRPr lang="en-US" altLang="ru-RU" sz="2000" dirty="0" smtClean="0"/>
          </a:p>
          <a:p>
            <a:pPr indent="432000" algn="just" eaLnBrk="1" hangingPunct="1">
              <a:spcBef>
                <a:spcPts val="0"/>
              </a:spcBef>
              <a:buNone/>
            </a:pPr>
            <a:r>
              <a:rPr lang="en-US" altLang="ru-RU" sz="2000" i="1" dirty="0" smtClean="0"/>
              <a:t>S</a:t>
            </a:r>
            <a:r>
              <a:rPr lang="ru-RU" altLang="ru-RU" sz="2000" baseline="-25000" dirty="0"/>
              <a:t>уд</a:t>
            </a:r>
            <a:r>
              <a:rPr lang="en-US" altLang="ru-RU" sz="2000" dirty="0"/>
              <a:t> – </a:t>
            </a:r>
            <a:r>
              <a:rPr lang="ru-RU" altLang="ru-RU" sz="2000" dirty="0"/>
              <a:t>полная площадь поверхности катализатора в единице объема, м</a:t>
            </a:r>
            <a:r>
              <a:rPr lang="ru-RU" altLang="ru-RU" sz="2000" baseline="30000" dirty="0"/>
              <a:t>2</a:t>
            </a:r>
            <a:r>
              <a:rPr lang="ru-RU" altLang="ru-RU" sz="2000" dirty="0"/>
              <a:t>/м</a:t>
            </a:r>
            <a:r>
              <a:rPr lang="ru-RU" altLang="ru-RU" sz="2000" baseline="30000" dirty="0"/>
              <a:t>3</a:t>
            </a:r>
            <a:r>
              <a:rPr lang="ru-RU" altLang="ru-RU" sz="2000" dirty="0"/>
              <a:t>; </a:t>
            </a:r>
            <a:endParaRPr lang="en-US" altLang="ru-RU" sz="2000" dirty="0" smtClean="0"/>
          </a:p>
          <a:p>
            <a:pPr indent="432000" algn="just" eaLnBrk="1" hangingPunct="1">
              <a:spcBef>
                <a:spcPts val="0"/>
              </a:spcBef>
              <a:buNone/>
            </a:pPr>
            <a:r>
              <a:rPr lang="en-US" altLang="ru-RU" sz="2000" i="1" dirty="0" smtClean="0">
                <a:latin typeface="Arial"/>
                <a:cs typeface="Arial"/>
              </a:rPr>
              <a:t>η</a:t>
            </a:r>
            <a:r>
              <a:rPr lang="en-US" altLang="ru-RU" sz="2000" dirty="0" smtClean="0">
                <a:latin typeface="Arial"/>
                <a:cs typeface="Arial"/>
              </a:rPr>
              <a:t> </a:t>
            </a:r>
            <a:r>
              <a:rPr lang="en-US" altLang="ru-RU" sz="2000" dirty="0">
                <a:latin typeface="Arial"/>
                <a:cs typeface="Arial"/>
              </a:rPr>
              <a:t>– </a:t>
            </a:r>
            <a:r>
              <a:rPr lang="ru-RU" altLang="ru-RU" sz="2000" dirty="0">
                <a:latin typeface="Arial"/>
                <a:cs typeface="Arial"/>
              </a:rPr>
              <a:t>степень использования внутренней поверхности зерна </a:t>
            </a:r>
            <a:r>
              <a:rPr lang="ru-RU" altLang="ru-RU" sz="2000" dirty="0" smtClean="0">
                <a:latin typeface="Arial"/>
                <a:cs typeface="Arial"/>
              </a:rPr>
              <a:t>катализатора</a:t>
            </a:r>
            <a:endParaRPr lang="en-US" altLang="ru-RU" sz="20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Причины дезактивации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262777" y="1488734"/>
            <a:ext cx="5581069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ru-RU" altLang="ru-RU" sz="2000" b="1" dirty="0" smtClean="0"/>
              <a:t>Причины </a:t>
            </a:r>
            <a:r>
              <a:rPr lang="ru-RU" altLang="ru-RU" sz="2000" b="1" dirty="0"/>
              <a:t>дезактивации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Отравление.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Блокировка.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Уменьшение площади удельной поверхности в результате спекания или миграции.</a:t>
            </a:r>
          </a:p>
          <a:p>
            <a:pPr marL="457200" indent="-457200">
              <a:buAutoNum type="arabicPeriod"/>
            </a:pPr>
            <a:r>
              <a:rPr lang="ru-RU" altLang="ru-RU" sz="2000" dirty="0"/>
              <a:t>Удаление активной фазы.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dirty="0" smtClean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/>
              <a:t>Главные причины дезактивации нанесенных металлических катализаторов: </a:t>
            </a:r>
            <a:r>
              <a:rPr lang="ru-RU" altLang="ru-RU" sz="2000" i="1" dirty="0"/>
              <a:t>рекристаллизация </a:t>
            </a:r>
            <a:r>
              <a:rPr lang="ru-RU" altLang="ru-RU" sz="2000" dirty="0"/>
              <a:t>и </a:t>
            </a:r>
            <a:r>
              <a:rPr lang="ru-RU" altLang="ru-RU" sz="2000" i="1" dirty="0"/>
              <a:t>отравление</a:t>
            </a:r>
            <a:r>
              <a:rPr lang="ru-RU" altLang="ru-RU" sz="2000" dirty="0"/>
              <a:t>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ru-RU" sz="2000" dirty="0" smtClean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888974"/>
              </p:ext>
            </p:extLst>
          </p:nvPr>
        </p:nvGraphicFramePr>
        <p:xfrm>
          <a:off x="2744039" y="1968920"/>
          <a:ext cx="24130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7" name="Equation" r:id="rId5" imgW="850680" imgH="215640" progId="Equation.DSMT4">
                  <p:embed/>
                </p:oleObj>
              </mc:Choice>
              <mc:Fallback>
                <p:oleObj name="Equation" r:id="rId5" imgW="850680" imgH="21564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039" y="1968920"/>
                        <a:ext cx="24130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22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Обзор классических работ </a:t>
            </a:r>
            <a:r>
              <a:rPr lang="ru-RU" altLang="ru-RU" sz="2800" b="1" dirty="0"/>
              <a:t>дезактивации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920164"/>
              </p:ext>
            </p:extLst>
          </p:nvPr>
        </p:nvGraphicFramePr>
        <p:xfrm>
          <a:off x="372533" y="1329267"/>
          <a:ext cx="11490854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267"/>
                <a:gridCol w="3462867"/>
                <a:gridCol w="1955800"/>
                <a:gridCol w="525092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 лит.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baseline="0" dirty="0" err="1" smtClean="0"/>
                        <a:t>ист</a:t>
                      </a:r>
                      <a:r>
                        <a:rPr lang="ru-RU" sz="1100" baseline="0" dirty="0" smtClean="0"/>
                        <a:t>-ка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Тип дезактивации, реакция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Характер</a:t>
                      </a:r>
                      <a:r>
                        <a:rPr lang="ru-RU" sz="1100" baseline="0" dirty="0" smtClean="0"/>
                        <a:t> уменьшения активности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Комментарий</a:t>
                      </a:r>
                      <a:endParaRPr lang="ru-RU" sz="11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Отравление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металлами, S, N, реакции гидрирования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Линейная, экспоненциальная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Первое систематическое исследование действия отравления примесями на благородные металлы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Отравление SiO</a:t>
                      </a:r>
                      <a:r>
                        <a:rPr lang="ru-RU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SiO</a:t>
                      </a:r>
                      <a:r>
                        <a:rPr lang="ru-RU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/Al</a:t>
                      </a:r>
                      <a:r>
                        <a:rPr lang="ru-RU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органическими основаниями, реакции крекинга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Экспоненциальный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Демонстрируется кислотная природа этих оксидов, установлена корреляция активности, основанная на поведении при отравлении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Отравление различных типов 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ru-RU" sz="1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различными щелочными металлами, реакции изомеризации и дегидратации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Линейная, экспоненциальная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Показана специфичность поведения при отравлении как химической природы яда, так и реакции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Коксование </a:t>
                      </a:r>
                      <a:r>
                        <a:rPr lang="ru-RU" sz="1400" dirty="0" err="1" smtClean="0"/>
                        <a:t>металлооксидных</a:t>
                      </a:r>
                      <a:r>
                        <a:rPr lang="ru-RU" sz="1400" dirty="0" smtClean="0"/>
                        <a:t> катализаторов крекинга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Степенной закон, время контакта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Разработанная корреляция количества кокса на катализаторе в зависимости от времени реакции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Коксование SiO</a:t>
                      </a:r>
                      <a:r>
                        <a:rPr lang="ru-RU" sz="1400" baseline="-25000" dirty="0" smtClean="0"/>
                        <a:t>2</a:t>
                      </a:r>
                      <a:r>
                        <a:rPr lang="ru-RU" sz="1400" dirty="0" smtClean="0"/>
                        <a:t>/Al</a:t>
                      </a:r>
                      <a:r>
                        <a:rPr lang="ru-RU" sz="1400" baseline="-25000" dirty="0" smtClean="0"/>
                        <a:t>2</a:t>
                      </a:r>
                      <a:r>
                        <a:rPr lang="ru-RU" sz="1400" dirty="0" smtClean="0"/>
                        <a:t>O</a:t>
                      </a:r>
                      <a:r>
                        <a:rPr lang="ru-RU" sz="1400" baseline="-25000" dirty="0" smtClean="0"/>
                        <a:t>3</a:t>
                      </a:r>
                      <a:r>
                        <a:rPr lang="ru-RU" sz="1400" dirty="0" smtClean="0"/>
                        <a:t> и цеолитных катализаторов крекинга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Экспоненциальная от времени контакта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Деактивация и кинетические модели каталитического крекинга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Спекание при риформинге на </a:t>
                      </a:r>
                      <a:r>
                        <a:rPr lang="ru-RU" sz="1400" dirty="0" err="1" smtClean="0"/>
                        <a:t>Pt</a:t>
                      </a:r>
                      <a:r>
                        <a:rPr lang="ru-RU" sz="1400" dirty="0" smtClean="0"/>
                        <a:t>/Al</a:t>
                      </a:r>
                      <a:r>
                        <a:rPr lang="ru-RU" sz="1400" baseline="-25000" dirty="0" smtClean="0"/>
                        <a:t>2</a:t>
                      </a:r>
                      <a:r>
                        <a:rPr lang="ru-RU" sz="1400" dirty="0" smtClean="0"/>
                        <a:t>O</a:t>
                      </a:r>
                      <a:r>
                        <a:rPr lang="ru-RU" sz="1400" baseline="-25000" dirty="0" smtClean="0"/>
                        <a:t>3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Гиперболический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Преимущественная дезактивация одной функции бифункционального катализатора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Спекание, в основном, касающееся атомов </a:t>
                      </a:r>
                      <a:r>
                        <a:rPr lang="ru-RU" sz="1400" dirty="0" err="1" smtClean="0"/>
                        <a:t>Pt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Различный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Обзорная статья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18677" y="5822943"/>
            <a:ext cx="9816590" cy="508889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algn="just"/>
            <a:r>
              <a:rPr lang="en-US" sz="1000" dirty="0" smtClean="0"/>
              <a:t>1</a:t>
            </a:r>
            <a:r>
              <a:rPr lang="ru-RU" sz="1000" dirty="0" smtClean="0"/>
              <a:t>. </a:t>
            </a:r>
            <a:r>
              <a:rPr lang="en-US" sz="1000" dirty="0" smtClean="0"/>
              <a:t>E.B</a:t>
            </a:r>
            <a:r>
              <a:rPr lang="en-US" sz="1000" dirty="0"/>
              <a:t>. </a:t>
            </a:r>
            <a:r>
              <a:rPr lang="en-US" sz="1000" dirty="0" err="1"/>
              <a:t>Maxted</a:t>
            </a:r>
            <a:r>
              <a:rPr lang="en-US" sz="1000" dirty="0"/>
              <a:t>, </a:t>
            </a:r>
            <a:r>
              <a:rPr lang="en-US" sz="1000" dirty="0" err="1"/>
              <a:t>Advan</a:t>
            </a:r>
            <a:r>
              <a:rPr lang="en-US" sz="1000" dirty="0"/>
              <a:t>. Catalysis, 3, 129 (1951).</a:t>
            </a:r>
            <a:endParaRPr lang="ru-RU" sz="1000" dirty="0"/>
          </a:p>
          <a:p>
            <a:pPr algn="just"/>
            <a:r>
              <a:rPr lang="en-US" sz="1000" dirty="0" smtClean="0"/>
              <a:t>2</a:t>
            </a:r>
            <a:r>
              <a:rPr lang="ru-RU" sz="1000" dirty="0" smtClean="0"/>
              <a:t>. </a:t>
            </a:r>
            <a:r>
              <a:rPr lang="en-US" sz="1000" dirty="0" smtClean="0"/>
              <a:t>G.A</a:t>
            </a:r>
            <a:r>
              <a:rPr lang="en-US" sz="1000" dirty="0"/>
              <a:t>. Mills, E.R. </a:t>
            </a:r>
            <a:r>
              <a:rPr lang="en-US" sz="1000" dirty="0" err="1"/>
              <a:t>Boedeker</a:t>
            </a:r>
            <a:r>
              <a:rPr lang="en-US" sz="1000" dirty="0"/>
              <a:t>, and A.G. </a:t>
            </a:r>
            <a:r>
              <a:rPr lang="en-US" sz="1000" dirty="0" err="1"/>
              <a:t>Oblad</a:t>
            </a:r>
            <a:r>
              <a:rPr lang="en-US" sz="1000" dirty="0"/>
              <a:t>, J. Amer. Chem. Soc., 72, 1554 (1950).</a:t>
            </a:r>
            <a:endParaRPr lang="ru-RU" sz="1000" dirty="0"/>
          </a:p>
          <a:p>
            <a:pPr algn="just"/>
            <a:r>
              <a:rPr lang="en-US" sz="1000" dirty="0" smtClean="0"/>
              <a:t>3</a:t>
            </a:r>
            <a:r>
              <a:rPr lang="ru-RU" sz="1000" dirty="0" smtClean="0"/>
              <a:t>. </a:t>
            </a:r>
            <a:r>
              <a:rPr lang="en-US" sz="1000" dirty="0" smtClean="0"/>
              <a:t>H</a:t>
            </a:r>
            <a:r>
              <a:rPr lang="en-US" sz="1000" dirty="0"/>
              <a:t>. Pines and W.O. Haag, J. Amer. Chem. Soc., 82, 2471 (1960).</a:t>
            </a:r>
            <a:endParaRPr lang="ru-RU" sz="1000" dirty="0"/>
          </a:p>
          <a:p>
            <a:pPr algn="just"/>
            <a:r>
              <a:rPr lang="en-US" sz="1000" dirty="0" smtClean="0"/>
              <a:t>4</a:t>
            </a:r>
            <a:r>
              <a:rPr lang="ru-RU" sz="1000" dirty="0" smtClean="0"/>
              <a:t>. </a:t>
            </a:r>
            <a:r>
              <a:rPr lang="en-US" sz="1000" dirty="0" smtClean="0"/>
              <a:t>A</a:t>
            </a:r>
            <a:r>
              <a:rPr lang="en-US" sz="1000" dirty="0"/>
              <a:t>. </a:t>
            </a:r>
            <a:r>
              <a:rPr lang="en-US" sz="1000" dirty="0" err="1"/>
              <a:t>Voorhies</a:t>
            </a:r>
            <a:r>
              <a:rPr lang="en-US" sz="1000" dirty="0"/>
              <a:t>, Jr., Ind. Eng. Chem., 37, 318 (1945</a:t>
            </a:r>
            <a:r>
              <a:rPr lang="en-US" sz="1000" dirty="0" smtClean="0"/>
              <a:t>).</a:t>
            </a:r>
            <a:endParaRPr lang="ru-RU" sz="1000" dirty="0" smtClean="0"/>
          </a:p>
          <a:p>
            <a:pPr algn="just"/>
            <a:endParaRPr lang="ru-RU" sz="1000" dirty="0"/>
          </a:p>
          <a:p>
            <a:pPr algn="just"/>
            <a:endParaRPr lang="ru-RU" sz="1000" dirty="0"/>
          </a:p>
          <a:p>
            <a:pPr algn="just"/>
            <a:r>
              <a:rPr lang="en-US" sz="1000" dirty="0" smtClean="0"/>
              <a:t>5</a:t>
            </a:r>
            <a:r>
              <a:rPr lang="ru-RU" sz="1000" dirty="0" smtClean="0"/>
              <a:t>. </a:t>
            </a:r>
            <a:r>
              <a:rPr lang="en-US" sz="1000" dirty="0" smtClean="0"/>
              <a:t>V.W</a:t>
            </a:r>
            <a:r>
              <a:rPr lang="en-US" sz="1000" dirty="0"/>
              <a:t>. </a:t>
            </a:r>
            <a:r>
              <a:rPr lang="en-US" sz="1000" dirty="0" err="1"/>
              <a:t>Weekman</a:t>
            </a:r>
            <a:r>
              <a:rPr lang="en-US" sz="1000" dirty="0"/>
              <a:t>. Jr., Ind. Eng. Chem. Proc. Design </a:t>
            </a:r>
            <a:r>
              <a:rPr lang="en-US" sz="1000" dirty="0" err="1"/>
              <a:t>Devel</a:t>
            </a:r>
            <a:r>
              <a:rPr lang="en-US" sz="1000" dirty="0"/>
              <a:t>., 7, 90 (1968); 8, 388 (1969); V.W. </a:t>
            </a:r>
            <a:r>
              <a:rPr lang="en-US" sz="1000" dirty="0" err="1"/>
              <a:t>Weekman</a:t>
            </a:r>
            <a:r>
              <a:rPr lang="en-US" sz="1000" dirty="0"/>
              <a:t>, Jr., and D.M. </a:t>
            </a:r>
            <a:r>
              <a:rPr lang="en-US" sz="1000" dirty="0" err="1"/>
              <a:t>Nace</a:t>
            </a:r>
            <a:r>
              <a:rPr lang="en-US" sz="1000" dirty="0"/>
              <a:t>, Amer. Inst. Chem. Eng. J., 16, 397 (1970); D.M. </a:t>
            </a:r>
            <a:r>
              <a:rPr lang="en-US" sz="1000" dirty="0" err="1"/>
              <a:t>Nace</a:t>
            </a:r>
            <a:r>
              <a:rPr lang="en-US" sz="1000" dirty="0"/>
              <a:t>, S.E. </a:t>
            </a:r>
            <a:r>
              <a:rPr lang="en-US" sz="1000" dirty="0" err="1"/>
              <a:t>Voltz</a:t>
            </a:r>
            <a:r>
              <a:rPr lang="en-US" sz="1000" dirty="0"/>
              <a:t>, and V.W. </a:t>
            </a:r>
            <a:r>
              <a:rPr lang="en-US" sz="1000" dirty="0" err="1"/>
              <a:t>Weekman</a:t>
            </a:r>
            <a:r>
              <a:rPr lang="en-US" sz="1000" dirty="0"/>
              <a:t>. Jr., Ind. Eng. Chem. Proc. Design </a:t>
            </a:r>
            <a:r>
              <a:rPr lang="en-US" sz="1000" dirty="0" err="1"/>
              <a:t>Devel</a:t>
            </a:r>
            <a:r>
              <a:rPr lang="en-US" sz="1000" dirty="0"/>
              <a:t>., 10, 530, 538 (1971).</a:t>
            </a:r>
            <a:endParaRPr lang="ru-RU" sz="1000" dirty="0"/>
          </a:p>
          <a:p>
            <a:pPr algn="just"/>
            <a:r>
              <a:rPr lang="en-US" sz="1000" dirty="0" smtClean="0"/>
              <a:t>6</a:t>
            </a:r>
            <a:r>
              <a:rPr lang="ru-RU" sz="1000" dirty="0" smtClean="0"/>
              <a:t>. </a:t>
            </a:r>
            <a:r>
              <a:rPr lang="en-US" sz="1000" dirty="0" smtClean="0"/>
              <a:t>H.J</a:t>
            </a:r>
            <a:r>
              <a:rPr lang="en-US" sz="1000" dirty="0"/>
              <a:t>. Maat and L. </a:t>
            </a:r>
            <a:r>
              <a:rPr lang="en-US" sz="1000" dirty="0" err="1"/>
              <a:t>Moscou</a:t>
            </a:r>
            <a:r>
              <a:rPr lang="en-US" sz="1000" dirty="0"/>
              <a:t>, Proc. Int. </a:t>
            </a:r>
            <a:r>
              <a:rPr lang="en-US" sz="1000" dirty="0" err="1"/>
              <a:t>Congr</a:t>
            </a:r>
            <a:r>
              <a:rPr lang="en-US" sz="1000" dirty="0"/>
              <a:t>. Catalysis, 3rd, p. 1277, North-Holland, Amsterdam, 1965.</a:t>
            </a:r>
            <a:endParaRPr lang="ru-RU" sz="1000" dirty="0"/>
          </a:p>
          <a:p>
            <a:pPr algn="just"/>
            <a:r>
              <a:rPr lang="en-US" sz="1000" dirty="0" smtClean="0"/>
              <a:t>7</a:t>
            </a:r>
            <a:r>
              <a:rPr lang="ru-RU" sz="1000" dirty="0" smtClean="0"/>
              <a:t>. </a:t>
            </a:r>
            <a:r>
              <a:rPr lang="en-US" sz="1000" dirty="0" smtClean="0"/>
              <a:t>S.E</a:t>
            </a:r>
            <a:r>
              <a:rPr lang="en-US" sz="1000" dirty="0"/>
              <a:t>. </a:t>
            </a:r>
            <a:r>
              <a:rPr lang="en-US" sz="1000" dirty="0" err="1"/>
              <a:t>Wanke</a:t>
            </a:r>
            <a:r>
              <a:rPr lang="en-US" sz="1000" dirty="0"/>
              <a:t> and P.C. Flynn, Cat. </a:t>
            </a:r>
            <a:r>
              <a:rPr lang="ru-RU" sz="1000" dirty="0" err="1"/>
              <a:t>Rev</a:t>
            </a:r>
            <a:r>
              <a:rPr lang="ru-RU" sz="1000" dirty="0"/>
              <a:t>.—</a:t>
            </a:r>
            <a:r>
              <a:rPr lang="ru-RU" sz="1000" dirty="0" err="1"/>
              <a:t>Sci</a:t>
            </a:r>
            <a:r>
              <a:rPr lang="ru-RU" sz="1000" dirty="0"/>
              <a:t>. </a:t>
            </a:r>
            <a:r>
              <a:rPr lang="ru-RU" sz="1000" dirty="0" err="1"/>
              <a:t>Engr</a:t>
            </a:r>
            <a:r>
              <a:rPr lang="ru-RU" sz="1000" dirty="0"/>
              <a:t>., 12, 92 (1975).</a:t>
            </a:r>
          </a:p>
        </p:txBody>
      </p:sp>
    </p:spTree>
    <p:extLst>
      <p:ext uri="{BB962C8B-B14F-4D97-AF65-F5344CB8AC3E}">
        <p14:creationId xmlns:p14="http://schemas.microsoft.com/office/powerpoint/2010/main" val="1520730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Отравление катализаторов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99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580391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spcBef>
                <a:spcPts val="0"/>
              </a:spcBef>
              <a:buNone/>
            </a:pPr>
            <a:r>
              <a:rPr lang="ru-RU" sz="1900" b="1" i="1" dirty="0" smtClean="0"/>
              <a:t>Отравление </a:t>
            </a:r>
            <a:r>
              <a:rPr lang="ru-RU" sz="1900" dirty="0" smtClean="0"/>
              <a:t>- </a:t>
            </a:r>
            <a:r>
              <a:rPr lang="ru-RU" sz="1900" dirty="0"/>
              <a:t>потеря активности вследствие сильной хемосорбции химической примеси на активных центрах поверхности, препятствующей доступу к ним молекул-реагентов. </a:t>
            </a:r>
            <a:endParaRPr lang="ru-RU" sz="1900" dirty="0" smtClean="0"/>
          </a:p>
          <a:p>
            <a:pPr indent="432000" algn="just">
              <a:spcBef>
                <a:spcPts val="0"/>
              </a:spcBef>
              <a:buNone/>
            </a:pPr>
            <a:r>
              <a:rPr lang="ru-RU" sz="1900" dirty="0" smtClean="0"/>
              <a:t>Это </a:t>
            </a:r>
            <a:r>
              <a:rPr lang="ru-RU" sz="1900" dirty="0"/>
              <a:t>не следует путать с ингибированием, выраженным терминами адсорбции в знаменателе выражений скорости ЛГ</a:t>
            </a:r>
            <a:endParaRPr lang="ru-RU" sz="1900" dirty="0" smtClean="0"/>
          </a:p>
          <a:p>
            <a:pPr indent="432000" algn="just">
              <a:spcBef>
                <a:spcPts val="0"/>
              </a:spcBef>
              <a:buNone/>
            </a:pPr>
            <a:r>
              <a:rPr lang="ru-RU" sz="1900" dirty="0" smtClean="0"/>
              <a:t>Каталитические </a:t>
            </a:r>
            <a:r>
              <a:rPr lang="ru-RU" sz="1900" dirty="0"/>
              <a:t>яды снижают активность катализаторов, как правило, за счет повышения </a:t>
            </a:r>
            <a:r>
              <a:rPr lang="ru-RU" sz="1900" i="1" dirty="0" smtClean="0"/>
              <a:t>Е</a:t>
            </a:r>
            <a:r>
              <a:rPr lang="ru-RU" sz="1900" baseline="-25000" dirty="0" smtClean="0"/>
              <a:t>а</a:t>
            </a:r>
            <a:r>
              <a:rPr lang="ru-RU" sz="1900" dirty="0" smtClean="0"/>
              <a:t>.</a:t>
            </a:r>
            <a:endParaRPr lang="ru-RU" sz="1900" dirty="0"/>
          </a:p>
          <a:p>
            <a:pPr indent="432000" algn="just">
              <a:spcBef>
                <a:spcPts val="0"/>
              </a:spcBef>
              <a:buNone/>
            </a:pPr>
            <a:r>
              <a:rPr lang="ru-RU" sz="1900" b="1" dirty="0" smtClean="0"/>
              <a:t>Каталитические </a:t>
            </a:r>
            <a:r>
              <a:rPr lang="ru-RU" sz="1900" b="1" dirty="0"/>
              <a:t>яды </a:t>
            </a:r>
            <a:r>
              <a:rPr lang="ru-RU" sz="1900" dirty="0"/>
              <a:t>– это:</a:t>
            </a:r>
          </a:p>
          <a:p>
            <a:pPr indent="432000" algn="just">
              <a:spcBef>
                <a:spcPts val="0"/>
              </a:spcBef>
              <a:buNone/>
            </a:pPr>
            <a:r>
              <a:rPr lang="ru-RU" sz="1900" dirty="0" smtClean="0"/>
              <a:t>1) Примеси</a:t>
            </a:r>
            <a:r>
              <a:rPr lang="ru-RU" sz="1900" dirty="0"/>
              <a:t>, присутствующие в исходных реагентах (физическая адсорбция);</a:t>
            </a:r>
          </a:p>
          <a:p>
            <a:pPr indent="432000" algn="just">
              <a:spcBef>
                <a:spcPts val="0"/>
              </a:spcBef>
              <a:buNone/>
            </a:pPr>
            <a:r>
              <a:rPr lang="ru-RU" sz="1900" dirty="0" smtClean="0"/>
              <a:t>2) Продукты </a:t>
            </a:r>
            <a:r>
              <a:rPr lang="ru-RU" sz="1900" dirty="0"/>
              <a:t>побочных реакций на поверхности (хемосорбция</a:t>
            </a:r>
            <a:r>
              <a:rPr lang="ru-RU" sz="1900" dirty="0" smtClean="0"/>
              <a:t>);</a:t>
            </a:r>
            <a:endParaRPr lang="ru-RU" sz="19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Отравление катализаторов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47" y="1365250"/>
            <a:ext cx="2901950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355292" y="4986337"/>
            <a:ext cx="5617319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dirty="0" smtClean="0"/>
              <a:t>Рисунок - Зависимость </a:t>
            </a:r>
            <a:r>
              <a:rPr lang="ru-RU" altLang="ru-RU" sz="1600" dirty="0"/>
              <a:t>константы скорости окисления диоксида серы от концентрации </a:t>
            </a:r>
            <a:r>
              <a:rPr lang="ru-RU" altLang="ru-RU" sz="1600" dirty="0" smtClean="0"/>
              <a:t>мышьяка</a:t>
            </a:r>
          </a:p>
          <a:p>
            <a:pPr algn="ctr"/>
            <a:r>
              <a:rPr lang="ru-RU" altLang="ru-RU" sz="1400" i="1" dirty="0" smtClean="0"/>
              <a:t>а) Вначале </a:t>
            </a:r>
            <a:r>
              <a:rPr lang="ru-RU" altLang="ru-RU" sz="1400" i="1" dirty="0"/>
              <a:t>яд оседает на неактивных центрах – линия </a:t>
            </a:r>
            <a:r>
              <a:rPr lang="ru-RU" altLang="ru-RU" sz="1400" i="1" dirty="0" smtClean="0"/>
              <a:t>1-2;</a:t>
            </a:r>
            <a:endParaRPr lang="ru-RU" altLang="ru-RU" sz="1400" i="1" dirty="0"/>
          </a:p>
          <a:p>
            <a:pPr algn="ctr"/>
            <a:r>
              <a:rPr lang="ru-RU" altLang="ru-RU" sz="1400" i="1" dirty="0" smtClean="0"/>
              <a:t>б) Яд </a:t>
            </a:r>
            <a:r>
              <a:rPr lang="ru-RU" altLang="ru-RU" sz="1400" i="1" dirty="0"/>
              <a:t>действует на отдельные активные центры, не действуя на соседние – участок 2-3, почти </a:t>
            </a:r>
            <a:r>
              <a:rPr lang="ru-RU" altLang="ru-RU" sz="1400" i="1" dirty="0" smtClean="0"/>
              <a:t>прямая.</a:t>
            </a:r>
          </a:p>
          <a:p>
            <a:pPr algn="ctr"/>
            <a:r>
              <a:rPr lang="ru-RU" altLang="ru-RU" sz="1400" i="1" dirty="0" smtClean="0"/>
              <a:t>в) Увеличение </a:t>
            </a:r>
            <a:r>
              <a:rPr lang="ru-RU" altLang="ru-RU" sz="1400" i="1" dirty="0"/>
              <a:t>концентрации яда тормозит образование новых связей АЦ-яд – участок 3-4, </a:t>
            </a:r>
            <a:r>
              <a:rPr lang="ru-RU" altLang="ru-RU" sz="1400" i="1" dirty="0" smtClean="0"/>
              <a:t>гипербола</a:t>
            </a:r>
            <a:endParaRPr lang="ru-RU" alt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165240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580391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spcBef>
                <a:spcPts val="0"/>
              </a:spcBef>
              <a:buNone/>
            </a:pPr>
            <a:r>
              <a:rPr lang="ru-RU" sz="2000" b="1" dirty="0"/>
              <a:t>Необратимое </a:t>
            </a:r>
            <a:r>
              <a:rPr lang="ru-RU" sz="2000" b="1" dirty="0" smtClean="0"/>
              <a:t>отравление</a:t>
            </a:r>
            <a:endParaRPr lang="ru-RU" sz="2000" b="1" dirty="0"/>
          </a:p>
          <a:p>
            <a:pPr indent="432000" algn="just">
              <a:spcBef>
                <a:spcPts val="0"/>
              </a:spcBef>
              <a:buNone/>
            </a:pPr>
            <a:r>
              <a:rPr lang="ru-RU" sz="2000" dirty="0"/>
              <a:t>Не исчезает при исключении источника отравления – требуется регенерация или </a:t>
            </a:r>
            <a:r>
              <a:rPr lang="ru-RU" sz="2000" dirty="0" smtClean="0"/>
              <a:t>замена</a:t>
            </a:r>
            <a:r>
              <a:rPr lang="ru-RU" sz="2000" dirty="0" smtClean="0"/>
              <a:t>.</a:t>
            </a:r>
          </a:p>
          <a:p>
            <a:pPr indent="432000" algn="just">
              <a:spcBef>
                <a:spcPts val="0"/>
              </a:spcBef>
              <a:buNone/>
            </a:pPr>
            <a:r>
              <a:rPr lang="ru-RU" sz="2000" dirty="0"/>
              <a:t>Связи, связывающие катализатор и яд, часто бывают аномально прочными и весьма специфичными. Следовательно, процесс зачастую необратим. </a:t>
            </a:r>
            <a:endParaRPr lang="ru-RU" sz="20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Виды дезактивации при отравлении катализатора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190692" y="1497360"/>
            <a:ext cx="580391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spcBef>
                <a:spcPts val="0"/>
              </a:spcBef>
              <a:buNone/>
            </a:pPr>
            <a:r>
              <a:rPr lang="ru-RU" sz="2000" b="1" dirty="0"/>
              <a:t>Обратимое </a:t>
            </a:r>
            <a:r>
              <a:rPr lang="ru-RU" sz="2000" b="1" dirty="0" smtClean="0"/>
              <a:t>отравление</a:t>
            </a:r>
            <a:endParaRPr lang="ru-RU" sz="2000" b="1" dirty="0"/>
          </a:p>
          <a:p>
            <a:pPr indent="432000" algn="just">
              <a:spcBef>
                <a:spcPts val="0"/>
              </a:spcBef>
              <a:buNone/>
            </a:pPr>
            <a:r>
              <a:rPr lang="ru-RU" sz="2000" dirty="0"/>
              <a:t>Если адсорбция яда не слишком прочна, активность восстанавливается при исключении источника отравления в результате десорбции яда; </a:t>
            </a:r>
          </a:p>
          <a:p>
            <a:pPr indent="432000" algn="just">
              <a:spcBef>
                <a:spcPts val="0"/>
              </a:spcBef>
              <a:buNone/>
            </a:pPr>
            <a:r>
              <a:rPr lang="ru-RU" sz="2000" dirty="0"/>
              <a:t>Удаление яда с поверхности может происходить в результате взаимодействия с реагентами (R-SH </a:t>
            </a:r>
            <a:r>
              <a:rPr lang="ru-RU" sz="2000" dirty="0" smtClean="0"/>
              <a:t>=</a:t>
            </a:r>
            <a:r>
              <a:rPr lang="en-US" sz="2000" dirty="0" smtClean="0"/>
              <a:t>&gt;</a:t>
            </a:r>
            <a:r>
              <a:rPr lang="ru-RU" sz="2000" dirty="0" smtClean="0"/>
              <a:t> </a:t>
            </a:r>
            <a:r>
              <a:rPr lang="ru-RU" sz="2000" dirty="0" err="1"/>
              <a:t>Me</a:t>
            </a:r>
            <a:r>
              <a:rPr lang="ru-RU" sz="2000" dirty="0"/>
              <a:t>-S </a:t>
            </a:r>
            <a:r>
              <a:rPr lang="en-US" sz="2000" dirty="0" smtClean="0"/>
              <a:t>=&gt;</a:t>
            </a:r>
            <a:r>
              <a:rPr lang="ru-RU" sz="2000" dirty="0" smtClean="0"/>
              <a:t> </a:t>
            </a:r>
            <a:r>
              <a:rPr lang="ru-RU" sz="2000" dirty="0"/>
              <a:t>H</a:t>
            </a:r>
            <a:r>
              <a:rPr lang="ru-RU" sz="2000" baseline="-25000" dirty="0"/>
              <a:t>2</a:t>
            </a:r>
            <a:r>
              <a:rPr lang="ru-RU" sz="2000" dirty="0"/>
              <a:t>S</a:t>
            </a:r>
            <a:r>
              <a:rPr lang="ru-RU" sz="2000" dirty="0" smtClean="0"/>
              <a:t>) или изменения температуры.</a:t>
            </a:r>
            <a:endParaRPr lang="en-US" sz="2000" dirty="0" smtClean="0"/>
          </a:p>
          <a:p>
            <a:pPr indent="432000" algn="just">
              <a:spcBef>
                <a:spcPts val="0"/>
              </a:spcBef>
              <a:buNone/>
            </a:pPr>
            <a:endParaRPr lang="en-US" sz="2000" dirty="0"/>
          </a:p>
          <a:p>
            <a:pPr indent="432000" algn="just">
              <a:spcBef>
                <a:spcPts val="0"/>
              </a:spcBef>
              <a:buNone/>
            </a:pPr>
            <a:r>
              <a:rPr lang="ru-RU" altLang="ru-RU" sz="2000" dirty="0"/>
              <a:t>Реакции, продукты которых прочно адсорбируются на катализаторе, называются </a:t>
            </a:r>
            <a:r>
              <a:rPr lang="ru-RU" altLang="ru-RU" sz="2000" b="1" i="1" dirty="0" err="1"/>
              <a:t>самоотравляющимися</a:t>
            </a:r>
            <a:r>
              <a:rPr lang="ru-RU" altLang="ru-RU" sz="2000" dirty="0"/>
              <a:t>.</a:t>
            </a:r>
          </a:p>
          <a:p>
            <a:pPr indent="432000" algn="just"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205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1158828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2000" dirty="0"/>
              <a:t>Наиболее чувствительны к ядам металлические катализаторы: </a:t>
            </a:r>
            <a:r>
              <a:rPr lang="en-US" altLang="ru-RU" sz="2000" dirty="0"/>
              <a:t>Pt, </a:t>
            </a:r>
            <a:r>
              <a:rPr lang="en-US" altLang="ru-RU" sz="2000" dirty="0" err="1"/>
              <a:t>Pd</a:t>
            </a:r>
            <a:r>
              <a:rPr lang="en-US" altLang="ru-RU" sz="2000" dirty="0"/>
              <a:t>, Ni, V, Au, Ag, Re</a:t>
            </a:r>
            <a:r>
              <a:rPr lang="ru-RU" altLang="ru-RU" sz="2000" dirty="0"/>
              <a:t>. </a:t>
            </a:r>
          </a:p>
          <a:p>
            <a:pPr indent="449263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2000" b="1" dirty="0"/>
              <a:t>Яды для них:</a:t>
            </a:r>
          </a:p>
          <a:p>
            <a:pPr indent="449263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ru-RU" sz="2000" dirty="0" smtClean="0"/>
              <a:t>1) </a:t>
            </a:r>
            <a:r>
              <a:rPr lang="ru-RU" altLang="ru-RU" sz="2000" i="1" dirty="0" smtClean="0"/>
              <a:t>Молекулы</a:t>
            </a:r>
            <a:r>
              <a:rPr lang="ru-RU" altLang="ru-RU" sz="2000" i="1" dirty="0"/>
              <a:t>, содержащие элементы </a:t>
            </a:r>
            <a:r>
              <a:rPr lang="en-US" altLang="ru-RU" sz="2000" i="1" dirty="0"/>
              <a:t>V </a:t>
            </a:r>
            <a:r>
              <a:rPr lang="ru-RU" altLang="ru-RU" sz="2000" i="1" dirty="0"/>
              <a:t>и </a:t>
            </a:r>
            <a:r>
              <a:rPr lang="en-US" altLang="ru-RU" sz="2000" i="1" dirty="0"/>
              <a:t>VI </a:t>
            </a:r>
            <a:r>
              <a:rPr lang="ru-RU" altLang="ru-RU" sz="2000" i="1" dirty="0"/>
              <a:t>групп </a:t>
            </a:r>
            <a:r>
              <a:rPr lang="ru-RU" altLang="ru-RU" sz="2000" dirty="0"/>
              <a:t>(</a:t>
            </a:r>
            <a:r>
              <a:rPr lang="en-US" altLang="ru-RU" sz="2000" dirty="0"/>
              <a:t>N, P, As, Sb, O, S, Se, </a:t>
            </a:r>
            <a:r>
              <a:rPr lang="en-US" altLang="ru-RU" sz="2000" dirty="0" err="1"/>
              <a:t>Te</a:t>
            </a:r>
            <a:r>
              <a:rPr lang="ru-RU" altLang="ru-RU" sz="2000" dirty="0"/>
              <a:t>) – легко образуют связи с металлами из-за </a:t>
            </a:r>
            <a:r>
              <a:rPr lang="ru-RU" altLang="ru-RU" sz="2000" dirty="0" err="1"/>
              <a:t>неподеленной</a:t>
            </a:r>
            <a:r>
              <a:rPr lang="ru-RU" altLang="ru-RU" sz="2000" dirty="0"/>
              <a:t> пары электронов на валентном уровне – чаще всего сульфиды;</a:t>
            </a:r>
          </a:p>
          <a:p>
            <a:pPr indent="449263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ru-RU" sz="2000" dirty="0" smtClean="0"/>
              <a:t>2) </a:t>
            </a:r>
            <a:r>
              <a:rPr lang="ru-RU" altLang="ru-RU" sz="2000" i="1" dirty="0" smtClean="0"/>
              <a:t>Соединения </a:t>
            </a:r>
            <a:r>
              <a:rPr lang="ru-RU" altLang="ru-RU" sz="2000" i="1" dirty="0"/>
              <a:t>каталитически токсичных металлов </a:t>
            </a:r>
            <a:r>
              <a:rPr lang="ru-RU" altLang="ru-RU" sz="2000" dirty="0"/>
              <a:t>(</a:t>
            </a:r>
            <a:r>
              <a:rPr lang="en-US" altLang="ru-RU" sz="2000" dirty="0"/>
              <a:t>Hg, </a:t>
            </a:r>
            <a:r>
              <a:rPr lang="en-US" altLang="ru-RU" sz="2000" dirty="0" err="1"/>
              <a:t>Pb</a:t>
            </a:r>
            <a:r>
              <a:rPr lang="en-US" altLang="ru-RU" sz="2000" dirty="0"/>
              <a:t>, Zn, Cd, Sn</a:t>
            </a:r>
            <a:r>
              <a:rPr lang="ru-RU" altLang="ru-RU" sz="2000" dirty="0"/>
              <a:t>) – ионы восстанавливаются в условиях реакции на поверхности активных частиц – образуется неактивный сплав;</a:t>
            </a:r>
          </a:p>
          <a:p>
            <a:pPr indent="449263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ru-RU" sz="2000" dirty="0" smtClean="0"/>
              <a:t>3) </a:t>
            </a:r>
            <a:r>
              <a:rPr lang="ru-RU" altLang="ru-RU" sz="2000" i="1" dirty="0" smtClean="0"/>
              <a:t>Молекулы </a:t>
            </a:r>
            <a:r>
              <a:rPr lang="ru-RU" altLang="ru-RU" sz="2000" i="1" dirty="0"/>
              <a:t>с кратными связями</a:t>
            </a:r>
            <a:r>
              <a:rPr lang="ru-RU" altLang="ru-RU" sz="2000" dirty="0"/>
              <a:t>, образующие прочные координационные связи с переходными металлами (</a:t>
            </a:r>
            <a:r>
              <a:rPr lang="en-US" altLang="ru-RU" sz="2000" dirty="0"/>
              <a:t>CO, CN, NO</a:t>
            </a:r>
            <a:r>
              <a:rPr lang="ru-RU" altLang="ru-RU" sz="2000" dirty="0"/>
              <a:t>, =С=С=)</a:t>
            </a:r>
            <a:r>
              <a:rPr lang="en-US" altLang="ru-RU" sz="2000" dirty="0"/>
              <a:t> </a:t>
            </a:r>
            <a:r>
              <a:rPr lang="ru-RU" altLang="ru-RU" sz="2000" dirty="0"/>
              <a:t>и </a:t>
            </a:r>
            <a:r>
              <a:rPr lang="ru-RU" altLang="ru-RU" sz="2000" dirty="0" err="1"/>
              <a:t>прочноадсорбирующиеся</a:t>
            </a:r>
            <a:r>
              <a:rPr lang="ru-RU" altLang="ru-RU" sz="2000" dirty="0"/>
              <a:t> органические соединения;</a:t>
            </a:r>
          </a:p>
          <a:p>
            <a:pPr indent="449263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ru-RU" sz="2000" dirty="0" smtClean="0"/>
              <a:t>4)</a:t>
            </a:r>
            <a:r>
              <a:rPr lang="ru-RU" altLang="ru-RU" sz="2000" dirty="0" smtClean="0"/>
              <a:t> </a:t>
            </a:r>
            <a:r>
              <a:rPr lang="en-US" altLang="ru-RU" sz="2000" i="1" dirty="0" smtClean="0"/>
              <a:t>Cl</a:t>
            </a:r>
            <a:r>
              <a:rPr lang="en-US" altLang="ru-RU" sz="2000" i="1" baseline="30000" dirty="0" smtClean="0"/>
              <a:t>-</a:t>
            </a:r>
            <a:r>
              <a:rPr lang="en-US" altLang="ru-RU" sz="2000" i="1" dirty="0" smtClean="0"/>
              <a:t>-</a:t>
            </a:r>
            <a:r>
              <a:rPr lang="ru-RU" altLang="ru-RU" sz="2000" i="1" dirty="0"/>
              <a:t>ионы </a:t>
            </a:r>
            <a:r>
              <a:rPr lang="ru-RU" altLang="ru-RU" sz="2000" dirty="0"/>
              <a:t>– образуются поверхностные хлориды или летучие хлориды, облегчающие спекание.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Отравление катализаторов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40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Процессы: </a:t>
            </a:r>
            <a:r>
              <a:rPr lang="ru-RU" altLang="ru-RU" sz="2800" b="1" dirty="0"/>
              <a:t>катализаторы и яды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950638"/>
              </p:ext>
            </p:extLst>
          </p:nvPr>
        </p:nvGraphicFramePr>
        <p:xfrm>
          <a:off x="940215" y="1383452"/>
          <a:ext cx="10168053" cy="3036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0518"/>
                <a:gridCol w="2091267"/>
                <a:gridCol w="3996268"/>
              </a:tblGrid>
              <a:tr h="37422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Процессы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Катализаторы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Яды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гидрирование нефтяных фракций, риформинг гидроочистка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800" dirty="0" smtClean="0">
                          <a:solidFill>
                            <a:schemeClr val="tx1"/>
                          </a:solidFill>
                        </a:rPr>
                        <a:t>Ni, </a:t>
                      </a:r>
                      <a:r>
                        <a:rPr lang="en-US" altLang="ru-RU" sz="1800" dirty="0" err="1" smtClean="0">
                          <a:solidFill>
                            <a:schemeClr val="tx1"/>
                          </a:solidFill>
                        </a:rPr>
                        <a:t>Pd</a:t>
                      </a:r>
                      <a:r>
                        <a:rPr lang="en-US" altLang="ru-RU" sz="1800" dirty="0" smtClean="0">
                          <a:solidFill>
                            <a:schemeClr val="tx1"/>
                          </a:solidFill>
                        </a:rPr>
                        <a:t>, Pt, Co, Mo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сернистые соединения (</a:t>
                      </a:r>
                      <a:r>
                        <a:rPr lang="ru-RU" altLang="ru-RU" sz="1800" dirty="0" err="1" smtClean="0">
                          <a:solidFill>
                            <a:schemeClr val="tx1"/>
                          </a:solidFill>
                        </a:rPr>
                        <a:t>тиолы</a:t>
                      </a:r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, меркаптаны, сероводород)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Синтез аммиака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800" dirty="0" smtClean="0">
                          <a:solidFill>
                            <a:schemeClr val="tx1"/>
                          </a:solidFill>
                        </a:rPr>
                        <a:t>Fe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кислородсодержащие соединения (вода, оксиды углерода)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Окисление органики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800" dirty="0" smtClean="0">
                          <a:solidFill>
                            <a:schemeClr val="tx1"/>
                          </a:solidFill>
                        </a:rPr>
                        <a:t>Ag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хлорсодержащие соединения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Каталитический крекинг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алюмосиликаты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 smtClean="0">
                          <a:solidFill>
                            <a:schemeClr val="tx1"/>
                          </a:solidFill>
                        </a:rPr>
                        <a:t>органические основания (пиридин, аммиак, хинолин)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981200" y="4523839"/>
            <a:ext cx="82296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000" b="1" dirty="0" smtClean="0"/>
              <a:t>Пути снижения влияния ядов на процесс</a:t>
            </a:r>
            <a:endParaRPr lang="ru-RU" altLang="ru-RU" sz="3000" b="1" dirty="0"/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 rot="2762498">
            <a:off x="2868877" y="5173955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200"/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 rot="-2864669">
            <a:off x="8257435" y="5193338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20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529557" y="6033657"/>
            <a:ext cx="2737644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dirty="0"/>
              <a:t>Тщательная очистка сырья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7715507" y="6063283"/>
            <a:ext cx="3231886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dirty="0"/>
              <a:t>Использование реакторов специальных конструкций</a:t>
            </a:r>
          </a:p>
        </p:txBody>
      </p:sp>
      <p:sp>
        <p:nvSpPr>
          <p:cNvPr id="22" name="AutoShape 12"/>
          <p:cNvSpPr>
            <a:spLocks noChangeArrowheads="1"/>
          </p:cNvSpPr>
          <p:nvPr/>
        </p:nvSpPr>
        <p:spPr bwMode="auto">
          <a:xfrm>
            <a:off x="5741194" y="5193337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200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4598194" y="5997668"/>
            <a:ext cx="3006725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dirty="0"/>
              <a:t>Использование предварительного реактора</a:t>
            </a:r>
          </a:p>
        </p:txBody>
      </p:sp>
    </p:spTree>
    <p:extLst>
      <p:ext uri="{BB962C8B-B14F-4D97-AF65-F5344CB8AC3E}">
        <p14:creationId xmlns:p14="http://schemas.microsoft.com/office/powerpoint/2010/main" val="199773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42317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2000" b="1" i="1" dirty="0"/>
              <a:t>Селективное отравление</a:t>
            </a:r>
            <a:r>
              <a:rPr lang="ru-RU" altLang="ru-RU" sz="2000" dirty="0"/>
              <a:t> – специальная процедура: введение небольшого (дозированного) количества яда, который уменьшает активность катализатора и повышает селективность</a:t>
            </a:r>
            <a:r>
              <a:rPr lang="ru-RU" altLang="ru-RU" sz="2000" dirty="0" smtClean="0"/>
              <a:t>.</a:t>
            </a:r>
          </a:p>
          <a:p>
            <a:pPr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2000" dirty="0" smtClean="0"/>
              <a:t>Это </a:t>
            </a:r>
            <a:r>
              <a:rPr lang="ru-RU" altLang="ru-RU" sz="2000" dirty="0"/>
              <a:t>характерно для сложных реакций, в которых необходимо воздействовать на одну из стадий.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Селективное отравление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837643"/>
              </p:ext>
            </p:extLst>
          </p:nvPr>
        </p:nvGraphicFramePr>
        <p:xfrm>
          <a:off x="4683682" y="2154275"/>
          <a:ext cx="6807144" cy="809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07" name="Equation" r:id="rId5" imgW="5207000" imgH="622300" progId="Equation.DSMT4">
                  <p:embed/>
                </p:oleObj>
              </mc:Choice>
              <mc:Fallback>
                <p:oleObj name="Equation" r:id="rId5" imgW="5207000" imgH="6223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682" y="2154275"/>
                        <a:ext cx="6807144" cy="8090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512264"/>
              </p:ext>
            </p:extLst>
          </p:nvPr>
        </p:nvGraphicFramePr>
        <p:xfrm>
          <a:off x="5574889" y="3325831"/>
          <a:ext cx="51816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08" name="Equation" r:id="rId7" imgW="3403600" imgH="241300" progId="Equation.DSMT4">
                  <p:embed/>
                </p:oleObj>
              </mc:Choice>
              <mc:Fallback>
                <p:oleObj name="Equation" r:id="rId7" imgW="3403600" imgH="2413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4889" y="3325831"/>
                        <a:ext cx="5181600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820211"/>
              </p:ext>
            </p:extLst>
          </p:nvPr>
        </p:nvGraphicFramePr>
        <p:xfrm>
          <a:off x="6976533" y="3956598"/>
          <a:ext cx="24796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09" name="Equation" r:id="rId9" imgW="1625600" imgH="241300" progId="Equation.DSMT4">
                  <p:embed/>
                </p:oleObj>
              </mc:Choice>
              <mc:Fallback>
                <p:oleObj name="Equation" r:id="rId9" imgW="1625600" imgH="2413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6533" y="3956598"/>
                        <a:ext cx="2479675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728164"/>
              </p:ext>
            </p:extLst>
          </p:nvPr>
        </p:nvGraphicFramePr>
        <p:xfrm>
          <a:off x="7206722" y="4670443"/>
          <a:ext cx="223202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10" name="Visio" r:id="rId11" imgW="1452982" imgH="941222" progId="Visio.Drawing.11">
                  <p:embed/>
                </p:oleObj>
              </mc:Choice>
              <mc:Fallback>
                <p:oleObj name="Visio" r:id="rId11" imgW="1452982" imgH="941222" progId="Visio.Drawing.11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6722" y="4670443"/>
                        <a:ext cx="2232025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614332" y="1370360"/>
            <a:ext cx="6829955" cy="69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1600" b="1" dirty="0" smtClean="0"/>
              <a:t>Процесс </a:t>
            </a:r>
            <a:r>
              <a:rPr lang="en-US" altLang="ru-RU" sz="1600" b="1" i="1" dirty="0" smtClean="0"/>
              <a:t>Define </a:t>
            </a:r>
            <a:r>
              <a:rPr lang="en-US" altLang="ru-RU" sz="1600" b="1" dirty="0" smtClean="0"/>
              <a:t>– </a:t>
            </a:r>
            <a:r>
              <a:rPr lang="ru-RU" altLang="ru-RU" sz="1600" b="1" dirty="0" smtClean="0"/>
              <a:t>Селективное гидрирование линейных </a:t>
            </a:r>
            <a:r>
              <a:rPr lang="ru-RU" altLang="ru-RU" sz="1600" b="1" dirty="0" err="1" smtClean="0"/>
              <a:t>диолефинов</a:t>
            </a:r>
            <a:r>
              <a:rPr lang="ru-RU" altLang="ru-RU" sz="1600" b="1" dirty="0" smtClean="0"/>
              <a:t> С</a:t>
            </a:r>
            <a:r>
              <a:rPr lang="ru-RU" altLang="ru-RU" sz="1600" b="1" baseline="-25000" dirty="0" smtClean="0"/>
              <a:t>9</a:t>
            </a:r>
            <a:r>
              <a:rPr lang="ru-RU" altLang="ru-RU" sz="1600" b="1" dirty="0" smtClean="0"/>
              <a:t>-С</a:t>
            </a:r>
            <a:r>
              <a:rPr lang="ru-RU" altLang="ru-RU" sz="1600" b="1" baseline="-25000" dirty="0" smtClean="0"/>
              <a:t>14</a:t>
            </a:r>
            <a:endParaRPr lang="ru-RU" altLang="ru-RU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475769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Спекание катализаторов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71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5738840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2000" b="1" i="1" dirty="0"/>
              <a:t>Спекание </a:t>
            </a:r>
            <a:r>
              <a:rPr lang="ru-RU" altLang="ru-RU" sz="2000" dirty="0"/>
              <a:t>– потеря активности из-за уменьшения </a:t>
            </a:r>
            <a:r>
              <a:rPr lang="ru-RU" altLang="ru-RU" sz="2000" dirty="0" smtClean="0"/>
              <a:t>удельной активной поверхности (м</a:t>
            </a:r>
            <a:r>
              <a:rPr lang="ru-RU" altLang="ru-RU" sz="2000" baseline="30000" dirty="0" smtClean="0"/>
              <a:t>2</a:t>
            </a:r>
            <a:r>
              <a:rPr lang="ru-RU" altLang="ru-RU" sz="2000" dirty="0" smtClean="0"/>
              <a:t>/м</a:t>
            </a:r>
            <a:r>
              <a:rPr lang="ru-RU" altLang="ru-RU" sz="2000" baseline="30000" dirty="0" smtClean="0"/>
              <a:t>3</a:t>
            </a:r>
            <a:r>
              <a:rPr lang="ru-RU" altLang="ru-RU" sz="2000" dirty="0" smtClean="0"/>
              <a:t>), обычно, </a:t>
            </a:r>
            <a:r>
              <a:rPr lang="ru-RU" altLang="ru-RU" sz="2000" dirty="0"/>
              <a:t>в результате </a:t>
            </a:r>
            <a:r>
              <a:rPr lang="ru-RU" altLang="ru-RU" sz="2000" dirty="0" smtClean="0"/>
              <a:t>слишком высоких температур.</a:t>
            </a:r>
            <a:endParaRPr lang="ru-RU" altLang="ru-RU" sz="2000" dirty="0"/>
          </a:p>
          <a:p>
            <a:pPr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2000" b="1" i="1" dirty="0" smtClean="0"/>
              <a:t>Спекание </a:t>
            </a:r>
            <a:r>
              <a:rPr lang="ru-RU" altLang="ru-RU" sz="2000" dirty="0"/>
              <a:t>– необратимый физический процесс, приводящий к уменьшению каталитически активной поверхности. При спекании может происходить рост кристаллитов металла на носителе или уменьшение удельной поверхности ненанесенного катализатора. </a:t>
            </a:r>
            <a:r>
              <a:rPr lang="ru-RU" altLang="ru-RU" sz="2000" dirty="0" smtClean="0"/>
              <a:t>Иногда под </a:t>
            </a:r>
            <a:r>
              <a:rPr lang="ru-RU" altLang="ru-RU" sz="2000" i="1" dirty="0" smtClean="0"/>
              <a:t>старением катализатора </a:t>
            </a:r>
            <a:r>
              <a:rPr lang="ru-RU" altLang="ru-RU" sz="2000" dirty="0" smtClean="0"/>
              <a:t>понимают именно спекание.</a:t>
            </a:r>
            <a:endParaRPr lang="ru-RU" altLang="ru-RU" sz="20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Спекание катализаторов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470045" y="1435285"/>
            <a:ext cx="3562021" cy="398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910603" y="5552886"/>
            <a:ext cx="45336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dirty="0" smtClean="0"/>
              <a:t>Рисунок – Динамика спекания </a:t>
            </a:r>
          </a:p>
          <a:p>
            <a:pPr algn="ctr" eaLnBrk="1" hangingPunct="1"/>
            <a:r>
              <a:rPr lang="ru-RU" altLang="ru-RU" sz="1400" i="1" dirty="0" smtClean="0"/>
              <a:t>1</a:t>
            </a:r>
            <a:r>
              <a:rPr lang="ru-RU" altLang="ru-RU" sz="1400" dirty="0" smtClean="0"/>
              <a:t> – начальная стадия, </a:t>
            </a:r>
            <a:r>
              <a:rPr lang="ru-RU" altLang="ru-RU" sz="1400" i="1" dirty="0" smtClean="0"/>
              <a:t>2</a:t>
            </a:r>
            <a:r>
              <a:rPr lang="ru-RU" altLang="ru-RU" sz="1400" dirty="0" smtClean="0"/>
              <a:t> – промежуточная стадия, </a:t>
            </a:r>
            <a:r>
              <a:rPr lang="ru-RU" altLang="ru-RU" sz="1400" i="1" dirty="0" smtClean="0"/>
              <a:t>3</a:t>
            </a:r>
            <a:r>
              <a:rPr lang="ru-RU" altLang="ru-RU" sz="1400" dirty="0" smtClean="0"/>
              <a:t> – заключительная стадия.</a:t>
            </a:r>
          </a:p>
          <a:p>
            <a:pPr algn="ctr" eaLnBrk="1" hangingPunct="1"/>
            <a:r>
              <a:rPr lang="ru-RU" altLang="ru-RU" sz="1400" i="1" dirty="0" smtClean="0"/>
              <a:t>А</a:t>
            </a:r>
            <a:r>
              <a:rPr lang="ru-RU" altLang="ru-RU" sz="1400" dirty="0" smtClean="0"/>
              <a:t> – закрытая пора, </a:t>
            </a:r>
            <a:r>
              <a:rPr lang="ru-RU" altLang="ru-RU" sz="1400" i="1" dirty="0" smtClean="0"/>
              <a:t>Б</a:t>
            </a:r>
            <a:r>
              <a:rPr lang="ru-RU" altLang="ru-RU" sz="1400" dirty="0" smtClean="0"/>
              <a:t> – границы зерен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014161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Спекание катализаторов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651001" y="1357293"/>
            <a:ext cx="88815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dirty="0" smtClean="0"/>
              <a:t>Таблица – Значения внутренней удельной поверхности, объема пор и среднего радиуса пор для типичных катализаторов </a:t>
            </a:r>
            <a:r>
              <a:rPr lang="en-US" altLang="ru-RU" sz="1400" dirty="0" smtClean="0"/>
              <a:t>[</a:t>
            </a:r>
            <a:r>
              <a:rPr lang="en-US" altLang="ru-RU" sz="1400" i="1" dirty="0" smtClean="0"/>
              <a:t>Perry, </a:t>
            </a:r>
            <a:r>
              <a:rPr lang="ru-RU" altLang="ru-RU" sz="1400" i="1" dirty="0" smtClean="0"/>
              <a:t>Справочник инженера-химика</a:t>
            </a:r>
            <a:r>
              <a:rPr lang="en-US" altLang="ru-RU" sz="1400" dirty="0" smtClean="0"/>
              <a:t>]</a:t>
            </a:r>
            <a:endParaRPr lang="ru-RU" altLang="ru-RU" sz="1400" dirty="0"/>
          </a:p>
        </p:txBody>
      </p:sp>
      <p:pic>
        <p:nvPicPr>
          <p:cNvPr id="12" name="Рисунок 1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4"/>
          <a:stretch/>
        </p:blipFill>
        <p:spPr bwMode="auto">
          <a:xfrm>
            <a:off x="2371460" y="1913455"/>
            <a:ext cx="7440613" cy="3671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38666" y="5584978"/>
            <a:ext cx="11505179" cy="951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ru-RU" sz="1400" dirty="0" smtClean="0"/>
              <a:t>Большая </a:t>
            </a:r>
            <a:r>
              <a:rPr lang="ru-RU" altLang="ru-RU" sz="1400" dirty="0"/>
              <a:t>площадь поверхности не всегда является преимуществом для каталитических реакций. </a:t>
            </a:r>
            <a:r>
              <a:rPr lang="ru-RU" altLang="ru-RU" sz="1400" dirty="0" smtClean="0"/>
              <a:t>Для некоторых </a:t>
            </a:r>
            <a:r>
              <a:rPr lang="ru-RU" altLang="ru-RU" sz="1400" dirty="0"/>
              <a:t>реакциях мелкие поры затрудняют </a:t>
            </a:r>
            <a:r>
              <a:rPr lang="ru-RU" altLang="ru-RU" sz="1400" dirty="0" smtClean="0"/>
              <a:t>внутренний </a:t>
            </a:r>
            <a:r>
              <a:rPr lang="ru-RU" altLang="ru-RU" sz="1400" dirty="0" err="1" smtClean="0"/>
              <a:t>массо</a:t>
            </a:r>
            <a:r>
              <a:rPr lang="ru-RU" altLang="ru-RU" sz="1400" dirty="0" smtClean="0"/>
              <a:t>- </a:t>
            </a:r>
            <a:r>
              <a:rPr lang="ru-RU" altLang="ru-RU" sz="1400" dirty="0"/>
              <a:t>и теплообмен, что может привести к снижению кажущейся активности катализатора, неблагоприятному распределению продуктов и/или спеканию катализатора. </a:t>
            </a:r>
            <a:r>
              <a:rPr lang="ru-RU" altLang="ru-RU" sz="1400" dirty="0" smtClean="0"/>
              <a:t>Поэтому площади </a:t>
            </a:r>
            <a:r>
              <a:rPr lang="ru-RU" altLang="ru-RU" sz="1400" dirty="0"/>
              <a:t>поверхности более 1000 м</a:t>
            </a:r>
            <a:r>
              <a:rPr lang="ru-RU" altLang="ru-RU" sz="1400" baseline="30000" dirty="0"/>
              <a:t>2</a:t>
            </a:r>
            <a:r>
              <a:rPr lang="ru-RU" altLang="ru-RU" sz="1400" dirty="0"/>
              <a:t>/г непрактичны.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634148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Рекристаллизация нанесенных металлов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2625477" y="5806021"/>
            <a:ext cx="69410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Рисунок – Схема роста частиц металла на носителе</a:t>
            </a:r>
            <a:endParaRPr lang="ru-RU" alt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2" t="3837" r="11813" b="16176"/>
          <a:stretch/>
        </p:blipFill>
        <p:spPr bwMode="auto">
          <a:xfrm>
            <a:off x="2614156" y="1473199"/>
            <a:ext cx="6952367" cy="408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522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Рекристаллизация нанесенных металлов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48692" y="5860662"/>
            <a:ext cx="49345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Рисунок – Миграция атомов металла по поверхности катализатора </a:t>
            </a:r>
            <a:r>
              <a:rPr lang="en-US" altLang="ru-RU" dirty="0" err="1" smtClean="0"/>
              <a:t>Pd</a:t>
            </a:r>
            <a:r>
              <a:rPr lang="en-US" altLang="ru-RU" dirty="0" smtClean="0"/>
              <a:t>/C </a:t>
            </a:r>
            <a:endParaRPr lang="ru-RU" alt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" t="2124" r="3881" b="6384"/>
          <a:stretch/>
        </p:blipFill>
        <p:spPr bwMode="auto">
          <a:xfrm>
            <a:off x="872068" y="1439333"/>
            <a:ext cx="4114800" cy="421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8021227" y="2179113"/>
            <a:ext cx="720725" cy="792163"/>
          </a:xfrm>
          <a:prstGeom prst="downArrow">
            <a:avLst>
              <a:gd name="adj1" fmla="val 50000"/>
              <a:gd name="adj2" fmla="val 274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003514" y="1315513"/>
            <a:ext cx="4752975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 dirty="0"/>
              <a:t>Отрыв атома металла (лимитирующая стадия, происходит только при 500-700 °С)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003514" y="2971276"/>
            <a:ext cx="4752975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/>
              <a:t>Прикрепление атома к поверхности носителя</a:t>
            </a:r>
          </a:p>
        </p:txBody>
      </p:sp>
      <p:sp>
        <p:nvSpPr>
          <p:cNvPr id="18" name="AutoShape 14"/>
          <p:cNvSpPr>
            <a:spLocks noChangeArrowheads="1"/>
          </p:cNvSpPr>
          <p:nvPr/>
        </p:nvSpPr>
        <p:spPr bwMode="auto">
          <a:xfrm>
            <a:off x="8021227" y="3692001"/>
            <a:ext cx="720725" cy="792162"/>
          </a:xfrm>
          <a:prstGeom prst="downArrow">
            <a:avLst>
              <a:gd name="adj1" fmla="val 50000"/>
              <a:gd name="adj2" fmla="val 274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6003514" y="4555601"/>
            <a:ext cx="4752975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/>
              <a:t>Миграция атома по поверхности носителя</a:t>
            </a: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8021227" y="5276326"/>
            <a:ext cx="720725" cy="792162"/>
          </a:xfrm>
          <a:prstGeom prst="downArrow">
            <a:avLst>
              <a:gd name="adj1" fmla="val 50000"/>
              <a:gd name="adj2" fmla="val 274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6003514" y="6139926"/>
            <a:ext cx="4752975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/>
              <a:t>Захват атома кристаллитом</a:t>
            </a:r>
          </a:p>
        </p:txBody>
      </p:sp>
    </p:spTree>
    <p:extLst>
      <p:ext uri="{BB962C8B-B14F-4D97-AF65-F5344CB8AC3E}">
        <p14:creationId xmlns:p14="http://schemas.microsoft.com/office/powerpoint/2010/main" val="4005004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Рекристаллизация нанесенных металлов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84722" y="1320793"/>
            <a:ext cx="6885268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b="1" dirty="0"/>
              <a:t>Варианты процесса спекания: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600" dirty="0"/>
              <a:t>Активная фаза катализатора может превращаться в менее активную или селективную форму (</a:t>
            </a:r>
            <a:r>
              <a:rPr lang="ru-RU" altLang="ru-RU" sz="1600" i="1" dirty="0"/>
              <a:t>сложные оксиды Ме в реакциях парциального окисления</a:t>
            </a:r>
            <a:r>
              <a:rPr lang="ru-RU" altLang="ru-RU" sz="1600" dirty="0"/>
              <a:t>);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600" dirty="0"/>
              <a:t>Кристаллы сложного оксида могут разлагаться, образуя летучие соединения активного элемента.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600" dirty="0"/>
              <a:t>Аморфные катализаторы могут кристаллизоваться;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600" dirty="0"/>
              <a:t>Соединения, активные в одной кристаллической форме могут превращаться в другую, менее активную кристаллическую форму.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600" dirty="0"/>
              <a:t>Активность или селективность нанесенного Ме-катализатора может уменьшаться в результате образования сплава с Ме-примесями или из-за взаимодействия с носителем (никель на оксиде алюминия </a:t>
            </a:r>
            <a:r>
              <a:rPr lang="en-US" altLang="ru-RU" sz="1600" dirty="0">
                <a:cs typeface="Times New Roman"/>
              </a:rPr>
              <a:t>→</a:t>
            </a:r>
            <a:r>
              <a:rPr lang="ru-RU" altLang="ru-RU" sz="1600" dirty="0">
                <a:cs typeface="Times New Roman"/>
              </a:rPr>
              <a:t> алюминат никеля</a:t>
            </a:r>
            <a:r>
              <a:rPr lang="ru-RU" altLang="ru-RU" sz="1600" dirty="0"/>
              <a:t>).</a:t>
            </a:r>
          </a:p>
          <a:p>
            <a:pPr algn="just" eaLnBrk="1" hangingPunct="1"/>
            <a:endParaRPr lang="ru-RU" altLang="ru-RU" sz="1600" i="1" dirty="0"/>
          </a:p>
          <a:p>
            <a:pPr algn="just" eaLnBrk="1" hangingPunct="1"/>
            <a:r>
              <a:rPr lang="ru-RU" altLang="ru-RU" sz="1600" b="1" dirty="0"/>
              <a:t>Многие промоторы вводятся, чтобы предотвратить спекание.</a:t>
            </a:r>
          </a:p>
          <a:p>
            <a:pPr algn="just" eaLnBrk="1" hangingPunct="1"/>
            <a:r>
              <a:rPr lang="ru-RU" altLang="ru-RU" sz="1600" i="1" dirty="0"/>
              <a:t>Например, в </a:t>
            </a:r>
            <a:r>
              <a:rPr lang="en-US" altLang="ru-RU" sz="1600" i="1" dirty="0"/>
              <a:t>Pt-Re/Al</a:t>
            </a:r>
            <a:r>
              <a:rPr lang="en-US" altLang="ru-RU" sz="1600" i="1" baseline="-25000" dirty="0"/>
              <a:t>2</a:t>
            </a:r>
            <a:r>
              <a:rPr lang="en-US" altLang="ru-RU" sz="1600" i="1" dirty="0"/>
              <a:t>O</a:t>
            </a:r>
            <a:r>
              <a:rPr lang="en-US" altLang="ru-RU" sz="1600" i="1" baseline="-25000" dirty="0"/>
              <a:t>3</a:t>
            </a:r>
            <a:r>
              <a:rPr lang="en-US" altLang="ru-RU" sz="1600" i="1" dirty="0"/>
              <a:t> </a:t>
            </a:r>
            <a:r>
              <a:rPr lang="ru-RU" altLang="ru-RU" sz="1600" i="1" dirty="0"/>
              <a:t>катализаторе риформинга рений: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1600" i="1" dirty="0"/>
              <a:t>Связан с оксидом алюминия и платиной, предотвращая миграцию платины;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1600" i="1" dirty="0"/>
              <a:t>В ходе реакции связывает серу, предотвращая отравление платины;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1600" i="1" dirty="0"/>
              <a:t>Препятствует образованию</a:t>
            </a:r>
            <a:r>
              <a:rPr lang="en-US" altLang="ru-RU" sz="1600" i="1" dirty="0"/>
              <a:t> </a:t>
            </a:r>
            <a:r>
              <a:rPr lang="ru-RU" altLang="ru-RU" sz="1600" i="1" dirty="0"/>
              <a:t>кокса</a:t>
            </a:r>
            <a:r>
              <a:rPr lang="en-US" altLang="ru-RU" sz="1600" i="1" dirty="0"/>
              <a:t>.</a:t>
            </a:r>
            <a:endParaRPr lang="ru-RU" altLang="ru-RU" sz="1600" i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2" t="3837" r="11813" b="16176"/>
          <a:stretch/>
        </p:blipFill>
        <p:spPr bwMode="auto">
          <a:xfrm>
            <a:off x="7269990" y="1498600"/>
            <a:ext cx="4174297" cy="2455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026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707414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1" hangingPunct="1">
              <a:buAutoNum type="arabicPeriod"/>
            </a:pPr>
            <a:r>
              <a:rPr lang="ru-RU" altLang="ru-RU" sz="1800" dirty="0"/>
              <a:t>Атмосфера, в которой находится металлическая частица (в </a:t>
            </a:r>
            <a:r>
              <a:rPr lang="en-US" altLang="ru-RU" sz="1800" dirty="0"/>
              <a:t>O</a:t>
            </a:r>
            <a:r>
              <a:rPr lang="en-US" altLang="ru-RU" sz="1800" baseline="-25000" dirty="0"/>
              <a:t>2</a:t>
            </a:r>
            <a:r>
              <a:rPr lang="en-US" altLang="ru-RU" sz="1800" dirty="0"/>
              <a:t> – </a:t>
            </a:r>
            <a:r>
              <a:rPr lang="ru-RU" altLang="ru-RU" sz="1800" dirty="0"/>
              <a:t>летучие оксиды, в СО – летучие </a:t>
            </a:r>
            <a:r>
              <a:rPr lang="ru-RU" altLang="ru-RU" sz="1800" dirty="0" err="1"/>
              <a:t>карбонилы</a:t>
            </a:r>
            <a:r>
              <a:rPr lang="ru-RU" altLang="ru-RU" sz="1800" dirty="0"/>
              <a:t>, в </a:t>
            </a:r>
            <a:r>
              <a:rPr lang="en-US" altLang="ru-RU" sz="1800" dirty="0"/>
              <a:t>H</a:t>
            </a:r>
            <a:r>
              <a:rPr lang="en-US" altLang="ru-RU" sz="1800" baseline="-25000" dirty="0"/>
              <a:t>2</a:t>
            </a:r>
            <a:r>
              <a:rPr lang="en-US" altLang="ru-RU" sz="1800" dirty="0"/>
              <a:t> – </a:t>
            </a:r>
            <a:r>
              <a:rPr lang="ru-RU" altLang="ru-RU" sz="1800" dirty="0"/>
              <a:t>гидриды, в </a:t>
            </a:r>
            <a:r>
              <a:rPr lang="en-US" altLang="ru-RU" sz="1800" dirty="0"/>
              <a:t>Cl</a:t>
            </a:r>
            <a:r>
              <a:rPr lang="en-US" altLang="ru-RU" sz="1800" baseline="-25000" dirty="0"/>
              <a:t>2</a:t>
            </a:r>
            <a:r>
              <a:rPr lang="en-US" altLang="ru-RU" sz="1800" dirty="0"/>
              <a:t> – </a:t>
            </a:r>
            <a:r>
              <a:rPr lang="ru-RU" altLang="ru-RU" sz="1800" dirty="0"/>
              <a:t>летучие хлориды) – образующиеся соединения диффундируют по поверхности к энергетически более выгодным местам;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1800" dirty="0"/>
              <a:t>Характер распределения Ме-частиц по поверхности – чем больше удельная поверхность носителя, чем более равномерно распределение частиц по поверхности, тем стабильнее катализатор;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1800" dirty="0"/>
              <a:t>Наличие ионов других металлов, препятствующих миграции частиц по поверхности;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1800" dirty="0"/>
              <a:t>Наличие на поверхности шероховатостей и дефектов, играющих роль центров стабилизации.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Факторы процесса </a:t>
            </a:r>
            <a:r>
              <a:rPr lang="ru-RU" altLang="ru-RU" sz="2800" b="1" dirty="0" smtClean="0"/>
              <a:t>спекания</a:t>
            </a:r>
            <a:endParaRPr lang="ru-RU" altLang="ru-RU" sz="28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111069" y="1361895"/>
            <a:ext cx="3200398" cy="358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329703" y="5085546"/>
            <a:ext cx="45336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dirty="0" smtClean="0"/>
              <a:t>Рисунок – Динамика спекания </a:t>
            </a:r>
          </a:p>
          <a:p>
            <a:pPr algn="ctr" eaLnBrk="1" hangingPunct="1"/>
            <a:r>
              <a:rPr lang="ru-RU" altLang="ru-RU" sz="1400" i="1" dirty="0" smtClean="0"/>
              <a:t>1</a:t>
            </a:r>
            <a:r>
              <a:rPr lang="ru-RU" altLang="ru-RU" sz="1400" dirty="0" smtClean="0"/>
              <a:t> – начальная стадия, </a:t>
            </a:r>
            <a:r>
              <a:rPr lang="ru-RU" altLang="ru-RU" sz="1400" i="1" dirty="0" smtClean="0"/>
              <a:t>2</a:t>
            </a:r>
            <a:r>
              <a:rPr lang="ru-RU" altLang="ru-RU" sz="1400" dirty="0" smtClean="0"/>
              <a:t> – промежуточная стадия, </a:t>
            </a:r>
            <a:r>
              <a:rPr lang="ru-RU" altLang="ru-RU" sz="1400" i="1" dirty="0" smtClean="0"/>
              <a:t>3</a:t>
            </a:r>
            <a:r>
              <a:rPr lang="ru-RU" altLang="ru-RU" sz="1400" dirty="0" smtClean="0"/>
              <a:t> – заключительная стадия.</a:t>
            </a:r>
          </a:p>
          <a:p>
            <a:pPr algn="ctr" eaLnBrk="1" hangingPunct="1"/>
            <a:r>
              <a:rPr lang="ru-RU" altLang="ru-RU" sz="1400" i="1" dirty="0" smtClean="0"/>
              <a:t>А</a:t>
            </a:r>
            <a:r>
              <a:rPr lang="ru-RU" altLang="ru-RU" sz="1400" dirty="0" smtClean="0"/>
              <a:t> – закрытая пора, </a:t>
            </a:r>
            <a:r>
              <a:rPr lang="ru-RU" altLang="ru-RU" sz="1400" i="1" dirty="0" smtClean="0"/>
              <a:t>Б</a:t>
            </a:r>
            <a:r>
              <a:rPr lang="ru-RU" altLang="ru-RU" sz="1400" dirty="0" smtClean="0"/>
              <a:t> – границы зерен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97397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Кинетика процесса </a:t>
            </a:r>
            <a:r>
              <a:rPr lang="ru-RU" altLang="ru-RU" sz="1800" b="1" dirty="0" smtClean="0"/>
              <a:t>спекания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Порядок процесса потери удельной поверхности - 6-15, иногда 2-4 (платиновые катализаторы); Скорость потери поверхности растет с ростом температуры. Скорость потери поверхности выше в кислородсодержащем газе</a:t>
            </a:r>
            <a:r>
              <a:rPr lang="ru-RU" altLang="ru-RU" sz="1800" dirty="0" smtClean="0"/>
              <a:t>.</a:t>
            </a:r>
            <a:endParaRPr lang="ru-RU" altLang="ru-RU" sz="18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/>
              <a:t>Математическое выражение скоростей спекания и кристаллизации</a:t>
            </a:r>
            <a:endParaRPr lang="ru-RU" altLang="ru-RU" sz="20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132350"/>
              </p:ext>
            </p:extLst>
          </p:nvPr>
        </p:nvGraphicFramePr>
        <p:xfrm>
          <a:off x="1824776" y="3543690"/>
          <a:ext cx="2284438" cy="1142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73" name="Equation" r:id="rId5" imgW="838080" imgH="419040" progId="Equation.DSMT4">
                  <p:embed/>
                </p:oleObj>
              </mc:Choice>
              <mc:Fallback>
                <p:oleObj name="Equation" r:id="rId5" imgW="838080" imgH="419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776" y="3543690"/>
                        <a:ext cx="2284438" cy="1142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3261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Рекристаллизация нанесенных металлов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Рекристаллизация протекает за счет медленного роста крупных кристаллов при объединении мелких. Чем выше концентрация поверхностного компонента, тем выше скорость рекристаллизации.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Дисперсность платины на </a:t>
            </a:r>
            <a:r>
              <a:rPr lang="ru-RU" altLang="ru-RU" sz="1800" i="1" dirty="0"/>
              <a:t>γ</a:t>
            </a:r>
            <a:r>
              <a:rPr lang="ru-RU" altLang="ru-RU" sz="1800" dirty="0" smtClean="0"/>
              <a:t>-оксиде </a:t>
            </a:r>
            <a:r>
              <a:rPr lang="ru-RU" altLang="ru-RU" sz="1800" dirty="0"/>
              <a:t>алюминия (</a:t>
            </a:r>
            <a:r>
              <a:rPr lang="ru-RU" altLang="ru-RU" sz="1800" i="1" dirty="0" err="1"/>
              <a:t>Зайдман</a:t>
            </a:r>
            <a:r>
              <a:rPr lang="ru-RU" altLang="ru-RU" sz="1800" i="1" dirty="0"/>
              <a:t>, ИК СО РАН</a:t>
            </a:r>
            <a:r>
              <a:rPr lang="ru-RU" altLang="ru-RU" sz="1800" dirty="0" smtClean="0"/>
              <a:t>):</a:t>
            </a:r>
          </a:p>
          <a:p>
            <a:pPr indent="449263" algn="just" eaLnBrk="1" hangingPunct="1">
              <a:buNone/>
            </a:pPr>
            <a:endParaRPr lang="ru-RU" sz="1800" dirty="0" smtClean="0"/>
          </a:p>
          <a:p>
            <a:pPr indent="449263" algn="just" eaLnBrk="1" hangingPunct="1">
              <a:buNone/>
            </a:pPr>
            <a:endParaRPr lang="ru-RU" sz="1800" dirty="0"/>
          </a:p>
          <a:p>
            <a:pPr algn="just" eaLnBrk="1" hangingPunct="1">
              <a:buNone/>
            </a:pPr>
            <a:r>
              <a:rPr lang="ru-RU" sz="1800" dirty="0" smtClean="0"/>
              <a:t>где </a:t>
            </a:r>
            <a:r>
              <a:rPr lang="en-US" sz="1800" i="1" dirty="0" smtClean="0"/>
              <a:t>γ</a:t>
            </a:r>
            <a:r>
              <a:rPr lang="ru-RU" sz="1800" dirty="0" smtClean="0"/>
              <a:t> — </a:t>
            </a:r>
            <a:r>
              <a:rPr lang="ru-RU" sz="1800" dirty="0"/>
              <a:t>доля атомов </a:t>
            </a:r>
            <a:r>
              <a:rPr lang="ru-RU" sz="1800" dirty="0" smtClean="0"/>
              <a:t>металла</a:t>
            </a:r>
            <a:r>
              <a:rPr lang="ru-RU" sz="1800" dirty="0"/>
              <a:t>,</a:t>
            </a:r>
            <a:r>
              <a:rPr lang="ru-RU" sz="1800" dirty="0" smtClean="0"/>
              <a:t> </a:t>
            </a:r>
            <a:r>
              <a:rPr lang="ru-RU" sz="1800" dirty="0"/>
              <a:t>доступная для хемосорбции</a:t>
            </a:r>
            <a:r>
              <a:rPr lang="ru-RU" sz="1800" dirty="0" smtClean="0"/>
              <a:t>; </a:t>
            </a:r>
            <a:r>
              <a:rPr lang="ru-RU" sz="1800" i="1" dirty="0" smtClean="0"/>
              <a:t>С</a:t>
            </a:r>
            <a:r>
              <a:rPr lang="ru-RU" sz="1800" baseline="-25000" dirty="0"/>
              <a:t>Н</a:t>
            </a:r>
            <a:r>
              <a:rPr lang="ru-RU" sz="1800" dirty="0" smtClean="0"/>
              <a:t> — </a:t>
            </a:r>
            <a:r>
              <a:rPr lang="ru-RU" sz="1800" dirty="0"/>
              <a:t>поверхностная концентрация платины на носителе; </a:t>
            </a:r>
            <a:r>
              <a:rPr lang="ru-RU" sz="1800" i="1" dirty="0" smtClean="0"/>
              <a:t>α</a:t>
            </a:r>
            <a:r>
              <a:rPr lang="ru-RU" sz="1800" dirty="0" smtClean="0"/>
              <a:t> — </a:t>
            </a:r>
            <a:r>
              <a:rPr lang="ru-RU" sz="1800" dirty="0"/>
              <a:t>постоянная </a:t>
            </a:r>
            <a:r>
              <a:rPr lang="ru-RU" sz="1800" dirty="0" smtClean="0"/>
              <a:t>(</a:t>
            </a:r>
            <a:r>
              <a:rPr lang="ru-RU" sz="1800" i="1" dirty="0" smtClean="0"/>
              <a:t>α</a:t>
            </a:r>
            <a:r>
              <a:rPr lang="en-US" sz="1800" dirty="0" smtClean="0">
                <a:latin typeface="Arial"/>
                <a:cs typeface="Arial"/>
              </a:rPr>
              <a:t>≤1</a:t>
            </a:r>
            <a:r>
              <a:rPr lang="ru-RU" sz="1800" dirty="0" smtClean="0"/>
              <a:t>); </a:t>
            </a:r>
            <a:r>
              <a:rPr lang="en-US" sz="1800" i="1" dirty="0"/>
              <a:t>K</a:t>
            </a:r>
            <a:r>
              <a:rPr lang="en-US" sz="1800" dirty="0"/>
              <a:t> </a:t>
            </a:r>
            <a:r>
              <a:rPr lang="ru-RU" sz="1800" dirty="0"/>
              <a:t>— константа кристаллизации, зависящая от природы активного компонента и </a:t>
            </a:r>
            <a:r>
              <a:rPr lang="ru-RU" sz="1800" dirty="0" smtClean="0"/>
              <a:t>носителя</a:t>
            </a:r>
            <a:r>
              <a:rPr lang="en-US" sz="1800" dirty="0"/>
              <a:t>.</a:t>
            </a:r>
            <a:endParaRPr lang="ru-RU" sz="1800" dirty="0"/>
          </a:p>
          <a:p>
            <a:pPr indent="449263" algn="just" eaLnBrk="1" hangingPunct="1">
              <a:buNone/>
            </a:pPr>
            <a:endParaRPr lang="ru-RU" altLang="ru-RU" sz="1800" dirty="0" smtClean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497205"/>
              </p:ext>
            </p:extLst>
          </p:nvPr>
        </p:nvGraphicFramePr>
        <p:xfrm>
          <a:off x="7300837" y="3840780"/>
          <a:ext cx="1435751" cy="69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74" name="Equation" r:id="rId7" imgW="863225" imgH="418918" progId="Equation.DSMT4">
                  <p:embed/>
                </p:oleObj>
              </mc:Choice>
              <mc:Fallback>
                <p:oleObj name="Equation" r:id="rId7" imgW="863225" imgH="418918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0837" y="3840780"/>
                        <a:ext cx="1435751" cy="69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574094"/>
              </p:ext>
            </p:extLst>
          </p:nvPr>
        </p:nvGraphicFramePr>
        <p:xfrm>
          <a:off x="9567334" y="3845397"/>
          <a:ext cx="1405466" cy="602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75" name="Equation" r:id="rId9" imgW="799753" imgH="342751" progId="Equation.DSMT4">
                  <p:embed/>
                </p:oleObj>
              </mc:Choice>
              <mc:Fallback>
                <p:oleObj name="Equation" r:id="rId9" imgW="799753" imgH="34275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67334" y="3845397"/>
                        <a:ext cx="1405466" cy="6023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021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Устойчивость определяет сопротивление процессу </a:t>
            </a:r>
            <a:r>
              <a:rPr lang="ru-RU" altLang="ru-RU" sz="1800" b="1" dirty="0" smtClean="0"/>
              <a:t>рекристаллизации.</a:t>
            </a:r>
            <a:endParaRPr lang="ru-RU" altLang="ru-RU" sz="1800" b="1" dirty="0"/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1. Ввод </a:t>
            </a:r>
            <a:r>
              <a:rPr lang="ru-RU" altLang="ru-RU" sz="1800" dirty="0"/>
              <a:t>добавок (катализаторы синтеза аммиака, катализаторы синтеза метанола) – текстурных промоторов;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2. Выбор </a:t>
            </a:r>
            <a:r>
              <a:rPr lang="ru-RU" altLang="ru-RU" sz="1800" dirty="0"/>
              <a:t>термостойкого и инертного носителя (корреляция свойств </a:t>
            </a:r>
            <a:r>
              <a:rPr lang="ru-RU" altLang="ru-RU" sz="1800" i="1" dirty="0" smtClean="0"/>
              <a:t>термостойкость</a:t>
            </a:r>
            <a:r>
              <a:rPr lang="ru-RU" altLang="ru-RU" sz="1800" dirty="0" smtClean="0"/>
              <a:t> - </a:t>
            </a:r>
            <a:r>
              <a:rPr lang="ru-RU" altLang="ru-RU" sz="1800" i="1" dirty="0" smtClean="0"/>
              <a:t>склонность </a:t>
            </a:r>
            <a:r>
              <a:rPr lang="ru-RU" altLang="ru-RU" sz="1800" i="1" dirty="0"/>
              <a:t>к рекристаллизации</a:t>
            </a:r>
            <a:r>
              <a:rPr lang="ru-RU" altLang="ru-RU" sz="1800" dirty="0" smtClean="0"/>
              <a:t>):</a:t>
            </a:r>
            <a:endParaRPr lang="ru-RU" altLang="ru-RU" sz="1800" dirty="0"/>
          </a:p>
          <a:p>
            <a:pPr indent="449263" algn="just" eaLnBrk="1" hangingPunct="1">
              <a:buNone/>
            </a:pPr>
            <a:r>
              <a:rPr lang="ru-RU" altLang="ru-RU" sz="1800" i="1" dirty="0"/>
              <a:t>Правило Эндрю-</a:t>
            </a:r>
            <a:r>
              <a:rPr lang="ru-RU" altLang="ru-RU" sz="1800" i="1" dirty="0" err="1"/>
              <a:t>Таммана</a:t>
            </a:r>
            <a:r>
              <a:rPr lang="ru-RU" altLang="ru-RU" sz="1800" i="1" dirty="0"/>
              <a:t> </a:t>
            </a:r>
            <a:r>
              <a:rPr lang="ru-RU" altLang="ru-RU" sz="1800" dirty="0"/>
              <a:t>(действительно для высоких </a:t>
            </a:r>
            <a:r>
              <a:rPr lang="ru-RU" altLang="ru-RU" sz="1800" i="1" dirty="0"/>
              <a:t>Т</a:t>
            </a:r>
            <a:r>
              <a:rPr lang="ru-RU" altLang="ru-RU" sz="1800" dirty="0"/>
              <a:t>): Чем выше температура плавления вещества, тем ниже скорость </a:t>
            </a:r>
            <a:r>
              <a:rPr lang="ru-RU" altLang="ru-RU" sz="1800" dirty="0" smtClean="0"/>
              <a:t>рекристаллизации.</a:t>
            </a:r>
            <a:endParaRPr lang="ru-RU" altLang="ru-RU" sz="1800" dirty="0"/>
          </a:p>
          <a:p>
            <a:pPr indent="449263" algn="just" eaLnBrk="1" hangingPunct="1">
              <a:buNone/>
            </a:pPr>
            <a:r>
              <a:rPr lang="ru-RU" altLang="ru-RU" sz="1800" dirty="0"/>
              <a:t>При низких температурах (</a:t>
            </a:r>
            <a:r>
              <a:rPr lang="ru-RU" altLang="ru-RU" sz="1800" i="1" dirty="0"/>
              <a:t>Левицкий, 800-1000 °С</a:t>
            </a:r>
            <a:r>
              <a:rPr lang="ru-RU" altLang="ru-RU" sz="1800" dirty="0"/>
              <a:t>): С увеличением порядкового номера металла поверхность окислов после термообработки снижается независимо от температуры плавления (рис.)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Устойчивость катализаторов </a:t>
            </a:r>
            <a:r>
              <a:rPr lang="ru-RU" altLang="ru-RU" sz="2800" b="1" dirty="0" smtClean="0"/>
              <a:t> к рекристаллизации</a:t>
            </a:r>
            <a:endParaRPr lang="ru-RU" altLang="ru-RU" sz="28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1"/>
          <a:stretch/>
        </p:blipFill>
        <p:spPr bwMode="auto">
          <a:xfrm>
            <a:off x="7425267" y="1874195"/>
            <a:ext cx="3204222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375938" y="4439595"/>
            <a:ext cx="5450973" cy="98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600" dirty="0" smtClean="0"/>
              <a:t>Рисунок – Стабильность поверхности окислов элементов </a:t>
            </a:r>
            <a:r>
              <a:rPr lang="en-US" altLang="ru-RU" sz="1600" dirty="0" smtClean="0"/>
              <a:t>II-IV </a:t>
            </a:r>
            <a:r>
              <a:rPr lang="ru-RU" altLang="ru-RU" sz="1600" dirty="0" smtClean="0"/>
              <a:t>групп периодической системы; </a:t>
            </a:r>
            <a:br>
              <a:rPr lang="ru-RU" altLang="ru-RU" sz="1600" dirty="0" smtClean="0"/>
            </a:br>
            <a:r>
              <a:rPr lang="en-US" altLang="ru-RU" sz="1600" i="1" dirty="0" smtClean="0"/>
              <a:t>Z</a:t>
            </a:r>
            <a:r>
              <a:rPr lang="en-US" altLang="ru-RU" sz="1600" dirty="0" smtClean="0"/>
              <a:t> – </a:t>
            </a:r>
            <a:r>
              <a:rPr lang="ru-RU" altLang="ru-RU" sz="1600" dirty="0" smtClean="0"/>
              <a:t>порядковый номер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119204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Блокировка поверхности катализаторов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40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1139827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i="1" dirty="0" smtClean="0"/>
              <a:t>Блокировка </a:t>
            </a:r>
            <a:r>
              <a:rPr lang="ru-RU" altLang="ru-RU" sz="1800" dirty="0" smtClean="0"/>
              <a:t>(в </a:t>
            </a:r>
            <a:r>
              <a:rPr lang="ru-RU" altLang="ru-RU" sz="1800" dirty="0" err="1" smtClean="0"/>
              <a:t>т.ч</a:t>
            </a:r>
            <a:r>
              <a:rPr lang="ru-RU" altLang="ru-RU" sz="1800" dirty="0" smtClean="0"/>
              <a:t>. и коксование, и </a:t>
            </a:r>
            <a:r>
              <a:rPr lang="ru-RU" altLang="ru-RU" sz="1800" dirty="0" smtClean="0"/>
              <a:t>загрязнение</a:t>
            </a:r>
            <a:r>
              <a:rPr lang="ru-RU" altLang="ru-RU" sz="1800" dirty="0" smtClean="0"/>
              <a:t>, </a:t>
            </a:r>
            <a:r>
              <a:rPr lang="ru-RU" altLang="ru-RU" sz="1800" i="1" dirty="0" smtClean="0"/>
              <a:t>англ. </a:t>
            </a:r>
            <a:r>
              <a:rPr lang="en-US" altLang="ru-RU" sz="1800" dirty="0" smtClean="0"/>
              <a:t>fouling</a:t>
            </a:r>
            <a:r>
              <a:rPr lang="ru-RU" altLang="ru-RU" sz="1800" dirty="0" smtClean="0"/>
              <a:t>) </a:t>
            </a:r>
            <a:r>
              <a:rPr lang="ru-RU" altLang="ru-RU" sz="1800" dirty="0"/>
              <a:t>– физическое покрытие поверхности катализатора пылью, мелким порошком или углеродистыми отложениями (коксом).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При этом происходит выключение активных участков поверхности, например, блокировка устья поры закрывает для исходного сырья всю пору.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Критическое содержание, как правило, - 5-20 %</a:t>
            </a:r>
          </a:p>
          <a:p>
            <a:pPr indent="449263" algn="just" eaLnBrk="1" hangingPunct="1">
              <a:buNone/>
            </a:pPr>
            <a:endParaRPr lang="ru-RU" altLang="ru-RU" sz="1800" dirty="0" smtClean="0"/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Так </a:t>
            </a:r>
            <a:r>
              <a:rPr lang="ru-RU" altLang="ru-RU" sz="1800" dirty="0"/>
              <a:t>же, как и каталитические яды, поверхность блокируют: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1. Примеси</a:t>
            </a:r>
            <a:r>
              <a:rPr lang="ru-RU" altLang="ru-RU" sz="1800" dirty="0"/>
              <a:t>, присутствующие в исходных реагентах: например, металлы, образующиеся из </a:t>
            </a:r>
            <a:r>
              <a:rPr lang="ru-RU" altLang="ru-RU" sz="1800" dirty="0" smtClean="0"/>
              <a:t>металлорганических </a:t>
            </a:r>
            <a:r>
              <a:rPr lang="ru-RU" altLang="ru-RU" sz="1800" dirty="0"/>
              <a:t>соединений, – V, </a:t>
            </a:r>
            <a:r>
              <a:rPr lang="ru-RU" altLang="ru-RU" sz="1800" dirty="0" err="1"/>
              <a:t>Ni</a:t>
            </a:r>
            <a:r>
              <a:rPr lang="ru-RU" altLang="ru-RU" sz="1800" dirty="0"/>
              <a:t>, </a:t>
            </a:r>
            <a:r>
              <a:rPr lang="ru-RU" altLang="ru-RU" sz="1800" dirty="0" err="1"/>
              <a:t>Fe</a:t>
            </a:r>
            <a:r>
              <a:rPr lang="ru-RU" altLang="ru-RU" sz="1800" dirty="0"/>
              <a:t>, </a:t>
            </a:r>
            <a:r>
              <a:rPr lang="ru-RU" altLang="ru-RU" sz="1800" dirty="0" err="1"/>
              <a:t>Co</a:t>
            </a:r>
            <a:r>
              <a:rPr lang="ru-RU" altLang="ru-RU" sz="1800" dirty="0"/>
              <a:t> (катализируют образование С волокнистой структуры);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2. Продукты </a:t>
            </a:r>
            <a:r>
              <a:rPr lang="ru-RU" altLang="ru-RU" sz="1800" dirty="0"/>
              <a:t>побочных реакций на поверхности: например, </a:t>
            </a:r>
            <a:r>
              <a:rPr lang="ru-RU" altLang="ru-RU" sz="1800" i="1" dirty="0"/>
              <a:t>кокс</a:t>
            </a:r>
            <a:r>
              <a:rPr lang="ru-RU" altLang="ru-RU" sz="1800" dirty="0"/>
              <a:t> – высокоуглеродистые органические </a:t>
            </a:r>
            <a:r>
              <a:rPr lang="ru-RU" altLang="ru-RU" sz="1800" dirty="0" smtClean="0"/>
              <a:t>соединения</a:t>
            </a:r>
            <a:r>
              <a:rPr lang="ru-RU" altLang="ru-RU" sz="1800" dirty="0"/>
              <a:t>.</a:t>
            </a:r>
          </a:p>
          <a:p>
            <a:pPr indent="449263" algn="just" eaLnBrk="1" hangingPunct="1">
              <a:buNone/>
            </a:pPr>
            <a:endParaRPr lang="ru-RU" altLang="ru-RU" sz="1800" dirty="0"/>
          </a:p>
          <a:p>
            <a:pPr indent="449263" algn="just" eaLnBrk="1" hangingPunct="1">
              <a:buNone/>
            </a:pPr>
            <a:r>
              <a:rPr lang="ru-RU" altLang="ru-RU" sz="1800" b="1" dirty="0"/>
              <a:t>Благоприятные условия: </a:t>
            </a:r>
            <a:r>
              <a:rPr lang="ru-RU" altLang="ru-RU" sz="1800" dirty="0"/>
              <a:t>восстановительная атмосфера и повышенная температура.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Блокировка поверхности катализаторов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52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Коксообразование: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- на </a:t>
            </a:r>
            <a:r>
              <a:rPr lang="ru-RU" altLang="ru-RU" sz="1800" dirty="0" err="1"/>
              <a:t>неМе</a:t>
            </a:r>
            <a:r>
              <a:rPr lang="ru-RU" altLang="ru-RU" sz="1800" dirty="0"/>
              <a:t>-катализаторах: </a:t>
            </a:r>
            <a:r>
              <a:rPr lang="ru-RU" altLang="ru-RU" sz="1800" dirty="0" err="1"/>
              <a:t>CH</a:t>
            </a:r>
            <a:r>
              <a:rPr lang="ru-RU" altLang="ru-RU" sz="1800" i="1" baseline="-25000" dirty="0" err="1"/>
              <a:t>x</a:t>
            </a:r>
            <a:r>
              <a:rPr lang="ru-RU" altLang="ru-RU" sz="1800" dirty="0"/>
              <a:t>-отложения содержат большое количество водорода (</a:t>
            </a:r>
            <a:r>
              <a:rPr lang="ru-RU" altLang="ru-RU" sz="1800" i="1" dirty="0"/>
              <a:t>x</a:t>
            </a:r>
            <a:r>
              <a:rPr lang="ru-RU" altLang="ru-RU" sz="1800" dirty="0"/>
              <a:t> ≈ 0,5-1);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- на </a:t>
            </a:r>
            <a:r>
              <a:rPr lang="ru-RU" altLang="ru-RU" sz="1800" dirty="0"/>
              <a:t>Ме: обычно содержат мало Н или не содержат совсем;</a:t>
            </a:r>
          </a:p>
          <a:p>
            <a:pPr indent="449263" algn="just" eaLnBrk="1" hangingPunct="1">
              <a:buNone/>
            </a:pPr>
            <a:r>
              <a:rPr lang="ru-RU" altLang="ru-RU" sz="1800" b="1" dirty="0"/>
              <a:t>Пути образования </a:t>
            </a:r>
            <a:r>
              <a:rPr lang="ru-RU" altLang="ru-RU" sz="1800" b="1" dirty="0" smtClean="0"/>
              <a:t>кокса:</a:t>
            </a:r>
            <a:endParaRPr lang="ru-RU" altLang="ru-RU" sz="1800" b="1" dirty="0"/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1. Пиролиз </a:t>
            </a:r>
            <a:r>
              <a:rPr lang="ru-RU" altLang="ru-RU" sz="1800" dirty="0"/>
              <a:t>реагентов в газовой фазе, отложение продуктов пиролиза на поверхности (при высокой Т);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2. Побочные </a:t>
            </a:r>
            <a:r>
              <a:rPr lang="ru-RU" altLang="ru-RU" sz="1800" dirty="0"/>
              <a:t>каталитические реакции на поверхности (при низкой Т</a:t>
            </a:r>
            <a:r>
              <a:rPr lang="ru-RU" altLang="ru-RU" sz="1800" dirty="0" smtClean="0"/>
              <a:t>).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Реакции дегидрирования и </a:t>
            </a:r>
            <a:r>
              <a:rPr lang="ru-RU" altLang="ru-RU" sz="1800" dirty="0" smtClean="0"/>
              <a:t>конденсации:</a:t>
            </a:r>
          </a:p>
          <a:p>
            <a:pPr algn="ctr" eaLnBrk="1" hangingPunct="1">
              <a:buNone/>
            </a:pPr>
            <a:r>
              <a:rPr lang="ru-RU" altLang="ru-RU" sz="1700" dirty="0" smtClean="0"/>
              <a:t>алканы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smtClean="0"/>
              <a:t>олефины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smtClean="0"/>
              <a:t>диены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err="1" smtClean="0"/>
              <a:t>ароматика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smtClean="0"/>
              <a:t>кокс</a:t>
            </a:r>
            <a:endParaRPr lang="ru-RU" altLang="ru-RU" sz="17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Образование кокса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3261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Способность к </a:t>
            </a:r>
            <a:r>
              <a:rPr lang="ru-RU" altLang="ru-RU" sz="1800" b="1" dirty="0" err="1"/>
              <a:t>коксообразованию</a:t>
            </a:r>
            <a:r>
              <a:rPr lang="ru-RU" altLang="ru-RU" sz="1800" b="1" dirty="0"/>
              <a:t> определяется: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 Высокой адсорбционной способностью УВ;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 Кислотной активностью УВ.</a:t>
            </a:r>
          </a:p>
          <a:p>
            <a:pPr indent="449263" algn="just" eaLnBrk="1" hangingPunct="1">
              <a:buNone/>
            </a:pPr>
            <a:endParaRPr lang="ru-RU" altLang="ru-RU" sz="1800" b="1" dirty="0" smtClean="0"/>
          </a:p>
          <a:p>
            <a:pPr indent="449263" algn="just" eaLnBrk="1" hangingPunct="1">
              <a:buNone/>
            </a:pPr>
            <a:r>
              <a:rPr lang="ru-RU" altLang="ru-RU" sz="1800" b="1" dirty="0" smtClean="0"/>
              <a:t>Прочие </a:t>
            </a:r>
            <a:r>
              <a:rPr lang="ru-RU" altLang="ru-RU" sz="1800" b="1" dirty="0"/>
              <a:t>факторы</a:t>
            </a:r>
            <a:r>
              <a:rPr lang="ru-RU" altLang="ru-RU" sz="1800" b="1" dirty="0" smtClean="0"/>
              <a:t>: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Температура;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Фаза сырья;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Пористая </a:t>
            </a:r>
            <a:r>
              <a:rPr lang="ru-RU" altLang="ru-RU" sz="1800" dirty="0"/>
              <a:t>структура </a:t>
            </a:r>
            <a:r>
              <a:rPr lang="ru-RU" altLang="ru-RU" sz="1800" dirty="0" smtClean="0"/>
              <a:t>катализатора;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Содержание водорода.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Соотношение скоростей образования углерода и его разложения зависит от катализатора и от природы углеводородов (например, на железе углерод отлагается легче, чем на никеле).</a:t>
            </a:r>
            <a:endParaRPr lang="ru-RU" altLang="ru-RU" sz="18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2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Коксообразование: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- на </a:t>
            </a:r>
            <a:r>
              <a:rPr lang="ru-RU" altLang="ru-RU" sz="1800" dirty="0" err="1"/>
              <a:t>неМе</a:t>
            </a:r>
            <a:r>
              <a:rPr lang="ru-RU" altLang="ru-RU" sz="1800" dirty="0"/>
              <a:t>-катализаторах: </a:t>
            </a:r>
            <a:r>
              <a:rPr lang="ru-RU" altLang="ru-RU" sz="1800" dirty="0" err="1"/>
              <a:t>CH</a:t>
            </a:r>
            <a:r>
              <a:rPr lang="ru-RU" altLang="ru-RU" sz="1800" i="1" baseline="-25000" dirty="0" err="1"/>
              <a:t>x</a:t>
            </a:r>
            <a:r>
              <a:rPr lang="ru-RU" altLang="ru-RU" sz="1800" dirty="0"/>
              <a:t>-отложения содержат большое количество водорода (</a:t>
            </a:r>
            <a:r>
              <a:rPr lang="ru-RU" altLang="ru-RU" sz="1800" i="1" dirty="0"/>
              <a:t>x</a:t>
            </a:r>
            <a:r>
              <a:rPr lang="ru-RU" altLang="ru-RU" sz="1800" dirty="0"/>
              <a:t> ≈ 0,5-1);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- на </a:t>
            </a:r>
            <a:r>
              <a:rPr lang="ru-RU" altLang="ru-RU" sz="1800" dirty="0"/>
              <a:t>Ме: обычно содержат мало Н или не содержат совсем;</a:t>
            </a:r>
          </a:p>
          <a:p>
            <a:pPr indent="449263" algn="just" eaLnBrk="1" hangingPunct="1">
              <a:buNone/>
            </a:pPr>
            <a:r>
              <a:rPr lang="ru-RU" altLang="ru-RU" sz="1800" b="1" dirty="0"/>
              <a:t>Пути образования </a:t>
            </a:r>
            <a:r>
              <a:rPr lang="ru-RU" altLang="ru-RU" sz="1800" b="1" dirty="0" smtClean="0"/>
              <a:t>кокса:</a:t>
            </a:r>
            <a:endParaRPr lang="ru-RU" altLang="ru-RU" sz="1800" b="1" dirty="0"/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1. Пиролиз </a:t>
            </a:r>
            <a:r>
              <a:rPr lang="ru-RU" altLang="ru-RU" sz="1800" dirty="0"/>
              <a:t>реагентов в газовой фазе, отложение продуктов пиролиза на поверхности (при высокой Т);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2. Побочные </a:t>
            </a:r>
            <a:r>
              <a:rPr lang="ru-RU" altLang="ru-RU" sz="1800" dirty="0"/>
              <a:t>каталитические реакции на поверхности (при низкой Т</a:t>
            </a:r>
            <a:r>
              <a:rPr lang="ru-RU" altLang="ru-RU" sz="1800" dirty="0" smtClean="0"/>
              <a:t>).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Реакции дегидрирования и </a:t>
            </a:r>
            <a:r>
              <a:rPr lang="ru-RU" altLang="ru-RU" sz="1800" dirty="0" smtClean="0"/>
              <a:t>конденсации:</a:t>
            </a:r>
          </a:p>
          <a:p>
            <a:pPr algn="ctr" eaLnBrk="1" hangingPunct="1">
              <a:buNone/>
            </a:pPr>
            <a:r>
              <a:rPr lang="ru-RU" altLang="ru-RU" sz="1700" dirty="0" smtClean="0"/>
              <a:t>алканы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smtClean="0"/>
              <a:t>олефины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smtClean="0"/>
              <a:t>диены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err="1" smtClean="0"/>
              <a:t>ароматика</a:t>
            </a:r>
            <a:r>
              <a:rPr lang="ru-RU" altLang="ru-RU" sz="1700" dirty="0"/>
              <a:t> </a:t>
            </a:r>
            <a:r>
              <a:rPr lang="ru-RU" altLang="ru-RU" sz="1700" dirty="0">
                <a:latin typeface="Arial"/>
                <a:cs typeface="Arial"/>
              </a:rPr>
              <a:t>→</a:t>
            </a:r>
            <a:r>
              <a:rPr lang="en-US" altLang="ru-RU" sz="1700" dirty="0"/>
              <a:t> </a:t>
            </a:r>
            <a:r>
              <a:rPr lang="ru-RU" altLang="ru-RU" sz="1700" dirty="0" smtClean="0"/>
              <a:t>кокс</a:t>
            </a:r>
            <a:endParaRPr lang="ru-RU" altLang="ru-RU" sz="17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Образование кокса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326160" y="1497360"/>
            <a:ext cx="5450973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/>
              <a:t>Способность к </a:t>
            </a:r>
            <a:r>
              <a:rPr lang="ru-RU" altLang="ru-RU" sz="1800" b="1" dirty="0" err="1"/>
              <a:t>коксообразованию</a:t>
            </a:r>
            <a:r>
              <a:rPr lang="ru-RU" altLang="ru-RU" sz="1800" b="1" dirty="0"/>
              <a:t> определяется: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 Высокой адсорбционной способностью УВ;</a:t>
            </a:r>
          </a:p>
          <a:p>
            <a:pPr indent="449263" algn="just" eaLnBrk="1" hangingPunct="1">
              <a:buNone/>
            </a:pPr>
            <a:r>
              <a:rPr lang="ru-RU" altLang="ru-RU" sz="1800" dirty="0"/>
              <a:t> Кислотной активностью УВ.</a:t>
            </a:r>
          </a:p>
          <a:p>
            <a:pPr indent="449263" algn="just" eaLnBrk="1" hangingPunct="1">
              <a:buNone/>
            </a:pPr>
            <a:endParaRPr lang="ru-RU" altLang="ru-RU" sz="1800" b="1" dirty="0" smtClean="0"/>
          </a:p>
          <a:p>
            <a:pPr indent="449263" algn="just" eaLnBrk="1" hangingPunct="1">
              <a:buNone/>
            </a:pPr>
            <a:r>
              <a:rPr lang="ru-RU" altLang="ru-RU" sz="1800" b="1" dirty="0" smtClean="0"/>
              <a:t>Прочие </a:t>
            </a:r>
            <a:r>
              <a:rPr lang="ru-RU" altLang="ru-RU" sz="1800" b="1" dirty="0"/>
              <a:t>факторы</a:t>
            </a:r>
            <a:r>
              <a:rPr lang="ru-RU" altLang="ru-RU" sz="1800" b="1" dirty="0" smtClean="0"/>
              <a:t>: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Температура;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Фаза сырья;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Пористая </a:t>
            </a:r>
            <a:r>
              <a:rPr lang="ru-RU" altLang="ru-RU" sz="1800" dirty="0"/>
              <a:t>структура </a:t>
            </a:r>
            <a:r>
              <a:rPr lang="ru-RU" altLang="ru-RU" sz="1800" dirty="0" smtClean="0"/>
              <a:t>катализатора;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sz="1800" dirty="0" smtClean="0"/>
              <a:t>Содержание водорода.</a:t>
            </a:r>
          </a:p>
          <a:p>
            <a:pPr indent="449263" algn="just" eaLnBrk="1" hangingPunct="1">
              <a:buNone/>
            </a:pPr>
            <a:r>
              <a:rPr lang="ru-RU" altLang="ru-RU" sz="1800" dirty="0" smtClean="0"/>
              <a:t>Соотношение скоростей образования углерода и его разложения зависит от катализатора и от природы углеводородов (например, на железе углерод отлагается легче, чем на никеле).</a:t>
            </a:r>
            <a:endParaRPr lang="ru-RU" altLang="ru-RU" sz="18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87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Кокс или пироуглерод?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38667" y="4981989"/>
            <a:ext cx="11505180" cy="178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400" b="1" dirty="0"/>
              <a:t>Как понять, какова природа твердых отложений на стенках аппаратов?</a:t>
            </a:r>
          </a:p>
          <a:p>
            <a:pPr indent="449263" algn="just" eaLnBrk="1" hangingPunct="1">
              <a:buNone/>
            </a:pPr>
            <a:r>
              <a:rPr lang="ru-RU" altLang="ru-RU" sz="1400" b="1" dirty="0" smtClean="0"/>
              <a:t>1. Температура </a:t>
            </a:r>
            <a:r>
              <a:rPr lang="ru-RU" altLang="ru-RU" sz="1400" b="1" dirty="0"/>
              <a:t>процесса выше критической для сырья или продуктов? </a:t>
            </a:r>
            <a:r>
              <a:rPr lang="ru-RU" altLang="ru-RU" sz="1400" dirty="0" smtClean="0"/>
              <a:t>Приближенно</a:t>
            </a:r>
            <a:r>
              <a:rPr lang="ru-RU" altLang="ru-RU" sz="1400" dirty="0"/>
              <a:t>: </a:t>
            </a:r>
            <a:r>
              <a:rPr lang="ru-RU" altLang="ru-RU" sz="1400" i="1" dirty="0" err="1"/>
              <a:t>t</a:t>
            </a:r>
            <a:r>
              <a:rPr lang="ru-RU" altLang="ru-RU" sz="1400" baseline="-25000" dirty="0" err="1"/>
              <a:t>кр</a:t>
            </a:r>
            <a:r>
              <a:rPr lang="ru-RU" altLang="ru-RU" sz="1400" dirty="0"/>
              <a:t> = </a:t>
            </a:r>
            <a:r>
              <a:rPr lang="ru-RU" altLang="ru-RU" sz="1400" i="1" dirty="0" err="1"/>
              <a:t>t</a:t>
            </a:r>
            <a:r>
              <a:rPr lang="ru-RU" altLang="ru-RU" sz="1400" baseline="-25000" dirty="0" err="1"/>
              <a:t>кип.ср</a:t>
            </a:r>
            <a:r>
              <a:rPr lang="ru-RU" altLang="ru-RU" sz="1400" baseline="-25000" dirty="0"/>
              <a:t>.</a:t>
            </a:r>
            <a:r>
              <a:rPr lang="ru-RU" altLang="ru-RU" sz="1400" dirty="0"/>
              <a:t> + 160;</a:t>
            </a:r>
          </a:p>
          <a:p>
            <a:pPr indent="449263" algn="just" eaLnBrk="1" hangingPunct="1">
              <a:buNone/>
            </a:pPr>
            <a:r>
              <a:rPr lang="ru-RU" altLang="ru-RU" sz="1400" dirty="0" smtClean="0"/>
              <a:t>а) Если </a:t>
            </a:r>
            <a:r>
              <a:rPr lang="ru-RU" altLang="ru-RU" sz="1400" dirty="0"/>
              <a:t>выше, значит процесс точно протекает в газовой фазе; </a:t>
            </a:r>
            <a:endParaRPr lang="ru-RU" altLang="ru-RU" sz="1400" dirty="0" smtClean="0"/>
          </a:p>
          <a:p>
            <a:pPr indent="449263" algn="just" eaLnBrk="1" hangingPunct="1">
              <a:buNone/>
            </a:pPr>
            <a:r>
              <a:rPr lang="ru-RU" altLang="ru-RU" sz="1400" dirty="0"/>
              <a:t>б</a:t>
            </a:r>
            <a:r>
              <a:rPr lang="ru-RU" altLang="ru-RU" sz="1400" dirty="0" smtClean="0"/>
              <a:t>) Если </a:t>
            </a:r>
            <a:r>
              <a:rPr lang="ru-RU" altLang="ru-RU" sz="1400" dirty="0"/>
              <a:t>ниже, то смотреть давление;</a:t>
            </a:r>
          </a:p>
          <a:p>
            <a:pPr indent="449263" algn="just" eaLnBrk="1" hangingPunct="1">
              <a:buNone/>
            </a:pPr>
            <a:r>
              <a:rPr lang="ru-RU" altLang="ru-RU" sz="1400" b="1" dirty="0" smtClean="0"/>
              <a:t>2. В </a:t>
            </a:r>
            <a:r>
              <a:rPr lang="ru-RU" altLang="ru-RU" sz="1400" b="1" dirty="0"/>
              <a:t>какой фазе протекает процесс? </a:t>
            </a:r>
          </a:p>
          <a:p>
            <a:pPr indent="449263" algn="just" eaLnBrk="1" hangingPunct="1">
              <a:buNone/>
            </a:pPr>
            <a:r>
              <a:rPr lang="ru-RU" altLang="ru-RU" sz="1400" dirty="0"/>
              <a:t>Если исключительно в газовой, значит </a:t>
            </a:r>
            <a:r>
              <a:rPr lang="ru-RU" altLang="ru-RU" sz="1400" dirty="0" smtClean="0"/>
              <a:t>- пироуглерод</a:t>
            </a:r>
            <a:r>
              <a:rPr lang="ru-RU" altLang="ru-RU" sz="1400" dirty="0"/>
              <a:t>, если есть жидкая фаза, </a:t>
            </a:r>
            <a:r>
              <a:rPr lang="ru-RU" altLang="ru-RU" sz="1400" dirty="0" smtClean="0"/>
              <a:t>тогда: </a:t>
            </a:r>
            <a:r>
              <a:rPr lang="ru-RU" altLang="ru-RU" sz="1400" dirty="0"/>
              <a:t>или кокс, или пироуглерод;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272358"/>
              </p:ext>
            </p:extLst>
          </p:nvPr>
        </p:nvGraphicFramePr>
        <p:xfrm>
          <a:off x="357163" y="1315695"/>
          <a:ext cx="11504640" cy="3596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34880"/>
                <a:gridCol w="3834880"/>
                <a:gridCol w="383488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Нефтяной</a:t>
                      </a:r>
                      <a:r>
                        <a:rPr lang="ru-RU" sz="1400" baseline="0" dirty="0" smtClean="0"/>
                        <a:t> кокс 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(в т.ч. кокс на катализаторах)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Пироуглерод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Сажа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Твердое вещество</a:t>
                      </a:r>
                      <a:r>
                        <a:rPr lang="ru-RU" sz="1400" baseline="0" dirty="0" smtClean="0"/>
                        <a:t> с высоким содержанием углерода, нерастворимое в бензоле, образуется в результате </a:t>
                      </a:r>
                      <a:r>
                        <a:rPr lang="ru-RU" sz="1400" b="1" u="sng" baseline="0" dirty="0" smtClean="0"/>
                        <a:t>жидкофазных термических процессов</a:t>
                      </a:r>
                      <a:r>
                        <a:rPr lang="ru-RU" sz="1400" baseline="0" dirty="0" smtClean="0"/>
                        <a:t>.</a:t>
                      </a:r>
                    </a:p>
                    <a:p>
                      <a:pPr algn="l"/>
                      <a:r>
                        <a:rPr lang="ru-RU" sz="1400" baseline="0" dirty="0" smtClean="0"/>
                        <a:t>Состоит из: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400" baseline="0" dirty="0" smtClean="0"/>
                        <a:t>карбенов (растворимы в бензоле, нерастворимы в </a:t>
                      </a:r>
                      <a:r>
                        <a:rPr lang="en-US" sz="1400" baseline="0" dirty="0" smtClean="0"/>
                        <a:t>CS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baseline="0" dirty="0" smtClean="0"/>
                        <a:t>)</a:t>
                      </a:r>
                      <a:endParaRPr lang="ru-RU" sz="1400" baseline="0" dirty="0" smtClean="0"/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400" baseline="0" dirty="0" smtClean="0"/>
                        <a:t>карбоидов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(нерастворимы в бензоле и </a:t>
                      </a:r>
                      <a:r>
                        <a:rPr lang="en-US" sz="1400" baseline="0" dirty="0" smtClean="0"/>
                        <a:t>CS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baseline="0" dirty="0" smtClean="0"/>
                        <a:t>)</a:t>
                      </a:r>
                      <a:r>
                        <a:rPr lang="ru-RU" sz="1400" baseline="0" dirty="0" smtClean="0"/>
                        <a:t>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baseline="0" dirty="0" smtClean="0"/>
                        <a:t>Соотношение С/Н = 2-4 (для низкотемпературного кокса – 1,1-1,25). Плотность – 1,4-1,5 г/см</a:t>
                      </a:r>
                      <a:r>
                        <a:rPr lang="ru-RU" sz="1400" baseline="30000" dirty="0" smtClean="0"/>
                        <a:t>3</a:t>
                      </a:r>
                      <a:r>
                        <a:rPr lang="ru-RU" sz="1400" baseline="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Твердый продукт </a:t>
                      </a:r>
                      <a:r>
                        <a:rPr lang="ru-RU" sz="1400" b="1" u="sng" dirty="0" smtClean="0"/>
                        <a:t>газофазного термического разложения</a:t>
                      </a:r>
                      <a:r>
                        <a:rPr lang="ru-RU" sz="1400" b="1" u="sng" baseline="0" dirty="0" smtClean="0"/>
                        <a:t> УВ</a:t>
                      </a:r>
                      <a:r>
                        <a:rPr lang="ru-RU" sz="1400" baseline="0" dirty="0" smtClean="0"/>
                        <a:t>. Содержание углерода – 99</a:t>
                      </a:r>
                      <a:r>
                        <a:rPr lang="ru-RU" sz="1400" baseline="-25000" dirty="0" smtClean="0"/>
                        <a:t>+</a:t>
                      </a:r>
                      <a:r>
                        <a:rPr lang="ru-RU" sz="1400" baseline="0" dirty="0" smtClean="0"/>
                        <a:t> %.</a:t>
                      </a:r>
                    </a:p>
                    <a:p>
                      <a:pPr algn="l"/>
                      <a:r>
                        <a:rPr lang="ru-RU" sz="1400" baseline="0" dirty="0" smtClean="0"/>
                        <a:t>Коэффициент теплопроводности ПУ на 2 порядка меньше, чем для стали - отложения ПУ на стенках труб сильно снижают общий коэффициент теплопередачи к реагирующей смеси; повышается гидравлическое сопротивление в змеевике. </a:t>
                      </a:r>
                    </a:p>
                    <a:p>
                      <a:pPr algn="l"/>
                      <a:r>
                        <a:rPr lang="ru-RU" sz="1400" dirty="0" smtClean="0"/>
                        <a:t>На</a:t>
                      </a:r>
                      <a:r>
                        <a:rPr lang="ru-RU" sz="1400" baseline="0" dirty="0" smtClean="0"/>
                        <a:t> твердой поверхности ПУ обычно выделяется в виде плотной, с металлическим блеском пленки, воспроизводящей все детали поверхности.</a:t>
                      </a:r>
                      <a:endParaRPr lang="ru-RU" sz="1400" dirty="0" smtClean="0"/>
                    </a:p>
                    <a:p>
                      <a:pPr algn="l"/>
                      <a:r>
                        <a:rPr lang="ru-RU" sz="1400" dirty="0" smtClean="0"/>
                        <a:t>Во многих случаях на практике пироуглерод также называют </a:t>
                      </a:r>
                      <a:r>
                        <a:rPr lang="ru-RU" sz="1400" i="1" dirty="0" smtClean="0"/>
                        <a:t>коксом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Дисперсный углерод в виде более</a:t>
                      </a:r>
                      <a:r>
                        <a:rPr lang="ru-RU" sz="1400" baseline="0" dirty="0" smtClean="0"/>
                        <a:t> или менее срощенных сферических частиц (40-3000 нм), образующийся на поверхности помимо ПУ при температурах 1000</a:t>
                      </a:r>
                      <a:r>
                        <a:rPr lang="ru-RU" sz="1400" baseline="-25000" dirty="0" smtClean="0"/>
                        <a:t>+</a:t>
                      </a:r>
                      <a:r>
                        <a:rPr lang="ru-RU" sz="1400" baseline="0" dirty="0" smtClean="0"/>
                        <a:t> °С.</a:t>
                      </a:r>
                    </a:p>
                    <a:p>
                      <a:pPr algn="l"/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19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6881840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700" dirty="0" smtClean="0"/>
              <a:t>Металл может </a:t>
            </a:r>
            <a:r>
              <a:rPr lang="ru-RU" altLang="ru-RU" sz="1700" dirty="0" err="1" smtClean="0"/>
              <a:t>диспергироваться</a:t>
            </a:r>
            <a:r>
              <a:rPr lang="ru-RU" altLang="ru-RU" sz="1700" dirty="0" smtClean="0"/>
              <a:t> в таком углероде и приобретать очень высокую активность (наблюдаемая активность может быть выше в 200 раз, чем активность исходного катализатора).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При попеременном образовании-расходовании углерода в пористом пространстве нанесенного металлического катализатор Ме может </a:t>
            </a:r>
            <a:r>
              <a:rPr lang="ru-RU" altLang="ru-RU" sz="1700" dirty="0" err="1" smtClean="0"/>
              <a:t>диспергироваться</a:t>
            </a:r>
            <a:r>
              <a:rPr lang="ru-RU" altLang="ru-RU" sz="1700" dirty="0" smtClean="0"/>
              <a:t> и покинуть катализатор, что приводит к его дезактивации.</a:t>
            </a:r>
          </a:p>
          <a:p>
            <a:pPr indent="449263" algn="just" eaLnBrk="1" hangingPunct="1">
              <a:buNone/>
            </a:pPr>
            <a:endParaRPr lang="ru-RU" altLang="ru-RU" sz="1700" dirty="0" smtClean="0"/>
          </a:p>
          <a:p>
            <a:pPr indent="449263" algn="just" eaLnBrk="1" hangingPunct="1">
              <a:buNone/>
            </a:pPr>
            <a:r>
              <a:rPr lang="ru-RU" altLang="ru-RU" sz="1700" i="1" dirty="0" smtClean="0"/>
              <a:t>Например, на никелевом катализаторе конверсии метана возможно образование 3 типов углеродистых отложений: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- при температурах ниже 500 °С: агрегированные пленки углерода, образующиеся при медленной полимеризации структур </a:t>
            </a:r>
            <a:r>
              <a:rPr lang="ru-RU" altLang="ru-RU" sz="1700" dirty="0" err="1" smtClean="0"/>
              <a:t>CH</a:t>
            </a:r>
            <a:r>
              <a:rPr lang="ru-RU" altLang="ru-RU" sz="1700" i="1" baseline="-25000" dirty="0" err="1" smtClean="0"/>
              <a:t>x</a:t>
            </a:r>
            <a:r>
              <a:rPr lang="ru-RU" altLang="ru-RU" sz="1700" dirty="0" smtClean="0"/>
              <a:t>;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- при температуре выше 450 °С: в виде углеродных нитей;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- при температуре выше 600 °С: зародыши кокса в виде пиролитического углерода, образовавшегося в результате крекинга углеводородов.</a:t>
            </a:r>
            <a:endParaRPr lang="ru-RU" altLang="ru-RU" sz="17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Образование кокса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03" y="1615894"/>
            <a:ext cx="3035300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07706" y="5895426"/>
            <a:ext cx="47238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Рисунок - Волокна углерода, образующиеся при разложении метана (500 °С) на нанесенном никелевом катализаторе </a:t>
            </a:r>
            <a:r>
              <a:rPr lang="ru-RU" altLang="ru-RU" sz="1400" dirty="0" smtClean="0"/>
              <a:t>риформинга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2328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60" y="1497360"/>
            <a:ext cx="6881840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9263" algn="just" eaLnBrk="1" hangingPunct="1">
              <a:buNone/>
            </a:pPr>
            <a:r>
              <a:rPr lang="ru-RU" altLang="ru-RU" sz="1800" b="1" dirty="0" smtClean="0"/>
              <a:t>Пути предотвращения коксообразования:</a:t>
            </a:r>
            <a:endParaRPr lang="ru-RU" altLang="ru-RU" sz="1800" b="1" dirty="0"/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1. Введение </a:t>
            </a:r>
            <a:r>
              <a:rPr lang="ru-RU" altLang="ru-RU" sz="1700" dirty="0"/>
              <a:t>в состав катализатора специальных добавок (</a:t>
            </a:r>
            <a:r>
              <a:rPr lang="ru-RU" altLang="ru-RU" sz="1700" dirty="0" err="1"/>
              <a:t>Ce</a:t>
            </a:r>
            <a:r>
              <a:rPr lang="ru-RU" altLang="ru-RU" sz="1700" dirty="0"/>
              <a:t>, </a:t>
            </a:r>
            <a:r>
              <a:rPr lang="ru-RU" altLang="ru-RU" sz="1700" dirty="0" err="1"/>
              <a:t>Li</a:t>
            </a:r>
            <a:r>
              <a:rPr lang="ru-RU" altLang="ru-RU" sz="1700" dirty="0"/>
              <a:t>, </a:t>
            </a:r>
            <a:r>
              <a:rPr lang="ru-RU" altLang="ru-RU" sz="1700" dirty="0" smtClean="0"/>
              <a:t>K). 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Например</a:t>
            </a:r>
            <a:r>
              <a:rPr lang="ru-RU" altLang="ru-RU" sz="1700" dirty="0"/>
              <a:t>, в катализаторы паровой конверсии метана добавляют щелочные Ме, которые нейтрализуют кислотные центры, ускоряющие реакции крекинга УВ, и адсорбируют воду, ускоряя тем самым ее взаимодействие с </a:t>
            </a:r>
            <a:r>
              <a:rPr lang="ru-RU" altLang="ru-RU" sz="1700" dirty="0" smtClean="0"/>
              <a:t>углеродом.</a:t>
            </a:r>
            <a:endParaRPr lang="ru-RU" altLang="ru-RU" sz="1700" dirty="0"/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2. Термодинамическое </a:t>
            </a:r>
            <a:r>
              <a:rPr lang="ru-RU" altLang="ru-RU" sz="1700" dirty="0"/>
              <a:t>предотвращение (смещение ТМД-равновесия реакций конденсации):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- проведение </a:t>
            </a:r>
            <a:r>
              <a:rPr lang="ru-RU" altLang="ru-RU" sz="1700" dirty="0"/>
              <a:t>процесса в области температур, при которых образование углерода является равновесным процессом;</a:t>
            </a:r>
          </a:p>
          <a:p>
            <a:pPr indent="449263" algn="just" eaLnBrk="1" hangingPunct="1">
              <a:buNone/>
            </a:pPr>
            <a:r>
              <a:rPr lang="ru-RU" altLang="ru-RU" sz="1700" dirty="0" smtClean="0"/>
              <a:t>- проведение </a:t>
            </a:r>
            <a:r>
              <a:rPr lang="ru-RU" altLang="ru-RU" sz="1700" dirty="0"/>
              <a:t>процесса в избытке водорода или водяного пара;</a:t>
            </a:r>
          </a:p>
          <a:p>
            <a:pPr indent="449263" algn="just" eaLnBrk="1" hangingPunct="1">
              <a:buNone/>
            </a:pPr>
            <a:r>
              <a:rPr lang="ru-RU" altLang="ru-RU" sz="1700" b="1" dirty="0"/>
              <a:t>НО: </a:t>
            </a:r>
            <a:r>
              <a:rPr lang="ru-RU" altLang="ru-RU" sz="1700" dirty="0" smtClean="0"/>
              <a:t>возможно </a:t>
            </a:r>
            <a:r>
              <a:rPr lang="ru-RU" altLang="ru-RU" sz="1700" dirty="0"/>
              <a:t>образование разных форм углерода: β-графит, углерод </a:t>
            </a:r>
            <a:r>
              <a:rPr lang="ru-RU" altLang="ru-RU" sz="1700" dirty="0" err="1"/>
              <a:t>Дента</a:t>
            </a:r>
            <a:r>
              <a:rPr lang="ru-RU" altLang="ru-RU" sz="1700" dirty="0"/>
              <a:t>, углерод из газовой фазы – у всех разная термодинамика образования;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Предотвращение коксообразования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03" y="1615894"/>
            <a:ext cx="3035300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07706" y="5895426"/>
            <a:ext cx="47238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Рисунок - Волокна углерода, образующиеся при разложении метана (500 °С) на нанесенном никелевом катализаторе </a:t>
            </a:r>
            <a:r>
              <a:rPr lang="ru-RU" altLang="ru-RU" sz="1400" dirty="0" smtClean="0"/>
              <a:t>риформинга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90691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Исследование </a:t>
            </a:r>
            <a:r>
              <a:rPr lang="ru-RU" altLang="ru-RU" dirty="0" smtClean="0"/>
              <a:t>кокса на поверхности катализатора</a:t>
            </a:r>
            <a:endParaRPr lang="ru-RU" alt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128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Электронно-микроскопические исследования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07706" y="5895426"/>
            <a:ext cx="47238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Фотография 1 — Зерно катализатора с указанными областями (1 — центральная область зерна, 2 — область зерна вокруг центральной, 3 — периферическая область) 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1497495"/>
            <a:ext cx="6337300" cy="476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0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Электронно-микроскопические исследования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07706" y="5895426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Рисунок 1 — Идентификационный спектр элементов центральной области зерна 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67" y="1746780"/>
            <a:ext cx="475297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040167" y="5768329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Фотография 2 — </a:t>
            </a:r>
          </a:p>
          <a:p>
            <a:pPr algn="ctr"/>
            <a:r>
              <a:rPr lang="ru-RU" altLang="ru-RU" sz="1400" dirty="0"/>
              <a:t>Центральная область зерна 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090" y="1438275"/>
            <a:ext cx="36671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71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Электронно-микроскопические исследования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07706" y="5895426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Рисунок 2 — Идентификационный спектр элементов области зерна вокруг центральной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40167" y="5768329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Фотография 3 — </a:t>
            </a:r>
            <a:endParaRPr lang="en-US" altLang="ru-RU" sz="1400" dirty="0"/>
          </a:p>
          <a:p>
            <a:pPr algn="ctr"/>
            <a:r>
              <a:rPr lang="ru-RU" altLang="ru-RU" sz="1400" dirty="0"/>
              <a:t>Область зерна вокруг центральной </a:t>
            </a: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36" y="1614487"/>
            <a:ext cx="503872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384" y="1495954"/>
            <a:ext cx="4413897" cy="423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67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Электронно-микроскопические исследования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07706" y="5895426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Рисунок 3 — Идентификационный спектр элементов периферической области зерна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40167" y="5768329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Фотография 4 — </a:t>
            </a:r>
            <a:endParaRPr lang="en-US" altLang="ru-RU" sz="1400" dirty="0"/>
          </a:p>
          <a:p>
            <a:pPr algn="ctr"/>
            <a:r>
              <a:rPr lang="ru-RU" altLang="ru-RU" sz="1400" dirty="0"/>
              <a:t>Периферическая область зерна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67" y="1591205"/>
            <a:ext cx="46863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2" y="1506538"/>
            <a:ext cx="3868738" cy="4374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70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777" y="321664"/>
            <a:ext cx="100190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Электронно-микроскопические исследования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07706" y="1602822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Таблица 2 — Содержание элементов на пробном участке периферической области зерна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40167" y="1577329"/>
            <a:ext cx="4723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Таблица 1 — Содержание элементов на пробном участке области зерна вокруг центральной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281812"/>
              </p:ext>
            </p:extLst>
          </p:nvPr>
        </p:nvGraphicFramePr>
        <p:xfrm>
          <a:off x="1140666" y="2628848"/>
          <a:ext cx="4709799" cy="2524760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2220600"/>
                <a:gridCol w="2489199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Элемент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Массовое содержание,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Углерод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18,96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Алюминий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29,67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Кремний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0,71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Сера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0,44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Хлор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0,42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Кислород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49,78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Сумма: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943388"/>
              </p:ext>
            </p:extLst>
          </p:nvPr>
        </p:nvGraphicFramePr>
        <p:xfrm>
          <a:off x="6610133" y="2628848"/>
          <a:ext cx="4709799" cy="2243455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2220600"/>
                <a:gridCol w="2489199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Элемент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Массовое содержание,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Углерод</a:t>
                      </a: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8,97</a:t>
                      </a: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Алюминий</a:t>
                      </a: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39,21</a:t>
                      </a: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Кремний</a:t>
                      </a: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0,95</a:t>
                      </a: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Хлор</a:t>
                      </a: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0,99</a:t>
                      </a: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Кислород</a:t>
                      </a: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49,86</a:t>
                      </a:r>
                    </a:p>
                  </a:txBody>
                  <a:tcPr marL="6985" marR="6985" marT="6985" marB="0"/>
                </a:tc>
              </a:tr>
              <a:tr h="0"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Сумма: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indent="0"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985" marR="6985" marT="698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08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Механическая прочность катализаторов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359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/>
              <a:t>Регенерация катализаторов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89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/>
              <a:t>Математическое описание процессов дезактивации катализатора</a:t>
            </a:r>
            <a:endParaRPr lang="ru-RU" alt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018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9033</TotalTime>
  <Words>2914</Words>
  <Application>Microsoft Office PowerPoint</Application>
  <PresentationFormat>Произвольный</PresentationFormat>
  <Paragraphs>366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Тема Office</vt:lpstr>
      <vt:lpstr>Equation</vt:lpstr>
      <vt:lpstr>Visio</vt:lpstr>
      <vt:lpstr>Промышленный катализ в нефтепереработке</vt:lpstr>
      <vt:lpstr>Дезактивация катализаторов</vt:lpstr>
      <vt:lpstr>Презентация PowerPoint</vt:lpstr>
      <vt:lpstr>Презентация PowerPoint</vt:lpstr>
      <vt:lpstr>Презентация PowerPoint</vt:lpstr>
      <vt:lpstr>Отравление катализаторов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Спекание катализаторов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Блокировка поверхности катализаторов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Исследование кокса на поверхности катализатора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Механическая прочность катализаторов </vt:lpstr>
      <vt:lpstr>Регенерация катализаторов</vt:lpstr>
      <vt:lpstr>Математическое описание процессов дезактивации катализатора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401</cp:revision>
  <dcterms:created xsi:type="dcterms:W3CDTF">2020-11-19T09:51:55Z</dcterms:created>
  <dcterms:modified xsi:type="dcterms:W3CDTF">2023-10-20T09:38:00Z</dcterms:modified>
</cp:coreProperties>
</file>