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6" r:id="rId2"/>
    <p:sldId id="2640" r:id="rId3"/>
    <p:sldId id="2643" r:id="rId4"/>
    <p:sldId id="2612" r:id="rId5"/>
    <p:sldId id="2625" r:id="rId6"/>
    <p:sldId id="2641" r:id="rId7"/>
    <p:sldId id="2644" r:id="rId8"/>
    <p:sldId id="2645" r:id="rId9"/>
    <p:sldId id="2646" r:id="rId10"/>
    <p:sldId id="2647" r:id="rId11"/>
    <p:sldId id="2648" r:id="rId12"/>
    <p:sldId id="2649" r:id="rId13"/>
    <p:sldId id="2650" r:id="rId14"/>
    <p:sldId id="2651" r:id="rId15"/>
    <p:sldId id="265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004EA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1" autoAdjust="0"/>
    <p:restoredTop sz="94930" autoAdjust="0"/>
  </p:normalViewPr>
  <p:slideViewPr>
    <p:cSldViewPr snapToGrid="0">
      <p:cViewPr>
        <p:scale>
          <a:sx n="75" d="100"/>
          <a:sy n="75" d="100"/>
        </p:scale>
        <p:origin x="-1686" y="-6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ED7EC-B748-42C6-9534-B7ACF019021B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41D56-CF80-46FE-8E85-0FA9E7615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1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4713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bg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bg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113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6346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86382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5253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97853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rgbClr val="80BF44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rgbClr val="80BF44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68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spc="423" dirty="0">
                <a:solidFill>
                  <a:schemeClr val="tx1"/>
                </a:solidFill>
                <a:latin typeface="Calibri" panose="020F0502020204030204" pitchFamily="34" charset="0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spc="423" dirty="0">
              <a:solidFill>
                <a:schemeClr val="tx1"/>
              </a:solidFill>
              <a:latin typeface="Calibri" panose="020F0502020204030204" pitchFamily="34" charset="0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804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65566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7911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8432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72119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5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2462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85987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2153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5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14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20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56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104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24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67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746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933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76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19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7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51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35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57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>
                <a:solidFill>
                  <a:schemeClr val="bg2">
                    <a:lumMod val="75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22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12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71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87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812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</a:pPr>
            <a:r>
              <a:rPr lang="ru-RU" altLang="ru-RU" sz="12000" b="1" dirty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ЦИТАТА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08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15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КОНТАКТНАЯ ИНФОРМАЦИЯ</a:t>
            </a:r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/>
              <a:t>соцсети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82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xmlns="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xmlns="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xmlns="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xmlns="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xmlns="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xmlns="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xmlns="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xmlns="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xmlns="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xmlns="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184006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5F3A-741F-4EBE-8933-42D5F406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7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microsoft.com/office/2007/relationships/hdphoto" Target="../media/hdphoto1.wdp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/>
              <a:t>Первый уровень</a:t>
            </a:r>
          </a:p>
          <a:p>
            <a:pPr lvl="3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7" cstate="print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0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3" r:id="rId5"/>
    <p:sldLayoutId id="2147483664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50" r:id="rId13"/>
    <p:sldLayoutId id="2147483691" r:id="rId14"/>
    <p:sldLayoutId id="2147483692" r:id="rId15"/>
    <p:sldLayoutId id="2147483652" r:id="rId16"/>
    <p:sldLayoutId id="2147483653" r:id="rId17"/>
    <p:sldLayoutId id="2147483656" r:id="rId18"/>
    <p:sldLayoutId id="2147483696" r:id="rId19"/>
    <p:sldLayoutId id="2147483674" r:id="rId20"/>
    <p:sldLayoutId id="2147483665" r:id="rId21"/>
    <p:sldLayoutId id="2147483666" r:id="rId22"/>
    <p:sldLayoutId id="2147483688" r:id="rId23"/>
    <p:sldLayoutId id="2147483689" r:id="rId24"/>
    <p:sldLayoutId id="2147483690" r:id="rId25"/>
    <p:sldLayoutId id="2147483675" r:id="rId26"/>
    <p:sldLayoutId id="2147483676" r:id="rId27"/>
    <p:sldLayoutId id="2147483677" r:id="rId28"/>
    <p:sldLayoutId id="2147483657" r:id="rId29"/>
    <p:sldLayoutId id="2147483684" r:id="rId30"/>
    <p:sldLayoutId id="2147483685" r:id="rId31"/>
    <p:sldLayoutId id="2147483686" r:id="rId32"/>
    <p:sldLayoutId id="2147483687" r:id="rId33"/>
    <p:sldLayoutId id="2147483667" r:id="rId34"/>
    <p:sldLayoutId id="2147483670" r:id="rId35"/>
    <p:sldLayoutId id="2147483668" r:id="rId36"/>
    <p:sldLayoutId id="2147483671" r:id="rId37"/>
    <p:sldLayoutId id="2147483669" r:id="rId38"/>
    <p:sldLayoutId id="2147483672" r:id="rId39"/>
    <p:sldLayoutId id="2147483673" r:id="rId40"/>
    <p:sldLayoutId id="2147483683" r:id="rId41"/>
    <p:sldLayoutId id="2147483678" r:id="rId42"/>
    <p:sldLayoutId id="2147483693" r:id="rId43"/>
    <p:sldLayoutId id="2147483699" r:id="rId44"/>
    <p:sldLayoutId id="2147483701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tpu.ru/SHARED/e/EMYU/" TargetMode="External"/><Relationship Id="rId2" Type="http://schemas.openxmlformats.org/officeDocument/2006/relationships/hyperlink" Target="mailto:emyu@tpu.ru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4.png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36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6"/>
          </p:nvPr>
        </p:nvSpPr>
        <p:spPr>
          <a:xfrm>
            <a:off x="7820051" y="6030526"/>
            <a:ext cx="4371949" cy="416451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ru-RU" altLang="ru-RU" sz="2000" b="1" dirty="0"/>
              <a:t>Лектор – к.т.н., доцент ОХИ Юрьев Е.М.</a:t>
            </a:r>
            <a:r>
              <a:rPr lang="ru-RU" altLang="ru-RU" sz="2000" dirty="0"/>
              <a:t>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4719" y="1597445"/>
            <a:ext cx="7084832" cy="2251628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Промышленный катализ в нефтепереработке</a:t>
            </a:r>
            <a:endParaRPr lang="ru-RU" sz="4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16405" y="4273451"/>
            <a:ext cx="6741695" cy="12630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b="1" dirty="0" smtClean="0">
                <a:solidFill>
                  <a:schemeClr val="tx2"/>
                </a:solidFill>
              </a:rPr>
              <a:t>Исследование катализаторов. </a:t>
            </a:r>
            <a:r>
              <a:rPr lang="ru-RU" b="1" dirty="0" smtClean="0"/>
              <a:t>Определение </a:t>
            </a:r>
            <a:r>
              <a:rPr lang="ru-RU" b="1" dirty="0"/>
              <a:t>каталитической активности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Лекция 3</a:t>
            </a:r>
            <a:endParaRPr lang="ru-RU" dirty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sz="1200" dirty="0" smtClean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2"/>
              </a:rPr>
              <a:t>emyu@tpu.ru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://portal.tpu.ru/SHARED/e/EMYU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400" dirty="0"/>
              <a:t>https://us05web.zoom.us/j/6111307161?pwd=NjFYUEs1MkZiT0cxTmdwZVhvOGhTQT09</a:t>
            </a:r>
          </a:p>
          <a:p>
            <a:pPr>
              <a:spcBef>
                <a:spcPts val="0"/>
              </a:spcBef>
            </a:pPr>
            <a:endParaRPr lang="ru-RU" sz="1600" dirty="0" smtClean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186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Каталитическая активность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4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1160782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2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 eaLnBrk="1" hangingPunct="1">
              <a:spcBef>
                <a:spcPct val="0"/>
              </a:spcBef>
              <a:buFont typeface="+mj-lt"/>
              <a:buAutoNum type="arabicPeriod"/>
            </a:pPr>
            <a:r>
              <a:rPr lang="ru-RU" altLang="ru-RU" sz="2000" b="1" dirty="0" smtClean="0"/>
              <a:t>Активность </a:t>
            </a:r>
          </a:p>
          <a:p>
            <a:pPr indent="447675" algn="just" eaLnBrk="1" hangingPunct="1">
              <a:spcBef>
                <a:spcPct val="0"/>
              </a:spcBef>
              <a:buFont typeface="+mj-lt"/>
              <a:buAutoNum type="arabicPeriod"/>
            </a:pPr>
            <a:r>
              <a:rPr lang="ru-RU" altLang="ru-RU" sz="2000" b="1" dirty="0" smtClean="0"/>
              <a:t>Селективность</a:t>
            </a:r>
            <a:r>
              <a:rPr lang="ru-RU" altLang="ru-RU" sz="2000" b="1" dirty="0"/>
              <a:t>;</a:t>
            </a:r>
          </a:p>
          <a:p>
            <a:pPr indent="447675" algn="just" eaLnBrk="1" hangingPunct="1">
              <a:spcBef>
                <a:spcPct val="0"/>
              </a:spcBef>
              <a:buFont typeface="+mj-lt"/>
              <a:buAutoNum type="arabicPeriod"/>
            </a:pPr>
            <a:r>
              <a:rPr lang="ru-RU" altLang="ru-RU" sz="2000" b="1" dirty="0" smtClean="0"/>
              <a:t>Стабильность.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b="1" i="1" dirty="0" smtClean="0"/>
              <a:t>Каталитическая </a:t>
            </a:r>
            <a:r>
              <a:rPr lang="ru-RU" altLang="ru-RU" sz="2000" b="1" i="1" dirty="0"/>
              <a:t>активность </a:t>
            </a:r>
            <a:r>
              <a:rPr lang="ru-RU" altLang="ru-RU" sz="2000" dirty="0"/>
              <a:t>- «…</a:t>
            </a:r>
            <a:r>
              <a:rPr lang="ru-RU" altLang="ru-RU" sz="2000" i="1" dirty="0"/>
              <a:t>удельная стационарная скорость каталитической реакции при заданных температуре, давлении и составе контактирующей с поверхностью катализатора (контактной реакционной смеси</a:t>
            </a:r>
            <a:r>
              <a:rPr lang="ru-RU" altLang="ru-RU" sz="2000" i="1" dirty="0" smtClean="0"/>
              <a:t>)</a:t>
            </a:r>
            <a:r>
              <a:rPr lang="ru-RU" altLang="ru-RU" sz="2000" dirty="0" smtClean="0"/>
              <a:t>».</a:t>
            </a: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>
                <a:solidFill>
                  <a:schemeClr val="tx2"/>
                </a:solidFill>
              </a:rPr>
              <a:t>Ключевой компонент – компонент реакционной смеси, по которому осуществляется расчет скорости реакции (</a:t>
            </a:r>
            <a:r>
              <a:rPr lang="ru-RU" altLang="ru-RU" sz="2000" dirty="0" err="1">
                <a:solidFill>
                  <a:schemeClr val="tx2"/>
                </a:solidFill>
              </a:rPr>
              <a:t>м.б</a:t>
            </a:r>
            <a:r>
              <a:rPr lang="ru-RU" altLang="ru-RU" sz="2000" dirty="0">
                <a:solidFill>
                  <a:schemeClr val="tx2"/>
                </a:solidFill>
              </a:rPr>
              <a:t>. как исходным веществом, так и продуктом</a:t>
            </a:r>
            <a:r>
              <a:rPr lang="ru-RU" altLang="ru-RU" sz="2000" dirty="0" smtClean="0">
                <a:solidFill>
                  <a:schemeClr val="tx2"/>
                </a:solidFill>
              </a:rPr>
              <a:t>).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b="1" dirty="0" smtClean="0"/>
              <a:t>Основные </a:t>
            </a:r>
            <a:r>
              <a:rPr lang="ru-RU" altLang="ru-RU" sz="2000" b="1" dirty="0"/>
              <a:t>практические задачи, требующие экспериментального определения каталитических свойств</a:t>
            </a:r>
            <a:r>
              <a:rPr lang="ru-RU" altLang="ru-RU" sz="2000" dirty="0"/>
              <a:t>: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/>
              <a:t>- Подбор новых улучшенных катализаторов;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/>
              <a:t>- Исследование кинетики и механизмов К. процессов;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/>
              <a:t>- Технологический и выходной контроль при производстве и использовании промышленных катализаторов.</a:t>
            </a:r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ru-RU" altLang="ru-RU" sz="2000" b="1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Каталитические свойства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09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/>
          <p:cNvSpPr>
            <a:spLocks noChangeArrowheads="1"/>
          </p:cNvSpPr>
          <p:nvPr/>
        </p:nvSpPr>
        <p:spPr bwMode="auto">
          <a:xfrm>
            <a:off x="781607" y="437551"/>
            <a:ext cx="9014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Способы выражения активности катализатора</a:t>
            </a:r>
            <a:endParaRPr lang="ru-RU" altLang="ru-RU" sz="280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634297" y="-17376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30" y="526434"/>
            <a:ext cx="1569217" cy="365124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4E548E2-0267-4D2A-9C4A-3B75FB2785C9}"/>
              </a:ext>
            </a:extLst>
          </p:cNvPr>
          <p:cNvCxnSpPr/>
          <p:nvPr/>
        </p:nvCxnSpPr>
        <p:spPr>
          <a:xfrm>
            <a:off x="59436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33140992-3F17-4035-B46A-19EF612DC2DB}"/>
              </a:ext>
            </a:extLst>
          </p:cNvPr>
          <p:cNvCxnSpPr>
            <a:cxnSpLocks/>
          </p:cNvCxnSpPr>
          <p:nvPr/>
        </p:nvCxnSpPr>
        <p:spPr>
          <a:xfrm>
            <a:off x="781607" y="1088763"/>
            <a:ext cx="10852689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519683" y="1325910"/>
            <a:ext cx="500404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Базовое определение (</a:t>
            </a:r>
            <a:r>
              <a:rPr lang="en-US" altLang="ru-RU" sz="1800" b="1" i="1" dirty="0" smtClean="0"/>
              <a:t>IUPAC</a:t>
            </a:r>
            <a:r>
              <a:rPr lang="ru-RU" altLang="ru-RU" sz="1800" b="1" i="1" dirty="0" smtClean="0"/>
              <a:t>)</a:t>
            </a:r>
            <a:r>
              <a:rPr lang="ru-RU" altLang="ru-RU" sz="1800" b="1" i="1" dirty="0"/>
              <a:t>:</a:t>
            </a:r>
            <a:endParaRPr lang="ru-RU" altLang="ru-RU" sz="1800" b="1" i="1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Отношение скорости реакции с участием катализатора к концентрации катализатора</a:t>
            </a:r>
            <a:endParaRPr lang="ru-RU" altLang="ru-RU" sz="18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282608"/>
              </p:ext>
            </p:extLst>
          </p:nvPr>
        </p:nvGraphicFramePr>
        <p:xfrm>
          <a:off x="2235200" y="2393950"/>
          <a:ext cx="1338263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09" name="Equation" r:id="rId4" imgW="1338120" imgH="849240" progId="Equation.DSMT4">
                  <p:embed/>
                </p:oleObj>
              </mc:Choice>
              <mc:Fallback>
                <p:oleObj name="Equation" r:id="rId4" imgW="1338120" imgH="849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35200" y="2393950"/>
                        <a:ext cx="1338263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33958" y="3516263"/>
            <a:ext cx="5004048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Для гетерогенного катализатора: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…к массе катализатора (или к числу активных центров?!)</a:t>
            </a:r>
            <a:endParaRPr lang="ru-RU" altLang="ru-RU" sz="1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199191"/>
              </p:ext>
            </p:extLst>
          </p:nvPr>
        </p:nvGraphicFramePr>
        <p:xfrm>
          <a:off x="888453" y="4614863"/>
          <a:ext cx="440055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10" name="Equation" r:id="rId6" imgW="4400640" imgH="901800" progId="Equation.DSMT4">
                  <p:embed/>
                </p:oleObj>
              </mc:Choice>
              <mc:Fallback>
                <p:oleObj name="Equation" r:id="rId6" imgW="440064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8453" y="4614863"/>
                        <a:ext cx="440055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486233" y="1421160"/>
            <a:ext cx="5148064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Для промышленных </a:t>
            </a:r>
            <a:r>
              <a:rPr lang="ru-RU" altLang="ru-RU" sz="1800" b="1" i="1" dirty="0" smtClean="0"/>
              <a:t>расчетов </a:t>
            </a:r>
            <a:r>
              <a:rPr lang="ru-RU" altLang="ru-RU" sz="1800" dirty="0" smtClean="0"/>
              <a:t>используется </a:t>
            </a:r>
            <a:r>
              <a:rPr lang="ru-RU" altLang="ru-RU" sz="1800" dirty="0"/>
              <a:t>понятие «</a:t>
            </a:r>
            <a:r>
              <a:rPr lang="ru-RU" altLang="ru-RU" sz="1800" i="1" dirty="0"/>
              <a:t>производительность системы</a:t>
            </a:r>
            <a:r>
              <a:rPr lang="ru-RU" altLang="ru-RU" sz="1800" dirty="0"/>
              <a:t>» - масса продукта, которое дает в 1 час </a:t>
            </a:r>
            <a:r>
              <a:rPr lang="ru-RU" altLang="ru-RU" sz="1800" dirty="0" smtClean="0"/>
              <a:t>1 кг </a:t>
            </a:r>
            <a:r>
              <a:rPr lang="ru-RU" altLang="ru-RU" sz="1800" dirty="0"/>
              <a:t>катализатора 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889810"/>
              </p:ext>
            </p:extLst>
          </p:nvPr>
        </p:nvGraphicFramePr>
        <p:xfrm>
          <a:off x="6979363" y="2424113"/>
          <a:ext cx="4089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11" name="Equation" r:id="rId8" imgW="4089240" imgH="901800" progId="Equation.DSMT4">
                  <p:embed/>
                </p:oleObj>
              </mc:Choice>
              <mc:Fallback>
                <p:oleObj name="Equation" r:id="rId8" imgW="408924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79363" y="2424113"/>
                        <a:ext cx="408940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486233" y="3542694"/>
            <a:ext cx="5148064" cy="37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 smtClean="0"/>
              <a:t>Практический пример: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/>
              <a:t>Процессы переработки синтез-газа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073471"/>
              </p:ext>
            </p:extLst>
          </p:nvPr>
        </p:nvGraphicFramePr>
        <p:xfrm>
          <a:off x="6378292" y="4105274"/>
          <a:ext cx="5465555" cy="2430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2777"/>
                <a:gridCol w="1610636"/>
                <a:gridCol w="1722142"/>
              </a:tblGrid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Процесс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Синтез метанола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Синтез Фишера-Тропша</a:t>
                      </a:r>
                      <a:endParaRPr lang="ru-RU" sz="140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Целевой продукт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Метанол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/>
                        <a:t>Жидкие УВ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Катализатор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Zn-Cu/Al</a:t>
                      </a:r>
                      <a:r>
                        <a:rPr lang="en-US" sz="1400" i="0" baseline="-25000" dirty="0" smtClean="0"/>
                        <a:t>2</a:t>
                      </a:r>
                      <a:r>
                        <a:rPr lang="en-US" sz="1400" i="0" baseline="0" dirty="0" smtClean="0"/>
                        <a:t>O</a:t>
                      </a:r>
                      <a:r>
                        <a:rPr lang="en-US" sz="1400" i="0" baseline="-25000" dirty="0" smtClean="0"/>
                        <a:t>3</a:t>
                      </a:r>
                      <a:endParaRPr lang="ru-RU" sz="1400" i="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Fe, Ru, Co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Условия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220-280 °C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baseline="0" dirty="0" smtClean="0"/>
                        <a:t>5</a:t>
                      </a:r>
                      <a:r>
                        <a:rPr lang="ru-RU" sz="1400" i="0" baseline="0" dirty="0" smtClean="0"/>
                        <a:t>,</a:t>
                      </a:r>
                      <a:r>
                        <a:rPr lang="en-US" sz="1400" i="0" baseline="0" dirty="0" smtClean="0"/>
                        <a:t>5-8</a:t>
                      </a:r>
                      <a:r>
                        <a:rPr lang="ru-RU" sz="1400" i="0" baseline="0" dirty="0" smtClean="0"/>
                        <a:t>,</a:t>
                      </a:r>
                      <a:r>
                        <a:rPr lang="en-US" sz="1400" i="0" baseline="0" dirty="0" smtClean="0"/>
                        <a:t>0 </a:t>
                      </a:r>
                      <a:r>
                        <a:rPr lang="ru-RU" sz="1400" i="0" baseline="0" dirty="0" smtClean="0"/>
                        <a:t>МПа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170-280 °С</a:t>
                      </a:r>
                    </a:p>
                    <a:p>
                      <a:pPr algn="ctr"/>
                      <a:r>
                        <a:rPr lang="ru-RU" sz="1400" i="0" baseline="0" dirty="0" smtClean="0"/>
                        <a:t>0,2-1,0 МПа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  <a:tr h="33147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Производительность, кг продукта / (кг катализатора · час)</a:t>
                      </a:r>
                      <a:endParaRPr lang="ru-RU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baseline="0" dirty="0" smtClean="0"/>
                        <a:t>1,5-5,5</a:t>
                      </a:r>
                      <a:endParaRPr lang="ru-RU" sz="1400" i="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baseline="0" dirty="0" smtClean="0"/>
                        <a:t>не более 1</a:t>
                      </a:r>
                      <a:endParaRPr lang="ru-RU" sz="1400" i="0" baseline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76682" y="1497360"/>
            <a:ext cx="808792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541338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1" dirty="0"/>
              <a:t>Для лабораторных расчетов </a:t>
            </a:r>
            <a:r>
              <a:rPr lang="ru-RU" altLang="ru-RU" sz="1800" dirty="0"/>
              <a:t>(особенно, для реакций в растворах) оценивается уменьшение количества вещества реагентов или увеличение количества вещества продуктов на 1 г катализатора в 1 сек.</a:t>
            </a:r>
          </a:p>
          <a:p>
            <a:pPr indent="541338" algn="just" eaLnBrk="1" hangingPunct="1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altLang="ru-RU" sz="1800" b="1" i="1" dirty="0"/>
              <a:t>В научных исследованиях </a:t>
            </a:r>
            <a:r>
              <a:rPr lang="ru-RU" altLang="ru-RU" sz="1800" dirty="0"/>
              <a:t>(для сопоставления активности отдельных веществ, особенно нанесенных катализаторов) определяют удельную каталитическую активность – производительность единицы поверхности вещества. </a:t>
            </a:r>
          </a:p>
          <a:p>
            <a:pPr indent="541338"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 </a:t>
            </a:r>
            <a:r>
              <a:rPr lang="ru-RU" altLang="ru-RU" sz="1800" b="1" i="1" dirty="0"/>
              <a:t>Частота оборотов </a:t>
            </a:r>
            <a:r>
              <a:rPr lang="en-US" altLang="ru-RU" sz="1800" b="1" i="1" dirty="0"/>
              <a:t>TOF</a:t>
            </a:r>
            <a:r>
              <a:rPr lang="en-US" altLang="ru-RU" sz="1800" i="1" dirty="0"/>
              <a:t> </a:t>
            </a:r>
            <a:r>
              <a:rPr lang="ru-RU" altLang="ru-RU" sz="1800" dirty="0"/>
              <a:t>– фундаментальная величина, показывает количество молекул продукта, образующихся на 1 активном центре (будь то 1 атом активного вещества или ансамбль из нескольких атомов) в 1 сек.</a:t>
            </a:r>
            <a:endParaRPr lang="en-US" altLang="ru-RU" sz="1800" dirty="0"/>
          </a:p>
          <a:p>
            <a:pPr indent="541338" algn="just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800" b="1" i="1" dirty="0"/>
              <a:t>Частота оборотов </a:t>
            </a:r>
            <a:r>
              <a:rPr lang="en-US" altLang="ru-RU" sz="1800" b="1" i="1" dirty="0"/>
              <a:t>TON –</a:t>
            </a:r>
            <a:r>
              <a:rPr lang="ru-RU" altLang="ru-RU" sz="1800" b="1" i="1" dirty="0"/>
              <a:t> </a:t>
            </a:r>
            <a:r>
              <a:rPr lang="ru-RU" altLang="ru-RU" sz="1800" dirty="0"/>
              <a:t>частота оборотов до потери активным центром своей активности.</a:t>
            </a:r>
            <a:endParaRPr lang="en-US" altLang="ru-RU" sz="1800" dirty="0"/>
          </a:p>
          <a:p>
            <a:pPr indent="541338" algn="just" eaLnBrk="1" hangingPunct="1">
              <a:spcBef>
                <a:spcPct val="0"/>
              </a:spcBef>
              <a:buNone/>
            </a:pPr>
            <a:r>
              <a:rPr lang="ru-RU" altLang="ru-RU" sz="1800" dirty="0"/>
              <a:t>Если активный центр надежно идентифицирован, частота оборотов является строгой характеристикой, не зависящей от способа получения.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631852"/>
              </p:ext>
            </p:extLst>
          </p:nvPr>
        </p:nvGraphicFramePr>
        <p:xfrm>
          <a:off x="9165152" y="1606320"/>
          <a:ext cx="1981556" cy="807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40" name="Equation" r:id="rId5" imgW="2211480" imgH="901800" progId="Equation.DSMT4">
                  <p:embed/>
                </p:oleObj>
              </mc:Choice>
              <mc:Fallback>
                <p:oleObj name="Equation" r:id="rId5" imgW="221148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65152" y="1606320"/>
                        <a:ext cx="1981556" cy="807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432964"/>
              </p:ext>
            </p:extLst>
          </p:nvPr>
        </p:nvGraphicFramePr>
        <p:xfrm>
          <a:off x="8496543" y="2642902"/>
          <a:ext cx="3318775" cy="786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41" name="Equation" r:id="rId7" imgW="3807000" imgH="901800" progId="Equation.DSMT4">
                  <p:embed/>
                </p:oleObj>
              </mc:Choice>
              <mc:Fallback>
                <p:oleObj name="Equation" r:id="rId7" imgW="3807000" imgH="90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96543" y="2642902"/>
                        <a:ext cx="3318775" cy="786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830334"/>
              </p:ext>
            </p:extLst>
          </p:nvPr>
        </p:nvGraphicFramePr>
        <p:xfrm>
          <a:off x="9024042" y="3831863"/>
          <a:ext cx="226377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42" name="Equation" r:id="rId9" imgW="2263680" imgH="954000" progId="Equation.DSMT4">
                  <p:embed/>
                </p:oleObj>
              </mc:Choice>
              <mc:Fallback>
                <p:oleObj name="Equation" r:id="rId9" imgW="2263680" imgH="95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24042" y="3831863"/>
                        <a:ext cx="2263775" cy="95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Способы выражения активности катализатора</a:t>
            </a:r>
            <a:endParaRPr lang="ru-RU" altLang="ru-RU" sz="28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07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>
                <a:solidFill>
                  <a:schemeClr val="tx2"/>
                </a:solidFill>
              </a:rPr>
              <a:t>Исследование каталитических свойств</a:t>
            </a:r>
            <a:endParaRPr lang="ru-RU" alt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189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1160782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2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Основные проблемы определения КА, связанные с гетерогенными катализаторами:</a:t>
            </a:r>
          </a:p>
          <a:p>
            <a:pPr indent="447675" algn="just" eaLnBrk="1" hangingPunct="1">
              <a:spcBef>
                <a:spcPct val="0"/>
              </a:spcBef>
            </a:pPr>
            <a:r>
              <a:rPr lang="ru-RU" altLang="ru-RU" sz="2000" dirty="0"/>
              <a:t>Зависимость скорости от параметров катализаторов (способ приготовления, хим. состав, текстура, форма, размер зерен и т.д.)</a:t>
            </a:r>
          </a:p>
          <a:p>
            <a:pPr indent="447675" algn="just" eaLnBrk="1" hangingPunct="1">
              <a:spcBef>
                <a:spcPct val="0"/>
              </a:spcBef>
            </a:pPr>
            <a:r>
              <a:rPr lang="ru-RU" altLang="ru-RU" sz="2000" dirty="0"/>
              <a:t>Зависимость скорости от параметров процесса (</a:t>
            </a:r>
            <a:r>
              <a:rPr lang="ru-RU" altLang="ru-RU" sz="2000" i="1" dirty="0" smtClean="0"/>
              <a:t>T</a:t>
            </a:r>
            <a:r>
              <a:rPr lang="ru-RU" altLang="ru-RU" sz="2000" dirty="0" smtClean="0"/>
              <a:t>, </a:t>
            </a:r>
            <a:r>
              <a:rPr lang="en-US" altLang="ru-RU" sz="2000" i="1" dirty="0" smtClean="0"/>
              <a:t>p</a:t>
            </a:r>
            <a:r>
              <a:rPr lang="ru-RU" altLang="ru-RU" sz="2000" dirty="0" smtClean="0"/>
              <a:t>, </a:t>
            </a:r>
            <a:r>
              <a:rPr lang="ru-RU" altLang="ru-RU" sz="2000" dirty="0"/>
              <a:t>состав реакционной смеси, тепло- и массоперенос);</a:t>
            </a:r>
          </a:p>
          <a:p>
            <a:pPr indent="447675" algn="just" eaLnBrk="1" hangingPunct="1">
              <a:spcBef>
                <a:spcPct val="0"/>
              </a:spcBef>
            </a:pPr>
            <a:r>
              <a:rPr lang="ru-RU" altLang="ru-RU" sz="2000" dirty="0" err="1" smtClean="0"/>
              <a:t>Многопараметричность</a:t>
            </a:r>
            <a:r>
              <a:rPr lang="ru-RU" altLang="ru-RU" sz="2000" dirty="0" smtClean="0"/>
              <a:t> экспериментальных </a:t>
            </a:r>
            <a:r>
              <a:rPr lang="ru-RU" altLang="ru-RU" sz="2000" dirty="0"/>
              <a:t>данных</a:t>
            </a:r>
            <a:r>
              <a:rPr lang="ru-RU" altLang="ru-RU" sz="2000" dirty="0" smtClean="0"/>
              <a:t>;</a:t>
            </a:r>
          </a:p>
          <a:p>
            <a:pPr indent="447675" algn="just" eaLnBrk="1" hangingPunct="1">
              <a:spcBef>
                <a:spcPct val="0"/>
              </a:spcBef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</a:pPr>
            <a:endParaRPr lang="ru-RU" altLang="ru-RU" sz="2000" dirty="0" smtClean="0"/>
          </a:p>
          <a:p>
            <a:pPr indent="447675" algn="just" eaLnBrk="1" hangingPunct="1">
              <a:spcBef>
                <a:spcPct val="0"/>
              </a:spcBef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Font typeface="+mj-lt"/>
              <a:buAutoNum type="arabicPeriod"/>
            </a:pPr>
            <a:endParaRPr lang="ru-RU" altLang="ru-RU" sz="2000" b="1" dirty="0"/>
          </a:p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Требуются способы получения однопараметрической зависимости КА от параметров катализаторов и процессов (!!!).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Каталитическая активность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416" y="3135313"/>
            <a:ext cx="5604971" cy="1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46" y="4769967"/>
            <a:ext cx="5605200" cy="191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838694"/>
              </p:ext>
            </p:extLst>
          </p:nvPr>
        </p:nvGraphicFramePr>
        <p:xfrm>
          <a:off x="933450" y="5326268"/>
          <a:ext cx="3709988" cy="1272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9" name="Equation" r:id="rId7" imgW="2743200" imgH="939600" progId="Equation.DSMT4">
                  <p:embed/>
                </p:oleObj>
              </mc:Choice>
              <mc:Fallback>
                <p:oleObj name="Equation" r:id="rId7" imgW="2743200" imgH="939600" progId="Equation.DSMT4">
                  <p:embed/>
                  <p:pic>
                    <p:nvPicPr>
                      <p:cNvPr id="0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5326268"/>
                        <a:ext cx="3709988" cy="127245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76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1160782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2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dirty="0"/>
              <a:t>Примем условный одно-маршрутный процесс:</a:t>
            </a:r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dirty="0"/>
              <a:t>Зависимость скорости реакции (КА) от состава контактной реакционной смеси:</a:t>
            </a:r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 smtClean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en-US" altLang="ru-RU" sz="2000" dirty="0" smtClean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 smtClean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 smtClean="0"/>
          </a:p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b="1" dirty="0" smtClean="0"/>
              <a:t>ЗАДАЧА</a:t>
            </a:r>
            <a:r>
              <a:rPr lang="ru-RU" altLang="ru-RU" sz="2000" dirty="0"/>
              <a:t>: </a:t>
            </a:r>
            <a:endParaRPr lang="en-US" altLang="ru-RU" sz="2000" dirty="0" smtClean="0"/>
          </a:p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dirty="0" smtClean="0"/>
              <a:t>Найти </a:t>
            </a:r>
            <a:r>
              <a:rPr lang="ru-RU" altLang="ru-RU" sz="2000" dirty="0"/>
              <a:t>значение скорости W [м</a:t>
            </a:r>
            <a:r>
              <a:rPr lang="ru-RU" altLang="ru-RU" sz="2000" baseline="30000" dirty="0"/>
              <a:t>3</a:t>
            </a:r>
            <a:r>
              <a:rPr lang="ru-RU" altLang="ru-RU" sz="2000" dirty="0"/>
              <a:t> продукта/(кг катализатора · сек)] – оно может быть отнесено как к бесконечно малому зерну катализатора, так и к бесконечно большому. </a:t>
            </a:r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b="1" dirty="0"/>
              <a:t>ОДНАКО</a:t>
            </a:r>
            <a:r>
              <a:rPr lang="ru-RU" altLang="ru-RU" sz="2000" dirty="0"/>
              <a:t>: </a:t>
            </a:r>
            <a:endParaRPr lang="en-US" altLang="ru-RU" sz="2000" dirty="0" smtClean="0"/>
          </a:p>
          <a:p>
            <a:pPr indent="447675" algn="just" eaLnBrk="1" hangingPunct="1">
              <a:spcBef>
                <a:spcPct val="0"/>
              </a:spcBef>
              <a:buNone/>
            </a:pPr>
            <a:r>
              <a:rPr lang="ru-RU" altLang="ru-RU" sz="2000" dirty="0" smtClean="0"/>
              <a:t>В </a:t>
            </a:r>
            <a:r>
              <a:rPr lang="ru-RU" altLang="ru-RU" sz="2000" dirty="0"/>
              <a:t>проточных реакторах состав контактной реакционной смеси зачастую не равен исходному и не равен конечному – каков он в конкретной точке катализатора – вообще неизвестно</a:t>
            </a:r>
            <a:r>
              <a:rPr lang="ru-RU" altLang="ru-RU" sz="2000" dirty="0" smtClean="0"/>
              <a:t>!!! (</a:t>
            </a:r>
            <a:r>
              <a:rPr lang="ru-RU" altLang="ru-RU" sz="2000" dirty="0"/>
              <a:t>РИС </a:t>
            </a:r>
            <a:r>
              <a:rPr lang="en-US" altLang="ru-RU" sz="2000" i="1" dirty="0" smtClean="0"/>
              <a:t>vs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РИВ)</a:t>
            </a:r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indent="447675" algn="just" eaLnBrk="1" hangingPunct="1">
              <a:spcBef>
                <a:spcPct val="0"/>
              </a:spcBef>
              <a:buNone/>
            </a:pPr>
            <a:endParaRPr lang="ru-RU" altLang="ru-RU" sz="2000" dirty="0"/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smtClean="0"/>
              <a:t>Определение каталитической активности</a:t>
            </a:r>
            <a:endParaRPr lang="ru-RU" altLang="ru-RU" sz="28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20" y="2211549"/>
            <a:ext cx="3830210" cy="83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95" y="3686318"/>
            <a:ext cx="4464498" cy="116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921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11607827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2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>
              <a:spcBef>
                <a:spcPts val="0"/>
              </a:spcBef>
              <a:buNone/>
            </a:pPr>
            <a:r>
              <a:rPr lang="ru-RU" altLang="ru-RU" sz="2000" b="1" dirty="0" smtClean="0">
                <a:solidFill>
                  <a:schemeClr val="tx2"/>
                </a:solidFill>
              </a:rPr>
              <a:t>Классификация по постоянству параметров во времени: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altLang="ru-RU" sz="2000" dirty="0" smtClean="0">
                <a:solidFill>
                  <a:schemeClr val="tx2"/>
                </a:solidFill>
              </a:rPr>
              <a:t>Статические </a:t>
            </a:r>
            <a:r>
              <a:rPr lang="ru-RU" altLang="ru-RU" sz="2000" dirty="0">
                <a:solidFill>
                  <a:schemeClr val="tx2"/>
                </a:solidFill>
              </a:rPr>
              <a:t>(нестационарные</a:t>
            </a:r>
            <a:r>
              <a:rPr lang="ru-RU" altLang="ru-RU" sz="2000" dirty="0" smtClean="0">
                <a:solidFill>
                  <a:schemeClr val="tx2"/>
                </a:solidFill>
              </a:rPr>
              <a:t>);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altLang="ru-RU" sz="2000" dirty="0" smtClean="0">
                <a:solidFill>
                  <a:schemeClr val="tx2"/>
                </a:solidFill>
              </a:rPr>
              <a:t>Динамические </a:t>
            </a:r>
            <a:r>
              <a:rPr lang="ru-RU" altLang="ru-RU" sz="2000" dirty="0">
                <a:solidFill>
                  <a:schemeClr val="tx2"/>
                </a:solidFill>
              </a:rPr>
              <a:t>(проточные) </a:t>
            </a:r>
            <a:r>
              <a:rPr lang="ru-RU" altLang="ru-RU" sz="2000" dirty="0" smtClean="0">
                <a:solidFill>
                  <a:schemeClr val="tx2"/>
                </a:solidFill>
              </a:rPr>
              <a:t>методы.</a:t>
            </a:r>
          </a:p>
          <a:p>
            <a:pPr indent="447675" algn="just">
              <a:spcBef>
                <a:spcPts val="0"/>
              </a:spcBef>
              <a:buNone/>
            </a:pPr>
            <a:endParaRPr lang="ru-RU" altLang="ru-RU" sz="2000" dirty="0" smtClean="0">
              <a:solidFill>
                <a:schemeClr val="tx2"/>
              </a:solidFill>
            </a:endParaRPr>
          </a:p>
          <a:p>
            <a:pPr indent="447675" algn="just">
              <a:spcBef>
                <a:spcPts val="0"/>
              </a:spcBef>
              <a:buNone/>
            </a:pPr>
            <a:r>
              <a:rPr lang="ru-RU" altLang="ru-RU" sz="2000" b="1" dirty="0" smtClean="0">
                <a:solidFill>
                  <a:schemeClr val="tx2"/>
                </a:solidFill>
              </a:rPr>
              <a:t>Проточные методы </a:t>
            </a:r>
            <a:r>
              <a:rPr lang="ru-RU" altLang="ru-RU" sz="2000" dirty="0" smtClean="0">
                <a:solidFill>
                  <a:schemeClr val="tx2"/>
                </a:solidFill>
              </a:rPr>
              <a:t>(используются чаще):</a:t>
            </a:r>
            <a:endParaRPr lang="ru-RU" altLang="ru-RU" sz="2000" dirty="0">
              <a:solidFill>
                <a:schemeClr val="tx2"/>
              </a:solidFill>
            </a:endParaRPr>
          </a:p>
          <a:p>
            <a:pPr indent="447675" algn="just">
              <a:spcBef>
                <a:spcPts val="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Термостатированный</a:t>
            </a:r>
            <a:r>
              <a:rPr lang="ru-RU" altLang="ru-RU" sz="2000" dirty="0">
                <a:solidFill>
                  <a:schemeClr val="tx2"/>
                </a:solidFill>
              </a:rPr>
              <a:t>, вертикальный трубчатый реактор малого объема;</a:t>
            </a:r>
          </a:p>
          <a:p>
            <a:pPr indent="447675" algn="just">
              <a:spcBef>
                <a:spcPts val="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Непрерывно </a:t>
            </a:r>
            <a:r>
              <a:rPr lang="ru-RU" altLang="ru-RU" sz="2000" dirty="0">
                <a:solidFill>
                  <a:schemeClr val="tx2"/>
                </a:solidFill>
              </a:rPr>
              <a:t>идущий сверху вниз поток реакционной смеси;</a:t>
            </a:r>
          </a:p>
          <a:p>
            <a:pPr marL="342900" indent="-342900" algn="just">
              <a:spcBef>
                <a:spcPts val="0"/>
              </a:spcBef>
              <a:buFontTx/>
              <a:buChar char="-"/>
            </a:pPr>
            <a:r>
              <a:rPr lang="ru-RU" altLang="ru-RU" sz="2000" dirty="0" smtClean="0">
                <a:solidFill>
                  <a:schemeClr val="tx2"/>
                </a:solidFill>
              </a:rPr>
              <a:t>Каталитическая </a:t>
            </a:r>
            <a:r>
              <a:rPr lang="ru-RU" altLang="ru-RU" sz="2000" dirty="0">
                <a:solidFill>
                  <a:schemeClr val="tx2"/>
                </a:solidFill>
              </a:rPr>
              <a:t>система находится в стационарном </a:t>
            </a:r>
            <a:r>
              <a:rPr lang="ru-RU" altLang="ru-RU" sz="2000" dirty="0" smtClean="0">
                <a:solidFill>
                  <a:schemeClr val="tx2"/>
                </a:solidFill>
              </a:rPr>
              <a:t>состоянии.</a:t>
            </a:r>
          </a:p>
          <a:p>
            <a:pPr marL="342900" indent="-342900" algn="just">
              <a:spcBef>
                <a:spcPts val="0"/>
              </a:spcBef>
              <a:buFontTx/>
              <a:buChar char="-"/>
            </a:pPr>
            <a:endParaRPr lang="ru-RU" altLang="ru-RU" sz="2000" dirty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0"/>
              </a:spcBef>
              <a:buFontTx/>
              <a:buChar char="-"/>
            </a:pPr>
            <a:endParaRPr lang="ru-RU" altLang="ru-RU" sz="2000" dirty="0" smtClean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0"/>
              </a:spcBef>
              <a:buFontTx/>
              <a:buChar char="-"/>
            </a:pPr>
            <a:endParaRPr lang="ru-RU" altLang="ru-RU" sz="2000" dirty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ru-RU" altLang="ru-RU" sz="2000" b="1" dirty="0" smtClean="0">
                <a:solidFill>
                  <a:schemeClr val="tx2"/>
                </a:solidFill>
              </a:rPr>
              <a:t>Классификация в </a:t>
            </a:r>
            <a:r>
              <a:rPr lang="ru-RU" altLang="ru-RU" sz="2000" b="1" dirty="0">
                <a:solidFill>
                  <a:schemeClr val="tx2"/>
                </a:solidFill>
              </a:rPr>
              <a:t>зависимости от условий реализации:</a:t>
            </a:r>
          </a:p>
          <a:p>
            <a:pPr marL="342900" indent="-342900" algn="just">
              <a:buFontTx/>
              <a:buChar char="-"/>
            </a:pPr>
            <a:r>
              <a:rPr lang="ru-RU" altLang="ru-RU" sz="2000" dirty="0">
                <a:solidFill>
                  <a:schemeClr val="tx2"/>
                </a:solidFill>
              </a:rPr>
              <a:t>Приближенные или точные;</a:t>
            </a:r>
          </a:p>
          <a:p>
            <a:pPr marL="342900" indent="-342900" algn="just">
              <a:buFontTx/>
              <a:buChar char="-"/>
            </a:pPr>
            <a:r>
              <a:rPr lang="ru-RU" altLang="ru-RU" sz="2000" dirty="0">
                <a:solidFill>
                  <a:schemeClr val="tx2"/>
                </a:solidFill>
              </a:rPr>
              <a:t>Интегральные или дифференциальные;</a:t>
            </a:r>
          </a:p>
          <a:p>
            <a:pPr marL="342900" indent="-342900" algn="just">
              <a:spcBef>
                <a:spcPts val="0"/>
              </a:spcBef>
              <a:buFontTx/>
              <a:buChar char="-"/>
            </a:pPr>
            <a:endParaRPr lang="ru-RU" altLang="ru-RU" sz="2000" dirty="0" smtClean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0"/>
              </a:spcBef>
              <a:buFontTx/>
              <a:buChar char="-"/>
            </a:pPr>
            <a:endParaRPr lang="ru-RU" altLang="ru-RU" sz="20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/>
              <a:t>Классификация методов исследования </a:t>
            </a:r>
            <a:r>
              <a:rPr lang="ru-RU" altLang="ru-RU" sz="2000" b="1" dirty="0"/>
              <a:t>каталитических свойств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4E548E2-0267-4D2A-9C4A-3B75FB2785C9}"/>
              </a:ext>
            </a:extLst>
          </p:cNvPr>
          <p:cNvCxnSpPr/>
          <p:nvPr/>
        </p:nvCxnSpPr>
        <p:spPr>
          <a:xfrm>
            <a:off x="6096000" y="1276468"/>
            <a:ext cx="0" cy="514364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181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856478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7800" indent="-177800" algn="just">
              <a:buFontTx/>
              <a:buChar char="-"/>
            </a:pPr>
            <a:r>
              <a:rPr lang="ru-RU" altLang="ru-RU" sz="1900" dirty="0">
                <a:solidFill>
                  <a:schemeClr val="tx2"/>
                </a:solidFill>
              </a:rPr>
              <a:t>Катализатор в виде мелких зерен, разбавленных инертным наполнителем;</a:t>
            </a:r>
          </a:p>
          <a:p>
            <a:pPr marL="177800" indent="-177800" algn="just">
              <a:buFontTx/>
              <a:buChar char="-"/>
            </a:pPr>
            <a:r>
              <a:rPr lang="ru-RU" altLang="ru-RU" sz="1900" dirty="0">
                <a:solidFill>
                  <a:schemeClr val="tx2"/>
                </a:solidFill>
              </a:rPr>
              <a:t>Простота, высокая производительность, </a:t>
            </a:r>
            <a:endParaRPr lang="ru-RU" altLang="ru-RU" sz="1900" dirty="0" smtClean="0">
              <a:solidFill>
                <a:schemeClr val="tx2"/>
              </a:solidFill>
            </a:endParaRPr>
          </a:p>
          <a:p>
            <a:pPr marL="177800" indent="-177800" algn="just">
              <a:buFontTx/>
              <a:buChar char="-"/>
            </a:pPr>
            <a:r>
              <a:rPr lang="ru-RU" altLang="ru-RU" sz="1900" dirty="0" smtClean="0">
                <a:solidFill>
                  <a:schemeClr val="tx2"/>
                </a:solidFill>
              </a:rPr>
              <a:t>Универсальность</a:t>
            </a:r>
            <a:r>
              <a:rPr lang="ru-RU" altLang="ru-RU" sz="1900" dirty="0">
                <a:solidFill>
                  <a:schemeClr val="tx2"/>
                </a:solidFill>
              </a:rPr>
              <a:t>, чувствительность к параметрам катализаторов, автоматизация/</a:t>
            </a:r>
            <a:r>
              <a:rPr lang="ru-RU" altLang="ru-RU" sz="1900" dirty="0" err="1">
                <a:solidFill>
                  <a:schemeClr val="tx2"/>
                </a:solidFill>
              </a:rPr>
              <a:t>многопоточность</a:t>
            </a:r>
            <a:r>
              <a:rPr lang="ru-RU" altLang="ru-RU" sz="1900" dirty="0" smtClean="0">
                <a:solidFill>
                  <a:schemeClr val="tx2"/>
                </a:solidFill>
              </a:rPr>
              <a:t>;</a:t>
            </a:r>
          </a:p>
          <a:p>
            <a:pPr marL="177800" indent="-177800" algn="just">
              <a:buFontTx/>
              <a:buChar char="-"/>
            </a:pPr>
            <a:r>
              <a:rPr lang="ru-RU" altLang="ru-RU" sz="1900" b="1" i="1" dirty="0" smtClean="0">
                <a:solidFill>
                  <a:schemeClr val="tx2"/>
                </a:solidFill>
              </a:rPr>
              <a:t>Допущения</a:t>
            </a:r>
            <a:r>
              <a:rPr lang="ru-RU" altLang="ru-RU" sz="1900" b="1" i="1" dirty="0">
                <a:solidFill>
                  <a:schemeClr val="tx2"/>
                </a:solidFill>
              </a:rPr>
              <a:t>:</a:t>
            </a:r>
            <a:r>
              <a:rPr lang="ru-RU" altLang="ru-RU" sz="1900" dirty="0">
                <a:solidFill>
                  <a:schemeClr val="tx2"/>
                </a:solidFill>
              </a:rPr>
              <a:t> РИВ, </a:t>
            </a:r>
            <a:r>
              <a:rPr lang="ru-RU" altLang="ru-RU" sz="1900" dirty="0" err="1">
                <a:solidFill>
                  <a:schemeClr val="tx2"/>
                </a:solidFill>
              </a:rPr>
              <a:t>изотермичность</a:t>
            </a:r>
            <a:r>
              <a:rPr lang="ru-RU" altLang="ru-RU" sz="1900" dirty="0">
                <a:solidFill>
                  <a:schemeClr val="tx2"/>
                </a:solidFill>
              </a:rPr>
              <a:t> слоя </a:t>
            </a:r>
            <a:r>
              <a:rPr lang="en-US" altLang="ru-RU" sz="1900" i="1" dirty="0" err="1" smtClean="0">
                <a:solidFill>
                  <a:schemeClr val="tx2"/>
                </a:solidFill>
              </a:rPr>
              <a:t>kat</a:t>
            </a:r>
            <a:r>
              <a:rPr lang="en-US" altLang="ru-RU" sz="1900" i="1" dirty="0" smtClean="0">
                <a:solidFill>
                  <a:schemeClr val="tx2"/>
                </a:solidFill>
              </a:rPr>
              <a:t>.</a:t>
            </a:r>
            <a:r>
              <a:rPr lang="ru-RU" altLang="ru-RU" sz="1900" dirty="0" smtClean="0">
                <a:solidFill>
                  <a:schemeClr val="tx2"/>
                </a:solidFill>
              </a:rPr>
              <a:t> </a:t>
            </a:r>
            <a:r>
              <a:rPr lang="ru-RU" altLang="ru-RU" sz="1900" dirty="0">
                <a:solidFill>
                  <a:schemeClr val="tx2"/>
                </a:solidFill>
              </a:rPr>
              <a:t>(из-за инертного наполнителя), 1 порядок по ключевому компоненту, время контакта оценивается по расходу реагентов и объему </a:t>
            </a:r>
            <a:r>
              <a:rPr lang="en-US" altLang="ru-RU" sz="1900" i="1" dirty="0" err="1">
                <a:solidFill>
                  <a:schemeClr val="tx2"/>
                </a:solidFill>
              </a:rPr>
              <a:t>kat</a:t>
            </a:r>
            <a:r>
              <a:rPr lang="en-US" altLang="ru-RU" sz="1900" i="1" dirty="0" smtClean="0">
                <a:solidFill>
                  <a:schemeClr val="tx2"/>
                </a:solidFill>
              </a:rPr>
              <a:t>.</a:t>
            </a:r>
          </a:p>
          <a:p>
            <a:pPr marL="177800" indent="-177800" algn="just">
              <a:buFontTx/>
              <a:buChar char="-"/>
            </a:pPr>
            <a:r>
              <a:rPr lang="en-US" altLang="ru-RU" sz="1900" b="1" i="1" dirty="0" err="1" smtClean="0">
                <a:solidFill>
                  <a:schemeClr val="tx2"/>
                </a:solidFill>
              </a:rPr>
              <a:t>kat</a:t>
            </a:r>
            <a:r>
              <a:rPr lang="en-US" altLang="ru-RU" sz="1900" b="1" i="1" dirty="0" smtClean="0">
                <a:solidFill>
                  <a:schemeClr val="tx2"/>
                </a:solidFill>
              </a:rPr>
              <a:t>. </a:t>
            </a:r>
            <a:r>
              <a:rPr lang="ru-RU" altLang="ru-RU" sz="1900" b="1" dirty="0" smtClean="0">
                <a:solidFill>
                  <a:schemeClr val="tx2"/>
                </a:solidFill>
              </a:rPr>
              <a:t>оценивается по</a:t>
            </a:r>
            <a:r>
              <a:rPr lang="en-US" altLang="ru-RU" sz="1900" b="1" dirty="0" smtClean="0">
                <a:solidFill>
                  <a:schemeClr val="tx2"/>
                </a:solidFill>
              </a:rPr>
              <a:t> </a:t>
            </a:r>
            <a:r>
              <a:rPr lang="ru-RU" altLang="ru-RU" sz="1900" b="1" dirty="0">
                <a:solidFill>
                  <a:schemeClr val="tx2"/>
                </a:solidFill>
              </a:rPr>
              <a:t>потребительским свойствам</a:t>
            </a:r>
            <a:r>
              <a:rPr lang="ru-RU" altLang="ru-RU" sz="1900" dirty="0" smtClean="0">
                <a:solidFill>
                  <a:schemeClr val="tx2"/>
                </a:solidFill>
              </a:rPr>
              <a:t>: </a:t>
            </a:r>
            <a:r>
              <a:rPr lang="ru-RU" altLang="ru-RU" sz="1900" dirty="0">
                <a:solidFill>
                  <a:schemeClr val="tx2"/>
                </a:solidFill>
              </a:rPr>
              <a:t>степени превращения реагентов, выходу целевых продуктов, времени </a:t>
            </a:r>
            <a:r>
              <a:rPr lang="ru-RU" altLang="ru-RU" sz="1900" dirty="0" smtClean="0">
                <a:solidFill>
                  <a:schemeClr val="tx2"/>
                </a:solidFill>
              </a:rPr>
              <a:t>контакта</a:t>
            </a:r>
            <a:r>
              <a:rPr lang="ru-RU" altLang="ru-RU" sz="1900" dirty="0">
                <a:solidFill>
                  <a:schemeClr val="tx2"/>
                </a:solidFill>
              </a:rPr>
              <a:t>;</a:t>
            </a:r>
          </a:p>
          <a:p>
            <a:pPr algn="just">
              <a:buNone/>
            </a:pPr>
            <a:r>
              <a:rPr lang="ru-RU" altLang="ru-RU" sz="1900" b="1" dirty="0" smtClean="0">
                <a:solidFill>
                  <a:schemeClr val="tx2"/>
                </a:solidFill>
              </a:rPr>
              <a:t>Недостатки: </a:t>
            </a:r>
            <a:r>
              <a:rPr lang="ru-RU" altLang="ru-RU" sz="1900" dirty="0">
                <a:solidFill>
                  <a:schemeClr val="tx2"/>
                </a:solidFill>
              </a:rPr>
              <a:t>Невозможность обеспечить одинаковые условия испытания катализаторов:</a:t>
            </a:r>
          </a:p>
          <a:p>
            <a:pPr marL="1085850" lvl="1" indent="-342900" algn="just">
              <a:buFontTx/>
              <a:buChar char="-"/>
            </a:pPr>
            <a:r>
              <a:rPr lang="ru-RU" altLang="ru-RU" sz="1900" dirty="0" err="1">
                <a:solidFill>
                  <a:schemeClr val="tx2"/>
                </a:solidFill>
              </a:rPr>
              <a:t>Неизотермичность</a:t>
            </a:r>
            <a:r>
              <a:rPr lang="ru-RU" altLang="ru-RU" sz="1900" dirty="0">
                <a:solidFill>
                  <a:schemeClr val="tx2"/>
                </a:solidFill>
              </a:rPr>
              <a:t>, </a:t>
            </a:r>
            <a:r>
              <a:rPr lang="ru-RU" altLang="ru-RU" sz="1900" dirty="0" err="1">
                <a:solidFill>
                  <a:schemeClr val="tx2"/>
                </a:solidFill>
              </a:rPr>
              <a:t>неидеальность</a:t>
            </a:r>
            <a:r>
              <a:rPr lang="ru-RU" altLang="ru-RU" sz="1900" dirty="0">
                <a:solidFill>
                  <a:schemeClr val="tx2"/>
                </a:solidFill>
              </a:rPr>
              <a:t> гидродинамического режима;</a:t>
            </a:r>
          </a:p>
          <a:p>
            <a:pPr marL="1085850" lvl="1" indent="-342900" algn="just">
              <a:buFontTx/>
              <a:buChar char="-"/>
            </a:pPr>
            <a:r>
              <a:rPr lang="ru-RU" altLang="ru-RU" sz="1900" dirty="0">
                <a:solidFill>
                  <a:schemeClr val="tx2"/>
                </a:solidFill>
              </a:rPr>
              <a:t>Необходимость делать допущения/гипотезы о кинетике новых катализаторов;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/>
              <a:t>Приближенные интегральные методы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85"/>
          <a:stretch/>
        </p:blipFill>
        <p:spPr bwMode="auto">
          <a:xfrm>
            <a:off x="8820343" y="1386261"/>
            <a:ext cx="2907536" cy="417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20343" y="5572125"/>
            <a:ext cx="32678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- Схема </a:t>
            </a:r>
            <a:r>
              <a:rPr lang="ru-RU" sz="1400" dirty="0"/>
              <a:t>типовой установки для контроля каталитических свойств </a:t>
            </a:r>
            <a:r>
              <a:rPr lang="ru-RU" sz="1400" dirty="0" smtClean="0"/>
              <a:t>приближенными интегральными методами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38291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856478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7800" indent="-177800" algn="just">
              <a:buFontTx/>
              <a:buChar char="-"/>
            </a:pPr>
            <a:r>
              <a:rPr lang="ru-RU" altLang="ru-RU" sz="1900" b="1" dirty="0" smtClean="0">
                <a:solidFill>
                  <a:schemeClr val="tx2"/>
                </a:solidFill>
              </a:rPr>
              <a:t>Главная особенность</a:t>
            </a:r>
            <a:r>
              <a:rPr lang="ru-RU" altLang="ru-RU" sz="1900" dirty="0" smtClean="0">
                <a:solidFill>
                  <a:schemeClr val="tx2"/>
                </a:solidFill>
              </a:rPr>
              <a:t>: создание изотермического </a:t>
            </a:r>
            <a:r>
              <a:rPr lang="ru-RU" altLang="ru-RU" sz="1900" dirty="0">
                <a:solidFill>
                  <a:schemeClr val="tx2"/>
                </a:solidFill>
              </a:rPr>
              <a:t>РИВ;</a:t>
            </a:r>
          </a:p>
          <a:p>
            <a:pPr marL="177800" indent="-177800" algn="just">
              <a:buFontTx/>
              <a:buChar char="-"/>
            </a:pPr>
            <a:r>
              <a:rPr lang="ru-RU" altLang="ru-RU" sz="1900" b="1" i="1" dirty="0">
                <a:solidFill>
                  <a:schemeClr val="tx2"/>
                </a:solidFill>
              </a:rPr>
              <a:t>«Однорядный» реактор М.И. </a:t>
            </a:r>
            <a:r>
              <a:rPr lang="ru-RU" altLang="ru-RU" sz="1900" b="1" i="1" dirty="0" smtClean="0">
                <a:solidFill>
                  <a:schemeClr val="tx2"/>
                </a:solidFill>
              </a:rPr>
              <a:t>Темкина: </a:t>
            </a:r>
            <a:r>
              <a:rPr lang="ru-RU" altLang="ru-RU" sz="1900" dirty="0" smtClean="0">
                <a:solidFill>
                  <a:schemeClr val="tx2"/>
                </a:solidFill>
              </a:rPr>
              <a:t>зерна </a:t>
            </a:r>
            <a:r>
              <a:rPr lang="en-US" altLang="ru-RU" sz="1900" dirty="0" err="1" smtClean="0">
                <a:solidFill>
                  <a:schemeClr val="tx2"/>
                </a:solidFill>
              </a:rPr>
              <a:t>kat</a:t>
            </a:r>
            <a:r>
              <a:rPr lang="en-US" altLang="ru-RU" sz="1900" dirty="0" smtClean="0">
                <a:solidFill>
                  <a:schemeClr val="tx2"/>
                </a:solidFill>
              </a:rPr>
              <a:t>.</a:t>
            </a:r>
            <a:r>
              <a:rPr lang="ru-RU" altLang="ru-RU" sz="1900" dirty="0" smtClean="0">
                <a:solidFill>
                  <a:schemeClr val="tx2"/>
                </a:solidFill>
              </a:rPr>
              <a:t> </a:t>
            </a:r>
            <a:r>
              <a:rPr lang="ru-RU" altLang="ru-RU" sz="1900" dirty="0">
                <a:solidFill>
                  <a:schemeClr val="tx2"/>
                </a:solidFill>
              </a:rPr>
              <a:t>располагаются друг за другом в трубчатом реакторе с внутренним диаметром, близком к диаметру зерен;</a:t>
            </a:r>
          </a:p>
          <a:p>
            <a:pPr marL="177800" indent="-177800" algn="just">
              <a:buFontTx/>
              <a:buChar char="-"/>
            </a:pPr>
            <a:r>
              <a:rPr lang="ru-RU" altLang="ru-RU" sz="1900" dirty="0">
                <a:solidFill>
                  <a:schemeClr val="tx2"/>
                </a:solidFill>
              </a:rPr>
              <a:t>Зерна </a:t>
            </a:r>
            <a:r>
              <a:rPr lang="en-US" altLang="ru-RU" sz="1900" dirty="0" err="1">
                <a:solidFill>
                  <a:schemeClr val="tx2"/>
                </a:solidFill>
              </a:rPr>
              <a:t>kat</a:t>
            </a:r>
            <a:r>
              <a:rPr lang="en-US" altLang="ru-RU" sz="1900" dirty="0">
                <a:solidFill>
                  <a:schemeClr val="tx2"/>
                </a:solidFill>
              </a:rPr>
              <a:t>.</a:t>
            </a:r>
            <a:r>
              <a:rPr lang="ru-RU" altLang="ru-RU" sz="1900" dirty="0" smtClean="0">
                <a:solidFill>
                  <a:schemeClr val="tx2"/>
                </a:solidFill>
              </a:rPr>
              <a:t> </a:t>
            </a:r>
            <a:r>
              <a:rPr lang="ru-RU" altLang="ru-RU" sz="1900" dirty="0">
                <a:solidFill>
                  <a:schemeClr val="tx2"/>
                </a:solidFill>
              </a:rPr>
              <a:t>чередуются с зернами инертного теплоносителя, реактор размещается в высокоэффективном термостате;</a:t>
            </a:r>
          </a:p>
          <a:p>
            <a:pPr marL="177800" indent="-177800" algn="just">
              <a:buFontTx/>
              <a:buChar char="-"/>
            </a:pPr>
            <a:r>
              <a:rPr lang="ru-RU" altLang="ru-RU" sz="1900" dirty="0">
                <a:solidFill>
                  <a:schemeClr val="tx2"/>
                </a:solidFill>
              </a:rPr>
              <a:t>Возможность однозначной кинетической оценки КА (особенно при высоких </a:t>
            </a:r>
            <a:r>
              <a:rPr lang="en-US" altLang="ru-RU" sz="1900" i="1" dirty="0" smtClean="0">
                <a:solidFill>
                  <a:schemeClr val="tx2"/>
                </a:solidFill>
              </a:rPr>
              <a:t>p</a:t>
            </a:r>
            <a:r>
              <a:rPr lang="ru-RU" altLang="ru-RU" sz="1900" dirty="0" smtClean="0">
                <a:solidFill>
                  <a:schemeClr val="tx2"/>
                </a:solidFill>
              </a:rPr>
              <a:t>);</a:t>
            </a:r>
            <a:endParaRPr lang="ru-RU" altLang="ru-RU" sz="1900" dirty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ru-RU" altLang="ru-RU" sz="1900" b="1" dirty="0" smtClean="0">
                <a:solidFill>
                  <a:schemeClr val="tx2"/>
                </a:solidFill>
              </a:rPr>
              <a:t>Недостатки</a:t>
            </a:r>
            <a:r>
              <a:rPr lang="ru-RU" altLang="ru-RU" sz="1900" dirty="0" smtClean="0">
                <a:solidFill>
                  <a:schemeClr val="tx2"/>
                </a:solidFill>
              </a:rPr>
              <a:t>: </a:t>
            </a:r>
            <a:r>
              <a:rPr lang="ru-RU" altLang="ru-RU" sz="1900" dirty="0">
                <a:solidFill>
                  <a:schemeClr val="tx2"/>
                </a:solidFill>
              </a:rPr>
              <a:t>сложность конструкции реактора, ограничения по размеру и форме зерен, необходимость делать допущения/гипотезы о кинетике катализаторов, т.к. состав реакционной смеси изменяется вдоль слоя </a:t>
            </a:r>
            <a:r>
              <a:rPr lang="ru-RU" altLang="ru-RU" sz="1900" dirty="0" smtClean="0">
                <a:solidFill>
                  <a:schemeClr val="tx2"/>
                </a:solidFill>
              </a:rPr>
              <a:t>катализатора.</a:t>
            </a:r>
            <a:endParaRPr lang="ru-RU" altLang="ru-RU" sz="1900" dirty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ru-RU" altLang="ru-RU" sz="1900" b="1" dirty="0" smtClean="0">
                <a:solidFill>
                  <a:schemeClr val="tx2"/>
                </a:solidFill>
              </a:rPr>
              <a:t>Вывод: </a:t>
            </a:r>
            <a:r>
              <a:rPr lang="ru-RU" altLang="ru-RU" sz="1900" dirty="0" smtClean="0">
                <a:solidFill>
                  <a:schemeClr val="tx2"/>
                </a:solidFill>
              </a:rPr>
              <a:t>в интегральных </a:t>
            </a:r>
            <a:r>
              <a:rPr lang="ru-RU" altLang="ru-RU" sz="1900" dirty="0">
                <a:solidFill>
                  <a:schemeClr val="tx2"/>
                </a:solidFill>
              </a:rPr>
              <a:t>методах </a:t>
            </a:r>
            <a:r>
              <a:rPr lang="ru-RU" altLang="ru-RU" sz="1900" dirty="0" smtClean="0">
                <a:solidFill>
                  <a:schemeClr val="tx2"/>
                </a:solidFill>
              </a:rPr>
              <a:t>состав </a:t>
            </a:r>
            <a:r>
              <a:rPr lang="ru-RU" altLang="ru-RU" sz="1900" dirty="0">
                <a:solidFill>
                  <a:schemeClr val="tx2"/>
                </a:solidFill>
              </a:rPr>
              <a:t>контактной реакционной смеси не равен исходному и не равен конечному (за исключением последнего бесконечно малого участка слоя катализатора</a:t>
            </a:r>
            <a:r>
              <a:rPr lang="ru-RU" altLang="ru-RU" sz="1900" dirty="0" smtClean="0">
                <a:solidFill>
                  <a:schemeClr val="tx2"/>
                </a:solidFill>
              </a:rPr>
              <a:t>).</a:t>
            </a:r>
            <a:endParaRPr lang="ru-RU" altLang="ru-RU" sz="19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/>
              <a:t>Точные интегральные методы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820343" y="5572125"/>
            <a:ext cx="32678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Рисунок- Схема </a:t>
            </a:r>
            <a:r>
              <a:rPr lang="ru-RU" sz="1400" dirty="0"/>
              <a:t>однорядного реактора идеального вытеснения с двумя секциями (ИРС — исходная реакционная смесь; КРС — конечная реакционная смесь)</a:t>
            </a:r>
            <a:endParaRPr lang="ru-RU" sz="14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00"/>
          <a:stretch/>
        </p:blipFill>
        <p:spPr bwMode="auto">
          <a:xfrm>
            <a:off x="9145671" y="1497360"/>
            <a:ext cx="2866251" cy="376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526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856478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>
              <a:buNone/>
            </a:pPr>
            <a:r>
              <a:rPr lang="ru-RU" altLang="ru-RU" sz="1900" dirty="0" smtClean="0">
                <a:solidFill>
                  <a:schemeClr val="tx2"/>
                </a:solidFill>
              </a:rPr>
              <a:t>Реакционная </a:t>
            </a:r>
            <a:r>
              <a:rPr lang="ru-RU" altLang="ru-RU" sz="1900" dirty="0">
                <a:solidFill>
                  <a:schemeClr val="tx2"/>
                </a:solidFill>
              </a:rPr>
              <a:t>смесь пропускается через реактор только один раз </a:t>
            </a:r>
            <a:r>
              <a:rPr lang="ru-RU" altLang="ru-RU" sz="1900" dirty="0" smtClean="0">
                <a:solidFill>
                  <a:schemeClr val="tx2"/>
                </a:solidFill>
              </a:rPr>
              <a:t>–</a:t>
            </a:r>
            <a:r>
              <a:rPr lang="en-US" altLang="ru-RU" sz="1900" dirty="0" smtClean="0">
                <a:solidFill>
                  <a:schemeClr val="tx2"/>
                </a:solidFill>
              </a:rPr>
              <a:t>&gt;&gt;&gt;</a:t>
            </a:r>
            <a:r>
              <a:rPr lang="ru-RU" altLang="ru-RU" sz="1900" dirty="0" smtClean="0">
                <a:solidFill>
                  <a:schemeClr val="tx2"/>
                </a:solidFill>
              </a:rPr>
              <a:t> </a:t>
            </a:r>
            <a:r>
              <a:rPr lang="ru-RU" altLang="ru-RU" sz="1900" b="1" u="sng" dirty="0">
                <a:solidFill>
                  <a:schemeClr val="tx2"/>
                </a:solidFill>
              </a:rPr>
              <a:t>малые степени превращения </a:t>
            </a:r>
            <a:r>
              <a:rPr lang="ru-RU" altLang="ru-RU" sz="1900" b="1" u="sng" dirty="0" smtClean="0">
                <a:solidFill>
                  <a:schemeClr val="tx2"/>
                </a:solidFill>
              </a:rPr>
              <a:t>реагентов.</a:t>
            </a:r>
            <a:endParaRPr lang="ru-RU" altLang="ru-RU" sz="1900" dirty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ru-RU" altLang="ru-RU" sz="1900" b="1" dirty="0">
                <a:solidFill>
                  <a:schemeClr val="tx2"/>
                </a:solidFill>
              </a:rPr>
              <a:t>ПЛЮСЫ: </a:t>
            </a:r>
            <a:endParaRPr lang="ru-RU" altLang="ru-RU" sz="1900" b="1" dirty="0" smtClean="0">
              <a:solidFill>
                <a:schemeClr val="tx2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ru-RU" altLang="ru-RU" sz="1900" dirty="0" smtClean="0">
                <a:solidFill>
                  <a:schemeClr val="tx2"/>
                </a:solidFill>
              </a:rPr>
              <a:t>незначительное </a:t>
            </a:r>
            <a:r>
              <a:rPr lang="ru-RU" altLang="ru-RU" sz="1900" dirty="0">
                <a:solidFill>
                  <a:schemeClr val="tx2"/>
                </a:solidFill>
              </a:rPr>
              <a:t>изменение состава смеси вдоль слоя К., </a:t>
            </a:r>
            <a:r>
              <a:rPr lang="ru-RU" altLang="ru-RU" sz="1900" dirty="0" err="1">
                <a:solidFill>
                  <a:schemeClr val="tx2"/>
                </a:solidFill>
              </a:rPr>
              <a:t>квазиизотермичность</a:t>
            </a:r>
            <a:r>
              <a:rPr lang="ru-RU" altLang="ru-RU" sz="1900" dirty="0">
                <a:solidFill>
                  <a:schemeClr val="tx2"/>
                </a:solidFill>
              </a:rPr>
              <a:t> слоя К</a:t>
            </a:r>
            <a:r>
              <a:rPr lang="ru-RU" altLang="ru-RU" sz="1900" dirty="0" smtClean="0">
                <a:solidFill>
                  <a:schemeClr val="tx2"/>
                </a:solidFill>
              </a:rPr>
              <a:t>.;</a:t>
            </a:r>
          </a:p>
          <a:p>
            <a:pPr marL="342900" indent="-342900" algn="just">
              <a:buFontTx/>
              <a:buChar char="-"/>
            </a:pPr>
            <a:r>
              <a:rPr lang="ru-RU" altLang="ru-RU" sz="1900" dirty="0" smtClean="0">
                <a:solidFill>
                  <a:schemeClr val="tx2"/>
                </a:solidFill>
              </a:rPr>
              <a:t>Малая </a:t>
            </a:r>
            <a:r>
              <a:rPr lang="ru-RU" altLang="ru-RU" sz="1900" dirty="0">
                <a:solidFill>
                  <a:schemeClr val="tx2"/>
                </a:solidFill>
              </a:rPr>
              <a:t>степень </a:t>
            </a:r>
            <a:r>
              <a:rPr lang="ru-RU" altLang="ru-RU" sz="1900" dirty="0" smtClean="0">
                <a:solidFill>
                  <a:schemeClr val="tx2"/>
                </a:solidFill>
              </a:rPr>
              <a:t>превращения: все </a:t>
            </a:r>
            <a:r>
              <a:rPr lang="ru-RU" altLang="ru-RU" sz="1900" dirty="0">
                <a:solidFill>
                  <a:schemeClr val="tx2"/>
                </a:solidFill>
              </a:rPr>
              <a:t>зерна К. работают в одинаковых условиях – скорость реакции можно рассчитать по уравнению материального </a:t>
            </a:r>
            <a:r>
              <a:rPr lang="ru-RU" altLang="ru-RU" sz="1900" dirty="0" smtClean="0">
                <a:solidFill>
                  <a:schemeClr val="tx2"/>
                </a:solidFill>
              </a:rPr>
              <a:t>баланса.</a:t>
            </a:r>
            <a:endParaRPr lang="ru-RU" altLang="ru-RU" sz="1900" dirty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ru-RU" altLang="ru-RU" sz="1900" b="1" dirty="0">
                <a:solidFill>
                  <a:schemeClr val="tx2"/>
                </a:solidFill>
              </a:rPr>
              <a:t>МИНУСЫ: </a:t>
            </a:r>
            <a:endParaRPr lang="ru-RU" altLang="ru-RU" sz="1900" b="1" dirty="0" smtClean="0">
              <a:solidFill>
                <a:schemeClr val="tx2"/>
              </a:solidFill>
            </a:endParaRPr>
          </a:p>
          <a:p>
            <a:pPr indent="447675" algn="just">
              <a:buFontTx/>
              <a:buChar char="-"/>
            </a:pPr>
            <a:r>
              <a:rPr lang="ru-RU" altLang="ru-RU" sz="1900" dirty="0" smtClean="0">
                <a:solidFill>
                  <a:schemeClr val="tx2"/>
                </a:solidFill>
              </a:rPr>
              <a:t>значительные </a:t>
            </a:r>
            <a:r>
              <a:rPr lang="ru-RU" altLang="ru-RU" sz="1900" dirty="0">
                <a:solidFill>
                  <a:schemeClr val="tx2"/>
                </a:solidFill>
              </a:rPr>
              <a:t>отличия опытов от промышленной эксплуатации, скорость реакции и степень превращения определяются с </a:t>
            </a:r>
            <a:r>
              <a:rPr lang="ru-RU" altLang="ru-RU" sz="1900" dirty="0" smtClean="0">
                <a:solidFill>
                  <a:schemeClr val="tx2"/>
                </a:solidFill>
              </a:rPr>
              <a:t>погрешностью из-за малой разности </a:t>
            </a:r>
            <a:r>
              <a:rPr lang="ru-RU" altLang="ru-RU" sz="1900" dirty="0">
                <a:solidFill>
                  <a:schemeClr val="tx2"/>
                </a:solidFill>
              </a:rPr>
              <a:t>больших значений концентраций реагентов на входе/выходе </a:t>
            </a:r>
            <a:r>
              <a:rPr lang="ru-RU" altLang="ru-RU" sz="1900" dirty="0" smtClean="0">
                <a:solidFill>
                  <a:schemeClr val="tx2"/>
                </a:solidFill>
              </a:rPr>
              <a:t>формируется ошибка, вызванная погрешностью аналитической аппаратуры;</a:t>
            </a:r>
            <a:endParaRPr lang="ru-RU" altLang="ru-RU" sz="1900" dirty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ru-RU" altLang="ru-RU" sz="1900" b="1" dirty="0">
                <a:solidFill>
                  <a:schemeClr val="tx2"/>
                </a:solidFill>
              </a:rPr>
              <a:t>НО: </a:t>
            </a:r>
            <a:r>
              <a:rPr lang="ru-RU" altLang="ru-RU" sz="1900" dirty="0">
                <a:solidFill>
                  <a:schemeClr val="tx2"/>
                </a:solidFill>
              </a:rPr>
              <a:t>можно рассчитывать разницу концентраций продуктов на входе/выходе – </a:t>
            </a:r>
            <a:r>
              <a:rPr lang="ru-RU" altLang="ru-RU" sz="1900" b="1" dirty="0">
                <a:solidFill>
                  <a:schemeClr val="tx2"/>
                </a:solidFill>
              </a:rPr>
              <a:t>ТОГДА </a:t>
            </a:r>
            <a:r>
              <a:rPr lang="ru-RU" altLang="ru-RU" sz="1900" dirty="0">
                <a:solidFill>
                  <a:schemeClr val="tx2"/>
                </a:solidFill>
              </a:rPr>
              <a:t>возникают сложности с балансом по продуктам;</a:t>
            </a: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199" y="321664"/>
            <a:ext cx="96086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b="1" dirty="0" smtClean="0"/>
              <a:t>Приближенные дифференциальные </a:t>
            </a:r>
            <a:r>
              <a:rPr lang="ru-RU" altLang="ru-RU" b="1" dirty="0"/>
              <a:t>методы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610" y="1571625"/>
            <a:ext cx="318135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632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320980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9" y="1497360"/>
            <a:ext cx="8564784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1. Температура </a:t>
            </a:r>
            <a:r>
              <a:rPr lang="ru-RU" altLang="ru-RU" sz="2000" dirty="0">
                <a:solidFill>
                  <a:schemeClr val="tx2"/>
                </a:solidFill>
              </a:rPr>
              <a:t>мешалки равна температуре слоя К. – можно работать с высококипящими жидкостями и высокими </a:t>
            </a:r>
            <a:r>
              <a:rPr lang="ru-RU" altLang="ru-RU" sz="2000" dirty="0" smtClean="0">
                <a:solidFill>
                  <a:schemeClr val="tx2"/>
                </a:solidFill>
              </a:rPr>
              <a:t>давлениями.</a:t>
            </a:r>
            <a:endParaRPr lang="ru-RU" altLang="ru-RU" sz="2000" dirty="0">
              <a:solidFill>
                <a:schemeClr val="tx2"/>
              </a:solidFill>
            </a:endParaRP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2. мешалка </a:t>
            </a:r>
            <a:r>
              <a:rPr lang="ru-RU" altLang="ru-RU" sz="2000" dirty="0">
                <a:solidFill>
                  <a:schemeClr val="tx2"/>
                </a:solidFill>
              </a:rPr>
              <a:t>– мощная газовая турбина;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3. сложности </a:t>
            </a:r>
            <a:r>
              <a:rPr lang="ru-RU" altLang="ru-RU" sz="2000" dirty="0">
                <a:solidFill>
                  <a:schemeClr val="tx2"/>
                </a:solidFill>
              </a:rPr>
              <a:t>конструкции </a:t>
            </a:r>
            <a:r>
              <a:rPr lang="ru-RU" altLang="ru-RU" sz="2000" dirty="0" smtClean="0">
                <a:solidFill>
                  <a:schemeClr val="tx2"/>
                </a:solidFill>
              </a:rPr>
              <a:t>аналогичны автоклавам</a:t>
            </a:r>
            <a:r>
              <a:rPr lang="ru-RU" altLang="ru-RU" sz="2000" dirty="0">
                <a:solidFill>
                  <a:schemeClr val="tx2"/>
                </a:solidFill>
              </a:rPr>
              <a:t>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b="1" dirty="0">
                <a:solidFill>
                  <a:schemeClr val="tx2"/>
                </a:solidFill>
              </a:rPr>
              <a:t>Недостатки</a:t>
            </a:r>
            <a:r>
              <a:rPr lang="ru-RU" altLang="ru-RU" sz="2000" dirty="0">
                <a:solidFill>
                  <a:schemeClr val="tx2"/>
                </a:solidFill>
              </a:rPr>
              <a:t>: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Невозможность </a:t>
            </a:r>
            <a:r>
              <a:rPr lang="ru-RU" altLang="ru-RU" sz="2000" dirty="0">
                <a:solidFill>
                  <a:schemeClr val="tx2"/>
                </a:solidFill>
              </a:rPr>
              <a:t>измерить </a:t>
            </a:r>
            <a:r>
              <a:rPr lang="ru-RU" altLang="ru-RU" sz="2000" dirty="0" smtClean="0">
                <a:solidFill>
                  <a:schemeClr val="tx2"/>
                </a:solidFill>
              </a:rPr>
              <a:t>линейную </a:t>
            </a:r>
            <a:r>
              <a:rPr lang="ru-RU" altLang="ru-RU" sz="2000" dirty="0">
                <a:solidFill>
                  <a:schemeClr val="tx2"/>
                </a:solidFill>
              </a:rPr>
              <a:t>скорость потока ч/з К.;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Тепловые </a:t>
            </a:r>
            <a:r>
              <a:rPr lang="ru-RU" altLang="ru-RU" sz="2000" dirty="0">
                <a:solidFill>
                  <a:schemeClr val="tx2"/>
                </a:solidFill>
              </a:rPr>
              <a:t>эффекты могут </a:t>
            </a:r>
            <a:r>
              <a:rPr lang="ru-RU" altLang="ru-RU" sz="2000" dirty="0" smtClean="0">
                <a:solidFill>
                  <a:schemeClr val="tx2"/>
                </a:solidFill>
              </a:rPr>
              <a:t>оказывать существенное </a:t>
            </a:r>
            <a:r>
              <a:rPr lang="ru-RU" altLang="ru-RU" sz="2000" dirty="0">
                <a:solidFill>
                  <a:schemeClr val="tx2"/>
                </a:solidFill>
              </a:rPr>
              <a:t>влияние на работу </a:t>
            </a:r>
            <a:r>
              <a:rPr lang="ru-RU" altLang="ru-RU" sz="2000" dirty="0" smtClean="0">
                <a:solidFill>
                  <a:schemeClr val="tx2"/>
                </a:solidFill>
              </a:rPr>
              <a:t>механизмов.</a:t>
            </a:r>
            <a:endParaRPr lang="ru-RU" altLang="ru-RU" sz="20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1" y="321664"/>
            <a:ext cx="103960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«</a:t>
            </a:r>
            <a:r>
              <a:rPr lang="ru-RU" altLang="ru-RU" sz="2000" b="1" dirty="0" err="1"/>
              <a:t>Безградиентные</a:t>
            </a:r>
            <a:r>
              <a:rPr lang="ru-RU" altLang="ru-RU" sz="2000" b="1" dirty="0"/>
              <a:t>» реактора с внутренним перемешивающим </a:t>
            </a:r>
            <a:r>
              <a:rPr lang="ru-RU" altLang="ru-RU" sz="2000" b="1" dirty="0" smtClean="0"/>
              <a:t>устройством</a:t>
            </a:r>
            <a:endParaRPr lang="ru-RU" altLang="ru-RU" sz="20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610" y="1571625"/>
            <a:ext cx="318135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247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297168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558" y="1275110"/>
            <a:ext cx="6958042" cy="503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spcCol="720000" anchor="t" anchorCtr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ПУ </a:t>
            </a:r>
            <a:r>
              <a:rPr lang="ru-RU" altLang="ru-RU" sz="2000" dirty="0">
                <a:solidFill>
                  <a:schemeClr val="tx2"/>
                </a:solidFill>
              </a:rPr>
              <a:t>– циркуляционный насос размещен вне реакционного объема (М.И. Темкин, С.Л. </a:t>
            </a:r>
            <a:r>
              <a:rPr lang="ru-RU" altLang="ru-RU" sz="2000" dirty="0" err="1">
                <a:solidFill>
                  <a:schemeClr val="tx2"/>
                </a:solidFill>
              </a:rPr>
              <a:t>Киперман</a:t>
            </a:r>
            <a:r>
              <a:rPr lang="ru-RU" altLang="ru-RU" sz="2000" dirty="0">
                <a:solidFill>
                  <a:schemeClr val="tx2"/>
                </a:solidFill>
              </a:rPr>
              <a:t>, 1950 г.); </a:t>
            </a:r>
            <a:r>
              <a:rPr lang="ru-RU" altLang="ru-RU" sz="2000" dirty="0" smtClean="0">
                <a:solidFill>
                  <a:schemeClr val="tx2"/>
                </a:solidFill>
              </a:rPr>
              <a:t>конструкция </a:t>
            </a:r>
            <a:r>
              <a:rPr lang="ru-RU" altLang="ru-RU" sz="2000" dirty="0">
                <a:solidFill>
                  <a:schemeClr val="tx2"/>
                </a:solidFill>
              </a:rPr>
              <a:t>наиболее сложна среди реакторов;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b="1" dirty="0" smtClean="0">
                <a:solidFill>
                  <a:schemeClr val="tx2"/>
                </a:solidFill>
              </a:rPr>
              <a:t>ПЛЮСЫ</a:t>
            </a:r>
            <a:r>
              <a:rPr lang="ru-RU" altLang="ru-RU" sz="2000" dirty="0">
                <a:solidFill>
                  <a:schemeClr val="tx2"/>
                </a:solidFill>
              </a:rPr>
              <a:t>: 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определенность </a:t>
            </a:r>
            <a:r>
              <a:rPr lang="ru-RU" altLang="ru-RU" sz="2000" dirty="0">
                <a:solidFill>
                  <a:schemeClr val="tx2"/>
                </a:solidFill>
              </a:rPr>
              <a:t>и постоянство реального потока реакционной смеси ч/з слой К.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сохранение </a:t>
            </a:r>
            <a:r>
              <a:rPr lang="ru-RU" altLang="ru-RU" sz="2000" dirty="0">
                <a:solidFill>
                  <a:schemeClr val="tx2"/>
                </a:solidFill>
              </a:rPr>
              <a:t>«</a:t>
            </a:r>
            <a:r>
              <a:rPr lang="ru-RU" altLang="ru-RU" sz="2000" i="1" dirty="0" err="1">
                <a:solidFill>
                  <a:schemeClr val="tx2"/>
                </a:solidFill>
              </a:rPr>
              <a:t>безградиентности</a:t>
            </a:r>
            <a:r>
              <a:rPr lang="ru-RU" altLang="ru-RU" sz="2000" dirty="0">
                <a:solidFill>
                  <a:schemeClr val="tx2"/>
                </a:solidFill>
              </a:rPr>
              <a:t>» при вариации объемного расхода исходной смеси;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обеспечение </a:t>
            </a:r>
            <a:r>
              <a:rPr lang="ru-RU" altLang="ru-RU" sz="2000" dirty="0" err="1">
                <a:solidFill>
                  <a:schemeClr val="tx2"/>
                </a:solidFill>
              </a:rPr>
              <a:t>изотермичности</a:t>
            </a:r>
            <a:r>
              <a:rPr lang="ru-RU" altLang="ru-RU" sz="2000" dirty="0">
                <a:solidFill>
                  <a:schemeClr val="tx2"/>
                </a:solidFill>
              </a:rPr>
              <a:t> слоя К. в широких пределах эндо- и </a:t>
            </a:r>
            <a:r>
              <a:rPr lang="ru-RU" altLang="ru-RU" sz="2000" dirty="0" err="1">
                <a:solidFill>
                  <a:schemeClr val="tx2"/>
                </a:solidFill>
              </a:rPr>
              <a:t>экзотермичных</a:t>
            </a:r>
            <a:r>
              <a:rPr lang="ru-RU" altLang="ru-RU" sz="2000" dirty="0">
                <a:solidFill>
                  <a:schemeClr val="tx2"/>
                </a:solidFill>
              </a:rPr>
              <a:t> процессов;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 smtClean="0">
                <a:solidFill>
                  <a:schemeClr val="tx2"/>
                </a:solidFill>
              </a:rPr>
              <a:t>- можно </a:t>
            </a:r>
            <a:r>
              <a:rPr lang="ru-RU" altLang="ru-RU" sz="2000" dirty="0">
                <a:solidFill>
                  <a:schemeClr val="tx2"/>
                </a:solidFill>
              </a:rPr>
              <a:t>получать однопараметрические зависимости КА от параметров К. и процессов без знания формальной кинетики (новые К</a:t>
            </a:r>
            <a:r>
              <a:rPr lang="ru-RU" altLang="ru-RU" sz="2000" dirty="0" smtClean="0">
                <a:solidFill>
                  <a:schemeClr val="tx2"/>
                </a:solidFill>
              </a:rPr>
              <a:t>.);</a:t>
            </a:r>
          </a:p>
          <a:p>
            <a:pPr indent="447675" algn="just">
              <a:spcBef>
                <a:spcPts val="300"/>
              </a:spcBef>
              <a:buNone/>
            </a:pPr>
            <a:r>
              <a:rPr lang="ru-RU" altLang="ru-RU" sz="2000" dirty="0">
                <a:solidFill>
                  <a:schemeClr val="tx2"/>
                </a:solidFill>
              </a:rPr>
              <a:t>Реактор работает при более высокой </a:t>
            </a:r>
            <a:r>
              <a:rPr lang="en-US" altLang="ru-RU" sz="2000" i="1" dirty="0" smtClean="0">
                <a:solidFill>
                  <a:schemeClr val="tx2"/>
                </a:solidFill>
              </a:rPr>
              <a:t>t</a:t>
            </a:r>
            <a:r>
              <a:rPr lang="en-US" altLang="ru-RU" sz="2000" dirty="0" smtClean="0">
                <a:solidFill>
                  <a:schemeClr val="tx2"/>
                </a:solidFill>
              </a:rPr>
              <a:t>°</a:t>
            </a:r>
            <a:r>
              <a:rPr lang="ru-RU" altLang="ru-RU" sz="2000" dirty="0" smtClean="0">
                <a:solidFill>
                  <a:schemeClr val="tx2"/>
                </a:solidFill>
              </a:rPr>
              <a:t>, </a:t>
            </a:r>
            <a:r>
              <a:rPr lang="ru-RU" altLang="ru-RU" sz="2000" dirty="0">
                <a:solidFill>
                  <a:schemeClr val="tx2"/>
                </a:solidFill>
              </a:rPr>
              <a:t>чем насос –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изотермичность</a:t>
            </a:r>
            <a:r>
              <a:rPr lang="ru-RU" altLang="ru-RU" sz="2000" dirty="0" smtClean="0">
                <a:solidFill>
                  <a:schemeClr val="tx2"/>
                </a:solidFill>
              </a:rPr>
              <a:t> обеспечивается нагревателем/холодильником.  </a:t>
            </a:r>
            <a:r>
              <a:rPr lang="ru-RU" altLang="ru-RU" sz="2000" dirty="0">
                <a:solidFill>
                  <a:schemeClr val="tx2"/>
                </a:solidFill>
              </a:rPr>
              <a:t>Контроль </a:t>
            </a:r>
            <a:r>
              <a:rPr lang="en-US" altLang="ru-RU" sz="2000" i="1" dirty="0" smtClean="0">
                <a:solidFill>
                  <a:schemeClr val="tx2"/>
                </a:solidFill>
              </a:rPr>
              <a:t>t</a:t>
            </a:r>
            <a:r>
              <a:rPr lang="en-US" altLang="ru-RU" sz="2000" dirty="0" smtClean="0">
                <a:solidFill>
                  <a:schemeClr val="tx2"/>
                </a:solidFill>
              </a:rPr>
              <a:t>°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>
                <a:solidFill>
                  <a:schemeClr val="tx2"/>
                </a:solidFill>
              </a:rPr>
              <a:t>осуществляется по 2 термопарам: над и в слое </a:t>
            </a:r>
            <a:r>
              <a:rPr lang="ru-RU" altLang="ru-RU" sz="2000" dirty="0" smtClean="0">
                <a:solidFill>
                  <a:schemeClr val="tx2"/>
                </a:solidFill>
              </a:rPr>
              <a:t>К.</a:t>
            </a:r>
            <a:endParaRPr lang="ru-RU" altLang="ru-RU" sz="20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1" y="226414"/>
            <a:ext cx="103960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Реактора с внешним перемешивающим устройством (проточно-циркуляционные реакторы</a:t>
            </a:r>
            <a:r>
              <a:rPr lang="ru-RU" altLang="ru-RU" sz="2000" b="1" dirty="0" smtClean="0"/>
              <a:t>)</a:t>
            </a:r>
            <a:endParaRPr lang="ru-RU" altLang="ru-RU" sz="20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" t="1459" r="3913" b="39623"/>
          <a:stretch/>
        </p:blipFill>
        <p:spPr bwMode="auto">
          <a:xfrm>
            <a:off x="7408669" y="1352549"/>
            <a:ext cx="4440431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56268" y="4391024"/>
            <a:ext cx="4592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Рисунок - Схема проточно</a:t>
            </a:r>
            <a:r>
              <a:rPr lang="ru-RU" sz="1600" dirty="0"/>
              <a:t>-</a:t>
            </a:r>
            <a:r>
              <a:rPr lang="ru-RU" sz="1600" dirty="0" smtClean="0"/>
              <a:t>циркуляционного каталитического </a:t>
            </a:r>
            <a:r>
              <a:rPr lang="ru-RU" sz="1600" dirty="0"/>
              <a:t>реактора (</a:t>
            </a:r>
            <a:r>
              <a:rPr lang="ru-RU" sz="1600" i="1" dirty="0" smtClean="0"/>
              <a:t>С</a:t>
            </a:r>
            <a:r>
              <a:rPr lang="ru-RU" sz="1600" baseline="-25000" dirty="0" smtClean="0"/>
              <a:t>0</a:t>
            </a:r>
            <a:r>
              <a:rPr lang="ru-RU" sz="1600" dirty="0" smtClean="0"/>
              <a:t> </a:t>
            </a:r>
            <a:r>
              <a:rPr lang="ru-RU" sz="1600" dirty="0"/>
              <a:t>и </a:t>
            </a:r>
            <a:r>
              <a:rPr lang="ru-RU" sz="1600" i="1" dirty="0"/>
              <a:t>С</a:t>
            </a:r>
            <a:r>
              <a:rPr lang="ru-RU" sz="1600" dirty="0"/>
              <a:t> </a:t>
            </a:r>
            <a:r>
              <a:rPr lang="ru-RU" sz="1600" dirty="0" smtClean="0"/>
              <a:t>– концентрации ключевого </a:t>
            </a:r>
            <a:r>
              <a:rPr lang="ru-RU" sz="1600" dirty="0"/>
              <a:t>компонента во входящей и </a:t>
            </a:r>
            <a:r>
              <a:rPr lang="ru-RU" sz="1600" dirty="0" smtClean="0"/>
              <a:t>выходящей </a:t>
            </a:r>
            <a:r>
              <a:rPr lang="ru-RU" sz="1600" dirty="0"/>
              <a:t>реакционной </a:t>
            </a:r>
            <a:r>
              <a:rPr lang="ru-RU" sz="1600" dirty="0" smtClean="0"/>
              <a:t>смеси; </a:t>
            </a:r>
            <a:r>
              <a:rPr lang="en-US" sz="1600" i="1" dirty="0" smtClean="0"/>
              <a:t>V°</a:t>
            </a:r>
            <a:r>
              <a:rPr lang="en-US" sz="1600" dirty="0" smtClean="0"/>
              <a:t> </a:t>
            </a:r>
            <a:r>
              <a:rPr lang="ru-RU" sz="1600" dirty="0" smtClean="0"/>
              <a:t>и </a:t>
            </a:r>
            <a:r>
              <a:rPr lang="ru-RU" sz="1600" i="1" dirty="0" smtClean="0"/>
              <a:t>V</a:t>
            </a:r>
            <a:r>
              <a:rPr lang="en-US" sz="1600" dirty="0"/>
              <a:t> </a:t>
            </a:r>
            <a:r>
              <a:rPr lang="en-US" sz="1600" dirty="0" smtClean="0"/>
              <a:t>-</a:t>
            </a:r>
            <a:r>
              <a:rPr lang="ru-RU" sz="1600" dirty="0" smtClean="0"/>
              <a:t> </a:t>
            </a:r>
            <a:r>
              <a:rPr lang="ru-RU" sz="1600" dirty="0"/>
              <a:t>скорости </a:t>
            </a:r>
            <a:r>
              <a:rPr lang="ru-RU" sz="1600" dirty="0" smtClean="0"/>
              <a:t>потока </a:t>
            </a:r>
            <a:r>
              <a:rPr lang="ru-RU" sz="1600" dirty="0"/>
              <a:t>входящей и выходящей реакционной </a:t>
            </a:r>
            <a:r>
              <a:rPr lang="ru-RU" sz="1600" dirty="0" smtClean="0"/>
              <a:t>смеси</a:t>
            </a:r>
            <a:r>
              <a:rPr lang="ru-RU" sz="1600" dirty="0"/>
              <a:t>, </a:t>
            </a:r>
            <a:r>
              <a:rPr lang="en-US" sz="1600" i="1" dirty="0" smtClean="0"/>
              <a:t>V</a:t>
            </a:r>
            <a:r>
              <a:rPr lang="ru-RU" sz="1600" baseline="-25000" dirty="0" smtClean="0"/>
              <a:t>ц</a:t>
            </a:r>
            <a:r>
              <a:rPr lang="ru-RU" sz="1600" dirty="0" smtClean="0"/>
              <a:t> </a:t>
            </a:r>
            <a:r>
              <a:rPr lang="ru-RU" sz="1600" dirty="0"/>
              <a:t>— производительность циркуляционного насоса, </a:t>
            </a:r>
            <a:r>
              <a:rPr lang="en-US" sz="1600" i="1" dirty="0" smtClean="0"/>
              <a:t>T</a:t>
            </a:r>
            <a:r>
              <a:rPr lang="ru-RU" sz="1600" baseline="-25000" dirty="0" smtClean="0"/>
              <a:t>см</a:t>
            </a:r>
            <a:r>
              <a:rPr lang="ru-RU" sz="1600" dirty="0" smtClean="0"/>
              <a:t> - </a:t>
            </a:r>
            <a:r>
              <a:rPr lang="ru-RU" sz="1600" dirty="0"/>
              <a:t>температура реакционной смеси перед слоем катализатора, </a:t>
            </a:r>
            <a:r>
              <a:rPr lang="ru-RU" sz="1600" i="1" dirty="0" err="1" smtClean="0"/>
              <a:t>Т</a:t>
            </a:r>
            <a:r>
              <a:rPr lang="ru-RU" sz="1600" baseline="-25000" dirty="0" err="1" smtClean="0"/>
              <a:t>кат</a:t>
            </a:r>
            <a:r>
              <a:rPr lang="ru-RU" sz="1600" dirty="0"/>
              <a:t> </a:t>
            </a:r>
            <a:r>
              <a:rPr lang="ru-RU" sz="1600" dirty="0" smtClean="0"/>
              <a:t>- температура слоя катализатора</a:t>
            </a:r>
            <a:r>
              <a:rPr lang="ru-RU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9936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9921F46-5B28-4114-9277-B948E4F53923}"/>
              </a:ext>
            </a:extLst>
          </p:cNvPr>
          <p:cNvSpPr/>
          <p:nvPr/>
        </p:nvSpPr>
        <p:spPr>
          <a:xfrm>
            <a:off x="9297168" y="4267200"/>
            <a:ext cx="2871019" cy="25908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5D8D1D0A-03F6-492A-989A-FF9D4015EB2F}"/>
              </a:ext>
            </a:extLst>
          </p:cNvPr>
          <p:cNvSpPr txBox="1">
            <a:spLocks/>
          </p:cNvSpPr>
          <p:nvPr/>
        </p:nvSpPr>
        <p:spPr>
          <a:xfrm>
            <a:off x="11444287" y="6324431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37D816-FFEF-4397-B1BC-F39C14AB3BC8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D1940F-ECBD-4DBE-B68D-B9DFFDA3A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9" y="215058"/>
            <a:ext cx="1569217" cy="365124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DE1722B1-DEAE-4E49-8776-86DD6144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1" y="226414"/>
            <a:ext cx="103960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/>
              <a:t>Классификация методов исследования каталитических свойств</a:t>
            </a:r>
            <a:endParaRPr lang="ru-RU" altLang="ru-RU" sz="24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8644F5D-863C-42C6-9F69-327E52ECF1B7}"/>
              </a:ext>
            </a:extLst>
          </p:cNvPr>
          <p:cNvSpPr/>
          <p:nvPr/>
        </p:nvSpPr>
        <p:spPr>
          <a:xfrm>
            <a:off x="0" y="916295"/>
            <a:ext cx="12192000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" t="1459" r="3913" b="39623"/>
          <a:stretch/>
        </p:blipFill>
        <p:spPr bwMode="auto">
          <a:xfrm>
            <a:off x="1500885" y="3651080"/>
            <a:ext cx="4440431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40268" y="3844924"/>
            <a:ext cx="4592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Рисунок - Схема проточно</a:t>
            </a:r>
            <a:r>
              <a:rPr lang="ru-RU" sz="1600" dirty="0"/>
              <a:t>-</a:t>
            </a:r>
            <a:r>
              <a:rPr lang="ru-RU" sz="1600" dirty="0" smtClean="0"/>
              <a:t>циркуляционного каталитического </a:t>
            </a:r>
            <a:r>
              <a:rPr lang="ru-RU" sz="1600" dirty="0"/>
              <a:t>реактора (</a:t>
            </a:r>
            <a:r>
              <a:rPr lang="ru-RU" sz="1600" i="1" dirty="0" smtClean="0"/>
              <a:t>С</a:t>
            </a:r>
            <a:r>
              <a:rPr lang="ru-RU" sz="1600" baseline="-25000" dirty="0" smtClean="0"/>
              <a:t>0</a:t>
            </a:r>
            <a:r>
              <a:rPr lang="ru-RU" sz="1600" dirty="0" smtClean="0"/>
              <a:t> </a:t>
            </a:r>
            <a:r>
              <a:rPr lang="ru-RU" sz="1600" dirty="0"/>
              <a:t>и </a:t>
            </a:r>
            <a:r>
              <a:rPr lang="ru-RU" sz="1600" i="1" dirty="0"/>
              <a:t>С</a:t>
            </a:r>
            <a:r>
              <a:rPr lang="ru-RU" sz="1600" dirty="0"/>
              <a:t> </a:t>
            </a:r>
            <a:r>
              <a:rPr lang="ru-RU" sz="1600" dirty="0" smtClean="0"/>
              <a:t>– концентрации ключевого </a:t>
            </a:r>
            <a:r>
              <a:rPr lang="ru-RU" sz="1600" dirty="0"/>
              <a:t>компонента во входящей и </a:t>
            </a:r>
            <a:r>
              <a:rPr lang="ru-RU" sz="1600" dirty="0" smtClean="0"/>
              <a:t>выходящей </a:t>
            </a:r>
            <a:r>
              <a:rPr lang="ru-RU" sz="1600" dirty="0"/>
              <a:t>реакционной </a:t>
            </a:r>
            <a:r>
              <a:rPr lang="ru-RU" sz="1600" dirty="0" smtClean="0"/>
              <a:t>смеси; </a:t>
            </a:r>
            <a:r>
              <a:rPr lang="en-US" sz="1600" i="1" dirty="0" smtClean="0"/>
              <a:t>V°</a:t>
            </a:r>
            <a:r>
              <a:rPr lang="en-US" sz="1600" dirty="0" smtClean="0"/>
              <a:t> </a:t>
            </a:r>
            <a:r>
              <a:rPr lang="ru-RU" sz="1600" dirty="0" smtClean="0"/>
              <a:t>и </a:t>
            </a:r>
            <a:r>
              <a:rPr lang="ru-RU" sz="1600" i="1" dirty="0" smtClean="0"/>
              <a:t>V</a:t>
            </a:r>
            <a:r>
              <a:rPr lang="en-US" sz="1600" dirty="0"/>
              <a:t> </a:t>
            </a:r>
            <a:r>
              <a:rPr lang="en-US" sz="1600" dirty="0" smtClean="0"/>
              <a:t>-</a:t>
            </a:r>
            <a:r>
              <a:rPr lang="ru-RU" sz="1600" dirty="0" smtClean="0"/>
              <a:t> </a:t>
            </a:r>
            <a:r>
              <a:rPr lang="ru-RU" sz="1600" dirty="0"/>
              <a:t>скорости </a:t>
            </a:r>
            <a:r>
              <a:rPr lang="ru-RU" sz="1600" dirty="0" smtClean="0"/>
              <a:t>потока </a:t>
            </a:r>
            <a:r>
              <a:rPr lang="ru-RU" sz="1600" dirty="0"/>
              <a:t>входящей и выходящей реакционной </a:t>
            </a:r>
            <a:r>
              <a:rPr lang="ru-RU" sz="1600" dirty="0" smtClean="0"/>
              <a:t>смеси</a:t>
            </a:r>
            <a:r>
              <a:rPr lang="ru-RU" sz="1600" dirty="0"/>
              <a:t>, </a:t>
            </a:r>
            <a:r>
              <a:rPr lang="en-US" sz="1600" i="1" dirty="0" smtClean="0"/>
              <a:t>V</a:t>
            </a:r>
            <a:r>
              <a:rPr lang="ru-RU" sz="1600" baseline="-25000" dirty="0" smtClean="0"/>
              <a:t>ц</a:t>
            </a:r>
            <a:r>
              <a:rPr lang="ru-RU" sz="1600" dirty="0" smtClean="0"/>
              <a:t> </a:t>
            </a:r>
            <a:r>
              <a:rPr lang="ru-RU" sz="1600" dirty="0"/>
              <a:t>— производительность циркуляционного насоса, </a:t>
            </a:r>
            <a:r>
              <a:rPr lang="en-US" sz="1600" i="1" dirty="0" smtClean="0"/>
              <a:t>T</a:t>
            </a:r>
            <a:r>
              <a:rPr lang="ru-RU" sz="1600" baseline="-25000" dirty="0" smtClean="0"/>
              <a:t>см</a:t>
            </a:r>
            <a:r>
              <a:rPr lang="ru-RU" sz="1600" dirty="0" smtClean="0"/>
              <a:t> - </a:t>
            </a:r>
            <a:r>
              <a:rPr lang="ru-RU" sz="1600" dirty="0"/>
              <a:t>температура реакционной смеси перед слоем катализатора, </a:t>
            </a:r>
            <a:r>
              <a:rPr lang="ru-RU" sz="1600" i="1" dirty="0" err="1" smtClean="0"/>
              <a:t>Т</a:t>
            </a:r>
            <a:r>
              <a:rPr lang="ru-RU" sz="1600" baseline="-25000" dirty="0" err="1" smtClean="0"/>
              <a:t>кат</a:t>
            </a:r>
            <a:r>
              <a:rPr lang="ru-RU" sz="1600" dirty="0"/>
              <a:t> </a:t>
            </a:r>
            <a:r>
              <a:rPr lang="ru-RU" sz="1600" dirty="0" smtClean="0"/>
              <a:t>- температура слоя катализатора</a:t>
            </a:r>
            <a:r>
              <a:rPr lang="ru-RU" sz="1600" dirty="0"/>
              <a:t>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450712"/>
              </p:ext>
            </p:extLst>
          </p:nvPr>
        </p:nvGraphicFramePr>
        <p:xfrm>
          <a:off x="465109" y="916295"/>
          <a:ext cx="11398278" cy="25603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8495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67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88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984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146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Стационарность концентраций по…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Статические</a:t>
                      </a:r>
                      <a:r>
                        <a:rPr lang="ru-RU" sz="2400" baseline="0" dirty="0" smtClean="0"/>
                        <a:t> методы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Проточные</a:t>
                      </a:r>
                      <a:r>
                        <a:rPr lang="ru-RU" sz="2400" baseline="0" dirty="0" smtClean="0"/>
                        <a:t> методы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Без мешалки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 мешалкой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Интегральный (РИВ)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Дифференциальный (РИС)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…времени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…слою катализатора (объему реактора)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6523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8350</TotalTime>
  <Words>1291</Words>
  <Application>Microsoft Office PowerPoint</Application>
  <PresentationFormat>Произвольный</PresentationFormat>
  <Paragraphs>177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Equation</vt:lpstr>
      <vt:lpstr>MathType 6.0 Equation</vt:lpstr>
      <vt:lpstr>Промышленный катализ в нефтепереработке</vt:lpstr>
      <vt:lpstr>Каталитическая активность</vt:lpstr>
      <vt:lpstr>Презентация PowerPoint</vt:lpstr>
      <vt:lpstr>Презентация PowerPoint</vt:lpstr>
      <vt:lpstr>Презентация PowerPoint</vt:lpstr>
      <vt:lpstr>Исследование каталитических свойств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Egor M. Yurev</cp:lastModifiedBy>
  <cp:revision>295</cp:revision>
  <dcterms:created xsi:type="dcterms:W3CDTF">2020-11-19T09:51:55Z</dcterms:created>
  <dcterms:modified xsi:type="dcterms:W3CDTF">2023-09-29T07:09:44Z</dcterms:modified>
</cp:coreProperties>
</file>