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handoutMasterIdLst>
    <p:handoutMasterId r:id="rId20"/>
  </p:handoutMasterIdLst>
  <p:sldIdLst>
    <p:sldId id="477" r:id="rId3"/>
    <p:sldId id="503" r:id="rId4"/>
    <p:sldId id="494" r:id="rId5"/>
    <p:sldId id="495" r:id="rId6"/>
    <p:sldId id="496" r:id="rId7"/>
    <p:sldId id="497" r:id="rId8"/>
    <p:sldId id="498" r:id="rId9"/>
    <p:sldId id="504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512" r:id="rId18"/>
    <p:sldId id="51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76655" autoAdjust="0"/>
  </p:normalViewPr>
  <p:slideViewPr>
    <p:cSldViewPr>
      <p:cViewPr>
        <p:scale>
          <a:sx n="75" d="100"/>
          <a:sy n="75" d="100"/>
        </p:scale>
        <p:origin x="-258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29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CFF22-EBB9-4F6C-8022-11A8F1DF4191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0419-6088-4FA8-9BB0-7B2957D13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12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0A9A-2E69-4762-9270-3F3072919B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47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50F3-FD90-47E4-9832-86FD93C9F3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35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4BA31-511E-4069-9F81-D57D6C59E3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16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F298E-8652-4E6A-8181-BFD32179C7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6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5112C-5CA4-4D36-B0FE-B42763C344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90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6AFCB-A67E-4B4A-ACFA-7A285740F6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4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6D370-7F98-41CD-933F-1CF1D548EA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63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6E7CC-9202-40BB-AC01-BAC9F3FEE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0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1B35-B7D8-4129-8533-FE8AB14DE7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06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60710-C90C-4421-A115-D75B1B69B8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76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3B6DF-CE2B-4542-AACE-734FA1EB80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052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30A54-EA9F-483B-9833-431BC01823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177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80309-621C-4361-BE24-0A6E454073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680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97FE-1508-4EBC-8C5E-29BB1CEB10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672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9D4C-35EF-465C-9354-F48624B570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418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1DDD5-2847-480F-B9F9-2A3292BF51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352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26" y="2129968"/>
            <a:ext cx="7773156" cy="14714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0848" y="3885902"/>
            <a:ext cx="6402312" cy="1753694"/>
          </a:xfrm>
        </p:spPr>
        <p:txBody>
          <a:bodyPr/>
          <a:lstStyle>
            <a:lvl1pPr marL="0" indent="0" algn="ctr">
              <a:buNone/>
              <a:defRPr/>
            </a:lvl1pPr>
            <a:lvl2pPr marL="541614" indent="0" algn="ctr">
              <a:buNone/>
              <a:defRPr/>
            </a:lvl2pPr>
            <a:lvl3pPr marL="1083229" indent="0" algn="ctr">
              <a:buNone/>
              <a:defRPr/>
            </a:lvl3pPr>
            <a:lvl4pPr marL="1624844" indent="0" algn="ctr">
              <a:buNone/>
              <a:defRPr/>
            </a:lvl4pPr>
            <a:lvl5pPr marL="2166458" indent="0" algn="ctr">
              <a:buNone/>
              <a:defRPr/>
            </a:lvl5pPr>
            <a:lvl6pPr marL="2708074" indent="0" algn="ctr">
              <a:buNone/>
              <a:defRPr/>
            </a:lvl6pPr>
            <a:lvl7pPr marL="3249688" indent="0" algn="ctr">
              <a:buNone/>
              <a:defRPr/>
            </a:lvl7pPr>
            <a:lvl8pPr marL="3791302" indent="0" algn="ctr">
              <a:buNone/>
              <a:defRPr/>
            </a:lvl8pPr>
            <a:lvl9pPr marL="4332916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5593B-5D3D-4562-9F9A-A8F1411D98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73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1AAB9-6134-48D4-8546-E99FB902E0B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136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85" y="4407756"/>
            <a:ext cx="7773156" cy="136174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85" y="2907152"/>
            <a:ext cx="7773156" cy="1500607"/>
          </a:xfrm>
        </p:spPr>
        <p:txBody>
          <a:bodyPr anchor="b"/>
          <a:lstStyle>
            <a:lvl1pPr marL="0" indent="0">
              <a:buNone/>
              <a:defRPr sz="2400"/>
            </a:lvl1pPr>
            <a:lvl2pPr marL="541614" indent="0">
              <a:buNone/>
              <a:defRPr sz="2100"/>
            </a:lvl2pPr>
            <a:lvl3pPr marL="1083229" indent="0">
              <a:buNone/>
              <a:defRPr sz="1900"/>
            </a:lvl3pPr>
            <a:lvl4pPr marL="1624844" indent="0">
              <a:buNone/>
              <a:defRPr sz="1700"/>
            </a:lvl4pPr>
            <a:lvl5pPr marL="2166458" indent="0">
              <a:buNone/>
              <a:defRPr sz="1700"/>
            </a:lvl5pPr>
            <a:lvl6pPr marL="2708074" indent="0">
              <a:buNone/>
              <a:defRPr sz="1700"/>
            </a:lvl6pPr>
            <a:lvl7pPr marL="3249688" indent="0">
              <a:buNone/>
              <a:defRPr sz="1700"/>
            </a:lvl7pPr>
            <a:lvl8pPr marL="3791302" indent="0">
              <a:buNone/>
              <a:defRPr sz="1700"/>
            </a:lvl8pPr>
            <a:lvl9pPr marL="4332916" indent="0">
              <a:buNone/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A8701-18E5-4C86-A579-020694D5C9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571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948" y="1599155"/>
            <a:ext cx="4033574" cy="452646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1802" y="1599155"/>
            <a:ext cx="4035254" cy="452646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DBB10-34E8-4893-8682-2F3E422989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44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48" y="1534204"/>
            <a:ext cx="4040294" cy="640558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614" indent="0">
              <a:buNone/>
              <a:defRPr sz="2400" b="1"/>
            </a:lvl2pPr>
            <a:lvl3pPr marL="1083229" indent="0">
              <a:buNone/>
              <a:defRPr sz="2100" b="1"/>
            </a:lvl3pPr>
            <a:lvl4pPr marL="1624844" indent="0">
              <a:buNone/>
              <a:defRPr sz="1900" b="1"/>
            </a:lvl4pPr>
            <a:lvl5pPr marL="2166458" indent="0">
              <a:buNone/>
              <a:defRPr sz="1900" b="1"/>
            </a:lvl5pPr>
            <a:lvl6pPr marL="2708074" indent="0">
              <a:buNone/>
              <a:defRPr sz="1900" b="1"/>
            </a:lvl6pPr>
            <a:lvl7pPr marL="3249688" indent="0">
              <a:buNone/>
              <a:defRPr sz="1900" b="1"/>
            </a:lvl7pPr>
            <a:lvl8pPr marL="3791302" indent="0">
              <a:buNone/>
              <a:defRPr sz="1900" b="1"/>
            </a:lvl8pPr>
            <a:lvl9pPr marL="4332916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6948" y="2174763"/>
            <a:ext cx="4040294" cy="39508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82" y="1534204"/>
            <a:ext cx="4041974" cy="640558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614" indent="0">
              <a:buNone/>
              <a:defRPr sz="2400" b="1"/>
            </a:lvl2pPr>
            <a:lvl3pPr marL="1083229" indent="0">
              <a:buNone/>
              <a:defRPr sz="2100" b="1"/>
            </a:lvl3pPr>
            <a:lvl4pPr marL="1624844" indent="0">
              <a:buNone/>
              <a:defRPr sz="1900" b="1"/>
            </a:lvl4pPr>
            <a:lvl5pPr marL="2166458" indent="0">
              <a:buNone/>
              <a:defRPr sz="1900" b="1"/>
            </a:lvl5pPr>
            <a:lvl6pPr marL="2708074" indent="0">
              <a:buNone/>
              <a:defRPr sz="1900" b="1"/>
            </a:lvl6pPr>
            <a:lvl7pPr marL="3249688" indent="0">
              <a:buNone/>
              <a:defRPr sz="1900" b="1"/>
            </a:lvl7pPr>
            <a:lvl8pPr marL="3791302" indent="0">
              <a:buNone/>
              <a:defRPr sz="1900" b="1"/>
            </a:lvl8pPr>
            <a:lvl9pPr marL="4332916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82" y="2174763"/>
            <a:ext cx="4041974" cy="39508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98447-4A7F-4ED2-955D-9734DABC99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44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001DB-A657-4982-AF1E-9B699AE685B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05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2A267-8841-4037-BE3D-BA9BB1EC77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020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52" y="273245"/>
            <a:ext cx="3008801" cy="1162412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4950" y="273245"/>
            <a:ext cx="5112106" cy="5852370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52" y="1435657"/>
            <a:ext cx="3008801" cy="4689958"/>
          </a:xfrm>
        </p:spPr>
        <p:txBody>
          <a:bodyPr/>
          <a:lstStyle>
            <a:lvl1pPr marL="0" indent="0">
              <a:buNone/>
              <a:defRPr sz="1700"/>
            </a:lvl1pPr>
            <a:lvl2pPr marL="541614" indent="0">
              <a:buNone/>
              <a:defRPr sz="1400"/>
            </a:lvl2pPr>
            <a:lvl3pPr marL="1083229" indent="0">
              <a:buNone/>
              <a:defRPr sz="1200"/>
            </a:lvl3pPr>
            <a:lvl4pPr marL="1624844" indent="0">
              <a:buNone/>
              <a:defRPr sz="1100"/>
            </a:lvl4pPr>
            <a:lvl5pPr marL="2166458" indent="0">
              <a:buNone/>
              <a:defRPr sz="1100"/>
            </a:lvl5pPr>
            <a:lvl6pPr marL="2708074" indent="0">
              <a:buNone/>
              <a:defRPr sz="1100"/>
            </a:lvl6pPr>
            <a:lvl7pPr marL="3249688" indent="0">
              <a:buNone/>
              <a:defRPr sz="1100"/>
            </a:lvl7pPr>
            <a:lvl8pPr marL="3791302" indent="0">
              <a:buNone/>
              <a:defRPr sz="1100"/>
            </a:lvl8pPr>
            <a:lvl9pPr marL="4332916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9EF65-FCCA-423A-817B-A950441E723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01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517" y="4799710"/>
            <a:ext cx="5486736" cy="56664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517" y="613681"/>
            <a:ext cx="5486736" cy="4114353"/>
          </a:xfrm>
        </p:spPr>
        <p:txBody>
          <a:bodyPr/>
          <a:lstStyle>
            <a:lvl1pPr marL="0" indent="0">
              <a:buNone/>
              <a:defRPr sz="3800"/>
            </a:lvl1pPr>
            <a:lvl2pPr marL="541614" indent="0">
              <a:buNone/>
              <a:defRPr sz="3300"/>
            </a:lvl2pPr>
            <a:lvl3pPr marL="1083229" indent="0">
              <a:buNone/>
              <a:defRPr sz="2800"/>
            </a:lvl3pPr>
            <a:lvl4pPr marL="1624844" indent="0">
              <a:buNone/>
              <a:defRPr sz="2400"/>
            </a:lvl4pPr>
            <a:lvl5pPr marL="2166458" indent="0">
              <a:buNone/>
              <a:defRPr sz="2400"/>
            </a:lvl5pPr>
            <a:lvl6pPr marL="2708074" indent="0">
              <a:buNone/>
              <a:defRPr sz="2400"/>
            </a:lvl6pPr>
            <a:lvl7pPr marL="3249688" indent="0">
              <a:buNone/>
              <a:defRPr sz="2400"/>
            </a:lvl7pPr>
            <a:lvl8pPr marL="3791302" indent="0">
              <a:buNone/>
              <a:defRPr sz="2400"/>
            </a:lvl8pPr>
            <a:lvl9pPr marL="4332916" indent="0">
              <a:buNone/>
              <a:defRPr sz="24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517" y="5366351"/>
            <a:ext cx="5486736" cy="806297"/>
          </a:xfrm>
        </p:spPr>
        <p:txBody>
          <a:bodyPr/>
          <a:lstStyle>
            <a:lvl1pPr marL="0" indent="0">
              <a:buNone/>
              <a:defRPr sz="1700"/>
            </a:lvl1pPr>
            <a:lvl2pPr marL="541614" indent="0">
              <a:buNone/>
              <a:defRPr sz="1400"/>
            </a:lvl2pPr>
            <a:lvl3pPr marL="1083229" indent="0">
              <a:buNone/>
              <a:defRPr sz="1200"/>
            </a:lvl3pPr>
            <a:lvl4pPr marL="1624844" indent="0">
              <a:buNone/>
              <a:defRPr sz="1100"/>
            </a:lvl4pPr>
            <a:lvl5pPr marL="2166458" indent="0">
              <a:buNone/>
              <a:defRPr sz="1100"/>
            </a:lvl5pPr>
            <a:lvl6pPr marL="2708074" indent="0">
              <a:buNone/>
              <a:defRPr sz="1100"/>
            </a:lvl6pPr>
            <a:lvl7pPr marL="3249688" indent="0">
              <a:buNone/>
              <a:defRPr sz="1100"/>
            </a:lvl7pPr>
            <a:lvl8pPr marL="3791302" indent="0">
              <a:buNone/>
              <a:defRPr sz="1100"/>
            </a:lvl8pPr>
            <a:lvl9pPr marL="4332916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953B3-69B1-49A1-89D1-C7AFBD22B8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16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30838-F667-434A-BDCE-74BDB621BBA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97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786" y="275487"/>
            <a:ext cx="2056266" cy="585012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52" y="275487"/>
            <a:ext cx="6012562" cy="58501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8EC95-2249-4D02-AE0D-586EC72D6A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3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96E1C17-CD1A-4C72-B126-12CA5AE693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  <p:sldLayoutId id="214748364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6952" y="275491"/>
            <a:ext cx="8230104" cy="114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952" y="1599155"/>
            <a:ext cx="8230104" cy="452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6948" y="6244319"/>
            <a:ext cx="2133544" cy="47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defTabSz="913975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722" y="6244319"/>
            <a:ext cx="2894564" cy="47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algn="ctr" defTabSz="913975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512" y="6244319"/>
            <a:ext cx="2133544" cy="47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algn="r" defTabSz="913975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2FC232A6-85DF-4136-BBDA-F4EBE8D8E1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94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541614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1083229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624844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2166458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270" indent="-342270" algn="l" defTabSz="91397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40" indent="-285852" algn="l" defTabSz="913975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529" indent="-227553" algn="l" defTabSz="91397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15" indent="-227553" algn="l" defTabSz="91397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504" indent="-227553" algn="l" defTabSz="913975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97119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38733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680346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221961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614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3229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4844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6458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8074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9688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91302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2916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2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emf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90" y="331477"/>
            <a:ext cx="4952510" cy="350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810145" y="5968841"/>
            <a:ext cx="1523720" cy="88916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8309" tIns="54154" rIns="108309" bIns="54154" anchor="ctr"/>
          <a:lstStyle/>
          <a:p>
            <a:pPr algn="ctr" defTabSz="913855"/>
            <a:r>
              <a:rPr lang="ru-RU" b="1" dirty="0" smtClean="0">
                <a:solidFill>
                  <a:srgbClr val="FFFFFF"/>
                </a:solidFill>
              </a:rPr>
              <a:t>2023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5" y="2311390"/>
            <a:ext cx="9144000" cy="2235233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09" tIns="54154" rIns="108309" bIns="54154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6447" y="4750431"/>
            <a:ext cx="6402311" cy="111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r>
              <a:rPr lang="ru-RU" altLang="ru-RU" b="1" dirty="0" smtClean="0">
                <a:solidFill>
                  <a:srgbClr val="000000"/>
                </a:solidFill>
              </a:rPr>
              <a:t>Лектор </a:t>
            </a:r>
            <a:r>
              <a:rPr lang="ru-RU" altLang="ru-RU" b="1" dirty="0">
                <a:solidFill>
                  <a:srgbClr val="000000"/>
                </a:solidFill>
              </a:rPr>
              <a:t>– к.т.н., доцент </a:t>
            </a:r>
            <a:r>
              <a:rPr lang="ru-RU" altLang="ru-RU" b="1" dirty="0" smtClean="0">
                <a:solidFill>
                  <a:srgbClr val="000000"/>
                </a:solidFill>
              </a:rPr>
              <a:t>ОХИ Юрьев Е.М.</a:t>
            </a:r>
            <a:endParaRPr lang="ru-RU" dirty="0">
              <a:solidFill>
                <a:srgbClr val="808080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5422" y="2492896"/>
            <a:ext cx="7695878" cy="66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/>
            <a:r>
              <a:rPr lang="ru-RU" altLang="ru-RU" sz="2800" b="1" dirty="0" smtClean="0">
                <a:solidFill>
                  <a:srgbClr val="000000"/>
                </a:solidFill>
              </a:rPr>
              <a:t>Кинетические </a:t>
            </a:r>
            <a:r>
              <a:rPr lang="ru-RU" altLang="ru-RU" sz="2800" b="1" dirty="0">
                <a:solidFill>
                  <a:srgbClr val="000000"/>
                </a:solidFill>
              </a:rPr>
              <a:t>модели процессов газопереработки</a:t>
            </a: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38469" y="579782"/>
            <a:ext cx="3465748" cy="1265042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06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90" y="331477"/>
            <a:ext cx="4952510" cy="350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810145" y="5968841"/>
            <a:ext cx="1523720" cy="88916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8309" tIns="54154" rIns="108309" bIns="54154" anchor="ctr"/>
          <a:lstStyle/>
          <a:p>
            <a:pPr algn="ctr" defTabSz="913855"/>
            <a:r>
              <a:rPr lang="ru-RU" b="1" dirty="0" smtClean="0">
                <a:solidFill>
                  <a:srgbClr val="FFFFFF"/>
                </a:solidFill>
              </a:rPr>
              <a:t>2023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5" y="2311390"/>
            <a:ext cx="9144000" cy="2235233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09" tIns="54154" rIns="108309" bIns="54154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6447" y="4750431"/>
            <a:ext cx="6402311" cy="111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r>
              <a:rPr lang="ru-RU" altLang="ru-RU" b="1" dirty="0" smtClean="0">
                <a:solidFill>
                  <a:srgbClr val="000000"/>
                </a:solidFill>
              </a:rPr>
              <a:t>Лектор </a:t>
            </a:r>
            <a:r>
              <a:rPr lang="ru-RU" altLang="ru-RU" b="1" dirty="0">
                <a:solidFill>
                  <a:srgbClr val="000000"/>
                </a:solidFill>
              </a:rPr>
              <a:t>– к.т.н., доцент </a:t>
            </a:r>
            <a:r>
              <a:rPr lang="ru-RU" altLang="ru-RU" b="1" dirty="0" smtClean="0">
                <a:solidFill>
                  <a:srgbClr val="000000"/>
                </a:solidFill>
              </a:rPr>
              <a:t>ОХИ Юрьев Е.М.</a:t>
            </a:r>
            <a:endParaRPr lang="ru-RU" dirty="0">
              <a:solidFill>
                <a:srgbClr val="808080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5422" y="2492896"/>
            <a:ext cx="7695878" cy="66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/>
            <a:r>
              <a:rPr lang="ru-RU" altLang="ru-RU" sz="2800" b="1" dirty="0">
                <a:solidFill>
                  <a:srgbClr val="000000"/>
                </a:solidFill>
              </a:rPr>
              <a:t>Кинетическая модель синтеза метанола</a:t>
            </a: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38469" y="579782"/>
            <a:ext cx="3465748" cy="1265042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0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Кинетическая модель синтеза метанола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114674" y="6165304"/>
            <a:ext cx="3983217" cy="6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 err="1">
                <a:solidFill>
                  <a:srgbClr val="969696"/>
                </a:solidFill>
              </a:rPr>
              <a:t>Graaf</a:t>
            </a:r>
            <a:r>
              <a:rPr lang="en-US" sz="1100" i="1" dirty="0">
                <a:solidFill>
                  <a:srgbClr val="969696"/>
                </a:solidFill>
              </a:rPr>
              <a:t> G.H., </a:t>
            </a:r>
            <a:r>
              <a:rPr lang="en-US" sz="1100" i="1" dirty="0" err="1">
                <a:solidFill>
                  <a:srgbClr val="969696"/>
                </a:solidFill>
              </a:rPr>
              <a:t>Stamhuis</a:t>
            </a:r>
            <a:r>
              <a:rPr lang="en-US" sz="1100" i="1" dirty="0">
                <a:solidFill>
                  <a:srgbClr val="969696"/>
                </a:solidFill>
              </a:rPr>
              <a:t> E.J., </a:t>
            </a:r>
            <a:r>
              <a:rPr lang="en-US" sz="1100" i="1" dirty="0" err="1">
                <a:solidFill>
                  <a:srgbClr val="969696"/>
                </a:solidFill>
              </a:rPr>
              <a:t>Beenackersz</a:t>
            </a:r>
            <a:r>
              <a:rPr lang="en-US" sz="1100" i="1" dirty="0">
                <a:solidFill>
                  <a:srgbClr val="969696"/>
                </a:solidFill>
              </a:rPr>
              <a:t> A.A. Kinetics of low-pressure methanol synthesis // Chemical Engineering Science. 1988. – V. 43. – № 12. – P. 3185–3195.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511" y="1582340"/>
            <a:ext cx="4085305" cy="36933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libri" panose="020F0502020204030204" pitchFamily="34" charset="0"/>
              </a:rPr>
              <a:t>Механизм адсорбции</a:t>
            </a:r>
          </a:p>
          <a:p>
            <a:pPr algn="ctr"/>
            <a:r>
              <a:rPr lang="en-US" dirty="0">
                <a:latin typeface="Calibri" pitchFamily="34" charset="0"/>
              </a:rPr>
              <a:t>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+ 2s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2H·s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</a:t>
            </a:r>
            <a:r>
              <a:rPr lang="ru-RU" dirty="0">
                <a:latin typeface="Calibri" pitchFamily="34" charset="0"/>
              </a:rPr>
              <a:t>СО </a:t>
            </a:r>
            <a:r>
              <a:rPr lang="en-US" dirty="0">
                <a:latin typeface="Calibri" pitchFamily="34" charset="0"/>
              </a:rPr>
              <a:t>+ 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↔ 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↔ 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О </a:t>
            </a:r>
            <a:r>
              <a:rPr lang="en-US" dirty="0">
                <a:latin typeface="Calibri" pitchFamily="34" charset="0"/>
              </a:rPr>
              <a:t>+ 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en-US" b="1" dirty="0" smtClean="0">
              <a:latin typeface="Calibri" panose="020F0502020204030204" pitchFamily="34" charset="0"/>
            </a:endParaRPr>
          </a:p>
          <a:p>
            <a:pPr algn="ctr"/>
            <a:endParaRPr lang="en-US" b="1" dirty="0">
              <a:latin typeface="Calibri" panose="020F0502020204030204" pitchFamily="34" charset="0"/>
            </a:endParaRPr>
          </a:p>
          <a:p>
            <a:pPr algn="ctr"/>
            <a:r>
              <a:rPr lang="ru-RU" b="1" dirty="0" smtClean="0">
                <a:latin typeface="Calibri" panose="020F0502020204030204" pitchFamily="34" charset="0"/>
              </a:rPr>
              <a:t>Брутто-реакции синтеза:</a:t>
            </a:r>
            <a:endParaRPr lang="ru-RU" b="1" dirty="0">
              <a:latin typeface="Calibri" panose="020F0502020204030204" pitchFamily="34" charset="0"/>
            </a:endParaRPr>
          </a:p>
          <a:p>
            <a:pPr marL="228600" lvl="0" indent="-228600" algn="ctr">
              <a:buAutoNum type="arabicPeriod"/>
            </a:pPr>
            <a:r>
              <a:rPr lang="ru-RU" dirty="0" smtClean="0">
                <a:latin typeface="Calibri" panose="020F0502020204030204" pitchFamily="34" charset="0"/>
              </a:rPr>
              <a:t>СО+2Н</a:t>
            </a:r>
            <a:r>
              <a:rPr lang="ru-RU" baseline="-25000" dirty="0" smtClean="0">
                <a:latin typeface="Calibri" panose="020F0502020204030204" pitchFamily="34" charset="0"/>
              </a:rPr>
              <a:t>2</a:t>
            </a:r>
            <a:r>
              <a:rPr lang="ru-RU" dirty="0" smtClean="0">
                <a:latin typeface="Calibri" panose="020F0502020204030204" pitchFamily="34" charset="0"/>
              </a:rPr>
              <a:t>=СН</a:t>
            </a:r>
            <a:r>
              <a:rPr lang="ru-RU" baseline="-25000" dirty="0" smtClean="0">
                <a:latin typeface="Calibri" panose="020F0502020204030204" pitchFamily="34" charset="0"/>
              </a:rPr>
              <a:t>3</a:t>
            </a:r>
            <a:r>
              <a:rPr lang="ru-RU" dirty="0" smtClean="0">
                <a:latin typeface="Calibri" panose="020F0502020204030204" pitchFamily="34" charset="0"/>
              </a:rPr>
              <a:t>ОН;</a:t>
            </a:r>
          </a:p>
          <a:p>
            <a:pPr algn="ctr"/>
            <a:r>
              <a:rPr lang="ru-RU" i="1" dirty="0" smtClean="0">
                <a:latin typeface="Calibri" pitchFamily="34" charset="0"/>
              </a:rPr>
              <a:t>Механизм</a:t>
            </a:r>
            <a:r>
              <a:rPr lang="ru-RU" i="1" dirty="0">
                <a:latin typeface="Calibri" pitchFamily="34" charset="0"/>
              </a:rPr>
              <a:t>:</a:t>
            </a:r>
            <a:endParaRPr lang="ru-RU" i="1" dirty="0" smtClean="0">
              <a:latin typeface="Calibri" pitchFamily="34" charset="0"/>
            </a:endParaRPr>
          </a:p>
          <a:p>
            <a:pPr algn="ctr"/>
            <a:r>
              <a:rPr lang="en-US" dirty="0"/>
              <a:t> 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H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    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CH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OH + 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</a:t>
            </a:r>
            <a:r>
              <a:rPr lang="en-US" dirty="0" smtClean="0">
                <a:latin typeface="Calibri" pitchFamily="34" charset="0"/>
              </a:rPr>
              <a:t>s</a:t>
            </a:r>
            <a:r>
              <a:rPr lang="en-US" baseline="-25000" dirty="0" smtClean="0">
                <a:latin typeface="Calibri" pitchFamily="34" charset="0"/>
              </a:rPr>
              <a:t>2</a:t>
            </a:r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18" name="Picture 189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40" b="9974"/>
          <a:stretch/>
        </p:blipFill>
        <p:spPr bwMode="auto">
          <a:xfrm>
            <a:off x="3779912" y="1582834"/>
            <a:ext cx="5214295" cy="3045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32602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Кинетическая модель синтеза метанола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114674" y="6165304"/>
            <a:ext cx="3983217" cy="6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 err="1">
                <a:solidFill>
                  <a:srgbClr val="969696"/>
                </a:solidFill>
              </a:rPr>
              <a:t>Graaf</a:t>
            </a:r>
            <a:r>
              <a:rPr lang="en-US" sz="1100" i="1" dirty="0">
                <a:solidFill>
                  <a:srgbClr val="969696"/>
                </a:solidFill>
              </a:rPr>
              <a:t> G.H., </a:t>
            </a:r>
            <a:r>
              <a:rPr lang="en-US" sz="1100" i="1" dirty="0" err="1">
                <a:solidFill>
                  <a:srgbClr val="969696"/>
                </a:solidFill>
              </a:rPr>
              <a:t>Stamhuis</a:t>
            </a:r>
            <a:r>
              <a:rPr lang="en-US" sz="1100" i="1" dirty="0">
                <a:solidFill>
                  <a:srgbClr val="969696"/>
                </a:solidFill>
              </a:rPr>
              <a:t> E.J., </a:t>
            </a:r>
            <a:r>
              <a:rPr lang="en-US" sz="1100" i="1" dirty="0" err="1">
                <a:solidFill>
                  <a:srgbClr val="969696"/>
                </a:solidFill>
              </a:rPr>
              <a:t>Beenackersz</a:t>
            </a:r>
            <a:r>
              <a:rPr lang="en-US" sz="1100" i="1" dirty="0">
                <a:solidFill>
                  <a:srgbClr val="969696"/>
                </a:solidFill>
              </a:rPr>
              <a:t> A.A. Kinetics of low-pressure methanol synthesis // Chemical Engineering Science. 1988. – V. 43. – № 12. – P. 3185–3195.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511" y="1582340"/>
            <a:ext cx="408530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libri" panose="020F0502020204030204" pitchFamily="34" charset="0"/>
              </a:rPr>
              <a:t>Брутто-реакции синтеза:</a:t>
            </a:r>
          </a:p>
          <a:p>
            <a:pPr lvl="0" algn="ctr"/>
            <a:r>
              <a:rPr lang="ru-RU" dirty="0">
                <a:latin typeface="Calibri" panose="020F0502020204030204" pitchFamily="34" charset="0"/>
              </a:rPr>
              <a:t>2. СО</a:t>
            </a:r>
            <a:r>
              <a:rPr lang="ru-RU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+H</a:t>
            </a:r>
            <a:r>
              <a:rPr lang="ru-RU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=CO+H</a:t>
            </a:r>
            <a:r>
              <a:rPr lang="ru-RU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O; </a:t>
            </a:r>
            <a:endParaRPr lang="en-US" dirty="0">
              <a:latin typeface="Calibri" panose="020F0502020204030204" pitchFamily="34" charset="0"/>
            </a:endParaRPr>
          </a:p>
          <a:p>
            <a:pPr lvl="0" algn="ctr"/>
            <a:r>
              <a:rPr lang="ru-RU" i="1" dirty="0">
                <a:latin typeface="Calibri" pitchFamily="34" charset="0"/>
              </a:rPr>
              <a:t>Механизм: </a:t>
            </a:r>
          </a:p>
          <a:p>
            <a:pPr lvl="0" algn="ctr"/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   H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69" b="12907"/>
          <a:stretch/>
        </p:blipFill>
        <p:spPr bwMode="auto">
          <a:xfrm>
            <a:off x="1600712" y="3572717"/>
            <a:ext cx="6497179" cy="177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54242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Кинетическая модель синтеза метанола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114674" y="6165304"/>
            <a:ext cx="3983217" cy="6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 err="1">
                <a:solidFill>
                  <a:srgbClr val="969696"/>
                </a:solidFill>
              </a:rPr>
              <a:t>Graaf</a:t>
            </a:r>
            <a:r>
              <a:rPr lang="en-US" sz="1100" i="1" dirty="0">
                <a:solidFill>
                  <a:srgbClr val="969696"/>
                </a:solidFill>
              </a:rPr>
              <a:t> G.H., </a:t>
            </a:r>
            <a:r>
              <a:rPr lang="en-US" sz="1100" i="1" dirty="0" err="1">
                <a:solidFill>
                  <a:srgbClr val="969696"/>
                </a:solidFill>
              </a:rPr>
              <a:t>Stamhuis</a:t>
            </a:r>
            <a:r>
              <a:rPr lang="en-US" sz="1100" i="1" dirty="0">
                <a:solidFill>
                  <a:srgbClr val="969696"/>
                </a:solidFill>
              </a:rPr>
              <a:t> E.J., </a:t>
            </a:r>
            <a:r>
              <a:rPr lang="en-US" sz="1100" i="1" dirty="0" err="1">
                <a:solidFill>
                  <a:srgbClr val="969696"/>
                </a:solidFill>
              </a:rPr>
              <a:t>Beenackersz</a:t>
            </a:r>
            <a:r>
              <a:rPr lang="en-US" sz="1100" i="1" dirty="0">
                <a:solidFill>
                  <a:srgbClr val="969696"/>
                </a:solidFill>
              </a:rPr>
              <a:t> A.A. Kinetics of low-pressure methanol synthesis // Chemical Engineering Science. 1988. – V. 43. – № 12. – P. 3185–3195.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5496" y="1582340"/>
            <a:ext cx="3744416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libri" panose="020F0502020204030204" pitchFamily="34" charset="0"/>
              </a:rPr>
              <a:t>Брутто-реакции синтеза:</a:t>
            </a:r>
            <a:r>
              <a:rPr lang="ru-RU" dirty="0">
                <a:latin typeface="Calibri" panose="020F0502020204030204" pitchFamily="34" charset="0"/>
              </a:rPr>
              <a:t> </a:t>
            </a:r>
            <a:endParaRPr lang="en-US" dirty="0">
              <a:latin typeface="Calibri" panose="020F0502020204030204" pitchFamily="34" charset="0"/>
            </a:endParaRPr>
          </a:p>
          <a:p>
            <a:pPr algn="ctr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ru-RU" dirty="0">
                <a:latin typeface="Calibri" panose="020F0502020204030204" pitchFamily="34" charset="0"/>
              </a:rPr>
              <a:t>. СО</a:t>
            </a:r>
            <a:r>
              <a:rPr lang="en-US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+3Н</a:t>
            </a:r>
            <a:r>
              <a:rPr lang="ru-RU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=СН</a:t>
            </a:r>
            <a:r>
              <a:rPr lang="ru-RU" baseline="-25000" dirty="0">
                <a:latin typeface="Calibri" panose="020F0502020204030204" pitchFamily="34" charset="0"/>
              </a:rPr>
              <a:t>3</a:t>
            </a:r>
            <a:r>
              <a:rPr lang="ru-RU" dirty="0">
                <a:latin typeface="Calibri" panose="020F0502020204030204" pitchFamily="34" charset="0"/>
              </a:rPr>
              <a:t>ОН+</a:t>
            </a:r>
            <a:r>
              <a:rPr lang="en-US" dirty="0">
                <a:latin typeface="Calibri" panose="020F0502020204030204" pitchFamily="34" charset="0"/>
              </a:rPr>
              <a:t>H</a:t>
            </a:r>
            <a:r>
              <a:rPr lang="en-US" baseline="-25000" dirty="0">
                <a:latin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</a:rPr>
              <a:t>O</a:t>
            </a:r>
            <a:r>
              <a:rPr lang="ru-RU" dirty="0">
                <a:latin typeface="Calibri" panose="020F0502020204030204" pitchFamily="34" charset="0"/>
              </a:rPr>
              <a:t>;</a:t>
            </a:r>
          </a:p>
          <a:p>
            <a:pPr lvl="0" algn="ctr"/>
            <a:r>
              <a:rPr lang="ru-RU" i="1" dirty="0">
                <a:latin typeface="Calibri" pitchFamily="34" charset="0"/>
              </a:rPr>
              <a:t>Механизм:</a:t>
            </a:r>
          </a:p>
          <a:p>
            <a:pPr lvl="0" algn="ctr"/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H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       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H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s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en-US" dirty="0">
                <a:latin typeface="Calibri" pitchFamily="34" charset="0"/>
              </a:rPr>
              <a:t>      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ru-RU" dirty="0">
                <a:latin typeface="Calibri" pitchFamily="34" charset="0"/>
              </a:rPr>
              <a:t>СО</a:t>
            </a:r>
            <a:r>
              <a:rPr lang="en-US" dirty="0">
                <a:latin typeface="Calibri" pitchFamily="34" charset="0"/>
              </a:rPr>
              <a:t>·s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 + H·s</a:t>
            </a:r>
            <a:r>
              <a:rPr lang="en-US" baseline="-25000" dirty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 ↔ CH</a:t>
            </a:r>
            <a:r>
              <a:rPr lang="en-US" baseline="-25000" dirty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OH + s</a:t>
            </a:r>
            <a:r>
              <a:rPr lang="en-US" baseline="-25000" dirty="0">
                <a:latin typeface="Calibri" pitchFamily="34" charset="0"/>
              </a:rPr>
              <a:t>1</a:t>
            </a:r>
            <a:r>
              <a:rPr lang="en-US" dirty="0">
                <a:latin typeface="Calibri" pitchFamily="34" charset="0"/>
              </a:rPr>
              <a:t> + </a:t>
            </a:r>
            <a:r>
              <a:rPr lang="en-US" dirty="0" smtClean="0">
                <a:latin typeface="Calibri" pitchFamily="34" charset="0"/>
              </a:rPr>
              <a:t>s</a:t>
            </a:r>
            <a:r>
              <a:rPr lang="en-US" baseline="-25000" dirty="0" smtClean="0">
                <a:latin typeface="Calibri" pitchFamily="34" charset="0"/>
              </a:rPr>
              <a:t>2</a:t>
            </a:r>
            <a:endParaRPr lang="en-US" baseline="-25000" dirty="0">
              <a:latin typeface="Calibri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93" b="3768"/>
          <a:stretch/>
        </p:blipFill>
        <p:spPr bwMode="auto">
          <a:xfrm>
            <a:off x="3902726" y="1563507"/>
            <a:ext cx="4879184" cy="384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7642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Кинетическая модель синтеза метанола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114674" y="6165304"/>
            <a:ext cx="3983217" cy="6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 err="1">
                <a:solidFill>
                  <a:srgbClr val="969696"/>
                </a:solidFill>
              </a:rPr>
              <a:t>Graaf</a:t>
            </a:r>
            <a:r>
              <a:rPr lang="en-US" sz="1100" i="1" dirty="0">
                <a:solidFill>
                  <a:srgbClr val="969696"/>
                </a:solidFill>
              </a:rPr>
              <a:t> G.H., </a:t>
            </a:r>
            <a:r>
              <a:rPr lang="en-US" sz="1100" i="1" dirty="0" err="1">
                <a:solidFill>
                  <a:srgbClr val="969696"/>
                </a:solidFill>
              </a:rPr>
              <a:t>Stamhuis</a:t>
            </a:r>
            <a:r>
              <a:rPr lang="en-US" sz="1100" i="1" dirty="0">
                <a:solidFill>
                  <a:srgbClr val="969696"/>
                </a:solidFill>
              </a:rPr>
              <a:t> E.J., </a:t>
            </a:r>
            <a:r>
              <a:rPr lang="en-US" sz="1100" i="1" dirty="0" err="1">
                <a:solidFill>
                  <a:srgbClr val="969696"/>
                </a:solidFill>
              </a:rPr>
              <a:t>Beenackersz</a:t>
            </a:r>
            <a:r>
              <a:rPr lang="en-US" sz="1100" i="1" dirty="0">
                <a:solidFill>
                  <a:srgbClr val="969696"/>
                </a:solidFill>
              </a:rPr>
              <a:t> A.A. Kinetics of low-pressure methanol synthesis // Chemical Engineering Science. 1988. – V. 43. – № 12. – P. 3185–3195.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169861"/>
              </p:ext>
            </p:extLst>
          </p:nvPr>
        </p:nvGraphicFramePr>
        <p:xfrm>
          <a:off x="1130615" y="2060848"/>
          <a:ext cx="7462416" cy="3124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38" name="Equation" r:id="rId4" imgW="6464160" imgH="2705040" progId="Equation.DSMT4">
                  <p:embed/>
                </p:oleObj>
              </mc:Choice>
              <mc:Fallback>
                <p:oleObj name="Equation" r:id="rId4" imgW="6464160" imgH="2705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615" y="2060848"/>
                        <a:ext cx="7462416" cy="31245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39786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Кинетическая модель синтеза метанола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114674" y="6165304"/>
            <a:ext cx="3983217" cy="65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 err="1">
                <a:solidFill>
                  <a:srgbClr val="969696"/>
                </a:solidFill>
              </a:rPr>
              <a:t>Graaf</a:t>
            </a:r>
            <a:r>
              <a:rPr lang="en-US" sz="1100" i="1" dirty="0">
                <a:solidFill>
                  <a:srgbClr val="969696"/>
                </a:solidFill>
              </a:rPr>
              <a:t> G.H., </a:t>
            </a:r>
            <a:r>
              <a:rPr lang="en-US" sz="1100" i="1" dirty="0" err="1">
                <a:solidFill>
                  <a:srgbClr val="969696"/>
                </a:solidFill>
              </a:rPr>
              <a:t>Stamhuis</a:t>
            </a:r>
            <a:r>
              <a:rPr lang="en-US" sz="1100" i="1" dirty="0">
                <a:solidFill>
                  <a:srgbClr val="969696"/>
                </a:solidFill>
              </a:rPr>
              <a:t> E.J., </a:t>
            </a:r>
            <a:r>
              <a:rPr lang="en-US" sz="1100" i="1" dirty="0" err="1">
                <a:solidFill>
                  <a:srgbClr val="969696"/>
                </a:solidFill>
              </a:rPr>
              <a:t>Beenackersz</a:t>
            </a:r>
            <a:r>
              <a:rPr lang="en-US" sz="1100" i="1" dirty="0">
                <a:solidFill>
                  <a:srgbClr val="969696"/>
                </a:solidFill>
              </a:rPr>
              <a:t> A.A. Kinetics of low-pressure methanol synthesis // Chemical Engineering Science. 1988. – V. 43. – № 12. – P. 3185–3195.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5359" y="1486488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400" dirty="0"/>
              <a:t>Включая в модель по одной скорости элементарной стадии от каждой реакции получаем 48 комбинаций скоростей реакции, которые можно использовать как модель. </a:t>
            </a:r>
          </a:p>
          <a:p>
            <a:pPr indent="360000" algn="just"/>
            <a:r>
              <a:rPr lang="ru-RU" sz="1400" dirty="0"/>
              <a:t>Для того чтобы подобрать модель, которая наилучшим образом будет описывать процесс синтеза метанола, авторы работы [1] провели эксперимент, в котором главной задачей было найти модель с наименьшими погрешностями и стандартными отклонениями по конверсии СО и СО</a:t>
            </a:r>
            <a:r>
              <a:rPr lang="ru-RU" sz="1400" baseline="-25000" dirty="0"/>
              <a:t>2</a:t>
            </a:r>
            <a:r>
              <a:rPr lang="ru-RU" sz="1400" dirty="0"/>
              <a:t>.</a:t>
            </a:r>
          </a:p>
          <a:p>
            <a:pPr indent="360000" algn="just"/>
            <a:r>
              <a:rPr lang="ru-RU" sz="1400" dirty="0"/>
              <a:t>Таким образом, среди 48 комбинаций была выбрана всего 1 модель (модель А4В2С1), которая лучшим образом описывает процесс синтеза метанола.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53674" y="3501008"/>
            <a:ext cx="326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Брутто-реакции </a:t>
            </a:r>
            <a:r>
              <a:rPr lang="ru-RU" b="1" dirty="0" smtClean="0">
                <a:latin typeface="Calibri" panose="020F0502020204030204" pitchFamily="34" charset="0"/>
              </a:rPr>
              <a:t>синтеза:</a:t>
            </a:r>
            <a:endParaRPr lang="ru-RU" b="1" dirty="0">
              <a:latin typeface="Calibri" panose="020F0502020204030204" pitchFamily="34" charset="0"/>
            </a:endParaRPr>
          </a:p>
          <a:p>
            <a:pPr lvl="0"/>
            <a:r>
              <a:rPr lang="ru-RU" dirty="0" smtClean="0">
                <a:latin typeface="Calibri" panose="020F0502020204030204" pitchFamily="34" charset="0"/>
              </a:rPr>
              <a:t>1. СО+2Н</a:t>
            </a:r>
            <a:r>
              <a:rPr lang="ru-RU" baseline="-25000" dirty="0" smtClean="0">
                <a:latin typeface="Calibri" panose="020F0502020204030204" pitchFamily="34" charset="0"/>
              </a:rPr>
              <a:t>2</a:t>
            </a:r>
            <a:r>
              <a:rPr lang="ru-RU" dirty="0" smtClean="0">
                <a:latin typeface="Calibri" panose="020F0502020204030204" pitchFamily="34" charset="0"/>
              </a:rPr>
              <a:t>=СН</a:t>
            </a:r>
            <a:r>
              <a:rPr lang="ru-RU" baseline="-25000" dirty="0" smtClean="0">
                <a:latin typeface="Calibri" panose="020F0502020204030204" pitchFamily="34" charset="0"/>
              </a:rPr>
              <a:t>3</a:t>
            </a:r>
            <a:r>
              <a:rPr lang="ru-RU" dirty="0" smtClean="0">
                <a:latin typeface="Calibri" panose="020F0502020204030204" pitchFamily="34" charset="0"/>
              </a:rPr>
              <a:t>ОН</a:t>
            </a:r>
            <a:r>
              <a:rPr lang="ru-RU" dirty="0">
                <a:latin typeface="Calibri" panose="020F0502020204030204" pitchFamily="34" charset="0"/>
              </a:rPr>
              <a:t>;</a:t>
            </a:r>
          </a:p>
          <a:p>
            <a:pPr lvl="0"/>
            <a:r>
              <a:rPr lang="ru-RU" dirty="0" smtClean="0">
                <a:latin typeface="Calibri" panose="020F0502020204030204" pitchFamily="34" charset="0"/>
              </a:rPr>
              <a:t>2. СО</a:t>
            </a:r>
            <a:r>
              <a:rPr lang="ru-RU" baseline="-25000" dirty="0" smtClean="0">
                <a:latin typeface="Calibri" panose="020F0502020204030204" pitchFamily="34" charset="0"/>
              </a:rPr>
              <a:t>2</a:t>
            </a:r>
            <a:r>
              <a:rPr lang="ru-RU" dirty="0" smtClean="0">
                <a:latin typeface="Calibri" panose="020F0502020204030204" pitchFamily="34" charset="0"/>
              </a:rPr>
              <a:t>+H</a:t>
            </a:r>
            <a:r>
              <a:rPr lang="ru-RU" baseline="-25000" dirty="0" smtClean="0">
                <a:latin typeface="Calibri" panose="020F0502020204030204" pitchFamily="34" charset="0"/>
              </a:rPr>
              <a:t>2</a:t>
            </a:r>
            <a:r>
              <a:rPr lang="ru-RU" dirty="0" smtClean="0">
                <a:latin typeface="Calibri" panose="020F0502020204030204" pitchFamily="34" charset="0"/>
              </a:rPr>
              <a:t>=CO+H</a:t>
            </a:r>
            <a:r>
              <a:rPr lang="ru-RU" baseline="-25000" dirty="0" smtClean="0">
                <a:latin typeface="Calibri" panose="020F0502020204030204" pitchFamily="34" charset="0"/>
              </a:rPr>
              <a:t>2</a:t>
            </a:r>
            <a:r>
              <a:rPr lang="ru-RU" dirty="0" smtClean="0">
                <a:latin typeface="Calibri" panose="020F0502020204030204" pitchFamily="34" charset="0"/>
              </a:rPr>
              <a:t>O</a:t>
            </a:r>
            <a:r>
              <a:rPr lang="ru-RU" dirty="0">
                <a:latin typeface="Calibri" panose="020F0502020204030204" pitchFamily="34" charset="0"/>
              </a:rPr>
              <a:t>;</a:t>
            </a:r>
          </a:p>
          <a:p>
            <a:r>
              <a:rPr lang="ru-RU" dirty="0" smtClean="0">
                <a:latin typeface="Calibri" panose="020F0502020204030204" pitchFamily="34" charset="0"/>
              </a:rPr>
              <a:t>3. </a:t>
            </a:r>
            <a:r>
              <a:rPr lang="ru-RU" dirty="0">
                <a:latin typeface="Calibri" panose="020F0502020204030204" pitchFamily="34" charset="0"/>
              </a:rPr>
              <a:t>СО</a:t>
            </a:r>
            <a:r>
              <a:rPr lang="en-US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+3Н</a:t>
            </a:r>
            <a:r>
              <a:rPr lang="ru-RU" baseline="-25000" dirty="0">
                <a:latin typeface="Calibri" panose="020F0502020204030204" pitchFamily="34" charset="0"/>
              </a:rPr>
              <a:t>2</a:t>
            </a:r>
            <a:r>
              <a:rPr lang="ru-RU" dirty="0">
                <a:latin typeface="Calibri" panose="020F0502020204030204" pitchFamily="34" charset="0"/>
              </a:rPr>
              <a:t>=СН</a:t>
            </a:r>
            <a:r>
              <a:rPr lang="ru-RU" baseline="-25000" dirty="0">
                <a:latin typeface="Calibri" panose="020F0502020204030204" pitchFamily="34" charset="0"/>
              </a:rPr>
              <a:t>3</a:t>
            </a:r>
            <a:r>
              <a:rPr lang="ru-RU" dirty="0">
                <a:latin typeface="Calibri" panose="020F0502020204030204" pitchFamily="34" charset="0"/>
              </a:rPr>
              <a:t>ОН+</a:t>
            </a:r>
            <a:r>
              <a:rPr lang="en-US" dirty="0">
                <a:latin typeface="Calibri" panose="020F0502020204030204" pitchFamily="34" charset="0"/>
              </a:rPr>
              <a:t>H</a:t>
            </a:r>
            <a:r>
              <a:rPr lang="en-US" baseline="-25000" dirty="0">
                <a:latin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</a:rPr>
              <a:t>O</a:t>
            </a:r>
            <a:r>
              <a:rPr lang="ru-RU" dirty="0" smtClean="0">
                <a:latin typeface="Calibri" panose="020F0502020204030204" pitchFamily="34" charset="0"/>
              </a:rPr>
              <a:t>;</a:t>
            </a:r>
            <a:endParaRPr lang="ru-RU" dirty="0">
              <a:latin typeface="Calibri" panose="020F050202020403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99964"/>
              </p:ext>
            </p:extLst>
          </p:nvPr>
        </p:nvGraphicFramePr>
        <p:xfrm>
          <a:off x="3352800" y="3379788"/>
          <a:ext cx="5534025" cy="2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2" name="Equation" r:id="rId4" imgW="3365280" imgH="1523880" progId="Equation.DSMT4">
                  <p:embed/>
                </p:oleObj>
              </mc:Choice>
              <mc:Fallback>
                <p:oleObj name="Equation" r:id="rId4" imgW="3365280" imgH="1523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379788"/>
                        <a:ext cx="5534025" cy="2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4398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370795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Теория </a:t>
            </a:r>
            <a:r>
              <a:rPr lang="ru-RU" altLang="ru-RU" sz="2900" b="1" dirty="0" err="1">
                <a:solidFill>
                  <a:srgbClr val="80BF44"/>
                </a:solidFill>
                <a:latin typeface="Calibri" pitchFamily="34" charset="0"/>
              </a:rPr>
              <a:t>Ленгмюра-Хиншелвуда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2970" y="1486489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b="1" kern="0" dirty="0">
                <a:latin typeface="Calibri" pitchFamily="34" charset="0"/>
              </a:rPr>
              <a:t>Считается, что кинетике </a:t>
            </a:r>
            <a:r>
              <a:rPr lang="ru-RU" altLang="ru-RU" sz="1700" b="1" kern="0" dirty="0" err="1">
                <a:latin typeface="Calibri" pitchFamily="34" charset="0"/>
              </a:rPr>
              <a:t>Ленгмюра-Хиншелвуда</a:t>
            </a:r>
            <a:r>
              <a:rPr lang="ru-RU" altLang="ru-RU" sz="1700" b="1" kern="0" dirty="0">
                <a:latin typeface="Calibri" pitchFamily="34" charset="0"/>
              </a:rPr>
              <a:t> подчиняется множество  промышленных реакций, таких как: </a:t>
            </a:r>
            <a:r>
              <a:rPr lang="ru-RU" altLang="ru-RU" sz="1700" kern="0" dirty="0">
                <a:latin typeface="Calibri" pitchFamily="34" charset="0"/>
              </a:rPr>
              <a:t>окисление </a:t>
            </a:r>
            <a:r>
              <a:rPr lang="en-US" altLang="ru-RU" sz="1700" kern="0" dirty="0">
                <a:latin typeface="Calibri" pitchFamily="34" charset="0"/>
              </a:rPr>
              <a:t>CO (Pt), </a:t>
            </a:r>
            <a:r>
              <a:rPr lang="ru-RU" altLang="ru-RU" sz="1700" kern="0" dirty="0">
                <a:latin typeface="Calibri" pitchFamily="34" charset="0"/>
              </a:rPr>
              <a:t>синтез метанола (</a:t>
            </a:r>
            <a:r>
              <a:rPr lang="en-US" altLang="ru-RU" sz="1700" kern="0" dirty="0" err="1">
                <a:latin typeface="Calibri" pitchFamily="34" charset="0"/>
              </a:rPr>
              <a:t>ZnO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, </a:t>
            </a:r>
            <a:r>
              <a:rPr lang="ru-RU" altLang="ru-RU" sz="1700" kern="0" dirty="0">
                <a:latin typeface="Calibri" pitchFamily="34" charset="0"/>
              </a:rPr>
              <a:t>гидрирование этилена (</a:t>
            </a:r>
            <a:r>
              <a:rPr lang="en-US" altLang="ru-RU" sz="1700" kern="0" dirty="0">
                <a:latin typeface="Calibri" pitchFamily="34" charset="0"/>
              </a:rPr>
              <a:t>Cu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, </a:t>
            </a:r>
            <a:r>
              <a:rPr lang="ru-RU" altLang="ru-RU" sz="1700" kern="0" dirty="0">
                <a:latin typeface="Calibri" pitchFamily="34" charset="0"/>
              </a:rPr>
              <a:t>восстановление </a:t>
            </a:r>
            <a:r>
              <a:rPr lang="en-US" altLang="ru-RU" sz="1700" kern="0" dirty="0">
                <a:latin typeface="Calibri" pitchFamily="34" charset="0"/>
              </a:rPr>
              <a:t>N</a:t>
            </a:r>
            <a:r>
              <a:rPr lang="en-US" altLang="ru-RU" sz="1700" kern="0" baseline="-25000" dirty="0">
                <a:latin typeface="Calibri" pitchFamily="34" charset="0"/>
              </a:rPr>
              <a:t>2</a:t>
            </a:r>
            <a:r>
              <a:rPr lang="en-US" altLang="ru-RU" sz="1700" kern="0" dirty="0">
                <a:latin typeface="Calibri" pitchFamily="34" charset="0"/>
              </a:rPr>
              <a:t>O (Pt, Au), </a:t>
            </a:r>
            <a:r>
              <a:rPr lang="ru-RU" altLang="ru-RU" sz="1700" kern="0" dirty="0">
                <a:latin typeface="Calibri" pitchFamily="34" charset="0"/>
              </a:rPr>
              <a:t>окисление этилена (</a:t>
            </a:r>
            <a:r>
              <a:rPr lang="en-US" altLang="ru-RU" sz="1700" kern="0" dirty="0" err="1">
                <a:latin typeface="Calibri" pitchFamily="34" charset="0"/>
              </a:rPr>
              <a:t>Pd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altLang="ru-RU" sz="1700" i="1" kern="0" dirty="0">
                <a:latin typeface="Calibri" pitchFamily="34" charset="0"/>
              </a:rPr>
              <a:t>Например, </a:t>
            </a:r>
            <a:r>
              <a:rPr lang="ru-RU" altLang="ru-RU" sz="1700" kern="0" dirty="0">
                <a:latin typeface="Calibri" pitchFamily="34" charset="0"/>
              </a:rPr>
              <a:t>модель Ван-Дала – </a:t>
            </a:r>
            <a:r>
              <a:rPr lang="ru-RU" altLang="ru-RU" sz="1700" kern="0" dirty="0" err="1">
                <a:latin typeface="Calibri" pitchFamily="34" charset="0"/>
              </a:rPr>
              <a:t>Буаллу</a:t>
            </a:r>
            <a:r>
              <a:rPr lang="ru-RU" altLang="ru-RU" sz="1700" kern="0" dirty="0">
                <a:latin typeface="Calibri" pitchFamily="34" charset="0"/>
              </a:rPr>
              <a:t> для синтеза метанола на цинк-медных катализаторах, основанная  на теории </a:t>
            </a:r>
            <a:r>
              <a:rPr lang="ru-RU" altLang="ru-RU" sz="1700" kern="0" dirty="0" err="1">
                <a:latin typeface="Calibri" pitchFamily="34" charset="0"/>
              </a:rPr>
              <a:t>Ленгмюра-Хиншелвуда</a:t>
            </a:r>
            <a:r>
              <a:rPr lang="ru-RU" altLang="ru-RU" sz="1700" kern="0" dirty="0">
                <a:latin typeface="Calibri" pitchFamily="34" charset="0"/>
              </a:rPr>
              <a:t>.</a:t>
            </a:r>
          </a:p>
          <a:p>
            <a:pPr marL="0" indent="0" algn="just">
              <a:buNone/>
            </a:pPr>
            <a:endParaRPr lang="ru-RU" altLang="ru-RU" sz="1700" kern="0" dirty="0">
              <a:latin typeface="Calibri" pitchFamily="34" charset="0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53" y="4443967"/>
            <a:ext cx="4424597" cy="172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54" y="3536326"/>
            <a:ext cx="3197658" cy="82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713552" y="4682124"/>
            <a:ext cx="3469062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700" kern="0" dirty="0">
                <a:latin typeface="Calibri" pitchFamily="34" charset="0"/>
              </a:rPr>
              <a:t>Степень = количеству поверхностных соединений, вступающих во взаимодействие в стадии, определяющей выражение скорости</a:t>
            </a:r>
          </a:p>
        </p:txBody>
      </p:sp>
      <p:sp>
        <p:nvSpPr>
          <p:cNvPr id="3" name="Стрелка вправо 2"/>
          <p:cNvSpPr/>
          <p:nvPr/>
        </p:nvSpPr>
        <p:spPr bwMode="auto">
          <a:xfrm rot="10800000">
            <a:off x="5213812" y="4804756"/>
            <a:ext cx="501109" cy="337230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55065" y="6274051"/>
            <a:ext cx="4111417" cy="608206"/>
          </a:xfrm>
          <a:prstGeom prst="rect">
            <a:avLst/>
          </a:prstGeom>
          <a:solidFill>
            <a:schemeClr val="bg1"/>
          </a:solidFill>
        </p:spPr>
        <p:txBody>
          <a:bodyPr wrap="square" lIns="145124" tIns="72562" rIns="145124" bIns="72562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</a:rPr>
              <a:t>Francesco </a:t>
            </a:r>
            <a:r>
              <a:rPr lang="en-US" sz="1000" i="1" dirty="0" err="1">
                <a:latin typeface="Calibri" panose="020F0502020204030204" pitchFamily="34" charset="0"/>
              </a:rPr>
              <a:t>Lonis</a:t>
            </a:r>
            <a:r>
              <a:rPr lang="en-US" sz="1000" i="1" dirty="0">
                <a:latin typeface="Calibri" panose="020F0502020204030204" pitchFamily="34" charset="0"/>
              </a:rPr>
              <a:t>, Vittorio </a:t>
            </a:r>
            <a:r>
              <a:rPr lang="en-US" sz="1000" i="1" dirty="0" err="1">
                <a:latin typeface="Calibri" panose="020F0502020204030204" pitchFamily="34" charset="0"/>
              </a:rPr>
              <a:t>Tola</a:t>
            </a:r>
            <a:r>
              <a:rPr lang="en-US" sz="1000" i="1" dirty="0">
                <a:latin typeface="Calibri" panose="020F0502020204030204" pitchFamily="34" charset="0"/>
              </a:rPr>
              <a:t>, Giorgio </a:t>
            </a:r>
            <a:r>
              <a:rPr lang="en-US" sz="1000" i="1" dirty="0" err="1">
                <a:latin typeface="Calibri" panose="020F0502020204030204" pitchFamily="34" charset="0"/>
              </a:rPr>
              <a:t>Cau</a:t>
            </a:r>
            <a:r>
              <a:rPr lang="en-US" sz="1000" i="1" dirty="0">
                <a:latin typeface="Calibri" panose="020F0502020204030204" pitchFamily="34" charset="0"/>
              </a:rPr>
              <a:t>. Renewable methanol production and use through reversible solid oxide cells and recycled CO</a:t>
            </a:r>
            <a:r>
              <a:rPr lang="en-US" sz="1000" i="1" baseline="-25000" dirty="0">
                <a:latin typeface="Calibri" panose="020F0502020204030204" pitchFamily="34" charset="0"/>
              </a:rPr>
              <a:t>2</a:t>
            </a:r>
            <a:r>
              <a:rPr lang="en-US" sz="1000" i="1" dirty="0">
                <a:latin typeface="Calibri" panose="020F0502020204030204" pitchFamily="34" charset="0"/>
              </a:rPr>
              <a:t> hydrogenation // </a:t>
            </a:r>
            <a:r>
              <a:rPr lang="fr-FR" sz="1000" i="1" dirty="0">
                <a:latin typeface="Calibri" panose="020F0502020204030204" pitchFamily="34" charset="0"/>
              </a:rPr>
              <a:t>Fuel Volume 246, 15 June 2019, Pages 500-515</a:t>
            </a:r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42" y="3086155"/>
            <a:ext cx="3927158" cy="1498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994359"/>
              </p:ext>
            </p:extLst>
          </p:nvPr>
        </p:nvGraphicFramePr>
        <p:xfrm>
          <a:off x="5464366" y="3667648"/>
          <a:ext cx="1159550" cy="56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12" name="Equation" r:id="rId7" imgW="812520" imgH="393480" progId="Equation.DSMT4">
                  <p:embed/>
                </p:oleObj>
              </mc:Choice>
              <mc:Fallback>
                <p:oleObj name="Equation" r:id="rId7" imgW="812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4366" y="3667648"/>
                        <a:ext cx="1159550" cy="564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5827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90" y="331477"/>
            <a:ext cx="4952510" cy="350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810145" y="5968841"/>
            <a:ext cx="1523720" cy="88916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8309" tIns="54154" rIns="108309" bIns="54154" anchor="ctr"/>
          <a:lstStyle/>
          <a:p>
            <a:pPr algn="ctr" defTabSz="913855"/>
            <a:r>
              <a:rPr lang="ru-RU" b="1" dirty="0" smtClean="0">
                <a:solidFill>
                  <a:srgbClr val="FFFFFF"/>
                </a:solidFill>
              </a:rPr>
              <a:t>2023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5" y="2311390"/>
            <a:ext cx="9144000" cy="2235233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09" tIns="54154" rIns="108309" bIns="54154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6447" y="4750431"/>
            <a:ext cx="6402311" cy="111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r>
              <a:rPr lang="ru-RU" altLang="ru-RU" b="1" dirty="0" smtClean="0">
                <a:solidFill>
                  <a:srgbClr val="000000"/>
                </a:solidFill>
              </a:rPr>
              <a:t>Лектор </a:t>
            </a:r>
            <a:r>
              <a:rPr lang="ru-RU" altLang="ru-RU" b="1" dirty="0">
                <a:solidFill>
                  <a:srgbClr val="000000"/>
                </a:solidFill>
              </a:rPr>
              <a:t>– к.т.н., доцент </a:t>
            </a:r>
            <a:r>
              <a:rPr lang="ru-RU" altLang="ru-RU" b="1" dirty="0" smtClean="0">
                <a:solidFill>
                  <a:srgbClr val="000000"/>
                </a:solidFill>
              </a:rPr>
              <a:t>ОХИ Юрьев Е.М.</a:t>
            </a:r>
            <a:endParaRPr lang="ru-RU" dirty="0">
              <a:solidFill>
                <a:srgbClr val="808080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5422" y="2492896"/>
            <a:ext cx="7695878" cy="66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/>
            <a:r>
              <a:rPr lang="ru-RU" altLang="ru-RU" sz="2800" b="1" dirty="0">
                <a:solidFill>
                  <a:srgbClr val="000000"/>
                </a:solidFill>
              </a:rPr>
              <a:t>Кинетическая модель </a:t>
            </a:r>
            <a:r>
              <a:rPr lang="ru-RU" altLang="ru-RU" sz="2800" b="1" dirty="0" smtClean="0">
                <a:solidFill>
                  <a:srgbClr val="000000"/>
                </a:solidFill>
              </a:rPr>
              <a:t>паровой конверсии метана</a:t>
            </a: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38469" y="579782"/>
            <a:ext cx="3465748" cy="1265042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9761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71600" y="1486488"/>
            <a:ext cx="7920880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dirty="0" smtClean="0">
                <a:latin typeface="Calibri" panose="020F0502020204030204" pitchFamily="34" charset="0"/>
              </a:rPr>
              <a:t>Реакция имеет серьезное промышленное значение в НХ промышленности: установки для производства аммиака и метанола - и нефтеперерабатывающей промышленности: водородные установки. </a:t>
            </a:r>
          </a:p>
          <a:p>
            <a:pPr indent="444500" algn="just"/>
            <a:r>
              <a:rPr lang="ru-RU" dirty="0" smtClean="0">
                <a:latin typeface="Calibri" panose="020F0502020204030204" pitchFamily="34" charset="0"/>
              </a:rPr>
              <a:t>Реакция быстрая эндотермическая - основное противоречие описания кинетики было разрешено обширной экспериментальной работой и работой по кинетическому моделированию </a:t>
            </a:r>
            <a:r>
              <a:rPr lang="ru-RU" dirty="0" err="1" smtClean="0">
                <a:latin typeface="Calibri" panose="020F0502020204030204" pitchFamily="34" charset="0"/>
              </a:rPr>
              <a:t>Xu</a:t>
            </a:r>
            <a:r>
              <a:rPr lang="ru-RU" dirty="0" smtClean="0">
                <a:latin typeface="Calibri" panose="020F0502020204030204" pitchFamily="34" charset="0"/>
              </a:rPr>
              <a:t> и </a:t>
            </a:r>
            <a:r>
              <a:rPr lang="ru-RU" dirty="0" err="1" smtClean="0">
                <a:latin typeface="Calibri" panose="020F0502020204030204" pitchFamily="34" charset="0"/>
              </a:rPr>
              <a:t>Froment</a:t>
            </a:r>
            <a:r>
              <a:rPr lang="ru-RU" dirty="0" smtClean="0">
                <a:latin typeface="Calibri" panose="020F0502020204030204" pitchFamily="34" charset="0"/>
              </a:rPr>
              <a:t> (1989a,b) и анализом </a:t>
            </a:r>
            <a:r>
              <a:rPr lang="ru-RU" dirty="0" err="1" smtClean="0">
                <a:latin typeface="Calibri" panose="020F0502020204030204" pitchFamily="34" charset="0"/>
              </a:rPr>
              <a:t>Elnashaie</a:t>
            </a:r>
            <a:r>
              <a:rPr lang="ru-RU" dirty="0" smtClean="0">
                <a:latin typeface="Calibri" panose="020F0502020204030204" pitchFamily="34" charset="0"/>
              </a:rPr>
              <a:t> </a:t>
            </a:r>
            <a:r>
              <a:rPr lang="ru-RU" dirty="0" err="1" smtClean="0">
                <a:latin typeface="Calibri" panose="020F0502020204030204" pitchFamily="34" charset="0"/>
              </a:rPr>
              <a:t>et</a:t>
            </a:r>
            <a:r>
              <a:rPr lang="ru-RU" dirty="0" smtClean="0">
                <a:latin typeface="Calibri" panose="020F0502020204030204" pitchFamily="34" charset="0"/>
              </a:rPr>
              <a:t> </a:t>
            </a:r>
            <a:r>
              <a:rPr lang="ru-RU" dirty="0" err="1" smtClean="0">
                <a:latin typeface="Calibri" panose="020F0502020204030204" pitchFamily="34" charset="0"/>
              </a:rPr>
              <a:t>al</a:t>
            </a:r>
            <a:r>
              <a:rPr lang="ru-RU" dirty="0" smtClean="0">
                <a:latin typeface="Calibri" panose="020F0502020204030204" pitchFamily="34" charset="0"/>
              </a:rPr>
              <a:t>. (1990).</a:t>
            </a:r>
            <a:endParaRPr lang="en-US" baseline="-25000" dirty="0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20540" y="3717032"/>
            <a:ext cx="6047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+ 43,5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=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156,5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</p:txBody>
      </p:sp>
    </p:spTree>
    <p:extLst>
      <p:ext uri="{BB962C8B-B14F-4D97-AF65-F5344CB8AC3E}">
        <p14:creationId xmlns:p14="http://schemas.microsoft.com/office/powerpoint/2010/main" val="404534826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20540" y="1412776"/>
            <a:ext cx="6047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+ 43,5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=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156,5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71600" y="2686817"/>
            <a:ext cx="7920880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 err="1" smtClean="0">
                <a:latin typeface="Calibri" panose="020F0502020204030204" pitchFamily="34" charset="0"/>
              </a:rPr>
              <a:t>Акрес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ru-RU" sz="2000" i="1" dirty="0">
                <a:latin typeface="Calibri" panose="020F0502020204030204" pitchFamily="34" charset="0"/>
              </a:rPr>
              <a:t>и </a:t>
            </a:r>
            <a:r>
              <a:rPr lang="ru-RU" sz="2000" i="1" dirty="0" err="1" smtClean="0">
                <a:latin typeface="Calibri" panose="020F0502020204030204" pitchFamily="34" charset="0"/>
              </a:rPr>
              <a:t>Кэмп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ru-RU" sz="2000" i="1" dirty="0">
                <a:latin typeface="Calibri" panose="020F0502020204030204" pitchFamily="34" charset="0"/>
              </a:rPr>
              <a:t>(1955</a:t>
            </a:r>
            <a:r>
              <a:rPr lang="ru-RU" sz="2000" i="1" dirty="0" smtClean="0">
                <a:latin typeface="Calibri" panose="020F0502020204030204" pitchFamily="34" charset="0"/>
              </a:rPr>
              <a:t>)</a:t>
            </a:r>
            <a:r>
              <a:rPr lang="ru-RU" sz="2000" i="1" dirty="0">
                <a:latin typeface="Calibri" panose="020F0502020204030204" pitchFamily="34" charset="0"/>
              </a:rPr>
              <a:t>, </a:t>
            </a:r>
            <a:r>
              <a:rPr lang="ru-RU" sz="2000" i="1" dirty="0" smtClean="0">
                <a:latin typeface="Calibri" panose="020F0502020204030204" pitchFamily="34" charset="0"/>
              </a:rPr>
              <a:t>коммерческие гранулы </a:t>
            </a:r>
            <a:r>
              <a:rPr lang="en-US" sz="2000" i="1" dirty="0" smtClean="0">
                <a:latin typeface="Calibri" panose="020F0502020204030204" pitchFamily="34" charset="0"/>
              </a:rPr>
              <a:t>Ni </a:t>
            </a:r>
            <a:r>
              <a:rPr lang="ru-RU" sz="2000" i="1" dirty="0" smtClean="0">
                <a:latin typeface="Calibri" panose="020F0502020204030204" pitchFamily="34" charset="0"/>
              </a:rPr>
              <a:t>1/8</a:t>
            </a:r>
            <a:r>
              <a:rPr lang="en-US" sz="2000" i="1" dirty="0" smtClean="0">
                <a:latin typeface="Calibri" panose="020F0502020204030204" pitchFamily="34" charset="0"/>
              </a:rPr>
              <a:t>”</a:t>
            </a:r>
            <a:r>
              <a:rPr lang="ru-RU" sz="2000" i="1" dirty="0" smtClean="0">
                <a:latin typeface="Calibri" panose="020F0502020204030204" pitchFamily="34" charset="0"/>
              </a:rPr>
              <a:t>, на кизельгур</a:t>
            </a:r>
            <a:r>
              <a:rPr lang="ru-RU" sz="2000" i="1" dirty="0">
                <a:latin typeface="Calibri" panose="020F0502020204030204" pitchFamily="34" charset="0"/>
              </a:rPr>
              <a:t>е</a:t>
            </a:r>
            <a:r>
              <a:rPr lang="ru-RU" sz="2000" dirty="0" smtClean="0">
                <a:latin typeface="Calibri" panose="020F0502020204030204" pitchFamily="34" charset="0"/>
              </a:rPr>
              <a:t>: 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1 порядок </a:t>
            </a:r>
            <a:r>
              <a:rPr lang="ru-RU" sz="2000" dirty="0">
                <a:latin typeface="Calibri" pitchFamily="34" charset="0"/>
              </a:rPr>
              <a:t>по </a:t>
            </a:r>
            <a:r>
              <a:rPr lang="ru-RU" sz="2000" dirty="0" smtClean="0">
                <a:latin typeface="Calibri" pitchFamily="34" charset="0"/>
              </a:rPr>
              <a:t>метану;</a:t>
            </a:r>
          </a:p>
          <a:p>
            <a:pPr marL="285750" indent="-285750" algn="just">
              <a:buFontTx/>
              <a:buChar char="-"/>
            </a:pPr>
            <a:r>
              <a:rPr lang="en-US" sz="2000" dirty="0" smtClean="0">
                <a:latin typeface="Calibri" pitchFamily="34" charset="0"/>
              </a:rPr>
              <a:t>RDS - </a:t>
            </a:r>
            <a:r>
              <a:rPr lang="ru-RU" sz="2000" dirty="0" smtClean="0">
                <a:latin typeface="Calibri" pitchFamily="34" charset="0"/>
              </a:rPr>
              <a:t>адсорбция метана;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itchFamily="34" charset="0"/>
              </a:rPr>
              <a:t>не </a:t>
            </a:r>
            <a:r>
              <a:rPr lang="ru-RU" sz="2000" dirty="0">
                <a:latin typeface="Calibri" pitchFamily="34" charset="0"/>
              </a:rPr>
              <a:t>предложило никакого </a:t>
            </a:r>
            <a:r>
              <a:rPr lang="ru-RU" sz="2000" dirty="0" smtClean="0">
                <a:latin typeface="Calibri" pitchFamily="34" charset="0"/>
              </a:rPr>
              <a:t>механизма;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itchFamily="34" charset="0"/>
              </a:rPr>
              <a:t>и </a:t>
            </a:r>
            <a:r>
              <a:rPr lang="ru-RU" sz="2000" dirty="0">
                <a:latin typeface="Calibri" pitchFamily="34" charset="0"/>
              </a:rPr>
              <a:t>СО, и СО</a:t>
            </a:r>
            <a:r>
              <a:rPr lang="ru-RU" sz="2000" baseline="-25000" dirty="0">
                <a:latin typeface="Calibri" pitchFamily="34" charset="0"/>
              </a:rPr>
              <a:t>2</a:t>
            </a:r>
            <a:r>
              <a:rPr lang="ru-RU" sz="2000" dirty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- первичные продукты реакции.</a:t>
            </a:r>
          </a:p>
          <a:p>
            <a:pPr algn="just"/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>
                <a:latin typeface="Calibri" pitchFamily="34" charset="0"/>
              </a:rPr>
              <a:t>Таким образом, в конверсии метана участвуют обе реакции парового риформинга с образованием СО и </a:t>
            </a:r>
            <a:r>
              <a:rPr lang="ru-RU" sz="2000" dirty="0" smtClean="0">
                <a:latin typeface="Calibri" pitchFamily="34" charset="0"/>
              </a:rPr>
              <a:t>СО</a:t>
            </a:r>
            <a:r>
              <a:rPr lang="ru-RU" sz="2000" baseline="-25000" dirty="0" smtClean="0">
                <a:latin typeface="Calibri" pitchFamily="34" charset="0"/>
              </a:rPr>
              <a:t>2</a:t>
            </a:r>
            <a:r>
              <a:rPr lang="ru-RU" sz="2000" dirty="0" smtClean="0">
                <a:latin typeface="Calibri" pitchFamily="34" charset="0"/>
              </a:rPr>
              <a:t>, </a:t>
            </a:r>
            <a:r>
              <a:rPr lang="ru-RU" sz="2000" dirty="0">
                <a:latin typeface="Calibri" pitchFamily="34" charset="0"/>
              </a:rPr>
              <a:t>а не одна из </a:t>
            </a:r>
            <a:r>
              <a:rPr lang="ru-RU" sz="2000" dirty="0" smtClean="0">
                <a:latin typeface="Calibri" pitchFamily="34" charset="0"/>
              </a:rPr>
              <a:t>них (ранняя гипотеза - другой </a:t>
            </a:r>
            <a:r>
              <a:rPr lang="ru-RU" sz="2000" dirty="0">
                <a:latin typeface="Calibri" pitchFamily="34" charset="0"/>
              </a:rPr>
              <a:t>оксид углерода получается в результате реакции конверсии водяного </a:t>
            </a:r>
            <a:r>
              <a:rPr lang="ru-RU" sz="2000" dirty="0" smtClean="0">
                <a:latin typeface="Calibri" pitchFamily="34" charset="0"/>
              </a:rPr>
              <a:t>газа)</a:t>
            </a:r>
          </a:p>
          <a:p>
            <a:pPr algn="just"/>
            <a:r>
              <a:rPr lang="ru-RU" sz="2000" dirty="0" smtClean="0">
                <a:latin typeface="Calibri" pitchFamily="34" charset="0"/>
              </a:rPr>
              <a:t>Размер </a:t>
            </a:r>
            <a:r>
              <a:rPr lang="ru-RU" sz="2000" dirty="0">
                <a:latin typeface="Calibri" pitchFamily="34" charset="0"/>
              </a:rPr>
              <a:t>гранул, используемых в этом исследовании, предполагает возможность диффузионных ограничений. </a:t>
            </a:r>
            <a:endParaRPr lang="en-US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05768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20540" y="1412776"/>
            <a:ext cx="6047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СО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+ 43,5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=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156,5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71600" y="2686817"/>
            <a:ext cx="7920880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>
                <a:latin typeface="Calibri" panose="020F0502020204030204" pitchFamily="34" charset="0"/>
              </a:rPr>
              <a:t>Бодров и др. (1964), </a:t>
            </a:r>
            <a:r>
              <a:rPr lang="ru-RU" sz="2000" i="1" dirty="0" smtClean="0">
                <a:latin typeface="Calibri" panose="020F0502020204030204" pitchFamily="34" charset="0"/>
              </a:rPr>
              <a:t>никелевая фольга</a:t>
            </a:r>
            <a:r>
              <a:rPr lang="ru-RU" sz="2000" dirty="0" smtClean="0">
                <a:latin typeface="Calibri" panose="020F0502020204030204" pitchFamily="34" charset="0"/>
              </a:rPr>
              <a:t>: 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1 порядок </a:t>
            </a:r>
            <a:r>
              <a:rPr lang="ru-RU" sz="2000" dirty="0">
                <a:latin typeface="Calibri" panose="020F0502020204030204" pitchFamily="34" charset="0"/>
              </a:rPr>
              <a:t>по метану при </a:t>
            </a:r>
            <a:r>
              <a:rPr lang="ru-RU" sz="2000" dirty="0" smtClean="0">
                <a:latin typeface="Calibri" panose="020F0502020204030204" pitchFamily="34" charset="0"/>
              </a:rPr>
              <a:t>900°С;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при 800°С 1 порядок </a:t>
            </a:r>
            <a:r>
              <a:rPr lang="ru-RU" sz="2000" dirty="0">
                <a:latin typeface="Calibri" panose="020F0502020204030204" pitchFamily="34" charset="0"/>
              </a:rPr>
              <a:t>по </a:t>
            </a:r>
            <a:r>
              <a:rPr lang="ru-RU" sz="2000" dirty="0" smtClean="0">
                <a:latin typeface="Calibri" panose="020F0502020204030204" pitchFamily="34" charset="0"/>
              </a:rPr>
              <a:t>Н</a:t>
            </a:r>
            <a:r>
              <a:rPr lang="ru-RU" sz="2000" baseline="-25000" dirty="0" smtClean="0">
                <a:latin typeface="Calibri" panose="020F0502020204030204" pitchFamily="34" charset="0"/>
              </a:rPr>
              <a:t>2</a:t>
            </a:r>
            <a:r>
              <a:rPr lang="ru-RU" sz="2000" dirty="0" smtClean="0">
                <a:latin typeface="Calibri" panose="020F0502020204030204" pitchFamily="34" charset="0"/>
              </a:rPr>
              <a:t>О;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algn="just"/>
            <a:r>
              <a:rPr lang="ru-RU" sz="2000" dirty="0" smtClean="0">
                <a:latin typeface="Calibri" panose="020F0502020204030204" pitchFamily="34" charset="0"/>
              </a:rPr>
              <a:t> </a:t>
            </a:r>
            <a:endParaRPr lang="en-US" sz="2000" dirty="0">
              <a:latin typeface="Calibri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634185"/>
              </p:ext>
            </p:extLst>
          </p:nvPr>
        </p:nvGraphicFramePr>
        <p:xfrm>
          <a:off x="3144141" y="3985600"/>
          <a:ext cx="3000602" cy="1431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23" name="Equation" r:id="rId4" imgW="1358640" imgH="647640" progId="Equation.DSMT4">
                  <p:embed/>
                </p:oleObj>
              </mc:Choice>
              <mc:Fallback>
                <p:oleObj name="Equation" r:id="rId4" imgW="1358640" imgH="64764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4141" y="3985600"/>
                        <a:ext cx="3000602" cy="1431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95581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0927" y="1456323"/>
            <a:ext cx="8121553" cy="44781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1900" i="1" dirty="0">
                <a:latin typeface="Calibri" panose="020F0502020204030204" pitchFamily="34" charset="0"/>
              </a:rPr>
              <a:t>Бодров и др. (1964), </a:t>
            </a:r>
            <a:r>
              <a:rPr lang="ru-RU" sz="1900" i="1" dirty="0" smtClean="0">
                <a:latin typeface="Calibri" panose="020F0502020204030204" pitchFamily="34" charset="0"/>
              </a:rPr>
              <a:t>никелевая фольга</a:t>
            </a:r>
            <a:r>
              <a:rPr lang="ru-RU" sz="1900" dirty="0" smtClean="0">
                <a:latin typeface="Calibri" panose="020F0502020204030204" pitchFamily="34" charset="0"/>
              </a:rPr>
              <a:t>:</a:t>
            </a:r>
          </a:p>
          <a:p>
            <a:pPr indent="444500" algn="just"/>
            <a:endParaRPr lang="ru-RU" sz="1900" dirty="0" smtClean="0">
              <a:latin typeface="Calibri" panose="020F0502020204030204" pitchFamily="34" charset="0"/>
            </a:endParaRPr>
          </a:p>
          <a:p>
            <a:pPr indent="444500" algn="just"/>
            <a:endParaRPr lang="ru-RU" sz="1900" dirty="0">
              <a:latin typeface="Calibri" panose="020F050202020403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1900" dirty="0" smtClean="0">
                <a:latin typeface="Calibri" panose="020F0502020204030204" pitchFamily="34" charset="0"/>
              </a:rPr>
              <a:t>возможность </a:t>
            </a:r>
            <a:r>
              <a:rPr lang="ru-RU" sz="1900" dirty="0">
                <a:latin typeface="Calibri" panose="020F0502020204030204" pitchFamily="34" charset="0"/>
              </a:rPr>
              <a:t>относительно сильной адсорбции 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O и </a:t>
            </a:r>
            <a:r>
              <a:rPr lang="ru-RU" sz="1900" dirty="0" smtClean="0">
                <a:latin typeface="Calibri" panose="020F0502020204030204" pitchFamily="34" charset="0"/>
              </a:rPr>
              <a:t>CO;</a:t>
            </a:r>
          </a:p>
          <a:p>
            <a:pPr marL="342900" indent="-342900" algn="just">
              <a:buFontTx/>
              <a:buChar char="-"/>
            </a:pPr>
            <a:r>
              <a:rPr lang="ru-RU" sz="1900" dirty="0" smtClean="0">
                <a:latin typeface="Calibri" panose="020F0502020204030204" pitchFamily="34" charset="0"/>
              </a:rPr>
              <a:t>скорость </a:t>
            </a:r>
            <a:r>
              <a:rPr lang="ru-RU" sz="1900" dirty="0">
                <a:latin typeface="Calibri" panose="020F0502020204030204" pitchFamily="34" charset="0"/>
              </a:rPr>
              <a:t>реакции показывает снижение с увеличением концентрации CO (</a:t>
            </a:r>
            <a:r>
              <a:rPr lang="ru-RU" sz="1900" i="1" dirty="0">
                <a:latin typeface="Calibri" panose="020F0502020204030204" pitchFamily="34" charset="0"/>
              </a:rPr>
              <a:t>ингибирование продукта</a:t>
            </a:r>
            <a:r>
              <a:rPr lang="ru-RU" sz="1900" dirty="0">
                <a:latin typeface="Calibri" panose="020F0502020204030204" pitchFamily="34" charset="0"/>
              </a:rPr>
              <a:t>) и с увеличение концентрации 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O. </a:t>
            </a:r>
            <a:endParaRPr lang="ru-RU" sz="1900" dirty="0" smtClean="0">
              <a:latin typeface="Calibri" panose="020F050202020403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1900" dirty="0" smtClean="0">
                <a:latin typeface="Calibri" panose="020F0502020204030204" pitchFamily="34" charset="0"/>
              </a:rPr>
              <a:t>зависимость </a:t>
            </a:r>
            <a:r>
              <a:rPr lang="ru-RU" sz="1900" dirty="0">
                <a:latin typeface="Calibri" panose="020F0502020204030204" pitchFamily="34" charset="0"/>
              </a:rPr>
              <a:t>скорости реакции от концентрации Н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О имеет отрицательный порядок, </a:t>
            </a:r>
            <a:r>
              <a:rPr lang="ru-RU" sz="1900" dirty="0" smtClean="0">
                <a:latin typeface="Calibri" panose="020F0502020204030204" pitchFamily="34" charset="0"/>
              </a:rPr>
              <a:t>но Н</a:t>
            </a:r>
            <a:r>
              <a:rPr lang="ru-RU" sz="1900" baseline="-25000" dirty="0" smtClean="0">
                <a:latin typeface="Calibri" panose="020F0502020204030204" pitchFamily="34" charset="0"/>
              </a:rPr>
              <a:t>2</a:t>
            </a:r>
            <a:r>
              <a:rPr lang="ru-RU" sz="1900" dirty="0" smtClean="0">
                <a:latin typeface="Calibri" panose="020F0502020204030204" pitchFamily="34" charset="0"/>
              </a:rPr>
              <a:t>О </a:t>
            </a:r>
            <a:r>
              <a:rPr lang="ru-RU" sz="1900" dirty="0">
                <a:latin typeface="Calibri" panose="020F0502020204030204" pitchFamily="34" charset="0"/>
              </a:rPr>
              <a:t>является </a:t>
            </a:r>
            <a:r>
              <a:rPr lang="ru-RU" sz="1900" dirty="0" smtClean="0">
                <a:latin typeface="Calibri" panose="020F0502020204030204" pitchFamily="34" charset="0"/>
              </a:rPr>
              <a:t>реагентом, значит, </a:t>
            </a:r>
            <a:r>
              <a:rPr lang="ru-RU" sz="1900" dirty="0">
                <a:latin typeface="Calibri" panose="020F0502020204030204" pitchFamily="34" charset="0"/>
              </a:rPr>
              <a:t>этот отрицательный порядок не может быть справедлив во всем диапазоне концентраций </a:t>
            </a:r>
            <a:r>
              <a:rPr lang="ru-RU" sz="1900" dirty="0" smtClean="0">
                <a:latin typeface="Calibri" panose="020F0502020204030204" pitchFamily="34" charset="0"/>
              </a:rPr>
              <a:t>Н</a:t>
            </a:r>
            <a:r>
              <a:rPr lang="ru-RU" sz="1900" baseline="-25000" dirty="0" smtClean="0">
                <a:latin typeface="Calibri" panose="020F0502020204030204" pitchFamily="34" charset="0"/>
              </a:rPr>
              <a:t>2</a:t>
            </a:r>
            <a:r>
              <a:rPr lang="ru-RU" sz="1900" dirty="0" smtClean="0">
                <a:latin typeface="Calibri" panose="020F0502020204030204" pitchFamily="34" charset="0"/>
              </a:rPr>
              <a:t>О: немонотонная зависимость </a:t>
            </a:r>
            <a:r>
              <a:rPr lang="ru-RU" sz="1900" dirty="0">
                <a:latin typeface="Calibri" panose="020F0502020204030204" pitchFamily="34" charset="0"/>
              </a:rPr>
              <a:t>скорости реакции от концентрации </a:t>
            </a:r>
            <a:r>
              <a:rPr lang="ru-RU" sz="1900" dirty="0" smtClean="0">
                <a:latin typeface="Calibri" panose="020F0502020204030204" pitchFamily="34" charset="0"/>
              </a:rPr>
              <a:t>Н</a:t>
            </a:r>
            <a:r>
              <a:rPr lang="ru-RU" sz="1900" baseline="-25000" dirty="0" smtClean="0">
                <a:latin typeface="Calibri" panose="020F0502020204030204" pitchFamily="34" charset="0"/>
              </a:rPr>
              <a:t>2</a:t>
            </a:r>
            <a:r>
              <a:rPr lang="ru-RU" sz="1900" dirty="0" smtClean="0">
                <a:latin typeface="Calibri" panose="020F0502020204030204" pitchFamily="34" charset="0"/>
              </a:rPr>
              <a:t>О;</a:t>
            </a:r>
          </a:p>
          <a:p>
            <a:pPr marL="342900" indent="-342900" algn="just">
              <a:buFontTx/>
              <a:buChar char="-"/>
            </a:pPr>
            <a:r>
              <a:rPr lang="ru-RU" sz="1900" dirty="0" smtClean="0">
                <a:latin typeface="Calibri" panose="020F0502020204030204" pitchFamily="34" charset="0"/>
              </a:rPr>
              <a:t>отсутствие </a:t>
            </a:r>
            <a:r>
              <a:rPr lang="ru-RU" sz="1900" dirty="0">
                <a:latin typeface="Calibri" panose="020F0502020204030204" pitchFamily="34" charset="0"/>
              </a:rPr>
              <a:t>CH</a:t>
            </a:r>
            <a:r>
              <a:rPr lang="ru-RU" sz="1900" baseline="-25000" dirty="0">
                <a:latin typeface="Calibri" panose="020F0502020204030204" pitchFamily="34" charset="0"/>
              </a:rPr>
              <a:t>4</a:t>
            </a:r>
            <a:r>
              <a:rPr lang="ru-RU" sz="1900" dirty="0">
                <a:latin typeface="Calibri" panose="020F0502020204030204" pitchFamily="34" charset="0"/>
              </a:rPr>
              <a:t> в знаменателе предполагает, что он реагирует в газовой </a:t>
            </a:r>
            <a:r>
              <a:rPr lang="ru-RU" sz="1900" dirty="0" smtClean="0">
                <a:latin typeface="Calibri" panose="020F0502020204030204" pitchFamily="34" charset="0"/>
              </a:rPr>
              <a:t>фазе - это </a:t>
            </a:r>
            <a:r>
              <a:rPr lang="ru-RU" sz="1900" dirty="0">
                <a:latin typeface="Calibri" panose="020F0502020204030204" pitchFamily="34" charset="0"/>
              </a:rPr>
              <a:t>маловероятный механизм, поскольку хорошо известно, что СН</a:t>
            </a:r>
            <a:r>
              <a:rPr lang="ru-RU" sz="1900" baseline="-25000" dirty="0">
                <a:latin typeface="Calibri" panose="020F0502020204030204" pitchFamily="34" charset="0"/>
              </a:rPr>
              <a:t>4</a:t>
            </a:r>
            <a:r>
              <a:rPr lang="ru-RU" sz="1900" dirty="0">
                <a:latin typeface="Calibri" panose="020F0502020204030204" pitchFamily="34" charset="0"/>
              </a:rPr>
              <a:t> сильно адсорбируется (</a:t>
            </a:r>
            <a:r>
              <a:rPr lang="ru-RU" sz="1900" i="1" dirty="0" err="1">
                <a:latin typeface="Calibri" panose="020F0502020204030204" pitchFamily="34" charset="0"/>
              </a:rPr>
              <a:t>Quach</a:t>
            </a:r>
            <a:r>
              <a:rPr lang="ru-RU" sz="1900" i="1" dirty="0">
                <a:latin typeface="Calibri" panose="020F0502020204030204" pitchFamily="34" charset="0"/>
              </a:rPr>
              <a:t> </a:t>
            </a:r>
            <a:r>
              <a:rPr lang="ru-RU" sz="1900" i="1" dirty="0" err="1">
                <a:latin typeface="Calibri" panose="020F0502020204030204" pitchFamily="34" charset="0"/>
              </a:rPr>
              <a:t>and</a:t>
            </a:r>
            <a:r>
              <a:rPr lang="ru-RU" sz="1900" i="1" dirty="0">
                <a:latin typeface="Calibri" panose="020F0502020204030204" pitchFamily="34" charset="0"/>
              </a:rPr>
              <a:t> </a:t>
            </a:r>
            <a:r>
              <a:rPr lang="ru-RU" sz="1900" i="1" dirty="0" err="1">
                <a:latin typeface="Calibri" panose="020F0502020204030204" pitchFamily="34" charset="0"/>
              </a:rPr>
              <a:t>Rouleau</a:t>
            </a:r>
            <a:r>
              <a:rPr lang="ru-RU" sz="1900" i="1" dirty="0">
                <a:latin typeface="Calibri" panose="020F0502020204030204" pitchFamily="34" charset="0"/>
              </a:rPr>
              <a:t>, 1975; </a:t>
            </a:r>
            <a:r>
              <a:rPr lang="ru-RU" sz="1900" i="1" dirty="0" err="1">
                <a:latin typeface="Calibri" panose="020F0502020204030204" pitchFamily="34" charset="0"/>
              </a:rPr>
              <a:t>Erkelens</a:t>
            </a:r>
            <a:r>
              <a:rPr lang="ru-RU" sz="1900" i="1" dirty="0">
                <a:latin typeface="Calibri" panose="020F0502020204030204" pitchFamily="34" charset="0"/>
              </a:rPr>
              <a:t> </a:t>
            </a:r>
            <a:r>
              <a:rPr lang="ru-RU" sz="1900" i="1" dirty="0" err="1">
                <a:latin typeface="Calibri" panose="020F0502020204030204" pitchFamily="34" charset="0"/>
              </a:rPr>
              <a:t>and</a:t>
            </a:r>
            <a:r>
              <a:rPr lang="ru-RU" sz="1900" i="1" dirty="0">
                <a:latin typeface="Calibri" panose="020F0502020204030204" pitchFamily="34" charset="0"/>
              </a:rPr>
              <a:t> </a:t>
            </a:r>
            <a:r>
              <a:rPr lang="ru-RU" sz="1900" i="1" dirty="0" err="1">
                <a:latin typeface="Calibri" panose="020F0502020204030204" pitchFamily="34" charset="0"/>
              </a:rPr>
              <a:t>Wosten</a:t>
            </a:r>
            <a:r>
              <a:rPr lang="ru-RU" sz="1900" i="1" dirty="0">
                <a:latin typeface="Calibri" panose="020F0502020204030204" pitchFamily="34" charset="0"/>
              </a:rPr>
              <a:t>, 1978; </a:t>
            </a:r>
            <a:r>
              <a:rPr lang="ru-RU" sz="1900" i="1" dirty="0" err="1">
                <a:latin typeface="Calibri" panose="020F0502020204030204" pitchFamily="34" charset="0"/>
              </a:rPr>
              <a:t>Kuijpers</a:t>
            </a:r>
            <a:r>
              <a:rPr lang="ru-RU" sz="1900" i="1" dirty="0">
                <a:latin typeface="Calibri" panose="020F0502020204030204" pitchFamily="34" charset="0"/>
              </a:rPr>
              <a:t> </a:t>
            </a:r>
            <a:r>
              <a:rPr lang="ru-RU" sz="1900" i="1" dirty="0" err="1">
                <a:latin typeface="Calibri" panose="020F0502020204030204" pitchFamily="34" charset="0"/>
              </a:rPr>
              <a:t>and</a:t>
            </a:r>
            <a:r>
              <a:rPr lang="ru-RU" sz="1900" i="1" dirty="0">
                <a:latin typeface="Calibri" panose="020F0502020204030204" pitchFamily="34" charset="0"/>
              </a:rPr>
              <a:t> </a:t>
            </a:r>
            <a:r>
              <a:rPr lang="ru-RU" sz="1900" i="1" dirty="0" err="1">
                <a:latin typeface="Calibri" panose="020F0502020204030204" pitchFamily="34" charset="0"/>
              </a:rPr>
              <a:t>Gens</a:t>
            </a:r>
            <a:r>
              <a:rPr lang="ru-RU" sz="1900" i="1" dirty="0">
                <a:latin typeface="Calibri" panose="020F0502020204030204" pitchFamily="34" charset="0"/>
              </a:rPr>
              <a:t>, 1981</a:t>
            </a:r>
            <a:r>
              <a:rPr lang="ru-RU" sz="1900" dirty="0" smtClean="0">
                <a:latin typeface="Calibri" panose="020F0502020204030204" pitchFamily="34" charset="0"/>
              </a:rPr>
              <a:t>).</a:t>
            </a:r>
            <a:endParaRPr lang="en-US" sz="1900" dirty="0">
              <a:latin typeface="Calibri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208044"/>
              </p:ext>
            </p:extLst>
          </p:nvPr>
        </p:nvGraphicFramePr>
        <p:xfrm>
          <a:off x="5978337" y="1268760"/>
          <a:ext cx="2364397" cy="1127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46" name="Equation" r:id="rId4" imgW="1358640" imgH="647640" progId="Equation.DSMT4">
                  <p:embed/>
                </p:oleObj>
              </mc:Choice>
              <mc:Fallback>
                <p:oleObj name="Equation" r:id="rId4" imgW="135864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337" y="1268760"/>
                        <a:ext cx="2364397" cy="1127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3970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0927" y="1456323"/>
            <a:ext cx="8121553" cy="21390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1900" i="1" dirty="0">
                <a:latin typeface="Calibri" panose="020F0502020204030204" pitchFamily="34" charset="0"/>
              </a:rPr>
              <a:t>Бодров и др. (1964), </a:t>
            </a:r>
            <a:r>
              <a:rPr lang="ru-RU" sz="1900" i="1" dirty="0" smtClean="0">
                <a:latin typeface="Calibri" panose="020F0502020204030204" pitchFamily="34" charset="0"/>
              </a:rPr>
              <a:t>никелевая фольга</a:t>
            </a:r>
            <a:r>
              <a:rPr lang="ru-RU" sz="1900" dirty="0" smtClean="0">
                <a:latin typeface="Calibri" panose="020F0502020204030204" pitchFamily="34" charset="0"/>
              </a:rPr>
              <a:t>:</a:t>
            </a:r>
          </a:p>
          <a:p>
            <a:pPr indent="444500" algn="just"/>
            <a:endParaRPr lang="ru-RU" sz="1900" dirty="0" smtClean="0">
              <a:latin typeface="Calibri" panose="020F0502020204030204" pitchFamily="34" charset="0"/>
            </a:endParaRPr>
          </a:p>
          <a:p>
            <a:pPr indent="444500" algn="just"/>
            <a:endParaRPr lang="ru-RU" sz="1900" dirty="0">
              <a:latin typeface="Calibri" panose="020F050202020403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1900" dirty="0" smtClean="0">
                <a:latin typeface="Calibri" panose="020F0502020204030204" pitchFamily="34" charset="0"/>
              </a:rPr>
              <a:t>зависимость </a:t>
            </a:r>
            <a:r>
              <a:rPr lang="ru-RU" sz="1900" dirty="0">
                <a:latin typeface="Calibri" panose="020F0502020204030204" pitchFamily="34" charset="0"/>
              </a:rPr>
              <a:t>скорости реакции от 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, являющегося </a:t>
            </a:r>
            <a:r>
              <a:rPr lang="ru-RU" sz="1900" dirty="0" smtClean="0">
                <a:latin typeface="Calibri" panose="020F0502020204030204" pitchFamily="34" charset="0"/>
              </a:rPr>
              <a:t>продуктом, - своего </a:t>
            </a:r>
            <a:r>
              <a:rPr lang="ru-RU" sz="1900" dirty="0">
                <a:latin typeface="Calibri" panose="020F0502020204030204" pitchFamily="34" charset="0"/>
              </a:rPr>
              <a:t>рода автокатализ (</a:t>
            </a:r>
            <a:r>
              <a:rPr lang="ru-RU" sz="1900" i="1" dirty="0" smtClean="0">
                <a:latin typeface="Calibri" panose="020F0502020204030204" pitchFamily="34" charset="0"/>
              </a:rPr>
              <a:t>активация </a:t>
            </a:r>
            <a:r>
              <a:rPr lang="ru-RU" sz="1900" i="1" dirty="0">
                <a:latin typeface="Calibri" panose="020F0502020204030204" pitchFamily="34" charset="0"/>
              </a:rPr>
              <a:t>продукта</a:t>
            </a:r>
            <a:r>
              <a:rPr lang="ru-RU" sz="1900" dirty="0">
                <a:latin typeface="Calibri" panose="020F0502020204030204" pitchFamily="34" charset="0"/>
              </a:rPr>
              <a:t>). </a:t>
            </a:r>
            <a:r>
              <a:rPr lang="ru-RU" sz="1900" dirty="0" smtClean="0">
                <a:latin typeface="Calibri" panose="020F0502020204030204" pitchFamily="34" charset="0"/>
              </a:rPr>
              <a:t>Исследование </a:t>
            </a:r>
            <a:r>
              <a:rPr lang="ru-RU" sz="1900" dirty="0">
                <a:latin typeface="Calibri" panose="020F0502020204030204" pitchFamily="34" charset="0"/>
              </a:rPr>
              <a:t>показало, что этапом, контролирующим скорость, является адсорбция метана с диссоциацией на активном никеле:</a:t>
            </a:r>
            <a:endParaRPr lang="en-US" sz="1900" dirty="0">
              <a:latin typeface="Calibri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396537"/>
              </p:ext>
            </p:extLst>
          </p:nvPr>
        </p:nvGraphicFramePr>
        <p:xfrm>
          <a:off x="5978337" y="1268760"/>
          <a:ext cx="2364397" cy="1127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9" name="Equation" r:id="rId4" imgW="1358640" imgH="647640" progId="Equation.DSMT4">
                  <p:embed/>
                </p:oleObj>
              </mc:Choice>
              <mc:Fallback>
                <p:oleObj name="Equation" r:id="rId4" imgW="135864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337" y="1268760"/>
                        <a:ext cx="2364397" cy="1127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05"/>
          <a:stretch/>
        </p:blipFill>
        <p:spPr bwMode="auto">
          <a:xfrm>
            <a:off x="2816746" y="3640749"/>
            <a:ext cx="3510508" cy="712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38579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48098" y="1441252"/>
            <a:ext cx="60478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-12700" algn="ctr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СО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+ 43,5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  <a:p>
            <a:pPr marL="12700" indent="-12700" algn="ctr" eaLnBrk="1" hangingPunct="1"/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+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=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+ 4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156,5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кДж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35100" y="4172244"/>
            <a:ext cx="7920880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>
                <a:latin typeface="Calibri" panose="020F0502020204030204" pitchFamily="34" charset="0"/>
              </a:rPr>
              <a:t>Бодров и др. (1964</a:t>
            </a:r>
            <a:r>
              <a:rPr lang="ru-RU" sz="2000" i="1" dirty="0" smtClean="0">
                <a:latin typeface="Calibri" panose="020F0502020204030204" pitchFamily="34" charset="0"/>
              </a:rPr>
              <a:t>)</a:t>
            </a:r>
            <a:r>
              <a:rPr lang="ru-RU" sz="2000" dirty="0" smtClean="0">
                <a:latin typeface="Calibri" panose="020F0502020204030204" pitchFamily="34" charset="0"/>
              </a:rPr>
              <a:t>: 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>
                <a:latin typeface="Calibri" panose="020F0502020204030204" pitchFamily="34" charset="0"/>
              </a:rPr>
              <a:t>для CO</a:t>
            </a:r>
            <a:r>
              <a:rPr lang="ru-RU" sz="2000" baseline="-25000" dirty="0">
                <a:latin typeface="Calibri" panose="020F0502020204030204" pitchFamily="34" charset="0"/>
              </a:rPr>
              <a:t>2</a:t>
            </a:r>
            <a:r>
              <a:rPr lang="ru-RU" sz="2000" dirty="0">
                <a:latin typeface="Calibri" panose="020F0502020204030204" pitchFamily="34" charset="0"/>
              </a:rPr>
              <a:t>/CH</a:t>
            </a:r>
            <a:r>
              <a:rPr lang="ru-RU" sz="2000" baseline="-25000" dirty="0">
                <a:latin typeface="Calibri" panose="020F0502020204030204" pitchFamily="34" charset="0"/>
              </a:rPr>
              <a:t>4</a:t>
            </a:r>
            <a:r>
              <a:rPr lang="ru-RU" sz="2000" dirty="0">
                <a:latin typeface="Calibri" panose="020F0502020204030204" pitchFamily="34" charset="0"/>
              </a:rPr>
              <a:t> &gt;= 1 скорость реакции может быть описана </a:t>
            </a:r>
            <a:r>
              <a:rPr lang="ru-RU" sz="2000" dirty="0" smtClean="0">
                <a:latin typeface="Calibri" panose="020F0502020204030204" pitchFamily="34" charset="0"/>
              </a:rPr>
              <a:t>тем же уравнением, </a:t>
            </a:r>
            <a:r>
              <a:rPr lang="ru-RU" sz="2000" dirty="0">
                <a:latin typeface="Calibri" panose="020F0502020204030204" pitchFamily="34" charset="0"/>
              </a:rPr>
              <a:t>разработанным для парового риформинга </a:t>
            </a:r>
            <a:r>
              <a:rPr lang="ru-RU" sz="2000" dirty="0" smtClean="0">
                <a:latin typeface="Calibri" panose="020F0502020204030204" pitchFamily="34" charset="0"/>
              </a:rPr>
              <a:t>метана!!!</a:t>
            </a:r>
          </a:p>
          <a:p>
            <a:pPr marL="285750" indent="-285750" algn="just">
              <a:buFontTx/>
              <a:buChar char="-"/>
            </a:pPr>
            <a:r>
              <a:rPr lang="ru-RU" sz="2000" dirty="0">
                <a:latin typeface="Calibri" pitchFamily="34" charset="0"/>
              </a:rPr>
              <a:t>метан не реагирует с CO</a:t>
            </a:r>
            <a:r>
              <a:rPr lang="ru-RU" sz="2000" baseline="-25000" dirty="0">
                <a:latin typeface="Calibri" pitchFamily="34" charset="0"/>
              </a:rPr>
              <a:t>2</a:t>
            </a:r>
            <a:r>
              <a:rPr lang="ru-RU" sz="2000" dirty="0">
                <a:latin typeface="Calibri" pitchFamily="34" charset="0"/>
              </a:rPr>
              <a:t>, но реагирует с паром</a:t>
            </a:r>
            <a:endParaRPr lang="en-US" sz="2000" dirty="0">
              <a:latin typeface="Calibri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552268"/>
              </p:ext>
            </p:extLst>
          </p:nvPr>
        </p:nvGraphicFramePr>
        <p:xfrm>
          <a:off x="3347864" y="2660328"/>
          <a:ext cx="2363788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0" name="Equation" r:id="rId4" imgW="1358640" imgH="647640" progId="Equation.DSMT4">
                  <p:embed/>
                </p:oleObj>
              </mc:Choice>
              <mc:Fallback>
                <p:oleObj name="Equation" r:id="rId4" imgW="1358640" imgH="64764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660328"/>
                        <a:ext cx="2363788" cy="1128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645878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35100" y="1628800"/>
            <a:ext cx="7920880" cy="44012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>
                <a:latin typeface="Calibri" panose="020F0502020204030204" pitchFamily="34" charset="0"/>
              </a:rPr>
              <a:t>Бодров и др. </a:t>
            </a:r>
            <a:r>
              <a:rPr lang="ru-RU" sz="2000" i="1" dirty="0" smtClean="0">
                <a:latin typeface="Calibri" panose="020F0502020204030204" pitchFamily="34" charset="0"/>
              </a:rPr>
              <a:t>(</a:t>
            </a:r>
            <a:r>
              <a:rPr lang="en-US" sz="2000" i="1" dirty="0" smtClean="0">
                <a:latin typeface="Calibri" panose="020F0502020204030204" pitchFamily="34" charset="0"/>
              </a:rPr>
              <a:t>1967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en-US" sz="2000" i="1" dirty="0" smtClean="0">
                <a:latin typeface="Calibri" panose="020F0502020204030204" pitchFamily="34" charset="0"/>
              </a:rPr>
              <a:t>a,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en-US" sz="2000" i="1" dirty="0" smtClean="0">
                <a:latin typeface="Calibri" panose="020F0502020204030204" pitchFamily="34" charset="0"/>
              </a:rPr>
              <a:t>b</a:t>
            </a:r>
            <a:r>
              <a:rPr lang="ru-RU" sz="2000" i="1" dirty="0">
                <a:latin typeface="Calibri" panose="020F0502020204030204" pitchFamily="34" charset="0"/>
              </a:rPr>
              <a:t>), </a:t>
            </a:r>
            <a:r>
              <a:rPr lang="en-US" sz="2000" i="1" dirty="0" smtClean="0">
                <a:latin typeface="Calibri" panose="020F0502020204030204" pitchFamily="34" charset="0"/>
              </a:rPr>
              <a:t>Ni</a:t>
            </a:r>
            <a:r>
              <a:rPr lang="ru-RU" sz="2000" i="1" dirty="0" smtClean="0">
                <a:latin typeface="Calibri" panose="020F0502020204030204" pitchFamily="34" charset="0"/>
              </a:rPr>
              <a:t>/</a:t>
            </a:r>
            <a:r>
              <a:rPr lang="en-US" sz="2000" i="1" dirty="0">
                <a:latin typeface="Calibri" panose="020F0502020204030204" pitchFamily="34" charset="0"/>
              </a:rPr>
              <a:t>α</a:t>
            </a:r>
            <a:r>
              <a:rPr lang="ru-RU" sz="2000" i="1" dirty="0" smtClean="0">
                <a:latin typeface="Calibri" panose="020F0502020204030204" pitchFamily="34" charset="0"/>
              </a:rPr>
              <a:t>-Al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2</a:t>
            </a:r>
            <a:r>
              <a:rPr lang="ru-RU" sz="2000" i="1" dirty="0" smtClean="0">
                <a:latin typeface="Calibri" panose="020F0502020204030204" pitchFamily="34" charset="0"/>
              </a:rPr>
              <a:t>O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3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ru-RU" sz="2000" i="1" dirty="0">
                <a:latin typeface="Calibri" panose="020F0502020204030204" pitchFamily="34" charset="0"/>
              </a:rPr>
              <a:t>и ГИАП-3 (коммерческий </a:t>
            </a:r>
            <a:r>
              <a:rPr lang="ru-RU" sz="2000" i="1" dirty="0" smtClean="0">
                <a:latin typeface="Calibri" panose="020F0502020204030204" pitchFamily="34" charset="0"/>
              </a:rPr>
              <a:t>катализатор </a:t>
            </a:r>
            <a:r>
              <a:rPr lang="ru-RU" sz="2000" i="1" dirty="0" err="1" smtClean="0">
                <a:latin typeface="Calibri" panose="020F0502020204030204" pitchFamily="34" charset="0"/>
              </a:rPr>
              <a:t>Ni</a:t>
            </a:r>
            <a:r>
              <a:rPr lang="ru-RU" sz="2000" i="1" dirty="0" smtClean="0">
                <a:latin typeface="Calibri" panose="020F0502020204030204" pitchFamily="34" charset="0"/>
              </a:rPr>
              <a:t>/Al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2</a:t>
            </a:r>
            <a:r>
              <a:rPr lang="ru-RU" sz="2000" i="1" dirty="0" smtClean="0">
                <a:latin typeface="Calibri" panose="020F0502020204030204" pitchFamily="34" charset="0"/>
              </a:rPr>
              <a:t>O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3</a:t>
            </a:r>
            <a:r>
              <a:rPr lang="ru-RU" sz="2000" i="1" dirty="0" smtClean="0">
                <a:latin typeface="Calibri" panose="020F0502020204030204" pitchFamily="34" charset="0"/>
              </a:rPr>
              <a:t>), размер частиц 0,5-5,3 мм</a:t>
            </a:r>
            <a:r>
              <a:rPr lang="ru-RU" sz="2000" dirty="0" smtClean="0">
                <a:latin typeface="Calibri" panose="020F0502020204030204" pitchFamily="34" charset="0"/>
              </a:rPr>
              <a:t>: 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при 700-900°С </a:t>
            </a:r>
            <a:r>
              <a:rPr lang="ru-RU" sz="2000" dirty="0">
                <a:latin typeface="Calibri" panose="020F0502020204030204" pitchFamily="34" charset="0"/>
              </a:rPr>
              <a:t>скорость реакции имеет </a:t>
            </a:r>
            <a:r>
              <a:rPr lang="ru-RU" sz="2000" dirty="0" smtClean="0">
                <a:latin typeface="Calibri" panose="020F0502020204030204" pitchFamily="34" charset="0"/>
              </a:rPr>
              <a:t>1 порядок </a:t>
            </a:r>
            <a:r>
              <a:rPr lang="ru-RU" sz="2000" dirty="0">
                <a:latin typeface="Calibri" panose="020F0502020204030204" pitchFamily="34" charset="0"/>
              </a:rPr>
              <a:t>по </a:t>
            </a:r>
            <a:r>
              <a:rPr lang="ru-RU" sz="2000" dirty="0" smtClean="0">
                <a:latin typeface="Calibri" panose="020F0502020204030204" pitchFamily="34" charset="0"/>
              </a:rPr>
              <a:t>метану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при 400-600°С </a:t>
            </a:r>
            <a:r>
              <a:rPr lang="ru-RU" sz="2000" dirty="0">
                <a:latin typeface="Calibri" panose="020F0502020204030204" pitchFamily="34" charset="0"/>
              </a:rPr>
              <a:t>кинетика описывается уравнением r=k[CH</a:t>
            </a:r>
            <a:r>
              <a:rPr lang="ru-RU" sz="2000" baseline="-25000" dirty="0">
                <a:latin typeface="Calibri" panose="020F0502020204030204" pitchFamily="34" charset="0"/>
              </a:rPr>
              <a:t>4</a:t>
            </a:r>
            <a:r>
              <a:rPr lang="ru-RU" sz="2000" dirty="0">
                <a:latin typeface="Calibri" panose="020F0502020204030204" pitchFamily="34" charset="0"/>
              </a:rPr>
              <a:t>]/[Н</a:t>
            </a:r>
            <a:r>
              <a:rPr lang="ru-RU" sz="2000" baseline="-25000" dirty="0">
                <a:latin typeface="Calibri" panose="020F0502020204030204" pitchFamily="34" charset="0"/>
              </a:rPr>
              <a:t>2</a:t>
            </a:r>
            <a:r>
              <a:rPr lang="ru-RU" sz="2000" dirty="0" smtClean="0">
                <a:latin typeface="Calibri" panose="020F0502020204030204" pitchFamily="34" charset="0"/>
              </a:rPr>
              <a:t>]:</a:t>
            </a:r>
          </a:p>
          <a:p>
            <a:pPr lvl="2" algn="just"/>
            <a:r>
              <a:rPr lang="ru-RU" sz="2000" dirty="0" smtClean="0">
                <a:latin typeface="Calibri" panose="020F0502020204030204" pitchFamily="34" charset="0"/>
              </a:rPr>
              <a:t>здесь </a:t>
            </a:r>
            <a:r>
              <a:rPr lang="ru-RU" sz="2000" dirty="0">
                <a:latin typeface="Calibri" panose="020F0502020204030204" pitchFamily="34" charset="0"/>
              </a:rPr>
              <a:t>H</a:t>
            </a:r>
            <a:r>
              <a:rPr lang="ru-RU" sz="2000" baseline="-25000" dirty="0">
                <a:latin typeface="Calibri" panose="020F0502020204030204" pitchFamily="34" charset="0"/>
              </a:rPr>
              <a:t>2</a:t>
            </a:r>
            <a:r>
              <a:rPr lang="ru-RU" sz="2000" dirty="0">
                <a:latin typeface="Calibri" panose="020F0502020204030204" pitchFamily="34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</a:rPr>
              <a:t>не активирует, а тормозит реакцию. </a:t>
            </a:r>
            <a:r>
              <a:rPr lang="ru-RU" sz="2000" dirty="0">
                <a:latin typeface="Calibri" panose="020F0502020204030204" pitchFamily="34" charset="0"/>
              </a:rPr>
              <a:t>Поскольку водород является продуктом обратимой реакции, более целесообразно, чтобы увеличение концентрации H</a:t>
            </a:r>
            <a:r>
              <a:rPr lang="ru-RU" sz="2000" baseline="-25000" dirty="0">
                <a:latin typeface="Calibri" panose="020F0502020204030204" pitchFamily="34" charset="0"/>
              </a:rPr>
              <a:t>2</a:t>
            </a:r>
            <a:r>
              <a:rPr lang="ru-RU" sz="2000" dirty="0">
                <a:latin typeface="Calibri" panose="020F0502020204030204" pitchFamily="34" charset="0"/>
              </a:rPr>
              <a:t> уменьшало скорость реакции за счет</a:t>
            </a:r>
            <a:r>
              <a:rPr lang="ru-RU" sz="2000" dirty="0" smtClean="0">
                <a:latin typeface="Calibri" panose="020F0502020204030204" pitchFamily="34" charset="0"/>
              </a:rPr>
              <a:t>: </a:t>
            </a:r>
            <a:endParaRPr lang="ru-RU" sz="2000" dirty="0">
              <a:latin typeface="Calibri" panose="020F0502020204030204" pitchFamily="34" charset="0"/>
            </a:endParaRPr>
          </a:p>
          <a:p>
            <a:pPr marL="2114550" lvl="4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стадии </a:t>
            </a:r>
            <a:r>
              <a:rPr lang="ru-RU" sz="2000" dirty="0">
                <a:latin typeface="Calibri" panose="020F0502020204030204" pitchFamily="34" charset="0"/>
              </a:rPr>
              <a:t>обратимой реакции</a:t>
            </a:r>
            <a:r>
              <a:rPr lang="ru-RU" sz="2000" dirty="0" smtClean="0">
                <a:latin typeface="Calibri" panose="020F0502020204030204" pitchFamily="34" charset="0"/>
              </a:rPr>
              <a:t>.</a:t>
            </a:r>
          </a:p>
          <a:p>
            <a:pPr marL="2114550" lvl="4" indent="-285750" algn="just">
              <a:buFontTx/>
              <a:buChar char="-"/>
            </a:pPr>
            <a:r>
              <a:rPr lang="ru-RU" sz="2000" dirty="0" smtClean="0">
                <a:latin typeface="Calibri" panose="020F0502020204030204" pitchFamily="34" charset="0"/>
              </a:rPr>
              <a:t>возможности </a:t>
            </a:r>
            <a:r>
              <a:rPr lang="ru-RU" sz="2000" dirty="0">
                <a:latin typeface="Calibri" panose="020F0502020204030204" pitchFamily="34" charset="0"/>
              </a:rPr>
              <a:t>адсорбции водорода, что снижает концентрацию вакантных активных </a:t>
            </a:r>
            <a:r>
              <a:rPr lang="ru-RU" sz="2000" dirty="0" smtClean="0">
                <a:latin typeface="Calibri" panose="020F0502020204030204" pitchFamily="34" charset="0"/>
              </a:rPr>
              <a:t>центров.</a:t>
            </a:r>
          </a:p>
          <a:p>
            <a:pPr lvl="1" algn="just"/>
            <a:r>
              <a:rPr lang="ru-RU" sz="2000" dirty="0">
                <a:latin typeface="Calibri" panose="020F0502020204030204" pitchFamily="34" charset="0"/>
              </a:rPr>
              <a:t>	</a:t>
            </a:r>
            <a:r>
              <a:rPr lang="ru-RU" sz="2000" dirty="0" smtClean="0">
                <a:latin typeface="Calibri" panose="020F0502020204030204" pitchFamily="34" charset="0"/>
              </a:rPr>
              <a:t>Показано, </a:t>
            </a:r>
            <a:r>
              <a:rPr lang="ru-RU" sz="2000" dirty="0">
                <a:latin typeface="Calibri" panose="020F0502020204030204" pitchFamily="34" charset="0"/>
              </a:rPr>
              <a:t>что водородное торможение скорости уменьшается с повышением температуры и полностью исчезает при температурах выше </a:t>
            </a:r>
            <a:r>
              <a:rPr lang="ru-RU" sz="2000" dirty="0" smtClean="0">
                <a:latin typeface="Calibri" panose="020F0502020204030204" pitchFamily="34" charset="0"/>
              </a:rPr>
              <a:t>700°С.</a:t>
            </a:r>
            <a:endParaRPr lang="ru-RU" sz="2000" dirty="0">
              <a:latin typeface="Calibri" panose="020F050202020403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695965"/>
              </p:ext>
            </p:extLst>
          </p:nvPr>
        </p:nvGraphicFramePr>
        <p:xfrm>
          <a:off x="742154" y="3054702"/>
          <a:ext cx="110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1" name="Equation" r:id="rId4" imgW="634680" imgH="444240" progId="Equation.DSMT4">
                  <p:embed/>
                </p:oleObj>
              </mc:Choice>
              <mc:Fallback>
                <p:oleObj name="Equation" r:id="rId4" imgW="6346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154" y="3054702"/>
                        <a:ext cx="110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23400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54" y="165882"/>
            <a:ext cx="5372045" cy="886854"/>
          </a:xfrm>
        </p:spPr>
        <p:txBody>
          <a:bodyPr/>
          <a:lstStyle/>
          <a:p>
            <a:pPr marL="0" indent="0" algn="r" eaLnBrk="1" hangingPunct="1">
              <a:spcBef>
                <a:spcPts val="0"/>
              </a:spcBef>
              <a:buFontTx/>
              <a:buNone/>
            </a:pPr>
            <a:r>
              <a:rPr lang="ru-RU" altLang="ru-RU" sz="2900" b="1" dirty="0" smtClean="0">
                <a:solidFill>
                  <a:srgbClr val="80BF44"/>
                </a:solidFill>
                <a:latin typeface="Calibri" pitchFamily="34" charset="0"/>
              </a:rPr>
              <a:t>Паровая конверсия метана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563888" y="6165304"/>
            <a:ext cx="4778846" cy="48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100" i="1" dirty="0" smtClean="0">
                <a:solidFill>
                  <a:srgbClr val="969696"/>
                </a:solidFill>
              </a:rPr>
              <a:t>*</a:t>
            </a:r>
            <a:r>
              <a:rPr lang="en-US" sz="1100" i="1" dirty="0">
                <a:solidFill>
                  <a:srgbClr val="969696"/>
                </a:solidFill>
              </a:rPr>
              <a:t>Modelling, Simulation and Optimization of Industrial Fixed Bed Catalytic Reactors - S. S. E. H. </a:t>
            </a:r>
            <a:r>
              <a:rPr lang="en-US" sz="1100" i="1" dirty="0" err="1">
                <a:solidFill>
                  <a:srgbClr val="969696"/>
                </a:solidFill>
              </a:rPr>
              <a:t>Elnashaie</a:t>
            </a:r>
            <a:r>
              <a:rPr lang="en-US" sz="1100" i="1" dirty="0">
                <a:solidFill>
                  <a:srgbClr val="969696"/>
                </a:solidFill>
              </a:rPr>
              <a:t> – CRC Press, 1994. – 478 p.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35100" y="1628800"/>
            <a:ext cx="7920880" cy="24314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>
                <a:latin typeface="Calibri" panose="020F0502020204030204" pitchFamily="34" charset="0"/>
              </a:rPr>
              <a:t>Бодров и др. </a:t>
            </a:r>
            <a:r>
              <a:rPr lang="ru-RU" sz="2000" i="1" dirty="0" smtClean="0">
                <a:latin typeface="Calibri" panose="020F0502020204030204" pitchFamily="34" charset="0"/>
              </a:rPr>
              <a:t>(</a:t>
            </a:r>
            <a:r>
              <a:rPr lang="en-US" sz="2000" i="1" dirty="0" smtClean="0">
                <a:latin typeface="Calibri" panose="020F0502020204030204" pitchFamily="34" charset="0"/>
              </a:rPr>
              <a:t>1967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en-US" sz="2000" i="1" dirty="0" smtClean="0">
                <a:latin typeface="Calibri" panose="020F0502020204030204" pitchFamily="34" charset="0"/>
              </a:rPr>
              <a:t>a,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en-US" sz="2000" i="1" dirty="0" smtClean="0">
                <a:latin typeface="Calibri" panose="020F0502020204030204" pitchFamily="34" charset="0"/>
              </a:rPr>
              <a:t>b</a:t>
            </a:r>
            <a:r>
              <a:rPr lang="ru-RU" sz="2000" i="1" dirty="0">
                <a:latin typeface="Calibri" panose="020F0502020204030204" pitchFamily="34" charset="0"/>
              </a:rPr>
              <a:t>), </a:t>
            </a:r>
            <a:r>
              <a:rPr lang="en-US" sz="2000" i="1" dirty="0" smtClean="0">
                <a:latin typeface="Calibri" panose="020F0502020204030204" pitchFamily="34" charset="0"/>
              </a:rPr>
              <a:t>Ni</a:t>
            </a:r>
            <a:r>
              <a:rPr lang="ru-RU" sz="2000" i="1" dirty="0" smtClean="0">
                <a:latin typeface="Calibri" panose="020F0502020204030204" pitchFamily="34" charset="0"/>
              </a:rPr>
              <a:t>/</a:t>
            </a:r>
            <a:r>
              <a:rPr lang="en-US" sz="2000" i="1" dirty="0">
                <a:latin typeface="Calibri" panose="020F0502020204030204" pitchFamily="34" charset="0"/>
              </a:rPr>
              <a:t>α</a:t>
            </a:r>
            <a:r>
              <a:rPr lang="ru-RU" sz="2000" i="1" dirty="0" smtClean="0">
                <a:latin typeface="Calibri" panose="020F0502020204030204" pitchFamily="34" charset="0"/>
              </a:rPr>
              <a:t>-Al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2</a:t>
            </a:r>
            <a:r>
              <a:rPr lang="ru-RU" sz="2000" i="1" dirty="0" smtClean="0">
                <a:latin typeface="Calibri" panose="020F0502020204030204" pitchFamily="34" charset="0"/>
              </a:rPr>
              <a:t>O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3</a:t>
            </a:r>
            <a:r>
              <a:rPr lang="ru-RU" sz="2000" i="1" dirty="0" smtClean="0">
                <a:latin typeface="Calibri" panose="020F0502020204030204" pitchFamily="34" charset="0"/>
              </a:rPr>
              <a:t> </a:t>
            </a:r>
            <a:r>
              <a:rPr lang="ru-RU" sz="2000" i="1" dirty="0">
                <a:latin typeface="Calibri" panose="020F0502020204030204" pitchFamily="34" charset="0"/>
              </a:rPr>
              <a:t>и ГИАП-3 (коммерческий </a:t>
            </a:r>
            <a:r>
              <a:rPr lang="ru-RU" sz="2000" i="1" dirty="0" smtClean="0">
                <a:latin typeface="Calibri" panose="020F0502020204030204" pitchFamily="34" charset="0"/>
              </a:rPr>
              <a:t>катализатор </a:t>
            </a:r>
            <a:r>
              <a:rPr lang="ru-RU" sz="2000" i="1" dirty="0" err="1" smtClean="0">
                <a:latin typeface="Calibri" panose="020F0502020204030204" pitchFamily="34" charset="0"/>
              </a:rPr>
              <a:t>Ni</a:t>
            </a:r>
            <a:r>
              <a:rPr lang="ru-RU" sz="2000" i="1" dirty="0" smtClean="0">
                <a:latin typeface="Calibri" panose="020F0502020204030204" pitchFamily="34" charset="0"/>
              </a:rPr>
              <a:t>/Al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2</a:t>
            </a:r>
            <a:r>
              <a:rPr lang="ru-RU" sz="2000" i="1" dirty="0" smtClean="0">
                <a:latin typeface="Calibri" panose="020F0502020204030204" pitchFamily="34" charset="0"/>
              </a:rPr>
              <a:t>O</a:t>
            </a:r>
            <a:r>
              <a:rPr lang="ru-RU" sz="2000" i="1" baseline="-25000" dirty="0" smtClean="0">
                <a:latin typeface="Calibri" panose="020F0502020204030204" pitchFamily="34" charset="0"/>
              </a:rPr>
              <a:t>3</a:t>
            </a:r>
            <a:r>
              <a:rPr lang="ru-RU" sz="2000" i="1" dirty="0" smtClean="0">
                <a:latin typeface="Calibri" panose="020F0502020204030204" pitchFamily="34" charset="0"/>
              </a:rPr>
              <a:t>), размер частиц 0,5-5,3 мм</a:t>
            </a:r>
            <a:r>
              <a:rPr lang="ru-RU" sz="2000" dirty="0" smtClean="0">
                <a:latin typeface="Calibri" panose="020F0502020204030204" pitchFamily="34" charset="0"/>
              </a:rPr>
              <a:t>: 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</a:rPr>
              <a:t>H</a:t>
            </a:r>
            <a:r>
              <a:rPr lang="en-US" sz="2800" baseline="-25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O + Ni </a:t>
            </a:r>
            <a:r>
              <a:rPr lang="ru-RU" sz="2800" dirty="0" smtClean="0">
                <a:latin typeface="Calibri" panose="020F0502020204030204" pitchFamily="34" charset="0"/>
              </a:rPr>
              <a:t>=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Ni-O + </a:t>
            </a:r>
            <a:r>
              <a:rPr lang="en-US" sz="2800" dirty="0" smtClean="0">
                <a:latin typeface="Calibri" panose="020F0502020204030204" pitchFamily="34" charset="0"/>
              </a:rPr>
              <a:t>H</a:t>
            </a:r>
            <a:r>
              <a:rPr lang="en-US" sz="2800" baseline="-25000" dirty="0" smtClean="0">
                <a:latin typeface="Calibri" panose="020F0502020204030204" pitchFamily="34" charset="0"/>
              </a:rPr>
              <a:t>2</a:t>
            </a:r>
            <a:endParaRPr lang="en-US" sz="2800" dirty="0">
              <a:latin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</a:rPr>
              <a:t>CH</a:t>
            </a:r>
            <a:r>
              <a:rPr lang="en-US" sz="2800" baseline="-25000" dirty="0">
                <a:latin typeface="Calibri" panose="020F0502020204030204" pitchFamily="34" charset="0"/>
              </a:rPr>
              <a:t>4</a:t>
            </a:r>
            <a:r>
              <a:rPr lang="en-US" sz="2800" dirty="0">
                <a:latin typeface="Calibri" panose="020F0502020204030204" pitchFamily="34" charset="0"/>
              </a:rPr>
              <a:t> + Ni </a:t>
            </a:r>
            <a:r>
              <a:rPr lang="ru-RU" sz="2800" dirty="0">
                <a:latin typeface="Calibri" panose="020F0502020204030204" pitchFamily="34" charset="0"/>
              </a:rPr>
              <a:t>=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Ni-CH</a:t>
            </a:r>
            <a:r>
              <a:rPr lang="en-US" sz="2800" baseline="-25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 + </a:t>
            </a:r>
            <a:r>
              <a:rPr lang="en-US" sz="2800" dirty="0" smtClean="0">
                <a:latin typeface="Calibri" panose="020F0502020204030204" pitchFamily="34" charset="0"/>
              </a:rPr>
              <a:t>H</a:t>
            </a:r>
            <a:r>
              <a:rPr lang="en-US" sz="2800" baseline="-25000" dirty="0" smtClean="0">
                <a:latin typeface="Calibri" panose="020F0502020204030204" pitchFamily="34" charset="0"/>
              </a:rPr>
              <a:t>2</a:t>
            </a:r>
            <a:endParaRPr lang="en-US" sz="2800" dirty="0">
              <a:latin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</a:rPr>
              <a:t>Ni-O + Ni-CH</a:t>
            </a:r>
            <a:r>
              <a:rPr lang="en-US" sz="2800" baseline="-25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ru-RU" sz="2800" dirty="0" smtClean="0">
                <a:latin typeface="Calibri" panose="020F0502020204030204" pitchFamily="34" charset="0"/>
              </a:rPr>
              <a:t>=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CO + H</a:t>
            </a:r>
            <a:r>
              <a:rPr lang="en-US" sz="2800" baseline="-25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 + </a:t>
            </a:r>
            <a:r>
              <a:rPr lang="en-US" sz="2800" dirty="0" smtClean="0">
                <a:latin typeface="Calibri" panose="020F0502020204030204" pitchFamily="34" charset="0"/>
              </a:rPr>
              <a:t>2Ni</a:t>
            </a:r>
            <a:endParaRPr lang="en-US" sz="2800" dirty="0">
              <a:latin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</a:rPr>
              <a:t>CO + </a:t>
            </a:r>
            <a:r>
              <a:rPr lang="en-US" sz="2800" dirty="0" smtClean="0">
                <a:latin typeface="Calibri" panose="020F0502020204030204" pitchFamily="34" charset="0"/>
              </a:rPr>
              <a:t>Ni-O </a:t>
            </a:r>
            <a:r>
              <a:rPr lang="ru-RU" sz="2800" dirty="0" smtClean="0">
                <a:latin typeface="Calibri" panose="020F0502020204030204" pitchFamily="34" charset="0"/>
              </a:rPr>
              <a:t>=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CO</a:t>
            </a:r>
            <a:r>
              <a:rPr lang="en-US" sz="2800" baseline="-25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 +</a:t>
            </a:r>
            <a:r>
              <a:rPr lang="en-US" sz="2800" dirty="0" smtClean="0">
                <a:latin typeface="Calibri" panose="020F0502020204030204" pitchFamily="34" charset="0"/>
              </a:rPr>
              <a:t>Ni</a:t>
            </a: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48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</TotalTime>
  <Words>1581</Words>
  <Application>Microsoft Office PowerPoint</Application>
  <PresentationFormat>Экран (4:3)</PresentationFormat>
  <Paragraphs>143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Оформление по умолчанию</vt:lpstr>
      <vt:lpstr>1_Оформление по умолчанию</vt:lpstr>
      <vt:lpstr>Equation</vt:lpstr>
      <vt:lpstr>MathType 6.0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893</cp:revision>
  <dcterms:created xsi:type="dcterms:W3CDTF">2007-06-17T17:17:26Z</dcterms:created>
  <dcterms:modified xsi:type="dcterms:W3CDTF">2023-09-15T07:33:37Z</dcterms:modified>
</cp:coreProperties>
</file>