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sldIdLst>
    <p:sldId id="356" r:id="rId3"/>
    <p:sldId id="420" r:id="rId4"/>
    <p:sldId id="357" r:id="rId5"/>
    <p:sldId id="400" r:id="rId6"/>
    <p:sldId id="401" r:id="rId7"/>
    <p:sldId id="402" r:id="rId8"/>
    <p:sldId id="403" r:id="rId9"/>
    <p:sldId id="404" r:id="rId10"/>
    <p:sldId id="405" r:id="rId11"/>
    <p:sldId id="406" r:id="rId12"/>
    <p:sldId id="409" r:id="rId13"/>
    <p:sldId id="410" r:id="rId14"/>
    <p:sldId id="415" r:id="rId15"/>
    <p:sldId id="416" r:id="rId16"/>
    <p:sldId id="417" r:id="rId17"/>
    <p:sldId id="418" r:id="rId18"/>
    <p:sldId id="419" r:id="rId19"/>
    <p:sldId id="358" r:id="rId20"/>
    <p:sldId id="411" r:id="rId21"/>
    <p:sldId id="362" r:id="rId22"/>
    <p:sldId id="412" r:id="rId23"/>
    <p:sldId id="413" r:id="rId24"/>
    <p:sldId id="370" r:id="rId25"/>
    <p:sldId id="426" r:id="rId26"/>
    <p:sldId id="421" r:id="rId27"/>
    <p:sldId id="422" r:id="rId28"/>
    <p:sldId id="423" r:id="rId29"/>
    <p:sldId id="424" r:id="rId30"/>
    <p:sldId id="42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6176" autoAdjust="0"/>
  </p:normalViewPr>
  <p:slideViewPr>
    <p:cSldViewPr>
      <p:cViewPr varScale="1">
        <p:scale>
          <a:sx n="114" d="100"/>
          <a:sy n="114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2.wmf"/><Relationship Id="rId1" Type="http://schemas.openxmlformats.org/officeDocument/2006/relationships/image" Target="../media/image23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40A9A-2E69-4762-9270-3F3072919B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47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D50F3-FD90-47E4-9832-86FD93C9F3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335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4BA31-511E-4069-9F81-D57D6C59E3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16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F298E-8652-4E6A-8181-BFD32179C7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6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5112C-5CA4-4D36-B0FE-B42763C344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90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6AFCB-A67E-4B4A-ACFA-7A285740F6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48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6D370-7F98-41CD-933F-1CF1D548EA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63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6E7CC-9202-40BB-AC01-BAC9F3FEE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0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D1B35-B7D8-4129-8533-FE8AB14DE7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06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60710-C90C-4421-A115-D75B1B69B8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76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3B6DF-CE2B-4542-AACE-734FA1EB80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052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30A54-EA9F-483B-9833-431BC01823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177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80309-621C-4361-BE24-0A6E454073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680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97FE-1508-4EBC-8C5E-29BB1CEB10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672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9D4C-35EF-465C-9354-F48624B570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418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1DDD5-2847-480F-B9F9-2A3292BF51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352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26" y="2129968"/>
            <a:ext cx="7773156" cy="14714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0848" y="3885902"/>
            <a:ext cx="6402312" cy="1753694"/>
          </a:xfrm>
        </p:spPr>
        <p:txBody>
          <a:bodyPr/>
          <a:lstStyle>
            <a:lvl1pPr marL="0" indent="0" algn="ctr">
              <a:buNone/>
              <a:defRPr/>
            </a:lvl1pPr>
            <a:lvl2pPr marL="541614" indent="0" algn="ctr">
              <a:buNone/>
              <a:defRPr/>
            </a:lvl2pPr>
            <a:lvl3pPr marL="1083229" indent="0" algn="ctr">
              <a:buNone/>
              <a:defRPr/>
            </a:lvl3pPr>
            <a:lvl4pPr marL="1624844" indent="0" algn="ctr">
              <a:buNone/>
              <a:defRPr/>
            </a:lvl4pPr>
            <a:lvl5pPr marL="2166458" indent="0" algn="ctr">
              <a:buNone/>
              <a:defRPr/>
            </a:lvl5pPr>
            <a:lvl6pPr marL="2708074" indent="0" algn="ctr">
              <a:buNone/>
              <a:defRPr/>
            </a:lvl6pPr>
            <a:lvl7pPr marL="3249688" indent="0" algn="ctr">
              <a:buNone/>
              <a:defRPr/>
            </a:lvl7pPr>
            <a:lvl8pPr marL="3791302" indent="0" algn="ctr">
              <a:buNone/>
              <a:defRPr/>
            </a:lvl8pPr>
            <a:lvl9pPr marL="4332916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5593B-5D3D-4562-9F9A-A8F1411D98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734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1AAB9-6134-48D4-8546-E99FB902E0B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136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85" y="4407756"/>
            <a:ext cx="7773156" cy="136174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85" y="2907152"/>
            <a:ext cx="7773156" cy="1500607"/>
          </a:xfrm>
        </p:spPr>
        <p:txBody>
          <a:bodyPr anchor="b"/>
          <a:lstStyle>
            <a:lvl1pPr marL="0" indent="0">
              <a:buNone/>
              <a:defRPr sz="2400"/>
            </a:lvl1pPr>
            <a:lvl2pPr marL="541614" indent="0">
              <a:buNone/>
              <a:defRPr sz="2100"/>
            </a:lvl2pPr>
            <a:lvl3pPr marL="1083229" indent="0">
              <a:buNone/>
              <a:defRPr sz="1900"/>
            </a:lvl3pPr>
            <a:lvl4pPr marL="1624844" indent="0">
              <a:buNone/>
              <a:defRPr sz="1700"/>
            </a:lvl4pPr>
            <a:lvl5pPr marL="2166458" indent="0">
              <a:buNone/>
              <a:defRPr sz="1700"/>
            </a:lvl5pPr>
            <a:lvl6pPr marL="2708074" indent="0">
              <a:buNone/>
              <a:defRPr sz="1700"/>
            </a:lvl6pPr>
            <a:lvl7pPr marL="3249688" indent="0">
              <a:buNone/>
              <a:defRPr sz="1700"/>
            </a:lvl7pPr>
            <a:lvl8pPr marL="3791302" indent="0">
              <a:buNone/>
              <a:defRPr sz="1700"/>
            </a:lvl8pPr>
            <a:lvl9pPr marL="4332916" indent="0">
              <a:buNone/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A8701-18E5-4C86-A579-020694D5C9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571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948" y="1599155"/>
            <a:ext cx="4033574" cy="452646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1802" y="1599155"/>
            <a:ext cx="4035254" cy="452646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DBB10-34E8-4893-8682-2F3E422989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444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948" y="1534204"/>
            <a:ext cx="4040294" cy="640558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614" indent="0">
              <a:buNone/>
              <a:defRPr sz="2400" b="1"/>
            </a:lvl2pPr>
            <a:lvl3pPr marL="1083229" indent="0">
              <a:buNone/>
              <a:defRPr sz="2100" b="1"/>
            </a:lvl3pPr>
            <a:lvl4pPr marL="1624844" indent="0">
              <a:buNone/>
              <a:defRPr sz="1900" b="1"/>
            </a:lvl4pPr>
            <a:lvl5pPr marL="2166458" indent="0">
              <a:buNone/>
              <a:defRPr sz="1900" b="1"/>
            </a:lvl5pPr>
            <a:lvl6pPr marL="2708074" indent="0">
              <a:buNone/>
              <a:defRPr sz="1900" b="1"/>
            </a:lvl6pPr>
            <a:lvl7pPr marL="3249688" indent="0">
              <a:buNone/>
              <a:defRPr sz="1900" b="1"/>
            </a:lvl7pPr>
            <a:lvl8pPr marL="3791302" indent="0">
              <a:buNone/>
              <a:defRPr sz="1900" b="1"/>
            </a:lvl8pPr>
            <a:lvl9pPr marL="4332916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6948" y="2174763"/>
            <a:ext cx="4040294" cy="39508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82" y="1534204"/>
            <a:ext cx="4041974" cy="640558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614" indent="0">
              <a:buNone/>
              <a:defRPr sz="2400" b="1"/>
            </a:lvl2pPr>
            <a:lvl3pPr marL="1083229" indent="0">
              <a:buNone/>
              <a:defRPr sz="2100" b="1"/>
            </a:lvl3pPr>
            <a:lvl4pPr marL="1624844" indent="0">
              <a:buNone/>
              <a:defRPr sz="1900" b="1"/>
            </a:lvl4pPr>
            <a:lvl5pPr marL="2166458" indent="0">
              <a:buNone/>
              <a:defRPr sz="1900" b="1"/>
            </a:lvl5pPr>
            <a:lvl6pPr marL="2708074" indent="0">
              <a:buNone/>
              <a:defRPr sz="1900" b="1"/>
            </a:lvl6pPr>
            <a:lvl7pPr marL="3249688" indent="0">
              <a:buNone/>
              <a:defRPr sz="1900" b="1"/>
            </a:lvl7pPr>
            <a:lvl8pPr marL="3791302" indent="0">
              <a:buNone/>
              <a:defRPr sz="1900" b="1"/>
            </a:lvl8pPr>
            <a:lvl9pPr marL="4332916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82" y="2174763"/>
            <a:ext cx="4041974" cy="39508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98447-4A7F-4ED2-955D-9734DABC99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44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001DB-A657-4982-AF1E-9B699AE685B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05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2A267-8841-4037-BE3D-BA9BB1EC77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020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52" y="273245"/>
            <a:ext cx="3008801" cy="1162412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4950" y="273245"/>
            <a:ext cx="5112106" cy="5852370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52" y="1435657"/>
            <a:ext cx="3008801" cy="4689958"/>
          </a:xfrm>
        </p:spPr>
        <p:txBody>
          <a:bodyPr/>
          <a:lstStyle>
            <a:lvl1pPr marL="0" indent="0">
              <a:buNone/>
              <a:defRPr sz="1700"/>
            </a:lvl1pPr>
            <a:lvl2pPr marL="541614" indent="0">
              <a:buNone/>
              <a:defRPr sz="1400"/>
            </a:lvl2pPr>
            <a:lvl3pPr marL="1083229" indent="0">
              <a:buNone/>
              <a:defRPr sz="1200"/>
            </a:lvl3pPr>
            <a:lvl4pPr marL="1624844" indent="0">
              <a:buNone/>
              <a:defRPr sz="1100"/>
            </a:lvl4pPr>
            <a:lvl5pPr marL="2166458" indent="0">
              <a:buNone/>
              <a:defRPr sz="1100"/>
            </a:lvl5pPr>
            <a:lvl6pPr marL="2708074" indent="0">
              <a:buNone/>
              <a:defRPr sz="1100"/>
            </a:lvl6pPr>
            <a:lvl7pPr marL="3249688" indent="0">
              <a:buNone/>
              <a:defRPr sz="1100"/>
            </a:lvl7pPr>
            <a:lvl8pPr marL="3791302" indent="0">
              <a:buNone/>
              <a:defRPr sz="1100"/>
            </a:lvl8pPr>
            <a:lvl9pPr marL="4332916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9EF65-FCCA-423A-817B-A950441E723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01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517" y="4799710"/>
            <a:ext cx="5486736" cy="56664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517" y="613681"/>
            <a:ext cx="5486736" cy="4114353"/>
          </a:xfrm>
        </p:spPr>
        <p:txBody>
          <a:bodyPr/>
          <a:lstStyle>
            <a:lvl1pPr marL="0" indent="0">
              <a:buNone/>
              <a:defRPr sz="3800"/>
            </a:lvl1pPr>
            <a:lvl2pPr marL="541614" indent="0">
              <a:buNone/>
              <a:defRPr sz="3300"/>
            </a:lvl2pPr>
            <a:lvl3pPr marL="1083229" indent="0">
              <a:buNone/>
              <a:defRPr sz="2800"/>
            </a:lvl3pPr>
            <a:lvl4pPr marL="1624844" indent="0">
              <a:buNone/>
              <a:defRPr sz="2400"/>
            </a:lvl4pPr>
            <a:lvl5pPr marL="2166458" indent="0">
              <a:buNone/>
              <a:defRPr sz="2400"/>
            </a:lvl5pPr>
            <a:lvl6pPr marL="2708074" indent="0">
              <a:buNone/>
              <a:defRPr sz="2400"/>
            </a:lvl6pPr>
            <a:lvl7pPr marL="3249688" indent="0">
              <a:buNone/>
              <a:defRPr sz="2400"/>
            </a:lvl7pPr>
            <a:lvl8pPr marL="3791302" indent="0">
              <a:buNone/>
              <a:defRPr sz="2400"/>
            </a:lvl8pPr>
            <a:lvl9pPr marL="4332916" indent="0">
              <a:buNone/>
              <a:defRPr sz="24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517" y="5366351"/>
            <a:ext cx="5486736" cy="806297"/>
          </a:xfrm>
        </p:spPr>
        <p:txBody>
          <a:bodyPr/>
          <a:lstStyle>
            <a:lvl1pPr marL="0" indent="0">
              <a:buNone/>
              <a:defRPr sz="1700"/>
            </a:lvl1pPr>
            <a:lvl2pPr marL="541614" indent="0">
              <a:buNone/>
              <a:defRPr sz="1400"/>
            </a:lvl2pPr>
            <a:lvl3pPr marL="1083229" indent="0">
              <a:buNone/>
              <a:defRPr sz="1200"/>
            </a:lvl3pPr>
            <a:lvl4pPr marL="1624844" indent="0">
              <a:buNone/>
              <a:defRPr sz="1100"/>
            </a:lvl4pPr>
            <a:lvl5pPr marL="2166458" indent="0">
              <a:buNone/>
              <a:defRPr sz="1100"/>
            </a:lvl5pPr>
            <a:lvl6pPr marL="2708074" indent="0">
              <a:buNone/>
              <a:defRPr sz="1100"/>
            </a:lvl6pPr>
            <a:lvl7pPr marL="3249688" indent="0">
              <a:buNone/>
              <a:defRPr sz="1100"/>
            </a:lvl7pPr>
            <a:lvl8pPr marL="3791302" indent="0">
              <a:buNone/>
              <a:defRPr sz="1100"/>
            </a:lvl8pPr>
            <a:lvl9pPr marL="4332916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953B3-69B1-49A1-89D1-C7AFBD22B8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16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30838-F667-434A-BDCE-74BDB621BBA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973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786" y="275487"/>
            <a:ext cx="2056266" cy="585012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952" y="275487"/>
            <a:ext cx="6012562" cy="58501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8EC95-2249-4D02-AE0D-586EC72D6A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3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96E1C17-CD1A-4C72-B126-12CA5AE693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  <p:sldLayoutId id="2147483649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6952" y="275491"/>
            <a:ext cx="8230104" cy="114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952" y="1599155"/>
            <a:ext cx="8230104" cy="452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6948" y="6244319"/>
            <a:ext cx="2133544" cy="47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 defTabSz="913975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722" y="6244319"/>
            <a:ext cx="2894564" cy="47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 algn="ctr" defTabSz="913975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512" y="6244319"/>
            <a:ext cx="2133544" cy="47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6" rIns="91393" bIns="45696" numCol="1" anchor="t" anchorCtr="0" compatLnSpc="1">
            <a:prstTxWarp prst="textNoShape">
              <a:avLst/>
            </a:prstTxWarp>
          </a:bodyPr>
          <a:lstStyle>
            <a:lvl1pPr algn="r" defTabSz="913975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2FC232A6-85DF-4136-BBDA-F4EBE8D8E1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94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defTabSz="9139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541614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1083229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624844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2166458" algn="ctr" defTabSz="913975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270" indent="-342270" algn="l" defTabSz="91397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40" indent="-285852" algn="l" defTabSz="913975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529" indent="-227553" algn="l" defTabSz="91397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15" indent="-227553" algn="l" defTabSz="91397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504" indent="-227553" algn="l" defTabSz="913975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97119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38733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680346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221961" indent="-227553" algn="l" defTabSz="91397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1614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3229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4844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6458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8074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9688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91302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32916" algn="l" defTabSz="108322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wmf"/><Relationship Id="rId10" Type="http://schemas.openxmlformats.org/officeDocument/2006/relationships/image" Target="../media/image11.w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8.wmf"/><Relationship Id="rId3" Type="http://schemas.openxmlformats.org/officeDocument/2006/relationships/image" Target="../media/image2.jpeg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3.bin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.jpeg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2.jpe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5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2.jpe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9.png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2.jpe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8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2.jpeg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4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490" y="331477"/>
            <a:ext cx="4952510" cy="350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810145" y="5968841"/>
            <a:ext cx="1523720" cy="88916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8309" tIns="54154" rIns="108309" bIns="54154" anchor="ctr"/>
          <a:lstStyle/>
          <a:p>
            <a:pPr algn="ctr" defTabSz="913855"/>
            <a:r>
              <a:rPr lang="ru-RU" b="1" dirty="0" smtClean="0">
                <a:solidFill>
                  <a:srgbClr val="FFFFFF"/>
                </a:solidFill>
              </a:rPr>
              <a:t>2023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5" y="2311390"/>
            <a:ext cx="9144000" cy="2235233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09" tIns="54154" rIns="108309" bIns="54154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6447" y="4750431"/>
            <a:ext cx="6402311" cy="111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defTabSz="913855">
              <a:lnSpc>
                <a:spcPct val="80000"/>
              </a:lnSpc>
              <a:spcBef>
                <a:spcPct val="20000"/>
              </a:spcBef>
            </a:pPr>
            <a:r>
              <a:rPr lang="ru-RU" altLang="ru-RU" b="1" dirty="0" smtClean="0">
                <a:solidFill>
                  <a:srgbClr val="000000"/>
                </a:solidFill>
              </a:rPr>
              <a:t>Лектор </a:t>
            </a:r>
            <a:r>
              <a:rPr lang="ru-RU" altLang="ru-RU" b="1" dirty="0">
                <a:solidFill>
                  <a:srgbClr val="000000"/>
                </a:solidFill>
              </a:rPr>
              <a:t>– к.т.н., доцент </a:t>
            </a:r>
            <a:r>
              <a:rPr lang="ru-RU" altLang="ru-RU" b="1" dirty="0" smtClean="0">
                <a:solidFill>
                  <a:srgbClr val="000000"/>
                </a:solidFill>
              </a:rPr>
              <a:t>ОХИ Юрьев Е.М.</a:t>
            </a:r>
            <a:endParaRPr lang="ru-RU" dirty="0">
              <a:solidFill>
                <a:srgbClr val="808080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5422" y="2716774"/>
            <a:ext cx="7695878" cy="1525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81" tIns="45690" rIns="91381" bIns="45690"/>
          <a:lstStyle/>
          <a:p>
            <a:pPr algn="ctr"/>
            <a:r>
              <a:rPr lang="ru-RU" altLang="ru-RU" sz="2800" b="1" dirty="0">
                <a:solidFill>
                  <a:srgbClr val="000000"/>
                </a:solidFill>
              </a:rPr>
              <a:t>Кинетические модели в гетерогенном катализе</a:t>
            </a: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38469" y="579782"/>
            <a:ext cx="3465748" cy="1409058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057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7"/>
            <a:ext cx="3200316" cy="91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215900"/>
            <a:ext cx="62176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chemeClr val="tx2"/>
                </a:solidFill>
              </a:rPr>
              <a:t>Литература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23528" y="980728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14000"/>
              </a:lnSpc>
              <a:buAutoNum type="arabicPeriod"/>
            </a:pPr>
            <a:r>
              <a:rPr lang="ru-RU" altLang="ru-RU" dirty="0" smtClean="0">
                <a:solidFill>
                  <a:schemeClr val="tx2"/>
                </a:solidFill>
              </a:rPr>
              <a:t>Практический </a:t>
            </a:r>
            <a:r>
              <a:rPr lang="ru-RU" altLang="ru-RU" dirty="0">
                <a:solidFill>
                  <a:schemeClr val="tx2"/>
                </a:solidFill>
              </a:rPr>
              <a:t>курс гетерогенного катализа : пер. с англ. / Ч. Н. </a:t>
            </a:r>
            <a:r>
              <a:rPr lang="ru-RU" altLang="ru-RU" dirty="0" err="1">
                <a:solidFill>
                  <a:schemeClr val="tx2"/>
                </a:solidFill>
              </a:rPr>
              <a:t>Сеттерфилд</a:t>
            </a:r>
            <a:r>
              <a:rPr lang="ru-RU" altLang="ru-RU" dirty="0">
                <a:solidFill>
                  <a:schemeClr val="tx2"/>
                </a:solidFill>
              </a:rPr>
              <a:t>. — Москва : Мир, 1984. — 520 с</a:t>
            </a:r>
            <a:r>
              <a:rPr lang="ru-RU" altLang="ru-RU" dirty="0" smtClean="0">
                <a:solidFill>
                  <a:schemeClr val="tx2"/>
                </a:solidFill>
              </a:rPr>
              <a:t>.</a:t>
            </a:r>
          </a:p>
          <a:p>
            <a:pPr marL="342900" indent="-342900" algn="just">
              <a:lnSpc>
                <a:spcPct val="114000"/>
              </a:lnSpc>
              <a:buAutoNum type="arabicPeriod"/>
            </a:pPr>
            <a:r>
              <a:rPr lang="en-US" altLang="ru-RU" dirty="0">
                <a:solidFill>
                  <a:schemeClr val="tx2"/>
                </a:solidFill>
              </a:rPr>
              <a:t>Modelling, Simulation and Optimization of Industrial Fixed Bed Catalytic Reactors - S. S. E. H. </a:t>
            </a:r>
            <a:r>
              <a:rPr lang="en-US" altLang="ru-RU" dirty="0" err="1">
                <a:solidFill>
                  <a:schemeClr val="tx2"/>
                </a:solidFill>
              </a:rPr>
              <a:t>Elnashaie</a:t>
            </a:r>
            <a:r>
              <a:rPr lang="en-US" altLang="ru-RU" dirty="0">
                <a:solidFill>
                  <a:schemeClr val="tx2"/>
                </a:solidFill>
              </a:rPr>
              <a:t> – CRC Press, 1994. – 478 p.</a:t>
            </a:r>
          </a:p>
          <a:p>
            <a:pPr marL="342900" indent="-342900" algn="just">
              <a:lnSpc>
                <a:spcPct val="114000"/>
              </a:lnSpc>
              <a:buAutoNum type="arabicPeriod"/>
            </a:pPr>
            <a:r>
              <a:rPr lang="en-US" altLang="ru-RU" dirty="0" err="1" smtClean="0">
                <a:solidFill>
                  <a:schemeClr val="tx2"/>
                </a:solidFill>
              </a:rPr>
              <a:t>H</a:t>
            </a:r>
            <a:r>
              <a:rPr lang="en-US" altLang="ru-RU" dirty="0" err="1">
                <a:solidFill>
                  <a:schemeClr val="tx2"/>
                </a:solidFill>
              </a:rPr>
              <a:t>o</a:t>
            </a:r>
            <a:r>
              <a:rPr lang="en-US" altLang="ru-RU" dirty="0" err="1" smtClean="0">
                <a:solidFill>
                  <a:schemeClr val="tx2"/>
                </a:solidFill>
              </a:rPr>
              <a:t>ugen</a:t>
            </a:r>
            <a:r>
              <a:rPr lang="en-US" altLang="ru-RU" dirty="0" smtClean="0">
                <a:solidFill>
                  <a:schemeClr val="tx2"/>
                </a:solidFill>
              </a:rPr>
              <a:t> </a:t>
            </a:r>
            <a:r>
              <a:rPr lang="en-US" altLang="ru-RU" dirty="0">
                <a:solidFill>
                  <a:schemeClr val="tx2"/>
                </a:solidFill>
              </a:rPr>
              <a:t>O. A.. Watson К. М, Chemical Process Principles, </a:t>
            </a:r>
            <a:r>
              <a:rPr lang="en-US" altLang="ru-RU" dirty="0" smtClean="0">
                <a:solidFill>
                  <a:schemeClr val="tx2"/>
                </a:solidFill>
              </a:rPr>
              <a:t>Part </a:t>
            </a:r>
            <a:r>
              <a:rPr lang="en-US" altLang="ru-RU" dirty="0">
                <a:solidFill>
                  <a:schemeClr val="tx2"/>
                </a:solidFill>
              </a:rPr>
              <a:t>III: </a:t>
            </a:r>
            <a:r>
              <a:rPr lang="en-US" altLang="ru-RU" dirty="0" smtClean="0">
                <a:solidFill>
                  <a:schemeClr val="tx2"/>
                </a:solidFill>
              </a:rPr>
              <a:t>Kinetics and </a:t>
            </a:r>
            <a:r>
              <a:rPr lang="en-US" altLang="ru-RU" dirty="0">
                <a:solidFill>
                  <a:schemeClr val="tx2"/>
                </a:solidFill>
              </a:rPr>
              <a:t>Catalysis. Wiley. New York, 1947</a:t>
            </a:r>
            <a:r>
              <a:rPr lang="en-US" altLang="ru-RU" dirty="0" smtClean="0">
                <a:solidFill>
                  <a:schemeClr val="tx2"/>
                </a:solidFill>
              </a:rPr>
              <a:t>.</a:t>
            </a:r>
            <a:endParaRPr lang="ru-RU" altLang="ru-RU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34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7"/>
            <a:ext cx="3200316" cy="91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215900"/>
            <a:ext cx="62176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chemeClr val="tx2"/>
                </a:solidFill>
              </a:rPr>
              <a:t>Кинетические модели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23528" y="980728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b="1" dirty="0" smtClean="0">
                <a:solidFill>
                  <a:schemeClr val="tx2"/>
                </a:solidFill>
              </a:rPr>
              <a:t>Цель составления математического описания: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Предсказать влияние условий в реакторе на ход интересующего процесса;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Определить влияние состава К. на скорость реакции, чтобы сопоставить активность К. с его физическими и химическими характеристиками;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Получить представления о механизме реакции;</a:t>
            </a:r>
          </a:p>
          <a:p>
            <a:pPr algn="just"/>
            <a:endParaRPr lang="ru-RU" altLang="ru-RU" dirty="0">
              <a:solidFill>
                <a:schemeClr val="tx2"/>
              </a:solidFill>
            </a:endParaRPr>
          </a:p>
          <a:p>
            <a:pPr algn="just"/>
            <a:r>
              <a:rPr lang="ru-RU" altLang="ru-RU" b="1" dirty="0" smtClean="0">
                <a:solidFill>
                  <a:schemeClr val="tx2"/>
                </a:solidFill>
              </a:rPr>
              <a:t>Сделаем допущения: 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Скорость реакции пропорциональна удельной поверхности (или числу каталитически активных центров)</a:t>
            </a:r>
          </a:p>
          <a:p>
            <a:pPr marL="342900" indent="-342900" algn="just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Вся поверхность катализатора внутри зерна контактирует со смесью постоянного состава при постоянной температуре – процессами тепло- и массопереноса к катализатору и внутри его пор можно пренебречь.</a:t>
            </a:r>
          </a:p>
          <a:p>
            <a:pPr marL="342900" indent="-342900" algn="just">
              <a:buFontTx/>
              <a:buChar char="-"/>
            </a:pPr>
            <a:endParaRPr lang="ru-RU" altLang="ru-RU" dirty="0">
              <a:solidFill>
                <a:schemeClr val="tx2"/>
              </a:solidFill>
            </a:endParaRPr>
          </a:p>
          <a:p>
            <a:pPr algn="just"/>
            <a:r>
              <a:rPr lang="ru-RU" altLang="ru-RU" dirty="0" smtClean="0">
                <a:solidFill>
                  <a:schemeClr val="tx2"/>
                </a:solidFill>
              </a:rPr>
              <a:t>Выбранные математические уравнения не должны быть сложнее, чем это необходимо для объяснения фактов, и не должны противоречить твердо установленным теоретическим положениям.</a:t>
            </a:r>
          </a:p>
          <a:p>
            <a:pPr algn="just"/>
            <a:endParaRPr lang="ru-RU" altLang="ru-RU" dirty="0">
              <a:solidFill>
                <a:schemeClr val="tx2"/>
              </a:solidFill>
            </a:endParaRPr>
          </a:p>
          <a:p>
            <a:pPr algn="just"/>
            <a:endParaRPr lang="ru-RU" altLang="ru-RU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252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686068" y="1371930"/>
            <a:ext cx="8343324" cy="51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685627" algn="just">
              <a:buNone/>
            </a:pPr>
            <a:r>
              <a:rPr lang="ru-RU" altLang="ru-RU" sz="1600" b="1" kern="0" dirty="0">
                <a:latin typeface="Calibri" pitchFamily="34" charset="0"/>
              </a:rPr>
              <a:t>Принципы построения кинетических моделей гетерогенно-каталитических реакций:</a:t>
            </a:r>
          </a:p>
          <a:p>
            <a:pPr marL="0" indent="685627" algn="just">
              <a:buAutoNum type="arabicPeriod"/>
            </a:pPr>
            <a:r>
              <a:rPr lang="ru-RU" altLang="ru-RU" sz="1600" kern="0" dirty="0">
                <a:latin typeface="Calibri" pitchFamily="34" charset="0"/>
              </a:rPr>
              <a:t>Экспериментальному изучению кинетики и построению кинетической модели должен предшествовать анализ уже существующих теоретических представлений и экспериментальных данных о механизме и кинетике превращения реагентов на изучаемом катализаторе.</a:t>
            </a:r>
          </a:p>
          <a:p>
            <a:pPr marL="0" indent="685627" algn="just">
              <a:buAutoNum type="arabicPeriod"/>
            </a:pPr>
            <a:r>
              <a:rPr lang="ru-RU" altLang="ru-RU" sz="1600" kern="0" dirty="0">
                <a:latin typeface="Calibri" pitchFamily="34" charset="0"/>
              </a:rPr>
              <a:t>Основой для построения кинетической модели являются экспериментальные данные по кинетике превращения реакционной смеси на изучаемом катализаторе.</a:t>
            </a:r>
          </a:p>
          <a:p>
            <a:pPr marL="0" indent="685627" algn="just">
              <a:buAutoNum type="arabicPeriod"/>
            </a:pPr>
            <a:r>
              <a:rPr lang="ru-RU" altLang="ru-RU" sz="1600" kern="0" dirty="0">
                <a:latin typeface="Calibri" pitchFamily="34" charset="0"/>
              </a:rPr>
              <a:t>Экспериментальные данные о механизме и кинетике взаимодействия реагентов на поверхности катализатора должны иметь полноту, необходимую для построения и выбора непротиворечивой экспериментальным данным кинетической модели.</a:t>
            </a:r>
          </a:p>
          <a:p>
            <a:pPr marL="0" indent="685627" algn="just">
              <a:buAutoNum type="arabicPeriod"/>
            </a:pPr>
            <a:r>
              <a:rPr lang="ru-RU" altLang="ru-RU" sz="1600" kern="0" dirty="0">
                <a:latin typeface="Calibri" pitchFamily="34" charset="0"/>
              </a:rPr>
              <a:t>Кинетические методы исследования должны сочетаться с другими физико-химическими методами исследования взаимодействия реагентов с поверхностью катализатора или отдельных стадий химической реакции - ЯМР, ЭПР, ИК- спектроскопия, изотопные, адсорбционные и др.</a:t>
            </a:r>
          </a:p>
          <a:p>
            <a:pPr marL="0" indent="685627" algn="just">
              <a:buAutoNum type="arabicPeriod"/>
            </a:pPr>
            <a:r>
              <a:rPr lang="ru-RU" altLang="ru-RU" sz="1600" kern="0" dirty="0">
                <a:latin typeface="Calibri" pitchFamily="34" charset="0"/>
              </a:rPr>
              <a:t>При математической обработке экспериментальных кинетических данных необходимо использовать статистические методы обработки и степени правдоподобия конкурирующих кинетических моделей.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211770"/>
            <a:ext cx="293147" cy="4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5124" tIns="72562" rIns="145124" bIns="72562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315928" y="141822"/>
            <a:ext cx="5828072" cy="886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0" tIns="45656" rIns="91320" bIns="45656" numCol="1" anchor="t" anchorCtr="0" compatLnSpc="1">
            <a:prstTxWarp prst="textNoShape">
              <a:avLst/>
            </a:prstTxWarp>
          </a:bodyPr>
          <a:lstStyle>
            <a:lvl1pPr marL="215648" indent="-215648" algn="l" defTabSz="57559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7767" indent="-180765" algn="l" defTabSz="57559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8301" indent="-142708" algn="l" defTabSz="57559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6889" indent="-144299" algn="l" defTabSz="57559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3891" indent="-142708" algn="l" defTabSz="57559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0557" indent="-142708" algn="l" defTabSz="575590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7226" indent="-142708" algn="l" defTabSz="575590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3895" indent="-142708" algn="l" defTabSz="575590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0560" indent="-142708" algn="l" defTabSz="575590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r" eaLnBrk="1" hangingPunct="1">
              <a:buFontTx/>
              <a:buNone/>
            </a:pPr>
            <a:r>
              <a:rPr lang="ru-RU" altLang="ru-RU" sz="2200" b="1">
                <a:solidFill>
                  <a:srgbClr val="80BF44"/>
                </a:solidFill>
                <a:latin typeface="Calibri" pitchFamily="34" charset="0"/>
              </a:rPr>
              <a:t>ПОСТРОЕНИЕ КИНЕТИЧЕСКИХ МОДЕЛЕЙ СЛОЖНЫХ ХИМИЧЕСКИХ РЕАКЦИЙ</a:t>
            </a:r>
            <a:endParaRPr lang="ru-RU" altLang="ru-RU" sz="2200" b="1" dirty="0">
              <a:solidFill>
                <a:srgbClr val="80BF44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61867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sp>
        <p:nvSpPr>
          <p:cNvPr id="3078" name="Rectangle 33"/>
          <p:cNvSpPr>
            <a:spLocks noChangeArrowheads="1"/>
          </p:cNvSpPr>
          <p:nvPr/>
        </p:nvSpPr>
        <p:spPr bwMode="auto">
          <a:xfrm>
            <a:off x="0" y="0"/>
            <a:ext cx="685359" cy="6056808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lIns="144953" tIns="72477" rIns="144953" bIns="72477" anchor="ctr"/>
          <a:lstStyle/>
          <a:p>
            <a:endParaRPr lang="ru-RU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1"/>
            <a:ext cx="8229031" cy="686240"/>
          </a:xfrm>
        </p:spPr>
        <p:txBody>
          <a:bodyPr/>
          <a:lstStyle/>
          <a:p>
            <a:pPr eaLnBrk="1" hangingPunct="1"/>
            <a:r>
              <a:rPr lang="ru-RU" altLang="ru-RU" sz="2200" b="1" dirty="0"/>
              <a:t>Стадии гетерогенного каталитического процесса</a:t>
            </a:r>
            <a:endParaRPr lang="ru-RU" altLang="ru-RU" sz="2200" dirty="0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847378" y="926036"/>
            <a:ext cx="7953429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b="1" dirty="0"/>
              <a:t>Химическое взаимодействие происходит на поверхности катализатора, протекают следующие стадии:</a:t>
            </a:r>
          </a:p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b="1" dirty="0"/>
              <a:t>1. Перенос реагентов из ядра потока к поверхности катализатора.</a:t>
            </a:r>
          </a:p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b="1" dirty="0"/>
              <a:t>2. Перенос реагентов от внешней поверхности внутрь К.</a:t>
            </a:r>
          </a:p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b="1" dirty="0"/>
              <a:t>3. Адсорбция реагентов на поверхности К. (внешней или внутренней).</a:t>
            </a:r>
          </a:p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b="1" dirty="0"/>
              <a:t>4. Химическое взаимодействие реагентов на поверхности К.</a:t>
            </a:r>
          </a:p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dirty="0"/>
              <a:t>5. Десорбция продуктов.</a:t>
            </a:r>
          </a:p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dirty="0"/>
              <a:t>6. Перенос продуктов из тела К. к поверхности.</a:t>
            </a:r>
          </a:p>
          <a:p>
            <a:pPr marL="0" indent="571356" algn="just">
              <a:spcBef>
                <a:spcPct val="0"/>
              </a:spcBef>
              <a:buNone/>
            </a:pPr>
            <a:r>
              <a:rPr lang="ru-RU" altLang="ru-RU" sz="1700" dirty="0"/>
              <a:t>7. Перенос продуктов от поверхности К. в ядро потока.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6862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810" y="3990252"/>
            <a:ext cx="3565190" cy="1952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4537233" y="4372282"/>
            <a:ext cx="4324966" cy="1685195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pPr algn="ctr"/>
            <a:r>
              <a:rPr lang="ru-RU" sz="1400" dirty="0"/>
              <a:t>Рисунок - Частицы катализатора в проточном трубчатом реакторе.</a:t>
            </a:r>
          </a:p>
          <a:p>
            <a:pPr algn="ctr"/>
            <a:r>
              <a:rPr lang="ru-RU" sz="1400" dirty="0"/>
              <a:t> А - слой катализатора в проточном трубчатом реакторе; Б - фрагмент реактора с гранулами катализатора; В - фрагмент гранулы с пористой структурой (■ – активный центр поверхности катализатора)</a:t>
            </a:r>
          </a:p>
        </p:txBody>
      </p:sp>
    </p:spTree>
    <p:extLst>
      <p:ext uri="{BB962C8B-B14F-4D97-AF65-F5344CB8AC3E}">
        <p14:creationId xmlns:p14="http://schemas.microsoft.com/office/powerpoint/2010/main" val="14495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sp>
        <p:nvSpPr>
          <p:cNvPr id="3078" name="Rectangle 33"/>
          <p:cNvSpPr>
            <a:spLocks noChangeArrowheads="1"/>
          </p:cNvSpPr>
          <p:nvPr/>
        </p:nvSpPr>
        <p:spPr bwMode="auto">
          <a:xfrm>
            <a:off x="0" y="0"/>
            <a:ext cx="685359" cy="6056808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lIns="144953" tIns="72477" rIns="144953" bIns="72477" anchor="ctr"/>
          <a:lstStyle/>
          <a:p>
            <a:endParaRPr lang="ru-RU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1"/>
            <a:ext cx="8229031" cy="686240"/>
          </a:xfrm>
        </p:spPr>
        <p:txBody>
          <a:bodyPr/>
          <a:lstStyle/>
          <a:p>
            <a:pPr eaLnBrk="1" hangingPunct="1"/>
            <a:r>
              <a:rPr lang="ru-RU" altLang="ru-RU" sz="2200" b="1" dirty="0"/>
              <a:t>Стадии гетерогенного каталитического процесса</a:t>
            </a:r>
            <a:endParaRPr lang="ru-RU" altLang="ru-RU" sz="2200" dirty="0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847378" y="811755"/>
            <a:ext cx="7953429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342814" algn="just">
              <a:buNone/>
            </a:pPr>
            <a:r>
              <a:rPr lang="ru-RU" altLang="ru-RU" sz="1700" b="1" dirty="0"/>
              <a:t>Процессы переноса вещества (и тепла) в каталитических реакциях:</a:t>
            </a:r>
          </a:p>
          <a:p>
            <a:pPr marL="0" indent="342814" algn="just">
              <a:buNone/>
            </a:pPr>
            <a:r>
              <a:rPr lang="ru-RU" altLang="ru-RU" sz="1700" dirty="0"/>
              <a:t>1) </a:t>
            </a:r>
            <a:r>
              <a:rPr lang="ru-RU" altLang="ru-RU" sz="1700" b="1" dirty="0"/>
              <a:t>Внешняя диффузия </a:t>
            </a:r>
            <a:r>
              <a:rPr lang="ru-RU" altLang="ru-RU" sz="1700" dirty="0"/>
              <a:t>- перенос исходных веществ из ядра газового или жидкого потока к слою потока в пространстве между гранулами к внешней поверхности катализатора.</a:t>
            </a:r>
          </a:p>
          <a:p>
            <a:pPr marL="0" indent="342814" algn="just">
              <a:buNone/>
            </a:pPr>
            <a:r>
              <a:rPr lang="ru-RU" altLang="ru-RU" sz="1700" dirty="0"/>
              <a:t>2) </a:t>
            </a:r>
            <a:r>
              <a:rPr lang="ru-RU" altLang="ru-RU" sz="1700" b="1" dirty="0"/>
              <a:t>Внутренняя диффузия </a:t>
            </a:r>
            <a:r>
              <a:rPr lang="ru-RU" altLang="ru-RU" sz="1700" dirty="0"/>
              <a:t>- перенос исходных веществ от внешней поверхности зерна катализатора к его центру. </a:t>
            </a:r>
          </a:p>
          <a:p>
            <a:pPr marL="0" lvl="1" indent="342814" algn="just">
              <a:buNone/>
            </a:pPr>
            <a:r>
              <a:rPr lang="ru-RU" altLang="ru-RU" sz="1700" dirty="0"/>
              <a:t>+ </a:t>
            </a:r>
            <a:r>
              <a:rPr lang="ru-RU" altLang="ru-RU" sz="1700" b="1" i="1" dirty="0"/>
              <a:t>Внешняя и внутренняя диффузии в обратном направлении </a:t>
            </a:r>
            <a:r>
              <a:rPr lang="ru-RU" altLang="ru-RU" sz="1700" dirty="0"/>
              <a:t>- перенос продуктов реакции от центра катализаторов к внешней поверхности зерна и от внешней поверхности зерна катализатора в пространство между ними и затем в ядро потока.</a:t>
            </a:r>
          </a:p>
        </p:txBody>
      </p:sp>
      <p:cxnSp>
        <p:nvCxnSpPr>
          <p:cNvPr id="26" name="AutoShape 7"/>
          <p:cNvCxnSpPr>
            <a:cxnSpLocks noChangeShapeType="1"/>
          </p:cNvCxnSpPr>
          <p:nvPr/>
        </p:nvCxnSpPr>
        <p:spPr bwMode="auto">
          <a:xfrm>
            <a:off x="1714697" y="6862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Прямоугольник 20"/>
          <p:cNvSpPr/>
          <p:nvPr/>
        </p:nvSpPr>
        <p:spPr>
          <a:xfrm>
            <a:off x="4356821" y="3979030"/>
            <a:ext cx="4324966" cy="1905004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pPr algn="ctr"/>
            <a:r>
              <a:rPr lang="ru-RU" sz="1400" dirty="0"/>
              <a:t>Рисунок - Частица катализатора в потоке газа, текущего через каталитический слой, и изменение концентрации реагирующих веществ и продуктов вблизи поверхности и внутри пористого зерна катализатора: </a:t>
            </a:r>
          </a:p>
          <a:p>
            <a:pPr algn="ctr"/>
            <a:r>
              <a:rPr lang="ru-RU" sz="1400" i="1" dirty="0"/>
              <a:t>R</a:t>
            </a:r>
            <a:r>
              <a:rPr lang="ru-RU" sz="1400" dirty="0"/>
              <a:t> – радиус зерна катализатора; </a:t>
            </a:r>
            <a:r>
              <a:rPr lang="ru-RU" sz="1400" i="1" dirty="0"/>
              <a:t>δ</a:t>
            </a:r>
            <a:r>
              <a:rPr lang="ru-RU" sz="1400" dirty="0"/>
              <a:t> – толщина диффузионного слоя; С</a:t>
            </a:r>
            <a:r>
              <a:rPr lang="ru-RU" sz="1400" baseline="-25000" dirty="0"/>
              <a:t>R</a:t>
            </a:r>
            <a:r>
              <a:rPr lang="en-US" sz="1400" dirty="0"/>
              <a:t>,C</a:t>
            </a:r>
            <a:r>
              <a:rPr lang="en-US" sz="1400" baseline="-25000" dirty="0"/>
              <a:t>P</a:t>
            </a:r>
            <a:r>
              <a:rPr lang="ru-RU" sz="1400" dirty="0"/>
              <a:t> – концентрация реагента </a:t>
            </a:r>
            <a:r>
              <a:rPr lang="ru-RU" sz="1400" i="1" dirty="0"/>
              <a:t>R</a:t>
            </a:r>
            <a:r>
              <a:rPr lang="ru-RU" sz="1400" dirty="0"/>
              <a:t> и продукта </a:t>
            </a:r>
            <a:r>
              <a:rPr lang="ru-RU" sz="1400" i="1" dirty="0"/>
              <a:t>P</a:t>
            </a:r>
            <a:r>
              <a:rPr lang="ru-RU" sz="1400" dirty="0"/>
              <a:t>, соответственно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557" y="3569749"/>
            <a:ext cx="2684984" cy="248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79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sp>
        <p:nvSpPr>
          <p:cNvPr id="3078" name="Rectangle 33"/>
          <p:cNvSpPr>
            <a:spLocks noChangeArrowheads="1"/>
          </p:cNvSpPr>
          <p:nvPr/>
        </p:nvSpPr>
        <p:spPr bwMode="auto">
          <a:xfrm>
            <a:off x="0" y="0"/>
            <a:ext cx="685359" cy="6056808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lIns="144953" tIns="72477" rIns="144953" bIns="72477" anchor="ctr"/>
          <a:lstStyle/>
          <a:p>
            <a:endParaRPr lang="ru-RU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2200" dirty="0"/>
              <a:t> </a:t>
            </a:r>
            <a:r>
              <a:rPr lang="ru-RU" sz="2200" b="1" dirty="0"/>
              <a:t>МЕТОДЫ ПОСТРОЕНИЯ КИНЕТИЧЕСКИХ МОДЕЛЕЙ ГЕТЕРОГЕННЫХ ХИМИЧЕСКИХ РЕАКЦИЙ </a:t>
            </a:r>
            <a:endParaRPr lang="ru-RU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800361" y="1143368"/>
            <a:ext cx="4800270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571356" algn="just">
              <a:lnSpc>
                <a:spcPct val="125000"/>
              </a:lnSpc>
              <a:buNone/>
            </a:pPr>
            <a:r>
              <a:rPr lang="ru-RU" altLang="ru-RU" sz="1700" kern="0" dirty="0">
                <a:latin typeface="Calibri" pitchFamily="34" charset="0"/>
              </a:rPr>
              <a:t>В результате гетерогенной реакции образуется большая гамма поверхностных промежуточных веществ.</a:t>
            </a:r>
          </a:p>
          <a:p>
            <a:pPr marL="0" indent="571356" algn="just">
              <a:lnSpc>
                <a:spcPct val="125000"/>
              </a:lnSpc>
              <a:buNone/>
            </a:pPr>
            <a:r>
              <a:rPr lang="ru-RU" altLang="ru-RU" sz="1700" kern="0" dirty="0">
                <a:latin typeface="Calibri" pitchFamily="34" charset="0"/>
              </a:rPr>
              <a:t>Любая гетерогенная химическая реакция является сложной и состоит из нескольких элементарных стадий. </a:t>
            </a:r>
          </a:p>
          <a:p>
            <a:pPr marL="0" indent="571356" algn="just">
              <a:lnSpc>
                <a:spcPct val="125000"/>
              </a:lnSpc>
              <a:buNone/>
            </a:pPr>
            <a:r>
              <a:rPr lang="ru-RU" altLang="ru-RU" sz="1700" b="1" i="1" kern="0" dirty="0">
                <a:latin typeface="Calibri" pitchFamily="34" charset="0"/>
              </a:rPr>
              <a:t>Элементарная стадия </a:t>
            </a:r>
            <a:r>
              <a:rPr lang="ru-RU" altLang="ru-RU" sz="1700" kern="0" dirty="0">
                <a:latin typeface="Calibri" pitchFamily="34" charset="0"/>
              </a:rPr>
              <a:t>- это простой акт изменения состояния химической системы, которая характеризуется прохождением её через один энергетический барьер и соответствует образованию и разложению одного активированного комплекса.</a:t>
            </a:r>
          </a:p>
        </p:txBody>
      </p:sp>
      <p:cxnSp>
        <p:nvCxnSpPr>
          <p:cNvPr id="14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728" y="2255309"/>
            <a:ext cx="2996392" cy="234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2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sp>
        <p:nvSpPr>
          <p:cNvPr id="3078" name="Rectangle 33"/>
          <p:cNvSpPr>
            <a:spLocks noChangeArrowheads="1"/>
          </p:cNvSpPr>
          <p:nvPr/>
        </p:nvSpPr>
        <p:spPr bwMode="auto">
          <a:xfrm>
            <a:off x="0" y="0"/>
            <a:ext cx="685359" cy="6056808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lIns="144953" tIns="72477" rIns="144953" bIns="72477" anchor="ctr"/>
          <a:lstStyle/>
          <a:p>
            <a:endParaRPr lang="ru-RU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0"/>
            <a:ext cx="8229031" cy="1027944"/>
          </a:xfrm>
        </p:spPr>
        <p:txBody>
          <a:bodyPr/>
          <a:lstStyle/>
          <a:p>
            <a:r>
              <a:rPr lang="ru-RU" sz="2200" dirty="0"/>
              <a:t> </a:t>
            </a:r>
            <a:r>
              <a:rPr lang="ru-RU" sz="2200" b="1" dirty="0"/>
              <a:t>МЕТОДЫ ПОСТРОЕНИЯ КИНЕТИЧЕСКИХ МОДЕЛЕЙ ГЕТЕРОГЕННЫХ ХИМИЧЕСКИХ РЕАКЦИЙ </a:t>
            </a:r>
            <a:endParaRPr lang="ru-RU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800361" y="1154599"/>
            <a:ext cx="4800270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700" b="1" kern="0" dirty="0">
                <a:latin typeface="Calibri" pitchFamily="34" charset="0"/>
              </a:rPr>
              <a:t>Элементарные стадии характеризуются следующими свойствами</a:t>
            </a:r>
            <a:r>
              <a:rPr lang="ru-RU" altLang="ru-RU" sz="1700" kern="0" dirty="0">
                <a:latin typeface="Calibri" pitchFamily="34" charset="0"/>
              </a:rPr>
              <a:t>:</a:t>
            </a:r>
          </a:p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• Исходными веществами могут быть промежуточные соединения;</a:t>
            </a:r>
          </a:p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• Продуктами также могут быть промежуточные соединения;</a:t>
            </a:r>
          </a:p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• Элементарные стадии не могут быть разложены на более простые акты взаимодействия;</a:t>
            </a:r>
          </a:p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• В элементарных стадиях может участвовать только целое число частиц;</a:t>
            </a:r>
          </a:p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• Если элементарная стадия обратима, следовательно она состоит из двух элементарных стадий.</a:t>
            </a:r>
          </a:p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Для того, чтобы записать скорость гетерогенной реакции в целом следует учитывать скорость каждой элементарной стадии.</a:t>
            </a:r>
          </a:p>
        </p:txBody>
      </p:sp>
      <p:cxnSp>
        <p:nvCxnSpPr>
          <p:cNvPr id="14" name="AutoShape 7"/>
          <p:cNvCxnSpPr>
            <a:cxnSpLocks noChangeShapeType="1"/>
          </p:cNvCxnSpPr>
          <p:nvPr/>
        </p:nvCxnSpPr>
        <p:spPr bwMode="auto">
          <a:xfrm>
            <a:off x="1714697" y="971387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728" y="2255309"/>
            <a:ext cx="2996392" cy="234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99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0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Скорость гетерогенной реакции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725622" algn="just">
              <a:buNone/>
            </a:pPr>
            <a:r>
              <a:rPr lang="ru-RU" altLang="ru-RU" sz="1700" kern="0" dirty="0">
                <a:latin typeface="Calibri" pitchFamily="34" charset="0"/>
              </a:rPr>
              <a:t>Формальным аналогом ЗДМ для элементарных процессов на твердых поверхностях является </a:t>
            </a:r>
            <a:r>
              <a:rPr lang="ru-RU" altLang="ru-RU" sz="1700" b="1" i="1" kern="0" dirty="0">
                <a:latin typeface="Calibri" pitchFamily="34" charset="0"/>
              </a:rPr>
              <a:t>закон действующих поверхностей: </a:t>
            </a:r>
            <a:r>
              <a:rPr lang="ru-RU" altLang="ru-RU" sz="1700" i="1" kern="0" dirty="0">
                <a:latin typeface="Calibri" pitchFamily="34" charset="0"/>
              </a:rPr>
              <a:t>Скорость химической реакции пропорциональна произведению концентраций поверхностных (промежуточных) веществ в степенях, равных их стехиометрическим коэффициентам.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488397"/>
              </p:ext>
            </p:extLst>
          </p:nvPr>
        </p:nvGraphicFramePr>
        <p:xfrm>
          <a:off x="2707461" y="2514746"/>
          <a:ext cx="4972791" cy="866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0" name="Equation" r:id="rId4" imgW="1384200" imgH="241200" progId="Equation.DSMT4">
                  <p:embed/>
                </p:oleObj>
              </mc:Choice>
              <mc:Fallback>
                <p:oleObj name="Equation" r:id="rId4" imgW="13842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07461" y="2514746"/>
                        <a:ext cx="4972791" cy="866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012644"/>
              </p:ext>
            </p:extLst>
          </p:nvPr>
        </p:nvGraphicFramePr>
        <p:xfrm>
          <a:off x="1486113" y="3277713"/>
          <a:ext cx="7075324" cy="1408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1" name="Equation" r:id="rId6" imgW="4457520" imgH="888840" progId="Equation.DSMT4">
                  <p:embed/>
                </p:oleObj>
              </mc:Choice>
              <mc:Fallback>
                <p:oleObj name="Equation" r:id="rId6" imgW="445752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86113" y="3277713"/>
                        <a:ext cx="7075324" cy="1408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86068" y="4697330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725622" algn="just">
              <a:buNone/>
            </a:pPr>
            <a:r>
              <a:rPr lang="ru-RU" altLang="ru-RU" sz="1700" i="1" kern="0" dirty="0">
                <a:latin typeface="Calibri" pitchFamily="34" charset="0"/>
              </a:rPr>
              <a:t>Закон действующих поверхностей </a:t>
            </a:r>
            <a:r>
              <a:rPr lang="ru-RU" altLang="ru-RU" sz="1700" kern="0" dirty="0">
                <a:latin typeface="Calibri" pitchFamily="34" charset="0"/>
              </a:rPr>
              <a:t>применяется </a:t>
            </a:r>
            <a:r>
              <a:rPr lang="ru-RU" altLang="ru-RU" sz="1700" b="1" i="1" kern="0" dirty="0">
                <a:latin typeface="Calibri" pitchFamily="34" charset="0"/>
              </a:rPr>
              <a:t>для элементарных стадий</a:t>
            </a:r>
            <a:r>
              <a:rPr lang="en-US" altLang="ru-RU" sz="1700" b="1" i="1" kern="0" dirty="0">
                <a:latin typeface="Calibri" pitchFamily="34" charset="0"/>
              </a:rPr>
              <a:t>  </a:t>
            </a:r>
            <a:r>
              <a:rPr lang="ru-RU" altLang="ru-RU" sz="1700" kern="0" dirty="0">
                <a:latin typeface="Calibri" pitchFamily="34" charset="0"/>
              </a:rPr>
              <a:t>гетерогенного процесса аналогично </a:t>
            </a:r>
            <a:r>
              <a:rPr lang="ru-RU" altLang="ru-RU" sz="1700" i="1" kern="0" dirty="0">
                <a:latin typeface="Calibri" pitchFamily="34" charset="0"/>
              </a:rPr>
              <a:t>ЗДМ</a:t>
            </a:r>
            <a:r>
              <a:rPr lang="ru-RU" altLang="ru-RU" sz="1700" kern="0" dirty="0">
                <a:latin typeface="Calibri" pitchFamily="34" charset="0"/>
              </a:rPr>
              <a:t>. Как видно, согласно </a:t>
            </a:r>
            <a:r>
              <a:rPr lang="ru-RU" altLang="ru-RU" sz="1700" i="1" kern="0" dirty="0">
                <a:latin typeface="Calibri" pitchFamily="34" charset="0"/>
              </a:rPr>
              <a:t>ЗДП</a:t>
            </a:r>
            <a:r>
              <a:rPr lang="ru-RU" altLang="ru-RU" sz="1700" kern="0" dirty="0">
                <a:latin typeface="Calibri" pitchFamily="34" charset="0"/>
              </a:rPr>
              <a:t> скорость выражается через концентрацию промежуточных соединений, но такие величины невозможно измерить непосредственно в кинетическом эксперименте.</a:t>
            </a:r>
          </a:p>
        </p:txBody>
      </p:sp>
    </p:spTree>
    <p:extLst>
      <p:ext uri="{BB962C8B-B14F-4D97-AF65-F5344CB8AC3E}">
        <p14:creationId xmlns:p14="http://schemas.microsoft.com/office/powerpoint/2010/main" val="419709634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0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Механизм гетерогенной химической реакции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786308"/>
              </p:ext>
            </p:extLst>
          </p:nvPr>
        </p:nvGraphicFramePr>
        <p:xfrm>
          <a:off x="1028946" y="1371930"/>
          <a:ext cx="2769153" cy="2436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0" name="Equation" r:id="rId4" imgW="1054080" imgH="927000" progId="Equation.DSMT4">
                  <p:embed/>
                </p:oleObj>
              </mc:Choice>
              <mc:Fallback>
                <p:oleObj name="Equation" r:id="rId4" imgW="1054080" imgH="9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8946" y="1371930"/>
                        <a:ext cx="2769153" cy="2436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192794"/>
              </p:ext>
            </p:extLst>
          </p:nvPr>
        </p:nvGraphicFramePr>
        <p:xfrm>
          <a:off x="4001287" y="1679972"/>
          <a:ext cx="5059562" cy="646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1" name="Equation" r:id="rId6" imgW="3187440" imgH="406080" progId="Equation.DSMT4">
                  <p:embed/>
                </p:oleObj>
              </mc:Choice>
              <mc:Fallback>
                <p:oleObj name="Equation" r:id="rId6" imgW="318744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01287" y="1679972"/>
                        <a:ext cx="5059562" cy="646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00361" y="3657563"/>
            <a:ext cx="4914245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571356" algn="just">
              <a:spcBef>
                <a:spcPts val="0"/>
              </a:spcBef>
              <a:buNone/>
            </a:pPr>
            <a:r>
              <a:rPr lang="ru-RU" altLang="ru-RU" sz="1900" b="1" kern="0" dirty="0">
                <a:latin typeface="Calibri" pitchFamily="34" charset="0"/>
              </a:rPr>
              <a:t>Поэтому: </a:t>
            </a:r>
            <a:r>
              <a:rPr lang="ru-RU" altLang="ru-RU" sz="1900" kern="0" dirty="0">
                <a:latin typeface="Calibri" pitchFamily="34" charset="0"/>
              </a:rPr>
              <a:t>для работы с выражением скорости гетерогенной реакции необходимо концентрацию промежуточных соединений выразить через концентрации </a:t>
            </a:r>
            <a:r>
              <a:rPr lang="ru-RU" altLang="ru-RU" sz="1900" i="1" kern="0" dirty="0" err="1">
                <a:latin typeface="Calibri" pitchFamily="34" charset="0"/>
              </a:rPr>
              <a:t>С</a:t>
            </a:r>
            <a:r>
              <a:rPr lang="ru-RU" altLang="ru-RU" sz="1900" i="1" kern="0" baseline="-25000" dirty="0" err="1">
                <a:latin typeface="Calibri" pitchFamily="34" charset="0"/>
              </a:rPr>
              <a:t>i</a:t>
            </a:r>
            <a:r>
              <a:rPr lang="ru-RU" altLang="ru-RU" sz="1900" kern="0" dirty="0">
                <a:latin typeface="Calibri" pitchFamily="34" charset="0"/>
              </a:rPr>
              <a:t> наблюдаемых компонентов (или через парциальные давления </a:t>
            </a:r>
            <a:r>
              <a:rPr lang="en-US" altLang="ru-RU" sz="1900" i="1" kern="0" dirty="0">
                <a:latin typeface="Calibri" pitchFamily="34" charset="0"/>
              </a:rPr>
              <a:t>P</a:t>
            </a:r>
            <a:r>
              <a:rPr lang="en-US" altLang="ru-RU" sz="1900" i="1" kern="0" baseline="-25000" dirty="0">
                <a:latin typeface="Calibri" pitchFamily="34" charset="0"/>
              </a:rPr>
              <a:t>i</a:t>
            </a:r>
            <a:r>
              <a:rPr lang="ru-RU" altLang="ru-RU" sz="1900" kern="0" dirty="0">
                <a:latin typeface="Calibri" pitchFamily="34" charset="0"/>
              </a:rPr>
              <a:t>). </a:t>
            </a:r>
            <a:r>
              <a:rPr lang="ru-RU" altLang="ru-RU" sz="1900" b="1" kern="0" dirty="0">
                <a:latin typeface="Calibri" pitchFamily="34" charset="0"/>
              </a:rPr>
              <a:t>ЗДП</a:t>
            </a:r>
            <a:r>
              <a:rPr lang="ru-RU" altLang="ru-RU" sz="1900" kern="0" dirty="0">
                <a:latin typeface="Calibri" pitchFamily="34" charset="0"/>
              </a:rPr>
              <a:t> можно комбинировать с </a:t>
            </a:r>
            <a:r>
              <a:rPr lang="ru-RU" altLang="ru-RU" sz="1900" b="1" kern="0" dirty="0">
                <a:latin typeface="Calibri" pitchFamily="34" charset="0"/>
              </a:rPr>
              <a:t>ЗДМ</a:t>
            </a:r>
            <a:r>
              <a:rPr lang="ru-RU" altLang="ru-RU" sz="1900" kern="0" dirty="0">
                <a:latin typeface="Calibri" pitchFamily="34" charset="0"/>
              </a:rPr>
              <a:t> для записи выражений для скорости элементарной стадии: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05" y="2852773"/>
            <a:ext cx="2267002" cy="177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507590"/>
              </p:ext>
            </p:extLst>
          </p:nvPr>
        </p:nvGraphicFramePr>
        <p:xfrm>
          <a:off x="6583158" y="5057075"/>
          <a:ext cx="1252291" cy="38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2" name="Equation" r:id="rId9" imgW="736560" imgH="228600" progId="Equation.DSMT4">
                  <p:embed/>
                </p:oleObj>
              </mc:Choice>
              <mc:Fallback>
                <p:oleObj name="Equation" r:id="rId9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158" y="5057075"/>
                        <a:ext cx="1252291" cy="387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трелка вправо 4"/>
          <p:cNvSpPr/>
          <p:nvPr/>
        </p:nvSpPr>
        <p:spPr bwMode="auto">
          <a:xfrm rot="20429365">
            <a:off x="5750650" y="5474192"/>
            <a:ext cx="1116245" cy="407719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989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00361" y="2857592"/>
            <a:ext cx="8114739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725622" algn="just">
              <a:buNone/>
            </a:pPr>
            <a:r>
              <a:rPr lang="ru-RU" altLang="ru-RU" sz="1700" kern="0" dirty="0">
                <a:latin typeface="Calibri" pitchFamily="34" charset="0"/>
              </a:rPr>
              <a:t>Записываем скорости элементарных стадий на основании механизма. Запишем для 1 стадии скорости прямой и обратной реакций – они равны, т.к. реакция быстрая и достигает равновесия:</a:t>
            </a: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r>
              <a:rPr lang="ru-RU" altLang="ru-RU" sz="1700" kern="0" dirty="0">
                <a:latin typeface="Calibri" pitchFamily="34" charset="0"/>
              </a:rPr>
              <a:t>Выбираем лимитирующую стадию – стадия 2.</a:t>
            </a:r>
          </a:p>
          <a:p>
            <a:pPr marL="0" indent="725622" algn="just">
              <a:buNone/>
            </a:pPr>
            <a:endParaRPr lang="ru-RU" altLang="ru-RU" sz="1700" i="1" kern="0" dirty="0">
              <a:latin typeface="Calibri" pitchFamily="34" charset="0"/>
            </a:endParaRPr>
          </a:p>
          <a:p>
            <a:pPr marL="0" indent="725622" algn="just">
              <a:buNone/>
            </a:pPr>
            <a:r>
              <a:rPr lang="ru-RU" altLang="ru-RU" sz="1700" i="1" kern="0" dirty="0">
                <a:latin typeface="Calibri" pitchFamily="34" charset="0"/>
              </a:rPr>
              <a:t>Фактически, это </a:t>
            </a:r>
            <a:r>
              <a:rPr lang="ru-RU" altLang="ru-RU" sz="1700" i="1" kern="0" dirty="0" err="1">
                <a:latin typeface="Calibri" pitchFamily="34" charset="0"/>
              </a:rPr>
              <a:t>квазиравновесие</a:t>
            </a:r>
            <a:r>
              <a:rPr lang="ru-RU" altLang="ru-RU" sz="1700" kern="0" dirty="0">
                <a:latin typeface="Calibri" pitchFamily="34" charset="0"/>
              </a:rPr>
              <a:t>: Реакция 2 настолько медленная (!), что устанавливается адсорбционно-десорбционное равновесие в процессе 1!</a:t>
            </a: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256513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Метод </a:t>
            </a:r>
            <a:r>
              <a:rPr lang="ru-RU" altLang="ru-RU" sz="3500" b="1" dirty="0" err="1">
                <a:solidFill>
                  <a:srgbClr val="80BF44"/>
                </a:solidFill>
                <a:latin typeface="Calibri" pitchFamily="34" charset="0"/>
              </a:rPr>
              <a:t>Ленгмюра</a:t>
            </a:r>
            <a:endParaRPr lang="ru-RU" altLang="ru-RU" sz="35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7184786"/>
              </p:ext>
            </p:extLst>
          </p:nvPr>
        </p:nvGraphicFramePr>
        <p:xfrm>
          <a:off x="2839429" y="3771845"/>
          <a:ext cx="3446953" cy="821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8" name="Equation" r:id="rId4" imgW="2031840" imgH="482400" progId="Equation.DSMT4">
                  <p:embed/>
                </p:oleObj>
              </mc:Choice>
              <mc:Fallback>
                <p:oleObj name="Equation" r:id="rId4" imgW="20318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39429" y="3771845"/>
                        <a:ext cx="3446953" cy="821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67376"/>
              </p:ext>
            </p:extLst>
          </p:nvPr>
        </p:nvGraphicFramePr>
        <p:xfrm>
          <a:off x="2366002" y="1486212"/>
          <a:ext cx="4308691" cy="13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9" name="Equation" r:id="rId6" imgW="2539800" imgH="812520" progId="Equation.DSMT4">
                  <p:embed/>
                </p:oleObj>
              </mc:Choice>
              <mc:Fallback>
                <p:oleObj name="Equation" r:id="rId6" imgW="2539800" imgH="812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002" y="1486212"/>
                        <a:ext cx="4308691" cy="137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641681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256513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Метод </a:t>
            </a:r>
            <a:r>
              <a:rPr lang="ru-RU" altLang="ru-RU" sz="3500" b="1" dirty="0" err="1">
                <a:solidFill>
                  <a:srgbClr val="80BF44"/>
                </a:solidFill>
                <a:latin typeface="Calibri" pitchFamily="34" charset="0"/>
              </a:rPr>
              <a:t>Ленгмюра</a:t>
            </a:r>
            <a:endParaRPr lang="ru-RU" altLang="ru-RU" sz="35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6068" y="1493902"/>
            <a:ext cx="8343324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Принимаем, что поверхность состоит только из промежуточных веществ </a:t>
            </a:r>
            <a:r>
              <a:rPr lang="en-US" altLang="ru-RU" sz="1700" i="1" kern="0" dirty="0">
                <a:latin typeface="Calibri" pitchFamily="34" charset="0"/>
              </a:rPr>
              <a:t>Z</a:t>
            </a:r>
            <a:r>
              <a:rPr lang="ru-RU" altLang="ru-RU" sz="1700" kern="0" dirty="0">
                <a:latin typeface="Calibri" pitchFamily="34" charset="0"/>
              </a:rPr>
              <a:t> и </a:t>
            </a:r>
            <a:r>
              <a:rPr lang="en-US" altLang="ru-RU" sz="1700" i="1" kern="0" dirty="0">
                <a:latin typeface="Calibri" pitchFamily="34" charset="0"/>
              </a:rPr>
              <a:t>ZO</a:t>
            </a:r>
            <a:r>
              <a:rPr lang="en-US" altLang="ru-RU" sz="1700" kern="0" dirty="0">
                <a:latin typeface="Calibri" pitchFamily="34" charset="0"/>
              </a:rPr>
              <a:t>:</a:t>
            </a:r>
          </a:p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  </a:t>
            </a:r>
            <a:endParaRPr lang="en-US" altLang="ru-RU" sz="1700" kern="0" dirty="0">
              <a:latin typeface="Calibri" pitchFamily="34" charset="0"/>
            </a:endParaRPr>
          </a:p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Тогда из выражения для скорости 1 стадии:</a:t>
            </a: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709468"/>
              </p:ext>
            </p:extLst>
          </p:nvPr>
        </p:nvGraphicFramePr>
        <p:xfrm>
          <a:off x="3966012" y="1825515"/>
          <a:ext cx="1227096" cy="38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0" name="Equation" r:id="rId4" imgW="723600" imgH="228600" progId="Equation.DSMT4">
                  <p:embed/>
                </p:oleObj>
              </mc:Choice>
              <mc:Fallback>
                <p:oleObj name="Equation" r:id="rId4" imgW="723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66012" y="1825515"/>
                        <a:ext cx="1227096" cy="38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3356090"/>
              </p:ext>
            </p:extLst>
          </p:nvPr>
        </p:nvGraphicFramePr>
        <p:xfrm>
          <a:off x="914653" y="2645839"/>
          <a:ext cx="1660485" cy="778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1" name="Equation" r:id="rId6" imgW="977760" imgH="457200" progId="Equation.DSMT4">
                  <p:embed/>
                </p:oleObj>
              </mc:Choice>
              <mc:Fallback>
                <p:oleObj name="Equation" r:id="rId6" imgW="977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653" y="2645839"/>
                        <a:ext cx="1660485" cy="7785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304037"/>
              </p:ext>
            </p:extLst>
          </p:nvPr>
        </p:nvGraphicFramePr>
        <p:xfrm>
          <a:off x="3543372" y="2637473"/>
          <a:ext cx="1829304" cy="775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2" name="Equation" r:id="rId8" imgW="1079280" imgH="457200" progId="Equation.DSMT4">
                  <p:embed/>
                </p:oleObj>
              </mc:Choice>
              <mc:Fallback>
                <p:oleObj name="Equation" r:id="rId8" imgW="10792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72" y="2637473"/>
                        <a:ext cx="1829304" cy="7759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трелка вправо 6"/>
          <p:cNvSpPr/>
          <p:nvPr/>
        </p:nvSpPr>
        <p:spPr bwMode="auto">
          <a:xfrm>
            <a:off x="2743326" y="2854049"/>
            <a:ext cx="685753" cy="342845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 bwMode="auto">
          <a:xfrm>
            <a:off x="5486337" y="2854049"/>
            <a:ext cx="685753" cy="342845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037297"/>
              </p:ext>
            </p:extLst>
          </p:nvPr>
        </p:nvGraphicFramePr>
        <p:xfrm>
          <a:off x="6485714" y="2669813"/>
          <a:ext cx="1657964" cy="1098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3" name="Equation" r:id="rId10" imgW="977760" imgH="647640" progId="Equation.DSMT4">
                  <p:embed/>
                </p:oleObj>
              </mc:Choice>
              <mc:Fallback>
                <p:oleObj name="Equation" r:id="rId10" imgW="97776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5714" y="2669813"/>
                        <a:ext cx="1657964" cy="10984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148724"/>
              </p:ext>
            </p:extLst>
          </p:nvPr>
        </p:nvGraphicFramePr>
        <p:xfrm>
          <a:off x="1714698" y="4568273"/>
          <a:ext cx="5775157" cy="1146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4" name="Equation" r:id="rId12" imgW="3403440" imgH="672840" progId="Equation.DSMT4">
                  <p:embed/>
                </p:oleObj>
              </mc:Choice>
              <mc:Fallback>
                <p:oleObj name="Equation" r:id="rId12" imgW="3403440" imgH="672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698" y="4568273"/>
                        <a:ext cx="5775157" cy="1146359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686068" y="3897358"/>
            <a:ext cx="8343324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altLang="ru-RU" sz="2500" b="1" kern="0" dirty="0">
                <a:latin typeface="Calibri" pitchFamily="34" charset="0"/>
              </a:rPr>
              <a:t>Скорость гетерогенной реакции</a:t>
            </a:r>
          </a:p>
        </p:txBody>
      </p:sp>
    </p:spTree>
    <p:extLst>
      <p:ext uri="{BB962C8B-B14F-4D97-AF65-F5344CB8AC3E}">
        <p14:creationId xmlns:p14="http://schemas.microsoft.com/office/powerpoint/2010/main" val="420877912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779"/>
          <a:stretch>
            <a:fillRect/>
          </a:stretch>
        </p:blipFill>
        <p:spPr bwMode="auto">
          <a:xfrm>
            <a:off x="6742500" y="57134"/>
            <a:ext cx="2400136" cy="91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8572042" y="6286081"/>
            <a:ext cx="571973" cy="571919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08235" tIns="54117" rIns="108235" bIns="54117" anchor="ctr"/>
          <a:lstStyle/>
          <a:p>
            <a:pPr algn="ctr" defTabSz="913519"/>
            <a:endParaRPr lang="ru-RU" sz="1400" dirty="0"/>
          </a:p>
        </p:txBody>
      </p:sp>
      <p:sp>
        <p:nvSpPr>
          <p:cNvPr id="3078" name="Rectangle 33"/>
          <p:cNvSpPr>
            <a:spLocks noChangeArrowheads="1"/>
          </p:cNvSpPr>
          <p:nvPr/>
        </p:nvSpPr>
        <p:spPr bwMode="auto">
          <a:xfrm>
            <a:off x="0" y="0"/>
            <a:ext cx="685359" cy="6056808"/>
          </a:xfrm>
          <a:prstGeom prst="rect">
            <a:avLst/>
          </a:prstGeom>
          <a:solidFill>
            <a:srgbClr val="80BF44"/>
          </a:solidFill>
          <a:ln w="9525">
            <a:noFill/>
            <a:miter lim="800000"/>
            <a:headEnd/>
            <a:tailEnd/>
          </a:ln>
        </p:spPr>
        <p:txBody>
          <a:bodyPr wrap="none" lIns="144953" tIns="72477" rIns="144953" bIns="72477" anchor="ctr"/>
          <a:lstStyle/>
          <a:p>
            <a:endParaRPr lang="ru-RU" dirty="0"/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10712" y="6258381"/>
            <a:ext cx="1761271" cy="410675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8 w 680"/>
                  <a:gd name="T1" fmla="*/ 0 h 441"/>
                  <a:gd name="T2" fmla="*/ 11 w 680"/>
                  <a:gd name="T3" fmla="*/ 0 h 441"/>
                  <a:gd name="T4" fmla="*/ 11 w 680"/>
                  <a:gd name="T5" fmla="*/ 3 h 441"/>
                  <a:gd name="T6" fmla="*/ 8 w 680"/>
                  <a:gd name="T7" fmla="*/ 3 h 441"/>
                  <a:gd name="T8" fmla="*/ 8 w 680"/>
                  <a:gd name="T9" fmla="*/ 0 h 441"/>
                  <a:gd name="T10" fmla="*/ 4 w 680"/>
                  <a:gd name="T11" fmla="*/ 0 h 441"/>
                  <a:gd name="T12" fmla="*/ 7 w 680"/>
                  <a:gd name="T13" fmla="*/ 0 h 441"/>
                  <a:gd name="T14" fmla="*/ 7 w 680"/>
                  <a:gd name="T15" fmla="*/ 6 h 441"/>
                  <a:gd name="T16" fmla="*/ 4 w 680"/>
                  <a:gd name="T17" fmla="*/ 6 h 441"/>
                  <a:gd name="T18" fmla="*/ 4 w 680"/>
                  <a:gd name="T19" fmla="*/ 0 h 441"/>
                  <a:gd name="T20" fmla="*/ 0 w 680"/>
                  <a:gd name="T21" fmla="*/ 0 h 441"/>
                  <a:gd name="T22" fmla="*/ 4 w 680"/>
                  <a:gd name="T23" fmla="*/ 0 h 441"/>
                  <a:gd name="T24" fmla="*/ 4 w 680"/>
                  <a:gd name="T25" fmla="*/ 3 h 441"/>
                  <a:gd name="T26" fmla="*/ 0 w 680"/>
                  <a:gd name="T27" fmla="*/ 3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895205" y="6378764"/>
            <a:ext cx="2134187" cy="478699"/>
          </a:xfrm>
        </p:spPr>
        <p:txBody>
          <a:bodyPr/>
          <a:lstStyle/>
          <a:p>
            <a:pPr>
              <a:defRPr/>
            </a:pPr>
            <a:fld id="{A18A010F-C9DF-478B-8807-B44C4F09BC26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800361" y="-228012"/>
            <a:ext cx="8229031" cy="1027944"/>
          </a:xfrm>
        </p:spPr>
        <p:txBody>
          <a:bodyPr/>
          <a:lstStyle/>
          <a:p>
            <a:r>
              <a:rPr lang="ru-RU" sz="2200" dirty="0"/>
              <a:t> </a:t>
            </a:r>
            <a:r>
              <a:rPr lang="ru-RU" sz="2200" b="1" dirty="0"/>
              <a:t>Метод стационарных концентраций</a:t>
            </a:r>
            <a:endParaRPr lang="ru-RU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686069" y="571960"/>
            <a:ext cx="8229031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b="1" kern="0" dirty="0">
                <a:latin typeface="Calibri" pitchFamily="34" charset="0"/>
              </a:rPr>
              <a:t>Для достижения стационарного режима необходимо:</a:t>
            </a: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1. Чтобы время жизни каждого из промежуточных соединений было значительно меньше времени протекания химической реакции;</a:t>
            </a: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2.Суммарные скорости всех последовательных стадий, т.е. их разности в прямом и обратном направлении должны быть равными, в противном случае будет происходить накопление промежуточного вещества и режим не будет стационарным.</a:t>
            </a:r>
          </a:p>
          <a:p>
            <a:pPr marL="0" indent="457085" algn="just">
              <a:spcBef>
                <a:spcPts val="317"/>
              </a:spcBef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457085" algn="just">
              <a:spcBef>
                <a:spcPts val="317"/>
              </a:spcBef>
              <a:buNone/>
            </a:pPr>
            <a:endParaRPr lang="ru-RU" altLang="ru-RU" sz="1700" b="1" kern="0" dirty="0">
              <a:latin typeface="Calibri" pitchFamily="34" charset="0"/>
            </a:endParaRPr>
          </a:p>
          <a:p>
            <a:pPr marL="0" indent="457085" algn="just">
              <a:spcBef>
                <a:spcPts val="317"/>
              </a:spcBef>
              <a:buNone/>
            </a:pPr>
            <a:endParaRPr lang="en-US" altLang="ru-RU" sz="1700" b="1" kern="0" dirty="0" smtClean="0">
              <a:latin typeface="Calibri" pitchFamily="34" charset="0"/>
            </a:endParaRP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b="1" kern="0" dirty="0" smtClean="0">
                <a:latin typeface="Calibri" pitchFamily="34" charset="0"/>
              </a:rPr>
              <a:t>Последовательность </a:t>
            </a:r>
            <a:r>
              <a:rPr lang="ru-RU" altLang="ru-RU" sz="1700" b="1" kern="0" dirty="0">
                <a:latin typeface="Calibri" pitchFamily="34" charset="0"/>
              </a:rPr>
              <a:t>нахождения выражения для скорости гетерогенной химической реакции по методу стационарных концентраций:</a:t>
            </a: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1. Записать механизм в виде совокупности элементарных стадий;</a:t>
            </a: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2. На основании закона действующих поверхностей записать скорости элементарных стадий;</a:t>
            </a: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3. Записать условие стационарности по промежуточным соединениям;</a:t>
            </a: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4. Решить полученную систему алгебраических уравнений и определить выражения для концентраций промежуточных соединений;</a:t>
            </a:r>
          </a:p>
          <a:p>
            <a:pPr marL="0" indent="457085" algn="just">
              <a:spcBef>
                <a:spcPts val="317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5. Записать выражение скорости гетерогенной химической реакции по любой стадии.</a:t>
            </a:r>
          </a:p>
        </p:txBody>
      </p:sp>
      <p:cxnSp>
        <p:nvCxnSpPr>
          <p:cNvPr id="14" name="AutoShape 7"/>
          <p:cNvCxnSpPr>
            <a:cxnSpLocks noChangeShapeType="1"/>
          </p:cNvCxnSpPr>
          <p:nvPr/>
        </p:nvCxnSpPr>
        <p:spPr bwMode="auto">
          <a:xfrm>
            <a:off x="1714697" y="571959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286158" y="6124755"/>
            <a:ext cx="6171774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631284"/>
              </p:ext>
            </p:extLst>
          </p:nvPr>
        </p:nvGraphicFramePr>
        <p:xfrm>
          <a:off x="5408945" y="2276872"/>
          <a:ext cx="2832145" cy="942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6" name="Equation" r:id="rId5" imgW="1257120" imgH="419040" progId="Equation.DSMT4">
                  <p:embed/>
                </p:oleObj>
              </mc:Choice>
              <mc:Fallback>
                <p:oleObj name="Equation" r:id="rId5" imgW="12571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8945" y="2276872"/>
                        <a:ext cx="2832145" cy="942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33942" y="2522309"/>
            <a:ext cx="4114516" cy="546651"/>
          </a:xfrm>
          <a:prstGeom prst="rect">
            <a:avLst/>
          </a:prstGeom>
        </p:spPr>
        <p:txBody>
          <a:bodyPr wrap="square" lIns="145124" tIns="72562" rIns="145124" bIns="72562">
            <a:spAutoFit/>
          </a:bodyPr>
          <a:lstStyle/>
          <a:p>
            <a:pPr algn="ctr"/>
            <a:r>
              <a:rPr lang="ru-RU" sz="1300" kern="0" dirty="0">
                <a:latin typeface="Calibri" pitchFamily="34" charset="0"/>
              </a:rPr>
              <a:t>алгебраическая сумма скоростей образования и расходования промежуточных веществ равна нулю </a:t>
            </a:r>
          </a:p>
        </p:txBody>
      </p:sp>
    </p:spTree>
    <p:extLst>
      <p:ext uri="{BB962C8B-B14F-4D97-AF65-F5344CB8AC3E}">
        <p14:creationId xmlns:p14="http://schemas.microsoft.com/office/powerpoint/2010/main" val="133618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551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Метод стационарных концентраций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401219"/>
              </p:ext>
            </p:extLst>
          </p:nvPr>
        </p:nvGraphicFramePr>
        <p:xfrm>
          <a:off x="2652739" y="3450377"/>
          <a:ext cx="3777182" cy="1007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2" name="Equation" r:id="rId4" imgW="1714320" imgH="457200" progId="Equation.DSMT4">
                  <p:embed/>
                </p:oleObj>
              </mc:Choice>
              <mc:Fallback>
                <p:oleObj name="Equation" r:id="rId4" imgW="171432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2739" y="3450377"/>
                        <a:ext cx="3777182" cy="1007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6068" y="2983105"/>
            <a:ext cx="8343324" cy="44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Записываем скорости элементарных стадий на основании механизма: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78914"/>
              </p:ext>
            </p:extLst>
          </p:nvPr>
        </p:nvGraphicFramePr>
        <p:xfrm>
          <a:off x="3106795" y="1544437"/>
          <a:ext cx="2824585" cy="148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3" name="Equation" r:id="rId6" imgW="1663560" imgH="876240" progId="Equation.DSMT4">
                  <p:embed/>
                </p:oleObj>
              </mc:Choice>
              <mc:Fallback>
                <p:oleObj name="Equation" r:id="rId6" imgW="1663560" imgH="876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795" y="1544437"/>
                        <a:ext cx="2824585" cy="148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802370"/>
              </p:ext>
            </p:extLst>
          </p:nvPr>
        </p:nvGraphicFramePr>
        <p:xfrm>
          <a:off x="3140540" y="4800379"/>
          <a:ext cx="2673944" cy="975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4" name="Equation" r:id="rId8" imgW="1079280" imgH="393480" progId="Equation.DSMT4">
                  <p:embed/>
                </p:oleObj>
              </mc:Choice>
              <mc:Fallback>
                <p:oleObj name="Equation" r:id="rId8" imgW="10792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540" y="4800379"/>
                        <a:ext cx="2673944" cy="9751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805808" y="4457534"/>
            <a:ext cx="8343324" cy="44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Условие стационарности: </a:t>
            </a:r>
          </a:p>
        </p:txBody>
      </p:sp>
    </p:spTree>
    <p:extLst>
      <p:ext uri="{BB962C8B-B14F-4D97-AF65-F5344CB8AC3E}">
        <p14:creationId xmlns:p14="http://schemas.microsoft.com/office/powerpoint/2010/main" val="425752034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551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Метод стационарных концентраций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674677"/>
              </p:ext>
            </p:extLst>
          </p:nvPr>
        </p:nvGraphicFramePr>
        <p:xfrm>
          <a:off x="4404440" y="1665173"/>
          <a:ext cx="3018603" cy="1420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82" name="Equation" r:id="rId4" imgW="1777680" imgH="838080" progId="Equation.DSMT4">
                  <p:embed/>
                </p:oleObj>
              </mc:Choice>
              <mc:Fallback>
                <p:oleObj name="Equation" r:id="rId4" imgW="177768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04440" y="1665173"/>
                        <a:ext cx="3018603" cy="1420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45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Составим систему алгебраических уравнений: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743279"/>
              </p:ext>
            </p:extLst>
          </p:nvPr>
        </p:nvGraphicFramePr>
        <p:xfrm>
          <a:off x="914652" y="1973769"/>
          <a:ext cx="2110225" cy="769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83" name="Equation" r:id="rId6" imgW="1079280" imgH="393480" progId="Equation.DSMT4">
                  <p:embed/>
                </p:oleObj>
              </mc:Choice>
              <mc:Fallback>
                <p:oleObj name="Equation" r:id="rId6" imgW="10792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652" y="1973769"/>
                        <a:ext cx="2110225" cy="7695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Стрелка вправо 20"/>
          <p:cNvSpPr/>
          <p:nvPr/>
        </p:nvSpPr>
        <p:spPr bwMode="auto">
          <a:xfrm>
            <a:off x="3456025" y="2171901"/>
            <a:ext cx="685753" cy="342845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6068" y="3097387"/>
            <a:ext cx="7428987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Принимаем, что поверхность состоит только из промежуточных веществ </a:t>
            </a:r>
            <a:r>
              <a:rPr lang="en-US" altLang="ru-RU" sz="1700" i="1" kern="0" dirty="0">
                <a:latin typeface="Calibri" pitchFamily="34" charset="0"/>
              </a:rPr>
              <a:t>Z</a:t>
            </a:r>
            <a:r>
              <a:rPr lang="ru-RU" altLang="ru-RU" sz="1700" kern="0" dirty="0">
                <a:latin typeface="Calibri" pitchFamily="34" charset="0"/>
              </a:rPr>
              <a:t> и </a:t>
            </a:r>
            <a:r>
              <a:rPr lang="en-US" altLang="ru-RU" sz="1700" i="1" kern="0" dirty="0">
                <a:latin typeface="Calibri" pitchFamily="34" charset="0"/>
              </a:rPr>
              <a:t>ZA</a:t>
            </a:r>
            <a:r>
              <a:rPr lang="ru-RU" altLang="ru-RU" sz="1700" i="1" kern="0" dirty="0">
                <a:latin typeface="Calibri" pitchFamily="34" charset="0"/>
              </a:rPr>
              <a:t> </a:t>
            </a:r>
            <a:r>
              <a:rPr lang="ru-RU" altLang="ru-RU" sz="1700" kern="0" dirty="0">
                <a:latin typeface="Calibri" pitchFamily="34" charset="0"/>
              </a:rPr>
              <a:t>(т.н. </a:t>
            </a:r>
            <a:r>
              <a:rPr lang="ru-RU" altLang="ru-RU" sz="1700" i="1" kern="0" dirty="0">
                <a:latin typeface="Calibri" pitchFamily="34" charset="0"/>
              </a:rPr>
              <a:t>уравнение нормировки</a:t>
            </a:r>
            <a:r>
              <a:rPr lang="ru-RU" altLang="ru-RU" sz="1700" kern="0" dirty="0">
                <a:latin typeface="Calibri" pitchFamily="34" charset="0"/>
              </a:rPr>
              <a:t>)</a:t>
            </a:r>
            <a:r>
              <a:rPr lang="en-US" altLang="ru-RU" sz="1700" kern="0" dirty="0">
                <a:latin typeface="Calibri" pitchFamily="34" charset="0"/>
              </a:rPr>
              <a:t>:</a:t>
            </a:r>
            <a:endParaRPr lang="ru-RU" altLang="ru-RU" sz="1700" kern="0" dirty="0">
              <a:latin typeface="Calibri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200308"/>
              </p:ext>
            </p:extLst>
          </p:nvPr>
        </p:nvGraphicFramePr>
        <p:xfrm>
          <a:off x="4074104" y="3498128"/>
          <a:ext cx="1562431" cy="50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84" name="Equation" r:id="rId8" imgW="711000" imgH="228600" progId="Equation.DSMT4">
                  <p:embed/>
                </p:oleObj>
              </mc:Choice>
              <mc:Fallback>
                <p:oleObj name="Equation" r:id="rId8" imgW="711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4104" y="3498128"/>
                        <a:ext cx="1562431" cy="502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Выгнутая вправо стрелка 6"/>
          <p:cNvSpPr/>
          <p:nvPr/>
        </p:nvSpPr>
        <p:spPr bwMode="auto">
          <a:xfrm>
            <a:off x="7438693" y="1953297"/>
            <a:ext cx="1257213" cy="2742759"/>
          </a:xfrm>
          <a:prstGeom prst="curvedLeftArrow">
            <a:avLst>
              <a:gd name="adj1" fmla="val 7078"/>
              <a:gd name="adj2" fmla="val 25030"/>
              <a:gd name="adj3" fmla="val 19388"/>
            </a:avLst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759778"/>
              </p:ext>
            </p:extLst>
          </p:nvPr>
        </p:nvGraphicFramePr>
        <p:xfrm>
          <a:off x="2743958" y="4413876"/>
          <a:ext cx="3794671" cy="1529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85" name="Equation" r:id="rId10" imgW="2234880" imgH="901440" progId="Equation.DSMT4">
                  <p:embed/>
                </p:oleObj>
              </mc:Choice>
              <mc:Fallback>
                <p:oleObj name="Equation" r:id="rId10" imgW="2234880" imgH="901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958" y="4413876"/>
                        <a:ext cx="3794671" cy="1529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670439" y="4114690"/>
            <a:ext cx="7428987" cy="33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Тогда</a:t>
            </a:r>
            <a:r>
              <a:rPr lang="en-US" altLang="ru-RU" sz="1700" kern="0" dirty="0">
                <a:latin typeface="Calibri" pitchFamily="34" charset="0"/>
              </a:rPr>
              <a:t>:</a:t>
            </a:r>
            <a:endParaRPr lang="ru-RU" altLang="ru-RU" sz="1700" kern="0" dirty="0">
              <a:latin typeface="Calibri" pitchFamily="34" charset="0"/>
            </a:endParaRPr>
          </a:p>
        </p:txBody>
      </p:sp>
      <p:sp>
        <p:nvSpPr>
          <p:cNvPr id="25" name="Стрелка вправо 24"/>
          <p:cNvSpPr/>
          <p:nvPr/>
        </p:nvSpPr>
        <p:spPr bwMode="auto">
          <a:xfrm rot="10800000">
            <a:off x="6697605" y="4451916"/>
            <a:ext cx="685753" cy="234180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52833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551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Метод стационарных концентраций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58271" y="1486213"/>
            <a:ext cx="7428987" cy="33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Согласно уравнению нормировки</a:t>
            </a:r>
            <a:r>
              <a:rPr lang="en-US" altLang="ru-RU" sz="1700" kern="0" dirty="0">
                <a:latin typeface="Calibri" pitchFamily="34" charset="0"/>
              </a:rPr>
              <a:t>:</a:t>
            </a:r>
            <a:endParaRPr lang="ru-RU" altLang="ru-RU" sz="1700" kern="0" dirty="0">
              <a:latin typeface="Calibri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986399"/>
              </p:ext>
            </p:extLst>
          </p:nvPr>
        </p:nvGraphicFramePr>
        <p:xfrm>
          <a:off x="880010" y="1786697"/>
          <a:ext cx="3192509" cy="261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6" name="Equation" r:id="rId4" imgW="1676160" imgH="1371600" progId="Equation.DSMT4">
                  <p:embed/>
                </p:oleObj>
              </mc:Choice>
              <mc:Fallback>
                <p:oleObj name="Equation" r:id="rId4" imgW="167616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010" y="1786697"/>
                        <a:ext cx="3192509" cy="261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597207"/>
              </p:ext>
            </p:extLst>
          </p:nvPr>
        </p:nvGraphicFramePr>
        <p:xfrm>
          <a:off x="5139475" y="2286178"/>
          <a:ext cx="3724594" cy="1692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7" name="Equation" r:id="rId6" imgW="1955520" imgH="888840" progId="Equation.DSMT4">
                  <p:embed/>
                </p:oleObj>
              </mc:Choice>
              <mc:Fallback>
                <p:oleObj name="Equation" r:id="rId6" imgW="195552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9475" y="2286178"/>
                        <a:ext cx="3724594" cy="1692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Стрелка вправо 25"/>
          <p:cNvSpPr/>
          <p:nvPr/>
        </p:nvSpPr>
        <p:spPr bwMode="auto">
          <a:xfrm>
            <a:off x="4229124" y="2629028"/>
            <a:ext cx="685753" cy="685690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758271" y="4343253"/>
            <a:ext cx="7428987" cy="33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>
                <a:latin typeface="Calibri" pitchFamily="34" charset="0"/>
              </a:rPr>
              <a:t>Аналогично для </a:t>
            </a:r>
            <a:r>
              <a:rPr lang="en-US" altLang="ru-RU" sz="1700" i="1" kern="0" dirty="0">
                <a:latin typeface="Calibri" pitchFamily="34" charset="0"/>
              </a:rPr>
              <a:t>Z</a:t>
            </a:r>
            <a:r>
              <a:rPr lang="en-US" altLang="ru-RU" sz="1700" kern="0" dirty="0">
                <a:latin typeface="Calibri" pitchFamily="34" charset="0"/>
              </a:rPr>
              <a:t>:</a:t>
            </a:r>
            <a:endParaRPr lang="ru-RU" altLang="ru-RU" sz="1700" kern="0" dirty="0">
              <a:latin typeface="Calibri" pitchFamily="34" charset="0"/>
            </a:endParaRPr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228686"/>
              </p:ext>
            </p:extLst>
          </p:nvPr>
        </p:nvGraphicFramePr>
        <p:xfrm>
          <a:off x="827526" y="4869703"/>
          <a:ext cx="3119828" cy="822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8" name="Equation" r:id="rId8" imgW="1638000" imgH="431640" progId="Equation.DSMT4">
                  <p:embed/>
                </p:oleObj>
              </mc:Choice>
              <mc:Fallback>
                <p:oleObj name="Equation" r:id="rId8" imgW="16380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26" y="4869703"/>
                        <a:ext cx="3119828" cy="822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Стрелка вправо 28"/>
          <p:cNvSpPr/>
          <p:nvPr/>
        </p:nvSpPr>
        <p:spPr bwMode="auto">
          <a:xfrm>
            <a:off x="4114674" y="4914660"/>
            <a:ext cx="685753" cy="685690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658166"/>
              </p:ext>
            </p:extLst>
          </p:nvPr>
        </p:nvGraphicFramePr>
        <p:xfrm>
          <a:off x="4914876" y="4356166"/>
          <a:ext cx="4087317" cy="1692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9" name="Equation" r:id="rId10" imgW="2145960" imgH="888840" progId="Equation.DSMT4">
                  <p:embed/>
                </p:oleObj>
              </mc:Choice>
              <mc:Fallback>
                <p:oleObj name="Equation" r:id="rId10" imgW="214596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876" y="4356166"/>
                        <a:ext cx="4087317" cy="1692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89430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551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3500" b="1" dirty="0">
                <a:solidFill>
                  <a:srgbClr val="80BF44"/>
                </a:solidFill>
                <a:latin typeface="Calibri" pitchFamily="34" charset="0"/>
              </a:rPr>
              <a:t>Метод стационарных концентраций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835198"/>
              </p:ext>
            </p:extLst>
          </p:nvPr>
        </p:nvGraphicFramePr>
        <p:xfrm>
          <a:off x="914653" y="2608046"/>
          <a:ext cx="7712808" cy="1506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2" name="Equation" r:id="rId4" imgW="4546440" imgH="888840" progId="Equation.DSMT4">
                  <p:embed/>
                </p:oleObj>
              </mc:Choice>
              <mc:Fallback>
                <p:oleObj name="Equation" r:id="rId4" imgW="454644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653" y="2608046"/>
                        <a:ext cx="7712808" cy="1506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71776" y="1600494"/>
            <a:ext cx="8343324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altLang="ru-RU" sz="2500" b="1" kern="0" dirty="0">
                <a:latin typeface="Calibri" pitchFamily="34" charset="0"/>
              </a:rPr>
              <a:t>Кинетическая модель по веществам А и В</a:t>
            </a: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798980" y="2514746"/>
            <a:ext cx="7887536" cy="171422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807265" y="4571816"/>
            <a:ext cx="7879251" cy="33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725622" algn="just">
              <a:buNone/>
            </a:pPr>
            <a:r>
              <a:rPr lang="ru-RU" altLang="ru-RU" sz="1700" b="1" kern="0" dirty="0">
                <a:latin typeface="Calibri" pitchFamily="34" charset="0"/>
              </a:rPr>
              <a:t>Последний этап </a:t>
            </a:r>
            <a:r>
              <a:rPr lang="ru-RU" altLang="ru-RU" sz="1700" kern="0" dirty="0">
                <a:latin typeface="Calibri" pitchFamily="34" charset="0"/>
              </a:rPr>
              <a:t>– приведение подобных: вручную или с помощью систем компьютерной алгебры (</a:t>
            </a:r>
            <a:r>
              <a:rPr lang="en-US" altLang="ru-RU" sz="1700" kern="0" dirty="0" err="1">
                <a:latin typeface="Calibri" pitchFamily="34" charset="0"/>
              </a:rPr>
              <a:t>Mathematica</a:t>
            </a:r>
            <a:r>
              <a:rPr lang="en-US" altLang="ru-RU" sz="1700" kern="0" dirty="0">
                <a:latin typeface="Calibri" pitchFamily="34" charset="0"/>
              </a:rPr>
              <a:t>, </a:t>
            </a:r>
            <a:r>
              <a:rPr lang="en-US" altLang="ru-RU" sz="1700" kern="0" dirty="0" err="1">
                <a:latin typeface="Calibri" pitchFamily="34" charset="0"/>
              </a:rPr>
              <a:t>MathCad</a:t>
            </a:r>
            <a:r>
              <a:rPr lang="ru-RU" altLang="ru-RU" sz="1700" kern="0" dirty="0">
                <a:latin typeface="Calibri" pitchFamily="34" charset="0"/>
              </a:rPr>
              <a:t> и т.п.)</a:t>
            </a:r>
          </a:p>
        </p:txBody>
      </p:sp>
    </p:spTree>
    <p:extLst>
      <p:ext uri="{BB962C8B-B14F-4D97-AF65-F5344CB8AC3E}">
        <p14:creationId xmlns:p14="http://schemas.microsoft.com/office/powerpoint/2010/main" val="265457128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7"/>
            <a:ext cx="3200316" cy="91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215900"/>
            <a:ext cx="62176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chemeClr val="tx2"/>
                </a:solidFill>
              </a:rPr>
              <a:t>Кинетические модели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23528" y="2060848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dirty="0" smtClean="0">
                <a:solidFill>
                  <a:schemeClr val="tx2"/>
                </a:solidFill>
              </a:rPr>
              <a:t>Степенное кинетическое уравнение: для применения такого уравнения необходимо,</a:t>
            </a:r>
            <a:r>
              <a:rPr lang="en-US" altLang="ru-RU" dirty="0" smtClean="0">
                <a:solidFill>
                  <a:schemeClr val="tx2"/>
                </a:solidFill>
              </a:rPr>
              <a:t> </a:t>
            </a:r>
            <a:r>
              <a:rPr lang="ru-RU" altLang="ru-RU" dirty="0" smtClean="0">
                <a:solidFill>
                  <a:schemeClr val="tx2"/>
                </a:solidFill>
              </a:rPr>
              <a:t>чтобы:</a:t>
            </a:r>
          </a:p>
          <a:p>
            <a:pPr marL="285750" indent="-285750" algn="just">
              <a:buFontTx/>
              <a:buChar char="-"/>
            </a:pPr>
            <a:r>
              <a:rPr lang="en-US" altLang="ru-RU" i="1" dirty="0" smtClean="0">
                <a:solidFill>
                  <a:schemeClr val="tx2"/>
                </a:solidFill>
              </a:rPr>
              <a:t>k</a:t>
            </a:r>
            <a:r>
              <a:rPr lang="en-US" altLang="ru-RU" baseline="-25000" dirty="0" smtClean="0">
                <a:solidFill>
                  <a:schemeClr val="tx2"/>
                </a:solidFill>
              </a:rPr>
              <a:t>0</a:t>
            </a:r>
            <a:r>
              <a:rPr lang="en-US" altLang="ru-RU" dirty="0" smtClean="0">
                <a:solidFill>
                  <a:schemeClr val="tx2"/>
                </a:solidFill>
              </a:rPr>
              <a:t> </a:t>
            </a:r>
            <a:r>
              <a:rPr lang="ru-RU" altLang="ru-RU" dirty="0" smtClean="0">
                <a:solidFill>
                  <a:schemeClr val="tx2"/>
                </a:solidFill>
              </a:rPr>
              <a:t>и </a:t>
            </a:r>
            <a:r>
              <a:rPr lang="ru-RU" altLang="ru-RU" i="1" dirty="0" smtClean="0">
                <a:solidFill>
                  <a:schemeClr val="tx2"/>
                </a:solidFill>
              </a:rPr>
              <a:t>Е</a:t>
            </a:r>
            <a:r>
              <a:rPr lang="ru-RU" altLang="ru-RU" dirty="0" smtClean="0">
                <a:solidFill>
                  <a:schemeClr val="tx2"/>
                </a:solidFill>
              </a:rPr>
              <a:t> были функциями только катализатора и реагирующей системы и не зависели бы от температуры или концентрации веществ;</a:t>
            </a:r>
          </a:p>
          <a:p>
            <a:pPr marL="285750" indent="-285750" algn="just">
              <a:buFontTx/>
              <a:buChar char="-"/>
            </a:pPr>
            <a:r>
              <a:rPr lang="ru-RU" altLang="ru-RU" dirty="0" smtClean="0">
                <a:solidFill>
                  <a:schemeClr val="tx2"/>
                </a:solidFill>
              </a:rPr>
              <a:t>функции концентраций, например, порядок, не должны зависеть от температуры и состава реагирующей смеси;</a:t>
            </a:r>
          </a:p>
          <a:p>
            <a:pPr algn="just"/>
            <a:endParaRPr lang="ru-RU" altLang="ru-RU" baseline="30000" dirty="0" smtClean="0">
              <a:solidFill>
                <a:schemeClr val="tx2"/>
              </a:solidFill>
            </a:endParaRPr>
          </a:p>
          <a:p>
            <a:pPr algn="just"/>
            <a:endParaRPr lang="ru-RU" altLang="ru-RU" dirty="0">
              <a:solidFill>
                <a:schemeClr val="tx2"/>
              </a:solidFill>
            </a:endParaRPr>
          </a:p>
          <a:p>
            <a:pPr algn="just"/>
            <a:endParaRPr lang="ru-RU" altLang="ru-RU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514232"/>
              </p:ext>
            </p:extLst>
          </p:nvPr>
        </p:nvGraphicFramePr>
        <p:xfrm>
          <a:off x="2878138" y="989013"/>
          <a:ext cx="3651250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2" name="Equation" r:id="rId4" imgW="2260440" imgH="507960" progId="Equation.DSMT4">
                  <p:embed/>
                </p:oleObj>
              </mc:Choice>
              <mc:Fallback>
                <p:oleObj name="Equation" r:id="rId4" imgW="2260440" imgH="507960" progId="Equation.DSMT4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8138" y="989013"/>
                        <a:ext cx="3651250" cy="82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441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370795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Теория </a:t>
            </a:r>
            <a:r>
              <a:rPr lang="ru-RU" altLang="ru-RU" sz="2900" b="1" dirty="0" err="1">
                <a:solidFill>
                  <a:srgbClr val="80BF44"/>
                </a:solidFill>
                <a:latin typeface="Calibri" pitchFamily="34" charset="0"/>
              </a:rPr>
              <a:t>Ленгмюра-Хиншелвуда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6068" y="1371931"/>
            <a:ext cx="3887192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725622" algn="just">
              <a:buNone/>
            </a:pPr>
            <a:r>
              <a:rPr lang="en-US" altLang="ru-RU" sz="1700" b="1" kern="0" dirty="0">
                <a:latin typeface="Calibri" pitchFamily="34" charset="0"/>
              </a:rPr>
              <a:t>C</a:t>
            </a:r>
            <a:r>
              <a:rPr lang="ru-RU" altLang="ru-RU" sz="1700" b="1" kern="0" dirty="0">
                <a:latin typeface="Calibri" pitchFamily="34" charset="0"/>
              </a:rPr>
              <a:t>.Н. </a:t>
            </a:r>
            <a:r>
              <a:rPr lang="ru-RU" altLang="ru-RU" sz="1700" b="1" kern="0" dirty="0" err="1">
                <a:latin typeface="Calibri" pitchFamily="34" charset="0"/>
              </a:rPr>
              <a:t>Хиншелвудом</a:t>
            </a:r>
            <a:r>
              <a:rPr lang="ru-RU" altLang="ru-RU" sz="1700" b="1" kern="0" dirty="0">
                <a:latin typeface="Calibri" pitchFamily="34" charset="0"/>
              </a:rPr>
              <a:t> (и др.) </a:t>
            </a:r>
            <a:r>
              <a:rPr lang="ru-RU" altLang="ru-RU" sz="1700" kern="0" dirty="0">
                <a:latin typeface="Calibri" pitchFamily="34" charset="0"/>
              </a:rPr>
              <a:t>был дополнен подход к адсорбционной теории </a:t>
            </a:r>
            <a:r>
              <a:rPr lang="ru-RU" altLang="ru-RU" sz="1700" kern="0" dirty="0" err="1">
                <a:latin typeface="Calibri" pitchFamily="34" charset="0"/>
              </a:rPr>
              <a:t>Ленгмюра</a:t>
            </a:r>
            <a:r>
              <a:rPr lang="ru-RU" altLang="ru-RU" sz="1700" kern="0" dirty="0">
                <a:latin typeface="Calibri" pitchFamily="34" charset="0"/>
              </a:rPr>
              <a:t> применительно к катализу.</a:t>
            </a: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27" y="2602142"/>
            <a:ext cx="3631274" cy="330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223575"/>
              </p:ext>
            </p:extLst>
          </p:nvPr>
        </p:nvGraphicFramePr>
        <p:xfrm>
          <a:off x="4712237" y="1469521"/>
          <a:ext cx="4202863" cy="4587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0" name="Equation" r:id="rId5" imgW="2476440" imgH="2692080" progId="Equation.DSMT4">
                  <p:embed/>
                </p:oleObj>
              </mc:Choice>
              <mc:Fallback>
                <p:oleObj name="Equation" r:id="rId5" imgW="2476440" imgH="269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2237" y="1469521"/>
                        <a:ext cx="4202863" cy="4587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815372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370795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Теория </a:t>
            </a:r>
            <a:r>
              <a:rPr lang="ru-RU" altLang="ru-RU" sz="2900" b="1" dirty="0" err="1">
                <a:solidFill>
                  <a:srgbClr val="80BF44"/>
                </a:solidFill>
                <a:latin typeface="Calibri" pitchFamily="34" charset="0"/>
              </a:rPr>
              <a:t>Ленгмюра-Хиншелвуда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6068" y="1493902"/>
            <a:ext cx="8343324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en-US" altLang="ru-RU" sz="1700" b="1" kern="0" dirty="0">
                <a:latin typeface="Calibri" pitchFamily="34" charset="0"/>
              </a:rPr>
              <a:t>C</a:t>
            </a:r>
            <a:r>
              <a:rPr lang="ru-RU" altLang="ru-RU" sz="1700" b="1" kern="0" dirty="0">
                <a:latin typeface="Calibri" pitchFamily="34" charset="0"/>
              </a:rPr>
              <a:t>.Н. </a:t>
            </a:r>
            <a:r>
              <a:rPr lang="ru-RU" altLang="ru-RU" sz="1700" b="1" kern="0" dirty="0" err="1">
                <a:latin typeface="Calibri" pitchFamily="34" charset="0"/>
              </a:rPr>
              <a:t>Хиншелвудом</a:t>
            </a:r>
            <a:r>
              <a:rPr lang="ru-RU" altLang="ru-RU" sz="1700" b="1" kern="0" dirty="0">
                <a:latin typeface="Calibri" pitchFamily="34" charset="0"/>
              </a:rPr>
              <a:t> (и др.) </a:t>
            </a:r>
            <a:r>
              <a:rPr lang="ru-RU" altLang="ru-RU" sz="1700" kern="0" dirty="0">
                <a:latin typeface="Calibri" pitchFamily="34" charset="0"/>
              </a:rPr>
              <a:t>была дополнен подход к адсорбционной теории </a:t>
            </a:r>
            <a:r>
              <a:rPr lang="ru-RU" altLang="ru-RU" sz="1700" kern="0" dirty="0" err="1">
                <a:latin typeface="Calibri" pitchFamily="34" charset="0"/>
              </a:rPr>
              <a:t>Ленгмюра</a:t>
            </a:r>
            <a:r>
              <a:rPr lang="ru-RU" altLang="ru-RU" sz="1700" kern="0" dirty="0">
                <a:latin typeface="Calibri" pitchFamily="34" charset="0"/>
              </a:rPr>
              <a:t> применительно к катализу.</a:t>
            </a: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663" y="2204864"/>
            <a:ext cx="3696809" cy="3367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741263"/>
              </p:ext>
            </p:extLst>
          </p:nvPr>
        </p:nvGraphicFramePr>
        <p:xfrm>
          <a:off x="1126103" y="2060848"/>
          <a:ext cx="2522221" cy="735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0" name="Equation" r:id="rId5" imgW="1485720" imgH="431640" progId="Equation.DSMT4">
                  <p:embed/>
                </p:oleObj>
              </mc:Choice>
              <mc:Fallback>
                <p:oleObj name="Equation" r:id="rId5" imgW="14857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6103" y="2060848"/>
                        <a:ext cx="2522221" cy="7356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86067" y="2852936"/>
            <a:ext cx="4437595" cy="102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kern="0" dirty="0" smtClean="0">
                <a:latin typeface="Calibri" pitchFamily="34" charset="0"/>
              </a:rPr>
              <a:t>1. Выполняются предположения, лежащие в основе вывода уравнения изотермы Лэнгмюра.</a:t>
            </a:r>
          </a:p>
          <a:p>
            <a:pPr marL="0" indent="0" algn="just">
              <a:buNone/>
            </a:pPr>
            <a:r>
              <a:rPr lang="ru-RU" altLang="ru-RU" sz="1700" kern="0" dirty="0" smtClean="0">
                <a:latin typeface="Calibri" pitchFamily="34" charset="0"/>
              </a:rPr>
              <a:t>2. Скорость реакции значительно меньше, чем скорости адсорбции и десорбции. Достигнуто адсорбционное равновесие. </a:t>
            </a:r>
          </a:p>
          <a:p>
            <a:pPr marL="0" indent="0" algn="just">
              <a:buNone/>
            </a:pPr>
            <a:r>
              <a:rPr lang="ru-RU" altLang="ru-RU" sz="1700" kern="0" dirty="0" smtClean="0">
                <a:latin typeface="Calibri" pitchFamily="34" charset="0"/>
              </a:rPr>
              <a:t>3. Концентрация поверхностных частиц задается адсорбционным равновесием. </a:t>
            </a:r>
          </a:p>
          <a:p>
            <a:pPr marL="0" indent="0" algn="just">
              <a:buNone/>
            </a:pPr>
            <a:r>
              <a:rPr lang="ru-RU" altLang="ru-RU" sz="1700" kern="0" dirty="0" smtClean="0">
                <a:latin typeface="Calibri" pitchFamily="34" charset="0"/>
              </a:rPr>
              <a:t>4. Если имеются частицы двух или нескольких типов, они конкурируют между собой при адсорбции на фиксированном числе активных центров.</a:t>
            </a:r>
            <a:endParaRPr lang="ru-RU" altLang="ru-RU" sz="1700" kern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199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370795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Теория </a:t>
            </a:r>
            <a:r>
              <a:rPr lang="ru-RU" altLang="ru-RU" sz="2900" b="1" dirty="0" err="1">
                <a:solidFill>
                  <a:srgbClr val="80BF44"/>
                </a:solidFill>
                <a:latin typeface="Calibri" pitchFamily="34" charset="0"/>
              </a:rPr>
              <a:t>Ленгмюра-Хиншелвуда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86068" y="1383163"/>
            <a:ext cx="8343324" cy="90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ru-RU" altLang="ru-RU" sz="1700" i="1" kern="0" dirty="0">
              <a:latin typeface="Calibri" pitchFamily="34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6068" y="1493902"/>
            <a:ext cx="8343324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725622" algn="just">
              <a:buNone/>
            </a:pPr>
            <a:r>
              <a:rPr lang="en-US" altLang="ru-RU" sz="1700" b="1" kern="0" dirty="0">
                <a:latin typeface="Calibri" pitchFamily="34" charset="0"/>
              </a:rPr>
              <a:t>C</a:t>
            </a:r>
            <a:r>
              <a:rPr lang="ru-RU" altLang="ru-RU" sz="1700" b="1" kern="0" dirty="0">
                <a:latin typeface="Calibri" pitchFamily="34" charset="0"/>
              </a:rPr>
              <a:t>.Н. </a:t>
            </a:r>
            <a:r>
              <a:rPr lang="ru-RU" altLang="ru-RU" sz="1700" b="1" kern="0" dirty="0" err="1">
                <a:latin typeface="Calibri" pitchFamily="34" charset="0"/>
              </a:rPr>
              <a:t>Хиншелвудом</a:t>
            </a:r>
            <a:r>
              <a:rPr lang="ru-RU" altLang="ru-RU" sz="1700" b="1" kern="0" dirty="0">
                <a:latin typeface="Calibri" pitchFamily="34" charset="0"/>
              </a:rPr>
              <a:t> (и др.) </a:t>
            </a:r>
            <a:r>
              <a:rPr lang="ru-RU" altLang="ru-RU" sz="1700" kern="0" dirty="0">
                <a:latin typeface="Calibri" pitchFamily="34" charset="0"/>
              </a:rPr>
              <a:t>был дополнен подход к адсорбционной теории </a:t>
            </a:r>
            <a:r>
              <a:rPr lang="ru-RU" altLang="ru-RU" sz="1700" kern="0" dirty="0" err="1">
                <a:latin typeface="Calibri" pitchFamily="34" charset="0"/>
              </a:rPr>
              <a:t>Ленгмюра</a:t>
            </a:r>
            <a:r>
              <a:rPr lang="ru-RU" altLang="ru-RU" sz="1700" kern="0" dirty="0">
                <a:latin typeface="Calibri" pitchFamily="34" charset="0"/>
              </a:rPr>
              <a:t> применительно к катализу.</a:t>
            </a:r>
          </a:p>
          <a:p>
            <a:pPr marL="0" indent="725622" algn="just">
              <a:buNone/>
            </a:pPr>
            <a:r>
              <a:rPr lang="ru-RU" altLang="ru-RU" sz="1700" kern="0" dirty="0">
                <a:latin typeface="Calibri" pitchFamily="34" charset="0"/>
              </a:rPr>
              <a:t>Рассмотрим каталитическую реакцию. Вещество </a:t>
            </a:r>
            <a:r>
              <a:rPr lang="ru-RU" altLang="ru-RU" sz="1700" i="1" kern="0" dirty="0">
                <a:latin typeface="Calibri" pitchFamily="34" charset="0"/>
              </a:rPr>
              <a:t>А</a:t>
            </a:r>
            <a:r>
              <a:rPr lang="ru-RU" altLang="ru-RU" sz="1700" kern="0" dirty="0">
                <a:latin typeface="Calibri" pitchFamily="34" charset="0"/>
              </a:rPr>
              <a:t> из газовой фазы обратимо адсорбируется на поверхности и там происходит необратимая реакция первого порядка:</a:t>
            </a: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  <a:p>
            <a:pPr marL="0" indent="725622" algn="just">
              <a:buNone/>
            </a:pPr>
            <a:r>
              <a:rPr lang="ru-RU" altLang="ru-RU" sz="1700" i="1" kern="0" dirty="0" err="1">
                <a:latin typeface="Calibri" pitchFamily="34" charset="0"/>
              </a:rPr>
              <a:t>Квазиравновесие</a:t>
            </a:r>
            <a:r>
              <a:rPr lang="ru-RU" altLang="ru-RU" sz="1700" kern="0" dirty="0">
                <a:latin typeface="Calibri" pitchFamily="34" charset="0"/>
              </a:rPr>
              <a:t>: Реакция 2 настолько медленная (!), что устанавливается адсорбционно-десорбционное равновесие в процессе 1!</a:t>
            </a:r>
          </a:p>
          <a:p>
            <a:pPr marL="0" indent="725622" algn="just">
              <a:buNone/>
            </a:pPr>
            <a:endParaRPr lang="ru-RU" altLang="ru-RU" sz="1700" kern="0" dirty="0">
              <a:latin typeface="Calibri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510728"/>
              </p:ext>
            </p:extLst>
          </p:nvPr>
        </p:nvGraphicFramePr>
        <p:xfrm>
          <a:off x="2319464" y="2720194"/>
          <a:ext cx="4535346" cy="2355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4" name="Equation" r:id="rId4" imgW="2361960" imgH="1218960" progId="Equation.DSMT4">
                  <p:embed/>
                </p:oleObj>
              </mc:Choice>
              <mc:Fallback>
                <p:oleObj name="Equation" r:id="rId4" imgW="2361960" imgH="1218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9464" y="2720194"/>
                        <a:ext cx="4535346" cy="23558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50409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370795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Теория </a:t>
            </a:r>
            <a:r>
              <a:rPr lang="ru-RU" altLang="ru-RU" sz="2900" b="1" dirty="0" err="1">
                <a:solidFill>
                  <a:srgbClr val="80BF44"/>
                </a:solidFill>
                <a:latin typeface="Calibri" pitchFamily="34" charset="0"/>
              </a:rPr>
              <a:t>Ленгмюра-Хиншелвуда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914653" y="1257649"/>
            <a:ext cx="8000447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725622" algn="just">
              <a:spcBef>
                <a:spcPts val="0"/>
              </a:spcBef>
              <a:buNone/>
            </a:pPr>
            <a:r>
              <a:rPr lang="ru-RU" altLang="ru-RU" sz="1700" b="1" i="1" kern="0" dirty="0">
                <a:latin typeface="Calibri" pitchFamily="34" charset="0"/>
              </a:rPr>
              <a:t>Конкуренция</a:t>
            </a:r>
            <a:r>
              <a:rPr lang="ru-RU" altLang="ru-RU" sz="1700" i="1" kern="0" dirty="0">
                <a:latin typeface="Calibri" pitchFamily="34" charset="0"/>
              </a:rPr>
              <a:t> </a:t>
            </a:r>
            <a:r>
              <a:rPr lang="ru-RU" altLang="ru-RU" sz="1700" kern="0" dirty="0">
                <a:latin typeface="Calibri" pitchFamily="34" charset="0"/>
              </a:rPr>
              <a:t>за реакционную поверхность:</a:t>
            </a:r>
          </a:p>
          <a:p>
            <a:pPr marL="0" indent="725622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1. Оба реагента адсорбируются без диссоциации на одинаковых активных центрах.</a:t>
            </a:r>
          </a:p>
          <a:p>
            <a:pPr marL="0" indent="725622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2. Сорбированные на соседних центрах реагенты взаимодействуют с образованием адсорбированного продукта.</a:t>
            </a:r>
          </a:p>
          <a:p>
            <a:pPr marL="0" indent="725622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3. Образовавшийся продукт десорбируется.</a:t>
            </a:r>
          </a:p>
          <a:p>
            <a:pPr marL="0" indent="725622" algn="just">
              <a:spcBef>
                <a:spcPts val="0"/>
              </a:spcBef>
              <a:buNone/>
            </a:pPr>
            <a:r>
              <a:rPr lang="ru-RU" altLang="ru-RU" sz="1700" kern="0" dirty="0">
                <a:latin typeface="Calibri" pitchFamily="34" charset="0"/>
              </a:rPr>
              <a:t>Пусть лимитирующая стадия – реакция на поверхности:</a:t>
            </a: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791685"/>
              </p:ext>
            </p:extLst>
          </p:nvPr>
        </p:nvGraphicFramePr>
        <p:xfrm>
          <a:off x="1625209" y="3429001"/>
          <a:ext cx="2136707" cy="2166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4" name="Equation" r:id="rId4" imgW="1257120" imgH="1269720" progId="Equation.DSMT4">
                  <p:embed/>
                </p:oleObj>
              </mc:Choice>
              <mc:Fallback>
                <p:oleObj name="Equation" r:id="rId4" imgW="1257120" imgH="1269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209" y="3429001"/>
                        <a:ext cx="2136707" cy="21667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973447"/>
              </p:ext>
            </p:extLst>
          </p:nvPr>
        </p:nvGraphicFramePr>
        <p:xfrm>
          <a:off x="5024287" y="3254919"/>
          <a:ext cx="3615773" cy="2688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5" name="Equation" r:id="rId6" imgW="2133360" imgH="1574640" progId="Equation.DSMT4">
                  <p:embed/>
                </p:oleObj>
              </mc:Choice>
              <mc:Fallback>
                <p:oleObj name="Equation" r:id="rId6" imgW="2133360" imgH="1574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4287" y="3254919"/>
                        <a:ext cx="3615773" cy="2688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4336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7"/>
            <a:ext cx="3200316" cy="91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323364"/>
            <a:ext cx="62176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chemeClr val="tx2"/>
                </a:solidFill>
              </a:rPr>
              <a:t>Общий метод вывода кинетического уравнения</a:t>
            </a:r>
            <a:endParaRPr lang="ru-RU" altLang="ru-RU" b="1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57356" y="908720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i="1" dirty="0" smtClean="0">
                <a:solidFill>
                  <a:schemeClr val="tx2"/>
                </a:solidFill>
              </a:rPr>
              <a:t>Янг и </a:t>
            </a:r>
            <a:r>
              <a:rPr lang="ru-RU" altLang="ru-RU" sz="1600" i="1" dirty="0" err="1" smtClean="0">
                <a:solidFill>
                  <a:schemeClr val="tx2"/>
                </a:solidFill>
              </a:rPr>
              <a:t>Хоуген</a:t>
            </a:r>
            <a:r>
              <a:rPr lang="ru-RU" altLang="ru-RU" sz="1600" i="1" dirty="0" smtClean="0">
                <a:solidFill>
                  <a:schemeClr val="tx2"/>
                </a:solidFill>
              </a:rPr>
              <a:t> </a:t>
            </a:r>
            <a:r>
              <a:rPr lang="ru-RU" altLang="ru-RU" sz="1600" dirty="0" smtClean="0">
                <a:solidFill>
                  <a:schemeClr val="tx2"/>
                </a:solidFill>
              </a:rPr>
              <a:t>предложили общий метод вывода кинетического уравнения для разных механизмов реакции. В общем виде кинетическое уравнение можно записать следующим образом: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7886818"/>
              </p:ext>
            </p:extLst>
          </p:nvPr>
        </p:nvGraphicFramePr>
        <p:xfrm>
          <a:off x="2195736" y="1772816"/>
          <a:ext cx="453231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8" name="Equation" r:id="rId4" imgW="2806560" imgH="431640" progId="Equation.DSMT4">
                  <p:embed/>
                </p:oleObj>
              </mc:Choice>
              <mc:Fallback>
                <p:oleObj name="Equation" r:id="rId4" imgW="28065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772816"/>
                        <a:ext cx="4532312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7000" contras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618174" y="4194863"/>
            <a:ext cx="5274306" cy="269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3584944" y="3717032"/>
            <a:ext cx="54515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400" dirty="0" smtClean="0">
                <a:solidFill>
                  <a:schemeClr val="tx2"/>
                </a:solidFill>
              </a:rPr>
              <a:t>Таблица – Величины, входящие в обобщенное кинетическое уравнение для модели </a:t>
            </a:r>
            <a:r>
              <a:rPr lang="ru-RU" altLang="ru-RU" sz="1400" dirty="0" err="1" smtClean="0">
                <a:solidFill>
                  <a:schemeClr val="tx2"/>
                </a:solidFill>
              </a:rPr>
              <a:t>Ленгмюра-Хиншелвуда</a:t>
            </a:r>
            <a:endParaRPr lang="ru-RU" altLang="ru-RU" sz="1400" dirty="0" smtClean="0">
              <a:solidFill>
                <a:schemeClr val="tx2"/>
              </a:solidFill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79512" y="2564904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dirty="0" smtClean="0">
                <a:solidFill>
                  <a:schemeClr val="tx2"/>
                </a:solidFill>
              </a:rPr>
              <a:t>Лимитирующей стадией является адсорбция с диссоциацией или без диссоциации, десорбция или поверхностная реакция (см. табл.), остальные находятся в равновесии. Все реагенты адсорбируются, причем на центрах одного типа. </a:t>
            </a:r>
            <a:r>
              <a:rPr lang="ru-RU" altLang="ru-RU" sz="1600" i="1" dirty="0" smtClean="0">
                <a:solidFill>
                  <a:schemeClr val="tx2"/>
                </a:solidFill>
              </a:rPr>
              <a:t>К</a:t>
            </a:r>
            <a:r>
              <a:rPr lang="ru-RU" altLang="ru-RU" sz="1600" dirty="0" smtClean="0">
                <a:solidFill>
                  <a:schemeClr val="tx2"/>
                </a:solidFill>
              </a:rPr>
              <a:t> – константа равновесия обратимой реакции. 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47101" y="3618799"/>
            <a:ext cx="3053215" cy="2325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dirty="0" smtClean="0">
                <a:solidFill>
                  <a:schemeClr val="tx2"/>
                </a:solidFill>
              </a:rPr>
              <a:t>Парциальные давление следует заменить на летучести или</a:t>
            </a:r>
            <a:r>
              <a:rPr lang="en-US" altLang="ru-RU" sz="1600" dirty="0" smtClean="0">
                <a:solidFill>
                  <a:schemeClr val="tx2"/>
                </a:solidFill>
              </a:rPr>
              <a:t> </a:t>
            </a:r>
            <a:r>
              <a:rPr lang="ru-RU" altLang="ru-RU" sz="1600" dirty="0" smtClean="0">
                <a:solidFill>
                  <a:schemeClr val="tx2"/>
                </a:solidFill>
              </a:rPr>
              <a:t>активности при значительных отклонениях от идеальности.</a:t>
            </a:r>
          </a:p>
          <a:p>
            <a:pPr algn="just"/>
            <a:r>
              <a:rPr lang="ru-RU" altLang="ru-RU" sz="1600" dirty="0" smtClean="0">
                <a:solidFill>
                  <a:schemeClr val="tx2"/>
                </a:solidFill>
              </a:rPr>
              <a:t>Можно учесть и диссоциацию молекулы реагента, и наличие адсорбирующегося  инертного компонента.</a:t>
            </a:r>
          </a:p>
        </p:txBody>
      </p:sp>
    </p:spTree>
    <p:extLst>
      <p:ext uri="{BB962C8B-B14F-4D97-AF65-F5344CB8AC3E}">
        <p14:creationId xmlns:p14="http://schemas.microsoft.com/office/powerpoint/2010/main" val="40975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323364"/>
            <a:ext cx="62176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chemeClr val="tx2"/>
                </a:solidFill>
              </a:rPr>
              <a:t>Домашнее задание</a:t>
            </a:r>
            <a:endParaRPr lang="ru-RU" altLang="ru-RU" b="1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57356" y="908720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altLang="ru-RU" sz="1600" b="1" dirty="0" smtClean="0">
                <a:solidFill>
                  <a:schemeClr val="tx2"/>
                </a:solidFill>
              </a:rPr>
              <a:t>Изучить:</a:t>
            </a:r>
          </a:p>
          <a:p>
            <a:pPr marL="342900" indent="-342900" algn="just">
              <a:lnSpc>
                <a:spcPct val="114000"/>
              </a:lnSpc>
              <a:buAutoNum type="arabicPeriod"/>
            </a:pPr>
            <a:r>
              <a:rPr lang="ru-RU" altLang="ru-RU" sz="1600" dirty="0" smtClean="0">
                <a:solidFill>
                  <a:schemeClr val="tx2"/>
                </a:solidFill>
              </a:rPr>
              <a:t>Сборник </a:t>
            </a:r>
            <a:r>
              <a:rPr lang="ru-RU" altLang="ru-RU" sz="1600" dirty="0">
                <a:solidFill>
                  <a:schemeClr val="tx2"/>
                </a:solidFill>
              </a:rPr>
              <a:t>задач по химической кинетике: учебное пособие </a:t>
            </a:r>
            <a:r>
              <a:rPr lang="ru-RU" altLang="ru-RU" sz="1600" dirty="0" smtClean="0">
                <a:solidFill>
                  <a:schemeClr val="tx2"/>
                </a:solidFill>
              </a:rPr>
              <a:t>/ </a:t>
            </a:r>
            <a:r>
              <a:rPr lang="ru-RU" altLang="ru-RU" sz="1600" dirty="0">
                <a:solidFill>
                  <a:schemeClr val="tx2"/>
                </a:solidFill>
              </a:rPr>
              <a:t>Н. А. </a:t>
            </a:r>
            <a:r>
              <a:rPr lang="ru-RU" altLang="ru-RU" sz="1600" dirty="0" err="1">
                <a:solidFill>
                  <a:schemeClr val="tx2"/>
                </a:solidFill>
              </a:rPr>
              <a:t>Колпакова</a:t>
            </a:r>
            <a:r>
              <a:rPr lang="ru-RU" altLang="ru-RU" sz="1600" dirty="0">
                <a:solidFill>
                  <a:schemeClr val="tx2"/>
                </a:solidFill>
              </a:rPr>
              <a:t>, С. В. Романенко, В. А. Колпаков. </a:t>
            </a:r>
            <a:r>
              <a:rPr lang="ru-RU" altLang="ru-RU" sz="1600" dirty="0" smtClean="0">
                <a:solidFill>
                  <a:schemeClr val="tx2"/>
                </a:solidFill>
              </a:rPr>
              <a:t>— Томск</a:t>
            </a:r>
            <a:r>
              <a:rPr lang="ru-RU" altLang="ru-RU" sz="1600" dirty="0">
                <a:solidFill>
                  <a:schemeClr val="tx2"/>
                </a:solidFill>
              </a:rPr>
              <a:t>: Изд-во ТПУ, 2013. http://</a:t>
            </a:r>
            <a:r>
              <a:rPr lang="ru-RU" altLang="ru-RU" sz="1600" dirty="0" smtClean="0">
                <a:solidFill>
                  <a:schemeClr val="tx2"/>
                </a:solidFill>
              </a:rPr>
              <a:t>www.lib.tpu.ru/fulltext2/m/2013/m205.pdf: </a:t>
            </a:r>
            <a:r>
              <a:rPr lang="ru-RU" altLang="ru-RU" sz="1600" b="1" dirty="0" smtClean="0">
                <a:solidFill>
                  <a:schemeClr val="tx2"/>
                </a:solidFill>
              </a:rPr>
              <a:t>Глава 11. Гетерогенный катализ (с. 202-220)</a:t>
            </a:r>
            <a:r>
              <a:rPr lang="ru-RU" altLang="ru-RU" sz="1600" dirty="0" smtClean="0">
                <a:solidFill>
                  <a:schemeClr val="tx2"/>
                </a:solidFill>
              </a:rPr>
              <a:t>. </a:t>
            </a:r>
          </a:p>
          <a:p>
            <a:pPr lvl="1" indent="0" algn="just">
              <a:lnSpc>
                <a:spcPct val="114000"/>
              </a:lnSpc>
            </a:pPr>
            <a:r>
              <a:rPr lang="ru-RU" altLang="ru-RU" sz="1600" i="1" dirty="0" smtClean="0">
                <a:solidFill>
                  <a:schemeClr val="tx2"/>
                </a:solidFill>
              </a:rPr>
              <a:t>или версия 2022 г.: </a:t>
            </a:r>
            <a:r>
              <a:rPr lang="en-US" altLang="ru-RU" sz="1600" i="1" dirty="0">
                <a:solidFill>
                  <a:schemeClr val="tx2"/>
                </a:solidFill>
              </a:rPr>
              <a:t>https://</a:t>
            </a:r>
            <a:r>
              <a:rPr lang="en-US" altLang="ru-RU" sz="1600" i="1" dirty="0" smtClean="0">
                <a:solidFill>
                  <a:schemeClr val="tx2"/>
                </a:solidFill>
              </a:rPr>
              <a:t>reader.lanbook.com/book/212864</a:t>
            </a:r>
            <a:endParaRPr lang="ru-RU" altLang="ru-RU" sz="1600" i="1" dirty="0" smtClean="0">
              <a:solidFill>
                <a:schemeClr val="tx2"/>
              </a:solidFill>
            </a:endParaRPr>
          </a:p>
          <a:p>
            <a:pPr marL="342900" indent="-342900" algn="just">
              <a:lnSpc>
                <a:spcPct val="114000"/>
              </a:lnSpc>
              <a:buAutoNum type="arabicPeriod"/>
            </a:pPr>
            <a:r>
              <a:rPr lang="ru-RU" sz="1600" dirty="0" smtClean="0"/>
              <a:t>Байрамов, Вадим Михайлович. Химическая кинетика и катализ : примеры и задачи с решениями : учебное пособие / В. М. Байрамов. — Москва: Академия, 2003. — 320 с.: </a:t>
            </a:r>
            <a:r>
              <a:rPr lang="ru-RU" altLang="ru-RU" sz="1600" b="1" dirty="0" smtClean="0">
                <a:solidFill>
                  <a:schemeClr val="tx2"/>
                </a:solidFill>
              </a:rPr>
              <a:t>Глава 10. Гетерогенный катализ (с. 286-305)</a:t>
            </a:r>
            <a:r>
              <a:rPr lang="ru-RU" altLang="ru-RU" sz="1600" dirty="0" smtClean="0">
                <a:solidFill>
                  <a:schemeClr val="tx2"/>
                </a:solidFill>
              </a:rPr>
              <a:t>.</a:t>
            </a:r>
          </a:p>
          <a:p>
            <a:pPr marL="342900" indent="-342900" algn="just">
              <a:lnSpc>
                <a:spcPct val="114000"/>
              </a:lnSpc>
              <a:buAutoNum type="arabicPeriod"/>
            </a:pPr>
            <a:r>
              <a:rPr lang="ru-RU" altLang="ru-RU" sz="1600" dirty="0">
                <a:solidFill>
                  <a:schemeClr val="tx2"/>
                </a:solidFill>
              </a:rPr>
              <a:t>Богданов </a:t>
            </a:r>
            <a:r>
              <a:rPr lang="ru-RU" altLang="ru-RU" sz="1600" dirty="0" smtClean="0">
                <a:solidFill>
                  <a:schemeClr val="tx2"/>
                </a:solidFill>
              </a:rPr>
              <a:t>А.В. Пакет </a:t>
            </a:r>
            <a:r>
              <a:rPr lang="ru-RU" altLang="ru-RU" sz="1600" dirty="0">
                <a:solidFill>
                  <a:schemeClr val="tx2"/>
                </a:solidFill>
              </a:rPr>
              <a:t>Mathematica для инженерных вычислений. Часть I: </a:t>
            </a:r>
            <a:r>
              <a:rPr lang="ru-RU" altLang="ru-RU" sz="1600" dirty="0" smtClean="0">
                <a:solidFill>
                  <a:schemeClr val="tx2"/>
                </a:solidFill>
              </a:rPr>
              <a:t>учебное </a:t>
            </a:r>
            <a:r>
              <a:rPr lang="ru-RU" altLang="ru-RU" sz="1600" dirty="0">
                <a:solidFill>
                  <a:schemeClr val="tx2"/>
                </a:solidFill>
              </a:rPr>
              <a:t>пособие. - Томск: Изд-во Томского политехнического </a:t>
            </a:r>
            <a:r>
              <a:rPr lang="ru-RU" altLang="ru-RU" sz="1600" dirty="0" smtClean="0">
                <a:solidFill>
                  <a:schemeClr val="tx2"/>
                </a:solidFill>
              </a:rPr>
              <a:t>университета</a:t>
            </a:r>
            <a:r>
              <a:rPr lang="ru-RU" altLang="ru-RU" sz="1600" dirty="0">
                <a:solidFill>
                  <a:schemeClr val="tx2"/>
                </a:solidFill>
              </a:rPr>
              <a:t>, 2008. - 97 с.</a:t>
            </a:r>
            <a:endParaRPr lang="ru-RU" altLang="ru-RU" sz="1600" dirty="0" smtClean="0">
              <a:solidFill>
                <a:schemeClr val="tx2"/>
              </a:solidFill>
            </a:endParaRPr>
          </a:p>
          <a:p>
            <a:pPr marL="342900" indent="-342900" algn="just">
              <a:lnSpc>
                <a:spcPct val="114000"/>
              </a:lnSpc>
              <a:buAutoNum type="arabicPeriod"/>
            </a:pPr>
            <a:endParaRPr lang="ru-RU" altLang="ru-RU" sz="1600" dirty="0" smtClean="0">
              <a:solidFill>
                <a:schemeClr val="tx2"/>
              </a:solidFill>
            </a:endParaRPr>
          </a:p>
          <a:p>
            <a:pPr marL="342900" indent="-342900" algn="just">
              <a:lnSpc>
                <a:spcPct val="114000"/>
              </a:lnSpc>
              <a:buAutoNum type="arabicPeriod"/>
            </a:pPr>
            <a:endParaRPr lang="ru-RU" altLang="ru-RU" sz="1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6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8"/>
            <a:ext cx="3200315" cy="91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9" y="215900"/>
            <a:ext cx="6217642" cy="45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5" rIns="91428" bIns="45715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chemeClr val="tx2"/>
                </a:solidFill>
              </a:rPr>
              <a:t>Модель Лэнгмюра-</a:t>
            </a:r>
            <a:r>
              <a:rPr lang="ru-RU" altLang="ru-RU" sz="2400" b="1" dirty="0" err="1">
                <a:solidFill>
                  <a:schemeClr val="tx2"/>
                </a:solidFill>
              </a:rPr>
              <a:t>Хиншелвуда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7" y="-27383"/>
            <a:ext cx="2748409" cy="982986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57485" y="914803"/>
            <a:ext cx="8229031" cy="57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8" tIns="45715" rIns="91428" bIns="45715"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725622" algn="just"/>
            <a:r>
              <a:rPr lang="ru-RU" altLang="ru-RU" sz="1600" b="1" dirty="0">
                <a:solidFill>
                  <a:schemeClr val="tx2"/>
                </a:solidFill>
              </a:rPr>
              <a:t>1. Разложение без адсорбции продуктов</a:t>
            </a: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r>
              <a:rPr lang="ru-RU" altLang="ru-RU" sz="1600" dirty="0">
                <a:solidFill>
                  <a:schemeClr val="tx2"/>
                </a:solidFill>
              </a:rPr>
              <a:t>При низких значениях </a:t>
            </a:r>
            <a:r>
              <a:rPr lang="en-US" altLang="ru-RU" sz="1600" i="1" dirty="0">
                <a:solidFill>
                  <a:schemeClr val="tx2"/>
                </a:solidFill>
              </a:rPr>
              <a:t>P</a:t>
            </a:r>
            <a:r>
              <a:rPr lang="en-US" altLang="ru-RU" sz="1600" baseline="-25000" dirty="0">
                <a:solidFill>
                  <a:schemeClr val="tx2"/>
                </a:solidFill>
              </a:rPr>
              <a:t>A</a:t>
            </a:r>
            <a:r>
              <a:rPr lang="en-US" altLang="ru-RU" sz="1600" dirty="0">
                <a:solidFill>
                  <a:schemeClr val="tx2"/>
                </a:solidFill>
              </a:rPr>
              <a:t> </a:t>
            </a:r>
            <a:r>
              <a:rPr lang="ru-RU" altLang="ru-RU" sz="1600" dirty="0">
                <a:solidFill>
                  <a:schemeClr val="tx2"/>
                </a:solidFill>
              </a:rPr>
              <a:t> реакция имеет первый порядок, с увеличением </a:t>
            </a:r>
            <a:r>
              <a:rPr lang="en-US" altLang="ru-RU" sz="1600" i="1" dirty="0">
                <a:solidFill>
                  <a:schemeClr val="tx2"/>
                </a:solidFill>
              </a:rPr>
              <a:t>P</a:t>
            </a:r>
            <a:r>
              <a:rPr lang="en-US" altLang="ru-RU" sz="1600" baseline="-25000" dirty="0">
                <a:solidFill>
                  <a:schemeClr val="tx2"/>
                </a:solidFill>
              </a:rPr>
              <a:t>A</a:t>
            </a:r>
            <a:r>
              <a:rPr lang="ru-RU" altLang="ru-RU" sz="1600" baseline="-25000" dirty="0">
                <a:solidFill>
                  <a:schemeClr val="tx2"/>
                </a:solidFill>
              </a:rPr>
              <a:t> </a:t>
            </a:r>
            <a:r>
              <a:rPr lang="ru-RU" altLang="ru-RU" sz="1600" dirty="0">
                <a:solidFill>
                  <a:schemeClr val="tx2"/>
                </a:solidFill>
              </a:rPr>
              <a:t>порядок реакции понижается до 0. </a:t>
            </a:r>
          </a:p>
          <a:p>
            <a:pPr indent="725622" algn="just"/>
            <a:r>
              <a:rPr lang="ru-RU" altLang="ru-RU" sz="1600" dirty="0">
                <a:solidFill>
                  <a:schemeClr val="tx2"/>
                </a:solidFill>
              </a:rPr>
              <a:t>Если А адсорбируется слабо (малые значения </a:t>
            </a:r>
            <a:r>
              <a:rPr lang="ru-RU" altLang="ru-RU" sz="1600" i="1" dirty="0">
                <a:solidFill>
                  <a:schemeClr val="tx2"/>
                </a:solidFill>
              </a:rPr>
              <a:t>К</a:t>
            </a:r>
            <a:r>
              <a:rPr lang="ru-RU" altLang="ru-RU" sz="1600" dirty="0">
                <a:solidFill>
                  <a:schemeClr val="tx2"/>
                </a:solidFill>
              </a:rPr>
              <a:t>), то реакция будет иметь 1-ый порядок; если сильно, то 0-й порядок. Наблюдается для многих реакций разложения.</a:t>
            </a: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r>
              <a:rPr lang="ru-RU" altLang="ru-RU" sz="1600" b="1" dirty="0">
                <a:solidFill>
                  <a:schemeClr val="tx2"/>
                </a:solidFill>
              </a:rPr>
              <a:t>2. Разложение с адсорбцией продуктов</a:t>
            </a: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r>
              <a:rPr lang="ru-RU" altLang="ru-RU" sz="1600" dirty="0">
                <a:solidFill>
                  <a:schemeClr val="tx2"/>
                </a:solidFill>
              </a:rPr>
              <a:t>Если есть сильно адсорбирующееся инертное соединение Х:</a:t>
            </a: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endParaRPr lang="ru-RU" altLang="ru-RU" sz="1600" dirty="0">
              <a:solidFill>
                <a:schemeClr val="tx2"/>
              </a:solidFill>
            </a:endParaRPr>
          </a:p>
          <a:p>
            <a:pPr indent="725622" algn="just"/>
            <a:r>
              <a:rPr lang="ru-RU" altLang="ru-RU" sz="1600" dirty="0">
                <a:solidFill>
                  <a:schemeClr val="tx2"/>
                </a:solidFill>
              </a:rPr>
              <a:t>Из каждой реагирующей молекулы образуются две новых, они обе адсорбируются, причем рядом с прореагировавшей молекулой. Если адсорбция происходит на одинаковых центрах, то между молекулами возникает конкуренция.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311924"/>
              </p:ext>
            </p:extLst>
          </p:nvPr>
        </p:nvGraphicFramePr>
        <p:xfrm>
          <a:off x="5486337" y="829093"/>
          <a:ext cx="2975769" cy="657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3" name="Equation" r:id="rId4" imgW="1841400" imgH="406080" progId="Equation.DSMT4">
                  <p:embed/>
                </p:oleObj>
              </mc:Choice>
              <mc:Fallback>
                <p:oleObj name="Equation" r:id="rId4" imgW="184140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337" y="829093"/>
                        <a:ext cx="2975769" cy="6575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409041"/>
              </p:ext>
            </p:extLst>
          </p:nvPr>
        </p:nvGraphicFramePr>
        <p:xfrm>
          <a:off x="2547617" y="3315111"/>
          <a:ext cx="4091996" cy="685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4" name="Equation" r:id="rId6" imgW="2577960" imgH="431640" progId="Equation.DSMT4">
                  <p:embed/>
                </p:oleObj>
              </mc:Choice>
              <mc:Fallback>
                <p:oleObj name="Equation" r:id="rId6" imgW="25779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617" y="3315111"/>
                        <a:ext cx="4091996" cy="685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343416" y="6125307"/>
            <a:ext cx="4570740" cy="746706"/>
          </a:xfrm>
          <a:prstGeom prst="rect">
            <a:avLst/>
          </a:prstGeom>
        </p:spPr>
        <p:txBody>
          <a:bodyPr lIns="145124" tIns="72562" rIns="145124" bIns="72562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22-24 мая 2023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595966"/>
              </p:ext>
            </p:extLst>
          </p:nvPr>
        </p:nvGraphicFramePr>
        <p:xfrm>
          <a:off x="2687263" y="4480554"/>
          <a:ext cx="3769474" cy="685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5" name="Equation" r:id="rId8" imgW="2374560" imgH="431640" progId="Equation.DSMT4">
                  <p:embed/>
                </p:oleObj>
              </mc:Choice>
              <mc:Fallback>
                <p:oleObj name="Equation" r:id="rId8" imgW="23745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263" y="4480554"/>
                        <a:ext cx="3769474" cy="685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81779" y="6254704"/>
            <a:ext cx="3718761" cy="488463"/>
          </a:xfrm>
          <a:prstGeom prst="rect">
            <a:avLst/>
          </a:prstGeom>
          <a:solidFill>
            <a:schemeClr val="bg1"/>
          </a:solidFill>
        </p:spPr>
        <p:txBody>
          <a:bodyPr wrap="square" lIns="145124" tIns="72562" rIns="145124" bIns="72562">
            <a:spAutoFit/>
          </a:bodyPr>
          <a:lstStyle/>
          <a:p>
            <a:pPr algn="just"/>
            <a:r>
              <a:rPr lang="en-US" sz="1100" i="1" dirty="0"/>
              <a:t>*</a:t>
            </a:r>
            <a:r>
              <a:rPr lang="ru-RU" sz="1100" i="1" dirty="0"/>
              <a:t>Практический курс гетерогенного катализа / </a:t>
            </a:r>
            <a:r>
              <a:rPr lang="en-US" sz="1100" i="1" dirty="0"/>
              <a:t/>
            </a:r>
            <a:br>
              <a:rPr lang="en-US" sz="1100" i="1" dirty="0"/>
            </a:br>
            <a:r>
              <a:rPr lang="ru-RU" sz="1100" i="1" dirty="0"/>
              <a:t>Ч. </a:t>
            </a:r>
            <a:r>
              <a:rPr lang="ru-RU" sz="1100" i="1" dirty="0" err="1"/>
              <a:t>Сеттерфилд</a:t>
            </a:r>
            <a:r>
              <a:rPr lang="ru-RU" sz="1100" i="1" dirty="0"/>
              <a:t>. - Москва : Мир, 1984. - 520 с.</a:t>
            </a:r>
          </a:p>
        </p:txBody>
      </p:sp>
    </p:spTree>
    <p:extLst>
      <p:ext uri="{BB962C8B-B14F-4D97-AF65-F5344CB8AC3E}">
        <p14:creationId xmlns:p14="http://schemas.microsoft.com/office/powerpoint/2010/main" val="258255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7"/>
            <a:ext cx="3200316" cy="91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215900"/>
            <a:ext cx="62176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chemeClr val="tx2"/>
                </a:solidFill>
              </a:rPr>
              <a:t>Модель Лэнгмюра-</a:t>
            </a:r>
            <a:r>
              <a:rPr lang="ru-RU" altLang="ru-RU" sz="2400" b="1" dirty="0" err="1" smtClean="0">
                <a:solidFill>
                  <a:schemeClr val="tx2"/>
                </a:solidFill>
              </a:rPr>
              <a:t>Хиншелвуда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175749"/>
              </p:ext>
            </p:extLst>
          </p:nvPr>
        </p:nvGraphicFramePr>
        <p:xfrm>
          <a:off x="2592388" y="898525"/>
          <a:ext cx="422433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4" name="Equation" r:id="rId4" imgW="2616120" imgH="622080" progId="Equation.DSMT4">
                  <p:embed/>
                </p:oleObj>
              </mc:Choice>
              <mc:Fallback>
                <p:oleObj name="Equation" r:id="rId4" imgW="261612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388" y="898525"/>
                        <a:ext cx="4224337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939824"/>
              </p:ext>
            </p:extLst>
          </p:nvPr>
        </p:nvGraphicFramePr>
        <p:xfrm>
          <a:off x="797215" y="2132856"/>
          <a:ext cx="7478712" cy="247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5" name="Equation" r:id="rId6" imgW="5143320" imgH="1701720" progId="Equation.DSMT4">
                  <p:embed/>
                </p:oleObj>
              </mc:Choice>
              <mc:Fallback>
                <p:oleObj name="Equation" r:id="rId6" imgW="5143320" imgH="1701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215" y="2132856"/>
                        <a:ext cx="7478712" cy="247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57356" y="4725144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dirty="0" err="1" smtClean="0">
                <a:solidFill>
                  <a:schemeClr val="tx2"/>
                </a:solidFill>
              </a:rPr>
              <a:t>Диссоциативная</a:t>
            </a:r>
            <a:r>
              <a:rPr lang="ru-RU" altLang="ru-RU" sz="1600" dirty="0" smtClean="0">
                <a:solidFill>
                  <a:schemeClr val="tx2"/>
                </a:solidFill>
              </a:rPr>
              <a:t> адсорбция характерна для адсорбции водорода на металлах. Однако для реакций гидрирования часто наблюдается 1-ый, а не 0,5-ый порядок по водороду. Это обычно связано с тем, что вещество В адсорбируется не слишком сильно.  Первый порядок по водороду в числителе получается также, если реакция присоединения одного атома водорода к молекуле В находится в равновесии, а лимитирующей</a:t>
            </a:r>
            <a:r>
              <a:rPr lang="en-US" altLang="ru-RU" sz="1600" dirty="0" smtClean="0">
                <a:solidFill>
                  <a:schemeClr val="tx2"/>
                </a:solidFill>
              </a:rPr>
              <a:t> </a:t>
            </a:r>
            <a:r>
              <a:rPr lang="ru-RU" altLang="ru-RU" sz="1600" dirty="0" smtClean="0">
                <a:solidFill>
                  <a:schemeClr val="tx2"/>
                </a:solidFill>
              </a:rPr>
              <a:t>стадией является реакция присоединения второго атома.</a:t>
            </a:r>
            <a:endParaRPr lang="ru-RU" alt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4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7"/>
            <a:ext cx="3200316" cy="91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215900"/>
            <a:ext cx="62176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chemeClr val="tx2"/>
                </a:solidFill>
              </a:rPr>
              <a:t>Модель Лэнгмюра-</a:t>
            </a:r>
            <a:r>
              <a:rPr lang="ru-RU" altLang="ru-RU" sz="2400" b="1" dirty="0" err="1" smtClean="0">
                <a:solidFill>
                  <a:schemeClr val="tx2"/>
                </a:solidFill>
              </a:rPr>
              <a:t>Хиншелвуда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458033"/>
              </p:ext>
            </p:extLst>
          </p:nvPr>
        </p:nvGraphicFramePr>
        <p:xfrm>
          <a:off x="2366963" y="908050"/>
          <a:ext cx="46767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8" name="Equation" r:id="rId4" imgW="2895480" imgH="609480" progId="Equation.DSMT4">
                  <p:embed/>
                </p:oleObj>
              </mc:Choice>
              <mc:Fallback>
                <p:oleObj name="Equation" r:id="rId4" imgW="2895480" imgH="609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908050"/>
                        <a:ext cx="467677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57356" y="2132856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dirty="0" smtClean="0">
                <a:solidFill>
                  <a:schemeClr val="tx2"/>
                </a:solidFill>
              </a:rPr>
              <a:t>Такой вид адсорбции наблюдается реже, чем конкуренция за центры одного типа. Однако в некоторых  системах встречается и конкурентная и независимая адсорбция.</a:t>
            </a:r>
            <a:endParaRPr lang="ru-RU" altLang="ru-RU" sz="1600" dirty="0">
              <a:solidFill>
                <a:schemeClr val="tx2"/>
              </a:solidFill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843808" y="2714755"/>
            <a:ext cx="62176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chemeClr val="tx2"/>
                </a:solidFill>
              </a:rPr>
              <a:t>Модель </a:t>
            </a:r>
            <a:r>
              <a:rPr lang="ru-RU" altLang="ru-RU" sz="2400" b="1" dirty="0" err="1" smtClean="0">
                <a:solidFill>
                  <a:schemeClr val="tx2"/>
                </a:solidFill>
              </a:rPr>
              <a:t>Ридила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57356" y="3356992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dirty="0" smtClean="0">
                <a:solidFill>
                  <a:schemeClr val="tx2"/>
                </a:solidFill>
              </a:rPr>
              <a:t>Реакция происходит между </a:t>
            </a:r>
            <a:r>
              <a:rPr lang="ru-RU" altLang="ru-RU" sz="1600" dirty="0" err="1" smtClean="0">
                <a:solidFill>
                  <a:schemeClr val="tx2"/>
                </a:solidFill>
              </a:rPr>
              <a:t>хемосорбированным</a:t>
            </a:r>
            <a:r>
              <a:rPr lang="ru-RU" altLang="ru-RU" sz="1600" dirty="0" smtClean="0">
                <a:solidFill>
                  <a:schemeClr val="tx2"/>
                </a:solidFill>
              </a:rPr>
              <a:t> радикалом или атомом и молекулой, налетающей непосредственно из газовой фазы или сорбированной в </a:t>
            </a:r>
            <a:r>
              <a:rPr lang="ru-RU" altLang="ru-RU" sz="1600" dirty="0" err="1" smtClean="0">
                <a:solidFill>
                  <a:schemeClr val="tx2"/>
                </a:solidFill>
              </a:rPr>
              <a:t>вандервальсовом</a:t>
            </a:r>
            <a:r>
              <a:rPr lang="ru-RU" altLang="ru-RU" sz="1600" dirty="0" smtClean="0">
                <a:solidFill>
                  <a:schemeClr val="tx2"/>
                </a:solidFill>
              </a:rPr>
              <a:t> слое (физическая адсорбция). При этом образуются новые </a:t>
            </a:r>
            <a:r>
              <a:rPr lang="ru-RU" altLang="ru-RU" sz="1600" dirty="0" err="1" smtClean="0">
                <a:solidFill>
                  <a:schemeClr val="tx2"/>
                </a:solidFill>
              </a:rPr>
              <a:t>хемосорбированные</a:t>
            </a:r>
            <a:r>
              <a:rPr lang="ru-RU" altLang="ru-RU" sz="1600" dirty="0" smtClean="0">
                <a:solidFill>
                  <a:schemeClr val="tx2"/>
                </a:solidFill>
              </a:rPr>
              <a:t> частицы. Например, окисление этилена в </a:t>
            </a:r>
            <a:r>
              <a:rPr lang="ru-RU" altLang="ru-RU" sz="1600" dirty="0" err="1" smtClean="0">
                <a:solidFill>
                  <a:schemeClr val="tx2"/>
                </a:solidFill>
              </a:rPr>
              <a:t>этиленоксид</a:t>
            </a:r>
            <a:r>
              <a:rPr lang="ru-RU" altLang="ru-RU" sz="1600" dirty="0" smtClean="0">
                <a:solidFill>
                  <a:schemeClr val="tx2"/>
                </a:solidFill>
              </a:rPr>
              <a:t> на серебре, гидрирование этилена на никеле при определенных условиях.</a:t>
            </a:r>
            <a:endParaRPr lang="ru-RU" altLang="ru-RU" sz="1600" dirty="0">
              <a:solidFill>
                <a:schemeClr val="tx2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691994"/>
              </p:ext>
            </p:extLst>
          </p:nvPr>
        </p:nvGraphicFramePr>
        <p:xfrm>
          <a:off x="1601788" y="4816475"/>
          <a:ext cx="6296025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9" name="Equation" r:id="rId6" imgW="3898800" imgH="406080" progId="Equation.DSMT4">
                  <p:embed/>
                </p:oleObj>
              </mc:Choice>
              <mc:Fallback>
                <p:oleObj name="Equation" r:id="rId6" imgW="389880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4816475"/>
                        <a:ext cx="6296025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525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28" y="370795"/>
            <a:ext cx="5828072" cy="886854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z="2900" b="1" dirty="0">
                <a:solidFill>
                  <a:srgbClr val="80BF44"/>
                </a:solidFill>
                <a:latin typeface="Calibri" pitchFamily="34" charset="0"/>
              </a:rPr>
              <a:t>Теория </a:t>
            </a:r>
            <a:r>
              <a:rPr lang="ru-RU" altLang="ru-RU" sz="2900" b="1" dirty="0" err="1">
                <a:solidFill>
                  <a:srgbClr val="80BF44"/>
                </a:solidFill>
                <a:latin typeface="Calibri" pitchFamily="34" charset="0"/>
              </a:rPr>
              <a:t>Ленгмюра-Хиншелвуда</a:t>
            </a:r>
            <a:endParaRPr lang="ru-RU" altLang="ru-RU" sz="2900" b="1" dirty="0">
              <a:solidFill>
                <a:srgbClr val="80BF44"/>
              </a:solidFill>
              <a:latin typeface="Calibri" pitchFamily="34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8458641" y="6172704"/>
            <a:ext cx="685359" cy="68529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235" tIns="54117" rIns="108235" bIns="54117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cxnSp>
        <p:nvCxnSpPr>
          <p:cNvPr id="37892" name="AutoShape 7"/>
          <p:cNvCxnSpPr>
            <a:cxnSpLocks noChangeShapeType="1"/>
          </p:cNvCxnSpPr>
          <p:nvPr/>
        </p:nvCxnSpPr>
        <p:spPr bwMode="auto">
          <a:xfrm>
            <a:off x="4114674" y="1143840"/>
            <a:ext cx="8456121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3" name="Picture 14" descr="ТПУ_Презентация_квадра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6356"/>
            <a:ext cx="4001287" cy="86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0" y="1486488"/>
            <a:ext cx="685359" cy="537151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4953" tIns="72477" rIns="144953" bIns="72477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700" dirty="0"/>
          </a:p>
        </p:txBody>
      </p:sp>
      <p:grpSp>
        <p:nvGrpSpPr>
          <p:cNvPr id="37896" name="Группа 8"/>
          <p:cNvGrpSpPr>
            <a:grpSpLocks/>
          </p:cNvGrpSpPr>
          <p:nvPr/>
        </p:nvGrpSpPr>
        <p:grpSpPr bwMode="auto">
          <a:xfrm>
            <a:off x="415752" y="355246"/>
            <a:ext cx="3053879" cy="713009"/>
            <a:chOff x="543276" y="545242"/>
            <a:chExt cx="1816737" cy="422585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1037932" y="566147"/>
              <a:ext cx="1322081" cy="40168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 dirty="0"/>
            </a:p>
          </p:txBody>
        </p:sp>
        <p:grpSp>
          <p:nvGrpSpPr>
            <p:cNvPr id="3794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5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7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 dirty="0"/>
              </a:p>
            </p:txBody>
          </p:sp>
          <p:sp>
            <p:nvSpPr>
              <p:cNvPr id="3794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760" y="6243264"/>
            <a:ext cx="2475646" cy="478699"/>
          </a:xfrm>
        </p:spPr>
        <p:txBody>
          <a:bodyPr/>
          <a:lstStyle/>
          <a:p>
            <a:pPr>
              <a:defRPr/>
            </a:pPr>
            <a:fld id="{B971B4AC-05DD-48C1-8803-3039D9D93133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1955" y="6124755"/>
            <a:ext cx="4685976" cy="7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953" tIns="72477" rIns="144953" bIns="72477">
            <a:spAutoFit/>
          </a:bodyPr>
          <a:lstStyle/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Моделирование химических реакций </a:t>
            </a:r>
            <a:br>
              <a:rPr lang="ru-RU" sz="1300" dirty="0">
                <a:solidFill>
                  <a:srgbClr val="969696"/>
                </a:solidFill>
              </a:rPr>
            </a:br>
            <a:r>
              <a:rPr lang="ru-RU" sz="1300" dirty="0">
                <a:solidFill>
                  <a:srgbClr val="969696"/>
                </a:solidFill>
              </a:rPr>
              <a:t>и прикладная кинетика, 16 ноября 2021 г.</a:t>
            </a:r>
          </a:p>
          <a:p>
            <a:pPr algn="ctr" defTabSz="913519">
              <a:spcBef>
                <a:spcPts val="0"/>
              </a:spcBef>
            </a:pPr>
            <a:r>
              <a:rPr lang="ru-RU" sz="1300" dirty="0">
                <a:solidFill>
                  <a:srgbClr val="969696"/>
                </a:solidFill>
              </a:rPr>
              <a:t>Курс «</a:t>
            </a:r>
            <a:r>
              <a:rPr lang="en-US" sz="1300" dirty="0">
                <a:solidFill>
                  <a:srgbClr val="969696"/>
                </a:solidFill>
              </a:rPr>
              <a:t>Chemical Engineering</a:t>
            </a:r>
            <a:r>
              <a:rPr lang="ru-RU" sz="1300" dirty="0">
                <a:solidFill>
                  <a:srgbClr val="969696"/>
                </a:solidFill>
              </a:rPr>
              <a:t>»</a:t>
            </a:r>
            <a:r>
              <a:rPr lang="en-US" sz="1300" dirty="0">
                <a:solidFill>
                  <a:srgbClr val="969696"/>
                </a:solidFill>
              </a:rPr>
              <a:t> </a:t>
            </a:r>
            <a:r>
              <a:rPr lang="ru-RU" sz="1300" dirty="0">
                <a:solidFill>
                  <a:srgbClr val="969696"/>
                </a:solidFill>
              </a:rPr>
              <a:t>для сотрудников СИБУР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2970" y="1486489"/>
            <a:ext cx="8343324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ru-RU" altLang="ru-RU" sz="1700" b="1" kern="0" dirty="0">
                <a:latin typeface="Calibri" pitchFamily="34" charset="0"/>
              </a:rPr>
              <a:t>Считается, что кинетике </a:t>
            </a:r>
            <a:r>
              <a:rPr lang="ru-RU" altLang="ru-RU" sz="1700" b="1" kern="0" dirty="0" err="1">
                <a:latin typeface="Calibri" pitchFamily="34" charset="0"/>
              </a:rPr>
              <a:t>Ленгмюра-Хиншелвуда</a:t>
            </a:r>
            <a:r>
              <a:rPr lang="ru-RU" altLang="ru-RU" sz="1700" b="1" kern="0" dirty="0">
                <a:latin typeface="Calibri" pitchFamily="34" charset="0"/>
              </a:rPr>
              <a:t> подчиняется множество  промышленных реакций, таких как: </a:t>
            </a:r>
            <a:r>
              <a:rPr lang="ru-RU" altLang="ru-RU" sz="1700" kern="0" dirty="0">
                <a:latin typeface="Calibri" pitchFamily="34" charset="0"/>
              </a:rPr>
              <a:t>окисление </a:t>
            </a:r>
            <a:r>
              <a:rPr lang="en-US" altLang="ru-RU" sz="1700" kern="0" dirty="0">
                <a:latin typeface="Calibri" pitchFamily="34" charset="0"/>
              </a:rPr>
              <a:t>CO (Pt), </a:t>
            </a:r>
            <a:r>
              <a:rPr lang="ru-RU" altLang="ru-RU" sz="1700" kern="0" dirty="0">
                <a:latin typeface="Calibri" pitchFamily="34" charset="0"/>
              </a:rPr>
              <a:t>синтез метанола (</a:t>
            </a:r>
            <a:r>
              <a:rPr lang="en-US" altLang="ru-RU" sz="1700" kern="0" dirty="0" err="1">
                <a:latin typeface="Calibri" pitchFamily="34" charset="0"/>
              </a:rPr>
              <a:t>ZnO</a:t>
            </a:r>
            <a:r>
              <a:rPr lang="ru-RU" altLang="ru-RU" sz="1700" kern="0" dirty="0">
                <a:latin typeface="Calibri" pitchFamily="34" charset="0"/>
              </a:rPr>
              <a:t>)</a:t>
            </a:r>
            <a:r>
              <a:rPr lang="en-US" altLang="ru-RU" sz="1700" kern="0" dirty="0">
                <a:latin typeface="Calibri" pitchFamily="34" charset="0"/>
              </a:rPr>
              <a:t>, </a:t>
            </a:r>
            <a:r>
              <a:rPr lang="ru-RU" altLang="ru-RU" sz="1700" kern="0" dirty="0">
                <a:latin typeface="Calibri" pitchFamily="34" charset="0"/>
              </a:rPr>
              <a:t>гидрирование этилена (</a:t>
            </a:r>
            <a:r>
              <a:rPr lang="en-US" altLang="ru-RU" sz="1700" kern="0" dirty="0">
                <a:latin typeface="Calibri" pitchFamily="34" charset="0"/>
              </a:rPr>
              <a:t>Cu</a:t>
            </a:r>
            <a:r>
              <a:rPr lang="ru-RU" altLang="ru-RU" sz="1700" kern="0" dirty="0">
                <a:latin typeface="Calibri" pitchFamily="34" charset="0"/>
              </a:rPr>
              <a:t>)</a:t>
            </a:r>
            <a:r>
              <a:rPr lang="en-US" altLang="ru-RU" sz="1700" kern="0" dirty="0">
                <a:latin typeface="Calibri" pitchFamily="34" charset="0"/>
              </a:rPr>
              <a:t>, </a:t>
            </a:r>
            <a:r>
              <a:rPr lang="ru-RU" altLang="ru-RU" sz="1700" kern="0" dirty="0">
                <a:latin typeface="Calibri" pitchFamily="34" charset="0"/>
              </a:rPr>
              <a:t>восстановление </a:t>
            </a:r>
            <a:r>
              <a:rPr lang="en-US" altLang="ru-RU" sz="1700" kern="0" dirty="0">
                <a:latin typeface="Calibri" pitchFamily="34" charset="0"/>
              </a:rPr>
              <a:t>N</a:t>
            </a:r>
            <a:r>
              <a:rPr lang="en-US" altLang="ru-RU" sz="1700" kern="0" baseline="-25000" dirty="0">
                <a:latin typeface="Calibri" pitchFamily="34" charset="0"/>
              </a:rPr>
              <a:t>2</a:t>
            </a:r>
            <a:r>
              <a:rPr lang="en-US" altLang="ru-RU" sz="1700" kern="0" dirty="0">
                <a:latin typeface="Calibri" pitchFamily="34" charset="0"/>
              </a:rPr>
              <a:t>O (Pt, Au), </a:t>
            </a:r>
            <a:r>
              <a:rPr lang="ru-RU" altLang="ru-RU" sz="1700" kern="0" dirty="0">
                <a:latin typeface="Calibri" pitchFamily="34" charset="0"/>
              </a:rPr>
              <a:t>окисление этилена (</a:t>
            </a:r>
            <a:r>
              <a:rPr lang="en-US" altLang="ru-RU" sz="1700" kern="0" dirty="0" err="1">
                <a:latin typeface="Calibri" pitchFamily="34" charset="0"/>
              </a:rPr>
              <a:t>Pd</a:t>
            </a:r>
            <a:r>
              <a:rPr lang="ru-RU" altLang="ru-RU" sz="1700" kern="0" dirty="0">
                <a:latin typeface="Calibri" pitchFamily="34" charset="0"/>
              </a:rPr>
              <a:t>)</a:t>
            </a:r>
            <a:r>
              <a:rPr lang="en-US" altLang="ru-RU" sz="1700" kern="0" dirty="0">
                <a:latin typeface="Calibri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altLang="ru-RU" sz="1700" i="1" kern="0" dirty="0">
                <a:latin typeface="Calibri" pitchFamily="34" charset="0"/>
              </a:rPr>
              <a:t>Например, </a:t>
            </a:r>
            <a:r>
              <a:rPr lang="ru-RU" altLang="ru-RU" sz="1700" kern="0" dirty="0">
                <a:latin typeface="Calibri" pitchFamily="34" charset="0"/>
              </a:rPr>
              <a:t>модель Ван-Дала – </a:t>
            </a:r>
            <a:r>
              <a:rPr lang="ru-RU" altLang="ru-RU" sz="1700" kern="0" dirty="0" err="1">
                <a:latin typeface="Calibri" pitchFamily="34" charset="0"/>
              </a:rPr>
              <a:t>Буаллу</a:t>
            </a:r>
            <a:r>
              <a:rPr lang="ru-RU" altLang="ru-RU" sz="1700" kern="0" dirty="0">
                <a:latin typeface="Calibri" pitchFamily="34" charset="0"/>
              </a:rPr>
              <a:t> для синтеза метанола на цинк-медных катализаторах, основанная  на теории </a:t>
            </a:r>
            <a:r>
              <a:rPr lang="ru-RU" altLang="ru-RU" sz="1700" kern="0" dirty="0" err="1">
                <a:latin typeface="Calibri" pitchFamily="34" charset="0"/>
              </a:rPr>
              <a:t>Ленгмюра-Хиншелвуда</a:t>
            </a:r>
            <a:r>
              <a:rPr lang="ru-RU" altLang="ru-RU" sz="1700" kern="0" dirty="0">
                <a:latin typeface="Calibri" pitchFamily="34" charset="0"/>
              </a:rPr>
              <a:t>.</a:t>
            </a:r>
          </a:p>
          <a:p>
            <a:pPr marL="0" indent="0" algn="just">
              <a:buNone/>
            </a:pPr>
            <a:endParaRPr lang="ru-RU" altLang="ru-RU" sz="1700" kern="0" dirty="0">
              <a:latin typeface="Calibri" pitchFamily="34" charset="0"/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53" y="4443967"/>
            <a:ext cx="4424597" cy="172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54" y="3536326"/>
            <a:ext cx="3197658" cy="82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713552" y="4682124"/>
            <a:ext cx="3469062" cy="6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1700" kern="0" dirty="0">
                <a:latin typeface="Calibri" pitchFamily="34" charset="0"/>
              </a:rPr>
              <a:t>Степень = количеству поверхностных соединений, вступающих во взаимодействие в стадии, определяющей выражение скорости</a:t>
            </a:r>
          </a:p>
        </p:txBody>
      </p:sp>
      <p:sp>
        <p:nvSpPr>
          <p:cNvPr id="3" name="Стрелка вправо 2"/>
          <p:cNvSpPr/>
          <p:nvPr/>
        </p:nvSpPr>
        <p:spPr bwMode="auto">
          <a:xfrm rot="10800000">
            <a:off x="5213812" y="4804756"/>
            <a:ext cx="501109" cy="337230"/>
          </a:xfrm>
          <a:prstGeom prst="rightArrow">
            <a:avLst/>
          </a:prstGeom>
          <a:solidFill>
            <a:srgbClr val="80BF4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5124" tIns="72562" rIns="145124" bIns="72562" numCol="1" rtlCol="0" anchor="t" anchorCtr="0" compatLnSpc="1">
            <a:prstTxWarp prst="textNoShape">
              <a:avLst/>
            </a:prstTxWarp>
          </a:bodyPr>
          <a:lstStyle/>
          <a:p>
            <a:pPr defTabSz="914587"/>
            <a:endParaRPr lang="ru-RU" sz="1700">
              <a:latin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55065" y="6274051"/>
            <a:ext cx="4111417" cy="608206"/>
          </a:xfrm>
          <a:prstGeom prst="rect">
            <a:avLst/>
          </a:prstGeom>
          <a:solidFill>
            <a:schemeClr val="bg1"/>
          </a:solidFill>
        </p:spPr>
        <p:txBody>
          <a:bodyPr wrap="square" lIns="145124" tIns="72562" rIns="145124" bIns="72562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</a:rPr>
              <a:t>Francesco </a:t>
            </a:r>
            <a:r>
              <a:rPr lang="en-US" sz="1000" i="1" dirty="0" err="1">
                <a:latin typeface="Calibri" panose="020F0502020204030204" pitchFamily="34" charset="0"/>
              </a:rPr>
              <a:t>Lonis</a:t>
            </a:r>
            <a:r>
              <a:rPr lang="en-US" sz="1000" i="1" dirty="0">
                <a:latin typeface="Calibri" panose="020F0502020204030204" pitchFamily="34" charset="0"/>
              </a:rPr>
              <a:t>, Vittorio </a:t>
            </a:r>
            <a:r>
              <a:rPr lang="en-US" sz="1000" i="1" dirty="0" err="1">
                <a:latin typeface="Calibri" panose="020F0502020204030204" pitchFamily="34" charset="0"/>
              </a:rPr>
              <a:t>Tola</a:t>
            </a:r>
            <a:r>
              <a:rPr lang="en-US" sz="1000" i="1" dirty="0">
                <a:latin typeface="Calibri" panose="020F0502020204030204" pitchFamily="34" charset="0"/>
              </a:rPr>
              <a:t>, Giorgio </a:t>
            </a:r>
            <a:r>
              <a:rPr lang="en-US" sz="1000" i="1" dirty="0" err="1">
                <a:latin typeface="Calibri" panose="020F0502020204030204" pitchFamily="34" charset="0"/>
              </a:rPr>
              <a:t>Cau</a:t>
            </a:r>
            <a:r>
              <a:rPr lang="en-US" sz="1000" i="1" dirty="0">
                <a:latin typeface="Calibri" panose="020F0502020204030204" pitchFamily="34" charset="0"/>
              </a:rPr>
              <a:t>. Renewable methanol production and use through reversible solid oxide cells and recycled CO</a:t>
            </a:r>
            <a:r>
              <a:rPr lang="en-US" sz="1000" i="1" baseline="-25000" dirty="0">
                <a:latin typeface="Calibri" panose="020F0502020204030204" pitchFamily="34" charset="0"/>
              </a:rPr>
              <a:t>2</a:t>
            </a:r>
            <a:r>
              <a:rPr lang="en-US" sz="1000" i="1" dirty="0">
                <a:latin typeface="Calibri" panose="020F0502020204030204" pitchFamily="34" charset="0"/>
              </a:rPr>
              <a:t> hydrogenation // </a:t>
            </a:r>
            <a:r>
              <a:rPr lang="fr-FR" sz="1000" i="1" dirty="0">
                <a:latin typeface="Calibri" panose="020F0502020204030204" pitchFamily="34" charset="0"/>
              </a:rPr>
              <a:t>Fuel Volume 246, 15 June 2019, Pages 500-515</a:t>
            </a:r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42" y="3086155"/>
            <a:ext cx="3927158" cy="1498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007567"/>
              </p:ext>
            </p:extLst>
          </p:nvPr>
        </p:nvGraphicFramePr>
        <p:xfrm>
          <a:off x="5464366" y="3667648"/>
          <a:ext cx="1159550" cy="56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9" name="Equation" r:id="rId7" imgW="812520" imgH="393480" progId="Equation.DSMT4">
                  <p:embed/>
                </p:oleObj>
              </mc:Choice>
              <mc:Fallback>
                <p:oleObj name="Equation" r:id="rId7" imgW="812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4366" y="3667648"/>
                        <a:ext cx="1159550" cy="564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994578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4197"/>
            <a:ext cx="3200316" cy="91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2843808" y="215900"/>
            <a:ext cx="62176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 err="1" smtClean="0">
                <a:solidFill>
                  <a:schemeClr val="tx2"/>
                </a:solidFill>
              </a:rPr>
              <a:t>Двухстадийные</a:t>
            </a:r>
            <a:r>
              <a:rPr lang="ru-RU" altLang="ru-RU" sz="2400" b="1" dirty="0" smtClean="0">
                <a:solidFill>
                  <a:schemeClr val="tx2"/>
                </a:solidFill>
              </a:rPr>
              <a:t> кинетические модели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grpSp>
        <p:nvGrpSpPr>
          <p:cNvPr id="5" name="Group 27"/>
          <p:cNvGrpSpPr>
            <a:grpSpLocks noChangeAspect="1"/>
          </p:cNvGrpSpPr>
          <p:nvPr/>
        </p:nvGrpSpPr>
        <p:grpSpPr bwMode="auto">
          <a:xfrm>
            <a:off x="35496" y="-27384"/>
            <a:ext cx="2748408" cy="982985"/>
            <a:chOff x="363" y="562"/>
            <a:chExt cx="1768" cy="648"/>
          </a:xfrm>
        </p:grpSpPr>
        <p:sp>
          <p:nvSpPr>
            <p:cNvPr id="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57356" y="908720"/>
            <a:ext cx="85689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 anchorCtr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1600" dirty="0" smtClean="0">
                <a:solidFill>
                  <a:schemeClr val="tx2"/>
                </a:solidFill>
              </a:rPr>
              <a:t>На поверхности катализатора образуются и распадаются несколько промежуточных соединений. Следует упростить строгое </a:t>
            </a:r>
            <a:r>
              <a:rPr lang="ru-RU" altLang="ru-RU" sz="1600" dirty="0" err="1" smtClean="0">
                <a:solidFill>
                  <a:schemeClr val="tx2"/>
                </a:solidFill>
              </a:rPr>
              <a:t>матописание</a:t>
            </a:r>
            <a:r>
              <a:rPr lang="ru-RU" altLang="ru-RU" sz="1600" dirty="0" smtClean="0">
                <a:solidFill>
                  <a:schemeClr val="tx2"/>
                </a:solidFill>
              </a:rPr>
              <a:t>, вводится два упрощающих предположения: 1) одна из стадий является лимитирующей; 2) одно из промежуточных соединений преобладает на поверхности, остальные присутствуют незначительно.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2838873"/>
              </p:ext>
            </p:extLst>
          </p:nvPr>
        </p:nvGraphicFramePr>
        <p:xfrm>
          <a:off x="501650" y="2139429"/>
          <a:ext cx="7812088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3" name="Equation" r:id="rId4" imgW="4838400" imgH="1371600" progId="Equation.DSMT4">
                  <p:embed/>
                </p:oleObj>
              </mc:Choice>
              <mc:Fallback>
                <p:oleObj name="Equation" r:id="rId4" imgW="483840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2139429"/>
                        <a:ext cx="7812088" cy="222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187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2589</TotalTime>
  <Words>2177</Words>
  <Application>Microsoft Office PowerPoint</Application>
  <PresentationFormat>Экран (4:3)</PresentationFormat>
  <Paragraphs>235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Оформление по умолчанию</vt:lpstr>
      <vt:lpstr>1_Оформление по умолчанию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Стадии гетерогенного каталитического процесса</vt:lpstr>
      <vt:lpstr>Стадии гетерогенного каталитического процесса</vt:lpstr>
      <vt:lpstr> МЕТОДЫ ПОСТРОЕНИЯ КИНЕТИЧЕСКИХ МОДЕЛЕЙ ГЕТЕРОГЕННЫХ ХИМИЧЕСКИХ РЕАКЦИЙ </vt:lpstr>
      <vt:lpstr> МЕТОДЫ ПОСТРОЕНИЯ КИНЕТИЧЕСКИХ МОДЕЛЕЙ ГЕТЕРОГЕННЫХ ХИМИЧЕСКИХ РЕАКЦИЙ </vt:lpstr>
      <vt:lpstr>Презентация PowerPoint</vt:lpstr>
      <vt:lpstr>Презентация PowerPoint</vt:lpstr>
      <vt:lpstr>Презентация PowerPoint</vt:lpstr>
      <vt:lpstr>Презентация PowerPoint</vt:lpstr>
      <vt:lpstr> Метод стационарных концентраций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709</cp:revision>
  <dcterms:created xsi:type="dcterms:W3CDTF">2007-06-17T17:17:26Z</dcterms:created>
  <dcterms:modified xsi:type="dcterms:W3CDTF">2023-09-05T07:02:24Z</dcterms:modified>
</cp:coreProperties>
</file>