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618" r:id="rId2"/>
    <p:sldId id="2640" r:id="rId3"/>
    <p:sldId id="2631" r:id="rId4"/>
    <p:sldId id="2632" r:id="rId5"/>
    <p:sldId id="2635" r:id="rId6"/>
    <p:sldId id="2645" r:id="rId7"/>
    <p:sldId id="2636" r:id="rId8"/>
    <p:sldId id="2637" r:id="rId9"/>
    <p:sldId id="2638" r:id="rId10"/>
    <p:sldId id="2639" r:id="rId11"/>
    <p:sldId id="2641" r:id="rId12"/>
    <p:sldId id="2642" r:id="rId13"/>
    <p:sldId id="2643" r:id="rId14"/>
    <p:sldId id="259" r:id="rId15"/>
    <p:sldId id="2621" r:id="rId16"/>
    <p:sldId id="376" r:id="rId17"/>
    <p:sldId id="287" r:id="rId18"/>
    <p:sldId id="2644" r:id="rId19"/>
    <p:sldId id="2624" r:id="rId20"/>
    <p:sldId id="2625" r:id="rId21"/>
    <p:sldId id="2626" r:id="rId22"/>
    <p:sldId id="386" r:id="rId23"/>
    <p:sldId id="388" r:id="rId24"/>
    <p:sldId id="389" r:id="rId25"/>
    <p:sldId id="387" r:id="rId26"/>
    <p:sldId id="260" r:id="rId27"/>
    <p:sldId id="381" r:id="rId28"/>
    <p:sldId id="271" r:id="rId29"/>
    <p:sldId id="270" r:id="rId30"/>
    <p:sldId id="289" r:id="rId31"/>
    <p:sldId id="351" r:id="rId32"/>
    <p:sldId id="288" r:id="rId33"/>
    <p:sldId id="390" r:id="rId34"/>
    <p:sldId id="2620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C14B"/>
    <a:srgbClr val="80BF44"/>
    <a:srgbClr val="004EA4"/>
    <a:srgbClr val="007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51" autoAdjust="0"/>
    <p:restoredTop sz="94930" autoAdjust="0"/>
  </p:normalViewPr>
  <p:slideViewPr>
    <p:cSldViewPr snapToGrid="0">
      <p:cViewPr>
        <p:scale>
          <a:sx n="100" d="100"/>
          <a:sy n="100" d="100"/>
        </p:scale>
        <p:origin x="-726" y="-3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3E0-4041-980F-B1B4029624A4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5">
                      <a:lumMod val="60000"/>
                      <a:lumOff val="40000"/>
                    </a:schemeClr>
                  </a:gs>
                  <a:gs pos="0">
                    <a:schemeClr val="accent5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3E0-4041-980F-B1B4029624A4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3E0-4041-980F-B1B4029624A4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6">
                      <a:lumMod val="60000"/>
                      <a:lumMod val="60000"/>
                      <a:lumOff val="40000"/>
                    </a:schemeClr>
                  </a:gs>
                  <a:gs pos="0">
                    <a:schemeClr val="accent6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3E0-4041-980F-B1B4029624A4}"/>
              </c:ext>
            </c:extLst>
          </c:dPt>
          <c:dPt>
            <c:idx val="4"/>
            <c:bubble3D val="0"/>
            <c:spPr>
              <a:gradFill>
                <a:gsLst>
                  <a:gs pos="100000">
                    <a:schemeClr val="accent5">
                      <a:lumMod val="60000"/>
                      <a:lumMod val="60000"/>
                      <a:lumOff val="40000"/>
                    </a:schemeClr>
                  </a:gs>
                  <a:gs pos="0">
                    <a:schemeClr val="accent5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3E0-4041-980F-B1B4029624A4}"/>
              </c:ext>
            </c:extLst>
          </c:dPt>
          <c:dPt>
            <c:idx val="5"/>
            <c:bubble3D val="0"/>
            <c:spPr>
              <a:gradFill>
                <a:gsLst>
                  <a:gs pos="100000">
                    <a:schemeClr val="accent4">
                      <a:lumMod val="60000"/>
                      <a:lumMod val="60000"/>
                      <a:lumOff val="40000"/>
                    </a:schemeClr>
                  </a:gs>
                  <a:gs pos="0">
                    <a:schemeClr val="accent4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E3E0-4041-980F-B1B4029624A4}"/>
              </c:ext>
            </c:extLst>
          </c:dPt>
          <c:dPt>
            <c:idx val="6"/>
            <c:bubble3D val="0"/>
            <c:spPr>
              <a:gradFill>
                <a:gsLst>
                  <a:gs pos="100000">
                    <a:schemeClr val="accent6">
                      <a:lumMod val="80000"/>
                      <a:lumOff val="20000"/>
                      <a:lumMod val="60000"/>
                      <a:lumOff val="40000"/>
                    </a:schemeClr>
                  </a:gs>
                  <a:gs pos="0">
                    <a:schemeClr val="accent6">
                      <a:lumMod val="80000"/>
                      <a:lumOff val="2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E3E0-4041-980F-B1B4029624A4}"/>
              </c:ext>
            </c:extLst>
          </c:dPt>
          <c:dPt>
            <c:idx val="7"/>
            <c:bubble3D val="0"/>
            <c:spPr>
              <a:gradFill>
                <a:gsLst>
                  <a:gs pos="100000">
                    <a:schemeClr val="accent5">
                      <a:lumMod val="80000"/>
                      <a:lumOff val="20000"/>
                      <a:lumMod val="60000"/>
                      <a:lumOff val="40000"/>
                    </a:schemeClr>
                  </a:gs>
                  <a:gs pos="0">
                    <a:schemeClr val="accent5">
                      <a:lumMod val="80000"/>
                      <a:lumOff val="2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E3E0-4041-980F-B1B4029624A4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900" b="0" i="0" u="none" strike="noStrike" kern="1200" baseline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smtClean="0"/>
                      <a:t>2,7 </a:t>
                    </a:r>
                    <a:r>
                      <a:rPr lang="ru-RU" sz="800" b="0" i="0" u="none" strike="noStrike" kern="1200" baseline="0" dirty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млрд. м</a:t>
                    </a:r>
                    <a:r>
                      <a:rPr lang="ru-RU" sz="800" b="0" i="0" u="none" strike="noStrike" kern="1200" baseline="30000" dirty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3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900" b="0" i="0" u="none" strike="noStrike" kern="1200" baseline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900" b="0" i="0" u="none" strike="noStrike" kern="1200" baseline="0" dirty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3,8 %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3E0-4041-980F-B1B4029624A4}"/>
                </c:ext>
              </c:extLst>
            </c:dLbl>
            <c:dLbl>
              <c:idx val="1"/>
              <c:layout>
                <c:manualLayout>
                  <c:x val="-2.3320895522388061E-2"/>
                  <c:y val="-2.777777777777778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900" b="0" i="0" u="none" strike="noStrike" kern="1200" baseline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smtClean="0"/>
                      <a:t>1,9 </a:t>
                    </a:r>
                    <a:r>
                      <a:rPr lang="ru-RU" sz="900" b="0" i="0" u="none" strike="noStrike" kern="1200" baseline="0" dirty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млрд. м</a:t>
                    </a:r>
                    <a:r>
                      <a:rPr lang="ru-RU" sz="900" b="0" i="0" u="none" strike="noStrike" kern="1200" baseline="30000" dirty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3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900" b="0" i="0" u="none" strike="noStrike" kern="1200" baseline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900" b="0" i="0" u="none" strike="noStrike" kern="1200" baseline="0" dirty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2,6 %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3E0-4041-980F-B1B4029624A4}"/>
                </c:ext>
              </c:extLst>
            </c:dLbl>
            <c:dLbl>
              <c:idx val="2"/>
              <c:layout>
                <c:manualLayout>
                  <c:x val="6.7371475953565504E-2"/>
                  <c:y val="-4.6296296296296294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900" b="0" i="0" u="none" strike="noStrike" kern="1200" baseline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smtClean="0"/>
                      <a:t>0,4 </a:t>
                    </a:r>
                    <a:r>
                      <a:rPr lang="ru-RU" sz="900" b="0" i="0" u="none" strike="noStrike" kern="1200" baseline="0" dirty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млрд. м</a:t>
                    </a:r>
                    <a:r>
                      <a:rPr lang="ru-RU" sz="900" b="0" i="0" u="none" strike="noStrike" kern="1200" baseline="30000" dirty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3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900" b="0" i="0" u="none" strike="noStrike" kern="1200" baseline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900" b="0" i="0" u="none" strike="noStrike" kern="1200" baseline="0" dirty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0,6 %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3E0-4041-980F-B1B4029624A4}"/>
                </c:ext>
              </c:extLst>
            </c:dLbl>
            <c:dLbl>
              <c:idx val="3"/>
              <c:layout>
                <c:manualLayout>
                  <c:x val="6.2562229861192725E-2"/>
                  <c:y val="8.057194750103086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900" b="0" i="0" u="none" strike="noStrike" kern="1200" baseline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smtClean="0"/>
                      <a:t>3,4 </a:t>
                    </a:r>
                    <a:r>
                      <a:rPr lang="ru-RU" sz="800" b="0" i="0" u="none" strike="noStrike" kern="1200" baseline="0" dirty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млрд. м</a:t>
                    </a:r>
                    <a:r>
                      <a:rPr lang="ru-RU" sz="800" b="0" i="0" u="none" strike="noStrike" kern="1200" baseline="30000" dirty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3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900" b="0" i="0" u="none" strike="noStrike" kern="1200" baseline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900" b="0" i="0" u="none" strike="noStrike" kern="1200" baseline="0" dirty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4,7 %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3E0-4041-980F-B1B4029624A4}"/>
                </c:ext>
              </c:extLst>
            </c:dLbl>
            <c:dLbl>
              <c:idx val="4"/>
              <c:layout>
                <c:manualLayout>
                  <c:x val="4.5569805173607029E-2"/>
                  <c:y val="-0.1375205311128243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900" b="0" i="0" u="none" strike="noStrike" kern="1200" baseline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/>
                      <a:t>45,3 </a:t>
                    </a:r>
                    <a:r>
                      <a:rPr lang="ru-RU" sz="900" b="0" i="0" u="none" strike="noStrike" kern="1200" baseline="0" dirty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млрд. м</a:t>
                    </a:r>
                    <a:r>
                      <a:rPr lang="ru-RU" sz="900" b="0" i="0" u="none" strike="noStrike" kern="1200" baseline="30000" dirty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3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900" b="0" i="0" u="none" strike="noStrike" kern="1200" baseline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900" b="0" i="0" u="none" strike="noStrike" kern="1200" baseline="0" dirty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63,1 %</a:t>
                    </a:r>
                    <a:endParaRPr lang="ru-RU" sz="1000" b="0" i="0" u="none" strike="noStrike" kern="1200" baseline="0" dirty="0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E3E0-4041-980F-B1B4029624A4}"/>
                </c:ext>
              </c:extLst>
            </c:dLbl>
            <c:dLbl>
              <c:idx val="5"/>
              <c:layout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900" b="0" i="0" u="none" strike="noStrike" kern="1200" baseline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145442B-CFD9-44F6-8682-B74B0F97FD8F}" type="VALUE">
                      <a:rPr lang="ru-RU"/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kern="1200" baseline="0">
                          <a:solidFill>
                            <a:sysClr val="windowText" lastClr="000000">
                              <a:lumMod val="75000"/>
                              <a:lumOff val="25000"/>
                            </a:sys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ru-RU" dirty="0"/>
                      <a:t> млрд. м</a:t>
                    </a:r>
                    <a:r>
                      <a:rPr lang="ru-RU" baseline="30000" dirty="0"/>
                      <a:t>3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900" b="0" i="0" u="none" strike="noStrike" kern="1200" baseline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900" b="0" i="0" u="none" strike="noStrike" kern="1200" baseline="0" dirty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13 %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E3E0-4041-980F-B1B4029624A4}"/>
                </c:ext>
              </c:extLst>
            </c:dLbl>
            <c:dLbl>
              <c:idx val="6"/>
              <c:layout>
                <c:manualLayout>
                  <c:x val="5.1824212271973464E-3"/>
                  <c:y val="4.166666666666666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7,6 </a:t>
                    </a:r>
                    <a:r>
                      <a:rPr lang="ru-RU" sz="800" b="0" i="0" u="none" strike="noStrike" kern="1200" baseline="0" dirty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млрд. м</a:t>
                    </a:r>
                    <a:r>
                      <a:rPr lang="ru-RU" sz="800" b="0" i="0" u="none" strike="noStrike" kern="1200" baseline="30000" dirty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3</a:t>
                    </a:r>
                  </a:p>
                  <a:p>
                    <a:r>
                      <a:rPr lang="ru-RU" sz="800" b="0" i="0" u="none" strike="noStrike" kern="1200" baseline="0" dirty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10,6 %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E3E0-4041-980F-B1B4029624A4}"/>
                </c:ext>
              </c:extLst>
            </c:dLbl>
            <c:dLbl>
              <c:idx val="7"/>
              <c:layout>
                <c:manualLayout>
                  <c:x val="-1.2956053067993367E-2"/>
                  <c:y val="4.166666666666666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900" b="0" i="0" u="none" strike="noStrike" kern="1200" baseline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smtClean="0"/>
                      <a:t>10,4 </a:t>
                    </a:r>
                    <a:r>
                      <a:rPr lang="ru-RU" sz="800" b="0" i="0" u="none" strike="noStrike" kern="1200" baseline="0" dirty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млрд. м</a:t>
                    </a:r>
                    <a:r>
                      <a:rPr lang="ru-RU" sz="800" b="0" i="0" u="none" strike="noStrike" kern="1200" baseline="30000" dirty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3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900" b="0" i="0" u="none" strike="noStrike" kern="1200" baseline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900" b="0" i="0" u="none" strike="noStrike" kern="1200" baseline="0" dirty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14,5 %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E3E0-4041-980F-B1B4029624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Лист1!$G$4:$G$11</c:f>
              <c:strCache>
                <c:ptCount val="8"/>
                <c:pt idx="0">
                  <c:v>Северо-Западный ФО</c:v>
                </c:pt>
                <c:pt idx="1">
                  <c:v>Южный ФО</c:v>
                </c:pt>
                <c:pt idx="2">
                  <c:v>Северо-Кавказский ФО</c:v>
                </c:pt>
                <c:pt idx="3">
                  <c:v>Дальневосточный ФО</c:v>
                </c:pt>
                <c:pt idx="4">
                  <c:v>Уральский ФО, в т.ч.</c:v>
                </c:pt>
                <c:pt idx="5">
                  <c:v>ЯНАО</c:v>
                </c:pt>
                <c:pt idx="6">
                  <c:v>Приволжский ФО</c:v>
                </c:pt>
                <c:pt idx="7">
                  <c:v>Сибирский ФО</c:v>
                </c:pt>
              </c:strCache>
            </c:strRef>
          </c:cat>
          <c:val>
            <c:numRef>
              <c:f>Лист1!$H$4:$H$11</c:f>
              <c:numCache>
                <c:formatCode>General</c:formatCode>
                <c:ptCount val="8"/>
                <c:pt idx="0">
                  <c:v>2.7</c:v>
                </c:pt>
                <c:pt idx="1">
                  <c:v>1.9</c:v>
                </c:pt>
                <c:pt idx="2">
                  <c:v>0.4</c:v>
                </c:pt>
                <c:pt idx="3">
                  <c:v>3.4</c:v>
                </c:pt>
                <c:pt idx="4">
                  <c:v>56.722000000000001</c:v>
                </c:pt>
                <c:pt idx="5">
                  <c:v>9.3000000000000007</c:v>
                </c:pt>
                <c:pt idx="6">
                  <c:v>7.6</c:v>
                </c:pt>
                <c:pt idx="7">
                  <c:v>10.4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E3E0-4041-980F-B1B4029624A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AED7EC-B748-42C6-9534-B7ACF019021B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41D56-CF80-46FE-8E85-0FA9E7615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416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Для большинства газовых смесей уравнение (3.1) справедливо до давления около 400 кПа [60 фунтов на кв. дюйм]. При повышении давления выше этого уровня точность снижается, и систему следует рассматривать как неидеальный газ. легкие газы, напр. метан, демонстрируют идеальное газовое поведение при более высоких давлениях, чем более тяжелые газы, т.е. </a:t>
            </a:r>
            <a:r>
              <a:rPr lang="ru-RU" dirty="0" err="1"/>
              <a:t>пропен</a:t>
            </a:r>
            <a:r>
              <a:rPr lang="ru-RU" dirty="0"/>
              <a:t>, бутан.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6DF93-BE2F-4AA8-B3A0-C8E113DFCD2A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371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Для большинства газовых смесей уравнение (3.1) справедливо до давления около 400 кПа [60 фунтов на кв. дюйм]. При повышении давления выше этого уровня точность снижается, и систему следует рассматривать как неидеальный газ. легкие газы, напр. метан, демонстрируют идеальное газовое поведение при более высоких давлениях, чем более тяжелые газы, т.е. </a:t>
            </a:r>
            <a:r>
              <a:rPr lang="ru-RU" dirty="0" err="1"/>
              <a:t>пропен</a:t>
            </a:r>
            <a:r>
              <a:rPr lang="ru-RU" dirty="0"/>
              <a:t>, бутан.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6DF93-BE2F-4AA8-B3A0-C8E113DFCD2A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371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Для большинства газовых смесей уравнение (3.1) справедливо до давления около 400 кПа [60 фунтов на кв. дюйм]. При повышении давления выше этого уровня точность снижается, и систему следует рассматривать как неидеальный газ. легкие газы, напр. метан, демонстрируют идеальное газовое поведение при более высоких давлениях, чем более тяжелые газы, т.е. </a:t>
            </a:r>
            <a:r>
              <a:rPr lang="ru-RU" dirty="0" err="1"/>
              <a:t>пропен</a:t>
            </a:r>
            <a:r>
              <a:rPr lang="ru-RU" dirty="0"/>
              <a:t>, бутан.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6DF93-BE2F-4AA8-B3A0-C8E113DFCD2A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371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5" Type="http://schemas.microsoft.com/office/2007/relationships/hdphoto" Target="../media/hdphoto3.wdp"/><Relationship Id="rId4" Type="http://schemas.openxmlformats.org/officeDocument/2006/relationships/image" Target="../media/image20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51535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547135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8"/>
          <a:stretch/>
        </p:blipFill>
        <p:spPr>
          <a:xfrm>
            <a:off x="2806" y="0"/>
            <a:ext cx="12189194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bg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bg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60964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99113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1163464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8858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-28281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625725"/>
            <a:ext cx="9144000" cy="222334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3863824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52536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978538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972300"/>
          </a:xfrm>
          <a:prstGeom prst="rect">
            <a:avLst/>
          </a:prstGeom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916405" y="5700031"/>
            <a:ext cx="104173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681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tx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tx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5" name="Прямоугольник 44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Рисунок 4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17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-1" y="0"/>
            <a:ext cx="10374589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tx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tx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5" name="Прямоугольник 44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Рисунок 4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183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180428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953000" y="1790700"/>
            <a:ext cx="6402388" cy="4701540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649203"/>
            <a:ext cx="4470400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12401"/>
            <a:ext cx="3278187" cy="79567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655667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779118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838700" y="1685924"/>
            <a:ext cx="6516688" cy="4272917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" y="2649203"/>
            <a:ext cx="4470399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57721"/>
            <a:ext cx="3497579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284323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4721198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877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852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6246289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9859878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2153459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ое-бел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10"/>
          <a:stretch/>
        </p:blipFill>
        <p:spPr>
          <a:xfrm>
            <a:off x="0" y="0"/>
            <a:ext cx="6076950" cy="68656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7575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01411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4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8205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35644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41046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7247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4676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861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1"/>
            <a:ext cx="10515600" cy="823912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57463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0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79338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37623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41970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1051401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47100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55173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73540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5576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7871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2239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1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70122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71350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4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73714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42876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7620"/>
            <a:ext cx="12192000" cy="686562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ЦИТАТА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Цитата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18127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7620"/>
            <a:ext cx="12191999" cy="6865620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ЦИТАТА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Цитата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28088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619"/>
            <a:ext cx="12192000" cy="685038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7619"/>
            <a:ext cx="7767942" cy="6850381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КОНТАКТНАЯ ИНФОРМАЦИЯ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/>
              <a:t>соцсети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71586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КОНТАКТНАЯ ИНФОРМАЦИЯ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/>
              <a:t>соцсети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20829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нкты с изображе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=""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=""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3509F9E9-0483-4A79-B997-B23DAC1644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49" name="Текст 8">
            <a:extLst>
              <a:ext uri="{FF2B5EF4-FFF2-40B4-BE49-F238E27FC236}">
                <a16:creationId xmlns="" xmlns:a16="http://schemas.microsoft.com/office/drawing/2014/main" id="{305CEEFA-58BB-4AFA-AD31-BEE38B013E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0" name="Текст 10">
            <a:extLst>
              <a:ext uri="{FF2B5EF4-FFF2-40B4-BE49-F238E27FC236}">
                <a16:creationId xmlns="" xmlns:a16="http://schemas.microsoft.com/office/drawing/2014/main" id="{BEEE40C3-341F-4063-8D33-B1328863FB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="" xmlns:a16="http://schemas.microsoft.com/office/drawing/2014/main" id="{D09CE291-B951-4300-9D67-154E4BB557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7718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2" name="Текст 10">
            <a:extLst>
              <a:ext uri="{FF2B5EF4-FFF2-40B4-BE49-F238E27FC236}">
                <a16:creationId xmlns="" xmlns:a16="http://schemas.microsoft.com/office/drawing/2014/main" id="{0D3A393C-4D8C-49BC-934D-B57BE1B2840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7718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3" name="Текст 8">
            <a:extLst>
              <a:ext uri="{FF2B5EF4-FFF2-40B4-BE49-F238E27FC236}">
                <a16:creationId xmlns="" xmlns:a16="http://schemas.microsoft.com/office/drawing/2014/main" id="{08906184-3520-4606-AF8B-59ECFFA6D7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119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4" name="Текст 10">
            <a:extLst>
              <a:ext uri="{FF2B5EF4-FFF2-40B4-BE49-F238E27FC236}">
                <a16:creationId xmlns="" xmlns:a16="http://schemas.microsoft.com/office/drawing/2014/main" id="{8A64BEB9-7FB0-4DF9-BFE9-62016E83E89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119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="" xmlns:a16="http://schemas.microsoft.com/office/drawing/2014/main" id="{4CCC1C98-37FD-4404-8383-72ED535FE57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519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6" name="Текст 10">
            <a:extLst>
              <a:ext uri="{FF2B5EF4-FFF2-40B4-BE49-F238E27FC236}">
                <a16:creationId xmlns="" xmlns:a16="http://schemas.microsoft.com/office/drawing/2014/main" id="{B24BD1AE-AB0E-40FA-AEA8-8D687D84B56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4519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="" xmlns:a16="http://schemas.microsoft.com/office/drawing/2014/main" id="{CA2F0EA7-F3F7-443F-BA0D-4916B618C56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920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8" name="Текст 10">
            <a:extLst>
              <a:ext uri="{FF2B5EF4-FFF2-40B4-BE49-F238E27FC236}">
                <a16:creationId xmlns="" xmlns:a16="http://schemas.microsoft.com/office/drawing/2014/main" id="{2BB6E6C3-1F6A-41B6-8EE0-6FDCBA34413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7920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="" xmlns:a16="http://schemas.microsoft.com/office/drawing/2014/main" id="{B2738624-9DAA-4152-9A77-80BBB71AD5F1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3180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9" name="Рисунок 15">
            <a:extLst>
              <a:ext uri="{FF2B5EF4-FFF2-40B4-BE49-F238E27FC236}">
                <a16:creationId xmlns="" xmlns:a16="http://schemas.microsoft.com/office/drawing/2014/main" id="{522AE46C-0845-4BB0-9861-06071BCF56F6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7718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0" name="Рисунок 15">
            <a:extLst>
              <a:ext uri="{FF2B5EF4-FFF2-40B4-BE49-F238E27FC236}">
                <a16:creationId xmlns="" xmlns:a16="http://schemas.microsoft.com/office/drawing/2014/main" id="{D791A6AF-478F-443B-A785-F82A8DBA9F30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51122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1" name="Рисунок 15">
            <a:extLst>
              <a:ext uri="{FF2B5EF4-FFF2-40B4-BE49-F238E27FC236}">
                <a16:creationId xmlns="" xmlns:a16="http://schemas.microsoft.com/office/drawing/2014/main" id="{1A65AFE9-2875-44A5-BF13-6E8438892669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4519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2" name="Рисунок 15">
            <a:extLst>
              <a:ext uri="{FF2B5EF4-FFF2-40B4-BE49-F238E27FC236}">
                <a16:creationId xmlns="" xmlns:a16="http://schemas.microsoft.com/office/drawing/2014/main" id="{069B9167-077F-4123-82C5-01EB62AFB3E6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7805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184006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513765-BF7A-4639-8136-1DA108E9B0A8}" type="datetime1">
              <a:rPr lang="ru-RU" noProof="0" smtClean="0"/>
              <a:t>07.02.2024</a:t>
            </a:fld>
            <a:endParaRPr lang="ru-RU" noProof="0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 3">
            <a:extLst>
              <a:ext uri="{FF2B5EF4-FFF2-40B4-BE49-F238E27FC236}">
                <a16:creationId xmlns=""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95E5791F-3F71-BF44-BA4E-0B7D386184DC}"/>
              </a:ext>
            </a:extLst>
          </p:cNvPr>
          <p:cNvSpPr/>
          <p:nvPr userDrawn="1"/>
        </p:nvSpPr>
        <p:spPr>
          <a:xfrm>
            <a:off x="0" y="467833"/>
            <a:ext cx="11729822" cy="5890438"/>
          </a:xfrm>
          <a:prstGeom prst="rect">
            <a:avLst/>
          </a:prstGeom>
          <a:solidFill>
            <a:schemeClr val="bg1"/>
          </a:solidFill>
          <a:ln w="317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5" name="Рисунок 14">
            <a:extLst>
              <a:ext uri="{FF2B5EF4-FFF2-40B4-BE49-F238E27FC236}">
                <a16:creationId xmlns="" xmlns:a16="http://schemas.microsoft.com/office/drawing/2014/main" id="{7DA0D001-BFE9-164E-A088-53FE53ABF5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2988860" cy="6864485"/>
          </a:xfrm>
          <a:custGeom>
            <a:avLst/>
            <a:gdLst>
              <a:gd name="connsiteX0" fmla="*/ 1602021 w 6096000"/>
              <a:gd name="connsiteY0" fmla="*/ 0 h 6858000"/>
              <a:gd name="connsiteX1" fmla="*/ 6096000 w 6096000"/>
              <a:gd name="connsiteY1" fmla="*/ 0 h 6858000"/>
              <a:gd name="connsiteX2" fmla="*/ 1612869 w 6096000"/>
              <a:gd name="connsiteY2" fmla="*/ 6841445 h 6858000"/>
              <a:gd name="connsiteX3" fmla="*/ 1612869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6" fmla="*/ 1602021 w 6096000"/>
              <a:gd name="connsiteY6" fmla="*/ 0 h 6858000"/>
              <a:gd name="connsiteX0" fmla="*/ 1602021 w 6096000"/>
              <a:gd name="connsiteY0" fmla="*/ 0 h 6858000"/>
              <a:gd name="connsiteX1" fmla="*/ 6096000 w 6096000"/>
              <a:gd name="connsiteY1" fmla="*/ 0 h 6858000"/>
              <a:gd name="connsiteX2" fmla="*/ 2014112 w 6096000"/>
              <a:gd name="connsiteY2" fmla="*/ 6857657 h 6858000"/>
              <a:gd name="connsiteX3" fmla="*/ 1612869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6" fmla="*/ 1602021 w 6096000"/>
              <a:gd name="connsiteY6" fmla="*/ 0 h 6858000"/>
              <a:gd name="connsiteX0" fmla="*/ 1602021 w 6096000"/>
              <a:gd name="connsiteY0" fmla="*/ 0 h 6864485"/>
              <a:gd name="connsiteX1" fmla="*/ 6096000 w 6096000"/>
              <a:gd name="connsiteY1" fmla="*/ 0 h 6864485"/>
              <a:gd name="connsiteX2" fmla="*/ 2014112 w 6096000"/>
              <a:gd name="connsiteY2" fmla="*/ 6857657 h 6864485"/>
              <a:gd name="connsiteX3" fmla="*/ 2033403 w 6096000"/>
              <a:gd name="connsiteY3" fmla="*/ 6864485 h 6864485"/>
              <a:gd name="connsiteX4" fmla="*/ 0 w 6096000"/>
              <a:gd name="connsiteY4" fmla="*/ 6858000 h 6864485"/>
              <a:gd name="connsiteX5" fmla="*/ 0 w 6096000"/>
              <a:gd name="connsiteY5" fmla="*/ 0 h 6864485"/>
              <a:gd name="connsiteX6" fmla="*/ 1602021 w 6096000"/>
              <a:gd name="connsiteY6" fmla="*/ 0 h 6864485"/>
              <a:gd name="connsiteX0" fmla="*/ 1602021 w 6096000"/>
              <a:gd name="connsiteY0" fmla="*/ 0 h 6864485"/>
              <a:gd name="connsiteX1" fmla="*/ 6096000 w 6096000"/>
              <a:gd name="connsiteY1" fmla="*/ 0 h 6864485"/>
              <a:gd name="connsiteX2" fmla="*/ 2014112 w 6096000"/>
              <a:gd name="connsiteY2" fmla="*/ 6857657 h 6864485"/>
              <a:gd name="connsiteX3" fmla="*/ 2002538 w 6096000"/>
              <a:gd name="connsiteY3" fmla="*/ 6864485 h 6864485"/>
              <a:gd name="connsiteX4" fmla="*/ 0 w 6096000"/>
              <a:gd name="connsiteY4" fmla="*/ 6858000 h 6864485"/>
              <a:gd name="connsiteX5" fmla="*/ 0 w 6096000"/>
              <a:gd name="connsiteY5" fmla="*/ 0 h 6864485"/>
              <a:gd name="connsiteX6" fmla="*/ 1602021 w 6096000"/>
              <a:gd name="connsiteY6" fmla="*/ 0 h 6864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4485">
                <a:moveTo>
                  <a:pt x="1602021" y="0"/>
                </a:moveTo>
                <a:lnTo>
                  <a:pt x="6096000" y="0"/>
                </a:lnTo>
                <a:lnTo>
                  <a:pt x="2014112" y="6857657"/>
                </a:lnTo>
                <a:lnTo>
                  <a:pt x="2002538" y="6864485"/>
                </a:lnTo>
                <a:lnTo>
                  <a:pt x="0" y="6858000"/>
                </a:lnTo>
                <a:lnTo>
                  <a:pt x="0" y="0"/>
                </a:lnTo>
                <a:lnTo>
                  <a:pt x="160202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7" name="Текст 11">
            <a:extLst>
              <a:ext uri="{FF2B5EF4-FFF2-40B4-BE49-F238E27FC236}">
                <a16:creationId xmlns="" xmlns:a16="http://schemas.microsoft.com/office/drawing/2014/main" id="{D16862ED-2F5E-FE49-AB49-49CEC0EA33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18426" y="793580"/>
            <a:ext cx="3304279" cy="5270839"/>
          </a:xfrm>
        </p:spPr>
        <p:txBody>
          <a:bodyPr lIns="0" rtlCol="0" anchor="ctr">
            <a:normAutofit/>
          </a:bodyPr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spc="0"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 sz="1200" spc="0">
                <a:solidFill>
                  <a:schemeClr val="tx2"/>
                </a:solidFill>
              </a:defRPr>
            </a:lvl2pPr>
            <a:lvl3pPr>
              <a:lnSpc>
                <a:spcPct val="150000"/>
              </a:lnSpc>
              <a:defRPr sz="1200" spc="0">
                <a:solidFill>
                  <a:schemeClr val="tx2"/>
                </a:solidFill>
              </a:defRPr>
            </a:lvl3pPr>
            <a:lvl4pPr>
              <a:lnSpc>
                <a:spcPct val="150000"/>
              </a:lnSpc>
              <a:defRPr sz="1200" spc="0">
                <a:solidFill>
                  <a:schemeClr val="tx2"/>
                </a:solidFill>
              </a:defRPr>
            </a:lvl4pPr>
            <a:lvl5pPr>
              <a:lnSpc>
                <a:spcPct val="150000"/>
              </a:lnSpc>
              <a:defRPr sz="1200" spc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 dirty="0"/>
              <a:t>Место для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622493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3E4E0-F67F-4BED-B0D9-5BDECD0F6D2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99189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ru-RU" dirty="0"/>
              <a:t>Введите заголовок</a:t>
            </a:r>
            <a:endParaRPr lang="en-US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1"/>
          </p:nvPr>
        </p:nvSpPr>
        <p:spPr>
          <a:xfrm>
            <a:off x="383120" y="1268415"/>
            <a:ext cx="11425765" cy="50768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507053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83118" y="2611515"/>
            <a:ext cx="11425767" cy="610499"/>
          </a:xfrm>
        </p:spPr>
        <p:txBody>
          <a:bodyPr>
            <a:noAutofit/>
          </a:bodyPr>
          <a:lstStyle>
            <a:lvl1pPr>
              <a:defRPr baseline="0"/>
            </a:lvl1pPr>
          </a:lstStyle>
          <a:p>
            <a:r>
              <a:rPr lang="ru-RU" dirty="0"/>
              <a:t>Введите название раздела (максимум две строки)</a:t>
            </a:r>
            <a:endParaRPr lang="en-US" dirty="0"/>
          </a:p>
        </p:txBody>
      </p:sp>
      <p:cxnSp>
        <p:nvCxnSpPr>
          <p:cNvPr id="4" name="Прямая соединительная линия 7"/>
          <p:cNvCxnSpPr/>
          <p:nvPr/>
        </p:nvCxnSpPr>
        <p:spPr>
          <a:xfrm>
            <a:off x="396875" y="3429000"/>
            <a:ext cx="1140000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9"/>
          <p:cNvCxnSpPr/>
          <p:nvPr/>
        </p:nvCxnSpPr>
        <p:spPr>
          <a:xfrm>
            <a:off x="11517813" y="6535169"/>
            <a:ext cx="0" cy="108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10"/>
          <p:cNvSpPr/>
          <p:nvPr/>
        </p:nvSpPr>
        <p:spPr>
          <a:xfrm>
            <a:off x="11629697" y="6503915"/>
            <a:ext cx="288032" cy="161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>
            <a:noAutofit/>
          </a:bodyPr>
          <a:lstStyle/>
          <a:p>
            <a:pPr algn="l"/>
            <a:fld id="{AF528B6D-1001-487C-8FFE-85B114390330}" type="slidenum">
              <a:rPr lang="ru-RU" sz="1000" b="1" smtClean="0">
                <a:solidFill>
                  <a:schemeClr val="tx1"/>
                </a:solidFill>
              </a:rPr>
              <a:pPr algn="l"/>
              <a:t>‹#›</a:t>
            </a:fld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0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83118" y="3644903"/>
            <a:ext cx="11425767" cy="2684463"/>
          </a:xfrm>
        </p:spPr>
        <p:txBody>
          <a:bodyPr anchor="t">
            <a:noAutofit/>
          </a:bodyPr>
          <a:lstStyle>
            <a:lvl1pPr marL="0" indent="0" algn="l">
              <a:spcBef>
                <a:spcPts val="900"/>
              </a:spcBef>
              <a:buNone/>
              <a:defRPr sz="16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 Введите текст</a:t>
            </a:r>
          </a:p>
        </p:txBody>
      </p:sp>
      <p:sp>
        <p:nvSpPr>
          <p:cNvPr id="14" name="LogoEng" hidden="1"/>
          <p:cNvSpPr/>
          <p:nvPr/>
        </p:nvSpPr>
        <p:spPr>
          <a:xfrm>
            <a:off x="7246933" y="6500048"/>
            <a:ext cx="4200000" cy="16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sz="1000" noProof="0">
                <a:solidFill>
                  <a:schemeClr val="bg2"/>
                </a:solidFill>
              </a:rPr>
              <a:t>Gazprom Neft</a:t>
            </a:r>
            <a:endParaRPr lang="ru-RU" sz="1000" noProof="0" dirty="0">
              <a:solidFill>
                <a:schemeClr val="bg2"/>
              </a:solidFill>
            </a:endParaRPr>
          </a:p>
        </p:txBody>
      </p:sp>
      <p:sp>
        <p:nvSpPr>
          <p:cNvPr id="9" name="Footer"/>
          <p:cNvSpPr/>
          <p:nvPr/>
        </p:nvSpPr>
        <p:spPr>
          <a:xfrm>
            <a:off x="396873" y="6499447"/>
            <a:ext cx="6720000" cy="1656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lvl="0"/>
            <a:endParaRPr lang="ru-RU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48196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65F3A-741F-4EBE-8933-42D5F406E02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0377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30071"/>
            <a:ext cx="8961953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ru-RU" dirty="0"/>
              <a:t>Первый уровень</a:t>
            </a:r>
          </a:p>
          <a:p>
            <a:pPr lvl="3"/>
            <a:r>
              <a:rPr lang="ru-RU" dirty="0"/>
              <a:t>Второй уровень</a:t>
            </a:r>
          </a:p>
          <a:p>
            <a:pPr lvl="4"/>
            <a:r>
              <a:rPr lang="ru-RU" dirty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2201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62" r:id="rId4"/>
    <p:sldLayoutId id="2147483663" r:id="rId5"/>
    <p:sldLayoutId id="2147483664" r:id="rId6"/>
    <p:sldLayoutId id="2147483694" r:id="rId7"/>
    <p:sldLayoutId id="2147483695" r:id="rId8"/>
    <p:sldLayoutId id="2147483708" r:id="rId9"/>
    <p:sldLayoutId id="2147483679" r:id="rId10"/>
    <p:sldLayoutId id="2147483680" r:id="rId11"/>
    <p:sldLayoutId id="2147483681" r:id="rId12"/>
    <p:sldLayoutId id="2147483682" r:id="rId13"/>
    <p:sldLayoutId id="2147483650" r:id="rId14"/>
    <p:sldLayoutId id="2147483691" r:id="rId15"/>
    <p:sldLayoutId id="2147483692" r:id="rId16"/>
    <p:sldLayoutId id="2147483652" r:id="rId17"/>
    <p:sldLayoutId id="2147483653" r:id="rId18"/>
    <p:sldLayoutId id="2147483656" r:id="rId19"/>
    <p:sldLayoutId id="2147483696" r:id="rId20"/>
    <p:sldLayoutId id="2147483674" r:id="rId21"/>
    <p:sldLayoutId id="2147483665" r:id="rId22"/>
    <p:sldLayoutId id="2147483666" r:id="rId23"/>
    <p:sldLayoutId id="2147483688" r:id="rId24"/>
    <p:sldLayoutId id="2147483689" r:id="rId25"/>
    <p:sldLayoutId id="2147483690" r:id="rId26"/>
    <p:sldLayoutId id="2147483675" r:id="rId27"/>
    <p:sldLayoutId id="2147483676" r:id="rId28"/>
    <p:sldLayoutId id="2147483677" r:id="rId29"/>
    <p:sldLayoutId id="2147483657" r:id="rId30"/>
    <p:sldLayoutId id="2147483684" r:id="rId31"/>
    <p:sldLayoutId id="2147483685" r:id="rId32"/>
    <p:sldLayoutId id="2147483686" r:id="rId33"/>
    <p:sldLayoutId id="2147483687" r:id="rId34"/>
    <p:sldLayoutId id="2147483667" r:id="rId35"/>
    <p:sldLayoutId id="2147483670" r:id="rId36"/>
    <p:sldLayoutId id="2147483668" r:id="rId37"/>
    <p:sldLayoutId id="2147483671" r:id="rId38"/>
    <p:sldLayoutId id="2147483669" r:id="rId39"/>
    <p:sldLayoutId id="2147483672" r:id="rId40"/>
    <p:sldLayoutId id="2147483673" r:id="rId41"/>
    <p:sldLayoutId id="2147483683" r:id="rId42"/>
    <p:sldLayoutId id="2147483678" r:id="rId43"/>
    <p:sldLayoutId id="2147483693" r:id="rId44"/>
    <p:sldLayoutId id="2147483699" r:id="rId45"/>
    <p:sldLayoutId id="2147483703" r:id="rId46"/>
    <p:sldLayoutId id="2147483705" r:id="rId47"/>
    <p:sldLayoutId id="2147483706" r:id="rId48"/>
    <p:sldLayoutId id="2147483707" r:id="rId49"/>
    <p:sldLayoutId id="2147483709" r:id="rId5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50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39.png"/><Relationship Id="rId4" Type="http://schemas.openxmlformats.org/officeDocument/2006/relationships/image" Target="../media/image4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56.jpeg"/><Relationship Id="rId4" Type="http://schemas.microsoft.com/office/2007/relationships/hdphoto" Target="../media/hdphoto4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9.png"/><Relationship Id="rId5" Type="http://schemas.openxmlformats.org/officeDocument/2006/relationships/image" Target="../media/image57.wmf"/><Relationship Id="rId4" Type="http://schemas.openxmlformats.org/officeDocument/2006/relationships/oleObject" Target="../embeddings/oleObject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8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9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8.xml"/><Relationship Id="rId5" Type="http://schemas.microsoft.com/office/2007/relationships/hdphoto" Target="../media/hdphoto5.wdp"/><Relationship Id="rId4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9.png"/><Relationship Id="rId5" Type="http://schemas.openxmlformats.org/officeDocument/2006/relationships/image" Target="../media/image62.wmf"/><Relationship Id="rId4" Type="http://schemas.openxmlformats.org/officeDocument/2006/relationships/oleObject" Target="../embeddings/oleObject5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9.png"/><Relationship Id="rId5" Type="http://schemas.openxmlformats.org/officeDocument/2006/relationships/image" Target="../media/image63.wmf"/><Relationship Id="rId4" Type="http://schemas.openxmlformats.org/officeDocument/2006/relationships/oleObject" Target="../embeddings/oleObject6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39.png"/><Relationship Id="rId4" Type="http://schemas.openxmlformats.org/officeDocument/2006/relationships/image" Target="../media/image6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68.png"/><Relationship Id="rId5" Type="http://schemas.openxmlformats.org/officeDocument/2006/relationships/image" Target="../media/image67.wmf"/><Relationship Id="rId4" Type="http://schemas.openxmlformats.org/officeDocument/2006/relationships/oleObject" Target="../embeddings/oleObject7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6"/>
          </p:nvPr>
        </p:nvSpPr>
        <p:spPr>
          <a:xfrm>
            <a:off x="7820051" y="6030526"/>
            <a:ext cx="4371949" cy="416451"/>
          </a:xfrm>
        </p:spPr>
        <p:txBody>
          <a:bodyPr>
            <a:normAutofit fontScale="92500"/>
          </a:bodyPr>
          <a:lstStyle/>
          <a:p>
            <a:pPr algn="ctr" eaLnBrk="1" hangingPunct="1"/>
            <a:r>
              <a:rPr lang="ru-RU" altLang="ru-RU" sz="2000" b="1" dirty="0"/>
              <a:t>Лектор – к.т.н., доцент ОХИ Юрьев Е.М.</a:t>
            </a:r>
            <a:r>
              <a:rPr lang="ru-RU" altLang="ru-RU" sz="2000" dirty="0"/>
              <a:t>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44718" y="1597445"/>
            <a:ext cx="6862713" cy="2251628"/>
          </a:xfrm>
        </p:spPr>
        <p:txBody>
          <a:bodyPr>
            <a:noAutofit/>
          </a:bodyPr>
          <a:lstStyle/>
          <a:p>
            <a:r>
              <a:rPr lang="ru-RU" sz="2400" dirty="0"/>
              <a:t>Основные понятия и термины технологии подготовки и переработки газа.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Свойства </a:t>
            </a:r>
            <a:r>
              <a:rPr lang="ru-RU" sz="2400" dirty="0"/>
              <a:t>углеводородных газов </a:t>
            </a:r>
            <a:r>
              <a:rPr lang="ru-RU" sz="2400" dirty="0" smtClean="0"/>
              <a:t>и конденсата</a:t>
            </a:r>
            <a:endParaRPr lang="ru-RU" sz="2400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916405" y="4273451"/>
            <a:ext cx="6903645" cy="1481306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b="1" dirty="0"/>
              <a:t>Лекция 1</a:t>
            </a:r>
            <a:endParaRPr lang="en-US" b="1" dirty="0"/>
          </a:p>
          <a:p>
            <a:pPr algn="just">
              <a:spcBef>
                <a:spcPts val="0"/>
              </a:spcBef>
            </a:pPr>
            <a:endParaRPr lang="ru-RU" sz="1200" dirty="0"/>
          </a:p>
          <a:p>
            <a:pPr algn="just">
              <a:spcBef>
                <a:spcPts val="0"/>
              </a:spcBef>
            </a:pPr>
            <a:endParaRPr lang="ru-RU" sz="1200" dirty="0"/>
          </a:p>
          <a:p>
            <a:pPr>
              <a:spcBef>
                <a:spcPct val="0"/>
              </a:spcBef>
            </a:pPr>
            <a:r>
              <a:rPr lang="ru-RU" sz="1600" dirty="0" smtClean="0"/>
              <a:t>emyu@tpu.ru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https://portal.tpu.ru/SHARED/e/EMYU/</a:t>
            </a:r>
            <a:br>
              <a:rPr lang="ru-RU" sz="1600" dirty="0"/>
            </a:br>
            <a:r>
              <a:rPr lang="en-US" altLang="ru-RU" sz="1600" dirty="0"/>
              <a:t>https://</a:t>
            </a:r>
            <a:r>
              <a:rPr lang="en-US" altLang="ru-RU" sz="1600" dirty="0" smtClean="0"/>
              <a:t>telemost.yandex.ru/j/38374993923541</a:t>
            </a:r>
            <a:endParaRPr lang="ru-RU" altLang="ru-RU" sz="1600" dirty="0"/>
          </a:p>
        </p:txBody>
      </p:sp>
    </p:spTree>
    <p:extLst>
      <p:ext uri="{BB962C8B-B14F-4D97-AF65-F5344CB8AC3E}">
        <p14:creationId xmlns:p14="http://schemas.microsoft.com/office/powerpoint/2010/main" val="336465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ADA4F1EC-435D-E55C-F670-ED83E4A22866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 cstate="email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Slid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Природный газ. Основные термины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28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76C3723B-5710-4CA6-AE0F-4FF0D1D2B7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97973" y="2058170"/>
            <a:ext cx="4494028" cy="4799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773626" y="493722"/>
            <a:ext cx="8961953" cy="795672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tx1"/>
                </a:solidFill>
              </a:rPr>
              <a:t>Газохимия = Переработка газов</a:t>
            </a:r>
          </a:p>
        </p:txBody>
      </p:sp>
      <p:sp>
        <p:nvSpPr>
          <p:cNvPr id="13" name="Номер слайда 5"/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36" name="TextBox 11"/>
          <p:cNvSpPr txBox="1">
            <a:spLocks noChangeArrowheads="1"/>
          </p:cNvSpPr>
          <p:nvPr/>
        </p:nvSpPr>
        <p:spPr bwMode="auto">
          <a:xfrm>
            <a:off x="3282052" y="1964215"/>
            <a:ext cx="432001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4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Объем НИОКР в интересах индустриальных партнеров</a:t>
            </a:r>
          </a:p>
        </p:txBody>
      </p:sp>
      <p:sp>
        <p:nvSpPr>
          <p:cNvPr id="37" name="TextBox 11"/>
          <p:cNvSpPr txBox="1">
            <a:spLocks noChangeArrowheads="1"/>
          </p:cNvSpPr>
          <p:nvPr/>
        </p:nvSpPr>
        <p:spPr bwMode="auto">
          <a:xfrm>
            <a:off x="1562772" y="1962180"/>
            <a:ext cx="231651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sz="4000" b="1" spc="200" dirty="0">
                <a:solidFill>
                  <a:schemeClr val="bg1"/>
                </a:solidFill>
                <a:latin typeface="+mn-lt"/>
              </a:rPr>
              <a:t>ТОП-</a:t>
            </a:r>
            <a:r>
              <a:rPr lang="en-US" sz="4000" b="1" spc="200" dirty="0">
                <a:solidFill>
                  <a:schemeClr val="bg1"/>
                </a:solidFill>
                <a:latin typeface="+mn-lt"/>
              </a:rPr>
              <a:t>3</a:t>
            </a:r>
            <a:endParaRPr lang="ru-RU" altLang="ru-RU" sz="1600" b="1" spc="2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543" y="1965625"/>
            <a:ext cx="681229" cy="71475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4630" y="276673"/>
            <a:ext cx="1569217" cy="36512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880DE2F2-7C85-4DF3-9512-94527C3A460A}"/>
              </a:ext>
            </a:extLst>
          </p:cNvPr>
          <p:cNvSpPr txBox="1"/>
          <p:nvPr/>
        </p:nvSpPr>
        <p:spPr>
          <a:xfrm>
            <a:off x="881543" y="1626874"/>
            <a:ext cx="681642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eaLnBrk="1" hangingPunct="1">
              <a:buFont typeface="Wingdings" panose="05000000000000000000" pitchFamily="2" charset="2"/>
              <a:buChar char="q"/>
            </a:pPr>
            <a:r>
              <a:rPr lang="ru-RU" altLang="ru-RU" sz="2000" dirty="0"/>
              <a:t>раздел химии, изучающий механизм превращений углеводородов природного газа (и газового конденсата) в полезные продукты и сырьевые материалы;</a:t>
            </a:r>
          </a:p>
          <a:p>
            <a:pPr marL="342900" indent="-342900" algn="just" eaLnBrk="1" hangingPunct="1">
              <a:buFont typeface="Wingdings" panose="05000000000000000000" pitchFamily="2" charset="2"/>
              <a:buChar char="q"/>
            </a:pPr>
            <a:endParaRPr lang="ru-RU" altLang="ru-RU" sz="2000" dirty="0"/>
          </a:p>
          <a:p>
            <a:pPr marL="342900" indent="-342900" algn="just" eaLnBrk="1" hangingPunct="1">
              <a:buFont typeface="Wingdings" panose="05000000000000000000" pitchFamily="2" charset="2"/>
              <a:buChar char="q"/>
            </a:pPr>
            <a:r>
              <a:rPr lang="ru-RU" altLang="ru-RU" sz="2000" dirty="0"/>
              <a:t>раздел химической технологии, описывающий технологические процессы, применяемые в промышленности при переработке природного газа (и газового конденсата), — стабилизация, очистка, осушка, конверсия, синтезы на основе синтез-газа и т.д.;</a:t>
            </a:r>
          </a:p>
          <a:p>
            <a:pPr marL="342900" indent="-342900" algn="just" eaLnBrk="1" hangingPunct="1">
              <a:buFont typeface="Wingdings" panose="05000000000000000000" pitchFamily="2" charset="2"/>
              <a:buChar char="q"/>
            </a:pPr>
            <a:endParaRPr lang="ru-RU" altLang="ru-RU" sz="2000" dirty="0"/>
          </a:p>
          <a:p>
            <a:pPr marL="342900" indent="-342900" algn="just" eaLnBrk="1" hangingPunct="1">
              <a:buFont typeface="Wingdings" panose="05000000000000000000" pitchFamily="2" charset="2"/>
              <a:buChar char="q"/>
            </a:pPr>
            <a:r>
              <a:rPr lang="ru-RU" altLang="ru-RU" sz="2000" dirty="0"/>
              <a:t>отрасль химической промышленности, включающая производства, общей чертой которых является глубокая химическая переработка газообразного углеводородного сырья (природного и попутного газов) и газового конденсата.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1A70091F-733C-4DC5-8582-465226C2B62D}"/>
              </a:ext>
            </a:extLst>
          </p:cNvPr>
          <p:cNvCxnSpPr>
            <a:cxnSpLocks/>
          </p:cNvCxnSpPr>
          <p:nvPr/>
        </p:nvCxnSpPr>
        <p:spPr>
          <a:xfrm>
            <a:off x="2432314" y="1237850"/>
            <a:ext cx="8895527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36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83BED904-2FEA-4E9A-A50D-7DAAB9305EB1}"/>
              </a:ext>
            </a:extLst>
          </p:cNvPr>
          <p:cNvSpPr/>
          <p:nvPr/>
        </p:nvSpPr>
        <p:spPr>
          <a:xfrm>
            <a:off x="8458200" y="3945834"/>
            <a:ext cx="3733800" cy="2912165"/>
          </a:xfrm>
          <a:prstGeom prst="rect">
            <a:avLst/>
          </a:prstGeo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2290700" y="205723"/>
            <a:ext cx="73945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>
                <a:latin typeface="+mj-lt"/>
              </a:rPr>
              <a:t>Природный газ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18516" y="1575057"/>
            <a:ext cx="476967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Природный газ </a:t>
            </a:r>
            <a:r>
              <a:rPr lang="ru-RU" sz="2000" dirty="0"/>
              <a:t>— полезное горючее ископаемое, смесь газов, образовавшихся в недрах Земли, в пластовых условиях находящийся в газообразном состоянии в виде отдельных скоплений, в виде газовой шапки нефтегазовых месторождений, или в растворённом состоянии в нефти или воде.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8516" y="4565242"/>
            <a:ext cx="47004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Природный газ – газ месторождений: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000" dirty="0"/>
              <a:t>газовых;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000" dirty="0"/>
              <a:t>газоконденсатных;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000" dirty="0"/>
              <a:t>нефтегазовых.</a:t>
            </a: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0040215"/>
              </p:ext>
            </p:extLst>
          </p:nvPr>
        </p:nvGraphicFramePr>
        <p:xfrm>
          <a:off x="5236266" y="1655946"/>
          <a:ext cx="6716084" cy="435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05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797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797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7976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7976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7976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7976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79764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79764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1367472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26073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Месторождение</a:t>
                      </a:r>
                    </a:p>
                  </a:txBody>
                  <a:tcPr marL="45720" marR="45720" anchor="ctr"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Объемное содержание компонентов,</a:t>
                      </a:r>
                      <a:r>
                        <a:rPr lang="ru-RU" sz="1400" baseline="0" dirty="0"/>
                        <a:t> %</a:t>
                      </a:r>
                      <a:endParaRPr lang="ru-RU" sz="1400" dirty="0"/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45720" marR="4572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Относительная</a:t>
                      </a:r>
                      <a:r>
                        <a:rPr lang="ru-RU" sz="1400" baseline="0" dirty="0"/>
                        <a:t> плотность</a:t>
                      </a:r>
                      <a:endParaRPr lang="ru-RU" sz="14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0730">
                <a:tc vMerge="1">
                  <a:txBody>
                    <a:bodyPr/>
                    <a:lstStyle/>
                    <a:p>
                      <a:pPr algn="ctr"/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CH</a:t>
                      </a:r>
                      <a:r>
                        <a:rPr lang="en-US" sz="1400" baseline="-250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ru-RU" sz="1400" baseline="-25000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C</a:t>
                      </a:r>
                      <a:r>
                        <a:rPr lang="en-US" sz="140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H</a:t>
                      </a:r>
                      <a:r>
                        <a:rPr lang="en-US" sz="1400" baseline="-250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ru-RU" sz="1400" baseline="-25000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C</a:t>
                      </a:r>
                      <a:r>
                        <a:rPr lang="en-US" sz="1400" baseline="-25000" dirty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H</a:t>
                      </a:r>
                      <a:r>
                        <a:rPr lang="en-US" sz="1400" baseline="-250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ru-RU" sz="1400" baseline="-25000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C</a:t>
                      </a:r>
                      <a:r>
                        <a:rPr lang="en-US" sz="1400" baseline="-25000" dirty="0">
                          <a:solidFill>
                            <a:schemeClr val="bg1"/>
                          </a:solidFill>
                        </a:rPr>
                        <a:t>4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H</a:t>
                      </a:r>
                      <a:r>
                        <a:rPr lang="en-US" sz="1400" baseline="-25000" dirty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ru-RU" sz="1400" baseline="-25000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C</a:t>
                      </a:r>
                      <a:r>
                        <a:rPr lang="en-US" sz="1400" baseline="-25000" dirty="0">
                          <a:solidFill>
                            <a:schemeClr val="bg1"/>
                          </a:solidFill>
                        </a:rPr>
                        <a:t>5+</a:t>
                      </a:r>
                      <a:endParaRPr lang="ru-RU" sz="1400" baseline="-25000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CO</a:t>
                      </a:r>
                      <a:r>
                        <a:rPr lang="en-US" sz="140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ru-RU" sz="1400" baseline="-25000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H</a:t>
                      </a:r>
                      <a:r>
                        <a:rPr lang="en-US" sz="140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S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N</a:t>
                      </a:r>
                      <a:r>
                        <a:rPr lang="en-US" sz="140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ru-RU" sz="1400" baseline="-25000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05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32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Уренгойское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98,4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0,1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0,3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1,2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0,56</a:t>
                      </a:r>
                    </a:p>
                  </a:txBody>
                  <a:tcPr marL="46800" marR="46800" marT="18000" marB="1800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3246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89,3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4,9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1,6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0,9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2,7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0,2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0,4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0,66</a:t>
                      </a:r>
                    </a:p>
                  </a:txBody>
                  <a:tcPr marL="46800" marR="46800" marT="18000" marB="1800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32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Ямбургское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98,6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0,1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0,1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1,2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0,57</a:t>
                      </a:r>
                    </a:p>
                  </a:txBody>
                  <a:tcPr marL="46800" marR="46800" marT="18000" marB="1800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03246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90,2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4,3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1,5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0,7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2,0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0,9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0,4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0,63</a:t>
                      </a:r>
                    </a:p>
                  </a:txBody>
                  <a:tcPr marL="46800" marR="46800" marT="18000" marB="1800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032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Харасавейское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96,6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2,3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0,1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0,2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0,3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0,5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0,57</a:t>
                      </a:r>
                    </a:p>
                  </a:txBody>
                  <a:tcPr marL="46800" marR="46800" marT="18000" marB="1800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032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Шебелинское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92,0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4,0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1,1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0,5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0,3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0,1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2,0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0,61</a:t>
                      </a:r>
                    </a:p>
                  </a:txBody>
                  <a:tcPr marL="46800" marR="46800" marT="18000" marB="1800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032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Оренбургское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81,4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4,0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1,6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1,1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2,0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1,1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2,0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6,8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0,68</a:t>
                      </a:r>
                    </a:p>
                  </a:txBody>
                  <a:tcPr marL="46800" marR="46800" marT="18000" marB="1800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032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Мессояхское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97,6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0,1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0,1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0,6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1,6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0,57</a:t>
                      </a:r>
                    </a:p>
                  </a:txBody>
                  <a:tcPr marL="46800" marR="46800" marT="18000" marB="1800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032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Лак (Франция)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64,9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2,8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1,2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0,7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0,9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9,7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15,3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0,77</a:t>
                      </a:r>
                    </a:p>
                  </a:txBody>
                  <a:tcPr marL="46800" marR="46800" marT="18000" marB="1800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032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Эмори (США)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39,6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6,4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2,9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2,1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0,7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4,8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42,4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1,0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0,95</a:t>
                      </a:r>
                    </a:p>
                  </a:txBody>
                  <a:tcPr marL="46800" marR="46800" marT="18000" marB="1800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032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Самотлорское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86,5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3,2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2,6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3,9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3,1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0,5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0,2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0,86</a:t>
                      </a:r>
                    </a:p>
                  </a:txBody>
                  <a:tcPr marL="46800" marR="46800" marT="18000" marB="1800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03246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68,0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4,4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9,6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7,8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4,1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0,5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5,6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1,1</a:t>
                      </a:r>
                    </a:p>
                  </a:txBody>
                  <a:tcPr marL="46800" marR="46800" marT="18000" marB="1800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032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Усинское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89,1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4,8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1,7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1,6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0,7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0,1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2,0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0,79</a:t>
                      </a:r>
                    </a:p>
                  </a:txBody>
                  <a:tcPr marL="46800" marR="46800" marT="18000" marB="1800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03246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49,2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15,8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16,8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9,4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5,6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0,7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2,5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1,3</a:t>
                      </a:r>
                    </a:p>
                  </a:txBody>
                  <a:tcPr marL="46800" marR="46800" marT="18000" marB="18000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032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Марковское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76,1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12,1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5,3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4,0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2,2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0,1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0,2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0,93</a:t>
                      </a:r>
                    </a:p>
                  </a:txBody>
                  <a:tcPr marL="46800" marR="46800" marT="18000" marB="18000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DC83B7C-0526-45B6-A997-2110E8C03B08}"/>
              </a:ext>
            </a:extLst>
          </p:cNvPr>
          <p:cNvSpPr/>
          <p:nvPr/>
        </p:nvSpPr>
        <p:spPr>
          <a:xfrm>
            <a:off x="0" y="852054"/>
            <a:ext cx="12193656" cy="4417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xmlns="" id="{0B9D180D-B381-4275-BADA-F9B3DE9EFC69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530D34F-CE95-4BE7-80BE-F547BF5A6B9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1856" y="205723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26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2142915" y="197949"/>
            <a:ext cx="96541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>
                <a:latin typeface="+mj-lt"/>
              </a:rPr>
              <a:t>Природный газ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48478" y="1389164"/>
            <a:ext cx="5847522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400" i="1" dirty="0"/>
              <a:t>Компоненты природного газа: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000" b="1" dirty="0"/>
              <a:t>УВ (алканы): </a:t>
            </a:r>
            <a:r>
              <a:rPr lang="ru-RU" sz="2000" dirty="0"/>
              <a:t>метан, этан, пропан, бутан, пентан, и т.д. + жидкие УВ;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n-US" sz="2000" b="1" dirty="0"/>
              <a:t>S-</a:t>
            </a:r>
            <a:r>
              <a:rPr lang="ru-RU" sz="2000" b="1" dirty="0"/>
              <a:t>соединения: </a:t>
            </a:r>
            <a:r>
              <a:rPr lang="en-US" sz="2000" dirty="0"/>
              <a:t>H</a:t>
            </a:r>
            <a:r>
              <a:rPr lang="en-US" sz="2000" baseline="-25000" dirty="0"/>
              <a:t>2</a:t>
            </a:r>
            <a:r>
              <a:rPr lang="en-US" sz="2000" dirty="0"/>
              <a:t>S, </a:t>
            </a:r>
            <a:r>
              <a:rPr lang="ru-RU" sz="2000" dirty="0"/>
              <a:t>меркаптаны (тиолы, тиоспирты, -</a:t>
            </a:r>
            <a:r>
              <a:rPr lang="en-US" sz="2000" dirty="0"/>
              <a:t>SH</a:t>
            </a:r>
            <a:r>
              <a:rPr lang="ru-RU" sz="2000" dirty="0"/>
              <a:t>)</a:t>
            </a:r>
            <a:r>
              <a:rPr lang="en-US" sz="2000" dirty="0"/>
              <a:t>, </a:t>
            </a:r>
            <a:r>
              <a:rPr lang="ru-RU" sz="2000" dirty="0"/>
              <a:t>сульфиды (-</a:t>
            </a:r>
            <a:r>
              <a:rPr lang="en-US" sz="2000" dirty="0"/>
              <a:t>S-,</a:t>
            </a:r>
            <a:r>
              <a:rPr lang="ru-RU" sz="2000" dirty="0"/>
              <a:t> -</a:t>
            </a:r>
            <a:r>
              <a:rPr lang="en-US" sz="2000" dirty="0"/>
              <a:t>S-S-</a:t>
            </a:r>
            <a:r>
              <a:rPr lang="ru-RU" sz="2000" dirty="0"/>
              <a:t>), </a:t>
            </a:r>
            <a:r>
              <a:rPr lang="en-US" sz="2000" dirty="0"/>
              <a:t>COS, CS</a:t>
            </a:r>
            <a:r>
              <a:rPr lang="en-US" sz="2000" baseline="-25000" dirty="0"/>
              <a:t>2</a:t>
            </a:r>
            <a:r>
              <a:rPr lang="en-US" sz="2000" dirty="0"/>
              <a:t>, S;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000" b="1" dirty="0"/>
              <a:t>неУВ соединения</a:t>
            </a:r>
            <a:r>
              <a:rPr lang="ru-RU" sz="2000" dirty="0"/>
              <a:t>: </a:t>
            </a:r>
            <a:r>
              <a:rPr lang="en-US" sz="2000" dirty="0"/>
              <a:t>CO</a:t>
            </a:r>
            <a:r>
              <a:rPr lang="en-US" sz="2000" baseline="-25000" dirty="0"/>
              <a:t>2</a:t>
            </a:r>
            <a:r>
              <a:rPr lang="en-US" sz="2000" dirty="0"/>
              <a:t>, N</a:t>
            </a:r>
            <a:r>
              <a:rPr lang="en-US" sz="2000" baseline="-25000" dirty="0"/>
              <a:t>2</a:t>
            </a:r>
            <a:r>
              <a:rPr lang="en-US" sz="2000" dirty="0"/>
              <a:t>, O</a:t>
            </a:r>
            <a:r>
              <a:rPr lang="en-US" sz="2000" baseline="-25000" dirty="0"/>
              <a:t>2</a:t>
            </a:r>
            <a:r>
              <a:rPr lang="en-US" sz="2000" dirty="0"/>
              <a:t>, He</a:t>
            </a:r>
            <a:r>
              <a:rPr lang="ru-RU" sz="2000" dirty="0"/>
              <a:t>, </a:t>
            </a:r>
            <a:r>
              <a:rPr lang="en-US" sz="2000" dirty="0"/>
              <a:t>Hg-</a:t>
            </a:r>
            <a:r>
              <a:rPr lang="ru-RU" sz="2000" dirty="0"/>
              <a:t>соединения</a:t>
            </a:r>
            <a:r>
              <a:rPr lang="en-US" sz="2000" dirty="0"/>
              <a:t>;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000" b="1" dirty="0"/>
              <a:t>вода</a:t>
            </a:r>
            <a:r>
              <a:rPr lang="ru-RU" sz="2000" dirty="0"/>
              <a:t>;</a:t>
            </a:r>
          </a:p>
          <a:p>
            <a:pPr marL="285750" indent="-285750" algn="just">
              <a:buFontTx/>
              <a:buChar char="-"/>
            </a:pPr>
            <a:endParaRPr lang="ru-RU" sz="2000" dirty="0"/>
          </a:p>
          <a:p>
            <a:pPr algn="just"/>
            <a:endParaRPr lang="ru-RU" sz="2000" b="1" dirty="0"/>
          </a:p>
          <a:p>
            <a:pPr algn="just"/>
            <a:endParaRPr lang="ru-RU" sz="2000" b="1" dirty="0"/>
          </a:p>
          <a:p>
            <a:pPr algn="just"/>
            <a:r>
              <a:rPr lang="ru-RU" sz="2000" b="1" dirty="0"/>
              <a:t>Подготовка газа </a:t>
            </a:r>
            <a:r>
              <a:rPr lang="ru-RU" sz="2000" dirty="0"/>
              <a:t>– комплекс мероприятий по удалению компонентов, затрудняющих переработку газа и его транспортировку его по газопроводу.</a:t>
            </a: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920808"/>
              </p:ext>
            </p:extLst>
          </p:nvPr>
        </p:nvGraphicFramePr>
        <p:xfrm>
          <a:off x="6291629" y="1557398"/>
          <a:ext cx="5651893" cy="4673571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29666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548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303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1117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Область применения/название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Давление, Па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Температура, </a:t>
                      </a:r>
                      <a:r>
                        <a:rPr lang="en-US" sz="2000" dirty="0"/>
                        <a:t>°C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4435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/>
                        <a:t>Нормальные</a:t>
                      </a:r>
                      <a:r>
                        <a:rPr lang="ru-RU" sz="2000" b="0" baseline="0" dirty="0"/>
                        <a:t> условия </a:t>
                      </a:r>
                      <a:r>
                        <a:rPr lang="ru-RU" sz="1400" b="0" dirty="0" smtClean="0"/>
                        <a:t>(</a:t>
                      </a:r>
                      <a:r>
                        <a:rPr lang="ru-RU" sz="1400" b="0" dirty="0"/>
                        <a:t>молярный объем газа</a:t>
                      </a:r>
                      <a:r>
                        <a:rPr lang="en-US" sz="1400" b="0" dirty="0"/>
                        <a:t> = 22</a:t>
                      </a:r>
                      <a:r>
                        <a:rPr lang="ru-RU" sz="1400" b="0" dirty="0"/>
                        <a:t>,</a:t>
                      </a:r>
                      <a:r>
                        <a:rPr lang="ru-RU" sz="1400" b="0" baseline="0" dirty="0"/>
                        <a:t>1414 л/моль)</a:t>
                      </a:r>
                      <a:endParaRPr lang="ru-RU" sz="1400" b="0" dirty="0"/>
                    </a:p>
                  </a:txBody>
                  <a:tcPr anchor="ctr"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/>
                        <a:t>101325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/>
                        <a:t>0</a:t>
                      </a:r>
                    </a:p>
                    <a:p>
                      <a:pPr algn="ctr"/>
                      <a:r>
                        <a:rPr lang="ru-RU" sz="1600" b="0" dirty="0"/>
                        <a:t>(273,15 К)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4435"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Стандартные условия</a:t>
                      </a:r>
                      <a:endParaRPr lang="en-US" sz="18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ГОСТ 2939-63,</a:t>
                      </a:r>
                      <a:r>
                        <a:rPr lang="ru-RU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компрессоростроение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400" b="0" dirty="0"/>
                    </a:p>
                  </a:txBody>
                  <a:tcPr anchor="ctr"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/>
                        <a:t>101325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43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Стандартные условия, </a:t>
                      </a:r>
                      <a:r>
                        <a:rPr lang="en-US" sz="2000" dirty="0"/>
                        <a:t>STP</a:t>
                      </a:r>
                      <a:r>
                        <a:rPr lang="ru-RU" sz="2000" dirty="0"/>
                        <a:t> (</a:t>
                      </a:r>
                      <a:r>
                        <a:rPr lang="en-US" sz="2000" baseline="0" dirty="0"/>
                        <a:t>IUPAC</a:t>
                      </a:r>
                      <a:r>
                        <a:rPr lang="ru-RU" sz="2000" baseline="0" dirty="0"/>
                        <a:t>, 1982 г.</a:t>
                      </a:r>
                      <a:r>
                        <a:rPr lang="ru-RU" sz="2000" dirty="0"/>
                        <a:t>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100000</a:t>
                      </a:r>
                    </a:p>
                    <a:p>
                      <a:pPr algn="ctr"/>
                      <a:r>
                        <a:rPr lang="ru-RU" sz="2000" dirty="0"/>
                        <a:t>(1 бар)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443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Стандартные условия</a:t>
                      </a:r>
                      <a:r>
                        <a:rPr lang="ru-RU" sz="2000" baseline="0" dirty="0"/>
                        <a:t> </a:t>
                      </a:r>
                    </a:p>
                    <a:p>
                      <a:pPr algn="ctr"/>
                      <a:r>
                        <a:rPr lang="en-US" sz="1400" dirty="0"/>
                        <a:t>(</a:t>
                      </a:r>
                      <a:r>
                        <a:rPr lang="ru-RU" sz="1400" dirty="0"/>
                        <a:t>газовое</a:t>
                      </a:r>
                      <a:r>
                        <a:rPr lang="ru-RU" sz="1400" baseline="0" dirty="0"/>
                        <a:t> хозяйство; </a:t>
                      </a:r>
                    </a:p>
                    <a:p>
                      <a:pPr algn="ctr"/>
                      <a:r>
                        <a:rPr lang="ru-RU" sz="1400" baseline="0" dirty="0"/>
                        <a:t>ГОСТ Р 56333-2015</a:t>
                      </a:r>
                      <a:r>
                        <a:rPr lang="en-US" sz="1400" dirty="0"/>
                        <a:t>)</a:t>
                      </a:r>
                      <a:endParaRPr lang="ru-RU" sz="1400" dirty="0"/>
                    </a:p>
                  </a:txBody>
                  <a:tcPr anchor="ctr"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101325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20</a:t>
                      </a:r>
                    </a:p>
                    <a:p>
                      <a:pPr algn="ctr"/>
                      <a:r>
                        <a:rPr lang="ru-RU" sz="1600" dirty="0"/>
                        <a:t>(293,15 К)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443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Нормальные условия </a:t>
                      </a:r>
                    </a:p>
                    <a:p>
                      <a:pPr algn="ctr"/>
                      <a:r>
                        <a:rPr lang="ru-RU" sz="2000" dirty="0"/>
                        <a:t>(США,</a:t>
                      </a:r>
                      <a:r>
                        <a:rPr lang="ru-RU" sz="2000" baseline="0" dirty="0"/>
                        <a:t> </a:t>
                      </a:r>
                      <a:r>
                        <a:rPr lang="en-US" sz="2000" baseline="0" dirty="0" smtClean="0"/>
                        <a:t>NIST, </a:t>
                      </a:r>
                      <a:r>
                        <a:rPr lang="en-US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ISO 2533</a:t>
                      </a:r>
                      <a:r>
                        <a:rPr lang="ru-RU" sz="2000" dirty="0" smtClean="0"/>
                        <a:t>)</a:t>
                      </a:r>
                      <a:endParaRPr lang="ru-RU" sz="2000" dirty="0"/>
                    </a:p>
                  </a:txBody>
                  <a:tcPr anchor="ctr"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101325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89383" y="3499934"/>
            <a:ext cx="3689606" cy="1206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D35603B1-65FF-46E0-9BFD-DD005BBA481A}"/>
              </a:ext>
            </a:extLst>
          </p:cNvPr>
          <p:cNvSpPr txBox="1">
            <a:spLocks/>
          </p:cNvSpPr>
          <p:nvPr/>
        </p:nvSpPr>
        <p:spPr>
          <a:xfrm>
            <a:off x="11524422" y="638246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D78F471-B7EF-4D68-B73B-251FA66D493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515" y="137320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0E77EB0E-CB0E-4197-A3DE-7EB241B946F4}"/>
              </a:ext>
            </a:extLst>
          </p:cNvPr>
          <p:cNvCxnSpPr>
            <a:cxnSpLocks/>
          </p:cNvCxnSpPr>
          <p:nvPr/>
        </p:nvCxnSpPr>
        <p:spPr>
          <a:xfrm>
            <a:off x="248478" y="945726"/>
            <a:ext cx="11695044" cy="0"/>
          </a:xfrm>
          <a:prstGeom prst="line">
            <a:avLst/>
          </a:prstGeom>
          <a:ln w="28575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C3B7A7A6-DEE5-4BB1-8B95-3C531BE71E41}"/>
              </a:ext>
            </a:extLst>
          </p:cNvPr>
          <p:cNvCxnSpPr>
            <a:cxnSpLocks/>
          </p:cNvCxnSpPr>
          <p:nvPr/>
        </p:nvCxnSpPr>
        <p:spPr>
          <a:xfrm>
            <a:off x="6160273" y="1219200"/>
            <a:ext cx="0" cy="5345828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392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CF344DD8-CD3C-4637-87A4-E8C242CF4B4F}"/>
              </a:ext>
            </a:extLst>
          </p:cNvPr>
          <p:cNvSpPr/>
          <p:nvPr/>
        </p:nvSpPr>
        <p:spPr>
          <a:xfrm>
            <a:off x="8898194" y="3687097"/>
            <a:ext cx="3293806" cy="3170902"/>
          </a:xfrm>
          <a:prstGeom prst="rect">
            <a:avLst/>
          </a:prstGeom>
          <a:blipFill dpi="0" rotWithShape="1">
            <a:blip r:embed="rId3" cstate="email">
              <a:alphaModFix amt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170" name="Rectangle 6"/>
          <p:cNvSpPr>
            <a:spLocks noChangeArrowheads="1"/>
          </p:cNvSpPr>
          <p:nvPr/>
        </p:nvSpPr>
        <p:spPr bwMode="auto">
          <a:xfrm>
            <a:off x="481781" y="298322"/>
            <a:ext cx="11375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smtClean="0">
                <a:latin typeface="Arial" pitchFamily="34" charset="0"/>
                <a:cs typeface="Arial" pitchFamily="34" charset="0"/>
              </a:rPr>
              <a:t>«Нормальный» объемный расход газа</a:t>
            </a:r>
            <a:endParaRPr lang="ru-RU" alt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5293414A-DF2A-48E6-A589-4FF68376C023}"/>
              </a:ext>
            </a:extLst>
          </p:cNvPr>
          <p:cNvSpPr txBox="1">
            <a:spLocks/>
          </p:cNvSpPr>
          <p:nvPr/>
        </p:nvSpPr>
        <p:spPr>
          <a:xfrm>
            <a:off x="11577083" y="6327425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B81A95C-26AA-46E9-B163-8751EC3E2D3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4340" y="191534"/>
            <a:ext cx="1451015" cy="337621"/>
          </a:xfrm>
          <a:prstGeom prst="rect">
            <a:avLst/>
          </a:prstGeom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48208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ype1"/>
          <p:cNvSpPr txBox="1">
            <a:spLocks/>
          </p:cNvSpPr>
          <p:nvPr/>
        </p:nvSpPr>
        <p:spPr>
          <a:xfrm>
            <a:off x="298175" y="1181159"/>
            <a:ext cx="5405041" cy="51172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 algn="just">
              <a:lnSpc>
                <a:spcPct val="114000"/>
              </a:lnSpc>
              <a:spcBef>
                <a:spcPts val="300"/>
              </a:spcBef>
              <a:buNone/>
            </a:pPr>
            <a:r>
              <a:rPr lang="ru-RU" sz="16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 газа </a:t>
            </a:r>
            <a:r>
              <a:rPr lang="ru-RU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количество 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газа, 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проходящее в единицу времени через поперечное сечение трубопровода, 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канала, аппарата и т.п.</a:t>
            </a:r>
          </a:p>
          <a:p>
            <a:pPr marL="0" indent="457200" algn="just">
              <a:lnSpc>
                <a:spcPct val="114000"/>
              </a:lnSpc>
              <a:spcBef>
                <a:spcPts val="300"/>
              </a:spcBef>
              <a:buNone/>
            </a:pPr>
            <a:r>
              <a:rPr lang="ru-RU" sz="16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Объемный расход газа (м</a:t>
            </a:r>
            <a:r>
              <a:rPr lang="ru-RU" sz="1600" b="1" i="1" baseline="30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6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/с) </a:t>
            </a:r>
            <a:r>
              <a:rPr lang="ru-RU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газа, проходящий 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единицу времени через поперечное сечение трубопровода, канала, аппарата и т.п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457200" algn="just">
              <a:lnSpc>
                <a:spcPct val="114000"/>
              </a:lnSpc>
              <a:spcBef>
                <a:spcPts val="300"/>
              </a:spcBef>
              <a:buNone/>
            </a:pPr>
            <a:r>
              <a:rPr lang="ru-RU" sz="16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Фактический объемный </a:t>
            </a:r>
            <a:r>
              <a:rPr lang="ru-RU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 </a:t>
            </a:r>
            <a:r>
              <a:rPr lang="ru-RU" sz="16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</a:t>
            </a: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это объемный расход газа при данных условиях: температуре и давлении.</a:t>
            </a:r>
          </a:p>
          <a:p>
            <a:pPr marL="0" indent="457200" algn="just">
              <a:lnSpc>
                <a:spcPct val="114000"/>
              </a:lnSpc>
              <a:spcBef>
                <a:spcPts val="300"/>
              </a:spcBef>
              <a:buNone/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 1: 100 л/с водорода и 100 л/с метана – фактический объемный расход одинаковый, а массовый? А мольный?</a:t>
            </a:r>
          </a:p>
          <a:p>
            <a:pPr marL="0" indent="457200" algn="just">
              <a:lnSpc>
                <a:spcPct val="114000"/>
              </a:lnSpc>
              <a:spcBef>
                <a:spcPts val="300"/>
              </a:spcBef>
              <a:buNone/>
            </a:pP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 </a:t>
            </a: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2: 100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л/с </a:t>
            </a: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метана при 20 °С и 6 МПа и 100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л/с метана при </a:t>
            </a: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°С и </a:t>
            </a: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101325 Па – фактический объемный расход одинаковый, а массовый? А мольный?</a:t>
            </a:r>
          </a:p>
          <a:p>
            <a:pPr marL="0" indent="457200" algn="just">
              <a:lnSpc>
                <a:spcPct val="114000"/>
              </a:lnSpc>
              <a:spcBef>
                <a:spcPts val="300"/>
              </a:spcBef>
              <a:buNone/>
            </a:pPr>
            <a:r>
              <a:rPr lang="ru-RU" sz="16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«Нормальный» </a:t>
            </a:r>
            <a:r>
              <a:rPr lang="ru-RU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объемный расход газа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это объемный расход 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газа, «</a:t>
            </a: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приведенный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к 0 °С и 101325 Па.</a:t>
            </a:r>
            <a:endParaRPr lang="ru-RU" sz="16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363511"/>
              </p:ext>
            </p:extLst>
          </p:nvPr>
        </p:nvGraphicFramePr>
        <p:xfrm>
          <a:off x="5806665" y="1172496"/>
          <a:ext cx="6040777" cy="51778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Equation" r:id="rId5" imgW="5867280" imgH="5029200" progId="Equation.DSMT4">
                  <p:embed/>
                </p:oleObj>
              </mc:Choice>
              <mc:Fallback>
                <p:oleObj name="Equation" r:id="rId5" imgW="5867280" imgH="5029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6665" y="1172496"/>
                        <a:ext cx="6040777" cy="51778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750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62400" y="0"/>
            <a:ext cx="8229600" cy="836613"/>
          </a:xfrm>
        </p:spPr>
        <p:txBody>
          <a:bodyPr anchorCtr="1"/>
          <a:lstStyle/>
          <a:p>
            <a:pPr eaLnBrk="1" hangingPunct="1"/>
            <a:r>
              <a:rPr lang="ru-RU" altLang="ru-RU" sz="2800" dirty="0"/>
              <a:t>Магистральные газопроводы России</a:t>
            </a:r>
          </a:p>
        </p:txBody>
      </p:sp>
      <p:sp>
        <p:nvSpPr>
          <p:cNvPr id="7172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Georgia" pitchFamily="18" charset="0"/>
            </a:endParaRPr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0099E1FE-38B9-46AC-B430-F212EC788220}"/>
              </a:ext>
            </a:extLst>
          </p:cNvPr>
          <p:cNvSpPr txBox="1">
            <a:spLocks/>
          </p:cNvSpPr>
          <p:nvPr/>
        </p:nvSpPr>
        <p:spPr>
          <a:xfrm>
            <a:off x="11524422" y="638246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CD3964F-8602-4C75-A9DC-076DA5B3ED4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128" y="184666"/>
            <a:ext cx="1451015" cy="337621"/>
          </a:xfrm>
          <a:prstGeom prst="rect">
            <a:avLst/>
          </a:prstGeom>
        </p:spPr>
      </p:pic>
      <p:pic>
        <p:nvPicPr>
          <p:cNvPr id="7" name="Picture 2" descr="http://c2.kommersant.ru/ISSUES.PHOTO/TEMA/2009/156/bg_0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8732" y="87560"/>
            <a:ext cx="9022744" cy="659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35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2447875" y="160893"/>
            <a:ext cx="935083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>
                <a:latin typeface="+mj-lt"/>
              </a:rPr>
              <a:t>Природный газ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5757" y="1044885"/>
            <a:ext cx="585938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Попутный нефтяной газ </a:t>
            </a:r>
            <a:r>
              <a:rPr lang="ru-RU" sz="2000" dirty="0"/>
              <a:t>(ПНГ, попутный газ) — смесь различных газообразных углеводородов, растворенных в нефти</a:t>
            </a:r>
            <a:r>
              <a:rPr lang="en-US" sz="2000" dirty="0"/>
              <a:t> </a:t>
            </a:r>
            <a:r>
              <a:rPr lang="ru-RU" sz="2000" dirty="0"/>
              <a:t>и выделяющихся в процессе добычи, подготовки, транспорта, переработки.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001845"/>
              </p:ext>
            </p:extLst>
          </p:nvPr>
        </p:nvGraphicFramePr>
        <p:xfrm>
          <a:off x="5830343" y="5619350"/>
          <a:ext cx="6192692" cy="1136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33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69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69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69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3695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3695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3695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3695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36952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1303724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262478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Месторождение</a:t>
                      </a:r>
                    </a:p>
                  </a:txBody>
                  <a:tcPr marL="45720" marR="45720" anchor="ctr"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Объемное содержание компонентов,</a:t>
                      </a:r>
                      <a:r>
                        <a:rPr lang="ru-RU" sz="1400" baseline="0" dirty="0"/>
                        <a:t> %</a:t>
                      </a:r>
                      <a:endParaRPr lang="ru-RU" sz="1400" dirty="0"/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45720" marR="4572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Относительная</a:t>
                      </a:r>
                      <a:r>
                        <a:rPr lang="ru-RU" sz="1400" baseline="0" dirty="0"/>
                        <a:t> плотность</a:t>
                      </a:r>
                      <a:endParaRPr lang="ru-RU" sz="14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9509">
                <a:tc vMerge="1">
                  <a:txBody>
                    <a:bodyPr/>
                    <a:lstStyle/>
                    <a:p>
                      <a:pPr algn="ctr"/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CH</a:t>
                      </a:r>
                      <a:r>
                        <a:rPr lang="en-US" sz="1200" baseline="-25000" dirty="0"/>
                        <a:t>4</a:t>
                      </a:r>
                      <a:endParaRPr lang="ru-RU" sz="12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</a:t>
                      </a:r>
                      <a:r>
                        <a:rPr lang="en-US" sz="1200" baseline="-25000" dirty="0"/>
                        <a:t>2</a:t>
                      </a:r>
                      <a:r>
                        <a:rPr lang="en-US" sz="1200" dirty="0"/>
                        <a:t>H</a:t>
                      </a:r>
                      <a:r>
                        <a:rPr lang="en-US" sz="1200" baseline="-25000" dirty="0"/>
                        <a:t>6</a:t>
                      </a:r>
                      <a:endParaRPr lang="ru-RU" sz="12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</a:t>
                      </a:r>
                      <a:r>
                        <a:rPr lang="en-US" sz="1200" baseline="-25000" dirty="0"/>
                        <a:t>3</a:t>
                      </a:r>
                      <a:r>
                        <a:rPr lang="en-US" sz="1200" dirty="0"/>
                        <a:t>H</a:t>
                      </a:r>
                      <a:r>
                        <a:rPr lang="en-US" sz="1200" baseline="-25000" dirty="0"/>
                        <a:t>8</a:t>
                      </a:r>
                      <a:endParaRPr lang="ru-RU" sz="12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</a:t>
                      </a:r>
                      <a:r>
                        <a:rPr lang="en-US" sz="1200" baseline="-25000" dirty="0"/>
                        <a:t>4</a:t>
                      </a:r>
                      <a:r>
                        <a:rPr lang="en-US" sz="1200" dirty="0"/>
                        <a:t>H</a:t>
                      </a:r>
                      <a:r>
                        <a:rPr lang="en-US" sz="1200" baseline="-25000" dirty="0"/>
                        <a:t>10</a:t>
                      </a:r>
                      <a:endParaRPr lang="ru-RU" sz="12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</a:t>
                      </a:r>
                      <a:r>
                        <a:rPr lang="en-US" sz="1200" baseline="-25000" dirty="0"/>
                        <a:t>5+</a:t>
                      </a:r>
                      <a:endParaRPr lang="ru-RU" sz="12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CO</a:t>
                      </a:r>
                      <a:r>
                        <a:rPr lang="en-US" sz="1200" baseline="-25000" dirty="0"/>
                        <a:t>2</a:t>
                      </a:r>
                      <a:endParaRPr lang="ru-RU" sz="12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</a:t>
                      </a:r>
                      <a:r>
                        <a:rPr lang="en-US" sz="1200" baseline="-25000" dirty="0"/>
                        <a:t>2</a:t>
                      </a:r>
                      <a:r>
                        <a:rPr lang="en-US" sz="1200" dirty="0"/>
                        <a:t>S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</a:t>
                      </a:r>
                      <a:r>
                        <a:rPr lang="en-US" sz="1200" baseline="-25000" dirty="0"/>
                        <a:t>2</a:t>
                      </a:r>
                      <a:endParaRPr lang="ru-RU" sz="1200" baseline="-25000" dirty="0"/>
                    </a:p>
                  </a:txBody>
                  <a:tcPr marL="45720" marR="4572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sz="105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16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нефтяное </a:t>
                      </a:r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ru-RU" sz="1200" dirty="0"/>
                        <a:t>(1 ступ. сепарации)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61,7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7,7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17,6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8,5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3,2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0,03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-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1,3</a:t>
                      </a:r>
                    </a:p>
                  </a:txBody>
                  <a:tcPr marL="46800" marR="468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0,89</a:t>
                      </a:r>
                    </a:p>
                  </a:txBody>
                  <a:tcPr marL="46800" marR="46800" marT="18000" marB="1800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4CBC729-C84E-4F2B-AD8B-4AB6DE08AD9E}"/>
              </a:ext>
            </a:extLst>
          </p:cNvPr>
          <p:cNvSpPr/>
          <p:nvPr/>
        </p:nvSpPr>
        <p:spPr>
          <a:xfrm>
            <a:off x="7567237" y="1044885"/>
            <a:ext cx="39361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Состояние рационального использования попутного нефтяного газа в Российской Федерации в 2012 </a:t>
            </a:r>
            <a:r>
              <a:rPr lang="ru-RU" sz="1600" dirty="0" smtClean="0"/>
              <a:t>г</a:t>
            </a:r>
            <a:r>
              <a:rPr lang="ru-RU" sz="1600" dirty="0"/>
              <a:t>.</a:t>
            </a:r>
          </a:p>
        </p:txBody>
      </p:sp>
      <p:graphicFrame>
        <p:nvGraphicFramePr>
          <p:cNvPr id="17" name="Таблица 3">
            <a:extLst>
              <a:ext uri="{FF2B5EF4-FFF2-40B4-BE49-F238E27FC236}">
                <a16:creationId xmlns:a16="http://schemas.microsoft.com/office/drawing/2014/main" xmlns="" id="{66EF8830-E8C6-4BDD-87D9-060A435C89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987850"/>
              </p:ext>
            </p:extLst>
          </p:nvPr>
        </p:nvGraphicFramePr>
        <p:xfrm>
          <a:off x="7047621" y="1924096"/>
          <a:ext cx="4975414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5708">
                  <a:extLst>
                    <a:ext uri="{9D8B030D-6E8A-4147-A177-3AD203B41FA5}">
                      <a16:colId xmlns:a16="http://schemas.microsoft.com/office/drawing/2014/main" xmlns="" val="4074514474"/>
                    </a:ext>
                  </a:extLst>
                </a:gridCol>
                <a:gridCol w="1231630">
                  <a:extLst>
                    <a:ext uri="{9D8B030D-6E8A-4147-A177-3AD203B41FA5}">
                      <a16:colId xmlns:a16="http://schemas.microsoft.com/office/drawing/2014/main" xmlns="" val="2505008081"/>
                    </a:ext>
                  </a:extLst>
                </a:gridCol>
                <a:gridCol w="1608076">
                  <a:extLst>
                    <a:ext uri="{9D8B030D-6E8A-4147-A177-3AD203B41FA5}">
                      <a16:colId xmlns:a16="http://schemas.microsoft.com/office/drawing/2014/main" xmlns="" val="16339503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Федеральный округ, субъект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Ресурсы газа, млрд. м3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% использования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91146412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/>
                        <a:t>Северо-Западный ФО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2,7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64,6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6775334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/>
                        <a:t>Южный ФО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1,9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96,1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53721518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/>
                        <a:t>Северо-Кавказский ФО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67,5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965921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/>
                        <a:t>Дальневосточный ФО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3,4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90,5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15704914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/>
                        <a:t>Уральский ФО, в т.ч.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45,4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86,9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5470609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/>
                        <a:t>ХМАО-Югра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35,8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89,1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3729829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/>
                        <a:t>ЯНАО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9,3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80,0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2918293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/>
                        <a:t>Приволжский ФО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7,6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75,8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63909276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/>
                        <a:t>Сибирский ФО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10,4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24,2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1847836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/>
                        <a:t>Всего по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71,8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76,0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75320009"/>
                  </a:ext>
                </a:extLst>
              </a:tr>
            </a:tbl>
          </a:graphicData>
        </a:graphic>
      </p:graphicFrame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2091EFB7-CB3D-4231-BC0A-8C225B2358FC}"/>
              </a:ext>
            </a:extLst>
          </p:cNvPr>
          <p:cNvGrpSpPr/>
          <p:nvPr/>
        </p:nvGrpSpPr>
        <p:grpSpPr>
          <a:xfrm>
            <a:off x="610177" y="2718754"/>
            <a:ext cx="6192692" cy="3835697"/>
            <a:chOff x="6589009" y="3625516"/>
            <a:chExt cx="4901184" cy="2900476"/>
          </a:xfrm>
        </p:grpSpPr>
        <p:graphicFrame>
          <p:nvGraphicFramePr>
            <p:cNvPr id="18" name="Диаграмма 17">
              <a:extLst>
                <a:ext uri="{FF2B5EF4-FFF2-40B4-BE49-F238E27FC236}">
                  <a16:creationId xmlns:a16="http://schemas.microsoft.com/office/drawing/2014/main" xmlns="" id="{4EBD7134-9EED-418A-902B-8AD0F260EE4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27388634"/>
                </p:ext>
              </p:extLst>
            </p:nvPr>
          </p:nvGraphicFramePr>
          <p:xfrm>
            <a:off x="6589009" y="3625516"/>
            <a:ext cx="4901184" cy="290047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7BFC3342-65B7-43D6-B1F0-91B0246ABF81}"/>
                </a:ext>
              </a:extLst>
            </p:cNvPr>
            <p:cNvSpPr txBox="1"/>
            <p:nvPr/>
          </p:nvSpPr>
          <p:spPr>
            <a:xfrm>
              <a:off x="7886721" y="5117838"/>
              <a:ext cx="1152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900" dirty="0"/>
                <a:t>ХМАО-Югра</a:t>
              </a:r>
            </a:p>
            <a:p>
              <a:pPr algn="ctr"/>
              <a:r>
                <a:rPr lang="ru-RU" sz="900" dirty="0"/>
                <a:t>35,8 млрд. м</a:t>
              </a:r>
              <a:r>
                <a:rPr lang="ru-RU" sz="900" baseline="30000" dirty="0"/>
                <a:t>3</a:t>
              </a:r>
              <a:r>
                <a:rPr lang="ru-RU" sz="900" dirty="0"/>
                <a:t> – 79%</a:t>
              </a:r>
            </a:p>
          </p:txBody>
        </p:sp>
      </p:grp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3257B111-BA29-4ACA-A288-1F93C65A35F5}"/>
              </a:ext>
            </a:extLst>
          </p:cNvPr>
          <p:cNvCxnSpPr>
            <a:cxnSpLocks/>
          </p:cNvCxnSpPr>
          <p:nvPr/>
        </p:nvCxnSpPr>
        <p:spPr>
          <a:xfrm>
            <a:off x="555757" y="2463895"/>
            <a:ext cx="6002359" cy="0"/>
          </a:xfrm>
          <a:prstGeom prst="line">
            <a:avLst/>
          </a:prstGeom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xmlns="" id="{48164263-971C-4C71-8705-E7ECBA8156FD}"/>
              </a:ext>
            </a:extLst>
          </p:cNvPr>
          <p:cNvCxnSpPr>
            <a:cxnSpLocks/>
          </p:cNvCxnSpPr>
          <p:nvPr/>
        </p:nvCxnSpPr>
        <p:spPr>
          <a:xfrm>
            <a:off x="6558116" y="890734"/>
            <a:ext cx="5452330" cy="0"/>
          </a:xfrm>
          <a:prstGeom prst="line">
            <a:avLst/>
          </a:prstGeom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Номер слайда 5">
            <a:extLst>
              <a:ext uri="{FF2B5EF4-FFF2-40B4-BE49-F238E27FC236}">
                <a16:creationId xmlns:a16="http://schemas.microsoft.com/office/drawing/2014/main" xmlns="" id="{1BDB203B-1030-4A55-8AAA-EF736B99525A}"/>
              </a:ext>
            </a:extLst>
          </p:cNvPr>
          <p:cNvSpPr txBox="1">
            <a:spLocks/>
          </p:cNvSpPr>
          <p:nvPr/>
        </p:nvSpPr>
        <p:spPr>
          <a:xfrm>
            <a:off x="70066" y="637188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70AB2474-9CAF-4308-A333-48822C382C7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128" y="184666"/>
            <a:ext cx="1451015" cy="33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08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2398712" y="221521"/>
            <a:ext cx="739457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000" b="1" dirty="0">
                <a:latin typeface="+mj-lt"/>
              </a:rPr>
              <a:t>Природный газ: термины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91D5EA7F-0852-4180-8101-35EE4093DBE9}"/>
              </a:ext>
            </a:extLst>
          </p:cNvPr>
          <p:cNvSpPr txBox="1"/>
          <p:nvPr/>
        </p:nvSpPr>
        <p:spPr>
          <a:xfrm>
            <a:off x="977951" y="1746536"/>
            <a:ext cx="76691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b="1" dirty="0"/>
              <a:t>Горючие </a:t>
            </a:r>
            <a:r>
              <a:rPr lang="ru-RU" sz="2000" b="1" dirty="0" smtClean="0"/>
              <a:t>газы / Горючие </a:t>
            </a:r>
            <a:r>
              <a:rPr lang="ru-RU" sz="2000" b="1" dirty="0"/>
              <a:t>природные газы</a:t>
            </a:r>
            <a:r>
              <a:rPr lang="ru-RU" sz="2000" dirty="0"/>
              <a:t> — природный газ, пригодный для использования в качестве топлива (!)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D81FB102-8C75-446F-B3CD-E1D375C6BB92}"/>
              </a:ext>
            </a:extLst>
          </p:cNvPr>
          <p:cNvSpPr txBox="1"/>
          <p:nvPr/>
        </p:nvSpPr>
        <p:spPr>
          <a:xfrm>
            <a:off x="977950" y="2568051"/>
            <a:ext cx="76691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b="1" dirty="0"/>
              <a:t>Сухой газ </a:t>
            </a:r>
            <a:r>
              <a:rPr lang="ru-RU" sz="2000" dirty="0"/>
              <a:t>– газ, подготовленный для транспортировки по газопроводу или для сжигания с целью получения тепловой </a:t>
            </a:r>
            <a:r>
              <a:rPr lang="ru-RU" sz="2000" dirty="0" smtClean="0"/>
              <a:t>энергии и </a:t>
            </a:r>
            <a:r>
              <a:rPr lang="ru-RU" sz="2000" dirty="0"/>
              <a:t>электроэнергии (характеризуется высоким содержанием метана);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EC13432D-07DB-4224-A2A0-3A0C9E0F241C}"/>
              </a:ext>
            </a:extLst>
          </p:cNvPr>
          <p:cNvSpPr txBox="1"/>
          <p:nvPr/>
        </p:nvSpPr>
        <p:spPr>
          <a:xfrm>
            <a:off x="977950" y="3916418"/>
            <a:ext cx="76691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b="1" dirty="0"/>
              <a:t>Влажный газ </a:t>
            </a:r>
            <a:r>
              <a:rPr lang="ru-RU" sz="2000" dirty="0"/>
              <a:t>– неосушенный природный;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1D868952-159F-49FB-9A55-7804A2B452CB}"/>
              </a:ext>
            </a:extLst>
          </p:cNvPr>
          <p:cNvSpPr txBox="1"/>
          <p:nvPr/>
        </p:nvSpPr>
        <p:spPr>
          <a:xfrm>
            <a:off x="977950" y="4397301"/>
            <a:ext cx="76691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b="1" dirty="0"/>
              <a:t>Тощий газ </a:t>
            </a:r>
            <a:r>
              <a:rPr lang="ru-RU" sz="2000" dirty="0"/>
              <a:t>– природный горючий газ, характеризующийся низким содержанием УВ С</a:t>
            </a:r>
            <a:r>
              <a:rPr lang="ru-RU" sz="2000" baseline="-25000" dirty="0"/>
              <a:t>3+</a:t>
            </a:r>
            <a:r>
              <a:rPr lang="ru-RU" sz="2000" dirty="0"/>
              <a:t> (С</a:t>
            </a:r>
            <a:r>
              <a:rPr lang="ru-RU" sz="2000" baseline="-25000" dirty="0"/>
              <a:t>2+</a:t>
            </a:r>
            <a:r>
              <a:rPr lang="ru-RU" sz="2000" dirty="0"/>
              <a:t>) (</a:t>
            </a:r>
            <a:r>
              <a:rPr lang="ru-RU" sz="2000" i="1" dirty="0"/>
              <a:t>читай</a:t>
            </a:r>
            <a:r>
              <a:rPr lang="ru-RU" sz="2000" dirty="0"/>
              <a:t>, высоким содержанием метана);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1FB6AC7A-2306-43A0-9397-0FBB43326298}"/>
              </a:ext>
            </a:extLst>
          </p:cNvPr>
          <p:cNvSpPr txBox="1"/>
          <p:nvPr/>
        </p:nvSpPr>
        <p:spPr>
          <a:xfrm>
            <a:off x="977950" y="5537549"/>
            <a:ext cx="76835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b="1" dirty="0"/>
              <a:t>Жирный газ </a:t>
            </a:r>
            <a:r>
              <a:rPr lang="ru-RU" sz="2000" dirty="0"/>
              <a:t>– природный горючий газ, характеризующийся высоким содержанием УВ С</a:t>
            </a:r>
            <a:r>
              <a:rPr lang="ru-RU" sz="2000" baseline="-25000" dirty="0"/>
              <a:t>3+ </a:t>
            </a:r>
            <a:r>
              <a:rPr lang="ru-RU" sz="2000" dirty="0"/>
              <a:t>(С</a:t>
            </a:r>
            <a:r>
              <a:rPr lang="ru-RU" sz="2000" baseline="-25000" dirty="0"/>
              <a:t>2+</a:t>
            </a:r>
            <a:r>
              <a:rPr lang="ru-RU" sz="2000" dirty="0"/>
              <a:t>).</a:t>
            </a:r>
          </a:p>
        </p:txBody>
      </p:sp>
      <p:sp>
        <p:nvSpPr>
          <p:cNvPr id="2049" name="Овал 2048">
            <a:extLst>
              <a:ext uri="{FF2B5EF4-FFF2-40B4-BE49-F238E27FC236}">
                <a16:creationId xmlns:a16="http://schemas.microsoft.com/office/drawing/2014/main" xmlns="" id="{087C7C2A-77B6-40E9-B8A3-898220E6BBCE}"/>
              </a:ext>
            </a:extLst>
          </p:cNvPr>
          <p:cNvSpPr/>
          <p:nvPr/>
        </p:nvSpPr>
        <p:spPr>
          <a:xfrm>
            <a:off x="9222656" y="1575057"/>
            <a:ext cx="1445342" cy="1445342"/>
          </a:xfrm>
          <a:prstGeom prst="ellipse">
            <a:avLst/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xmlns="" id="{47309C21-1254-42F9-89F6-CD71CA65FAF2}"/>
              </a:ext>
            </a:extLst>
          </p:cNvPr>
          <p:cNvSpPr/>
          <p:nvPr/>
        </p:nvSpPr>
        <p:spPr>
          <a:xfrm>
            <a:off x="9222655" y="3214831"/>
            <a:ext cx="1445343" cy="1445343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xmlns="" id="{EA782F3F-01BA-4BB1-ABB2-9765E5A72023}"/>
              </a:ext>
            </a:extLst>
          </p:cNvPr>
          <p:cNvSpPr/>
          <p:nvPr/>
        </p:nvSpPr>
        <p:spPr>
          <a:xfrm>
            <a:off x="9222655" y="4854606"/>
            <a:ext cx="1445344" cy="1445344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6E75899C-1D92-48C8-8452-1F8A7C9071D3}"/>
              </a:ext>
            </a:extLst>
          </p:cNvPr>
          <p:cNvSpPr/>
          <p:nvPr/>
        </p:nvSpPr>
        <p:spPr>
          <a:xfrm>
            <a:off x="0" y="852054"/>
            <a:ext cx="12193656" cy="4417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Номер слайда 5">
            <a:extLst>
              <a:ext uri="{FF2B5EF4-FFF2-40B4-BE49-F238E27FC236}">
                <a16:creationId xmlns:a16="http://schemas.microsoft.com/office/drawing/2014/main" xmlns="" id="{A5E1F5F1-ACA9-458C-815E-D9735196CD17}"/>
              </a:ext>
            </a:extLst>
          </p:cNvPr>
          <p:cNvSpPr txBox="1">
            <a:spLocks/>
          </p:cNvSpPr>
          <p:nvPr/>
        </p:nvSpPr>
        <p:spPr>
          <a:xfrm>
            <a:off x="11545807" y="636802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65E18B0D-1D0E-47F6-8E63-B49E20548E2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1856" y="205723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91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11438" y="1283449"/>
            <a:ext cx="11260967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b="1" dirty="0"/>
              <a:t>Первичные (нативные) газы – </a:t>
            </a:r>
            <a:r>
              <a:rPr lang="ru-RU" dirty="0"/>
              <a:t>газы природного происхождения: ПНГ, ПГ, газ газоконденсатных месторождений;</a:t>
            </a:r>
            <a:endParaRPr lang="ru-RU" b="1" dirty="0"/>
          </a:p>
          <a:p>
            <a:pPr algn="just"/>
            <a:r>
              <a:rPr lang="ru-RU" b="1" dirty="0"/>
              <a:t>Вторичные (искусственные) газы </a:t>
            </a:r>
            <a:r>
              <a:rPr lang="ru-RU" dirty="0"/>
              <a:t>– газы, образовавшиеся в результате технологической переработки нефти и природного газа (а также угля, торфа и т.д.); </a:t>
            </a:r>
            <a:r>
              <a:rPr lang="ru-RU" i="1" dirty="0"/>
              <a:t>например, </a:t>
            </a:r>
            <a:r>
              <a:rPr lang="ru-RU" dirty="0"/>
              <a:t>выход газообразных продуктов во вторичных процессах переработки нефти </a:t>
            </a:r>
            <a:r>
              <a:rPr lang="ru-RU" dirty="0" smtClean="0"/>
              <a:t>достигает </a:t>
            </a:r>
            <a:r>
              <a:rPr lang="ru-RU" dirty="0"/>
              <a:t>5-20 %;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580411"/>
              </p:ext>
            </p:extLst>
          </p:nvPr>
        </p:nvGraphicFramePr>
        <p:xfrm>
          <a:off x="519593" y="2674081"/>
          <a:ext cx="11262832" cy="3962396"/>
        </p:xfrm>
        <a:graphic>
          <a:graphicData uri="http://schemas.openxmlformats.org/drawingml/2006/table">
            <a:tbl>
              <a:tblPr bandRow="1">
                <a:tableStyleId>{ED083AE6-46FA-4A59-8FB0-9F97EB10719F}</a:tableStyleId>
              </a:tblPr>
              <a:tblGrid>
                <a:gridCol w="13331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947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693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5108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7087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62563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34044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320591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856977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280524">
                <a:tc gridSpan="9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Состав газа, %,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</a:rPr>
                        <a:t> процессов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Состав газа, %,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</a:rPr>
                        <a:t> процессов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6375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</a:rPr>
                        <a:t>Компоненты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</a:rPr>
                        <a:t>АВТ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</a:rPr>
                        <a:t>Катриформинг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</a:rPr>
                        <a:t>Гидроочистка</a:t>
                      </a:r>
                      <a:r>
                        <a:rPr lang="ru-RU" sz="1400" b="1" kern="1200" baseline="0" dirty="0">
                          <a:solidFill>
                            <a:schemeClr val="tx1"/>
                          </a:solidFill>
                        </a:rPr>
                        <a:t> дизтоплива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</a:rPr>
                        <a:t>Гидрокрекинг вакуумного дистиллята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</a:rPr>
                        <a:t>Замедленное коксование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</a:rPr>
                        <a:t>гудрона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</a:rPr>
                        <a:t>Термический</a:t>
                      </a:r>
                      <a:r>
                        <a:rPr lang="ru-RU" sz="1400" b="1" kern="1200" baseline="0" dirty="0">
                          <a:solidFill>
                            <a:schemeClr val="tx1"/>
                          </a:solidFill>
                        </a:rPr>
                        <a:t> крекинг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</a:rPr>
                        <a:t>Каталитический</a:t>
                      </a:r>
                      <a:r>
                        <a:rPr lang="ru-RU" sz="1400" b="1" kern="1200" baseline="0" dirty="0">
                          <a:solidFill>
                            <a:schemeClr val="tx1"/>
                          </a:solidFill>
                        </a:rPr>
                        <a:t> крекинг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</a:rPr>
                        <a:t>Пиролиз бензина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5458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СН</a:t>
                      </a:r>
                      <a:r>
                        <a:rPr lang="ru-RU" sz="1400" b="0" baseline="-250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 + Н</a:t>
                      </a:r>
                      <a:r>
                        <a:rPr lang="ru-RU" sz="1400" b="0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2,7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19,0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34,0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6,9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36,3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16,2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13,0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18,2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5458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Этилен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1,7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2,5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5,0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43,4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5458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Этан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5,1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21,0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24,5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14,0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18,2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17,0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8,0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3,5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5458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Пропилен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5,9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9,0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23,8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20,8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45458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Пропан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41,3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32,0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20,5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44,7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17,0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21,5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10,8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0,4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5458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Изобутилен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2,3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4,5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7,2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1,0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45458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н-Бутилен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3,7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0,8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12,8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3,9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5458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н-Бутан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50,9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16,0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10,4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9,5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14,5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4,8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0,4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5458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Изобутан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13,0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12,0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21,0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24,0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5,6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5,0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14,6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3,0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45458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Бутадиен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5,4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90917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Сумма непредельных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13,6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25,8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48,8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74,5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613CE03A-7632-4C56-AF98-AD6F23CF1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8711" y="249718"/>
            <a:ext cx="739457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000" b="1" dirty="0">
                <a:latin typeface="+mj-lt"/>
              </a:rPr>
              <a:t>Природный газ: термины</a:t>
            </a:r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xmlns="" id="{00E24D85-EFE2-4405-8040-49D42B42E9E2}"/>
              </a:ext>
            </a:extLst>
          </p:cNvPr>
          <p:cNvSpPr txBox="1">
            <a:spLocks/>
          </p:cNvSpPr>
          <p:nvPr/>
        </p:nvSpPr>
        <p:spPr>
          <a:xfrm>
            <a:off x="11672405" y="645391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60C902A7-F9E7-47C5-9825-85377CDCB0F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5690" y="124854"/>
            <a:ext cx="1569217" cy="365124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96CC2D89-D56E-4309-82F4-30FC2C521884}"/>
              </a:ext>
            </a:extLst>
          </p:cNvPr>
          <p:cNvSpPr/>
          <p:nvPr/>
        </p:nvSpPr>
        <p:spPr>
          <a:xfrm>
            <a:off x="0" y="814966"/>
            <a:ext cx="12193656" cy="3651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936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4512649" y="202442"/>
            <a:ext cx="736529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+mj-lt"/>
              </a:rPr>
              <a:t>Происхождение природного газа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05368" y="1141390"/>
            <a:ext cx="6933662" cy="3426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2000" b="1" dirty="0"/>
              <a:t>Природный газ </a:t>
            </a:r>
            <a:r>
              <a:rPr lang="ru-RU" sz="2000" dirty="0"/>
              <a:t>— полезное горючее ископаемое, смесь газов, образовавшихся в недрах Земли.</a:t>
            </a:r>
          </a:p>
          <a:p>
            <a:pPr algn="just">
              <a:spcAft>
                <a:spcPts val="1000"/>
              </a:spcAft>
            </a:pPr>
            <a:r>
              <a:rPr lang="ru-RU" sz="2000" b="1" dirty="0"/>
              <a:t>Органическая теория происхождения УВ: </a:t>
            </a:r>
            <a:r>
              <a:rPr lang="ru-RU" sz="2000" dirty="0"/>
              <a:t>нефть и газ — продукты преобразования рассеянного в осадочных породах органического вещества. Газообразные УВ генерируются из гумусового и сапропелевого органического вещества в прибрежно-морских и озёрных условиях в окислительных средах (+О</a:t>
            </a:r>
            <a:r>
              <a:rPr lang="ru-RU" sz="2000" baseline="-25000" dirty="0"/>
              <a:t>2</a:t>
            </a:r>
            <a:r>
              <a:rPr lang="ru-RU" sz="2000" dirty="0"/>
              <a:t>).</a:t>
            </a:r>
          </a:p>
          <a:p>
            <a:pPr algn="just">
              <a:spcAft>
                <a:spcPts val="1000"/>
              </a:spcAft>
            </a:pPr>
            <a:r>
              <a:rPr lang="ru-RU" sz="2000" b="1" dirty="0"/>
              <a:t>Газовая залежь </a:t>
            </a:r>
            <a:r>
              <a:rPr lang="ru-RU" sz="2000" dirty="0"/>
              <a:t>– место скопления природного газа в свободном состоянии в порах и трещинах горных пород;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13E7D6D-14C6-4384-94EC-11C1C7E56BCB}"/>
              </a:ext>
            </a:extLst>
          </p:cNvPr>
          <p:cNvSpPr txBox="1"/>
          <p:nvPr/>
        </p:nvSpPr>
        <p:spPr>
          <a:xfrm>
            <a:off x="405367" y="4567969"/>
            <a:ext cx="11472577" cy="175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2000" b="1" dirty="0"/>
              <a:t>Месторождение природного газа </a:t>
            </a:r>
            <a:r>
              <a:rPr lang="ru-RU" sz="2000" dirty="0"/>
              <a:t>– совокупность залежей природного газа и газоконденсата на определённой территории.</a:t>
            </a:r>
          </a:p>
          <a:p>
            <a:pPr algn="just">
              <a:spcAft>
                <a:spcPts val="1000"/>
              </a:spcAft>
            </a:pPr>
            <a:r>
              <a:rPr lang="ru-RU" sz="2000" b="1" dirty="0"/>
              <a:t>Пласт</a:t>
            </a:r>
            <a:r>
              <a:rPr lang="ru-RU" sz="2000" dirty="0"/>
              <a:t> – геологическое тело, имеющее плоскую форму, при которой его мощность во много раз меньше размеры площади его распространения, обладающее однородными признаками и ограниченное большими или малыми параллельными поверхностями.</a:t>
            </a:r>
          </a:p>
        </p:txBody>
      </p:sp>
      <p:pic>
        <p:nvPicPr>
          <p:cNvPr id="75778" name="Picture 2">
            <a:extLst>
              <a:ext uri="{FF2B5EF4-FFF2-40B4-BE49-F238E27FC236}">
                <a16:creationId xmlns:a16="http://schemas.microsoft.com/office/drawing/2014/main" xmlns="" id="{0DAFA188-A080-4378-9A62-3035E145D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7403" y="1301606"/>
            <a:ext cx="4390542" cy="3106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0A8C1F36-17D8-4903-AC46-DB147FD7D5D5}"/>
              </a:ext>
            </a:extLst>
          </p:cNvPr>
          <p:cNvCxnSpPr>
            <a:cxnSpLocks/>
          </p:cNvCxnSpPr>
          <p:nvPr/>
        </p:nvCxnSpPr>
        <p:spPr>
          <a:xfrm>
            <a:off x="4247535" y="915771"/>
            <a:ext cx="7630409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xmlns="" id="{40F1DED0-15FA-4E80-8FF8-431BA19FA207}"/>
              </a:ext>
            </a:extLst>
          </p:cNvPr>
          <p:cNvSpPr txBox="1">
            <a:spLocks/>
          </p:cNvSpPr>
          <p:nvPr/>
        </p:nvSpPr>
        <p:spPr>
          <a:xfrm>
            <a:off x="11577083" y="6327425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764B5404-16F2-477A-B571-75617479481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612" y="181978"/>
            <a:ext cx="1451015" cy="33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52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30EFE72E-1418-4CEF-84ED-8CA0EC62A9A7}"/>
              </a:ext>
            </a:extLst>
          </p:cNvPr>
          <p:cNvSpPr/>
          <p:nvPr/>
        </p:nvSpPr>
        <p:spPr>
          <a:xfrm flipH="1">
            <a:off x="-1" y="4031226"/>
            <a:ext cx="3077497" cy="2826774"/>
          </a:xfrm>
          <a:prstGeom prst="rect">
            <a:avLst/>
          </a:prstGeom>
          <a:blipFill dpi="0" rotWithShape="1">
            <a:blip r:embed="rId2" cstate="email">
              <a:alphaModFix amt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7752185" y="346035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5304" y="1190169"/>
            <a:ext cx="5279923" cy="4093428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indent="452438" algn="just"/>
            <a:r>
              <a:rPr lang="ru-RU" sz="2000" b="1" dirty="0"/>
              <a:t>Пластовое давление </a:t>
            </a:r>
            <a:r>
              <a:rPr lang="ru-RU" sz="2000" dirty="0"/>
              <a:t>чаще всего равно гидростатическому, например на глубине 5 км – 50 МПа. </a:t>
            </a:r>
          </a:p>
          <a:p>
            <a:pPr indent="452438" algn="just"/>
            <a:r>
              <a:rPr lang="ru-RU" sz="2000" b="1" dirty="0"/>
              <a:t>Пластовая температура </a:t>
            </a:r>
            <a:r>
              <a:rPr lang="ru-RU" sz="2000" dirty="0"/>
              <a:t>– чаще всего </a:t>
            </a:r>
            <a:r>
              <a:rPr lang="ru-RU" sz="2000" dirty="0" smtClean="0"/>
              <a:t>40- 90 </a:t>
            </a:r>
            <a:r>
              <a:rPr lang="en-US" sz="2000" dirty="0"/>
              <a:t>°C </a:t>
            </a:r>
            <a:r>
              <a:rPr lang="ru-RU" sz="2000" dirty="0"/>
              <a:t>(0-200 </a:t>
            </a:r>
            <a:r>
              <a:rPr lang="en-US" sz="2000" dirty="0"/>
              <a:t>°C)</a:t>
            </a:r>
            <a:r>
              <a:rPr lang="ru-RU" sz="2000" dirty="0"/>
              <a:t>.</a:t>
            </a:r>
          </a:p>
          <a:p>
            <a:pPr indent="452438" algn="just"/>
            <a:r>
              <a:rPr lang="ru-RU" sz="2000" b="1" dirty="0"/>
              <a:t>Коллектор</a:t>
            </a:r>
            <a:r>
              <a:rPr lang="ru-RU" sz="2000" dirty="0"/>
              <a:t> – горная порода, содержащая пустоты (поры, каверны или системы трещин) и способная вмещать и фильтровать флюиды (нефть, газ, воду).</a:t>
            </a:r>
          </a:p>
          <a:p>
            <a:pPr indent="452438" algn="just"/>
            <a:r>
              <a:rPr lang="ru-RU" sz="2000" b="1" dirty="0"/>
              <a:t>Флюид </a:t>
            </a:r>
            <a:r>
              <a:rPr lang="ru-RU" sz="2000" dirty="0"/>
              <a:t>—</a:t>
            </a:r>
            <a:r>
              <a:rPr lang="ru-RU" sz="2000" b="1" dirty="0"/>
              <a:t> </a:t>
            </a:r>
            <a:r>
              <a:rPr lang="ru-RU" sz="2000" dirty="0"/>
              <a:t>текучая нефтегазовая система;</a:t>
            </a:r>
            <a:r>
              <a:rPr lang="ru-RU" sz="2000" b="1" dirty="0"/>
              <a:t> </a:t>
            </a:r>
            <a:r>
              <a:rPr lang="ru-RU" sz="2000" i="1" dirty="0"/>
              <a:t>любое вещество, поведение которого при деформации может быть описано законами механики жидкостей.</a:t>
            </a:r>
          </a:p>
        </p:txBody>
      </p:sp>
      <p:pic>
        <p:nvPicPr>
          <p:cNvPr id="2" name="Picture 2" descr="http://im4.kommersant.ru/ISSUES.PHOTO/NAUKA/2011/002/shema1_big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0750" y="1190169"/>
            <a:ext cx="5855560" cy="5279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7976D66D-FD61-41ED-B9F1-DDC98E02D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0803" y="205284"/>
            <a:ext cx="736529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>
                <a:latin typeface="+mj-lt"/>
              </a:rPr>
              <a:t>Происхождение природного газа</a:t>
            </a:r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xmlns="" id="{EBC7B99F-159C-412D-A696-CFB8EAE77A50}"/>
              </a:ext>
            </a:extLst>
          </p:cNvPr>
          <p:cNvSpPr txBox="1">
            <a:spLocks/>
          </p:cNvSpPr>
          <p:nvPr/>
        </p:nvSpPr>
        <p:spPr>
          <a:xfrm>
            <a:off x="11577083" y="6327425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A3C9444-434D-408A-B8F1-9E7F0D00668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612" y="181978"/>
            <a:ext cx="1451015" cy="33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71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17E6CDE9-DC51-4412-8B04-42F7C2C8AE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97973" y="2058170"/>
            <a:ext cx="4494028" cy="4799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924234" y="254659"/>
            <a:ext cx="1094330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3400" b="1" dirty="0">
                <a:latin typeface="+mj-lt"/>
              </a:rPr>
              <a:t>Использование природного газа</a:t>
            </a: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707922" y="1232558"/>
            <a:ext cx="8308257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Направления:</a:t>
            </a:r>
          </a:p>
          <a:p>
            <a:pPr marL="354013" indent="-354013" eaLnBrk="1" hangingPunct="1">
              <a:buFont typeface="Courier New" panose="02070309020205020404" pitchFamily="49" charset="0"/>
              <a:buChar char="o"/>
            </a:pP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Энергетическое, наиболее распространенное: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95 % добытого метана в мире используется как топливо;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доля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метана в мировом энергобалансе – 24 %, в России – более 50 % (в производстве ЭЭ 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80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%).</a:t>
            </a:r>
            <a:endParaRPr lang="ru-RU" alt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/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ПГ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как топливо:</a:t>
            </a:r>
          </a:p>
          <a:p>
            <a:pPr lvl="2" eaLnBrk="1" hangingPunct="1">
              <a:buFont typeface="Courier New" panose="02070309020205020404" pitchFamily="49" charset="0"/>
              <a:buChar char="o"/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Промышленное;</a:t>
            </a:r>
          </a:p>
          <a:p>
            <a:pPr lvl="2" eaLnBrk="1" hangingPunct="1">
              <a:buFont typeface="Courier New" panose="02070309020205020404" pitchFamily="49" charset="0"/>
              <a:buChar char="o"/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Бытовое;</a:t>
            </a:r>
          </a:p>
          <a:p>
            <a:pPr lvl="2" eaLnBrk="1" hangingPunct="1">
              <a:buFont typeface="Courier New" panose="02070309020205020404" pitchFamily="49" charset="0"/>
              <a:buChar char="o"/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Моторное горючее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Courier New" panose="02070309020205020404" pitchFamily="49" charset="0"/>
              <a:buChar char="o"/>
            </a:pPr>
            <a:endParaRPr lang="ru-RU" alt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Courier New" panose="02070309020205020404" pitchFamily="49" charset="0"/>
              <a:buChar char="o"/>
            </a:pP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Химическое: 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главная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причина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слабого распространения </a:t>
            </a:r>
            <a:r>
              <a:rPr lang="ru-RU" altLang="ru-R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газохимии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трудность химической переработки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легких алканов (прежде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всего, метана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), поэтому только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возникновение прорывной технологии приведет к повсеместному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распространению газохимической отрасли.</a:t>
            </a:r>
            <a:endParaRPr lang="ru-RU" alt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Courier New" panose="02070309020205020404" pitchFamily="49" charset="0"/>
              <a:buChar char="o"/>
            </a:pPr>
            <a:endParaRPr lang="ru-RU" alt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30DCFA69-75CE-483A-9BE6-41BFF6EC62B0}"/>
              </a:ext>
            </a:extLst>
          </p:cNvPr>
          <p:cNvCxnSpPr>
            <a:cxnSpLocks/>
          </p:cNvCxnSpPr>
          <p:nvPr/>
        </p:nvCxnSpPr>
        <p:spPr>
          <a:xfrm>
            <a:off x="707923" y="952715"/>
            <a:ext cx="78854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B183FD7A-04B4-4AEB-8071-2D7FB8331B99}"/>
              </a:ext>
            </a:extLst>
          </p:cNvPr>
          <p:cNvSpPr txBox="1">
            <a:spLocks/>
          </p:cNvSpPr>
          <p:nvPr/>
        </p:nvSpPr>
        <p:spPr>
          <a:xfrm>
            <a:off x="11524422" y="638246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13</a:t>
            </a:fld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207C5107-413E-43C3-BDF7-D6B2A01B2F0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2258" y="224814"/>
            <a:ext cx="1451015" cy="33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53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 cstate="email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Составы и свойства 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природного и попутного газов.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составов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856576894"/>
              </p:ext>
            </p:extLst>
          </p:nvPr>
        </p:nvGraphicFramePr>
        <p:xfrm>
          <a:off x="1375204" y="1258894"/>
          <a:ext cx="9441591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712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391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08526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Газ природный</a:t>
                      </a:r>
                      <a:b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(УКПГ</a:t>
                      </a:r>
                      <a:r>
                        <a:rPr lang="ru-RU" sz="1200" baseline="0" dirty="0">
                          <a:latin typeface="Arial" pitchFamily="34" charset="0"/>
                          <a:cs typeface="Arial" pitchFamily="34" charset="0"/>
                        </a:rPr>
                        <a:t>, вход газа на НТС</a:t>
                      </a:r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Попутный нефтяной газ </a:t>
                      </a:r>
                    </a:p>
                    <a:p>
                      <a:pPr algn="ctr"/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(УКПГ,</a:t>
                      </a:r>
                      <a:r>
                        <a:rPr lang="ru-RU" sz="1200" baseline="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входные сепараторы ПНГ</a:t>
                      </a:r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Компонентный состав, % мол.</a:t>
                      </a:r>
                      <a:endParaRPr lang="ru-R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93,03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88,31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CO</a:t>
                      </a:r>
                      <a:r>
                        <a:rPr lang="en-US" sz="1200" baseline="-250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200" baseline="-25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0,26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0,71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Этан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4,10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5,20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Пропан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1,21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3,05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Изобутан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0,32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0,88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Н-бутан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0,29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0,88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Изопентан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0,25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Н-пентан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0,14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Бензол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0,07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0,02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Толуол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0,07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0,02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Н-гексан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0,04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Н-гептан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0,02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Кислород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менее 0,01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менее 0,01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Азот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0,31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0,46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Водород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менее 0,001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менее 0,001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Октан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менее 0,02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менее 0,02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Гелий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="" xmlns:a16="http://schemas.microsoft.com/office/drawing/2014/main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14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="" xmlns:a16="http://schemas.microsoft.com/office/drawing/2014/main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10910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26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 cstate="email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Составы и свойства 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природного и попутного газов.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составов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825807381"/>
              </p:ext>
            </p:extLst>
          </p:nvPr>
        </p:nvGraphicFramePr>
        <p:xfrm>
          <a:off x="960416" y="1258894"/>
          <a:ext cx="10260464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391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08526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Газ природный</a:t>
                      </a:r>
                      <a:b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(УКПГ</a:t>
                      </a:r>
                      <a:r>
                        <a:rPr lang="ru-RU" sz="1200" baseline="0" dirty="0">
                          <a:latin typeface="Arial" pitchFamily="34" charset="0"/>
                          <a:cs typeface="Arial" pitchFamily="34" charset="0"/>
                        </a:rPr>
                        <a:t>, вход газа на НТС</a:t>
                      </a:r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Попутный нефтяной газ </a:t>
                      </a:r>
                    </a:p>
                    <a:p>
                      <a:pPr algn="ctr"/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(УКПГ,</a:t>
                      </a:r>
                      <a:r>
                        <a:rPr lang="ru-RU" sz="1200" baseline="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входные сепараторы ПНГ</a:t>
                      </a:r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2000" algn="l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Давление в точке отбора пробы, МПа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6,9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0,38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2000" algn="l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Температура в точке отбора пробы,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°С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23,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marL="72000" algn="ctr"/>
                      <a:r>
                        <a:rPr lang="ru-RU" sz="1200" b="1" i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Показатели по ГОСТ 31369-2008</a:t>
                      </a:r>
                      <a:endParaRPr lang="ru-RU" sz="1200" b="1" i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marL="72000" algn="ctr"/>
                      <a:endParaRPr lang="ru-RU" sz="1200" b="1" i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marL="72000" algn="ctr"/>
                      <a:endParaRPr lang="ru-RU" sz="1200" b="1" i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2000" algn="l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Объемная высшая теплота сгорания, МДж/м</a:t>
                      </a:r>
                      <a:r>
                        <a:rPr lang="ru-RU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39,76</a:t>
                      </a:r>
                      <a:endParaRPr lang="ru-RU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41,84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2000" algn="l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Объемная низшая теплота сгорания, МДж/м</a:t>
                      </a:r>
                      <a:r>
                        <a:rPr lang="ru-RU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35,93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37,88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2000" algn="l"/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Относительная плотность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0,6097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0,6543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2000" algn="l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Плотность,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кг/м</a:t>
                      </a:r>
                      <a:r>
                        <a:rPr lang="ru-RU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0,7341</a:t>
                      </a:r>
                      <a:endParaRPr lang="ru-RU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0,7884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2000" algn="l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Число Воббе, МДж/м</a:t>
                      </a:r>
                      <a:r>
                        <a:rPr lang="ru-RU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50,92</a:t>
                      </a:r>
                      <a:endParaRPr lang="ru-RU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51,72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marL="72000" algn="ctr"/>
                      <a:r>
                        <a:rPr lang="ru-RU" sz="1200" b="1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Расчетные показатели (</a:t>
                      </a:r>
                      <a:r>
                        <a:rPr lang="en-US" sz="1200" b="1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Unisim Design</a:t>
                      </a:r>
                      <a:r>
                        <a:rPr lang="ru-RU" sz="1200" b="1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200" b="1" i="1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marL="72000" algn="ctr"/>
                      <a:endParaRPr lang="ru-RU" sz="1200" b="1" i="1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marL="72000" algn="ctr"/>
                      <a:endParaRPr lang="ru-RU" sz="1200" b="1" i="1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2000" algn="l"/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Плотность фактическая (при </a:t>
                      </a:r>
                      <a:r>
                        <a:rPr lang="en-US" sz="120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</a:t>
                      </a:r>
                      <a:r>
                        <a:rPr lang="ru-RU" sz="120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), кг/м</a:t>
                      </a:r>
                      <a:r>
                        <a:rPr lang="ru-RU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59,05</a:t>
                      </a:r>
                      <a:endParaRPr lang="ru-RU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3,083</a:t>
                      </a:r>
                      <a:endParaRPr lang="ru-RU" sz="12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2000" algn="l"/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Точка росы по 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УВ (при указанном давлении), 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°С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5,418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25,34</a:t>
                      </a:r>
                      <a:endParaRPr lang="ru-RU" sz="12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2000" algn="l"/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Теплоемкость, кДж/кг К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2,747</a:t>
                      </a:r>
                      <a:endParaRPr lang="ru-RU" sz="12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2,080</a:t>
                      </a:r>
                      <a:endParaRPr lang="ru-RU" sz="12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2000" algn="l"/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Теплота испарения, кДж/кг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ru-RU" sz="1200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lang="ru-RU" sz="12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703,8</a:t>
                      </a:r>
                      <a:endParaRPr lang="ru-RU" sz="12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2000" algn="l"/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Вязкость, </a:t>
                      </a:r>
                      <a:r>
                        <a:rPr lang="ru-RU" sz="12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</a:t>
                      </a:r>
                      <a:endParaRPr lang="ru-RU" sz="12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0,01319</a:t>
                      </a:r>
                      <a:endParaRPr lang="ru-RU" sz="12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0,01077</a:t>
                      </a:r>
                      <a:endParaRPr lang="ru-RU" sz="12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2000" algn="l"/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Коэффициент сжимаемости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0,8361</a:t>
                      </a:r>
                      <a:endParaRPr lang="ru-RU" sz="12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0,9868</a:t>
                      </a:r>
                      <a:endParaRPr lang="ru-RU" sz="12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="" xmlns:a16="http://schemas.microsoft.com/office/drawing/2014/main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15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="" xmlns:a16="http://schemas.microsoft.com/office/drawing/2014/main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10910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869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ADA4F1EC-435D-E55C-F670-ED83E4A22866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 cstate="email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Slid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Свойства индивидуальных газов и газовых смесей</a:t>
            </a:r>
          </a:p>
        </p:txBody>
      </p:sp>
    </p:spTree>
    <p:extLst>
      <p:ext uri="{BB962C8B-B14F-4D97-AF65-F5344CB8AC3E}">
        <p14:creationId xmlns:p14="http://schemas.microsoft.com/office/powerpoint/2010/main" val="107683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315F80FF-8FA5-5D04-9B35-923362A2807F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 cstate="email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713113"/>
              </p:ext>
            </p:extLst>
          </p:nvPr>
        </p:nvGraphicFramePr>
        <p:xfrm>
          <a:off x="533396" y="1140305"/>
          <a:ext cx="11046839" cy="5339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5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670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808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388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9485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960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4073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1880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11880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76729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101325 </a:t>
                      </a:r>
                      <a:r>
                        <a:rPr lang="ru-RU" sz="1200" b="1" i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°</a:t>
                      </a:r>
                      <a:r>
                        <a:rPr lang="ru-RU" sz="1200" b="1" i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Молекулярная масса</a:t>
                      </a:r>
                    </a:p>
                  </a:txBody>
                  <a:tcPr marL="45720" marR="4572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Коэфф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сжимаемости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Мольный объем, л/моль</a:t>
                      </a:r>
                    </a:p>
                  </a:txBody>
                  <a:tcPr marL="45720" marR="4572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Плотность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реального газа, кг/м</a:t>
                      </a:r>
                      <a:r>
                        <a:rPr lang="ru-RU" sz="1200" b="1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45720" marR="4572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Отн. плотность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реального газа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Критическая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температура, К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Крит. давление, атм</a:t>
                      </a:r>
                    </a:p>
                  </a:txBody>
                  <a:tcPr marL="45720" marR="4572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Температура кипения при 1 атм, °С</a:t>
                      </a:r>
                    </a:p>
                  </a:txBody>
                  <a:tcPr marL="45720" marR="4572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088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</a:t>
                      </a:r>
                      <a:endParaRPr lang="ru-RU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28,01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0,999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22,398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1,250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0,967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126,2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-191,51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088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Водород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2,016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22,425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0,089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0,069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32,98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-252,75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088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16,043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0,997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22,360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0,715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0,554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190,56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45,9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-161,49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088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Этан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30,07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22,190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1,355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1,048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305,33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-88,6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088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Пропан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44,097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0,978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21,941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2,009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1,554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369,85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42,5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-42,08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042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Н-Бутан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58,123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0,957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21,455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2,709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2,095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425,16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-0,51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6088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Изобутан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58,123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0,958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21,473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2,706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2,093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407,85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-11,79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6088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Н-Пентан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72,15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0,918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20,576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3,506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2,712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469,71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36,07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6088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Азот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28,013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0,999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22,403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1,250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0,967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132,92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-195,81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6088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Гелий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4,003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0,999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22,408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0,178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0,138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-268,93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6088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</a:t>
                      </a:r>
                      <a:r>
                        <a:rPr lang="en-US" sz="1400" b="1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 b="1" baseline="-25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44,010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0,993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22,264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1,976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1,528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304,21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73,8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-78,48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6088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1400" b="1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 b="1" baseline="-25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31,999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0,999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22,392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1,429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1,105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154,58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-182,96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6088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400" b="1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lang="ru-RU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34,082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0,990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22,190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1,535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1,187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373,53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-60,27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6088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400" b="1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 (</a:t>
                      </a:r>
                      <a:r>
                        <a:rPr lang="ru-RU" sz="14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</a:t>
                      </a:r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18,015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0,930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20,845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0,864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0,668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647,14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220,6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6088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Воздух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28,961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0,999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22,403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1,292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E91282C-BD58-8216-C271-5C9534B22F0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4" name="Номер слайда 5">
            <a:extLst>
              <a:ext uri="{FF2B5EF4-FFF2-40B4-BE49-F238E27FC236}">
                <a16:creationId xmlns="" xmlns:a16="http://schemas.microsoft.com/office/drawing/2014/main" id="{15E66AD3-97EF-B8F7-1745-C45012122161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6" name="TitleSlide">
            <a:extLst>
              <a:ext uri="{FF2B5EF4-FFF2-40B4-BE49-F238E27FC236}">
                <a16:creationId xmlns="" xmlns:a16="http://schemas.microsoft.com/office/drawing/2014/main" id="{9FA3519E-1B54-A10F-85A3-64EA69D94E6A}"/>
              </a:ext>
            </a:extLst>
          </p:cNvPr>
          <p:cNvSpPr txBox="1">
            <a:spLocks/>
          </p:cNvSpPr>
          <p:nvPr/>
        </p:nvSpPr>
        <p:spPr>
          <a:xfrm>
            <a:off x="298174" y="171434"/>
            <a:ext cx="11618844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Свойства газов (справочная информация)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DA05DF91-5877-1176-9C15-19C3449663B1}"/>
              </a:ext>
            </a:extLst>
          </p:cNvPr>
          <p:cNvCxnSpPr>
            <a:cxnSpLocks/>
          </p:cNvCxnSpPr>
          <p:nvPr/>
        </p:nvCxnSpPr>
        <p:spPr>
          <a:xfrm>
            <a:off x="298174" y="967106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187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CF344DD8-CD3C-4637-87A4-E8C242CF4B4F}"/>
              </a:ext>
            </a:extLst>
          </p:cNvPr>
          <p:cNvSpPr/>
          <p:nvPr/>
        </p:nvSpPr>
        <p:spPr>
          <a:xfrm>
            <a:off x="8898194" y="3687097"/>
            <a:ext cx="3293806" cy="3170902"/>
          </a:xfrm>
          <a:prstGeom prst="rect">
            <a:avLst/>
          </a:prstGeom>
          <a:blipFill dpi="0" rotWithShape="1">
            <a:blip r:embed="rId2" cstate="email">
              <a:alphaModFix amt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170" name="Rectangle 6"/>
          <p:cNvSpPr>
            <a:spLocks noChangeArrowheads="1"/>
          </p:cNvSpPr>
          <p:nvPr/>
        </p:nvSpPr>
        <p:spPr bwMode="auto">
          <a:xfrm>
            <a:off x="481781" y="298322"/>
            <a:ext cx="11375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Arial" pitchFamily="34" charset="0"/>
                <a:cs typeface="Arial" pitchFamily="34" charset="0"/>
              </a:rPr>
              <a:t>Критические параметры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5293414A-DF2A-48E6-A589-4FF68376C023}"/>
              </a:ext>
            </a:extLst>
          </p:cNvPr>
          <p:cNvSpPr txBox="1">
            <a:spLocks/>
          </p:cNvSpPr>
          <p:nvPr/>
        </p:nvSpPr>
        <p:spPr>
          <a:xfrm>
            <a:off x="11577083" y="6327425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18</a:t>
            </a:fld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B81A95C-26AA-46E9-B163-8751EC3E2D3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4340" y="191534"/>
            <a:ext cx="1451015" cy="337621"/>
          </a:xfrm>
          <a:prstGeom prst="rect">
            <a:avLst/>
          </a:prstGeom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48208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5899338B-BE51-44E5-98BC-EF5B4924A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5748" y="1364942"/>
            <a:ext cx="4451619" cy="3430252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ype1"/>
          <p:cNvSpPr txBox="1">
            <a:spLocks/>
          </p:cNvSpPr>
          <p:nvPr/>
        </p:nvSpPr>
        <p:spPr>
          <a:xfrm>
            <a:off x="298174" y="1181159"/>
            <a:ext cx="6748669" cy="51172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8288" indent="457200" algn="just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ru-RU" sz="16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Критические параметры: 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давление и температура </a:t>
            </a: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ru-RU" sz="1600" i="1" baseline="-2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en-US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</a:t>
            </a:r>
            <a:r>
              <a:rPr lang="ru-RU" sz="1600" i="1" baseline="-2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критической точке (т.е. когда исчезает различие в свойствах жидкой и газообразной фаз вещества).</a:t>
            </a:r>
          </a:p>
          <a:p>
            <a:pPr marL="268288" indent="457200" algn="just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ru-RU" sz="16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понимания: </a:t>
            </a:r>
          </a:p>
          <a:p>
            <a:pPr marL="715963" lvl="1" indent="-268288" algn="just">
              <a:lnSpc>
                <a:spcPct val="130000"/>
              </a:lnSpc>
              <a:spcBef>
                <a:spcPts val="600"/>
              </a:spcBef>
              <a:buFont typeface="Symbol" panose="05050102010706020507" pitchFamily="18" charset="2"/>
              <a:buChar char=""/>
              <a:tabLst>
                <a:tab pos="715963" algn="l"/>
              </a:tabLst>
            </a:pPr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температурах выше критической, вещество не может быть сжижено ни при каком сколь угодно большом давлении;</a:t>
            </a:r>
          </a:p>
          <a:p>
            <a:pPr marL="715963" lvl="1" indent="-268288" algn="just">
              <a:lnSpc>
                <a:spcPct val="130000"/>
              </a:lnSpc>
              <a:buFont typeface="Symbol" panose="05050102010706020507" pitchFamily="18" charset="2"/>
              <a:buChar char=""/>
              <a:tabLst>
                <a:tab pos="715963" algn="l"/>
              </a:tabLst>
            </a:pP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давлениях выше критического, жидкость и газ не могут сосуществовать,</a:t>
            </a:r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независимо от величины температуры;</a:t>
            </a:r>
          </a:p>
          <a:p>
            <a:pPr marL="268288" indent="457200" algn="just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Псевдокритические параметры = «</a:t>
            </a:r>
            <a:r>
              <a:rPr lang="ru-RU" sz="16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критические</a:t>
            </a:r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параметры смесей: </a:t>
            </a:r>
          </a:p>
          <a:p>
            <a:pPr marL="715963" lvl="1" indent="-268288" algn="just">
              <a:lnSpc>
                <a:spcPct val="130000"/>
              </a:lnSpc>
              <a:spcBef>
                <a:spcPts val="600"/>
              </a:spcBef>
              <a:buFont typeface="Symbol" panose="05050102010706020507" pitchFamily="18" charset="2"/>
              <a:buChar char="-"/>
            </a:pP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они не имеют физического смысла, т.к. в </a:t>
            </a:r>
            <a:r>
              <a:rPr lang="ru-RU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псевдокритической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точке свойства жидкой и газовой фаз не будут идентичными, если речь идет о смеси, а не о чистых компонентах;</a:t>
            </a:r>
          </a:p>
          <a:p>
            <a:pPr marL="715963" lvl="1" indent="-268288" algn="just">
              <a:lnSpc>
                <a:spcPct val="130000"/>
              </a:lnSpc>
              <a:buFont typeface="Symbol" panose="05050102010706020507" pitchFamily="18" charset="2"/>
              <a:buChar char="-"/>
            </a:pP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играют важную роль при приближенном расчете свойств газовых смесей;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36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AF2159F0-EAAB-7AE0-DF65-52E3206F327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 cstate="email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ype1"/>
          <p:cNvSpPr>
            <a:spLocks noGrp="1"/>
          </p:cNvSpPr>
          <p:nvPr>
            <p:ph sz="quarter" idx="4294967295"/>
          </p:nvPr>
        </p:nvSpPr>
        <p:spPr>
          <a:xfrm>
            <a:off x="298174" y="1181159"/>
            <a:ext cx="4035702" cy="5117205"/>
          </a:xfrm>
        </p:spPr>
        <p:txBody>
          <a:bodyPr>
            <a:noAutofit/>
          </a:bodyPr>
          <a:lstStyle/>
          <a:p>
            <a:pPr marL="0" indent="26670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характерные области, линии и точки на </a:t>
            </a:r>
            <a:r>
              <a:rPr lang="en-US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p-H-</a:t>
            </a:r>
            <a:r>
              <a:rPr lang="ru-RU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диаграмме: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Критическая точка;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Линия кипения жидкости;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Линия насыщенного пара;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Изотерма;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Изобара;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Изохора;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Изоэнтропа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Изоэнтальпа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Изохора;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Изовапора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Область жидкости/переохлажденной жидкости;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Область пара/перегретого пара;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Двухфазная газожидкостная область.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B3125B6C-A6EA-B0B8-042A-13DFC537F98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DCABBE9-F316-304D-0A7B-3CA1B4A8EF7C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7" name="TitleSlide">
            <a:extLst>
              <a:ext uri="{FF2B5EF4-FFF2-40B4-BE49-F238E27FC236}">
                <a16:creationId xmlns="" xmlns:a16="http://schemas.microsoft.com/office/drawing/2014/main" id="{9315C485-24E8-B6CE-8F51-B42D8878A265}"/>
              </a:ext>
            </a:extLst>
          </p:cNvPr>
          <p:cNvSpPr txBox="1">
            <a:spLocks/>
          </p:cNvSpPr>
          <p:nvPr/>
        </p:nvSpPr>
        <p:spPr>
          <a:xfrm>
            <a:off x="298174" y="171434"/>
            <a:ext cx="11618844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p-H-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диаграммы чистых веществ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9DA06BF3-15CB-7575-C9E2-C24F1AAB29EE}"/>
              </a:ext>
            </a:extLst>
          </p:cNvPr>
          <p:cNvCxnSpPr>
            <a:cxnSpLocks/>
          </p:cNvCxnSpPr>
          <p:nvPr/>
        </p:nvCxnSpPr>
        <p:spPr>
          <a:xfrm>
            <a:off x="298174" y="967106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https://i2.wp.com/hvac-eng.com/wp-content/uploads/2020/04/Logp-h-diagram-R290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33876" y="1044541"/>
            <a:ext cx="7602332" cy="544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232635" y="6525344"/>
            <a:ext cx="7654282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t" anchorCtr="0">
            <a:spAutoFit/>
          </a:bodyPr>
          <a:lstStyle/>
          <a:p>
            <a:pPr algn="ctr" eaLnBrk="0" hangingPunct="0">
              <a:defRPr/>
            </a:pPr>
            <a:r>
              <a:rPr lang="en-US" sz="1200" b="1" dirty="0">
                <a:latin typeface="+mj-lt"/>
                <a:cs typeface="Times New Roman" pitchFamily="18" charset="0"/>
              </a:rPr>
              <a:t>p-H-</a:t>
            </a:r>
            <a:r>
              <a:rPr lang="ru-RU" sz="1200" b="1" dirty="0" smtClean="0">
                <a:latin typeface="+mj-lt"/>
                <a:cs typeface="Times New Roman" pitchFamily="18" charset="0"/>
              </a:rPr>
              <a:t>диаграмма пропана (</a:t>
            </a:r>
            <a:r>
              <a:rPr lang="en-US" sz="1200" b="1" dirty="0" smtClean="0">
                <a:latin typeface="+mj-lt"/>
                <a:cs typeface="Times New Roman" pitchFamily="18" charset="0"/>
              </a:rPr>
              <a:t>R290</a:t>
            </a:r>
            <a:r>
              <a:rPr lang="ru-RU" sz="1200" b="1" dirty="0" smtClean="0">
                <a:latin typeface="+mj-lt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145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AF2159F0-EAAB-7AE0-DF65-52E3206F327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 cstate="email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ype1"/>
          <p:cNvSpPr>
            <a:spLocks noGrp="1"/>
          </p:cNvSpPr>
          <p:nvPr>
            <p:ph sz="quarter" idx="4294967295"/>
          </p:nvPr>
        </p:nvSpPr>
        <p:spPr>
          <a:xfrm>
            <a:off x="298174" y="1181159"/>
            <a:ext cx="3807101" cy="5117205"/>
          </a:xfrm>
        </p:spPr>
        <p:txBody>
          <a:bodyPr>
            <a:noAutofit/>
          </a:bodyPr>
          <a:lstStyle/>
          <a:p>
            <a:pPr marL="0" indent="26670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характерные области, линии и точки на </a:t>
            </a: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p-H-</a:t>
            </a: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диаграмме: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Критическая точка;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Линия кипения жидкости;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Линия насыщенного пара;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Изотерма;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Изобара;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Изохора;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Изоэнтропа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Изоэнтальпа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Изохора;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Изовапора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Область жидкости/переохлажденной жидкости;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Область пара/перегретого пара;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Двухфазная газожидкостная область.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B3125B6C-A6EA-B0B8-042A-13DFC537F98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DCABBE9-F316-304D-0A7B-3CA1B4A8EF7C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7" name="TitleSlide">
            <a:extLst>
              <a:ext uri="{FF2B5EF4-FFF2-40B4-BE49-F238E27FC236}">
                <a16:creationId xmlns="" xmlns:a16="http://schemas.microsoft.com/office/drawing/2014/main" id="{9315C485-24E8-B6CE-8F51-B42D8878A265}"/>
              </a:ext>
            </a:extLst>
          </p:cNvPr>
          <p:cNvSpPr txBox="1">
            <a:spLocks/>
          </p:cNvSpPr>
          <p:nvPr/>
        </p:nvSpPr>
        <p:spPr>
          <a:xfrm>
            <a:off x="298174" y="171434"/>
            <a:ext cx="11618844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p-H-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диаграммы чистых веществ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9DA06BF3-15CB-7575-C9E2-C24F1AAB29EE}"/>
              </a:ext>
            </a:extLst>
          </p:cNvPr>
          <p:cNvCxnSpPr>
            <a:cxnSpLocks/>
          </p:cNvCxnSpPr>
          <p:nvPr/>
        </p:nvCxnSpPr>
        <p:spPr>
          <a:xfrm>
            <a:off x="298174" y="967106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2299060" y="6347629"/>
            <a:ext cx="2053865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t" anchorCtr="0">
            <a:spAutoFit/>
          </a:bodyPr>
          <a:lstStyle/>
          <a:p>
            <a:pPr algn="ctr" eaLnBrk="0" hangingPunct="0">
              <a:defRPr/>
            </a:pPr>
            <a:r>
              <a:rPr lang="en-US" sz="1200" b="1" dirty="0">
                <a:latin typeface="+mj-lt"/>
                <a:cs typeface="Times New Roman" pitchFamily="18" charset="0"/>
              </a:rPr>
              <a:t>p-H-</a:t>
            </a:r>
            <a:r>
              <a:rPr lang="ru-RU" sz="1200" b="1" dirty="0" smtClean="0">
                <a:latin typeface="+mj-lt"/>
                <a:cs typeface="Times New Roman" pitchFamily="18" charset="0"/>
              </a:rPr>
              <a:t>диаграмма метана</a:t>
            </a:r>
          </a:p>
        </p:txBody>
      </p:sp>
      <p:grpSp>
        <p:nvGrpSpPr>
          <p:cNvPr id="27" name="Группа 26"/>
          <p:cNvGrpSpPr/>
          <p:nvPr/>
        </p:nvGrpSpPr>
        <p:grpSpPr>
          <a:xfrm>
            <a:off x="4743449" y="1074103"/>
            <a:ext cx="6850479" cy="5707697"/>
            <a:chOff x="714976" y="73726"/>
            <a:chExt cx="7741283" cy="6274620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714976" y="73726"/>
              <a:ext cx="7705042" cy="6274620"/>
              <a:chOff x="714976" y="73726"/>
              <a:chExt cx="7705042" cy="6274620"/>
            </a:xfrm>
          </p:grpSpPr>
          <p:pic>
            <p:nvPicPr>
              <p:cNvPr id="13" name="Picture 2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4976" y="73726"/>
                <a:ext cx="7705042" cy="62746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4" name="Овал 13"/>
              <p:cNvSpPr/>
              <p:nvPr/>
            </p:nvSpPr>
            <p:spPr>
              <a:xfrm>
                <a:off x="8165806" y="203448"/>
                <a:ext cx="108012" cy="108012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ts val="600"/>
                  </a:spcBef>
                </a:pPr>
                <a:endParaRPr lang="ru-RU" sz="12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Овал 19"/>
              <p:cNvSpPr/>
              <p:nvPr/>
            </p:nvSpPr>
            <p:spPr>
              <a:xfrm>
                <a:off x="8256974" y="957061"/>
                <a:ext cx="108012" cy="108012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ts val="600"/>
                  </a:spcBef>
                </a:pPr>
                <a:endParaRPr lang="ru-RU" sz="12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Овал 20"/>
              <p:cNvSpPr/>
              <p:nvPr/>
            </p:nvSpPr>
            <p:spPr>
              <a:xfrm>
                <a:off x="7815263" y="967070"/>
                <a:ext cx="108012" cy="108012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ts val="600"/>
                  </a:spcBef>
                </a:pPr>
                <a:endParaRPr lang="ru-RU" sz="1200" dirty="0" smtClean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7080288" y="86674"/>
              <a:ext cx="1065968" cy="2880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lIns="0" rIns="0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ru-RU" sz="1200" dirty="0" smtClean="0"/>
                <a:t>0 °С, 9,3 МПа</a:t>
              </a:r>
            </a:p>
          </p:txBody>
        </p:sp>
        <p:cxnSp>
          <p:nvCxnSpPr>
            <p:cNvPr id="5" name="Прямая со стрелкой 4"/>
            <p:cNvCxnSpPr>
              <a:stCxn id="14" idx="3"/>
              <a:endCxn id="21" idx="0"/>
            </p:cNvCxnSpPr>
            <p:nvPr/>
          </p:nvCxnSpPr>
          <p:spPr>
            <a:xfrm flipH="1">
              <a:off x="7869269" y="295642"/>
              <a:ext cx="312355" cy="67142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6749295" y="755806"/>
              <a:ext cx="1065968" cy="276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lIns="0" rIns="0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ru-RU" sz="1200" dirty="0" smtClean="0"/>
                <a:t>-36 °С, 5,1 МПа</a:t>
              </a:r>
            </a:p>
          </p:txBody>
        </p:sp>
        <p:cxnSp>
          <p:nvCxnSpPr>
            <p:cNvPr id="23" name="Прямая со стрелкой 22"/>
            <p:cNvCxnSpPr>
              <a:stCxn id="14" idx="4"/>
              <a:endCxn id="20" idx="0"/>
            </p:cNvCxnSpPr>
            <p:nvPr/>
          </p:nvCxnSpPr>
          <p:spPr>
            <a:xfrm>
              <a:off x="8219812" y="311460"/>
              <a:ext cx="91169" cy="64560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7390291" y="1153475"/>
              <a:ext cx="1065968" cy="276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lIns="0" rIns="0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ru-RU" sz="1200" dirty="0" smtClean="0"/>
                <a:t>-18 °С, 5,1 МПа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801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AF2159F0-EAAB-7AE0-DF65-52E3206F327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 cstate="email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DCABBE9-F316-304D-0A7B-3CA1B4A8EF7C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7" name="TitleSlide">
            <a:extLst>
              <a:ext uri="{FF2B5EF4-FFF2-40B4-BE49-F238E27FC236}">
                <a16:creationId xmlns="" xmlns:a16="http://schemas.microsoft.com/office/drawing/2014/main" id="{9315C485-24E8-B6CE-8F51-B42D8878A265}"/>
              </a:ext>
            </a:extLst>
          </p:cNvPr>
          <p:cNvSpPr txBox="1">
            <a:spLocks/>
          </p:cNvSpPr>
          <p:nvPr/>
        </p:nvSpPr>
        <p:spPr>
          <a:xfrm>
            <a:off x="298174" y="171434"/>
            <a:ext cx="2715972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p-H-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диаграммы чистых веществ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9DA06BF3-15CB-7575-C9E2-C24F1AAB29EE}"/>
              </a:ext>
            </a:extLst>
          </p:cNvPr>
          <p:cNvCxnSpPr>
            <a:cxnSpLocks/>
          </p:cNvCxnSpPr>
          <p:nvPr/>
        </p:nvCxnSpPr>
        <p:spPr>
          <a:xfrm>
            <a:off x="298174" y="967106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2906642" y="125974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dirty="0"/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3071742" y="250095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altLang="ru-RU" sz="2600" b="1" dirty="0" smtClean="0"/>
              <a:t>p-H-</a:t>
            </a:r>
            <a:r>
              <a:rPr lang="ru-RU" altLang="ru-RU" sz="2600" b="1" dirty="0" smtClean="0"/>
              <a:t>диаграмма</a:t>
            </a:r>
            <a:endParaRPr lang="ru-RU" altLang="ru-RU" sz="2600" dirty="0"/>
          </a:p>
        </p:txBody>
      </p:sp>
      <p:pic>
        <p:nvPicPr>
          <p:cNvPr id="25" name="Picture 2" descr="https://i2.wp.com/hvac-eng.com/wp-content/uploads/2020/04/Logp-h-diagram-R290.pn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14146" y="250095"/>
            <a:ext cx="8830690" cy="641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8" name="Прямая со стрелкой 27"/>
          <p:cNvCxnSpPr/>
          <p:nvPr/>
        </p:nvCxnSpPr>
        <p:spPr>
          <a:xfrm flipV="1">
            <a:off x="8342738" y="1326951"/>
            <a:ext cx="1152128" cy="2164249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>
            <a:off x="6038483" y="1326951"/>
            <a:ext cx="3456383" cy="5169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>
            <a:off x="6052458" y="3491199"/>
            <a:ext cx="2290282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V="1">
            <a:off x="6052458" y="1331015"/>
            <a:ext cx="28591" cy="2153329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401582" y="3487771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А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566874" y="1103233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В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747042" y="1032713"/>
            <a:ext cx="283096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С</a:t>
            </a:r>
            <a:endParaRPr lang="ru-RU" sz="1400" b="1" dirty="0">
              <a:solidFill>
                <a:srgbClr val="FF0000"/>
              </a:solidFill>
            </a:endParaRPr>
          </a:p>
        </p:txBody>
      </p:sp>
      <p:cxnSp>
        <p:nvCxnSpPr>
          <p:cNvPr id="35" name="Прямая со стрелкой 34"/>
          <p:cNvCxnSpPr/>
          <p:nvPr/>
        </p:nvCxnSpPr>
        <p:spPr>
          <a:xfrm flipV="1">
            <a:off x="5750450" y="1326951"/>
            <a:ext cx="283096" cy="216082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 flipV="1">
            <a:off x="5760528" y="3487771"/>
            <a:ext cx="320521" cy="3428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095024" y="3203381"/>
            <a:ext cx="252028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D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38" name="Rectangle 4"/>
          <p:cNvSpPr>
            <a:spLocks noChangeArrowheads="1"/>
          </p:cNvSpPr>
          <p:nvPr/>
        </p:nvSpPr>
        <p:spPr bwMode="auto">
          <a:xfrm>
            <a:off x="421999" y="1405152"/>
            <a:ext cx="2490360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t" anchorCtr="0">
            <a:spAutoFit/>
          </a:bodyPr>
          <a:lstStyle/>
          <a:p>
            <a:pPr algn="ctr" eaLnBrk="0" hangingPunct="0">
              <a:defRPr/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Цикл действительной холодильной машины на </a:t>
            </a:r>
            <a:r>
              <a:rPr lang="ru-RU" sz="1200" b="1" dirty="0">
                <a:latin typeface="Arial" pitchFamily="34" charset="0"/>
                <a:cs typeface="Arial" pitchFamily="34" charset="0"/>
              </a:rPr>
              <a:t>диаграмме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давление – энтальпия для пропана (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R290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532579" y="1022666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E</a:t>
            </a:r>
            <a:endParaRPr lang="ru-RU" sz="1400" b="1" dirty="0">
              <a:solidFill>
                <a:srgbClr val="FF0000"/>
              </a:solidFill>
            </a:endParaRPr>
          </a:p>
        </p:txBody>
      </p:sp>
      <p:pic>
        <p:nvPicPr>
          <p:cNvPr id="40" name="Picture 2" descr="Термодинамические циклы холодильных машин - презентация онлайн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69490" y="234029"/>
            <a:ext cx="1818486" cy="2033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4766463" y="1602925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A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827936" y="615257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B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086154" y="575114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C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169253" y="1890957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D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772730" y="359670"/>
            <a:ext cx="18002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E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390410" y="3491199"/>
            <a:ext cx="252028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D’</a:t>
            </a:r>
            <a:endParaRPr lang="ru-RU" sz="1400" b="1" dirty="0">
              <a:solidFill>
                <a:srgbClr val="FF0000"/>
              </a:solidFill>
            </a:endParaRP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6066829" y="3484344"/>
            <a:ext cx="0" cy="2563139"/>
          </a:xfrm>
          <a:prstGeom prst="line">
            <a:avLst/>
          </a:prstGeom>
          <a:ln w="190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8342738" y="3484344"/>
            <a:ext cx="0" cy="2563139"/>
          </a:xfrm>
          <a:prstGeom prst="line">
            <a:avLst/>
          </a:prstGeom>
          <a:ln w="190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9494866" y="1326951"/>
            <a:ext cx="0" cy="4720532"/>
          </a:xfrm>
          <a:prstGeom prst="line">
            <a:avLst/>
          </a:prstGeom>
          <a:ln w="190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113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DF305EED-CB3E-03BB-D36C-4E72A156DC52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3" cstate="email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845189"/>
              </p:ext>
            </p:extLst>
          </p:nvPr>
        </p:nvGraphicFramePr>
        <p:xfrm>
          <a:off x="448367" y="1208750"/>
          <a:ext cx="11295266" cy="463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7306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222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Идеальный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газ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Реальный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газ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молекул незначителен по сравнению с общим объемом газа;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повышении давления повышается плотность → объемом молекул относительно объема газа нельзя пренебрегать!!!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Между молекулами газа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(а также между молекулами газа и стенками сосуда) нет сил притяжения и отталкивания;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Гравитационные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силы (в т.ч. и Ван-дер-Ваальсовы) имеют место быть всегда → чем чаще молекулы сталкиваются, тем выше вклад этих сил!!!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Уравнение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состояния идеального газа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6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pV</a:t>
                      </a:r>
                      <a:r>
                        <a:rPr lang="ru-RU" sz="16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nRT</a:t>
                      </a:r>
                      <a:endParaRPr lang="ru-RU" sz="16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Уравнение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состояния реального газа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600" i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pV</a:t>
                      </a:r>
                      <a:r>
                        <a:rPr lang="ru-RU" sz="1600" i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ru-RU" sz="16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i="1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znRT</a:t>
                      </a:r>
                      <a:endParaRPr lang="en-US" sz="1600" i="1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Коэффициент сжимаемости</a:t>
                      </a:r>
                    </a:p>
                    <a:p>
                      <a:pPr algn="ctr"/>
                      <a:r>
                        <a:rPr lang="en-US" sz="16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</a:t>
                      </a:r>
                      <a:r>
                        <a:rPr lang="ru-RU" sz="16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160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60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6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большинства газовых смесей уравнение состояния</a:t>
                      </a:r>
                      <a:r>
                        <a:rPr lang="ru-RU" sz="1600" b="0" i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идеального газа</a:t>
                      </a:r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справедливо до давления около 400 кПа.</a:t>
                      </a:r>
                      <a:endParaRPr lang="en-US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Легкие газы, например, метан, демонстрируют идеальное газовое поведение при более высоких давлениях, чем более тяжелые газы: пропан, бутан и др.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Должны применяться при невысоких давлениях и средних температурах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Должны применяться при высоких давлениях и низких температурах,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т.е. вблизи точки конденсации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7451359"/>
              </p:ext>
            </p:extLst>
          </p:nvPr>
        </p:nvGraphicFramePr>
        <p:xfrm>
          <a:off x="2256458" y="6088633"/>
          <a:ext cx="76327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1" name="Equation" r:id="rId4" imgW="7632360" imgH="482400" progId="Equation.DSMT4">
                  <p:embed/>
                </p:oleObj>
              </mc:Choice>
              <mc:Fallback>
                <p:oleObj name="Equation" r:id="rId4" imgW="7632360" imgH="482400" progId="Equation.DSMT4">
                  <p:embed/>
                  <p:pic>
                    <p:nvPicPr>
                      <p:cNvPr id="7" name="Объект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56458" y="6088633"/>
                        <a:ext cx="7632700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3BDE5B7-58F8-3856-C1B1-020DF2B2A67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4" name="Номер слайда 5">
            <a:extLst>
              <a:ext uri="{FF2B5EF4-FFF2-40B4-BE49-F238E27FC236}">
                <a16:creationId xmlns="" xmlns:a16="http://schemas.microsoft.com/office/drawing/2014/main" id="{1ECF000B-41B7-B86D-1B1D-D8C63FAA9C8C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22</a:t>
            </a:fld>
            <a:endParaRPr lang="ru-RU" dirty="0"/>
          </a:p>
        </p:txBody>
      </p:sp>
      <p:sp>
        <p:nvSpPr>
          <p:cNvPr id="5" name="TitleSlide">
            <a:extLst>
              <a:ext uri="{FF2B5EF4-FFF2-40B4-BE49-F238E27FC236}">
                <a16:creationId xmlns="" xmlns:a16="http://schemas.microsoft.com/office/drawing/2014/main" id="{D22D9C4E-A75F-304C-BCFE-84007238F0D1}"/>
              </a:ext>
            </a:extLst>
          </p:cNvPr>
          <p:cNvSpPr txBox="1">
            <a:spLocks/>
          </p:cNvSpPr>
          <p:nvPr/>
        </p:nvSpPr>
        <p:spPr>
          <a:xfrm>
            <a:off x="298174" y="171434"/>
            <a:ext cx="11618844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Идеальный газ </a:t>
            </a:r>
            <a:r>
              <a:rPr lang="ru-RU" sz="28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Реальный газ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F5358AAA-4ABF-1F9A-7532-4CDA83D6EB2C}"/>
              </a:ext>
            </a:extLst>
          </p:cNvPr>
          <p:cNvCxnSpPr>
            <a:cxnSpLocks/>
          </p:cNvCxnSpPr>
          <p:nvPr/>
        </p:nvCxnSpPr>
        <p:spPr>
          <a:xfrm>
            <a:off x="298174" y="967106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856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69CC7BA5-9803-ED2B-A53F-1418641B1BF2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4" cstate="email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ype1"/>
          <p:cNvSpPr>
            <a:spLocks noGrp="1"/>
          </p:cNvSpPr>
          <p:nvPr>
            <p:ph sz="quarter" idx="4294967295"/>
          </p:nvPr>
        </p:nvSpPr>
        <p:spPr>
          <a:xfrm>
            <a:off x="298174" y="1268413"/>
            <a:ext cx="11379193" cy="5060950"/>
          </a:xfrm>
        </p:spPr>
        <p:txBody>
          <a:bodyPr>
            <a:normAutofit/>
          </a:bodyPr>
          <a:lstStyle/>
          <a:p>
            <a:pPr indent="457200" algn="just">
              <a:lnSpc>
                <a:spcPct val="130000"/>
              </a:lnSpc>
              <a:buNone/>
            </a:pPr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соответственных состояний: 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вещества подчиняются одному уравнению состояния, если это уравнение выразить через приведённые переменные. </a:t>
            </a:r>
          </a:p>
          <a:p>
            <a:pPr indent="457200" algn="just">
              <a:lnSpc>
                <a:spcPct val="130000"/>
              </a:lnSpc>
              <a:buNone/>
            </a:pPr>
            <a:endParaRPr lang="ru-RU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lnSpc>
                <a:spcPct val="130000"/>
              </a:lnSpc>
              <a:buNone/>
            </a:pP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lnSpc>
                <a:spcPct val="130000"/>
              </a:lnSpc>
              <a:buNone/>
            </a:pPr>
            <a:endParaRPr lang="ru-RU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lnSpc>
                <a:spcPct val="130000"/>
              </a:lnSpc>
              <a:buNone/>
            </a:pPr>
            <a:endParaRPr lang="ru-RU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lnSpc>
                <a:spcPct val="130000"/>
              </a:lnSpc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Говоря </a:t>
            </a:r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проще: 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разные по составу газы (смеси или чистые вещества) имеют одинаковые приведенные параметры, у них будет одинаковый коэффициент сжимаемости </a:t>
            </a:r>
            <a:r>
              <a:rPr lang="ru-RU" sz="16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плотность и другие свойства, зависящие от межмолекулярных </a:t>
            </a:r>
            <a:r>
              <a:rPr lang="ru-RU" sz="16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сил.</a:t>
            </a:r>
          </a:p>
          <a:p>
            <a:pPr indent="457200" algn="just">
              <a:lnSpc>
                <a:spcPct val="130000"/>
              </a:lnSpc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Концепция </a:t>
            </a:r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соответствующих состояний 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лишь частично справедлива для реальных жидкостей/газов, но она является мощным инструментом корреляции. Эта концепция наиболее точна для смесей, состоящих из сходных молекул, мало взаимодействующих друг с другом.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9801116"/>
              </p:ext>
            </p:extLst>
          </p:nvPr>
        </p:nvGraphicFramePr>
        <p:xfrm>
          <a:off x="2785746" y="2210402"/>
          <a:ext cx="6574123" cy="1542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5" name="Equation" r:id="rId5" imgW="5574960" imgH="1307880" progId="Equation.DSMT4">
                  <p:embed/>
                </p:oleObj>
              </mc:Choice>
              <mc:Fallback>
                <p:oleObj name="Equation" r:id="rId5" imgW="5574960" imgH="1307880" progId="Equation.DSMT4">
                  <p:embed/>
                  <p:pic>
                    <p:nvPicPr>
                      <p:cNvPr id="2" name="Объект 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85746" y="2210402"/>
                        <a:ext cx="6574123" cy="15424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69E5863-6626-87E0-E7AF-C2053724C84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64FE946-CDC9-1D73-9ABF-9BFE72C9519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23</a:t>
            </a:fld>
            <a:endParaRPr lang="ru-RU" dirty="0"/>
          </a:p>
        </p:txBody>
      </p:sp>
      <p:sp>
        <p:nvSpPr>
          <p:cNvPr id="7" name="TitleSlide">
            <a:extLst>
              <a:ext uri="{FF2B5EF4-FFF2-40B4-BE49-F238E27FC236}">
                <a16:creationId xmlns="" xmlns:a16="http://schemas.microsoft.com/office/drawing/2014/main" id="{62CD127F-FA54-5FE4-406C-F753500FF14E}"/>
              </a:ext>
            </a:extLst>
          </p:cNvPr>
          <p:cNvSpPr txBox="1">
            <a:spLocks/>
          </p:cNvSpPr>
          <p:nvPr/>
        </p:nvSpPr>
        <p:spPr>
          <a:xfrm>
            <a:off x="298174" y="171434"/>
            <a:ext cx="11618844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соответственных состояний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B2CC201C-B8FD-B6AC-AE87-CC7C5171D90D}"/>
              </a:ext>
            </a:extLst>
          </p:cNvPr>
          <p:cNvCxnSpPr>
            <a:cxnSpLocks/>
          </p:cNvCxnSpPr>
          <p:nvPr/>
        </p:nvCxnSpPr>
        <p:spPr>
          <a:xfrm>
            <a:off x="298174" y="967106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891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pe1"/>
          <p:cNvSpPr>
            <a:spLocks noGrp="1"/>
          </p:cNvSpPr>
          <p:nvPr>
            <p:ph sz="quarter" idx="4294967295"/>
          </p:nvPr>
        </p:nvSpPr>
        <p:spPr>
          <a:xfrm>
            <a:off x="311725" y="2720369"/>
            <a:ext cx="11379193" cy="1456264"/>
          </a:xfrm>
        </p:spPr>
        <p:txBody>
          <a:bodyPr>
            <a:normAutofit/>
          </a:bodyPr>
          <a:lstStyle/>
          <a:p>
            <a:pPr indent="457200" algn="just">
              <a:lnSpc>
                <a:spcPct val="130000"/>
              </a:lnSpc>
              <a:buNone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Концепция соответствующих состояний 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лишь частично справедлива для реальных жидкостей/газов, но она является мощным инструментом корреляции. Эта концепция наиболее точна для смесей, состоящих из сходных молекул, мало взаимодействующих друг с другом.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3290" y="3844883"/>
            <a:ext cx="3287667" cy="2424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5764" y="3857475"/>
            <a:ext cx="3255460" cy="24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867328" y="6269475"/>
            <a:ext cx="65766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Рисунок – Взаимосвязь давления и температуры кипения метана и пропана: (</a:t>
            </a:r>
            <a:r>
              <a:rPr lang="en-US" sz="1400" dirty="0"/>
              <a:t>a</a:t>
            </a:r>
            <a:r>
              <a:rPr lang="ru-RU" sz="1400" dirty="0"/>
              <a:t>) для абсолютных значений, </a:t>
            </a:r>
            <a:r>
              <a:rPr lang="en-US" sz="1400" dirty="0"/>
              <a:t>(b) </a:t>
            </a:r>
            <a:r>
              <a:rPr lang="ru-RU" sz="1400" dirty="0"/>
              <a:t>для приведенных значений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6F1FF1D-7FDC-F034-27DF-8CCB054D670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F8508371-7DAA-E89F-7E44-10EC4A17F6ED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24</a:t>
            </a:fld>
            <a:endParaRPr lang="ru-RU" dirty="0"/>
          </a:p>
        </p:txBody>
      </p:sp>
      <p:sp>
        <p:nvSpPr>
          <p:cNvPr id="8" name="TitleSlide">
            <a:extLst>
              <a:ext uri="{FF2B5EF4-FFF2-40B4-BE49-F238E27FC236}">
                <a16:creationId xmlns="" xmlns:a16="http://schemas.microsoft.com/office/drawing/2014/main" id="{43BD7080-87D1-871E-1A10-73F83CC70068}"/>
              </a:ext>
            </a:extLst>
          </p:cNvPr>
          <p:cNvSpPr txBox="1">
            <a:spLocks/>
          </p:cNvSpPr>
          <p:nvPr/>
        </p:nvSpPr>
        <p:spPr>
          <a:xfrm>
            <a:off x="298174" y="171434"/>
            <a:ext cx="11618844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соответственных состояний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293C65A2-1C8D-2058-41EE-639808EFD01D}"/>
              </a:ext>
            </a:extLst>
          </p:cNvPr>
          <p:cNvCxnSpPr>
            <a:cxnSpLocks/>
          </p:cNvCxnSpPr>
          <p:nvPr/>
        </p:nvCxnSpPr>
        <p:spPr>
          <a:xfrm>
            <a:off x="298174" y="967106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Объект 11">
            <a:extLst>
              <a:ext uri="{FF2B5EF4-FFF2-40B4-BE49-F238E27FC236}">
                <a16:creationId xmlns="" xmlns:a16="http://schemas.microsoft.com/office/drawing/2014/main" id="{23AEBC16-BB17-7757-2C4D-88F3FD21EC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0306827"/>
              </p:ext>
            </p:extLst>
          </p:nvPr>
        </p:nvGraphicFramePr>
        <p:xfrm>
          <a:off x="2957558" y="1212229"/>
          <a:ext cx="6206797" cy="1456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Equation" r:id="rId7" imgW="5574960" imgH="1307880" progId="Equation.DSMT4">
                  <p:embed/>
                </p:oleObj>
              </mc:Choice>
              <mc:Fallback>
                <p:oleObj name="Equation" r:id="rId7" imgW="5574960" imgH="1307880" progId="Equation.DSMT4">
                  <p:embed/>
                  <p:pic>
                    <p:nvPicPr>
                      <p:cNvPr id="2" name="Объект 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57558" y="1212229"/>
                        <a:ext cx="6206797" cy="1456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703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pe1"/>
          <p:cNvSpPr>
            <a:spLocks noGrp="1"/>
          </p:cNvSpPr>
          <p:nvPr>
            <p:ph sz="quarter" idx="4294967295"/>
          </p:nvPr>
        </p:nvSpPr>
        <p:spPr>
          <a:xfrm>
            <a:off x="298174" y="1244739"/>
            <a:ext cx="7166112" cy="5060950"/>
          </a:xfrm>
        </p:spPr>
        <p:txBody>
          <a:bodyPr>
            <a:noAutofit/>
          </a:bodyPr>
          <a:lstStyle/>
          <a:p>
            <a:pPr indent="128588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найти коэффициент сжимаемости:</a:t>
            </a:r>
          </a:p>
          <a:p>
            <a:pPr marL="342900" indent="-342900" algn="just">
              <a:lnSpc>
                <a:spcPct val="120000"/>
              </a:lnSpc>
              <a:spcBef>
                <a:spcPts val="600"/>
              </a:spcBef>
              <a:buAutoNum type="arabicPeriod"/>
            </a:pP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Правило </a:t>
            </a:r>
            <a:r>
              <a:rPr lang="ru-RU" sz="16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Кея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Kay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 «критические» параметры смеси аддитивны по мольным долям компонентов.</a:t>
            </a:r>
            <a:endParaRPr lang="en-US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20000"/>
              </a:lnSpc>
              <a:spcBef>
                <a:spcPts val="600"/>
              </a:spcBef>
              <a:buAutoNum type="arabicPeriod"/>
            </a:pP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Графическая корреляция </a:t>
            </a:r>
            <a:r>
              <a:rPr lang="ru-RU" sz="16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Каца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Katz</a:t>
            </a:r>
            <a:r>
              <a:rPr lang="en-US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см. рис.) – для малосернистых природных газов. </a:t>
            </a:r>
          </a:p>
          <a:p>
            <a:pPr marL="342900" indent="-342900" algn="just">
              <a:lnSpc>
                <a:spcPct val="120000"/>
              </a:lnSpc>
              <a:spcBef>
                <a:spcPts val="600"/>
              </a:spcBef>
              <a:buAutoNum type="arabicPeriod"/>
            </a:pP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 </a:t>
            </a:r>
            <a:r>
              <a:rPr lang="ru-RU" sz="16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Вичерта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-Азиза (</a:t>
            </a:r>
            <a:r>
              <a:rPr lang="en-US" sz="16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Wichert</a:t>
            </a:r>
            <a:r>
              <a:rPr lang="en-US" sz="16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-Aziz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– модификация корреляции Каца для высокосернистых ПГ.</a:t>
            </a:r>
          </a:p>
          <a:p>
            <a:pPr marL="268288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Задача: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найти коэффициент сжимаемости смеси газов: метан 50 % + этан 50 % при 7,5 МПа, 19 °С.</a:t>
            </a:r>
          </a:p>
          <a:p>
            <a:pPr marL="342900" indent="-342900" algn="just" fontAlgn="ctr">
              <a:lnSpc>
                <a:spcPct val="120000"/>
              </a:lnSpc>
              <a:spcBef>
                <a:spcPts val="600"/>
              </a:spcBef>
              <a:buAutoNum type="arabicPeriod"/>
            </a:pP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Найдем критические параметры газов: метан – 190,56 К, 45,9 </a:t>
            </a:r>
            <a:r>
              <a:rPr lang="ru-RU" sz="16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атм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этан – 305,33 К, 48,7 атм.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font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Найдем критические параметры смеси: </a:t>
            </a:r>
            <a:r>
              <a:rPr lang="en-US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248 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К, </a:t>
            </a:r>
            <a:r>
              <a:rPr lang="en-US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атм.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font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Найдем приведенные параметры: </a:t>
            </a:r>
          </a:p>
          <a:p>
            <a:pPr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16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1600" b="0" baseline="-25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(273+19) К / 248 К = 1,85; </a:t>
            </a:r>
            <a:r>
              <a:rPr lang="en-US" sz="16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ru-RU" sz="1600" b="0" baseline="-25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7,5 МПа / 4,73 МПа = 1,59.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Найдем по графику коэффициент сжимаемости: </a:t>
            </a:r>
            <a:r>
              <a:rPr lang="en-US" sz="16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0,94.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9F7B5A18-959A-3C26-6258-559EC57A9C1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99B0152-2730-F06C-988C-9E05B4B29BAC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25</a:t>
            </a:fld>
            <a:endParaRPr lang="ru-RU" dirty="0"/>
          </a:p>
        </p:txBody>
      </p:sp>
      <p:sp>
        <p:nvSpPr>
          <p:cNvPr id="7" name="TitleSlide">
            <a:extLst>
              <a:ext uri="{FF2B5EF4-FFF2-40B4-BE49-F238E27FC236}">
                <a16:creationId xmlns="" xmlns:a16="http://schemas.microsoft.com/office/drawing/2014/main" id="{FF3E1DD0-940B-8254-8796-4AEA33BB6170}"/>
              </a:ext>
            </a:extLst>
          </p:cNvPr>
          <p:cNvSpPr txBox="1">
            <a:spLocks/>
          </p:cNvSpPr>
          <p:nvPr/>
        </p:nvSpPr>
        <p:spPr>
          <a:xfrm>
            <a:off x="298174" y="171434"/>
            <a:ext cx="11618844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Коэффициент сжимаемости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BD5E246B-6DC4-4B75-3210-0E16EE46C3EC}"/>
              </a:ext>
            </a:extLst>
          </p:cNvPr>
          <p:cNvCxnSpPr>
            <a:cxnSpLocks/>
          </p:cNvCxnSpPr>
          <p:nvPr/>
        </p:nvCxnSpPr>
        <p:spPr>
          <a:xfrm>
            <a:off x="298174" y="967106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Группа 15"/>
          <p:cNvGrpSpPr/>
          <p:nvPr/>
        </p:nvGrpSpPr>
        <p:grpSpPr>
          <a:xfrm>
            <a:off x="7645138" y="1165991"/>
            <a:ext cx="4248687" cy="5466464"/>
            <a:chOff x="7936139" y="1268413"/>
            <a:chExt cx="3957686" cy="5092055"/>
          </a:xfrm>
        </p:grpSpPr>
        <p:pic>
          <p:nvPicPr>
            <p:cNvPr id="5" name="Picture 7" descr="http://konspekta.net/lektsiiimg/baza1/385940921043.files/image185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6139" y="1268413"/>
              <a:ext cx="3957686" cy="5092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" name="Прямая соединительная линия 8"/>
            <p:cNvCxnSpPr/>
            <p:nvPr/>
          </p:nvCxnSpPr>
          <p:spPr>
            <a:xfrm>
              <a:off x="8939210" y="1521770"/>
              <a:ext cx="0" cy="853130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H="1">
              <a:off x="8191498" y="2242022"/>
              <a:ext cx="869952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8952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599DD89A-C097-D055-AFEC-AEC92F150DFC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 cstate="email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ype1"/>
          <p:cNvSpPr>
            <a:spLocks noGrp="1"/>
          </p:cNvSpPr>
          <p:nvPr>
            <p:ph sz="quarter" idx="4294967295"/>
          </p:nvPr>
        </p:nvSpPr>
        <p:spPr>
          <a:xfrm>
            <a:off x="298175" y="1232452"/>
            <a:ext cx="11549268" cy="5024639"/>
          </a:xfrm>
        </p:spPr>
        <p:txBody>
          <a:bodyPr>
            <a:normAutofit/>
          </a:bodyPr>
          <a:lstStyle/>
          <a:p>
            <a:pPr indent="457200" algn="just">
              <a:lnSpc>
                <a:spcPct val="150000"/>
              </a:lnSpc>
              <a:buNone/>
            </a:pPr>
            <a:r>
              <a:rPr lang="ru-RU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Объемная высшая теплота сгорания, МДж/м</a:t>
            </a:r>
            <a:r>
              <a:rPr lang="ru-RU" sz="1600" b="1" i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количество теплоты, которое может выделиться при полном сгорании в воздухе 1 м</a:t>
            </a:r>
            <a:r>
              <a:rPr lang="ru-RU" sz="1600" b="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газа таким образом, что давление, при котором происходит реакция, остается постоянным, а все продукты сгорания принимают ту же температуру, что и температура реагентов (при этом все продукты находятся в газообразном состоянии, </a:t>
            </a:r>
            <a:r>
              <a:rPr lang="ru-RU" sz="1600" b="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исключением воды, которая конденсируется в жидкость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indent="457200" algn="just">
              <a:lnSpc>
                <a:spcPct val="150000"/>
              </a:lnSpc>
              <a:buNone/>
            </a:pPr>
            <a:r>
              <a:rPr lang="en-US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sz="16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БТЕ 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(миллион британских тепловых единиц, </a:t>
            </a:r>
            <a:r>
              <a:rPr lang="en-US" sz="16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MMBtu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1055 </a:t>
            </a:r>
            <a:r>
              <a:rPr lang="ru-RU" sz="16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МДж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5" name="Объект 1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982996352"/>
              </p:ext>
            </p:extLst>
          </p:nvPr>
        </p:nvGraphicFramePr>
        <p:xfrm>
          <a:off x="858078" y="3474416"/>
          <a:ext cx="10475844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89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034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034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Газ природный</a:t>
                      </a:r>
                      <a:b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(УКПГ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вход газа на НТС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45720" marR="4572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Соответствующий СПГ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(СПГ того же состава)</a:t>
                      </a:r>
                    </a:p>
                  </a:txBody>
                  <a:tcPr marL="45720" marR="4572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Давление, МПа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0,101325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Температура,</a:t>
                      </a:r>
                      <a:r>
                        <a:rPr lang="ru-RU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°С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-163,0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Объемная низшая теплота сгорания, МДж/нм</a:t>
                      </a:r>
                      <a:r>
                        <a:rPr lang="ru-RU" sz="16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36,06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Плотность,</a:t>
                      </a:r>
                      <a:r>
                        <a:rPr lang="ru-RU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кг/нм</a:t>
                      </a:r>
                      <a:r>
                        <a:rPr lang="ru-RU" sz="16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0,7431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Массовая низшая теплота сгорания, МДж/кг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48,53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48,53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ru-RU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Плотность фактическая (при </a:t>
                      </a:r>
                      <a:r>
                        <a:rPr lang="en-US" sz="160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ru-RU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</a:t>
                      </a:r>
                      <a:r>
                        <a:rPr lang="ru-RU" sz="160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  <a:r>
                        <a:rPr lang="ru-RU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), кг/м</a:t>
                      </a:r>
                      <a:r>
                        <a:rPr lang="ru-RU" sz="16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67,73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461,8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Объемная низшая теплота сгорания (факт.), ГДж/м</a:t>
                      </a:r>
                      <a:r>
                        <a:rPr lang="ru-RU" sz="16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3,287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22,411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B77502D-0D38-0E46-6829-8B29F49DCA9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1FAD854-124A-3877-0C6C-206DE706E916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26</a:t>
            </a:fld>
            <a:endParaRPr lang="ru-RU" dirty="0"/>
          </a:p>
        </p:txBody>
      </p:sp>
      <p:sp>
        <p:nvSpPr>
          <p:cNvPr id="7" name="TitleSlide">
            <a:extLst>
              <a:ext uri="{FF2B5EF4-FFF2-40B4-BE49-F238E27FC236}">
                <a16:creationId xmlns="" xmlns:a16="http://schemas.microsoft.com/office/drawing/2014/main" id="{376F5DBF-B256-494B-AF48-B8288EF04A3C}"/>
              </a:ext>
            </a:extLst>
          </p:cNvPr>
          <p:cNvSpPr txBox="1">
            <a:spLocks/>
          </p:cNvSpPr>
          <p:nvPr/>
        </p:nvSpPr>
        <p:spPr>
          <a:xfrm>
            <a:off x="298174" y="171434"/>
            <a:ext cx="11618844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Объемная теплота сгорания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56677709-5A8A-E976-BF70-4E182248926E}"/>
              </a:ext>
            </a:extLst>
          </p:cNvPr>
          <p:cNvCxnSpPr>
            <a:cxnSpLocks/>
          </p:cNvCxnSpPr>
          <p:nvPr/>
        </p:nvCxnSpPr>
        <p:spPr>
          <a:xfrm>
            <a:off x="298174" y="967106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44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39926A05-E27C-FC45-864D-951FA39B3E52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 cstate="email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ype1"/>
          <p:cNvSpPr>
            <a:spLocks noGrp="1"/>
          </p:cNvSpPr>
          <p:nvPr>
            <p:ph sz="quarter" idx="4294967295"/>
          </p:nvPr>
        </p:nvSpPr>
        <p:spPr>
          <a:xfrm>
            <a:off x="298174" y="1133065"/>
            <a:ext cx="11549268" cy="4938816"/>
          </a:xfrm>
        </p:spPr>
        <p:txBody>
          <a:bodyPr>
            <a:normAutofit/>
          </a:bodyPr>
          <a:lstStyle/>
          <a:p>
            <a:pPr indent="4572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Объемная низшая теплота сгорания, МДж/м</a:t>
            </a:r>
            <a:r>
              <a:rPr lang="ru-RU" sz="1600" b="1" i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количество теплоты, которое может выделиться при полном сгорании в воздухе 1 м</a:t>
            </a:r>
            <a:r>
              <a:rPr lang="ru-RU" sz="1600" b="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газа таким образом, что давление, при котором происходит реакция, остается постоянным, а все продукты сгорания принимают ту же температуру, что и температура реагентов (все продукты находятся в газообразном состоянии).</a:t>
            </a:r>
          </a:p>
          <a:p>
            <a:pPr indent="4572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Низшая теплота сгорания меньше, чем высшая теплота сгорания, на величину равную теплоте, выделяющейся при конденсации воды, являющейся продуктом реакции окисления.</a:t>
            </a:r>
          </a:p>
          <a:p>
            <a:pPr indent="4572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Обычно в нормативных документах используют низшую (она же «</a:t>
            </a:r>
            <a:r>
              <a:rPr lang="ru-RU" sz="16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чистая»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теплоту сгорания, потому что в действующем оборудовании вода остается в газовом состоянии</a:t>
            </a:r>
          </a:p>
          <a:p>
            <a:pPr indent="457200" algn="just">
              <a:lnSpc>
                <a:spcPct val="120000"/>
              </a:lnSpc>
              <a:spcBef>
                <a:spcPts val="0"/>
              </a:spcBef>
            </a:pPr>
            <a:endParaRPr lang="ru-RU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lnSpc>
                <a:spcPct val="120000"/>
              </a:lnSpc>
              <a:spcBef>
                <a:spcPts val="0"/>
              </a:spcBef>
            </a:pPr>
            <a:endParaRPr lang="ru-RU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lnSpc>
                <a:spcPct val="120000"/>
              </a:lnSpc>
              <a:spcBef>
                <a:spcPts val="0"/>
              </a:spcBef>
            </a:pPr>
            <a:endParaRPr lang="ru-RU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lnSpc>
                <a:spcPct val="120000"/>
              </a:lnSpc>
              <a:spcBef>
                <a:spcPts val="0"/>
              </a:spcBef>
            </a:pPr>
            <a:endParaRPr lang="ru-RU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lnSpc>
                <a:spcPct val="120000"/>
              </a:lnSpc>
              <a:spcBef>
                <a:spcPts val="0"/>
              </a:spcBef>
            </a:pPr>
            <a:endParaRPr lang="ru-RU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lnSpc>
                <a:spcPct val="120000"/>
              </a:lnSpc>
              <a:spcBef>
                <a:spcPts val="0"/>
              </a:spcBef>
            </a:pPr>
            <a:endParaRPr lang="ru-RU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lnSpc>
                <a:spcPct val="120000"/>
              </a:lnSpc>
              <a:spcBef>
                <a:spcPts val="0"/>
              </a:spcBef>
            </a:pPr>
            <a:endParaRPr lang="ru-RU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Объект 1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257617859"/>
              </p:ext>
            </p:extLst>
          </p:nvPr>
        </p:nvGraphicFramePr>
        <p:xfrm>
          <a:off x="902804" y="3698290"/>
          <a:ext cx="10386391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32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929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931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Газ природный</a:t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(УКПГ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 вход газа на НТС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Соответствующий СПГ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(СПГ того же состава)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Давление, МПа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7,5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0,101325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Температура,</a:t>
                      </a: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 °С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-163,0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Объемная низшая теплота сгорания, МДж/нм</a:t>
                      </a:r>
                      <a:r>
                        <a:rPr lang="ru-RU" sz="1400" baseline="300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36,06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Плотность,</a:t>
                      </a: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 кг/нм</a:t>
                      </a:r>
                      <a:r>
                        <a:rPr lang="ru-RU" sz="1400" baseline="300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0,7431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Массовая низшая теплота сгорания, МДж/кг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48,53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48,53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Плотность фактическая (при </a:t>
                      </a:r>
                      <a:r>
                        <a:rPr lang="en-US" sz="1400" i="1" baseline="0" dirty="0"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 и </a:t>
                      </a:r>
                      <a:r>
                        <a:rPr lang="ru-RU" sz="1400" i="1" baseline="0" dirty="0">
                          <a:latin typeface="Arial" pitchFamily="34" charset="0"/>
                          <a:cs typeface="Arial" pitchFamily="34" charset="0"/>
                        </a:rPr>
                        <a:t>р</a:t>
                      </a: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), кг/м</a:t>
                      </a:r>
                      <a:r>
                        <a:rPr lang="ru-RU" sz="1400" baseline="300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67,73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461,8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Объемная низшая теплота сгорания (факт.), ГДж/м</a:t>
                      </a:r>
                      <a:r>
                        <a:rPr lang="ru-RU" sz="1400" baseline="300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3,287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Arial" pitchFamily="34" charset="0"/>
                          <a:cs typeface="Arial" pitchFamily="34" charset="0"/>
                        </a:rPr>
                        <a:t>22,411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4F44142-DE26-FF7E-14EE-F71D5779002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659A4DD-9413-E1E7-7C5E-BA223C78F5E6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27</a:t>
            </a:fld>
            <a:endParaRPr lang="ru-RU" dirty="0"/>
          </a:p>
        </p:txBody>
      </p:sp>
      <p:sp>
        <p:nvSpPr>
          <p:cNvPr id="7" name="TitleSlide">
            <a:extLst>
              <a:ext uri="{FF2B5EF4-FFF2-40B4-BE49-F238E27FC236}">
                <a16:creationId xmlns="" xmlns:a16="http://schemas.microsoft.com/office/drawing/2014/main" id="{19D9D9A0-67A6-8499-028A-954647D22534}"/>
              </a:ext>
            </a:extLst>
          </p:cNvPr>
          <p:cNvSpPr txBox="1">
            <a:spLocks/>
          </p:cNvSpPr>
          <p:nvPr/>
        </p:nvSpPr>
        <p:spPr>
          <a:xfrm>
            <a:off x="298174" y="171434"/>
            <a:ext cx="11618844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Объемная теплота сгорания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2523FD57-E8F7-8568-30F2-AEFE2D956D11}"/>
              </a:ext>
            </a:extLst>
          </p:cNvPr>
          <p:cNvCxnSpPr>
            <a:cxnSpLocks/>
          </p:cNvCxnSpPr>
          <p:nvPr/>
        </p:nvCxnSpPr>
        <p:spPr>
          <a:xfrm>
            <a:off x="298174" y="967106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Двойная стрелка влево/вправо 8"/>
          <p:cNvSpPr/>
          <p:nvPr/>
        </p:nvSpPr>
        <p:spPr>
          <a:xfrm rot="1574299">
            <a:off x="7285297" y="5502794"/>
            <a:ext cx="2407087" cy="121349"/>
          </a:xfrm>
          <a:prstGeom prst="leftRightArrow">
            <a:avLst/>
          </a:prstGeom>
          <a:solidFill>
            <a:schemeClr val="bg1"/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88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4FEBF2EE-A80E-E503-F8D2-54161E307A58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3" cstate="email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ype1"/>
          <p:cNvSpPr>
            <a:spLocks noGrp="1"/>
          </p:cNvSpPr>
          <p:nvPr>
            <p:ph sz="quarter" idx="4294967295"/>
          </p:nvPr>
        </p:nvSpPr>
        <p:spPr>
          <a:xfrm>
            <a:off x="298175" y="1268413"/>
            <a:ext cx="11549268" cy="5060950"/>
          </a:xfrm>
        </p:spPr>
        <p:txBody>
          <a:bodyPr>
            <a:normAutofit lnSpcReduction="10000"/>
          </a:bodyPr>
          <a:lstStyle/>
          <a:p>
            <a:pPr indent="457200" algn="just">
              <a:lnSpc>
                <a:spcPct val="120000"/>
              </a:lnSpc>
              <a:buNone/>
            </a:pPr>
            <a:r>
              <a:rPr lang="ru-RU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Плотность</a:t>
            </a:r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масса газовой пробы, деленная на ее объем при определенных значениях давления и температуры. Измеряется в кг/м</a:t>
            </a:r>
            <a:r>
              <a:rPr lang="ru-RU" sz="1600" b="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457200" algn="just">
              <a:lnSpc>
                <a:spcPct val="120000"/>
              </a:lnSpc>
              <a:buNone/>
            </a:pPr>
            <a:r>
              <a:rPr lang="ru-RU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Относительная плотность 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плотность газа, деленная на плотность сухого воздуха стандартного состава при одинаковых значениях давления и температуры. В зависимости от того, какими газами считаются ПГ и воздух: идеальными или реальными — используются термины «</a:t>
            </a:r>
            <a:r>
              <a:rPr lang="ru-RU" sz="16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идеальная относительная плотность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и «</a:t>
            </a:r>
            <a:r>
              <a:rPr lang="ru-RU" sz="16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реальная относительная плотность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 indent="457200" algn="just">
              <a:lnSpc>
                <a:spcPct val="120000"/>
              </a:lnSpc>
              <a:buNone/>
            </a:pPr>
            <a:endParaRPr lang="ru-RU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lnSpc>
                <a:spcPct val="120000"/>
              </a:lnSpc>
              <a:buNone/>
            </a:pPr>
            <a:endParaRPr lang="ru-RU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lnSpc>
                <a:spcPct val="120000"/>
              </a:lnSpc>
              <a:buNone/>
            </a:pPr>
            <a:endParaRPr lang="ru-RU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lnSpc>
                <a:spcPct val="120000"/>
              </a:lnSpc>
              <a:buNone/>
            </a:pPr>
            <a:endParaRPr lang="ru-RU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lnSpc>
                <a:spcPct val="120000"/>
              </a:lnSpc>
              <a:spcBef>
                <a:spcPts val="1800"/>
              </a:spcBef>
              <a:buNone/>
            </a:pPr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Плотность жидкости 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 температуре кипения и ниже): пример для ПГ и СПГ (см. выше) – сжижение/регазификация.</a:t>
            </a:r>
          </a:p>
          <a:p>
            <a:pPr indent="457200" algn="just">
              <a:lnSpc>
                <a:spcPct val="120000"/>
              </a:lnSpc>
              <a:buNone/>
            </a:pP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одинаковой/близкой молекулярной массе (</a:t>
            </a:r>
            <a:r>
              <a:rPr lang="ru-RU" sz="16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читай, количестве атомов углерода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 </a:t>
            </a:r>
          </a:p>
          <a:p>
            <a:pPr indent="0" algn="ctr">
              <a:lnSpc>
                <a:spcPct val="120000"/>
              </a:lnSpc>
              <a:buNone/>
            </a:pPr>
            <a:r>
              <a:rPr lang="ru-RU" sz="16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ru-RU" sz="1600" b="0" baseline="-25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парафины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 </a:t>
            </a:r>
            <a:r>
              <a:rPr lang="ru-RU" sz="16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ru-RU" sz="1600" b="0" baseline="-25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нафтены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 </a:t>
            </a:r>
            <a:r>
              <a:rPr lang="ru-RU" sz="16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ru-RU" sz="1600" b="0" baseline="-25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ароматика</a:t>
            </a:r>
            <a:endParaRPr lang="ru-RU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7509363"/>
              </p:ext>
            </p:extLst>
          </p:nvPr>
        </p:nvGraphicFramePr>
        <p:xfrm>
          <a:off x="3342276" y="3143605"/>
          <a:ext cx="5461063" cy="15973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3" name="Equation" r:id="rId4" imgW="5079960" imgH="1485720" progId="Equation.DSMT4">
                  <p:embed/>
                </p:oleObj>
              </mc:Choice>
              <mc:Fallback>
                <p:oleObj name="Equation" r:id="rId4" imgW="5079960" imgH="1485720" progId="Equation.DSMT4">
                  <p:embed/>
                  <p:pic>
                    <p:nvPicPr>
                      <p:cNvPr id="6" name="Объект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42276" y="3143605"/>
                        <a:ext cx="5461063" cy="1597361"/>
                      </a:xfrm>
                      <a:prstGeom prst="rect">
                        <a:avLst/>
                      </a:prstGeom>
                      <a:ln w="19050">
                        <a:solidFill>
                          <a:schemeClr val="accent5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C5D0BA36-2837-96D5-3062-0E43EBA3847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="" xmlns:a16="http://schemas.microsoft.com/office/drawing/2014/main" id="{3D97D8EC-CB6E-2594-EAF2-3A6A281AC1FD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28</a:t>
            </a:fld>
            <a:endParaRPr lang="ru-RU" dirty="0"/>
          </a:p>
        </p:txBody>
      </p:sp>
      <p:sp>
        <p:nvSpPr>
          <p:cNvPr id="7" name="TitleSlide">
            <a:extLst>
              <a:ext uri="{FF2B5EF4-FFF2-40B4-BE49-F238E27FC236}">
                <a16:creationId xmlns="" xmlns:a16="http://schemas.microsoft.com/office/drawing/2014/main" id="{F0DA8EAF-465A-7815-5910-98EC20C7256D}"/>
              </a:ext>
            </a:extLst>
          </p:cNvPr>
          <p:cNvSpPr txBox="1">
            <a:spLocks/>
          </p:cNvSpPr>
          <p:nvPr/>
        </p:nvSpPr>
        <p:spPr>
          <a:xfrm>
            <a:off x="298174" y="171434"/>
            <a:ext cx="11618844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Плотность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D87A2631-778C-3E8A-8818-05A6A36767F5}"/>
              </a:ext>
            </a:extLst>
          </p:cNvPr>
          <p:cNvCxnSpPr>
            <a:cxnSpLocks/>
          </p:cNvCxnSpPr>
          <p:nvPr/>
        </p:nvCxnSpPr>
        <p:spPr>
          <a:xfrm>
            <a:off x="298174" y="967106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432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7641E7C1-A6A7-F044-97FE-9AE186D42A3E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3" cstate="email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ype1"/>
          <p:cNvSpPr>
            <a:spLocks noGrp="1"/>
          </p:cNvSpPr>
          <p:nvPr>
            <p:ph sz="quarter" idx="4294967295"/>
          </p:nvPr>
        </p:nvSpPr>
        <p:spPr>
          <a:xfrm>
            <a:off x="298175" y="1209286"/>
            <a:ext cx="11549268" cy="5060950"/>
          </a:xfrm>
        </p:spPr>
        <p:txBody>
          <a:bodyPr>
            <a:normAutofit/>
          </a:bodyPr>
          <a:lstStyle/>
          <a:p>
            <a:pPr indent="457200" algn="just">
              <a:lnSpc>
                <a:spcPct val="120000"/>
              </a:lnSpc>
              <a:buNone/>
            </a:pPr>
            <a:r>
              <a:rPr lang="ru-RU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Воббе </a:t>
            </a: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характеристика горючего газа, определяющая взаимозаменяемость горючих газов при сжигании в бытовых и промышленных горелочных устройствах. </a:t>
            </a:r>
          </a:p>
          <a:p>
            <a:pPr indent="457200" algn="just">
              <a:lnSpc>
                <a:spcPct val="120000"/>
              </a:lnSpc>
              <a:buNone/>
            </a:pP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число характеризует постоянство теплового потока, получаемого при сжигании газа. Газы с одинаковым числом Воббе при равном давлении истечения обычно могут использоваться один вместо другого без замены горелки или форсунки. При подводе газов с разными числами Воббе к одной горелке газ с меньшим числом Воббе должен подводиться при большем давлении.</a:t>
            </a:r>
          </a:p>
          <a:p>
            <a:pPr indent="457200" algn="just">
              <a:lnSpc>
                <a:spcPct val="120000"/>
              </a:lnSpc>
              <a:buNone/>
            </a:pP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газа с одинаковым числом Воббе теоретически будут давать одинаковое тепловыделение на наконечнике горелки при одинаковом перепаде давления на отверстии горелки, если предположить, что температура и давление остаются одинаковыми. </a:t>
            </a:r>
          </a:p>
          <a:p>
            <a:pPr indent="457200" algn="just">
              <a:lnSpc>
                <a:spcPct val="120000"/>
              </a:lnSpc>
              <a:buNone/>
            </a:pP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ЧВ широко используется в Европе, где состав газа, поступающего в газораспределительную систему, может варьироваться от места к месту. ЧВ не часто указывается в Северной Америке, где состав газа существенно не различается от поставщика к поставщику из-за высокого уровня переработки газа (извлечения жидкости).</a:t>
            </a:r>
          </a:p>
          <a:p>
            <a:pPr indent="457200" algn="just">
              <a:lnSpc>
                <a:spcPct val="120000"/>
              </a:lnSpc>
              <a:buNone/>
            </a:pPr>
            <a:endParaRPr lang="ru-RU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lnSpc>
                <a:spcPct val="120000"/>
              </a:lnSpc>
              <a:buNone/>
            </a:pPr>
            <a:endParaRPr lang="ru-RU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lnSpc>
                <a:spcPct val="120000"/>
              </a:lnSpc>
              <a:buNone/>
            </a:pPr>
            <a:endParaRPr lang="ru-RU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5387331"/>
              </p:ext>
            </p:extLst>
          </p:nvPr>
        </p:nvGraphicFramePr>
        <p:xfrm>
          <a:off x="3960838" y="5204689"/>
          <a:ext cx="4293516" cy="14640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7" name="Equation" r:id="rId4" imgW="4394160" imgH="1498320" progId="Equation.DSMT4">
                  <p:embed/>
                </p:oleObj>
              </mc:Choice>
              <mc:Fallback>
                <p:oleObj name="Equation" r:id="rId4" imgW="4394160" imgH="1498320" progId="Equation.DSMT4">
                  <p:embed/>
                  <p:pic>
                    <p:nvPicPr>
                      <p:cNvPr id="5" name="Объект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60838" y="5204689"/>
                        <a:ext cx="4293516" cy="1464002"/>
                      </a:xfrm>
                      <a:prstGeom prst="rect">
                        <a:avLst/>
                      </a:prstGeom>
                      <a:ln w="19050">
                        <a:solidFill>
                          <a:schemeClr val="accent5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16831A26-23E0-E7F0-531E-674B2972EF4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9D9465E-B83E-6E37-C44B-D7F009EC0846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29</a:t>
            </a:fld>
            <a:endParaRPr lang="ru-RU" dirty="0"/>
          </a:p>
        </p:txBody>
      </p:sp>
      <p:sp>
        <p:nvSpPr>
          <p:cNvPr id="7" name="TitleSlide">
            <a:extLst>
              <a:ext uri="{FF2B5EF4-FFF2-40B4-BE49-F238E27FC236}">
                <a16:creationId xmlns="" xmlns:a16="http://schemas.microsoft.com/office/drawing/2014/main" id="{4E80499C-50A8-12AE-664F-DF92EC77708B}"/>
              </a:ext>
            </a:extLst>
          </p:cNvPr>
          <p:cNvSpPr txBox="1">
            <a:spLocks/>
          </p:cNvSpPr>
          <p:nvPr/>
        </p:nvSpPr>
        <p:spPr>
          <a:xfrm>
            <a:off x="298174" y="171434"/>
            <a:ext cx="11618844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Воббе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5D96A109-DD98-F9CC-0A46-BFCD23C11284}"/>
              </a:ext>
            </a:extLst>
          </p:cNvPr>
          <p:cNvCxnSpPr>
            <a:cxnSpLocks/>
          </p:cNvCxnSpPr>
          <p:nvPr/>
        </p:nvCxnSpPr>
        <p:spPr>
          <a:xfrm>
            <a:off x="298174" y="967106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248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9EA9F716-7EB0-D833-5061-B5802A60EA0D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 cstate="email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ype1"/>
          <p:cNvSpPr>
            <a:spLocks noGrp="1"/>
          </p:cNvSpPr>
          <p:nvPr>
            <p:ph sz="quarter" idx="4294967295"/>
          </p:nvPr>
        </p:nvSpPr>
        <p:spPr>
          <a:xfrm>
            <a:off x="298174" y="1268416"/>
            <a:ext cx="6321287" cy="4804393"/>
          </a:xfrm>
        </p:spPr>
        <p:txBody>
          <a:bodyPr>
            <a:noAutofit/>
          </a:bodyPr>
          <a:lstStyle/>
          <a:p>
            <a:pPr indent="457200" algn="just">
              <a:lnSpc>
                <a:spcPct val="130000"/>
              </a:lnSpc>
              <a:buNone/>
            </a:pPr>
            <a:r>
              <a:rPr lang="ru-RU" sz="18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Давление насыщенных паров (ДНП)</a:t>
            </a:r>
            <a:r>
              <a:rPr lang="ru-RU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максимальное давление равновесного состояния пар / жидкость в определённых соотношениях при определённой температуре.</a:t>
            </a:r>
          </a:p>
          <a:p>
            <a:pPr indent="457200" algn="just">
              <a:lnSpc>
                <a:spcPct val="130000"/>
              </a:lnSpc>
              <a:buNone/>
            </a:pPr>
            <a:r>
              <a:rPr lang="ru-RU" sz="18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ДНП</a:t>
            </a:r>
            <a:r>
              <a:rPr lang="ru-RU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важный физический показатель летучести жидкости. Давление насыщенных паров можно использовать для косвенной оценки скорости испарения углеводородных жидкостей (летучести).</a:t>
            </a:r>
          </a:p>
          <a:p>
            <a:pPr indent="457200" algn="just">
              <a:lnSpc>
                <a:spcPct val="130000"/>
              </a:lnSpc>
              <a:buNone/>
            </a:pPr>
            <a:r>
              <a:rPr lang="ru-RU" sz="18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Насыщенный пар </a:t>
            </a:r>
            <a:r>
              <a:rPr lang="ru-RU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это пар, находящийся в динамическом равновесии со своей жидкостью.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3" cstate="email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977" b="2921"/>
          <a:stretch/>
        </p:blipFill>
        <p:spPr bwMode="auto">
          <a:xfrm>
            <a:off x="7045786" y="1268416"/>
            <a:ext cx="4631581" cy="4185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082A887-A4C0-A75B-29E9-1D7FEE6E5BFC}"/>
              </a:ext>
            </a:extLst>
          </p:cNvPr>
          <p:cNvSpPr txBox="1"/>
          <p:nvPr/>
        </p:nvSpPr>
        <p:spPr>
          <a:xfrm>
            <a:off x="7623314" y="5508149"/>
            <a:ext cx="40540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Рисунок – Фазовая диаграмма </a:t>
            </a:r>
            <a:r>
              <a:rPr lang="ru-RU" sz="1200" dirty="0" smtClean="0"/>
              <a:t>типового ПНГ (</a:t>
            </a:r>
            <a:r>
              <a:rPr lang="ru-RU" sz="1200" dirty="0"/>
              <a:t>только С</a:t>
            </a:r>
            <a:r>
              <a:rPr lang="ru-RU" sz="1200" baseline="-25000" dirty="0"/>
              <a:t>2</a:t>
            </a:r>
            <a:r>
              <a:rPr lang="ru-RU" sz="1200" dirty="0"/>
              <a:t>-С</a:t>
            </a:r>
            <a:r>
              <a:rPr lang="ru-RU" sz="1200" baseline="-25000" dirty="0"/>
              <a:t>4</a:t>
            </a:r>
            <a:r>
              <a:rPr lang="ru-RU" sz="1200" dirty="0"/>
              <a:t>)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A13CBD52-E862-5016-BF6F-FC6F0D90EF2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0EC63B8-DBF1-2DCC-10AF-CCFD6991B34C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30</a:t>
            </a:fld>
            <a:endParaRPr lang="ru-RU" dirty="0"/>
          </a:p>
        </p:txBody>
      </p:sp>
      <p:sp>
        <p:nvSpPr>
          <p:cNvPr id="7" name="TitleSlide">
            <a:extLst>
              <a:ext uri="{FF2B5EF4-FFF2-40B4-BE49-F238E27FC236}">
                <a16:creationId xmlns="" xmlns:a16="http://schemas.microsoft.com/office/drawing/2014/main" id="{2C194815-3DFD-5071-C23E-7F93F5553CDE}"/>
              </a:ext>
            </a:extLst>
          </p:cNvPr>
          <p:cNvSpPr txBox="1">
            <a:spLocks/>
          </p:cNvSpPr>
          <p:nvPr/>
        </p:nvSpPr>
        <p:spPr>
          <a:xfrm>
            <a:off x="298174" y="171434"/>
            <a:ext cx="11618844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Давление насыщенных паров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F5C84F8B-C9D8-777C-739E-FB74A0BB77A7}"/>
              </a:ext>
            </a:extLst>
          </p:cNvPr>
          <p:cNvCxnSpPr>
            <a:cxnSpLocks/>
          </p:cNvCxnSpPr>
          <p:nvPr/>
        </p:nvCxnSpPr>
        <p:spPr>
          <a:xfrm>
            <a:off x="298174" y="967106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308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FF4B45A9-4177-6D58-6E3E-CA5A384A2673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 cstate="email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4624" y="1155694"/>
            <a:ext cx="4564070" cy="4360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B3AE379-6FE5-9A89-CF85-9743573091B1}"/>
              </a:ext>
            </a:extLst>
          </p:cNvPr>
          <p:cNvSpPr txBox="1"/>
          <p:nvPr/>
        </p:nvSpPr>
        <p:spPr>
          <a:xfrm>
            <a:off x="2242716" y="5466543"/>
            <a:ext cx="31323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Рисунок – Фазовая диаграмма </a:t>
            </a:r>
            <a:r>
              <a:rPr lang="ru-RU" sz="1600" dirty="0" smtClean="0"/>
              <a:t>типового ПНГ (весь состав)</a:t>
            </a:r>
            <a:endParaRPr lang="ru-RU" sz="16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 cstate="email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602" b="3107"/>
          <a:stretch/>
        </p:blipFill>
        <p:spPr bwMode="auto">
          <a:xfrm>
            <a:off x="5807113" y="1587742"/>
            <a:ext cx="4540688" cy="3776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C9913FC-D108-5365-0940-01CFBD6BE072}"/>
              </a:ext>
            </a:extLst>
          </p:cNvPr>
          <p:cNvSpPr txBox="1"/>
          <p:nvPr/>
        </p:nvSpPr>
        <p:spPr>
          <a:xfrm>
            <a:off x="6342953" y="5466543"/>
            <a:ext cx="36405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Рисунок – Фазовая диаграмма </a:t>
            </a:r>
            <a:r>
              <a:rPr lang="ru-RU" sz="1600" dirty="0" smtClean="0"/>
              <a:t>типового ПГ (</a:t>
            </a:r>
            <a:r>
              <a:rPr lang="ru-RU" sz="1600" dirty="0"/>
              <a:t>указана линия образования газовых гидратов)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B479945-232C-8E48-E8FE-901CA236736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4" name="Номер слайда 5">
            <a:extLst>
              <a:ext uri="{FF2B5EF4-FFF2-40B4-BE49-F238E27FC236}">
                <a16:creationId xmlns="" xmlns:a16="http://schemas.microsoft.com/office/drawing/2014/main" id="{61555F70-94BB-102B-F109-B59012D33D2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31</a:t>
            </a:fld>
            <a:endParaRPr lang="ru-RU" dirty="0"/>
          </a:p>
        </p:txBody>
      </p:sp>
      <p:sp>
        <p:nvSpPr>
          <p:cNvPr id="8" name="TitleSlide">
            <a:extLst>
              <a:ext uri="{FF2B5EF4-FFF2-40B4-BE49-F238E27FC236}">
                <a16:creationId xmlns="" xmlns:a16="http://schemas.microsoft.com/office/drawing/2014/main" id="{F2D09044-3541-3080-1610-88F01704B2E7}"/>
              </a:ext>
            </a:extLst>
          </p:cNvPr>
          <p:cNvSpPr txBox="1">
            <a:spLocks/>
          </p:cNvSpPr>
          <p:nvPr/>
        </p:nvSpPr>
        <p:spPr>
          <a:xfrm>
            <a:off x="298174" y="171434"/>
            <a:ext cx="11618844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Давление насыщенных паров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DA4A1006-57D0-F15B-0145-C5B93FFF2FD4}"/>
              </a:ext>
            </a:extLst>
          </p:cNvPr>
          <p:cNvCxnSpPr>
            <a:cxnSpLocks/>
          </p:cNvCxnSpPr>
          <p:nvPr/>
        </p:nvCxnSpPr>
        <p:spPr>
          <a:xfrm>
            <a:off x="298174" y="967106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862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4C837B99-EB98-E4D4-1BF9-F738498CCA6A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3" cstate="email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ype1"/>
          <p:cNvSpPr>
            <a:spLocks noGrp="1"/>
          </p:cNvSpPr>
          <p:nvPr>
            <p:ph sz="quarter" idx="4294967295"/>
          </p:nvPr>
        </p:nvSpPr>
        <p:spPr>
          <a:xfrm>
            <a:off x="298175" y="1083098"/>
            <a:ext cx="11549268" cy="5060950"/>
          </a:xfrm>
        </p:spPr>
        <p:txBody>
          <a:bodyPr>
            <a:noAutofit/>
          </a:bodyPr>
          <a:lstStyle/>
          <a:p>
            <a:pPr marL="179388" indent="268288" algn="just">
              <a:lnSpc>
                <a:spcPct val="110000"/>
              </a:lnSpc>
              <a:buNone/>
            </a:pPr>
            <a:r>
              <a:rPr lang="ru-RU" altLang="ru-RU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Растворимость в воде:</a:t>
            </a:r>
          </a:p>
          <a:p>
            <a:pPr marL="465138" lvl="1" indent="-285750" algn="just">
              <a:lnSpc>
                <a:spcPct val="110000"/>
              </a:lnSpc>
              <a:spcBef>
                <a:spcPts val="600"/>
              </a:spcBef>
            </a:pP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Определяет склонность к образованию </a:t>
            </a:r>
            <a:r>
              <a:rPr lang="ru-RU" alt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газогидратов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465138" lvl="1" indent="-285750" algn="just">
              <a:lnSpc>
                <a:spcPct val="110000"/>
              </a:lnSpc>
              <a:spcBef>
                <a:spcPts val="600"/>
              </a:spcBef>
            </a:pP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Влияет на токсические свойства по отношению к живым организмам;</a:t>
            </a:r>
          </a:p>
          <a:p>
            <a:pPr marL="179388" indent="268288" algn="just">
              <a:lnSpc>
                <a:spcPct val="110000"/>
              </a:lnSpc>
              <a:buNone/>
            </a:pPr>
            <a:r>
              <a:rPr lang="ru-RU" altLang="ru-RU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Вязкость: </a:t>
            </a:r>
          </a:p>
          <a:p>
            <a:pPr marL="465138" lvl="1" indent="-285750" algn="just">
              <a:lnSpc>
                <a:spcPct val="110000"/>
              </a:lnSpc>
              <a:spcBef>
                <a:spcPts val="600"/>
              </a:spcBef>
            </a:pPr>
            <a:r>
              <a:rPr lang="ru-RU" alt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Динамическая вязкость </a:t>
            </a:r>
            <a:r>
              <a:rPr lang="el-GR" alt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altLang="ru-RU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altLang="ru-RU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сантипуаз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= 0,001 Па · с</a:t>
            </a:r>
            <a:r>
              <a:rPr lang="en-US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465138" lvl="1" indent="-285750" algn="just">
              <a:lnSpc>
                <a:spcPct val="110000"/>
              </a:lnSpc>
              <a:spcBef>
                <a:spcPts val="600"/>
              </a:spcBef>
            </a:pPr>
            <a:r>
              <a:rPr lang="ru-RU" alt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Кинематическая вязкость </a:t>
            </a:r>
            <a:r>
              <a:rPr lang="el-GR" alt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</a:t>
            </a:r>
            <a:r>
              <a:rPr lang="en-US" alt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Динамическая вязкость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/ (</a:t>
            </a:r>
            <a:r>
              <a:rPr lang="ru-RU" alt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Плотность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1,0 </a:t>
            </a:r>
            <a:r>
              <a:rPr lang="ru-RU" altLang="ru-RU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сСт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1,0 мм</a:t>
            </a:r>
            <a:r>
              <a:rPr lang="ru-RU" altLang="ru-RU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/с</a:t>
            </a:r>
            <a:r>
              <a:rPr lang="en-US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lang="ru-RU" alt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5138" lvl="1" indent="-285750" algn="just">
              <a:lnSpc>
                <a:spcPct val="110000"/>
              </a:lnSpc>
              <a:spcBef>
                <a:spcPts val="600"/>
              </a:spcBef>
            </a:pP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Вязкость газа используется в расчетах перепада давления потока газа, подробных расчетах теплообменников и расчетах осаждения капель для сепарационного разделения.</a:t>
            </a:r>
          </a:p>
          <a:p>
            <a:pPr marL="465138" lvl="1" indent="-285750" algn="just">
              <a:lnSpc>
                <a:spcPct val="110000"/>
              </a:lnSpc>
              <a:spcBef>
                <a:spcPts val="600"/>
              </a:spcBef>
            </a:pP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Важна для определения режима движения газа по трубопроводам, в аппаратах (</a:t>
            </a:r>
            <a:r>
              <a:rPr lang="ru-RU" alt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хотя в большинстве случаев он турбулентный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465138" lvl="1" indent="-285750" algn="just">
              <a:lnSpc>
                <a:spcPct val="110000"/>
              </a:lnSpc>
              <a:spcBef>
                <a:spcPts val="600"/>
              </a:spcBef>
              <a:tabLst>
                <a:tab pos="442913" algn="l"/>
              </a:tabLst>
            </a:pP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Формула Дарси-</a:t>
            </a:r>
            <a:r>
              <a:rPr lang="ru-RU" altLang="ru-RU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Вейсбаха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(потери давления при развитом турбулентном течении несжимаемой жидкости на гидравлических сопротивлениях)</a:t>
            </a:r>
          </a:p>
          <a:p>
            <a:pPr marL="465138" lvl="1" indent="-285750" algn="just">
              <a:lnSpc>
                <a:spcPct val="110000"/>
              </a:lnSpc>
              <a:spcBef>
                <a:spcPts val="600"/>
              </a:spcBef>
            </a:pPr>
            <a:endParaRPr lang="ru-RU" alt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5138" lvl="1" indent="-285750" algn="just">
              <a:lnSpc>
                <a:spcPct val="110000"/>
              </a:lnSpc>
              <a:spcBef>
                <a:spcPts val="600"/>
              </a:spcBef>
            </a:pPr>
            <a:endParaRPr lang="ru-RU" alt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5138" lvl="1" indent="-285750" algn="just">
              <a:lnSpc>
                <a:spcPct val="110000"/>
              </a:lnSpc>
              <a:spcBef>
                <a:spcPts val="600"/>
              </a:spcBef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Гидравлическое сопротивление (уравнение </a:t>
            </a:r>
            <a:r>
              <a:rPr lang="ru-RU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Эргуна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lvl="1" indent="0" algn="just">
              <a:lnSpc>
                <a:spcPct val="110000"/>
              </a:lnSpc>
              <a:spcBef>
                <a:spcPts val="600"/>
              </a:spcBef>
              <a:buNone/>
            </a:pP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0" algn="just">
              <a:lnSpc>
                <a:spcPct val="110000"/>
              </a:lnSpc>
              <a:spcBef>
                <a:spcPts val="600"/>
              </a:spcBef>
              <a:buNone/>
            </a:pPr>
            <a:endParaRPr lang="ru-RU" alt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utoShape 4" descr="{\displaystyle {\frac {\Delta p}{L}}={\frac {150\eta u(1-\varepsilon )^{2}}{F^{2}d^{2}\varepsilon ^{3}}}+{\frac {1{,}75\rho u^{2}(1-\varepsilon )}{Fd\varepsilon ^{3}}},}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4813630"/>
              </p:ext>
            </p:extLst>
          </p:nvPr>
        </p:nvGraphicFramePr>
        <p:xfrm>
          <a:off x="3719996" y="5099820"/>
          <a:ext cx="47752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1" name="Equation" r:id="rId4" imgW="4775040" imgH="507960" progId="Equation.DSMT4">
                  <p:embed/>
                </p:oleObj>
              </mc:Choice>
              <mc:Fallback>
                <p:oleObj name="Equation" r:id="rId4" imgW="4775040" imgH="507960" progId="Equation.DSMT4">
                  <p:embed/>
                  <p:pic>
                    <p:nvPicPr>
                      <p:cNvPr id="9" name="Объект 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19996" y="5099820"/>
                        <a:ext cx="4775200" cy="508000"/>
                      </a:xfrm>
                      <a:prstGeom prst="rect">
                        <a:avLst/>
                      </a:prstGeom>
                      <a:ln w="19050">
                        <a:solidFill>
                          <a:schemeClr val="accent5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07596" y="6131433"/>
            <a:ext cx="3600000" cy="522421"/>
          </a:xfrm>
          <a:prstGeom prst="rect">
            <a:avLst/>
          </a:prstGeom>
          <a:noFill/>
          <a:ln w="19050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A3826151-9883-26C9-DF96-0BC6962547F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9C1A678-EABC-2A67-C7EF-BC7FC5F39E51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32</a:t>
            </a:fld>
            <a:endParaRPr lang="ru-RU" dirty="0"/>
          </a:p>
        </p:txBody>
      </p:sp>
      <p:sp>
        <p:nvSpPr>
          <p:cNvPr id="7" name="TitleSlide">
            <a:extLst>
              <a:ext uri="{FF2B5EF4-FFF2-40B4-BE49-F238E27FC236}">
                <a16:creationId xmlns="" xmlns:a16="http://schemas.microsoft.com/office/drawing/2014/main" id="{D00C6777-8A2A-3133-0306-9AF759CF9248}"/>
              </a:ext>
            </a:extLst>
          </p:cNvPr>
          <p:cNvSpPr txBox="1">
            <a:spLocks/>
          </p:cNvSpPr>
          <p:nvPr/>
        </p:nvSpPr>
        <p:spPr>
          <a:xfrm>
            <a:off x="298174" y="171434"/>
            <a:ext cx="11618844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Растворимость в воде, вязкость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E55321DA-0E6F-B0A3-B4A2-80013BDF9D1E}"/>
              </a:ext>
            </a:extLst>
          </p:cNvPr>
          <p:cNvCxnSpPr>
            <a:cxnSpLocks/>
          </p:cNvCxnSpPr>
          <p:nvPr/>
        </p:nvCxnSpPr>
        <p:spPr>
          <a:xfrm>
            <a:off x="298174" y="967106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238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pe1"/>
          <p:cNvSpPr>
            <a:spLocks noGrp="1"/>
          </p:cNvSpPr>
          <p:nvPr>
            <p:ph sz="quarter" idx="4294967295"/>
          </p:nvPr>
        </p:nvSpPr>
        <p:spPr>
          <a:xfrm>
            <a:off x="387627" y="1268413"/>
            <a:ext cx="6938750" cy="5060950"/>
          </a:xfrm>
        </p:spPr>
        <p:txBody>
          <a:bodyPr>
            <a:normAutofit/>
          </a:bodyPr>
          <a:lstStyle/>
          <a:p>
            <a:pPr marL="0" indent="268288" algn="just">
              <a:lnSpc>
                <a:spcPct val="150000"/>
              </a:lnSpc>
              <a:buNone/>
            </a:pPr>
            <a:r>
              <a:rPr lang="ru-RU" altLang="ru-RU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Вязкость: </a:t>
            </a:r>
          </a:p>
          <a:p>
            <a:pPr marL="285750" lvl="1" indent="-285750" algn="just">
              <a:lnSpc>
                <a:spcPct val="150000"/>
              </a:lnSpc>
              <a:spcBef>
                <a:spcPts val="600"/>
              </a:spcBef>
            </a:pPr>
            <a:r>
              <a:rPr lang="ru-RU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Точность значений вязкости газа при работе на объектах, как правило, не критична;</a:t>
            </a:r>
          </a:p>
          <a:p>
            <a:pPr marL="285750" lvl="1" indent="-285750" algn="just">
              <a:lnSpc>
                <a:spcPct val="150000"/>
              </a:lnSpc>
              <a:spcBef>
                <a:spcPts val="600"/>
              </a:spcBef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большинства расчетов ПГ разумным допущением для вязкости является 0,013 </a:t>
            </a:r>
            <a:r>
              <a:rPr lang="ru-RU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(см. рис.)</a:t>
            </a:r>
          </a:p>
          <a:p>
            <a:pPr lvl="1" indent="0" algn="just">
              <a:lnSpc>
                <a:spcPct val="150000"/>
              </a:lnSpc>
              <a:spcBef>
                <a:spcPts val="600"/>
              </a:spcBef>
              <a:buNone/>
            </a:pPr>
            <a:endParaRPr lang="ru-RU" alt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utoShape 4" descr="{\displaystyle {\frac {\Delta p}{L}}={\frac {150\eta u(1-\varepsilon )^{2}}{F^{2}d^{2}\varepsilon ^{3}}}+{\frac {1{,}75\rho u^{2}(1-\varepsilon )}{Fd\varepsilon ^{3}}},}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36640" y="1057319"/>
            <a:ext cx="4310803" cy="5030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082A887-A4C0-A75B-29E9-1D7FEE6E5BFC}"/>
              </a:ext>
            </a:extLst>
          </p:cNvPr>
          <p:cNvSpPr txBox="1"/>
          <p:nvPr/>
        </p:nvSpPr>
        <p:spPr>
          <a:xfrm>
            <a:off x="7536640" y="6163346"/>
            <a:ext cx="47659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Рисунок – Вязкость углеводородных газов </a:t>
            </a:r>
          </a:p>
          <a:p>
            <a:pPr algn="ctr"/>
            <a:r>
              <a:rPr lang="ru-RU" sz="1400" dirty="0"/>
              <a:t>(уравнение </a:t>
            </a:r>
            <a:r>
              <a:rPr lang="en-US" sz="1400" i="1" dirty="0"/>
              <a:t>Lee</a:t>
            </a:r>
            <a:r>
              <a:rPr lang="ru-RU" sz="1400" dirty="0"/>
              <a:t>)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CDE88AB5-34F7-01F2-19E2-C6A442049CE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545CD79-05CE-F962-1891-C782E90F1D7C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33</a:t>
            </a:fld>
            <a:endParaRPr lang="ru-RU" dirty="0"/>
          </a:p>
        </p:txBody>
      </p:sp>
      <p:sp>
        <p:nvSpPr>
          <p:cNvPr id="7" name="TitleSlide">
            <a:extLst>
              <a:ext uri="{FF2B5EF4-FFF2-40B4-BE49-F238E27FC236}">
                <a16:creationId xmlns="" xmlns:a16="http://schemas.microsoft.com/office/drawing/2014/main" id="{3FA43B06-9B0E-A076-6918-48D4C7A78FED}"/>
              </a:ext>
            </a:extLst>
          </p:cNvPr>
          <p:cNvSpPr txBox="1">
            <a:spLocks/>
          </p:cNvSpPr>
          <p:nvPr/>
        </p:nvSpPr>
        <p:spPr>
          <a:xfrm>
            <a:off x="298174" y="171434"/>
            <a:ext cx="11618844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Вязкость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11BD210A-EEEB-DA66-2604-4841F98C2DA5}"/>
              </a:ext>
            </a:extLst>
          </p:cNvPr>
          <p:cNvCxnSpPr>
            <a:cxnSpLocks/>
          </p:cNvCxnSpPr>
          <p:nvPr/>
        </p:nvCxnSpPr>
        <p:spPr>
          <a:xfrm>
            <a:off x="298174" y="967106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C66C7A95-316E-9D03-910C-EE005BF67D98}"/>
              </a:ext>
            </a:extLst>
          </p:cNvPr>
          <p:cNvSpPr/>
          <p:nvPr/>
        </p:nvSpPr>
        <p:spPr>
          <a:xfrm flipH="1">
            <a:off x="0" y="3733016"/>
            <a:ext cx="3455504" cy="3118238"/>
          </a:xfrm>
          <a:prstGeom prst="rect">
            <a:avLst/>
          </a:prstGeom>
          <a:blipFill dpi="0" rotWithShape="1">
            <a:blip r:embed="rId4" cstate="email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62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916405" y="2720567"/>
            <a:ext cx="9144000" cy="2251628"/>
          </a:xfrm>
        </p:spPr>
        <p:txBody>
          <a:bodyPr>
            <a:noAutofit/>
          </a:bodyPr>
          <a:lstStyle/>
          <a:p>
            <a:r>
              <a:rPr lang="ru-RU" sz="1800" dirty="0"/>
              <a:t>Юрьев Егор Михайлович 8 (3822) 701-777 доб. 1460</a:t>
            </a:r>
            <a:br>
              <a:rPr lang="ru-RU" sz="1800" dirty="0"/>
            </a:br>
            <a:r>
              <a:rPr lang="ru-RU" sz="1800" dirty="0"/>
              <a:t>доцент отделения химической инженерии Томского политехнического университета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emyu@tpu.ru</a:t>
            </a:r>
            <a:br>
              <a:rPr lang="ru-RU" sz="1800" dirty="0"/>
            </a:br>
            <a:r>
              <a:rPr lang="ru-RU" sz="1800" dirty="0"/>
              <a:t>https://portal.tpu.ru/SHARED/e/EMYU/</a:t>
            </a:r>
            <a:br>
              <a:rPr lang="ru-RU" sz="1800" dirty="0"/>
            </a:br>
            <a:r>
              <a:rPr lang="en-US" sz="1800" dirty="0"/>
              <a:t>https://telemost.yandex.ru/j/38374993923541</a:t>
            </a:r>
          </a:p>
        </p:txBody>
      </p:sp>
    </p:spTree>
    <p:extLst>
      <p:ext uri="{BB962C8B-B14F-4D97-AF65-F5344CB8AC3E}">
        <p14:creationId xmlns:p14="http://schemas.microsoft.com/office/powerpoint/2010/main" val="303917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ПУ">
      <a:dk1>
        <a:sysClr val="windowText" lastClr="000000"/>
      </a:dk1>
      <a:lt1>
        <a:sysClr val="window" lastClr="FFFFFF"/>
      </a:lt1>
      <a:dk2>
        <a:srgbClr val="323F4F"/>
      </a:dk2>
      <a:lt2>
        <a:srgbClr val="E7E6E6"/>
      </a:lt2>
      <a:accent1>
        <a:srgbClr val="80BF44"/>
      </a:accent1>
      <a:accent2>
        <a:srgbClr val="209740"/>
      </a:accent2>
      <a:accent3>
        <a:srgbClr val="1768B0"/>
      </a:accent3>
      <a:accent4>
        <a:srgbClr val="B2D88E"/>
      </a:accent4>
      <a:accent5>
        <a:srgbClr val="5F9031"/>
      </a:accent5>
      <a:accent6>
        <a:srgbClr val="59A5E9"/>
      </a:accent6>
      <a:hlink>
        <a:srgbClr val="1768B0"/>
      </a:hlink>
      <a:folHlink>
        <a:srgbClr val="954F72"/>
      </a:folHlink>
    </a:clrScheme>
    <a:fontScheme name="Другая 1">
      <a:majorFont>
        <a:latin typeface="Calibri 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9804</TotalTime>
  <Words>3642</Words>
  <Application>Microsoft Office PowerPoint</Application>
  <PresentationFormat>Произвольный</PresentationFormat>
  <Paragraphs>920</Paragraphs>
  <Slides>34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6" baseType="lpstr">
      <vt:lpstr>Тема Office</vt:lpstr>
      <vt:lpstr>Equation</vt:lpstr>
      <vt:lpstr>Основные понятия и термины технологии подготовки и переработки газа.  Свойства углеводородных газов и конденсата</vt:lpstr>
      <vt:lpstr>Природный газ. Основные термины</vt:lpstr>
      <vt:lpstr>Газохимия = Переработка газов</vt:lpstr>
      <vt:lpstr>Презентация PowerPoint</vt:lpstr>
      <vt:lpstr>Презентация PowerPoint</vt:lpstr>
      <vt:lpstr>Презентация PowerPoint</vt:lpstr>
      <vt:lpstr>Магистральные газопроводы России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Составы и свойства природного и попутного газов. Пример составов</vt:lpstr>
      <vt:lpstr>Составы и свойства природного и попутного газов. Пример составов</vt:lpstr>
      <vt:lpstr>Свойства индивидуальных газов и газовых смесей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Юрьев Егор Михайлович 8 (3822) 701-777 доб. 1460 доцент отделения химической инженерии Томского политехнического университета  emyu@tpu.ru https://portal.tpu.ru/SHARED/e/EMYU/ https://telemost.yandex.ru/j/38374993923541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Тришкина Екатерина Андреевна</dc:creator>
  <cp:lastModifiedBy>Egor M. Yurev</cp:lastModifiedBy>
  <cp:revision>292</cp:revision>
  <dcterms:created xsi:type="dcterms:W3CDTF">2020-11-19T09:51:55Z</dcterms:created>
  <dcterms:modified xsi:type="dcterms:W3CDTF">2024-02-07T06:08:19Z</dcterms:modified>
</cp:coreProperties>
</file>