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18" r:id="rId2"/>
    <p:sldId id="2654" r:id="rId3"/>
    <p:sldId id="2657" r:id="rId4"/>
    <p:sldId id="2655" r:id="rId5"/>
    <p:sldId id="2656" r:id="rId6"/>
    <p:sldId id="2658" r:id="rId7"/>
    <p:sldId id="2674" r:id="rId8"/>
    <p:sldId id="2659" r:id="rId9"/>
    <p:sldId id="2660" r:id="rId10"/>
    <p:sldId id="2661" r:id="rId11"/>
    <p:sldId id="2662" r:id="rId12"/>
    <p:sldId id="2663" r:id="rId13"/>
    <p:sldId id="2664" r:id="rId14"/>
    <p:sldId id="2665" r:id="rId15"/>
    <p:sldId id="2666" r:id="rId16"/>
    <p:sldId id="2667" r:id="rId17"/>
    <p:sldId id="2669" r:id="rId18"/>
    <p:sldId id="2670" r:id="rId19"/>
    <p:sldId id="2671" r:id="rId20"/>
    <p:sldId id="2672" r:id="rId21"/>
    <p:sldId id="2698" r:id="rId22"/>
    <p:sldId id="2673" r:id="rId23"/>
    <p:sldId id="2675" r:id="rId24"/>
    <p:sldId id="2668" r:id="rId25"/>
    <p:sldId id="2676" r:id="rId26"/>
    <p:sldId id="2678" r:id="rId27"/>
    <p:sldId id="2679" r:id="rId28"/>
    <p:sldId id="2695" r:id="rId29"/>
    <p:sldId id="2680" r:id="rId30"/>
    <p:sldId id="2681" r:id="rId31"/>
    <p:sldId id="2682" r:id="rId32"/>
    <p:sldId id="2683" r:id="rId33"/>
    <p:sldId id="2685" r:id="rId34"/>
    <p:sldId id="2696" r:id="rId35"/>
    <p:sldId id="2697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C14B"/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152" autoAdjust="0"/>
    <p:restoredTop sz="94930" autoAdjust="0"/>
  </p:normalViewPr>
  <p:slideViewPr>
    <p:cSldViewPr snapToGrid="0">
      <p:cViewPr>
        <p:scale>
          <a:sx n="100" d="100"/>
          <a:sy n="100" d="100"/>
        </p:scale>
        <p:origin x="-666" y="-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30.03.2024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8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-1" y="0"/>
            <a:ext cx="10374589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8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0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xmlns="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xmlns="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xmlns="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xmlns="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xmlns="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xmlns="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xmlns="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xmlns="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xmlns="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xmlns="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30.03.2024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5E5791F-3F71-BF44-BA4E-0B7D386184DC}"/>
              </a:ext>
            </a:extLst>
          </p:cNvPr>
          <p:cNvSpPr/>
          <p:nvPr userDrawn="1"/>
        </p:nvSpPr>
        <p:spPr>
          <a:xfrm>
            <a:off x="0" y="467833"/>
            <a:ext cx="11729822" cy="5890438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7DA0D001-BFE9-164E-A088-53FE53ABF5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988860" cy="6864485"/>
          </a:xfrm>
          <a:custGeom>
            <a:avLst/>
            <a:gdLst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1612869 w 6096000"/>
              <a:gd name="connsiteY2" fmla="*/ 6841445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2014112 w 6096000"/>
              <a:gd name="connsiteY2" fmla="*/ 6857657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33403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02538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4485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11">
            <a:extLst>
              <a:ext uri="{FF2B5EF4-FFF2-40B4-BE49-F238E27FC236}">
                <a16:creationId xmlns:a16="http://schemas.microsoft.com/office/drawing/2014/main" xmlns="" id="{D16862ED-2F5E-FE49-AB49-49CEC0EA33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18426" y="793580"/>
            <a:ext cx="3304279" cy="5270839"/>
          </a:xfrm>
        </p:spPr>
        <p:txBody>
          <a:bodyPr lIns="0" rtlCol="0" anchor="ctr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spc="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22493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3E4E0-F67F-4BED-B0D9-5BDECD0F6D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9189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20" y="1268415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507053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83118" y="2611515"/>
            <a:ext cx="11425767" cy="610499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ru-RU" dirty="0"/>
              <a:t>Введите название раздела (максимум две строки)</a:t>
            </a:r>
            <a:endParaRPr lang="en-US" dirty="0"/>
          </a:p>
        </p:txBody>
      </p:sp>
      <p:cxnSp>
        <p:nvCxnSpPr>
          <p:cNvPr id="4" name="Прямая соединительная линия 7"/>
          <p:cNvCxnSpPr/>
          <p:nvPr/>
        </p:nvCxnSpPr>
        <p:spPr>
          <a:xfrm>
            <a:off x="396875" y="3429000"/>
            <a:ext cx="114000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9"/>
          <p:cNvCxnSpPr/>
          <p:nvPr/>
        </p:nvCxnSpPr>
        <p:spPr>
          <a:xfrm>
            <a:off x="11517813" y="6535169"/>
            <a:ext cx="0" cy="10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10"/>
          <p:cNvSpPr/>
          <p:nvPr/>
        </p:nvSpPr>
        <p:spPr>
          <a:xfrm>
            <a:off x="11629697" y="6503915"/>
            <a:ext cx="288032" cy="161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pPr algn="l"/>
            <a:fld id="{AF528B6D-1001-487C-8FFE-85B114390330}" type="slidenum">
              <a:rPr lang="ru-RU" sz="1000" b="1" smtClean="0">
                <a:solidFill>
                  <a:schemeClr val="tx1"/>
                </a:solidFill>
              </a:rPr>
              <a:pPr algn="l"/>
              <a:t>‹#›</a:t>
            </a:fld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83118" y="3644903"/>
            <a:ext cx="11425767" cy="2684463"/>
          </a:xfrm>
        </p:spPr>
        <p:txBody>
          <a:bodyPr anchor="t">
            <a:noAutofit/>
          </a:bodyPr>
          <a:lstStyle>
            <a:lvl1pPr marL="0" indent="0" algn="l">
              <a:spcBef>
                <a:spcPts val="900"/>
              </a:spcBef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 Введите текст</a:t>
            </a:r>
          </a:p>
        </p:txBody>
      </p:sp>
      <p:sp>
        <p:nvSpPr>
          <p:cNvPr id="14" name="LogoEng" hidden="1"/>
          <p:cNvSpPr/>
          <p:nvPr/>
        </p:nvSpPr>
        <p:spPr>
          <a:xfrm>
            <a:off x="7246933" y="6500048"/>
            <a:ext cx="4200000" cy="16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sz="1000" noProof="0">
                <a:solidFill>
                  <a:schemeClr val="bg2"/>
                </a:solidFill>
              </a:rPr>
              <a:t>Gazprom Neft</a:t>
            </a:r>
            <a:endParaRPr lang="ru-RU" sz="1000" noProof="0" dirty="0">
              <a:solidFill>
                <a:schemeClr val="bg2"/>
              </a:solidFill>
            </a:endParaRPr>
          </a:p>
        </p:txBody>
      </p:sp>
      <p:sp>
        <p:nvSpPr>
          <p:cNvPr id="9" name="Footer"/>
          <p:cNvSpPr/>
          <p:nvPr/>
        </p:nvSpPr>
        <p:spPr>
          <a:xfrm>
            <a:off x="396873" y="6499447"/>
            <a:ext cx="6720000" cy="1656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4819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1F19673-3A53-430D-A39B-F73E9A1AC36D}" type="datetime1">
              <a:rPr lang="ru-RU" smtClean="0"/>
              <a:t>30.03.2024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249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708" r:id="rId9"/>
    <p:sldLayoutId id="2147483679" r:id="rId10"/>
    <p:sldLayoutId id="2147483680" r:id="rId11"/>
    <p:sldLayoutId id="2147483681" r:id="rId12"/>
    <p:sldLayoutId id="2147483682" r:id="rId13"/>
    <p:sldLayoutId id="2147483650" r:id="rId14"/>
    <p:sldLayoutId id="2147483691" r:id="rId15"/>
    <p:sldLayoutId id="2147483692" r:id="rId16"/>
    <p:sldLayoutId id="2147483652" r:id="rId17"/>
    <p:sldLayoutId id="2147483653" r:id="rId18"/>
    <p:sldLayoutId id="2147483656" r:id="rId19"/>
    <p:sldLayoutId id="2147483696" r:id="rId20"/>
    <p:sldLayoutId id="2147483674" r:id="rId21"/>
    <p:sldLayoutId id="2147483665" r:id="rId22"/>
    <p:sldLayoutId id="2147483666" r:id="rId23"/>
    <p:sldLayoutId id="2147483688" r:id="rId24"/>
    <p:sldLayoutId id="2147483689" r:id="rId25"/>
    <p:sldLayoutId id="2147483690" r:id="rId26"/>
    <p:sldLayoutId id="2147483675" r:id="rId27"/>
    <p:sldLayoutId id="2147483676" r:id="rId28"/>
    <p:sldLayoutId id="2147483677" r:id="rId29"/>
    <p:sldLayoutId id="2147483657" r:id="rId30"/>
    <p:sldLayoutId id="2147483684" r:id="rId31"/>
    <p:sldLayoutId id="2147483685" r:id="rId32"/>
    <p:sldLayoutId id="2147483686" r:id="rId33"/>
    <p:sldLayoutId id="2147483687" r:id="rId34"/>
    <p:sldLayoutId id="2147483667" r:id="rId35"/>
    <p:sldLayoutId id="2147483670" r:id="rId36"/>
    <p:sldLayoutId id="2147483668" r:id="rId37"/>
    <p:sldLayoutId id="2147483671" r:id="rId38"/>
    <p:sldLayoutId id="2147483669" r:id="rId39"/>
    <p:sldLayoutId id="2147483672" r:id="rId40"/>
    <p:sldLayoutId id="2147483673" r:id="rId41"/>
    <p:sldLayoutId id="2147483683" r:id="rId42"/>
    <p:sldLayoutId id="2147483678" r:id="rId43"/>
    <p:sldLayoutId id="2147483693" r:id="rId44"/>
    <p:sldLayoutId id="2147483699" r:id="rId45"/>
    <p:sldLayoutId id="2147483703" r:id="rId46"/>
    <p:sldLayoutId id="2147483705" r:id="rId47"/>
    <p:sldLayoutId id="2147483706" r:id="rId48"/>
    <p:sldLayoutId id="2147483707" r:id="rId49"/>
    <p:sldLayoutId id="2147483709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microsoft.com/office/2007/relationships/hdphoto" Target="../media/hdphoto4.wdp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microsoft.com/office/2007/relationships/hdphoto" Target="../media/hdphoto4.wdp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6862713" cy="2251628"/>
          </a:xfrm>
        </p:spPr>
        <p:txBody>
          <a:bodyPr>
            <a:noAutofit/>
          </a:bodyPr>
          <a:lstStyle/>
          <a:p>
            <a:r>
              <a:rPr lang="ru-RU" sz="2400" dirty="0"/>
              <a:t>Характеристика объектов подготовки и переработки газа.</a:t>
            </a:r>
            <a:br>
              <a:rPr lang="ru-RU" sz="2400" dirty="0"/>
            </a:br>
            <a:r>
              <a:rPr lang="ru-RU" sz="2400" dirty="0"/>
              <a:t>Блок-схемы объектов подготовки и переработки газа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903645" cy="148130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dirty="0"/>
              <a:t>Лекция </a:t>
            </a:r>
            <a:r>
              <a:rPr lang="en-US" smtClean="0"/>
              <a:t>15</a:t>
            </a:r>
            <a:endParaRPr lang="en-US" dirty="0"/>
          </a:p>
          <a:p>
            <a:pPr algn="just">
              <a:spcBef>
                <a:spcPts val="0"/>
              </a:spcBef>
            </a:pPr>
            <a:endParaRPr lang="ru-RU" sz="1200" dirty="0"/>
          </a:p>
          <a:p>
            <a:pPr algn="just">
              <a:spcBef>
                <a:spcPts val="0"/>
              </a:spcBef>
            </a:pPr>
            <a:endParaRPr lang="ru-RU" sz="1200" dirty="0"/>
          </a:p>
          <a:p>
            <a:pPr>
              <a:spcBef>
                <a:spcPts val="0"/>
              </a:spcBef>
            </a:pPr>
            <a:r>
              <a:rPr lang="ru-RU" sz="1600" dirty="0" smtClean="0"/>
              <a:t>emyu@tpu.ru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https://portal.tpu.ru/SHARED/e/EMYU</a:t>
            </a:r>
            <a:r>
              <a:rPr lang="ru-RU" sz="1600" dirty="0" smtClean="0"/>
              <a:t>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6465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DA4F1EC-435D-E55C-F670-ED83E4A22866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Slid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газопереработки России</a:t>
            </a:r>
          </a:p>
        </p:txBody>
      </p:sp>
    </p:spTree>
    <p:extLst>
      <p:ext uri="{BB962C8B-B14F-4D97-AF65-F5344CB8AC3E}">
        <p14:creationId xmlns:p14="http://schemas.microsoft.com/office/powerpoint/2010/main" val="186784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Газоперерабатывающие заводы России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96437" y="1173153"/>
            <a:ext cx="7274481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Газоперерабатывающий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завод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(ГПЗ)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 — промышленное предприятие по переработке природного и попутного газа, газового конденсата с получением индивидуальных углеводородов и их смесей, а также сопутствующих продуктов (серы, гелия) и газомоторных топлив. </a:t>
            </a:r>
            <a:endParaRPr lang="en-US" altLang="ru-RU" sz="1600" b="1" dirty="0"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150000"/>
              </a:lnSpc>
            </a:pPr>
            <a:endParaRPr lang="en-US" altLang="ru-RU" sz="1600" b="1" dirty="0"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Виды газоперерабатывающих предприятий: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установка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комплексной подготовки газа (УКПГ);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газоперерабатывающий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завод (ГПЗ);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завод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подготовки/переработки/стабилизации газового конденсата;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гелиевый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завод;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завод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по сжижению ПГ/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регазификационный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завод;</a:t>
            </a:r>
          </a:p>
          <a:p>
            <a:pPr algn="just">
              <a:lnSpc>
                <a:spcPct val="150000"/>
              </a:lnSpc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	+ </a:t>
            </a:r>
            <a:r>
              <a:rPr lang="ru-RU" altLang="ru-RU" sz="1600" i="1" dirty="0">
                <a:latin typeface="Arial" pitchFamily="34" charset="0"/>
                <a:cs typeface="Arial" pitchFamily="34" charset="0"/>
              </a:rPr>
              <a:t>газофракционирующая установка на НПЗ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6437" y="6308825"/>
            <a:ext cx="113510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Голубева 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И. А. Газоперерабатывающие предприятия </a:t>
            </a:r>
            <a:r>
              <a:rPr lang="ru-RU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России 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: монография / И. А. Голубева, И. В. Мещерин, Е. В. </a:t>
            </a:r>
            <a:r>
              <a:rPr lang="ru-RU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Родина 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; под редакцией А. Л. </a:t>
            </a:r>
            <a:r>
              <a:rPr lang="ru-RU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Лапидуса</a:t>
            </a:r>
            <a:r>
              <a:rPr lang="ru-RU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9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СанктПетербург</a:t>
            </a:r>
            <a:r>
              <a:rPr lang="ru-RU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: Лань, 2022.— 456 с.</a:t>
            </a:r>
          </a:p>
        </p:txBody>
      </p:sp>
    </p:spTree>
    <p:extLst>
      <p:ext uri="{BB962C8B-B14F-4D97-AF65-F5344CB8AC3E}">
        <p14:creationId xmlns:p14="http://schemas.microsoft.com/office/powerpoint/2010/main" val="118622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73" y="1145218"/>
            <a:ext cx="10049627" cy="534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Газоперерабатывающие заводы России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925210"/>
              </p:ext>
            </p:extLst>
          </p:nvPr>
        </p:nvGraphicFramePr>
        <p:xfrm>
          <a:off x="7453144" y="1152525"/>
          <a:ext cx="4394299" cy="27971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68000"/>
                <a:gridCol w="2126299"/>
              </a:tblGrid>
              <a:tr h="3587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Холдинг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Количество ГПЗ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ПАО «Газпром»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ПАО «СИБУР Холдинг»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ПАО «НК «Роснефть»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ПАО «ЛУКОЙЛ»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ПАО «Татнефть»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ПАО «</a:t>
                      </a:r>
                      <a:r>
                        <a:rPr lang="ru-RU" sz="1400" baseline="0" dirty="0" err="1" smtClean="0">
                          <a:latin typeface="Arial" pitchFamily="34" charset="0"/>
                          <a:cs typeface="Arial" pitchFamily="34" charset="0"/>
                        </a:rPr>
                        <a:t>Новатэк</a:t>
                      </a: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ОАО «Сургутнефтегаз»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Прочие</a:t>
                      </a:r>
                      <a:endParaRPr lang="ru-RU" sz="1400" i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81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ererabotka.gazprom.ru/d/textpage/13/19/karta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74" y="1202767"/>
            <a:ext cx="775902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Газоперерабатывающие заводы России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723739"/>
              </p:ext>
            </p:extLst>
          </p:nvPr>
        </p:nvGraphicFramePr>
        <p:xfrm>
          <a:off x="7453144" y="1202767"/>
          <a:ext cx="4394299" cy="2743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68000"/>
                <a:gridCol w="2126299"/>
              </a:tblGrid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Холдинг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Количество ГПЗ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ПАО «Газпром»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ПАО «СИБУР Холдинг»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ПАО «НК «Роснефть»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ПАО «ЛУКОЙЛ»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ПАО «Татнефть»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ПАО «</a:t>
                      </a:r>
                      <a:r>
                        <a:rPr lang="ru-RU" sz="1400" baseline="0" dirty="0" err="1" smtClean="0">
                          <a:latin typeface="Arial" pitchFamily="34" charset="0"/>
                          <a:cs typeface="Arial" pitchFamily="34" charset="0"/>
                        </a:rPr>
                        <a:t>Новатэк</a:t>
                      </a: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ОАО «Сургутнефтегаз»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Прочие</a:t>
                      </a:r>
                      <a:endParaRPr lang="ru-RU" sz="1400" i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457243" y="4335296"/>
            <a:ext cx="4390200" cy="23145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В России в настоящее время функционируют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31 ГПЗ. Газоперерабатывающие заводы ПАО «Газпром» осуществляют переработку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природного газа газовых 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газоконденсатных месторождений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заводы остальных компаний предназначены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для утилизации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попутного нефтяного газа (ПНГ)</a:t>
            </a:r>
          </a:p>
        </p:txBody>
      </p:sp>
    </p:spTree>
    <p:extLst>
      <p:ext uri="{BB962C8B-B14F-4D97-AF65-F5344CB8AC3E}">
        <p14:creationId xmlns:p14="http://schemas.microsoft.com/office/powerpoint/2010/main" val="67192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Газоперерабатывающие заводы России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98174" y="1108272"/>
            <a:ext cx="11485730" cy="53846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Основное назначение газоперерабатывающих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заводов: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очистка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от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нежелательных компонентов;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осушка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 разделение газов и газожидкостных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смесей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поступающих на завод с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промыслов;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производство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товарных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газов, жидких углеводородных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топлив, газовой серы.</a:t>
            </a:r>
          </a:p>
          <a:p>
            <a:pPr indent="457200" algn="just">
              <a:lnSpc>
                <a:spcPct val="130000"/>
              </a:lnSpc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 газоконденсатных месторождений газ и конденсат могут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транспортироваться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по магистральным трубопроводам одним или раздельными потоками.</a:t>
            </a:r>
          </a:p>
          <a:p>
            <a:pPr indent="457200" algn="just">
              <a:lnSpc>
                <a:spcPct val="13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Как правило,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каждая очередь (линия) ГПЗ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—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это завершенный технологический цикл, 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котором осуществляется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переработка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газа: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сепарация;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очистка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от нежелательных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компонентов;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осушка;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получение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товарных продуктов.</a:t>
            </a:r>
          </a:p>
          <a:p>
            <a:pPr indent="457200" algn="just">
              <a:lnSpc>
                <a:spcPct val="130000"/>
              </a:lnSpc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Переработка ПНГ на ГПЗ сводится к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выделению из газа стабильного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газового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бензина,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СУГ и технических УВ.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Переработка ПНГ включает следующие процессы: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осушку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газа,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очистку от сероводорода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углекислого газа и механических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примесей;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отбензинивание;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разделение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нестабильного бензина, вырабатываемого на заводе 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полученного извне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с получением сухого отбензиненного газа, этановой фракции,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ШФЛУ, индивидуальных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углеводородов и т. д.</a:t>
            </a:r>
          </a:p>
        </p:txBody>
      </p:sp>
    </p:spTree>
    <p:extLst>
      <p:ext uri="{BB962C8B-B14F-4D97-AF65-F5344CB8AC3E}">
        <p14:creationId xmlns:p14="http://schemas.microsoft.com/office/powerpoint/2010/main" val="236539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DA4F1EC-435D-E55C-F670-ED83E4A22866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Slid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Блок-схемы объектов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</a:p>
        </p:txBody>
      </p:sp>
    </p:spTree>
    <p:extLst>
      <p:ext uri="{BB962C8B-B14F-4D97-AF65-F5344CB8AC3E}">
        <p14:creationId xmlns:p14="http://schemas.microsoft.com/office/powerpoint/2010/main" val="9465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Астраханский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1" y="1115176"/>
            <a:ext cx="7049765" cy="47652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  <a:spcAft>
                <a:spcPts val="1200"/>
              </a:spcAft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Место расположения 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Астраханская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обл., пос. Аксарайский.</a:t>
            </a:r>
          </a:p>
          <a:p>
            <a:pPr indent="457200" algn="just">
              <a:lnSpc>
                <a:spcPct val="120000"/>
              </a:lnSpc>
              <a:spcAft>
                <a:spcPts val="1200"/>
              </a:spcAft>
            </a:pP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Сырьевая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база 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altLang="ru-RU" sz="1400" i="1" dirty="0" smtClean="0">
                <a:latin typeface="Arial" pitchFamily="34" charset="0"/>
                <a:cs typeface="Arial" pitchFamily="34" charset="0"/>
              </a:rPr>
              <a:t>Астраханское </a:t>
            </a:r>
            <a:r>
              <a:rPr lang="ru-RU" altLang="ru-RU" sz="1400" i="1" dirty="0">
                <a:latin typeface="Arial" pitchFamily="34" charset="0"/>
                <a:cs typeface="Arial" pitchFamily="34" charset="0"/>
              </a:rPr>
              <a:t>газоконденсатное месторождение:</a:t>
            </a:r>
          </a:p>
          <a:p>
            <a:pPr marL="571500" indent="-285750" algn="just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3,7 трлн. 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газа, 0,9 млрд. т конденсата, запасы серы 1,5 млрд т. (до 100 лет); </a:t>
            </a:r>
          </a:p>
          <a:p>
            <a:pPr marL="571500" indent="-285750" algn="just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глубина залегания пластов – 4000-4100 м, размеры залежи –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100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х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40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км; </a:t>
            </a:r>
          </a:p>
          <a:p>
            <a:pPr marL="571500" indent="-285750" algn="just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начальная пластовая температура – 110-115 °С; начальное пластовое давление – 62,4 МПа;</a:t>
            </a:r>
          </a:p>
          <a:p>
            <a:pPr marL="571500" indent="-285750" algn="just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дебит скважин: 60-600 тыс. 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/сут газа, до 200 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/сут конденсата;</a:t>
            </a:r>
            <a:endParaRPr lang="en-US" altLang="ru-RU" sz="1400" dirty="0"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120000"/>
              </a:lnSpc>
              <a:spcAft>
                <a:spcPts val="120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Высокое содержание 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altLang="ru-RU" sz="1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(26% об.), 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CO</a:t>
            </a:r>
            <a:r>
              <a:rPr lang="en-US" altLang="ru-RU" sz="14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(16 % об.), сероорганических соединений, меркаптанов,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углеводородного конденсата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200-400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г/м</a:t>
            </a:r>
            <a:r>
              <a:rPr lang="ru-RU" altLang="ru-RU" sz="14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Содержание в газе сероводорода и углекислого газа </a:t>
            </a:r>
            <a:r>
              <a:rPr lang="ru-RU" altLang="ru-RU" sz="1400" u="sng" dirty="0">
                <a:latin typeface="Arial" pitchFamily="34" charset="0"/>
                <a:cs typeface="Arial" pitchFamily="34" charset="0"/>
              </a:rPr>
              <a:t>после сепарации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составляет </a:t>
            </a:r>
            <a:r>
              <a:rPr lang="ru-RU" altLang="ru-RU" sz="1400" b="1" u="sng" dirty="0">
                <a:latin typeface="Arial" pitchFamily="34" charset="0"/>
                <a:cs typeface="Arial" pitchFamily="34" charset="0"/>
              </a:rPr>
              <a:t>почти 50%,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altLang="ru-RU" sz="1400" baseline="-25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altLang="ru-RU" sz="1400" baseline="-25000" dirty="0">
                <a:latin typeface="Arial" pitchFamily="34" charset="0"/>
                <a:cs typeface="Arial" pitchFamily="34" charset="0"/>
              </a:rPr>
              <a:t>+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- ок. 4 %,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конденсатогазовый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фактор –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0,54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л/м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indent="457200" algn="just">
              <a:lnSpc>
                <a:spcPct val="120000"/>
              </a:lnSpc>
              <a:spcAft>
                <a:spcPts val="1200"/>
              </a:spcAft>
            </a:pP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Мощность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ГПЗ: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по газу сепарации –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млрд. нм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/год, по конденсату – 3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</a:t>
            </a:r>
          </a:p>
        </p:txBody>
      </p:sp>
      <p:pic>
        <p:nvPicPr>
          <p:cNvPr id="9" name="Picture 2" descr="Астраханская область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60477" y="1181545"/>
            <a:ext cx="4486966" cy="302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4999" y="4207995"/>
            <a:ext cx="3746376" cy="248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05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Астраханский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1" y="1115176"/>
            <a:ext cx="4158228" cy="52937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Основные особенности Астраханского ГПЗ: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сырье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– пластовая смесь (нет промежуточных УКПГ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);</a:t>
            </a:r>
            <a:endParaRPr lang="ru-RU" alt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темпы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добычи газа определяются экологическими ограничениями заводской переработки, ограниченностью рынка серы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2 очереди производительностью по 6 млрд. 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/год отсепарированного газа (давление на входе 6,7 МПа и температурой 30 °С) – можно варьировать производительность в пределах 1,5-12 млрд. 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/год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производство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по переработке газового конденсата – мощностью 3 млн. т/год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457200" algn="just">
              <a:spcBef>
                <a:spcPts val="1200"/>
              </a:spcBef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В каждой очереди несколько технологических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линий.</a:t>
            </a:r>
            <a:endParaRPr lang="ru-RU" alt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8939" y="1029810"/>
            <a:ext cx="7417978" cy="549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Астраханский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1" y="1115176"/>
            <a:ext cx="4158228" cy="50337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361950" algn="just">
              <a:lnSpc>
                <a:spcPct val="130000"/>
              </a:lnSpc>
              <a:spcBef>
                <a:spcPts val="12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Переработка конденсата (аналог НПЗ):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ЭЛОУ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СГК (3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/год);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комбинированная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установка, включающая блок атмосферной перегонки (2,5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 ГК + 0,42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 ШФЛУ), блок вторичной перегонки СГК (2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/год), установку ГФУ и очистки сжиженных газов «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Мерокс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» (0,357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/год);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комбинированная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установка гидроочистки топлив: 2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 бензиновой фракции и 1,5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 дизельной фракции;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установка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каталитического риформинга бензина мощностью (1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/год).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Установка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изомеризации ПГФ 0,3 млн. т/год.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8939" y="1029810"/>
            <a:ext cx="7417978" cy="549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07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Астраханский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1" y="1115176"/>
            <a:ext cx="5468652" cy="50337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6700" algn="just">
              <a:lnSpc>
                <a:spcPct val="130000"/>
              </a:lnSpc>
              <a:spcBef>
                <a:spcPts val="6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Товарная продукция завода: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Сухой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газ, направляемый в магистральный газопровод,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Техническая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газовая сера: жидкая, гранулированная и комовая - по ГОСТ; пониженной сортности (7000) – по ТУ,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Бензин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автомобильный марок АИ-92, АИ-95 (ЭК не ниже 5),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Дизельное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топливо ДТ-Л,З,Е-К5,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Топочный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мазут М100 (сернистый) по ГОСТ и мазут 100 ГКТ по ТУ,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СУГ: ПБА, ПБТ;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Дистилляты газового конденсата по ТУ.</a:t>
            </a:r>
          </a:p>
          <a:p>
            <a:pPr indent="266700" algn="just">
              <a:lnSpc>
                <a:spcPct val="130000"/>
              </a:lnSpc>
              <a:spcBef>
                <a:spcPts val="6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При остановке переработки газового конденсата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(или при его получении большем, чем мощность завода по ГК) ГПЗ может выпускать: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Стабильный газовый конденсат;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ШФЛУ.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09715" y="1115176"/>
            <a:ext cx="5837728" cy="49367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6700" algn="just">
              <a:lnSpc>
                <a:spcPct val="130000"/>
              </a:lnSpc>
              <a:spcBef>
                <a:spcPts val="12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Основные недостатки ГПЗ: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без бурения новых скважин добычу газа на проектном уровне можно поддерживать не далее 2020-22 гг.;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недостаточное извлечение из газа ценных компонентов (этана); 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устаревшая технология переработки конденсата, ориентированная на выпуск низкооктанового бензина (1985 г.).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продукция не полностью удовлетворяет современным требованиям к качеству выпускаемых моторных топлив и глубине переработки сырья - необходимость увеличения производства бензинов АИ-92 и выше;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необходимость повышения четкости ректификации на установках атмосферной и вторичной перегонок;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необходимость обеспечения производительности установок гидроочистки и вторичной перегонки.</a:t>
            </a:r>
          </a:p>
        </p:txBody>
      </p:sp>
    </p:spTree>
    <p:extLst>
      <p:ext uri="{BB962C8B-B14F-4D97-AF65-F5344CB8AC3E}">
        <p14:creationId xmlns:p14="http://schemas.microsoft.com/office/powerpoint/2010/main" val="424512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0" y="1115176"/>
            <a:ext cx="11606307" cy="2739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6700" algn="just">
              <a:spcBef>
                <a:spcPts val="1200"/>
              </a:spcBef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Месторасположение – 30 км южнее г. Оренбурга.</a:t>
            </a:r>
          </a:p>
          <a:p>
            <a:pPr indent="266700" algn="just">
              <a:spcBef>
                <a:spcPts val="1200"/>
              </a:spcBef>
            </a:pP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Сырьевая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база – Оренбургское нефтегазоконденсатное месторождение: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трлн. 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газа, 600 млн. т нефти, 120 млн. т конденсата; 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глубина добывающей скважины – 1300-1800 м, размеры залежи – 125 х 25 км; 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дебит скважин (падающая добыча): 2,7-53,5 млн. 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/сут газа, до 214,5 т/сут нефти;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Содержание сероводорода - 5% об., диоксида углерода – 2 %, суммарное содержание жидкости – 0,7 л/м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;</a:t>
            </a:r>
          </a:p>
          <a:p>
            <a:pPr indent="266700" algn="just">
              <a:spcBef>
                <a:spcPts val="1200"/>
              </a:spcBef>
            </a:pP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Мощность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ГПЗ: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по газу сепарации – 30 млрд. нм3/год, по нефти – 0,38 млн. т/год и конденсату – 6 млн. т/год.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1107" b="1879"/>
          <a:stretch/>
        </p:blipFill>
        <p:spPr bwMode="auto">
          <a:xfrm>
            <a:off x="2455027" y="4104361"/>
            <a:ext cx="7089023" cy="227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58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875" y="1372667"/>
            <a:ext cx="5580000" cy="3926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6211" y="1290425"/>
            <a:ext cx="5580000" cy="467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67408" y="5772409"/>
            <a:ext cx="510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Рисунок – Схема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переработки сырого газа и нестабильного конденсата на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Оренбургском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ГПЗ</a:t>
            </a:r>
          </a:p>
        </p:txBody>
      </p:sp>
    </p:spTree>
    <p:extLst>
      <p:ext uri="{BB962C8B-B14F-4D97-AF65-F5344CB8AC3E}">
        <p14:creationId xmlns:p14="http://schemas.microsoft.com/office/powerpoint/2010/main" val="99843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98174" y="1019926"/>
            <a:ext cx="5470965" cy="44181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Состав ООО «Газпром добыча Оренбург»: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УКПГ + трубопроводы + ГПЗ + гелиевый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завод.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ГПЗ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– крупнейший в Европе, состоит из 3 очередей по 15 млрд. м</a:t>
            </a:r>
            <a:r>
              <a:rPr 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/год каждая.</a:t>
            </a:r>
          </a:p>
          <a:p>
            <a:pPr indent="457200" algn="just">
              <a:lnSpc>
                <a:spcPct val="130000"/>
              </a:lnSpc>
              <a:spcBef>
                <a:spcPts val="1200"/>
              </a:spcBef>
            </a:pP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каждой очереди несколько технологических линий: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очистка газа с отделением механической сепарации;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сероочистка газа раствором ДЭА;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низкотемпературная осушка газа с использованием пропанового холодильного цикла;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очистка и стабилизация углеводородного конденсата;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производство серы по методу Клауса с доочисткой по методу Сульфрен;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получение ШФЛУ из газа стабилизации конденсата;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очистку газа от меркаптанов на цеолитах;</a:t>
            </a:r>
          </a:p>
          <a:p>
            <a:pPr marL="285750" lvl="2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+ установка низкотемпературной масляной абсорбции на 3 линии.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72808" y="1019926"/>
            <a:ext cx="5785535" cy="5664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Товарная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продукция завода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сухой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газ,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сера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(жидкая, комовая, молотая),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ШФЛУ (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ФУМ, фракция УВ многокомпонентная</a:t>
            </a:r>
            <a:r>
              <a:rPr lang="ru-RU" sz="1400" i="1" dirty="0">
                <a:latin typeface="Arial" pitchFamily="34" charset="0"/>
                <a:cs typeface="Arial" pitchFamily="34" charset="0"/>
              </a:rPr>
              <a:t>), 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стабильный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конденсат,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сжиженный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газ,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одорант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«СПМ»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(смесь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природных меркаптанов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1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-С</a:t>
            </a:r>
            <a:r>
              <a:rPr lang="ru-RU" sz="1400" baseline="-25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indent="457200" algn="just">
              <a:lnSpc>
                <a:spcPct val="130000"/>
              </a:lnSpc>
            </a:pP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Перспективы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развития 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ОГПЗ: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снижение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объемов переработки собственного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сырья;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обеспечение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загрузки мощностей завода давальческим сырьем.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переработки всего планируемого объема давальческого конденсата и нефти потребуется сооружение новых установок стабилизации.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сокращение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производства продукции, которая имеет ограниченный спрос: 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неочищенной от сернистых соединений ШФЛУ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(ШФЛУ будет вырабатываться на  гелиевом заводе)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комовой серы (вся сера будет выпускаться только в гранулированном и в жидком виде);</a:t>
            </a:r>
            <a:endParaRPr lang="ru-RU" alt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9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гелиевый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98174" y="1019926"/>
            <a:ext cx="5302525" cy="52861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Проектная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мощность ОГЗ по сырью составляла 18 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млрд.м</a:t>
            </a:r>
            <a:r>
              <a:rPr lang="ru-RU" altLang="ru-RU" sz="14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/год (сейчас – 15 млрд.м</a:t>
            </a:r>
            <a:r>
              <a:rPr lang="ru-RU" altLang="ru-RU" sz="14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/год). 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ОГЗ поступает природный газ с ОГПЗ, очищенный от сероводорода и диоксида углерода и осушенный до температуры точки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росы (-10)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°С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Газ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после очистки поступает на криогенные гелиевые блоки, где из него извлекают этановую фракцию, ШФЛУ и гелиевый концентрат, из которого после каталитической и адсорбционной очистки от водорода, азота и неона получают товарный газообразный гелий.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Процесс разделения осуществляется путём конденсации всех углеводородных компонентов газовой смеси и низкотемпературной ректификации. Для получения холода используется собственная энергия газа (при его расширении в турбодетандерах и дросселировании сжиженных фракций) и внешние холодильные циклы (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пропановые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и азотные).</a:t>
            </a:r>
          </a:p>
        </p:txBody>
      </p:sp>
      <p:pic>
        <p:nvPicPr>
          <p:cNvPr id="9" name="Picture 2" descr="3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3766" y="1019926"/>
            <a:ext cx="6403152" cy="399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44672" y="5022587"/>
            <a:ext cx="5602771" cy="1463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30000"/>
              </a:lnSpc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Мощность: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переработке газа ОГПЗ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– 15,0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млрд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4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выработке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гелия – 6500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тыс.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4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выработке этановой фракции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– 340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тыс.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т/год;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 выработке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ШФЛУ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– 1,0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млн т/год.</a:t>
            </a:r>
          </a:p>
        </p:txBody>
      </p:sp>
    </p:spTree>
    <p:extLst>
      <p:ext uri="{BB962C8B-B14F-4D97-AF65-F5344CB8AC3E}">
        <p14:creationId xmlns:p14="http://schemas.microsoft.com/office/powerpoint/2010/main" val="101801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гелиевый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98174" y="1019926"/>
            <a:ext cx="5302525" cy="50337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Перспективы развития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b="1" i="1" dirty="0" smtClean="0">
                <a:latin typeface="Arial" pitchFamily="34" charset="0"/>
                <a:cs typeface="Arial" pitchFamily="34" charset="0"/>
              </a:rPr>
              <a:t>Сейчас</a:t>
            </a:r>
            <a:r>
              <a:rPr lang="ru-RU" altLang="ru-RU" sz="1400" b="1" i="1" dirty="0">
                <a:latin typeface="Arial" pitchFamily="34" charset="0"/>
                <a:cs typeface="Arial" pitchFamily="34" charset="0"/>
              </a:rPr>
              <a:t>: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Технология криогенных установок ОГЗ ориентирована на высокое извлечение гелия и низкое извлечение этана (не выше 40%) и ШФЛУ (75-80%).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зарубежных ГПЗ экономически оптимальным считается извлечение 80-90% этана и 90-100% ШФЛУ от их потенциала. 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b="1" i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altLang="ru-RU" sz="1400" b="1" i="1" dirty="0">
                <a:latin typeface="Arial" pitchFamily="34" charset="0"/>
                <a:cs typeface="Arial" pitchFamily="34" charset="0"/>
              </a:rPr>
              <a:t>будущем: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Радикальным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способом повышения экономической эффективности ОГЗ является реконструкция двух криогенных гелиевых установок:</a:t>
            </a:r>
          </a:p>
          <a:p>
            <a:pPr marL="285750" indent="-285750" algn="just">
              <a:lnSpc>
                <a:spcPct val="13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собственная выработка этана увеличится примерно в 2 раза, ШФЛУ – на 24% при снижении энергозатрат на 23%;</a:t>
            </a:r>
          </a:p>
          <a:p>
            <a:pPr marL="285750" indent="-285750" algn="just">
              <a:lnSpc>
                <a:spcPct val="13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при вовлечении в переработку, кроме газа ОГКМ, более "жирных" газов можно увеличить ежегодное производство этана, производство гелия при этом несколько снизится.</a:t>
            </a:r>
          </a:p>
        </p:txBody>
      </p:sp>
      <p:pic>
        <p:nvPicPr>
          <p:cNvPr id="9" name="Picture 2" descr="3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3766" y="1019926"/>
            <a:ext cx="6403152" cy="399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81724" y="5043964"/>
            <a:ext cx="5602771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30000"/>
              </a:lnSpc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Мощность: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переработке газа ОГПЗ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– 15,0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млрд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4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выработке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гелия – 6500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тыс.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4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выработке этановой фракции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– 340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тыс.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т/год;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 выработке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ШФЛУ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– 1,0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млн т/год.</a:t>
            </a:r>
          </a:p>
        </p:txBody>
      </p:sp>
    </p:spTree>
    <p:extLst>
      <p:ext uri="{BB962C8B-B14F-4D97-AF65-F5344CB8AC3E}">
        <p14:creationId xmlns:p14="http://schemas.microsoft.com/office/powerpoint/2010/main" val="278178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Новоуренгойский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завод подготовки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конденсата к транспорту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7374" y="1019926"/>
            <a:ext cx="6089927" cy="55461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Сырьем 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УПКТ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является нестабильный конденсат 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вначале </a:t>
            </a:r>
            <a:r>
              <a:rPr lang="ru-RU" altLang="ru-RU" sz="1400" b="1" dirty="0" err="1" smtClean="0">
                <a:latin typeface="Arial" pitchFamily="34" charset="0"/>
                <a:cs typeface="Arial" pitchFamily="34" charset="0"/>
              </a:rPr>
              <a:t>Уренгойского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, а позже и </a:t>
            </a:r>
            <a:r>
              <a:rPr lang="ru-RU" altLang="ru-RU" sz="1400" b="1" dirty="0" err="1">
                <a:latin typeface="Arial" pitchFamily="34" charset="0"/>
                <a:cs typeface="Arial" pitchFamily="34" charset="0"/>
              </a:rPr>
              <a:t>Ямбургского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 ГКМ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457200" algn="just">
              <a:lnSpc>
                <a:spcPct val="150000"/>
              </a:lnSpc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Суммарная мощность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Новоуренгойского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ЗПКТ по переработке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нестабильного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конденсата составляет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ок.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12 млн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т/год. На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установке деэтанизации конденсата (УДК) мощностью около 6 млн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 в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год получают газ деэтанизации 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деэтанизированный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конденсат.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После этого около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70%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деэтанизированного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газового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конденсата транспортируют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Сургутский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ЗСК, а газ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деэтанизации отгружают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 магистральный газопровод. Остальные 30%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деэтанизированного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газового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конденсата стабилизируют и получают ШФЛУ и стабильный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газовый конденсат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часть которого перерабатывают на установке производства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дизельного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топлива. На этой установке производят дизельное топливо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широкого фракционного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состава, бензиновую фракцию, автомобильный бензин 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кубовый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остаток. Перерабатывая ШФЛУ, получают пропановую 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пропан-бутановую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фракции. Смесь бензиновой фракции и кубового остатка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используется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вместе со стабильным конденсатом как аналог стабильного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конденсата.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7301" y="1214717"/>
            <a:ext cx="5744818" cy="3568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90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Сургутский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завод стабилизации конденсата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7374" y="1019926"/>
            <a:ext cx="6636026" cy="50441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altLang="ru-RU" sz="1200" b="1" dirty="0" err="1">
                <a:latin typeface="Arial" pitchFamily="34" charset="0"/>
                <a:cs typeface="Arial" pitchFamily="34" charset="0"/>
              </a:rPr>
              <a:t>Сургутский</a:t>
            </a:r>
            <a:r>
              <a:rPr lang="ru-RU" altLang="ru-RU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200" b="1" dirty="0" smtClean="0">
                <a:latin typeface="Arial" pitchFamily="34" charset="0"/>
                <a:cs typeface="Arial" pitchFamily="34" charset="0"/>
              </a:rPr>
              <a:t>ЗСК является крупнейшим предприятием 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в России по стабилизации и переработке </a:t>
            </a:r>
            <a:r>
              <a:rPr lang="ru-RU" altLang="ru-RU" sz="1200" dirty="0" err="1" smtClean="0">
                <a:latin typeface="Arial" pitchFamily="34" charset="0"/>
                <a:cs typeface="Arial" pitchFamily="34" charset="0"/>
              </a:rPr>
              <a:t>нефтеконденсатных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 смесей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. Мощность установки стабилизации составляет 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12 (8+4) 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млн 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т/год 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сырью. Основным 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сырьем 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ЗСК 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является </a:t>
            </a:r>
            <a:r>
              <a:rPr lang="ru-RU" altLang="ru-RU" sz="1200" dirty="0" err="1">
                <a:latin typeface="Arial" pitchFamily="34" charset="0"/>
                <a:cs typeface="Arial" pitchFamily="34" charset="0"/>
              </a:rPr>
              <a:t>деэтанизированный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ГК от </a:t>
            </a:r>
            <a:r>
              <a:rPr lang="ru-RU" altLang="ru-RU" sz="1200" dirty="0" err="1" smtClean="0">
                <a:latin typeface="Arial" pitchFamily="34" charset="0"/>
                <a:cs typeface="Arial" pitchFamily="34" charset="0"/>
              </a:rPr>
              <a:t>Новоуренгойского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УПКТ 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добавкой нефти</a:t>
            </a:r>
            <a:r>
              <a:rPr lang="ru-RU" altLang="ru-RU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457200" algn="just">
              <a:lnSpc>
                <a:spcPct val="150000"/>
              </a:lnSpc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Технологические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операции: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стабилизация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деэтанизированной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нефтегазоконденсатной смеси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на установках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мощностью свыше 12 млн т в год по сырью;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первичная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переработка нефтегазоконденсатной смеси с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получением моторных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топлив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(4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млн т в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каталитический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риформинг (установка «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Петрофак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»)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производительностью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100 тыс. т в год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переработка ШФЛУ с получением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12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-, С</a:t>
            </a:r>
            <a:r>
              <a:rPr lang="ru-RU" sz="12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- и изо-С</a:t>
            </a:r>
            <a:r>
              <a:rPr lang="ru-RU" sz="1200" baseline="-25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фракций;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каталитическая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депарафинизация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дизельного топлива, а также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гидроочистка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реактивного топлива.</a:t>
            </a:r>
          </a:p>
          <a:p>
            <a:pPr indent="457200" algn="just">
              <a:lnSpc>
                <a:spcPct val="150000"/>
              </a:lnSpc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1200" b="1" dirty="0" err="1">
                <a:latin typeface="Arial" pitchFamily="34" charset="0"/>
                <a:cs typeface="Arial" pitchFamily="34" charset="0"/>
              </a:rPr>
              <a:t>Сургутского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ЗСК: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углубление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процесса переработки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УВ с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целью получения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продукции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: бензинов высокого качества, реактивного и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дизельного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топлива, сырья для химической промышленности, сжиженных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газов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и другой химической продукции.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2300" y="1065799"/>
            <a:ext cx="4882867" cy="566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6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Нижневартовский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газоперерабатывающий завод (комплекс)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7374" y="1019926"/>
            <a:ext cx="5505726" cy="55461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Введен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в эксплуатацию в 1974–1978-х гг. и состоит из четырех 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заводов (2(4) масляных НТА, НТК на пропановом ХЦ, НТК на пропановом ХЦ и ТДА), размещенных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на одной 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площадке, производительность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по сырью 2140 млн м</a:t>
            </a:r>
            <a:r>
              <a:rPr lang="ru-RU" altLang="ru-RU" sz="1400" b="1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 в год.</a:t>
            </a:r>
          </a:p>
          <a:p>
            <a:pPr indent="457200" algn="just">
              <a:lnSpc>
                <a:spcPct val="150000"/>
              </a:lnSpc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На заводе перерабатываются попутные нефтяные газы восточной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части Среднего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Приобья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Самотлорского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Варьеганского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, Советского,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Аланского и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других месторождений Западной Сибири. </a:t>
            </a:r>
            <a:endParaRPr lang="ru-RU" altLang="ru-RU" sz="1400" dirty="0" smtClean="0"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Методом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низкотемпературной масляной абсорбции с применением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хладоагента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– пропановой фракции высокой степени чистоты, а также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газофракционирования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широкой фракции легких углеводородов (ШФЛУ)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на предприятии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получают сухой отбензиненный газ (С</a:t>
            </a:r>
            <a:r>
              <a:rPr lang="ru-RU" sz="1400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–С</a:t>
            </a:r>
            <a:r>
              <a:rPr lang="ru-RU" sz="14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), стабильный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газовый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бензин, пропан-бутановую фракцию, пропан высокой чистоты 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углеводородные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сжиженные газы для автотранспорта 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коммунально-бытового потребления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0361" y="1276671"/>
            <a:ext cx="5996556" cy="520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11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Нижневартовский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газоперерабатывающий завод (комплекс)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0361" y="1276671"/>
            <a:ext cx="5996556" cy="520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224" y="1611941"/>
            <a:ext cx="5366026" cy="382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60074" y="1185026"/>
            <a:ext cx="5505726" cy="3173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Таблица – Состав 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ПНГ </a:t>
            </a:r>
            <a:r>
              <a:rPr lang="ru-RU" altLang="ru-RU" sz="1400" b="1" dirty="0" err="1" smtClean="0">
                <a:latin typeface="Arial" pitchFamily="34" charset="0"/>
                <a:cs typeface="Arial" pitchFamily="34" charset="0"/>
              </a:rPr>
              <a:t>Нижневартовского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 ГПК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7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Российские проекты по производству СПГ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21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870" y="982320"/>
            <a:ext cx="8865459" cy="586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Типовая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блок-схема крупнотоннажного завода СПГ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75" y="1243013"/>
            <a:ext cx="11372850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6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Типовые схемы установки сжижения природного газа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1220" y="1132508"/>
            <a:ext cx="514199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72809" y="1315139"/>
            <a:ext cx="45761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Принципиальная схема модернизированного каскадного процесса сжижения ПГ </a:t>
            </a:r>
            <a:r>
              <a:rPr lang="en-US" altLang="ru-RU" sz="1600" i="1" dirty="0">
                <a:latin typeface="Arial" pitchFamily="34" charset="0"/>
                <a:cs typeface="Arial" pitchFamily="34" charset="0"/>
              </a:rPr>
              <a:t>Philips</a:t>
            </a:r>
            <a:endParaRPr lang="ru-RU" altLang="ru-RU" sz="16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092" y="2886081"/>
            <a:ext cx="5062907" cy="378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203683" y="5966320"/>
            <a:ext cx="50364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Процесс </a:t>
            </a:r>
            <a:r>
              <a:rPr lang="en-US" altLang="ru-RU" sz="1600" dirty="0">
                <a:latin typeface="Arial" pitchFamily="34" charset="0"/>
                <a:cs typeface="Arial" pitchFamily="34" charset="0"/>
              </a:rPr>
              <a:t>APCI C3MR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10" y="3482639"/>
            <a:ext cx="1651545" cy="3186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96105" y="3749782"/>
            <a:ext cx="42570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Схема многопоточного спирально-витого теплообменного аппарата</a:t>
            </a:r>
            <a:endParaRPr lang="en-US" alt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92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73" y="1145218"/>
            <a:ext cx="10049627" cy="534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Факторы, ограничивающие повсеместное распространение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ГПЗ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614493" y="1096126"/>
            <a:ext cx="5302525" cy="33239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</a:pP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Факторы:</a:t>
            </a:r>
            <a:endParaRPr lang="en-US" altLang="ru-RU" sz="1400" b="1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сложности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с шельфовыми и морскими месторождениями (</a:t>
            </a:r>
            <a:r>
              <a:rPr lang="ru-RU" altLang="ru-RU" sz="1400" i="1" dirty="0">
                <a:latin typeface="Arial" pitchFamily="34" charset="0"/>
                <a:cs typeface="Arial" pitchFamily="34" charset="0"/>
              </a:rPr>
              <a:t>надежность сбора и подготовки газа, экономическое обоснование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трудности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с использованием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попутного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нефтяного газа (</a:t>
            </a:r>
            <a:r>
              <a:rPr lang="ru-RU" altLang="ru-RU" sz="1400" i="1" dirty="0">
                <a:latin typeface="Arial" pitchFamily="34" charset="0"/>
                <a:cs typeface="Arial" pitchFamily="34" charset="0"/>
              </a:rPr>
              <a:t>отсутствие транспортной схемы, экономическое обоснование переработки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выработка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месторождений;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отставание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отечественных технологий от требований рынка химических продуктов;</a:t>
            </a:r>
          </a:p>
        </p:txBody>
      </p:sp>
    </p:spTree>
    <p:extLst>
      <p:ext uri="{BB962C8B-B14F-4D97-AF65-F5344CB8AC3E}">
        <p14:creationId xmlns:p14="http://schemas.microsoft.com/office/powerpoint/2010/main" val="242877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DA4F1EC-435D-E55C-F670-ED83E4A22866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Slid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хемы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 подготовки газа</a:t>
            </a:r>
          </a:p>
        </p:txBody>
      </p:sp>
    </p:spTree>
    <p:extLst>
      <p:ext uri="{BB962C8B-B14F-4D97-AF65-F5344CB8AC3E}">
        <p14:creationId xmlns:p14="http://schemas.microsoft.com/office/powerpoint/2010/main" val="388345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сеноманских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 smtClean="0">
                <a:solidFill>
                  <a:schemeClr val="tx1"/>
                </a:solidFill>
              </a:rPr>
              <a:t>уренгойского</a:t>
            </a:r>
            <a:r>
              <a:rPr lang="ru-RU" sz="2800" dirty="0" smtClean="0">
                <a:solidFill>
                  <a:schemeClr val="tx1"/>
                </a:solidFill>
              </a:rPr>
              <a:t> НГКМ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26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050" y="1937296"/>
            <a:ext cx="6480000" cy="298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4857750" cy="454720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Предусмотрена коллекторно-кустовая схема сбора газа. Куст – 3-5 скважин. ПГ от скважин поступает в газовые коллекторы кустов, далее на УКПГ. УКПГ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включает в себя: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- ДЭГ-осушка газа;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- ДКС-2 (поле осушки);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-</a:t>
            </a:r>
            <a:r>
              <a:rPr lang="ru-RU" dirty="0" smtClean="0">
                <a:solidFill>
                  <a:schemeClr val="tx1"/>
                </a:solidFill>
              </a:rPr>
              <a:t> ДКС-1 (до осушки</a:t>
            </a:r>
            <a:r>
              <a:rPr lang="ru-RU" dirty="0">
                <a:solidFill>
                  <a:schemeClr val="tx1"/>
                </a:solidFill>
              </a:rPr>
              <a:t>, подключены </a:t>
            </a:r>
            <a:r>
              <a:rPr lang="ru-RU" dirty="0" smtClean="0">
                <a:solidFill>
                  <a:schemeClr val="tx1"/>
                </a:solidFill>
              </a:rPr>
              <a:t>позднее).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На НГКМ 15 УКПГ. На некоторых УКПГ была заложена избыточная надежность оборудования (диаметр абсорбера, работа фильтров ДЭГ, сепарационной и массообменной части абсорбера).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33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сеноманских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 smtClean="0">
                <a:solidFill>
                  <a:schemeClr val="tx1"/>
                </a:solidFill>
              </a:rPr>
              <a:t>уренгойского</a:t>
            </a:r>
            <a:r>
              <a:rPr lang="ru-RU" sz="2800" dirty="0" smtClean="0">
                <a:solidFill>
                  <a:schemeClr val="tx1"/>
                </a:solidFill>
              </a:rPr>
              <a:t> НГКМ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27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4857750" cy="454720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tx1"/>
                </a:solidFill>
              </a:rPr>
              <a:t>Абсорберы ГП-252 (УКПГ 1-4): единичная производительность технологической нитки – 3-5 млн. м</a:t>
            </a:r>
            <a:r>
              <a:rPr lang="ru-RU" baseline="30000" dirty="0" smtClean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/сут; диаметр – 1600 мм.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Абсорберы </a:t>
            </a:r>
            <a:r>
              <a:rPr lang="ru-RU" dirty="0" smtClean="0">
                <a:solidFill>
                  <a:schemeClr val="tx1"/>
                </a:solidFill>
              </a:rPr>
              <a:t>ГП-365 </a:t>
            </a:r>
            <a:r>
              <a:rPr lang="ru-RU" dirty="0">
                <a:solidFill>
                  <a:schemeClr val="tx1"/>
                </a:solidFill>
              </a:rPr>
              <a:t>(УКПГ </a:t>
            </a:r>
            <a:r>
              <a:rPr lang="ru-RU" dirty="0" smtClean="0">
                <a:solidFill>
                  <a:schemeClr val="tx1"/>
                </a:solidFill>
              </a:rPr>
              <a:t>5-10): </a:t>
            </a:r>
            <a:r>
              <a:rPr lang="ru-RU" dirty="0">
                <a:solidFill>
                  <a:schemeClr val="tx1"/>
                </a:solidFill>
              </a:rPr>
              <a:t>производительность технологической нитки – </a:t>
            </a:r>
            <a:r>
              <a:rPr lang="ru-RU" dirty="0" smtClean="0">
                <a:solidFill>
                  <a:schemeClr val="tx1"/>
                </a:solidFill>
              </a:rPr>
              <a:t>5 </a:t>
            </a:r>
            <a:r>
              <a:rPr lang="ru-RU" dirty="0">
                <a:solidFill>
                  <a:schemeClr val="tx1"/>
                </a:solidFill>
              </a:rPr>
              <a:t>млн. м</a:t>
            </a:r>
            <a:r>
              <a:rPr lang="ru-RU" baseline="30000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/сут; диаметр – </a:t>
            </a:r>
            <a:r>
              <a:rPr lang="ru-RU" dirty="0" smtClean="0">
                <a:solidFill>
                  <a:schemeClr val="tx1"/>
                </a:solidFill>
              </a:rPr>
              <a:t>1200 мм; высота – 16 м; 90 шт.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Абсорберы </a:t>
            </a:r>
            <a:r>
              <a:rPr lang="ru-RU" dirty="0" smtClean="0">
                <a:solidFill>
                  <a:schemeClr val="tx1"/>
                </a:solidFill>
              </a:rPr>
              <a:t>ГП-502 </a:t>
            </a:r>
            <a:r>
              <a:rPr lang="ru-RU" dirty="0">
                <a:solidFill>
                  <a:schemeClr val="tx1"/>
                </a:solidFill>
              </a:rPr>
              <a:t>(УКПГ </a:t>
            </a:r>
            <a:r>
              <a:rPr lang="ru-RU" dirty="0" smtClean="0">
                <a:solidFill>
                  <a:schemeClr val="tx1"/>
                </a:solidFill>
              </a:rPr>
              <a:t>11-15): </a:t>
            </a:r>
            <a:r>
              <a:rPr lang="ru-RU" dirty="0">
                <a:solidFill>
                  <a:schemeClr val="tx1"/>
                </a:solidFill>
              </a:rPr>
              <a:t>производительность технологической нитки – </a:t>
            </a:r>
            <a:r>
              <a:rPr lang="ru-RU" dirty="0" smtClean="0">
                <a:solidFill>
                  <a:schemeClr val="tx1"/>
                </a:solidFill>
              </a:rPr>
              <a:t>10 </a:t>
            </a:r>
            <a:r>
              <a:rPr lang="ru-RU" dirty="0">
                <a:solidFill>
                  <a:schemeClr val="tx1"/>
                </a:solidFill>
              </a:rPr>
              <a:t>млн. м</a:t>
            </a:r>
            <a:r>
              <a:rPr lang="ru-RU" baseline="30000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/сут; диаметр – </a:t>
            </a:r>
            <a:r>
              <a:rPr lang="ru-RU" dirty="0" smtClean="0">
                <a:solidFill>
                  <a:schemeClr val="tx1"/>
                </a:solidFill>
              </a:rPr>
              <a:t>1800 </a:t>
            </a:r>
            <a:r>
              <a:rPr lang="ru-RU" dirty="0">
                <a:solidFill>
                  <a:schemeClr val="tx1"/>
                </a:solidFill>
              </a:rPr>
              <a:t>мм; высота – </a:t>
            </a:r>
            <a:r>
              <a:rPr lang="ru-RU" dirty="0" smtClean="0">
                <a:solidFill>
                  <a:schemeClr val="tx1"/>
                </a:solidFill>
              </a:rPr>
              <a:t>16,6 </a:t>
            </a:r>
            <a:r>
              <a:rPr lang="ru-RU" dirty="0">
                <a:solidFill>
                  <a:schemeClr val="tx1"/>
                </a:solidFill>
              </a:rPr>
              <a:t>м; 90 шт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tx1"/>
                </a:solidFill>
              </a:rPr>
              <a:t>Абсорберы ГП-778 </a:t>
            </a:r>
            <a:r>
              <a:rPr lang="ru-RU" dirty="0">
                <a:solidFill>
                  <a:schemeClr val="tx1"/>
                </a:solidFill>
              </a:rPr>
              <a:t>(УКПГ </a:t>
            </a:r>
            <a:r>
              <a:rPr lang="ru-RU" dirty="0" smtClean="0">
                <a:solidFill>
                  <a:schemeClr val="tx1"/>
                </a:solidFill>
              </a:rPr>
              <a:t>3, 4, 6, 7 </a:t>
            </a:r>
            <a:r>
              <a:rPr lang="ru-RU" dirty="0" err="1" smtClean="0">
                <a:solidFill>
                  <a:schemeClr val="tx1"/>
                </a:solidFill>
              </a:rPr>
              <a:t>Ямбургского</a:t>
            </a:r>
            <a:r>
              <a:rPr lang="ru-RU" dirty="0" smtClean="0">
                <a:solidFill>
                  <a:schemeClr val="tx1"/>
                </a:solidFill>
              </a:rPr>
              <a:t> НГКМ): </a:t>
            </a:r>
            <a:r>
              <a:rPr lang="ru-RU" dirty="0">
                <a:solidFill>
                  <a:schemeClr val="tx1"/>
                </a:solidFill>
              </a:rPr>
              <a:t>производительность технологической нитки – 10 млн. </a:t>
            </a:r>
            <a:r>
              <a:rPr lang="ru-RU" dirty="0" smtClean="0">
                <a:solidFill>
                  <a:schemeClr val="tx1"/>
                </a:solidFill>
              </a:rPr>
              <a:t>м</a:t>
            </a:r>
            <a:r>
              <a:rPr lang="ru-RU" baseline="30000" dirty="0" smtClean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/сут.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1225" y="1628775"/>
            <a:ext cx="225737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862483" y="6177982"/>
            <a:ext cx="39624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Рисунок – </a:t>
            </a:r>
            <a:r>
              <a:rPr lang="ru-RU" sz="1050" b="1" dirty="0" smtClean="0"/>
              <a:t>Схема абсорбера ГП-252</a:t>
            </a:r>
            <a:endParaRPr lang="ru-RU" sz="105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5325" y="1571625"/>
            <a:ext cx="306791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958108" y="6177982"/>
            <a:ext cx="39624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Рисунок – </a:t>
            </a:r>
            <a:r>
              <a:rPr lang="ru-RU" sz="1050" b="1" dirty="0" smtClean="0"/>
              <a:t>Схема абсорбера ГП-365</a:t>
            </a:r>
            <a:endParaRPr lang="ru-RU" sz="1050" b="1" dirty="0"/>
          </a:p>
        </p:txBody>
      </p:sp>
    </p:spTree>
    <p:extLst>
      <p:ext uri="{BB962C8B-B14F-4D97-AF65-F5344CB8AC3E}">
        <p14:creationId xmlns:p14="http://schemas.microsoft.com/office/powerpoint/2010/main" val="56961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сеноманских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 smtClean="0">
                <a:solidFill>
                  <a:schemeClr val="tx1"/>
                </a:solidFill>
              </a:rPr>
              <a:t>уренгойского</a:t>
            </a:r>
            <a:r>
              <a:rPr lang="ru-RU" sz="2800" dirty="0" smtClean="0">
                <a:solidFill>
                  <a:schemeClr val="tx1"/>
                </a:solidFill>
              </a:rPr>
              <a:t> НГКМ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28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050" y="1937296"/>
            <a:ext cx="6480000" cy="298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4857750" cy="454720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Основные «узкие места»: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работа внутренних элементов абсорбера;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р</a:t>
            </a:r>
            <a:r>
              <a:rPr lang="ru-RU" dirty="0" smtClean="0">
                <a:solidFill>
                  <a:schemeClr val="tx1"/>
                </a:solidFill>
              </a:rPr>
              <a:t>абота АВО перед абсорбером (неравномерность охлаждения, образование газовых гидратов в трубках);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7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валанжинских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 smtClean="0">
                <a:solidFill>
                  <a:schemeClr val="tx1"/>
                </a:solidFill>
              </a:rPr>
              <a:t>уренгойского</a:t>
            </a:r>
            <a:r>
              <a:rPr lang="ru-RU" sz="2800" dirty="0" smtClean="0">
                <a:solidFill>
                  <a:schemeClr val="tx1"/>
                </a:solidFill>
              </a:rPr>
              <a:t> НГКМ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29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5636266" cy="454720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НТС до (-30)-(-25) °С. </a:t>
            </a:r>
            <a:r>
              <a:rPr lang="ru-RU" sz="2000" dirty="0" err="1" smtClean="0">
                <a:solidFill>
                  <a:schemeClr val="tx1"/>
                </a:solidFill>
              </a:rPr>
              <a:t>Валанжинские</a:t>
            </a:r>
            <a:r>
              <a:rPr lang="ru-RU" sz="2000" dirty="0" smtClean="0">
                <a:solidFill>
                  <a:schemeClr val="tx1"/>
                </a:solidFill>
              </a:rPr>
              <a:t> УКПГ 4 шт. Классическая 3х-ступенчатая технология НТС с 2 ТО типа </a:t>
            </a:r>
            <a:r>
              <a:rPr lang="ru-RU" sz="2000" i="1" dirty="0" smtClean="0">
                <a:solidFill>
                  <a:schemeClr val="tx1"/>
                </a:solidFill>
              </a:rPr>
              <a:t>газ-газ</a:t>
            </a:r>
            <a:r>
              <a:rPr lang="ru-RU" sz="2000" dirty="0" smtClean="0">
                <a:solidFill>
                  <a:schemeClr val="tx1"/>
                </a:solidFill>
              </a:rPr>
              <a:t>, дросселированием газа  и ингибированием метанола.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Производится впрыск части (30 %) нестабильного конденсата в газовый поток – </a:t>
            </a:r>
            <a:r>
              <a:rPr lang="ru-RU" sz="2000" i="1" dirty="0" smtClean="0">
                <a:solidFill>
                  <a:schemeClr val="tx1"/>
                </a:solidFill>
              </a:rPr>
              <a:t>сорбция в потоке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3683" y="5482657"/>
            <a:ext cx="39624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/>
              <a:t>Проектная схема подготовки газа на УНТС </a:t>
            </a:r>
            <a:r>
              <a:rPr lang="ru-RU" sz="1050" b="1" dirty="0" err="1" smtClean="0"/>
              <a:t>Уренгойского</a:t>
            </a:r>
            <a:r>
              <a:rPr lang="ru-RU" sz="1050" b="1" dirty="0" smtClean="0"/>
              <a:t> ГКМ</a:t>
            </a:r>
            <a:endParaRPr lang="ru-RU" sz="105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8217" y="2238375"/>
            <a:ext cx="5346667" cy="29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843683" y="1701232"/>
            <a:ext cx="396240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Температуры входа на УКПГ – 25-40 °С; Свободный перепад давления – 5-5,5 МПа; Температура НТС (-30) °С;</a:t>
            </a:r>
          </a:p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Степень извлечения С</a:t>
            </a:r>
            <a:r>
              <a:rPr lang="ru-RU" sz="1050" b="1" baseline="-25000" dirty="0" smtClean="0">
                <a:solidFill>
                  <a:srgbClr val="FF0000"/>
                </a:solidFill>
              </a:rPr>
              <a:t>3+ </a:t>
            </a:r>
            <a:r>
              <a:rPr lang="ru-RU" sz="1050" b="1" dirty="0" smtClean="0">
                <a:solidFill>
                  <a:srgbClr val="FF0000"/>
                </a:solidFill>
              </a:rPr>
              <a:t>- 97 %; точка росы по воде – (-27) °С</a:t>
            </a:r>
            <a:endParaRPr lang="ru-RU" sz="1050" b="1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11" name="Таблица 3">
            <a:extLst>
              <a:ext uri="{FF2B5EF4-FFF2-40B4-BE49-F238E27FC236}">
                <a16:creationId xmlns:a16="http://schemas.microsoft.com/office/drawing/2014/main" xmlns="" id="{8E983995-01B6-26E1-9C1E-452B4A507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736949"/>
              </p:ext>
            </p:extLst>
          </p:nvPr>
        </p:nvGraphicFramePr>
        <p:xfrm>
          <a:off x="185708" y="4763481"/>
          <a:ext cx="6457574" cy="17173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1414"/>
                <a:gridCol w="1404000">
                  <a:extLst>
                    <a:ext uri="{9D8B030D-6E8A-4147-A177-3AD203B41FA5}">
                      <a16:colId xmlns:a16="http://schemas.microsoft.com/office/drawing/2014/main" xmlns="" val="2098981708"/>
                    </a:ext>
                  </a:extLst>
                </a:gridCol>
                <a:gridCol w="1152160">
                  <a:extLst>
                    <a:ext uri="{9D8B030D-6E8A-4147-A177-3AD203B41FA5}">
                      <a16:colId xmlns:a16="http://schemas.microsoft.com/office/drawing/2014/main" xmlns="" val="96695748"/>
                    </a:ext>
                  </a:extLst>
                </a:gridCol>
                <a:gridCol w="1224000"/>
                <a:gridCol w="1476000"/>
              </a:tblGrid>
              <a:tr h="45717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/>
                        <a:t>Период</a:t>
                      </a:r>
                      <a:endParaRPr lang="ru-RU" sz="14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Давление</a:t>
                      </a:r>
                      <a:r>
                        <a:rPr lang="ru-RU" sz="1400" baseline="0" dirty="0" smtClean="0"/>
                        <a:t> на входе в УКПГ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Давление НТС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Давление в МГ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ДКС?</a:t>
                      </a:r>
                      <a:endParaRPr lang="ru-RU" sz="14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18719371"/>
                  </a:ext>
                </a:extLst>
              </a:tr>
              <a:tr h="39973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/>
                        <a:t>Начальный</a:t>
                      </a:r>
                      <a:endParaRPr lang="ru-RU" sz="14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12,5-13 МПа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7,7 МПа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7,4-7,5 МПа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anchor="ctr"/>
                </a:tc>
              </a:tr>
              <a:tr h="39973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/>
                        <a:t>«средний»</a:t>
                      </a:r>
                      <a:endParaRPr lang="ru-RU" sz="14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10-10,5 МПа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 МПа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7,4-7,5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После</a:t>
                      </a:r>
                      <a:r>
                        <a:rPr lang="ru-RU" sz="1400" baseline="0" dirty="0" smtClean="0"/>
                        <a:t> НТС</a:t>
                      </a:r>
                      <a:endParaRPr lang="ru-RU" sz="1400" dirty="0" smtClean="0"/>
                    </a:p>
                  </a:txBody>
                  <a:tcPr anchor="ctr"/>
                </a:tc>
              </a:tr>
              <a:tr h="3997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/>
                        <a:t>«средний»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9,5 МПа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6 МПа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7,4-7,5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До и после НТС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2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валанжинских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 smtClean="0">
                <a:solidFill>
                  <a:schemeClr val="tx1"/>
                </a:solidFill>
              </a:rPr>
              <a:t>уренгойского</a:t>
            </a:r>
            <a:r>
              <a:rPr lang="ru-RU" sz="2800" dirty="0" smtClean="0">
                <a:solidFill>
                  <a:schemeClr val="tx1"/>
                </a:solidFill>
              </a:rPr>
              <a:t> НГКМ. Недостатки проектной технологии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30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5636266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Не везде предусмотрено регулируемое </a:t>
            </a:r>
            <a:r>
              <a:rPr lang="ru-RU" sz="1600" dirty="0" err="1" smtClean="0">
                <a:solidFill>
                  <a:schemeClr val="tx1"/>
                </a:solidFill>
              </a:rPr>
              <a:t>байпасирование</a:t>
            </a:r>
            <a:r>
              <a:rPr lang="ru-RU" sz="1600" dirty="0" smtClean="0">
                <a:solidFill>
                  <a:schemeClr val="tx1"/>
                </a:solidFill>
              </a:rPr>
              <a:t> ТО (по потоку сухого газа), что позволило бы поддерживать температуру сепарации и экономить метанол. 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Неравномерность распределения газожидкостных потоков по сепараторам (на некоторых УКПГ была принята кольцевая схема коллектора вокруг установки).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Не везде были выбраны правильно точки ввода и технология ввода метанола в ТО.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Проблемы утилизации ВМР (решена посредством ввода установки регенерации). 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Проблема газов дегазации (были установлены эжекторы).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3683" y="5482657"/>
            <a:ext cx="39624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/>
              <a:t>Проектная схема подготовки газа на УНТС </a:t>
            </a:r>
            <a:r>
              <a:rPr lang="ru-RU" sz="1050" b="1" dirty="0" err="1" smtClean="0"/>
              <a:t>Уренгойского</a:t>
            </a:r>
            <a:r>
              <a:rPr lang="ru-RU" sz="1050" b="1" dirty="0" smtClean="0"/>
              <a:t> ГКМ</a:t>
            </a:r>
            <a:endParaRPr lang="ru-RU" sz="105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8217" y="2238375"/>
            <a:ext cx="5346667" cy="29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843683" y="1701232"/>
            <a:ext cx="396240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Температуры входа на УКПГ – 25-40 °С; Свободный перепад давления – 5-5,5 МПа; Температура НТС (-30) °С;</a:t>
            </a:r>
          </a:p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Степень извлечения С</a:t>
            </a:r>
            <a:r>
              <a:rPr lang="ru-RU" sz="1050" b="1" baseline="-25000" dirty="0" smtClean="0">
                <a:solidFill>
                  <a:srgbClr val="FF0000"/>
                </a:solidFill>
              </a:rPr>
              <a:t>3+ </a:t>
            </a:r>
            <a:r>
              <a:rPr lang="ru-RU" sz="1050" b="1" dirty="0" smtClean="0">
                <a:solidFill>
                  <a:srgbClr val="FF0000"/>
                </a:solidFill>
              </a:rPr>
              <a:t>- 97 %; точка росы по воде – (-27) °С</a:t>
            </a:r>
            <a:endParaRPr lang="ru-RU" sz="105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0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валанжинских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 smtClean="0">
                <a:solidFill>
                  <a:schemeClr val="tx1"/>
                </a:solidFill>
              </a:rPr>
              <a:t>уренгойского</a:t>
            </a:r>
            <a:r>
              <a:rPr lang="ru-RU" sz="2800" dirty="0" smtClean="0">
                <a:solidFill>
                  <a:schemeClr val="tx1"/>
                </a:solidFill>
              </a:rPr>
              <a:t> НГКМ. Недостатки проектной технологии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31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5636266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Font typeface="+mj-lt"/>
              <a:buAutoNum type="arabicPeriod" startAt="6"/>
            </a:pPr>
            <a:r>
              <a:rPr lang="ru-RU" sz="1600" dirty="0" smtClean="0">
                <a:solidFill>
                  <a:schemeClr val="tx1"/>
                </a:solidFill>
              </a:rPr>
              <a:t>Низкая эффективность разделения жидких фаз в трехфазных сепараторах – риск </a:t>
            </a:r>
            <a:r>
              <a:rPr lang="ru-RU" sz="1600" dirty="0" err="1" smtClean="0">
                <a:solidFill>
                  <a:schemeClr val="tx1"/>
                </a:solidFill>
              </a:rPr>
              <a:t>загидрачивания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конденсатопровода</a:t>
            </a:r>
            <a:r>
              <a:rPr lang="ru-RU" sz="1600" dirty="0" smtClean="0">
                <a:solidFill>
                  <a:schemeClr val="tx1"/>
                </a:solidFill>
              </a:rPr>
              <a:t> (стали добавлять ВМР).</a:t>
            </a:r>
          </a:p>
          <a:p>
            <a:pPr marL="342900" indent="-342900" algn="just">
              <a:lnSpc>
                <a:spcPct val="120000"/>
              </a:lnSpc>
              <a:buAutoNum type="arabicPeriod" startAt="6"/>
            </a:pPr>
            <a:r>
              <a:rPr lang="ru-RU" sz="1600" dirty="0" smtClean="0">
                <a:solidFill>
                  <a:schemeClr val="tx1"/>
                </a:solidFill>
              </a:rPr>
              <a:t>Плохая теплоизоляция шлейфов (= повышенный расход метанола).</a:t>
            </a:r>
          </a:p>
          <a:p>
            <a:pPr marL="342900" indent="-342900" algn="just">
              <a:lnSpc>
                <a:spcPct val="120000"/>
              </a:lnSpc>
              <a:buAutoNum type="arabicPeriod" startAt="6"/>
            </a:pPr>
            <a:r>
              <a:rPr lang="ru-RU" sz="1600" dirty="0" smtClean="0">
                <a:solidFill>
                  <a:schemeClr val="tx1"/>
                </a:solidFill>
              </a:rPr>
              <a:t>Повышенные уносы нестабильного конденсата.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3683" y="5482657"/>
            <a:ext cx="39624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/>
              <a:t>Проектная схема подготовки газа на УНТС </a:t>
            </a:r>
            <a:r>
              <a:rPr lang="ru-RU" sz="1050" b="1" dirty="0" err="1" smtClean="0"/>
              <a:t>Уренгойского</a:t>
            </a:r>
            <a:r>
              <a:rPr lang="ru-RU" sz="1050" b="1" dirty="0" smtClean="0"/>
              <a:t> ГКМ</a:t>
            </a:r>
            <a:endParaRPr lang="ru-RU" sz="105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8217" y="2238375"/>
            <a:ext cx="5346667" cy="29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843683" y="1701232"/>
            <a:ext cx="396240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Температуры входа на УКПГ – 25-40 °С; Свободный перепад давления – 5-5,5 МПа; Температура НТС (-30) °С;</a:t>
            </a:r>
          </a:p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Степень извлечения С</a:t>
            </a:r>
            <a:r>
              <a:rPr lang="ru-RU" sz="1050" b="1" baseline="-25000" dirty="0" smtClean="0">
                <a:solidFill>
                  <a:srgbClr val="FF0000"/>
                </a:solidFill>
              </a:rPr>
              <a:t>3+ </a:t>
            </a:r>
            <a:r>
              <a:rPr lang="ru-RU" sz="1050" b="1" dirty="0" smtClean="0">
                <a:solidFill>
                  <a:srgbClr val="FF0000"/>
                </a:solidFill>
              </a:rPr>
              <a:t>- 97 %; точка росы по воде – (-27) °С</a:t>
            </a:r>
            <a:endParaRPr lang="ru-RU" sz="105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3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валанжинских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Ямбургского</a:t>
            </a:r>
            <a:r>
              <a:rPr lang="ru-RU" sz="2800" dirty="0" smtClean="0">
                <a:solidFill>
                  <a:schemeClr val="tx1"/>
                </a:solidFill>
              </a:rPr>
              <a:t> НГКМ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95194" y="6088514"/>
            <a:ext cx="49735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/>
              <a:t>Технологическая схема УКПГ-1В </a:t>
            </a:r>
            <a:r>
              <a:rPr lang="ru-RU" sz="1050" b="1" dirty="0" err="1" smtClean="0"/>
              <a:t>Ямбургского</a:t>
            </a:r>
            <a:r>
              <a:rPr lang="ru-RU" sz="1050" b="1" dirty="0" smtClean="0"/>
              <a:t> ГКМ (</a:t>
            </a:r>
            <a:r>
              <a:rPr lang="ru-RU" sz="1050" b="1" dirty="0" err="1" smtClean="0"/>
              <a:t>валанжинская</a:t>
            </a:r>
            <a:r>
              <a:rPr lang="ru-RU" sz="1050" b="1" dirty="0" smtClean="0"/>
              <a:t> залежь, пуск 1991 г.)</a:t>
            </a:r>
            <a:endParaRPr lang="ru-RU" sz="105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1026" y="1504950"/>
            <a:ext cx="7237489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pe1"/>
          <p:cNvSpPr>
            <a:spLocks noGrp="1"/>
          </p:cNvSpPr>
          <p:nvPr>
            <p:ph idx="1"/>
          </p:nvPr>
        </p:nvSpPr>
        <p:spPr>
          <a:xfrm>
            <a:off x="361950" y="1825625"/>
            <a:ext cx="4152899" cy="454720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Только УКПГ-1В имела полный цикл низкотемпературной обработки. </a:t>
            </a:r>
            <a:r>
              <a:rPr lang="ru-RU" sz="1600" dirty="0" err="1" smtClean="0">
                <a:solidFill>
                  <a:schemeClr val="tx1"/>
                </a:solidFill>
              </a:rPr>
              <a:t>Коллекторская</a:t>
            </a:r>
            <a:r>
              <a:rPr lang="ru-RU" sz="1600" dirty="0" smtClean="0">
                <a:solidFill>
                  <a:schemeClr val="tx1"/>
                </a:solidFill>
              </a:rPr>
              <a:t> схема – 3 нитки, после каждого аппарата, а затем снова расходятся по аппаратам.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Имеется возможность работать и как НТА (степень извлечения С</a:t>
            </a:r>
            <a:r>
              <a:rPr lang="ru-RU" sz="1600" baseline="-25000" dirty="0" smtClean="0">
                <a:solidFill>
                  <a:schemeClr val="tx1"/>
                </a:solidFill>
              </a:rPr>
              <a:t>3+</a:t>
            </a:r>
            <a:r>
              <a:rPr lang="ru-RU" sz="1600" dirty="0" smtClean="0">
                <a:solidFill>
                  <a:schemeClr val="tx1"/>
                </a:solidFill>
              </a:rPr>
              <a:t> - 110 %), и как НТС. Имеется азеотропная регенерация ДЭГ и ректификационная регенерация метанола. Осушка газа предусматривалась до </a:t>
            </a:r>
            <a:r>
              <a:rPr lang="ru-RU" sz="1600" dirty="0" err="1" smtClean="0">
                <a:solidFill>
                  <a:schemeClr val="tx1"/>
                </a:solidFill>
              </a:rPr>
              <a:t>безгидратного</a:t>
            </a:r>
            <a:r>
              <a:rPr lang="ru-RU" sz="1600" dirty="0" smtClean="0">
                <a:solidFill>
                  <a:schemeClr val="tx1"/>
                </a:solidFill>
              </a:rPr>
              <a:t> уровня в последующих аппаратах.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Особенность подключения детандер-компрессорных агрегатов: </a:t>
            </a:r>
            <a:r>
              <a:rPr lang="ru-RU" sz="1600" i="1" dirty="0" smtClean="0">
                <a:solidFill>
                  <a:schemeClr val="tx1"/>
                </a:solidFill>
              </a:rPr>
              <a:t>А-1 -</a:t>
            </a:r>
            <a:r>
              <a:rPr lang="en-US" sz="1600" i="1" dirty="0" smtClean="0">
                <a:solidFill>
                  <a:schemeClr val="tx1"/>
                </a:solidFill>
              </a:rPr>
              <a:t>&gt;</a:t>
            </a:r>
            <a:r>
              <a:rPr lang="ru-RU" sz="1600" i="1" dirty="0" smtClean="0">
                <a:solidFill>
                  <a:schemeClr val="tx1"/>
                </a:solidFill>
              </a:rPr>
              <a:t> компрессор </a:t>
            </a:r>
            <a:r>
              <a:rPr lang="en-US" sz="1600" i="1" dirty="0" smtClean="0">
                <a:solidFill>
                  <a:schemeClr val="tx1"/>
                </a:solidFill>
              </a:rPr>
              <a:t>-&gt; </a:t>
            </a:r>
            <a:r>
              <a:rPr lang="ru-RU" sz="1600" i="1" dirty="0" smtClean="0">
                <a:solidFill>
                  <a:schemeClr val="tx1"/>
                </a:solidFill>
              </a:rPr>
              <a:t>АВО-1 </a:t>
            </a:r>
            <a:r>
              <a:rPr lang="en-US" sz="1600" i="1" dirty="0" smtClean="0">
                <a:solidFill>
                  <a:schemeClr val="tx1"/>
                </a:solidFill>
              </a:rPr>
              <a:t>-&gt;</a:t>
            </a:r>
            <a:r>
              <a:rPr lang="ru-RU" sz="1600" i="1" dirty="0" smtClean="0">
                <a:solidFill>
                  <a:schemeClr val="tx1"/>
                </a:solidFill>
              </a:rPr>
              <a:t> ТО </a:t>
            </a:r>
            <a:r>
              <a:rPr lang="en-US" sz="1600" i="1" dirty="0" smtClean="0">
                <a:solidFill>
                  <a:schemeClr val="tx1"/>
                </a:solidFill>
              </a:rPr>
              <a:t>-&gt;</a:t>
            </a:r>
            <a:r>
              <a:rPr lang="ru-RU" sz="1600" i="1" dirty="0" smtClean="0">
                <a:solidFill>
                  <a:schemeClr val="tx1"/>
                </a:solidFill>
              </a:rPr>
              <a:t> детандер.</a:t>
            </a:r>
            <a:endParaRPr lang="ru-RU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72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валанжинских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Ямбургского</a:t>
            </a:r>
            <a:r>
              <a:rPr lang="ru-RU" sz="2800" dirty="0" smtClean="0">
                <a:solidFill>
                  <a:schemeClr val="tx1"/>
                </a:solidFill>
              </a:rPr>
              <a:t> НГКМ. </a:t>
            </a:r>
            <a:r>
              <a:rPr lang="ru-RU" sz="2800" dirty="0">
                <a:solidFill>
                  <a:schemeClr val="tx1"/>
                </a:solidFill>
              </a:rPr>
              <a:t>Недостатки </a:t>
            </a:r>
            <a:r>
              <a:rPr lang="ru-RU" sz="2800" dirty="0" smtClean="0">
                <a:solidFill>
                  <a:schemeClr val="tx1"/>
                </a:solidFill>
              </a:rPr>
              <a:t>проектной технологии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95194" y="6088514"/>
            <a:ext cx="49735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/>
              <a:t>Технологическая схема УКПГ-1В </a:t>
            </a:r>
            <a:r>
              <a:rPr lang="ru-RU" sz="1050" b="1" dirty="0" err="1" smtClean="0"/>
              <a:t>Ямбургского</a:t>
            </a:r>
            <a:r>
              <a:rPr lang="ru-RU" sz="1050" b="1" dirty="0" smtClean="0"/>
              <a:t> ГКМ (</a:t>
            </a:r>
            <a:r>
              <a:rPr lang="ru-RU" sz="1050" b="1" dirty="0" err="1" smtClean="0"/>
              <a:t>валанжинская</a:t>
            </a:r>
            <a:r>
              <a:rPr lang="ru-RU" sz="1050" b="1" dirty="0" smtClean="0"/>
              <a:t> залежь, пуск 1991 г.)</a:t>
            </a:r>
            <a:endParaRPr lang="ru-RU" sz="105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1026" y="1504950"/>
            <a:ext cx="7237489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pe1"/>
          <p:cNvSpPr>
            <a:spLocks noGrp="1"/>
          </p:cNvSpPr>
          <p:nvPr>
            <p:ph idx="1"/>
          </p:nvPr>
        </p:nvSpPr>
        <p:spPr>
          <a:xfrm>
            <a:off x="361950" y="1825625"/>
            <a:ext cx="4152899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Недостаточно эффективное ТО-оборудование.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Некорректно рассчитана гликолевая осушка газа (потребовался запас по точке росы – 5-7 °С) + выделение в абсорбере А-2 унесенного гликоля в виде твердой фазы.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Избыточный расход метанола (в </a:t>
            </a:r>
            <a:r>
              <a:rPr lang="ru-RU" sz="1600" dirty="0" err="1" smtClean="0">
                <a:solidFill>
                  <a:schemeClr val="tx1"/>
                </a:solidFill>
              </a:rPr>
              <a:t>т.ч</a:t>
            </a:r>
            <a:r>
              <a:rPr lang="ru-RU" sz="1600" dirty="0" smtClean="0">
                <a:solidFill>
                  <a:schemeClr val="tx1"/>
                </a:solidFill>
              </a:rPr>
              <a:t>. в поток конденсата в А-2) = расходу метанола вообще без установки осушки (!).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Не были предусмотрены эжекторы.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30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валанжинских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и </a:t>
            </a:r>
            <a:r>
              <a:rPr lang="ru-RU" sz="2800" dirty="0" err="1" smtClean="0">
                <a:solidFill>
                  <a:schemeClr val="tx1"/>
                </a:solidFill>
              </a:rPr>
              <a:t>Ямбургского</a:t>
            </a:r>
            <a:r>
              <a:rPr lang="ru-RU" sz="2800" dirty="0" smtClean="0">
                <a:solidFill>
                  <a:schemeClr val="tx1"/>
                </a:solidFill>
              </a:rPr>
              <a:t> НГКМ. Анализ опыта, главные выводы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34</a:t>
            </a:fld>
            <a:endParaRPr lang="ru-RU"/>
          </a:p>
        </p:txBody>
      </p:sp>
      <p:sp>
        <p:nvSpPr>
          <p:cNvPr id="11" name="Type1"/>
          <p:cNvSpPr>
            <a:spLocks noGrp="1"/>
          </p:cNvSpPr>
          <p:nvPr>
            <p:ph idx="1"/>
          </p:nvPr>
        </p:nvSpPr>
        <p:spPr>
          <a:xfrm>
            <a:off x="361950" y="1825625"/>
            <a:ext cx="11477625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Каждая технологическая линия УКПГ должна быть самостоятельной; использование коллекторной схемы технологических ниток неприемлемо.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Должна иметься возможность отключения любого аппарата посредством </a:t>
            </a:r>
            <a:r>
              <a:rPr lang="ru-RU" sz="1600" dirty="0" err="1" smtClean="0">
                <a:solidFill>
                  <a:schemeClr val="tx1"/>
                </a:solidFill>
              </a:rPr>
              <a:t>байпасных</a:t>
            </a:r>
            <a:r>
              <a:rPr lang="ru-RU" sz="1600" dirty="0" smtClean="0">
                <a:solidFill>
                  <a:schemeClr val="tx1"/>
                </a:solidFill>
              </a:rPr>
              <a:t> линий.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Должна быть предусмотрена возможность распределения пришедшего с кустов скважин газа на разных технологических линиях (особенно после начального периода эксплуатации, по мере падения пластового давления, в «слабых» и «</a:t>
            </a:r>
            <a:r>
              <a:rPr lang="ru-RU" sz="1600" dirty="0" err="1" smtClean="0">
                <a:solidFill>
                  <a:schemeClr val="tx1"/>
                </a:solidFill>
              </a:rPr>
              <a:t>водопроявляющих</a:t>
            </a:r>
            <a:r>
              <a:rPr lang="ru-RU" sz="1600" dirty="0" smtClean="0">
                <a:solidFill>
                  <a:schemeClr val="tx1"/>
                </a:solidFill>
              </a:rPr>
              <a:t>» шлейфах кустов скважин).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Целесообразно кардинально решить проблему газов дегазации низкого давления за счет монтажа эжекторов.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Следует проектировать как дроссельный, так и турбодетандерный варианты работы низкотемпературных установок.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Должны быть предусмотрены возможности дополнения технологии при необходимости блоками абсорбции и ректификации.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Следует разрабатывать оптимальные схемы ингибирования гидратообразования с автоматическим регулированием расхода ингибитора и рациональным подбором точек ввода. Необходимо использовать </a:t>
            </a:r>
            <a:r>
              <a:rPr lang="ru-RU" sz="1600" dirty="0" err="1" smtClean="0">
                <a:solidFill>
                  <a:schemeClr val="tx1"/>
                </a:solidFill>
              </a:rPr>
              <a:t>десорберы</a:t>
            </a:r>
            <a:r>
              <a:rPr lang="ru-RU" sz="1600" dirty="0" smtClean="0">
                <a:solidFill>
                  <a:schemeClr val="tx1"/>
                </a:solidFill>
              </a:rPr>
              <a:t> для </a:t>
            </a:r>
            <a:r>
              <a:rPr lang="ru-RU" sz="1600" dirty="0" err="1" smtClean="0">
                <a:solidFill>
                  <a:schemeClr val="tx1"/>
                </a:solidFill>
              </a:rPr>
              <a:t>отпарки</a:t>
            </a:r>
            <a:r>
              <a:rPr lang="ru-RU" sz="1600" dirty="0" smtClean="0">
                <a:solidFill>
                  <a:schemeClr val="tx1"/>
                </a:solidFill>
              </a:rPr>
              <a:t> (</a:t>
            </a:r>
            <a:r>
              <a:rPr lang="ru-RU" sz="1600" dirty="0" err="1" smtClean="0">
                <a:solidFill>
                  <a:schemeClr val="tx1"/>
                </a:solidFill>
              </a:rPr>
              <a:t>отдувки</a:t>
            </a:r>
            <a:r>
              <a:rPr lang="ru-RU" sz="1600" dirty="0" smtClean="0">
                <a:solidFill>
                  <a:schemeClr val="tx1"/>
                </a:solidFill>
              </a:rPr>
              <a:t>) метанола.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УКПГ </a:t>
            </a:r>
            <a:r>
              <a:rPr lang="ru-RU" sz="2800" dirty="0" err="1" smtClean="0">
                <a:solidFill>
                  <a:schemeClr val="tx1"/>
                </a:solidFill>
              </a:rPr>
              <a:t>валанжинских</a:t>
            </a:r>
            <a:r>
              <a:rPr lang="ru-RU" sz="2800" dirty="0" smtClean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и </a:t>
            </a:r>
            <a:r>
              <a:rPr lang="ru-RU" sz="2800" dirty="0" err="1" smtClean="0">
                <a:solidFill>
                  <a:schemeClr val="tx1"/>
                </a:solidFill>
              </a:rPr>
              <a:t>Ямбургского</a:t>
            </a:r>
            <a:r>
              <a:rPr lang="ru-RU" sz="2800" dirty="0" smtClean="0">
                <a:solidFill>
                  <a:schemeClr val="tx1"/>
                </a:solidFill>
              </a:rPr>
              <a:t> НГКМ. Анализ опыта, главные выводы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35</a:t>
            </a:fld>
            <a:endParaRPr lang="ru-RU"/>
          </a:p>
        </p:txBody>
      </p:sp>
      <p:sp>
        <p:nvSpPr>
          <p:cNvPr id="11" name="Type1"/>
          <p:cNvSpPr>
            <a:spLocks noGrp="1"/>
          </p:cNvSpPr>
          <p:nvPr>
            <p:ph idx="1"/>
          </p:nvPr>
        </p:nvSpPr>
        <p:spPr>
          <a:xfrm>
            <a:off x="361950" y="1825625"/>
            <a:ext cx="11477625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Font typeface="+mj-lt"/>
              <a:buAutoNum type="arabicPeriod" startAt="8"/>
            </a:pPr>
            <a:r>
              <a:rPr lang="ru-RU" sz="1600" dirty="0" smtClean="0">
                <a:solidFill>
                  <a:schemeClr val="tx1"/>
                </a:solidFill>
              </a:rPr>
              <a:t>Следует обеспечить транспорт нестабильного конденсата в однофазном состоянии за счет регулирования температуры и давления в узлах дегазации. Возможно, включать в схему теплообменник </a:t>
            </a:r>
            <a:r>
              <a:rPr lang="ru-RU" sz="1600" i="1" dirty="0" smtClean="0">
                <a:solidFill>
                  <a:schemeClr val="tx1"/>
                </a:solidFill>
              </a:rPr>
              <a:t>конденсат-газ </a:t>
            </a:r>
            <a:r>
              <a:rPr lang="ru-RU" sz="1600" dirty="0" smtClean="0">
                <a:solidFill>
                  <a:schemeClr val="tx1"/>
                </a:solidFill>
              </a:rPr>
              <a:t>перед узлом концевой дегазации.</a:t>
            </a:r>
          </a:p>
          <a:p>
            <a:pPr marL="342900" indent="-342900" algn="just">
              <a:lnSpc>
                <a:spcPct val="120000"/>
              </a:lnSpc>
              <a:buFont typeface="+mj-lt"/>
              <a:buAutoNum type="arabicPeriod" startAt="8"/>
            </a:pPr>
            <a:r>
              <a:rPr lang="ru-RU" sz="1600" dirty="0" smtClean="0">
                <a:solidFill>
                  <a:schemeClr val="tx1"/>
                </a:solidFill>
              </a:rPr>
              <a:t>Предусматривать новые специальные конструкции концевых сепараторов с пониженными уносами жидкой фазы, что уменьшает потери тяжелых УВ и повышает надежность работы головных систем магистрального транспорта товарного газа </a:t>
            </a:r>
            <a:r>
              <a:rPr lang="en-US" sz="1600" dirty="0" smtClean="0">
                <a:solidFill>
                  <a:schemeClr val="tx1"/>
                </a:solidFill>
              </a:rPr>
              <a:t>a </a:t>
            </a:r>
            <a:r>
              <a:rPr lang="ru-RU" sz="1600" dirty="0" smtClean="0">
                <a:solidFill>
                  <a:schemeClr val="tx1"/>
                </a:solidFill>
              </a:rPr>
              <a:t>однофазном состоянии.</a:t>
            </a:r>
          </a:p>
        </p:txBody>
      </p:sp>
    </p:spTree>
    <p:extLst>
      <p:ext uri="{BB962C8B-B14F-4D97-AF65-F5344CB8AC3E}">
        <p14:creationId xmlns:p14="http://schemas.microsoft.com/office/powerpoint/2010/main" val="7888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10007</TotalTime>
  <Words>3069</Words>
  <Application>Microsoft Office PowerPoint</Application>
  <PresentationFormat>Произвольный</PresentationFormat>
  <Paragraphs>317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Характеристика объектов подготовки и переработки газа. Блок-схемы объектов подготовки и переработки газа</vt:lpstr>
      <vt:lpstr>Структура газопереработки России</vt:lpstr>
      <vt:lpstr>Газоперерабатывающие заводы России</vt:lpstr>
      <vt:lpstr>Газоперерабатывающие заводы России</vt:lpstr>
      <vt:lpstr>Газоперерабатывающие заводы России</vt:lpstr>
      <vt:lpstr>Газоперерабатывающие заводы России</vt:lpstr>
      <vt:lpstr>Блок-схемы объектов переработки газа</vt:lpstr>
      <vt:lpstr>Астраханский газоперерабатывающий завод</vt:lpstr>
      <vt:lpstr>Астраханский газоперерабатывающий завод</vt:lpstr>
      <vt:lpstr>Астраханский газоперерабатывающий завод</vt:lpstr>
      <vt:lpstr>Астраханский газоперерабатывающий завод</vt:lpstr>
      <vt:lpstr>Оренбургский газоперерабатывающий завод</vt:lpstr>
      <vt:lpstr>Оренбургский газоперерабатывающий завод</vt:lpstr>
      <vt:lpstr>Оренбургский газоперерабатывающий завод</vt:lpstr>
      <vt:lpstr>Оренбургский гелиевый завод</vt:lpstr>
      <vt:lpstr>Оренбургский гелиевый завод</vt:lpstr>
      <vt:lpstr>Новоуренгойский завод подготовки конденсата к транспорту</vt:lpstr>
      <vt:lpstr>Сургутский завод стабилизации конденсата </vt:lpstr>
      <vt:lpstr>Нижневартовский газоперерабатывающий завод (комплекс)</vt:lpstr>
      <vt:lpstr>Нижневартовский газоперерабатывающий завод (комплекс)</vt:lpstr>
      <vt:lpstr>Российские проекты по производству СПГ</vt:lpstr>
      <vt:lpstr>Типовая блок-схема крупнотоннажного завода СПГ</vt:lpstr>
      <vt:lpstr>Типовые схемы установки сжижения природного газа</vt:lpstr>
      <vt:lpstr>Факторы, ограничивающие повсеместное распространение ГПЗ</vt:lpstr>
      <vt:lpstr>Cхемы объектов подготовки газа</vt:lpstr>
      <vt:lpstr>УКПГ сеноманских залежей уренгойского НГКМ</vt:lpstr>
      <vt:lpstr>УКПГ сеноманских залежей уренгойского НГКМ</vt:lpstr>
      <vt:lpstr>УКПГ сеноманских залежей уренгойского НГКМ</vt:lpstr>
      <vt:lpstr>УКПГ валанжинских залежей уренгойского НГКМ</vt:lpstr>
      <vt:lpstr>УКПГ валанжинских залежей уренгойского НГКМ. Недостатки проектной технологии</vt:lpstr>
      <vt:lpstr>УКПГ валанжинских залежей уренгойского НГКМ. Недостатки проектной технологии</vt:lpstr>
      <vt:lpstr>УКПГ валанжинских залежей Ямбургского НГКМ</vt:lpstr>
      <vt:lpstr>УКПГ валанжинских залежей Ямбургского НГКМ. Недостатки проектной технологии</vt:lpstr>
      <vt:lpstr>УКПГ валанжинских залежей уренгойского и Ямбургского НГКМ. Анализ опыта, главные выводы</vt:lpstr>
      <vt:lpstr>УКПГ валанжинских залежей уренгойского и Ямбургского НГКМ. Анализ опыта, главные 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 M. Yurev</cp:lastModifiedBy>
  <cp:revision>419</cp:revision>
  <dcterms:created xsi:type="dcterms:W3CDTF">2020-11-19T09:51:55Z</dcterms:created>
  <dcterms:modified xsi:type="dcterms:W3CDTF">2024-03-30T10:50:13Z</dcterms:modified>
</cp:coreProperties>
</file>