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618" r:id="rId2"/>
    <p:sldId id="2654" r:id="rId3"/>
    <p:sldId id="2657" r:id="rId4"/>
    <p:sldId id="2655" r:id="rId5"/>
    <p:sldId id="2656" r:id="rId6"/>
    <p:sldId id="2658" r:id="rId7"/>
    <p:sldId id="2674" r:id="rId8"/>
    <p:sldId id="2659" r:id="rId9"/>
    <p:sldId id="2660" r:id="rId10"/>
    <p:sldId id="2661" r:id="rId11"/>
    <p:sldId id="2662" r:id="rId12"/>
    <p:sldId id="2663" r:id="rId13"/>
    <p:sldId id="2664" r:id="rId14"/>
    <p:sldId id="2665" r:id="rId15"/>
    <p:sldId id="2666" r:id="rId16"/>
    <p:sldId id="2667" r:id="rId17"/>
    <p:sldId id="2669" r:id="rId18"/>
    <p:sldId id="2670" r:id="rId19"/>
    <p:sldId id="2671" r:id="rId20"/>
    <p:sldId id="2672" r:id="rId21"/>
    <p:sldId id="2698" r:id="rId22"/>
    <p:sldId id="2673" r:id="rId23"/>
    <p:sldId id="2675" r:id="rId24"/>
    <p:sldId id="2668" r:id="rId25"/>
    <p:sldId id="2676" r:id="rId26"/>
    <p:sldId id="2678" r:id="rId27"/>
    <p:sldId id="2679" r:id="rId28"/>
    <p:sldId id="2695" r:id="rId29"/>
    <p:sldId id="2680" r:id="rId30"/>
    <p:sldId id="2681" r:id="rId31"/>
    <p:sldId id="2682" r:id="rId32"/>
    <p:sldId id="2683" r:id="rId33"/>
    <p:sldId id="2685" r:id="rId34"/>
    <p:sldId id="2696" r:id="rId35"/>
    <p:sldId id="2697" r:id="rId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C14B"/>
    <a:srgbClr val="80BF44"/>
    <a:srgbClr val="004EA4"/>
    <a:srgbClr val="0076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152" autoAdjust="0"/>
    <p:restoredTop sz="94930" autoAdjust="0"/>
  </p:normalViewPr>
  <p:slideViewPr>
    <p:cSldViewPr snapToGrid="0">
      <p:cViewPr varScale="1">
        <p:scale>
          <a:sx n="100" d="100"/>
          <a:sy n="100" d="100"/>
        </p:scale>
        <p:origin x="114" y="19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AED7EC-B748-42C6-9534-B7ACF019021B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41D56-CF80-46FE-8E85-0FA9E7615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416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5" Type="http://schemas.microsoft.com/office/2007/relationships/hdphoto" Target="../media/hdphoto3.wdp"/><Relationship Id="rId4" Type="http://schemas.openxmlformats.org/officeDocument/2006/relationships/image" Target="../media/image20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grpSp>
        <p:nvGrpSpPr>
          <p:cNvPr id="15" name="Группа 14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16" name="Прямоугольник 15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51535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547135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8"/>
          <a:stretch/>
        </p:blipFill>
        <p:spPr>
          <a:xfrm>
            <a:off x="2806" y="0"/>
            <a:ext cx="12189194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bg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bg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60964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99113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1163464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8858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-28281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625725"/>
            <a:ext cx="9144000" cy="222334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3863824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52536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2978538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972300"/>
          </a:xfrm>
          <a:prstGeom prst="rect">
            <a:avLst/>
          </a:prstGeom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>
            <a:off x="916405" y="5700031"/>
            <a:ext cx="104173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681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tx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tx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5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5" name="Прямоугольник 44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7" name="Рисунок 4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172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-1" y="0"/>
            <a:ext cx="10374589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tx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tx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5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5" name="Прямоугольник 44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7" name="Рисунок 4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183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4180428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953000" y="1790700"/>
            <a:ext cx="6402388" cy="4701540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649203"/>
            <a:ext cx="4470400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12401"/>
            <a:ext cx="3278187" cy="795672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ru-RU" dirty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3655667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779118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838700" y="1685924"/>
            <a:ext cx="6516688" cy="4272917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" y="2649203"/>
            <a:ext cx="4470399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57721"/>
            <a:ext cx="3497579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32843239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24721198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7877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8526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6246289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9859878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2153459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ое-бел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10"/>
          <a:stretch/>
        </p:blipFill>
        <p:spPr>
          <a:xfrm>
            <a:off x="0" y="0"/>
            <a:ext cx="6076950" cy="68656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7575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01411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4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68205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35644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41046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77247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14676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861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1"/>
            <a:ext cx="10515600" cy="823912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57463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0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79338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37623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41970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1051401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47100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55173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73540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755760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7871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2239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1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70122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71350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4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737147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42876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7620"/>
            <a:ext cx="12192000" cy="6865620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6" cy="1325563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ЦИТАТА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Цитата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181273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7620"/>
            <a:ext cx="12191999" cy="6865620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ЦИТАТА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Цитата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28088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619"/>
            <a:ext cx="12192000" cy="685038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7619"/>
            <a:ext cx="7767942" cy="6850381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/>
              <a:t>КОНТАКТНАЯ ИНФОРМАЦИЯ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/>
              <a:t>соцсети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71586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/>
              <a:t>КОНТАКТНАЯ ИНФОРМАЦИЯ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/>
              <a:t>соцсети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20829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нкты с изображени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509F9E9-0483-4A79-B997-B23DAC1644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49" name="Текст 8">
            <a:extLst>
              <a:ext uri="{FF2B5EF4-FFF2-40B4-BE49-F238E27FC236}">
                <a16:creationId xmlns:a16="http://schemas.microsoft.com/office/drawing/2014/main" id="{305CEEFA-58BB-4AFA-AD31-BEE38B013E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0" name="Текст 10">
            <a:extLst>
              <a:ext uri="{FF2B5EF4-FFF2-40B4-BE49-F238E27FC236}">
                <a16:creationId xmlns:a16="http://schemas.microsoft.com/office/drawing/2014/main" id="{BEEE40C3-341F-4063-8D33-B1328863FB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1" name="Текст 8">
            <a:extLst>
              <a:ext uri="{FF2B5EF4-FFF2-40B4-BE49-F238E27FC236}">
                <a16:creationId xmlns:a16="http://schemas.microsoft.com/office/drawing/2014/main" id="{D09CE291-B951-4300-9D67-154E4BB557E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77185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2" name="Текст 10">
            <a:extLst>
              <a:ext uri="{FF2B5EF4-FFF2-40B4-BE49-F238E27FC236}">
                <a16:creationId xmlns:a16="http://schemas.microsoft.com/office/drawing/2014/main" id="{0D3A393C-4D8C-49BC-934D-B57BE1B2840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77185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3" name="Текст 8">
            <a:extLst>
              <a:ext uri="{FF2B5EF4-FFF2-40B4-BE49-F238E27FC236}">
                <a16:creationId xmlns:a16="http://schemas.microsoft.com/office/drawing/2014/main" id="{08906184-3520-4606-AF8B-59ECFFA6D75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1119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4" name="Текст 10">
            <a:extLst>
              <a:ext uri="{FF2B5EF4-FFF2-40B4-BE49-F238E27FC236}">
                <a16:creationId xmlns:a16="http://schemas.microsoft.com/office/drawing/2014/main" id="{8A64BEB9-7FB0-4DF9-BFE9-62016E83E89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119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:a16="http://schemas.microsoft.com/office/drawing/2014/main" id="{4CCC1C98-37FD-4404-8383-72ED535FE57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45195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6" name="Текст 10">
            <a:extLst>
              <a:ext uri="{FF2B5EF4-FFF2-40B4-BE49-F238E27FC236}">
                <a16:creationId xmlns:a16="http://schemas.microsoft.com/office/drawing/2014/main" id="{B24BD1AE-AB0E-40FA-AEA8-8D687D84B56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45195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:a16="http://schemas.microsoft.com/office/drawing/2014/main" id="{CA2F0EA7-F3F7-443F-BA0D-4916B618C56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920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8" name="Текст 10">
            <a:extLst>
              <a:ext uri="{FF2B5EF4-FFF2-40B4-BE49-F238E27FC236}">
                <a16:creationId xmlns:a16="http://schemas.microsoft.com/office/drawing/2014/main" id="{2BB6E6C3-1F6A-41B6-8EE0-6FDCBA34413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7920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id="{B2738624-9DAA-4152-9A77-80BBB71AD5F1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3180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9" name="Рисунок 15">
            <a:extLst>
              <a:ext uri="{FF2B5EF4-FFF2-40B4-BE49-F238E27FC236}">
                <a16:creationId xmlns:a16="http://schemas.microsoft.com/office/drawing/2014/main" id="{522AE46C-0845-4BB0-9861-06071BCF56F6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277185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0" name="Рисунок 15">
            <a:extLst>
              <a:ext uri="{FF2B5EF4-FFF2-40B4-BE49-F238E27FC236}">
                <a16:creationId xmlns:a16="http://schemas.microsoft.com/office/drawing/2014/main" id="{D791A6AF-478F-443B-A785-F82A8DBA9F30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5112287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1" name="Рисунок 15">
            <a:extLst>
              <a:ext uri="{FF2B5EF4-FFF2-40B4-BE49-F238E27FC236}">
                <a16:creationId xmlns:a16="http://schemas.microsoft.com/office/drawing/2014/main" id="{1A65AFE9-2875-44A5-BF13-6E8438892669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45195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2" name="Рисунок 15">
            <a:extLst>
              <a:ext uri="{FF2B5EF4-FFF2-40B4-BE49-F238E27FC236}">
                <a16:creationId xmlns:a16="http://schemas.microsoft.com/office/drawing/2014/main" id="{069B9167-077F-4123-82C5-01EB62AFB3E6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780587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0184006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C513765-BF7A-4639-8136-1DA108E9B0A8}" type="datetime1">
              <a:rPr lang="ru-RU" noProof="0" smtClean="0"/>
              <a:t>14.03.2025</a:t>
            </a:fld>
            <a:endParaRPr lang="ru-RU" noProof="0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 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5E5791F-3F71-BF44-BA4E-0B7D386184DC}"/>
              </a:ext>
            </a:extLst>
          </p:cNvPr>
          <p:cNvSpPr/>
          <p:nvPr userDrawn="1"/>
        </p:nvSpPr>
        <p:spPr>
          <a:xfrm>
            <a:off x="0" y="467833"/>
            <a:ext cx="11729822" cy="5890438"/>
          </a:xfrm>
          <a:prstGeom prst="rect">
            <a:avLst/>
          </a:prstGeom>
          <a:solidFill>
            <a:schemeClr val="bg1"/>
          </a:solidFill>
          <a:ln w="317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5" name="Рисунок 14">
            <a:extLst>
              <a:ext uri="{FF2B5EF4-FFF2-40B4-BE49-F238E27FC236}">
                <a16:creationId xmlns:a16="http://schemas.microsoft.com/office/drawing/2014/main" id="{7DA0D001-BFE9-164E-A088-53FE53ABF51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2988860" cy="6864485"/>
          </a:xfrm>
          <a:custGeom>
            <a:avLst/>
            <a:gdLst>
              <a:gd name="connsiteX0" fmla="*/ 1602021 w 6096000"/>
              <a:gd name="connsiteY0" fmla="*/ 0 h 6858000"/>
              <a:gd name="connsiteX1" fmla="*/ 6096000 w 6096000"/>
              <a:gd name="connsiteY1" fmla="*/ 0 h 6858000"/>
              <a:gd name="connsiteX2" fmla="*/ 1612869 w 6096000"/>
              <a:gd name="connsiteY2" fmla="*/ 6841445 h 6858000"/>
              <a:gd name="connsiteX3" fmla="*/ 1612869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6" fmla="*/ 1602021 w 6096000"/>
              <a:gd name="connsiteY6" fmla="*/ 0 h 6858000"/>
              <a:gd name="connsiteX0" fmla="*/ 1602021 w 6096000"/>
              <a:gd name="connsiteY0" fmla="*/ 0 h 6858000"/>
              <a:gd name="connsiteX1" fmla="*/ 6096000 w 6096000"/>
              <a:gd name="connsiteY1" fmla="*/ 0 h 6858000"/>
              <a:gd name="connsiteX2" fmla="*/ 2014112 w 6096000"/>
              <a:gd name="connsiteY2" fmla="*/ 6857657 h 6858000"/>
              <a:gd name="connsiteX3" fmla="*/ 1612869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6" fmla="*/ 1602021 w 6096000"/>
              <a:gd name="connsiteY6" fmla="*/ 0 h 6858000"/>
              <a:gd name="connsiteX0" fmla="*/ 1602021 w 6096000"/>
              <a:gd name="connsiteY0" fmla="*/ 0 h 6864485"/>
              <a:gd name="connsiteX1" fmla="*/ 6096000 w 6096000"/>
              <a:gd name="connsiteY1" fmla="*/ 0 h 6864485"/>
              <a:gd name="connsiteX2" fmla="*/ 2014112 w 6096000"/>
              <a:gd name="connsiteY2" fmla="*/ 6857657 h 6864485"/>
              <a:gd name="connsiteX3" fmla="*/ 2033403 w 6096000"/>
              <a:gd name="connsiteY3" fmla="*/ 6864485 h 6864485"/>
              <a:gd name="connsiteX4" fmla="*/ 0 w 6096000"/>
              <a:gd name="connsiteY4" fmla="*/ 6858000 h 6864485"/>
              <a:gd name="connsiteX5" fmla="*/ 0 w 6096000"/>
              <a:gd name="connsiteY5" fmla="*/ 0 h 6864485"/>
              <a:gd name="connsiteX6" fmla="*/ 1602021 w 6096000"/>
              <a:gd name="connsiteY6" fmla="*/ 0 h 6864485"/>
              <a:gd name="connsiteX0" fmla="*/ 1602021 w 6096000"/>
              <a:gd name="connsiteY0" fmla="*/ 0 h 6864485"/>
              <a:gd name="connsiteX1" fmla="*/ 6096000 w 6096000"/>
              <a:gd name="connsiteY1" fmla="*/ 0 h 6864485"/>
              <a:gd name="connsiteX2" fmla="*/ 2014112 w 6096000"/>
              <a:gd name="connsiteY2" fmla="*/ 6857657 h 6864485"/>
              <a:gd name="connsiteX3" fmla="*/ 2002538 w 6096000"/>
              <a:gd name="connsiteY3" fmla="*/ 6864485 h 6864485"/>
              <a:gd name="connsiteX4" fmla="*/ 0 w 6096000"/>
              <a:gd name="connsiteY4" fmla="*/ 6858000 h 6864485"/>
              <a:gd name="connsiteX5" fmla="*/ 0 w 6096000"/>
              <a:gd name="connsiteY5" fmla="*/ 0 h 6864485"/>
              <a:gd name="connsiteX6" fmla="*/ 1602021 w 6096000"/>
              <a:gd name="connsiteY6" fmla="*/ 0 h 6864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4485">
                <a:moveTo>
                  <a:pt x="1602021" y="0"/>
                </a:moveTo>
                <a:lnTo>
                  <a:pt x="6096000" y="0"/>
                </a:lnTo>
                <a:lnTo>
                  <a:pt x="2014112" y="6857657"/>
                </a:lnTo>
                <a:lnTo>
                  <a:pt x="2002538" y="6864485"/>
                </a:lnTo>
                <a:lnTo>
                  <a:pt x="0" y="6858000"/>
                </a:lnTo>
                <a:lnTo>
                  <a:pt x="0" y="0"/>
                </a:lnTo>
                <a:lnTo>
                  <a:pt x="1602021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rtlCol="0">
            <a:noAutofit/>
          </a:bodyPr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7" name="Текст 11">
            <a:extLst>
              <a:ext uri="{FF2B5EF4-FFF2-40B4-BE49-F238E27FC236}">
                <a16:creationId xmlns:a16="http://schemas.microsoft.com/office/drawing/2014/main" id="{D16862ED-2F5E-FE49-AB49-49CEC0EA332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18426" y="793580"/>
            <a:ext cx="3304279" cy="5270839"/>
          </a:xfrm>
        </p:spPr>
        <p:txBody>
          <a:bodyPr lIns="0" rtlCol="0" anchor="ctr">
            <a:normAutofit/>
          </a:bodyPr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spc="0"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 sz="1200" spc="0">
                <a:solidFill>
                  <a:schemeClr val="tx2"/>
                </a:solidFill>
              </a:defRPr>
            </a:lvl2pPr>
            <a:lvl3pPr>
              <a:lnSpc>
                <a:spcPct val="150000"/>
              </a:lnSpc>
              <a:defRPr sz="1200" spc="0">
                <a:solidFill>
                  <a:schemeClr val="tx2"/>
                </a:solidFill>
              </a:defRPr>
            </a:lvl3pPr>
            <a:lvl4pPr>
              <a:lnSpc>
                <a:spcPct val="150000"/>
              </a:lnSpc>
              <a:defRPr sz="1200" spc="0">
                <a:solidFill>
                  <a:schemeClr val="tx2"/>
                </a:solidFill>
              </a:defRPr>
            </a:lvl4pPr>
            <a:lvl5pPr>
              <a:lnSpc>
                <a:spcPct val="150000"/>
              </a:lnSpc>
              <a:defRPr sz="1200" spc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 noProof="0" dirty="0"/>
              <a:t>Место для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622493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3E4E0-F67F-4BED-B0D9-5BDECD0F6D2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99189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ru-RU" dirty="0"/>
              <a:t>Введите заголовок</a:t>
            </a:r>
            <a:endParaRPr lang="en-US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1"/>
          </p:nvPr>
        </p:nvSpPr>
        <p:spPr>
          <a:xfrm>
            <a:off x="383120" y="1268415"/>
            <a:ext cx="11425765" cy="50768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5070535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Раздел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83118" y="2611515"/>
            <a:ext cx="11425767" cy="610499"/>
          </a:xfrm>
        </p:spPr>
        <p:txBody>
          <a:bodyPr>
            <a:noAutofit/>
          </a:bodyPr>
          <a:lstStyle>
            <a:lvl1pPr>
              <a:defRPr baseline="0"/>
            </a:lvl1pPr>
          </a:lstStyle>
          <a:p>
            <a:r>
              <a:rPr lang="ru-RU" dirty="0"/>
              <a:t>Введите название раздела (максимум две строки)</a:t>
            </a:r>
            <a:endParaRPr lang="en-US" dirty="0"/>
          </a:p>
        </p:txBody>
      </p:sp>
      <p:cxnSp>
        <p:nvCxnSpPr>
          <p:cNvPr id="4" name="Прямая соединительная линия 7"/>
          <p:cNvCxnSpPr/>
          <p:nvPr/>
        </p:nvCxnSpPr>
        <p:spPr>
          <a:xfrm>
            <a:off x="396875" y="3429000"/>
            <a:ext cx="1140000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9"/>
          <p:cNvCxnSpPr/>
          <p:nvPr/>
        </p:nvCxnSpPr>
        <p:spPr>
          <a:xfrm>
            <a:off x="11517813" y="6535169"/>
            <a:ext cx="0" cy="108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10"/>
          <p:cNvSpPr/>
          <p:nvPr/>
        </p:nvSpPr>
        <p:spPr>
          <a:xfrm>
            <a:off x="11629697" y="6503915"/>
            <a:ext cx="288032" cy="161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>
            <a:noAutofit/>
          </a:bodyPr>
          <a:lstStyle/>
          <a:p>
            <a:pPr algn="l"/>
            <a:fld id="{AF528B6D-1001-487C-8FFE-85B114390330}" type="slidenum">
              <a:rPr lang="ru-RU" sz="1000" b="1" smtClean="0">
                <a:solidFill>
                  <a:schemeClr val="tx1"/>
                </a:solidFill>
              </a:rPr>
              <a:pPr algn="l"/>
              <a:t>‹#›</a:t>
            </a:fld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10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383118" y="3644903"/>
            <a:ext cx="11425767" cy="2684463"/>
          </a:xfrm>
        </p:spPr>
        <p:txBody>
          <a:bodyPr anchor="t">
            <a:noAutofit/>
          </a:bodyPr>
          <a:lstStyle>
            <a:lvl1pPr marL="0" indent="0" algn="l">
              <a:spcBef>
                <a:spcPts val="900"/>
              </a:spcBef>
              <a:buNone/>
              <a:defRPr sz="16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 Введите текст</a:t>
            </a:r>
          </a:p>
        </p:txBody>
      </p:sp>
      <p:sp>
        <p:nvSpPr>
          <p:cNvPr id="14" name="LogoEng" hidden="1"/>
          <p:cNvSpPr/>
          <p:nvPr/>
        </p:nvSpPr>
        <p:spPr>
          <a:xfrm>
            <a:off x="7246933" y="6500048"/>
            <a:ext cx="4200000" cy="16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sz="1000" noProof="0">
                <a:solidFill>
                  <a:schemeClr val="bg2"/>
                </a:solidFill>
              </a:rPr>
              <a:t>Gazprom Neft</a:t>
            </a:r>
            <a:endParaRPr lang="ru-RU" sz="1000" noProof="0" dirty="0">
              <a:solidFill>
                <a:schemeClr val="bg2"/>
              </a:solidFill>
            </a:endParaRPr>
          </a:p>
        </p:txBody>
      </p:sp>
      <p:sp>
        <p:nvSpPr>
          <p:cNvPr id="9" name="Footer"/>
          <p:cNvSpPr/>
          <p:nvPr/>
        </p:nvSpPr>
        <p:spPr>
          <a:xfrm>
            <a:off x="396873" y="6499447"/>
            <a:ext cx="6720000" cy="1656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lvl="0"/>
            <a:endParaRPr lang="ru-RU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48196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72806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57298" y="558363"/>
            <a:ext cx="1946933" cy="50040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1F19673-3A53-430D-A39B-F73E9A1AC36D}" type="datetime1">
              <a:rPr lang="ru-RU" smtClean="0"/>
              <a:t>14.03.2025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249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30071"/>
            <a:ext cx="8961953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2"/>
            <a:r>
              <a:rPr lang="ru-RU" dirty="0"/>
              <a:t>Первый уровень</a:t>
            </a:r>
          </a:p>
          <a:p>
            <a:pPr lvl="3"/>
            <a:r>
              <a:rPr lang="ru-RU" dirty="0"/>
              <a:t>Второй уровень</a:t>
            </a:r>
          </a:p>
          <a:p>
            <a:pPr lvl="4"/>
            <a:r>
              <a:rPr lang="ru-RU" dirty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2201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62" r:id="rId4"/>
    <p:sldLayoutId id="2147483663" r:id="rId5"/>
    <p:sldLayoutId id="2147483664" r:id="rId6"/>
    <p:sldLayoutId id="2147483694" r:id="rId7"/>
    <p:sldLayoutId id="2147483695" r:id="rId8"/>
    <p:sldLayoutId id="2147483708" r:id="rId9"/>
    <p:sldLayoutId id="2147483679" r:id="rId10"/>
    <p:sldLayoutId id="2147483680" r:id="rId11"/>
    <p:sldLayoutId id="2147483681" r:id="rId12"/>
    <p:sldLayoutId id="2147483682" r:id="rId13"/>
    <p:sldLayoutId id="2147483650" r:id="rId14"/>
    <p:sldLayoutId id="2147483691" r:id="rId15"/>
    <p:sldLayoutId id="2147483692" r:id="rId16"/>
    <p:sldLayoutId id="2147483652" r:id="rId17"/>
    <p:sldLayoutId id="2147483653" r:id="rId18"/>
    <p:sldLayoutId id="2147483656" r:id="rId19"/>
    <p:sldLayoutId id="2147483696" r:id="rId20"/>
    <p:sldLayoutId id="2147483674" r:id="rId21"/>
    <p:sldLayoutId id="2147483665" r:id="rId22"/>
    <p:sldLayoutId id="2147483666" r:id="rId23"/>
    <p:sldLayoutId id="2147483688" r:id="rId24"/>
    <p:sldLayoutId id="2147483689" r:id="rId25"/>
    <p:sldLayoutId id="2147483690" r:id="rId26"/>
    <p:sldLayoutId id="2147483675" r:id="rId27"/>
    <p:sldLayoutId id="2147483676" r:id="rId28"/>
    <p:sldLayoutId id="2147483677" r:id="rId29"/>
    <p:sldLayoutId id="2147483657" r:id="rId30"/>
    <p:sldLayoutId id="2147483684" r:id="rId31"/>
    <p:sldLayoutId id="2147483685" r:id="rId32"/>
    <p:sldLayoutId id="2147483686" r:id="rId33"/>
    <p:sldLayoutId id="2147483687" r:id="rId34"/>
    <p:sldLayoutId id="2147483667" r:id="rId35"/>
    <p:sldLayoutId id="2147483670" r:id="rId36"/>
    <p:sldLayoutId id="2147483668" r:id="rId37"/>
    <p:sldLayoutId id="2147483671" r:id="rId38"/>
    <p:sldLayoutId id="2147483669" r:id="rId39"/>
    <p:sldLayoutId id="2147483672" r:id="rId40"/>
    <p:sldLayoutId id="2147483673" r:id="rId41"/>
    <p:sldLayoutId id="2147483683" r:id="rId42"/>
    <p:sldLayoutId id="2147483678" r:id="rId43"/>
    <p:sldLayoutId id="2147483693" r:id="rId44"/>
    <p:sldLayoutId id="2147483699" r:id="rId45"/>
    <p:sldLayoutId id="2147483703" r:id="rId46"/>
    <p:sldLayoutId id="2147483705" r:id="rId47"/>
    <p:sldLayoutId id="2147483706" r:id="rId48"/>
    <p:sldLayoutId id="2147483707" r:id="rId49"/>
    <p:sldLayoutId id="2147483709" r:id="rId5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Relationship Id="rId5" Type="http://schemas.microsoft.com/office/2007/relationships/hdphoto" Target="../media/hdphoto4.wdp"/><Relationship Id="rId4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Relationship Id="rId5" Type="http://schemas.microsoft.com/office/2007/relationships/hdphoto" Target="../media/hdphoto4.wdp"/><Relationship Id="rId4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Relationship Id="rId5" Type="http://schemas.microsoft.com/office/2007/relationships/hdphoto" Target="../media/hdphoto5.wdp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6"/>
          </p:nvPr>
        </p:nvSpPr>
        <p:spPr>
          <a:xfrm>
            <a:off x="7820051" y="6030526"/>
            <a:ext cx="4371949" cy="416451"/>
          </a:xfrm>
        </p:spPr>
        <p:txBody>
          <a:bodyPr>
            <a:normAutofit fontScale="92500"/>
          </a:bodyPr>
          <a:lstStyle/>
          <a:p>
            <a:pPr algn="ctr" eaLnBrk="1" hangingPunct="1"/>
            <a:r>
              <a:rPr lang="ru-RU" altLang="ru-RU" sz="2000" b="1" dirty="0"/>
              <a:t>Лектор – к.т.н., доцент ОХИ Юрьев Е.М.</a:t>
            </a:r>
            <a:r>
              <a:rPr lang="ru-RU" altLang="ru-RU" sz="2000" dirty="0"/>
              <a:t>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44718" y="1597445"/>
            <a:ext cx="6862713" cy="2251628"/>
          </a:xfrm>
        </p:spPr>
        <p:txBody>
          <a:bodyPr>
            <a:noAutofit/>
          </a:bodyPr>
          <a:lstStyle/>
          <a:p>
            <a:r>
              <a:rPr lang="ru-RU" sz="2400" dirty="0"/>
              <a:t>Характеристика объектов подготовки и переработки газа.</a:t>
            </a:r>
            <a:br>
              <a:rPr lang="ru-RU" sz="2400" dirty="0"/>
            </a:br>
            <a:r>
              <a:rPr lang="ru-RU" sz="2400" dirty="0"/>
              <a:t>Блок-схемы объектов подготовки и переработки газа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916405" y="4273451"/>
            <a:ext cx="6903645" cy="1481306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dirty="0"/>
              <a:t>Лекция </a:t>
            </a:r>
            <a:r>
              <a:rPr lang="en-US"/>
              <a:t>16</a:t>
            </a:r>
            <a:endParaRPr lang="en-US" dirty="0"/>
          </a:p>
          <a:p>
            <a:pPr algn="just">
              <a:spcBef>
                <a:spcPts val="0"/>
              </a:spcBef>
            </a:pPr>
            <a:endParaRPr lang="ru-RU" sz="1200" dirty="0"/>
          </a:p>
          <a:p>
            <a:pPr algn="just">
              <a:spcBef>
                <a:spcPts val="0"/>
              </a:spcBef>
            </a:pPr>
            <a:endParaRPr lang="ru-RU" sz="1200" dirty="0"/>
          </a:p>
          <a:p>
            <a:pPr>
              <a:spcBef>
                <a:spcPts val="0"/>
              </a:spcBef>
            </a:pPr>
            <a:r>
              <a:rPr lang="ru-RU" sz="1600" dirty="0"/>
              <a:t>emyu@tpu.ru</a:t>
            </a:r>
            <a:br>
              <a:rPr lang="ru-RU" sz="1600" dirty="0"/>
            </a:br>
            <a:r>
              <a:rPr lang="ru-RU" sz="1600" dirty="0"/>
              <a:t>https://portal.tpu.ru/SHARED/e/EMYU/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364655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A4F1EC-435D-E55C-F670-ED83E4A22866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Slid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газопереработки России</a:t>
            </a:r>
          </a:p>
        </p:txBody>
      </p:sp>
    </p:spTree>
    <p:extLst>
      <p:ext uri="{BB962C8B-B14F-4D97-AF65-F5344CB8AC3E}">
        <p14:creationId xmlns:p14="http://schemas.microsoft.com/office/powerpoint/2010/main" val="1867844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Газоперерабатывающие заводы России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496437" y="1173153"/>
            <a:ext cx="7274481" cy="452431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sz="1600" b="1" i="1" dirty="0">
                <a:latin typeface="Arial" pitchFamily="34" charset="0"/>
                <a:cs typeface="Arial" pitchFamily="34" charset="0"/>
              </a:rPr>
              <a:t>Газоперерабатывающий завод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(ГПЗ) — промышленное предприятие по переработке природного и попутного газа, газового конденсата с получением индивидуальных углеводородов и их смесей, а также сопутствующих продуктов (серы, гелия) и газомоторных топлив. </a:t>
            </a:r>
            <a:endParaRPr lang="en-US" altLang="ru-RU" sz="1600" b="1" dirty="0">
              <a:latin typeface="Arial" pitchFamily="34" charset="0"/>
              <a:cs typeface="Arial" pitchFamily="34" charset="0"/>
            </a:endParaRPr>
          </a:p>
          <a:p>
            <a:pPr indent="457200" algn="just">
              <a:lnSpc>
                <a:spcPct val="150000"/>
              </a:lnSpc>
            </a:pPr>
            <a:endParaRPr lang="en-US" altLang="ru-RU" sz="1600" b="1" dirty="0">
              <a:latin typeface="Arial" pitchFamily="34" charset="0"/>
              <a:cs typeface="Arial" pitchFamily="34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ru-RU" altLang="ru-RU" sz="1600" b="1" dirty="0">
                <a:latin typeface="Arial" pitchFamily="34" charset="0"/>
                <a:cs typeface="Arial" pitchFamily="34" charset="0"/>
              </a:rPr>
              <a:t>Виды газоперерабатывающих предприятий: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altLang="ru-RU" sz="1600" dirty="0">
                <a:latin typeface="Arial" pitchFamily="34" charset="0"/>
                <a:cs typeface="Arial" pitchFamily="34" charset="0"/>
              </a:rPr>
              <a:t>установка комплексной подготовки газа (УКПГ);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altLang="ru-RU" sz="1600" dirty="0">
                <a:latin typeface="Arial" pitchFamily="34" charset="0"/>
                <a:cs typeface="Arial" pitchFamily="34" charset="0"/>
              </a:rPr>
              <a:t>газоперерабатывающий завод (ГПЗ);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altLang="ru-RU" sz="1600" dirty="0">
                <a:latin typeface="Arial" pitchFamily="34" charset="0"/>
                <a:cs typeface="Arial" pitchFamily="34" charset="0"/>
              </a:rPr>
              <a:t>завод подготовки/переработки/стабилизации газового конденсата;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altLang="ru-RU" sz="1600" dirty="0">
                <a:latin typeface="Arial" pitchFamily="34" charset="0"/>
                <a:cs typeface="Arial" pitchFamily="34" charset="0"/>
              </a:rPr>
              <a:t>гелиевый завод;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altLang="ru-RU" sz="1600" dirty="0">
                <a:latin typeface="Arial" pitchFamily="34" charset="0"/>
                <a:cs typeface="Arial" pitchFamily="34" charset="0"/>
              </a:rPr>
              <a:t>завод по сжижению ПГ/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регазификационный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завод;</a:t>
            </a:r>
          </a:p>
          <a:p>
            <a:pPr algn="just">
              <a:lnSpc>
                <a:spcPct val="150000"/>
              </a:lnSpc>
            </a:pPr>
            <a:r>
              <a:rPr lang="ru-RU" altLang="ru-RU" sz="1600" dirty="0">
                <a:latin typeface="Arial" pitchFamily="34" charset="0"/>
                <a:cs typeface="Arial" pitchFamily="34" charset="0"/>
              </a:rPr>
              <a:t>	+ </a:t>
            </a:r>
            <a:r>
              <a:rPr lang="ru-RU" altLang="ru-RU" sz="1600" i="1" dirty="0">
                <a:latin typeface="Arial" pitchFamily="34" charset="0"/>
                <a:cs typeface="Arial" pitchFamily="34" charset="0"/>
              </a:rPr>
              <a:t>газофракционирующая установка на НПЗ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96437" y="6308825"/>
            <a:ext cx="113510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  <a:t>Голубева И. А. Газоперерабатывающие предприятия России : монография / И. А. Голубева, И. В. Мещерин, Е. В. Родина ; под редакцией А. Л. </a:t>
            </a:r>
            <a:r>
              <a:rPr lang="ru-RU" sz="900" i="1" dirty="0" err="1">
                <a:latin typeface="Arial" panose="020B0604020202020204" pitchFamily="34" charset="0"/>
                <a:cs typeface="Arial" panose="020B0604020202020204" pitchFamily="34" charset="0"/>
              </a:rPr>
              <a:t>Лапидуса</a:t>
            </a:r>
            <a: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ru-RU" sz="900" i="1" dirty="0" err="1">
                <a:latin typeface="Arial" panose="020B0604020202020204" pitchFamily="34" charset="0"/>
                <a:cs typeface="Arial" panose="020B0604020202020204" pitchFamily="34" charset="0"/>
              </a:rPr>
              <a:t>СанктПетербург</a:t>
            </a:r>
            <a: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  <a:t> : Лань, 2022.— 456 с.</a:t>
            </a:r>
          </a:p>
        </p:txBody>
      </p:sp>
    </p:spTree>
    <p:extLst>
      <p:ext uri="{BB962C8B-B14F-4D97-AF65-F5344CB8AC3E}">
        <p14:creationId xmlns:p14="http://schemas.microsoft.com/office/powerpoint/2010/main" val="1186224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173" y="1145218"/>
            <a:ext cx="10049627" cy="5344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Газоперерабатывающие заводы России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4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9925210"/>
              </p:ext>
            </p:extLst>
          </p:nvPr>
        </p:nvGraphicFramePr>
        <p:xfrm>
          <a:off x="7453144" y="1152525"/>
          <a:ext cx="4394299" cy="279713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26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62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873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Холдинг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Количество ГПЗ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ПАО «Газпром»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ПАО «СИБУР Холдинг»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ПАО «НК «Роснефть»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ПАО «ЛУКОЙЛ»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ПАО «Татнефть»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ПАО «</a:t>
                      </a:r>
                      <a:r>
                        <a:rPr lang="ru-RU" sz="1400" baseline="0" dirty="0" err="1">
                          <a:latin typeface="Arial" pitchFamily="34" charset="0"/>
                          <a:cs typeface="Arial" pitchFamily="34" charset="0"/>
                        </a:rPr>
                        <a:t>Новатэк</a:t>
                      </a: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ОАО «Сургутнефтегаз»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Прочие</a:t>
                      </a:r>
                      <a:endParaRPr lang="ru-RU" sz="1400" i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7815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pererabotka.gazprom.ru/d/textpage/13/19/karta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174" y="1202767"/>
            <a:ext cx="7759026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Газоперерабатывающие заводы России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5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8723739"/>
              </p:ext>
            </p:extLst>
          </p:nvPr>
        </p:nvGraphicFramePr>
        <p:xfrm>
          <a:off x="7453144" y="1202767"/>
          <a:ext cx="4394299" cy="27432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26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62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0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Холдинг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Количество ГПЗ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ПАО «Газпром»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ПАО «СИБУР Холдинг»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ПАО «НК «Роснефть»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ПАО «ЛУКОЙЛ»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ПАО «Татнефть»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ПАО «</a:t>
                      </a:r>
                      <a:r>
                        <a:rPr lang="ru-RU" sz="1400" baseline="0" dirty="0" err="1">
                          <a:latin typeface="Arial" pitchFamily="34" charset="0"/>
                          <a:cs typeface="Arial" pitchFamily="34" charset="0"/>
                        </a:rPr>
                        <a:t>Новатэк</a:t>
                      </a: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ОАО «Сургутнефтегаз»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Прочие</a:t>
                      </a:r>
                      <a:endParaRPr lang="ru-RU" sz="1400" i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457243" y="4335296"/>
            <a:ext cx="4390200" cy="23145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В России в настоящее время функционируют 31 ГПЗ. Газоперерабатывающие заводы ПАО «Газпром» осуществляют переработку природного газа газовых и газоконденсатных месторождений, заводы остальных компаний предназначены для утилизации попутного нефтяного газа (ПНГ)</a:t>
            </a:r>
          </a:p>
        </p:txBody>
      </p:sp>
    </p:spTree>
    <p:extLst>
      <p:ext uri="{BB962C8B-B14F-4D97-AF65-F5344CB8AC3E}">
        <p14:creationId xmlns:p14="http://schemas.microsoft.com/office/powerpoint/2010/main" val="671922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Газоперерабатывающие заводы России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6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298174" y="1108272"/>
            <a:ext cx="11485730" cy="538461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30000"/>
              </a:lnSpc>
            </a:pPr>
            <a:r>
              <a:rPr lang="ru-RU" sz="1400" b="1" dirty="0">
                <a:latin typeface="Arial" pitchFamily="34" charset="0"/>
                <a:cs typeface="Arial" pitchFamily="34" charset="0"/>
              </a:rPr>
              <a:t>Основное назначение газоперерабатывающих заводов: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очистка от нежелательных компонентов;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осушка и разделение газов и газожидкостных смесей, поступающих на завод с промыслов;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производство товарных газов, жидких углеводородных топлив, газовой серы.</a:t>
            </a:r>
          </a:p>
          <a:p>
            <a:pPr indent="457200" algn="just">
              <a:lnSpc>
                <a:spcPct val="130000"/>
              </a:lnSpc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С газоконденсатных месторождений газ и конденсат могут транспортироваться по магистральным трубопроводам одним или раздельными потоками.</a:t>
            </a:r>
          </a:p>
          <a:p>
            <a:pPr indent="457200" algn="just">
              <a:lnSpc>
                <a:spcPct val="130000"/>
              </a:lnSpc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Как правило,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каждая очередь (линия) ГПЗ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— это завершенный технологический цикл, в котором осуществляется переработка газа: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сепарация;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очистка от нежелательных компонентов;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осушка;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получение товарных продуктов.</a:t>
            </a:r>
          </a:p>
          <a:p>
            <a:pPr indent="457200" algn="just">
              <a:lnSpc>
                <a:spcPct val="130000"/>
              </a:lnSpc>
            </a:pPr>
            <a:r>
              <a:rPr lang="ru-RU" sz="1400" b="1" dirty="0">
                <a:latin typeface="Arial" pitchFamily="34" charset="0"/>
                <a:cs typeface="Arial" pitchFamily="34" charset="0"/>
              </a:rPr>
              <a:t>Переработка ПНГ на ГПЗ сводится к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выделению из газа стабильного газового бензина, СУГ и технических УВ. Переработка ПНГ включает следующие процессы: 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осушку газа, 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очистку от сероводорода, углекислого газа и механических примесей;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отбензинивание;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разделение нестабильного бензина, вырабатываемого на заводе и полученного извне, с получением сухого отбензиненного газа, этановой фракции, ШФЛУ, индивидуальных углеводородов и т. д.</a:t>
            </a:r>
          </a:p>
        </p:txBody>
      </p:sp>
    </p:spTree>
    <p:extLst>
      <p:ext uri="{BB962C8B-B14F-4D97-AF65-F5344CB8AC3E}">
        <p14:creationId xmlns:p14="http://schemas.microsoft.com/office/powerpoint/2010/main" val="2365394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A4F1EC-435D-E55C-F670-ED83E4A22866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Slid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Блок-схемы объектов переработки газа</a:t>
            </a:r>
          </a:p>
        </p:txBody>
      </p:sp>
    </p:spTree>
    <p:extLst>
      <p:ext uri="{BB962C8B-B14F-4D97-AF65-F5344CB8AC3E}">
        <p14:creationId xmlns:p14="http://schemas.microsoft.com/office/powerpoint/2010/main" val="946526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Астраханский газоперерабатывающий завод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8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310711" y="1115176"/>
            <a:ext cx="7049765" cy="476521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20000"/>
              </a:lnSpc>
              <a:spcAft>
                <a:spcPts val="1200"/>
              </a:spcAft>
            </a:pP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Место расположения –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Астраханская обл., пос. Аксарайский.</a:t>
            </a:r>
          </a:p>
          <a:p>
            <a:pPr indent="457200" algn="just">
              <a:lnSpc>
                <a:spcPct val="120000"/>
              </a:lnSpc>
              <a:spcAft>
                <a:spcPts val="1200"/>
              </a:spcAft>
            </a:pP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Сырьевая база – </a:t>
            </a:r>
            <a:r>
              <a:rPr lang="ru-RU" altLang="ru-RU" sz="1400" i="1" dirty="0">
                <a:latin typeface="Arial" pitchFamily="34" charset="0"/>
                <a:cs typeface="Arial" pitchFamily="34" charset="0"/>
              </a:rPr>
              <a:t>Астраханское газоконденсатное месторождение:</a:t>
            </a:r>
          </a:p>
          <a:p>
            <a:pPr marL="571500" indent="-285750" algn="just">
              <a:lnSpc>
                <a:spcPct val="12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3,7 трлн. м</a:t>
            </a:r>
            <a:r>
              <a:rPr lang="ru-RU" altLang="ru-RU" sz="14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 газа, 0,9 млрд. т конденсата, запасы серы 1,5 млрд т. (до 100 лет); </a:t>
            </a:r>
          </a:p>
          <a:p>
            <a:pPr marL="571500" indent="-285750" algn="just">
              <a:lnSpc>
                <a:spcPct val="12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глубина залегания пластов – 4000-4100 м, размеры залежи – 100</a:t>
            </a:r>
            <a:r>
              <a:rPr lang="en-US" alt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х</a:t>
            </a:r>
            <a:r>
              <a:rPr lang="en-US" alt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40</a:t>
            </a:r>
            <a:r>
              <a:rPr lang="en-US" alt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км; </a:t>
            </a:r>
          </a:p>
          <a:p>
            <a:pPr marL="571500" indent="-285750" algn="just">
              <a:lnSpc>
                <a:spcPct val="12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начальная пластовая температура – 110-115 °С; начальное пластовое давление – 62,4 МПа;</a:t>
            </a:r>
          </a:p>
          <a:p>
            <a:pPr marL="571500" indent="-285750" algn="just">
              <a:lnSpc>
                <a:spcPct val="12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дебит скважин: 60-600 тыс. м</a:t>
            </a:r>
            <a:r>
              <a:rPr lang="ru-RU" altLang="ru-RU" sz="14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/сут газа, до 200 м</a:t>
            </a:r>
            <a:r>
              <a:rPr lang="ru-RU" altLang="ru-RU" sz="14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/сут конденсата;</a:t>
            </a:r>
            <a:endParaRPr lang="en-US" altLang="ru-RU" sz="1400" dirty="0">
              <a:latin typeface="Arial" pitchFamily="34" charset="0"/>
              <a:cs typeface="Arial" pitchFamily="34" charset="0"/>
            </a:endParaRPr>
          </a:p>
          <a:p>
            <a:pPr indent="457200" algn="just">
              <a:lnSpc>
                <a:spcPct val="120000"/>
              </a:lnSpc>
              <a:spcAft>
                <a:spcPts val="1200"/>
              </a:spcAft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Высокое содержание </a:t>
            </a:r>
            <a:r>
              <a:rPr lang="en-US" altLang="ru-RU" sz="1400" dirty="0">
                <a:latin typeface="Arial" pitchFamily="34" charset="0"/>
                <a:cs typeface="Arial" pitchFamily="34" charset="0"/>
              </a:rPr>
              <a:t>H</a:t>
            </a:r>
            <a:r>
              <a:rPr lang="en-US" altLang="ru-RU" sz="1400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altLang="ru-RU" sz="1400" dirty="0">
                <a:latin typeface="Arial" pitchFamily="34" charset="0"/>
                <a:cs typeface="Arial" pitchFamily="34" charset="0"/>
              </a:rPr>
              <a:t>S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 (26% об.), </a:t>
            </a:r>
            <a:r>
              <a:rPr lang="en-US" altLang="ru-RU" sz="1400" dirty="0">
                <a:latin typeface="Arial" pitchFamily="34" charset="0"/>
                <a:cs typeface="Arial" pitchFamily="34" charset="0"/>
              </a:rPr>
              <a:t>CO</a:t>
            </a:r>
            <a:r>
              <a:rPr lang="en-US" altLang="ru-RU" sz="1400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 (16 % об.), сероорганических соединений, меркаптанов, углеводородного конденсата</a:t>
            </a:r>
            <a:r>
              <a:rPr lang="en-US" altLang="ru-RU" sz="1400" dirty="0">
                <a:latin typeface="Arial" pitchFamily="34" charset="0"/>
                <a:cs typeface="Arial" pitchFamily="34" charset="0"/>
              </a:rPr>
              <a:t> (200-400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г/м</a:t>
            </a:r>
            <a:r>
              <a:rPr lang="ru-RU" altLang="ru-RU" sz="14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en-US" altLang="ru-RU" sz="1400" dirty="0">
                <a:latin typeface="Arial" pitchFamily="34" charset="0"/>
                <a:cs typeface="Arial" pitchFamily="34" charset="0"/>
              </a:rPr>
              <a:t>)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. Содержание в газе сероводорода и углекислого газа </a:t>
            </a:r>
            <a:r>
              <a:rPr lang="ru-RU" altLang="ru-RU" sz="1400" u="sng" dirty="0">
                <a:latin typeface="Arial" pitchFamily="34" charset="0"/>
                <a:cs typeface="Arial" pitchFamily="34" charset="0"/>
              </a:rPr>
              <a:t>после сепарации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 составляет </a:t>
            </a:r>
            <a:r>
              <a:rPr lang="ru-RU" altLang="ru-RU" sz="1400" b="1" u="sng" dirty="0">
                <a:latin typeface="Arial" pitchFamily="34" charset="0"/>
                <a:cs typeface="Arial" pitchFamily="34" charset="0"/>
              </a:rPr>
              <a:t>почти 50%,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 С</a:t>
            </a:r>
            <a:r>
              <a:rPr lang="ru-RU" altLang="ru-RU" sz="1400" baseline="-25000" dirty="0">
                <a:latin typeface="Arial" pitchFamily="34" charset="0"/>
                <a:cs typeface="Arial" pitchFamily="34" charset="0"/>
              </a:rPr>
              <a:t>5+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 - ок. 4 %, </a:t>
            </a:r>
            <a:r>
              <a:rPr lang="ru-RU" altLang="ru-RU" sz="1400" dirty="0" err="1">
                <a:latin typeface="Arial" pitchFamily="34" charset="0"/>
                <a:cs typeface="Arial" pitchFamily="34" charset="0"/>
              </a:rPr>
              <a:t>конденсатогазовый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 фактор – 0,54 л/м</a:t>
            </a:r>
            <a:r>
              <a:rPr lang="ru-RU" altLang="ru-RU" sz="14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;</a:t>
            </a:r>
          </a:p>
          <a:p>
            <a:pPr indent="457200" algn="just">
              <a:lnSpc>
                <a:spcPct val="120000"/>
              </a:lnSpc>
              <a:spcAft>
                <a:spcPts val="1200"/>
              </a:spcAft>
            </a:pP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Мощность ГПЗ: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по газу сепарации – 12 млрд. нм</a:t>
            </a:r>
            <a:r>
              <a:rPr lang="ru-RU" altLang="ru-RU" sz="14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/год, по конденсату – 3 </a:t>
            </a:r>
            <a:r>
              <a:rPr lang="ru-RU" altLang="ru-RU" sz="1400" dirty="0" err="1">
                <a:latin typeface="Arial" pitchFamily="34" charset="0"/>
                <a:cs typeface="Arial" pitchFamily="34" charset="0"/>
              </a:rPr>
              <a:t>млн.т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/год</a:t>
            </a:r>
          </a:p>
        </p:txBody>
      </p:sp>
      <p:pic>
        <p:nvPicPr>
          <p:cNvPr id="9" name="Picture 2" descr="Астраханская область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60477" y="1181545"/>
            <a:ext cx="4486966" cy="3026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74999" y="4207995"/>
            <a:ext cx="3746376" cy="2485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4050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Астраханский газоперерабатывающий завод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9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310711" y="1115176"/>
            <a:ext cx="4158228" cy="529375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57200" algn="just">
              <a:spcBef>
                <a:spcPts val="1200"/>
              </a:spcBef>
            </a:pPr>
            <a:r>
              <a:rPr lang="ru-RU" altLang="ru-RU" sz="1600" b="1" dirty="0">
                <a:latin typeface="Arial" pitchFamily="34" charset="0"/>
                <a:cs typeface="Arial" pitchFamily="34" charset="0"/>
              </a:rPr>
              <a:t>Основные особенности Астраханского ГПЗ:</a:t>
            </a:r>
          </a:p>
          <a:p>
            <a:pPr marL="285750" indent="-28575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ru-RU" altLang="ru-RU" sz="1600" dirty="0">
                <a:latin typeface="Arial" pitchFamily="34" charset="0"/>
                <a:cs typeface="Arial" pitchFamily="34" charset="0"/>
              </a:rPr>
              <a:t>сырье – пластовая смесь (нет промежуточных УКПГ);</a:t>
            </a:r>
          </a:p>
          <a:p>
            <a:pPr marL="285750" indent="-28575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ru-RU" altLang="ru-RU" sz="1600" dirty="0">
                <a:latin typeface="Arial" pitchFamily="34" charset="0"/>
                <a:cs typeface="Arial" pitchFamily="34" charset="0"/>
              </a:rPr>
              <a:t>темпы добычи газа определяются экологическими ограничениями заводской переработки, ограниченностью рынка серы;</a:t>
            </a:r>
          </a:p>
          <a:p>
            <a:pPr marL="285750" indent="-28575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ru-RU" altLang="ru-RU" sz="1600" dirty="0">
                <a:latin typeface="Arial" pitchFamily="34" charset="0"/>
                <a:cs typeface="Arial" pitchFamily="34" charset="0"/>
              </a:rPr>
              <a:t> 2 очереди производительностью по 6 млрд. м</a:t>
            </a:r>
            <a:r>
              <a:rPr lang="ru-RU" altLang="ru-RU" sz="16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/год отсепарированного газа (давление на входе 6,7 МПа и температурой 30 °С) – можно варьировать производительность в пределах 1,5-12 млрд. м</a:t>
            </a:r>
            <a:r>
              <a:rPr lang="ru-RU" altLang="ru-RU" sz="16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/год;</a:t>
            </a:r>
          </a:p>
          <a:p>
            <a:pPr marL="285750" indent="-28575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ru-RU" altLang="ru-RU" sz="1600" dirty="0">
                <a:latin typeface="Arial" pitchFamily="34" charset="0"/>
                <a:cs typeface="Arial" pitchFamily="34" charset="0"/>
              </a:rPr>
              <a:t>производство по переработке газового конденсата – мощностью 3 млн. т/год.</a:t>
            </a:r>
          </a:p>
          <a:p>
            <a:pPr indent="457200" algn="just">
              <a:spcBef>
                <a:spcPts val="1200"/>
              </a:spcBef>
            </a:pPr>
            <a:r>
              <a:rPr lang="ru-RU" altLang="ru-RU" sz="1600" dirty="0">
                <a:latin typeface="Arial" pitchFamily="34" charset="0"/>
                <a:cs typeface="Arial" pitchFamily="34" charset="0"/>
              </a:rPr>
              <a:t>В каждой очереди несколько технологических линий.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68939" y="1029810"/>
            <a:ext cx="7417978" cy="5494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53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Астраханский газоперерабатывающий завод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10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310711" y="1115176"/>
            <a:ext cx="4158228" cy="50337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361950" algn="just">
              <a:lnSpc>
                <a:spcPct val="130000"/>
              </a:lnSpc>
              <a:spcBef>
                <a:spcPts val="1200"/>
              </a:spcBef>
            </a:pP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Переработка конденсата (аналог НПЗ):</a:t>
            </a:r>
          </a:p>
          <a:p>
            <a:pPr marL="342900" indent="-342900" algn="just">
              <a:lnSpc>
                <a:spcPct val="13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ЭЛОУ СГК (3 </a:t>
            </a:r>
            <a:r>
              <a:rPr lang="ru-RU" altLang="ru-RU" sz="1400" dirty="0" err="1">
                <a:latin typeface="Arial" pitchFamily="34" charset="0"/>
                <a:cs typeface="Arial" pitchFamily="34" charset="0"/>
              </a:rPr>
              <a:t>млн.т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/год);</a:t>
            </a:r>
          </a:p>
          <a:p>
            <a:pPr marL="342900" indent="-342900" algn="just">
              <a:lnSpc>
                <a:spcPct val="13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комбинированная установка, включающая блок атмосферной перегонки (2,5 </a:t>
            </a:r>
            <a:r>
              <a:rPr lang="ru-RU" altLang="ru-RU" sz="1400" dirty="0" err="1">
                <a:latin typeface="Arial" pitchFamily="34" charset="0"/>
                <a:cs typeface="Arial" pitchFamily="34" charset="0"/>
              </a:rPr>
              <a:t>млн.т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/год ГК + 0,42 </a:t>
            </a:r>
            <a:r>
              <a:rPr lang="ru-RU" altLang="ru-RU" sz="1400" dirty="0" err="1">
                <a:latin typeface="Arial" pitchFamily="34" charset="0"/>
                <a:cs typeface="Arial" pitchFamily="34" charset="0"/>
              </a:rPr>
              <a:t>млн.т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/год ШФЛУ), блок вторичной перегонки СГК (2 </a:t>
            </a:r>
            <a:r>
              <a:rPr lang="ru-RU" altLang="ru-RU" sz="1400" dirty="0" err="1">
                <a:latin typeface="Arial" pitchFamily="34" charset="0"/>
                <a:cs typeface="Arial" pitchFamily="34" charset="0"/>
              </a:rPr>
              <a:t>млн.т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/год), установку ГФУ и очистки сжиженных газов «</a:t>
            </a:r>
            <a:r>
              <a:rPr lang="ru-RU" altLang="ru-RU" sz="1400" dirty="0" err="1">
                <a:latin typeface="Arial" pitchFamily="34" charset="0"/>
                <a:cs typeface="Arial" pitchFamily="34" charset="0"/>
              </a:rPr>
              <a:t>Мерокс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» (0,357 </a:t>
            </a:r>
            <a:r>
              <a:rPr lang="ru-RU" altLang="ru-RU" sz="1400" dirty="0" err="1">
                <a:latin typeface="Arial" pitchFamily="34" charset="0"/>
                <a:cs typeface="Arial" pitchFamily="34" charset="0"/>
              </a:rPr>
              <a:t>млн.т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/год);</a:t>
            </a:r>
          </a:p>
          <a:p>
            <a:pPr marL="342900" indent="-342900" algn="just">
              <a:lnSpc>
                <a:spcPct val="13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комбинированная установка гидроочистки топлив: 2 </a:t>
            </a:r>
            <a:r>
              <a:rPr lang="ru-RU" altLang="ru-RU" sz="1400" dirty="0" err="1">
                <a:latin typeface="Arial" pitchFamily="34" charset="0"/>
                <a:cs typeface="Arial" pitchFamily="34" charset="0"/>
              </a:rPr>
              <a:t>млн.т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/год бензиновой фракции и 1,5 </a:t>
            </a:r>
            <a:r>
              <a:rPr lang="ru-RU" altLang="ru-RU" sz="1400" dirty="0" err="1">
                <a:latin typeface="Arial" pitchFamily="34" charset="0"/>
                <a:cs typeface="Arial" pitchFamily="34" charset="0"/>
              </a:rPr>
              <a:t>млн.т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/год дизельной фракции;</a:t>
            </a:r>
          </a:p>
          <a:p>
            <a:pPr marL="342900" indent="-342900" algn="just">
              <a:lnSpc>
                <a:spcPct val="13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установка каталитического риформинга бензина мощностью (1 </a:t>
            </a:r>
            <a:r>
              <a:rPr lang="ru-RU" altLang="ru-RU" sz="1400" dirty="0" err="1">
                <a:latin typeface="Arial" pitchFamily="34" charset="0"/>
                <a:cs typeface="Arial" pitchFamily="34" charset="0"/>
              </a:rPr>
              <a:t>млн.т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/год).</a:t>
            </a:r>
          </a:p>
          <a:p>
            <a:pPr marL="342900" indent="-342900" algn="just">
              <a:lnSpc>
                <a:spcPct val="13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Установка изомеризации ПГФ 0,3 млн. т/год.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68939" y="1029810"/>
            <a:ext cx="7417978" cy="5494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0070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Астраханский газоперерабатывающий завод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11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310711" y="1115176"/>
            <a:ext cx="5468652" cy="50337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266700" algn="just">
              <a:lnSpc>
                <a:spcPct val="130000"/>
              </a:lnSpc>
              <a:spcBef>
                <a:spcPts val="600"/>
              </a:spcBef>
            </a:pP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Товарная продукция завода:</a:t>
            </a:r>
          </a:p>
          <a:p>
            <a:pPr marL="285750" indent="-285750" algn="just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Сухой газ, направляемый в магистральный газопровод,</a:t>
            </a:r>
          </a:p>
          <a:p>
            <a:pPr marL="285750" indent="-285750" algn="just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Техническая газовая сера: жидкая, гранулированная и комовая - по ГОСТ; пониженной сортности (7000) – по ТУ,</a:t>
            </a:r>
          </a:p>
          <a:p>
            <a:pPr marL="285750" indent="-285750" algn="just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Бензин автомобильный марок АИ-92, АИ-95 (ЭК не ниже 5),</a:t>
            </a:r>
          </a:p>
          <a:p>
            <a:pPr marL="285750" indent="-285750" algn="just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Дизельное топливо ДТ-Л,З,Е-К5,</a:t>
            </a:r>
          </a:p>
          <a:p>
            <a:pPr marL="285750" indent="-285750" algn="just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Топочный мазут М100 (сернистый) по ГОСТ и мазут 100 ГКТ по ТУ,</a:t>
            </a:r>
          </a:p>
          <a:p>
            <a:pPr marL="285750" indent="-285750" algn="just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СУГ: ПБА, ПБТ;</a:t>
            </a:r>
          </a:p>
          <a:p>
            <a:pPr marL="285750" indent="-285750" algn="just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Дистилляты газового конденсата по ТУ.</a:t>
            </a:r>
          </a:p>
          <a:p>
            <a:pPr indent="266700" algn="just">
              <a:lnSpc>
                <a:spcPct val="130000"/>
              </a:lnSpc>
              <a:spcBef>
                <a:spcPts val="600"/>
              </a:spcBef>
            </a:pP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При остановке переработки газового конденсата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(или при его получении большем, чем мощность завода по ГК) ГПЗ может выпускать:</a:t>
            </a:r>
          </a:p>
          <a:p>
            <a:pPr marL="285750" indent="-285750" algn="just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Стабильный газовый конденсат;</a:t>
            </a:r>
          </a:p>
          <a:p>
            <a:pPr marL="285750" indent="-285750" algn="just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ШФЛУ.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009715" y="1115176"/>
            <a:ext cx="5837728" cy="493673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266700" algn="just">
              <a:lnSpc>
                <a:spcPct val="130000"/>
              </a:lnSpc>
              <a:spcBef>
                <a:spcPts val="1200"/>
              </a:spcBef>
            </a:pP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Основные недостатки ГПЗ:</a:t>
            </a:r>
          </a:p>
          <a:p>
            <a:pPr marL="285750" indent="-285750" algn="just">
              <a:lnSpc>
                <a:spcPct val="13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без бурения новых скважин добычу газа на проектном уровне можно поддерживать не далее 2020-22 гг.;</a:t>
            </a:r>
          </a:p>
          <a:p>
            <a:pPr marL="285750" indent="-285750" algn="just">
              <a:lnSpc>
                <a:spcPct val="13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недостаточное извлечение из газа ценных компонентов (этана); </a:t>
            </a:r>
          </a:p>
          <a:p>
            <a:pPr marL="285750" indent="-285750" algn="just">
              <a:lnSpc>
                <a:spcPct val="13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устаревшая технология переработки конденсата, ориентированная на выпуск низкооктанового бензина (1985 г.).</a:t>
            </a:r>
          </a:p>
          <a:p>
            <a:pPr marL="285750" indent="-285750" algn="just">
              <a:lnSpc>
                <a:spcPct val="13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продукция не полностью удовлетворяет современным требованиям к качеству выпускаемых моторных топлив и глубине переработки сырья - необходимость увеличения производства бензинов АИ-92 и выше;</a:t>
            </a:r>
          </a:p>
          <a:p>
            <a:pPr marL="285750" indent="-285750" algn="just">
              <a:lnSpc>
                <a:spcPct val="13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необходимость повышения четкости ректификации на установках атмосферной и вторичной перегонок;</a:t>
            </a:r>
          </a:p>
          <a:p>
            <a:pPr marL="285750" indent="-285750" algn="just">
              <a:lnSpc>
                <a:spcPct val="13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необходимость обеспечения производительности установок гидроочистки и вторичной перегонки.</a:t>
            </a:r>
          </a:p>
        </p:txBody>
      </p:sp>
    </p:spTree>
    <p:extLst>
      <p:ext uri="{BB962C8B-B14F-4D97-AF65-F5344CB8AC3E}">
        <p14:creationId xmlns:p14="http://schemas.microsoft.com/office/powerpoint/2010/main" val="42451206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Оренбургский газоперерабатывающий завод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12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310710" y="1115176"/>
            <a:ext cx="11606307" cy="273921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266700" algn="just">
              <a:spcBef>
                <a:spcPts val="1200"/>
              </a:spcBef>
            </a:pPr>
            <a:r>
              <a:rPr lang="ru-RU" altLang="ru-RU" sz="1600" b="1" dirty="0">
                <a:latin typeface="Arial" pitchFamily="34" charset="0"/>
                <a:cs typeface="Arial" pitchFamily="34" charset="0"/>
              </a:rPr>
              <a:t>Месторасположение – 30 км южнее г. Оренбурга.</a:t>
            </a:r>
          </a:p>
          <a:p>
            <a:pPr indent="266700" algn="just">
              <a:spcBef>
                <a:spcPts val="1200"/>
              </a:spcBef>
            </a:pPr>
            <a:r>
              <a:rPr lang="ru-RU" altLang="ru-RU" sz="1600" b="1" dirty="0">
                <a:latin typeface="Arial" pitchFamily="34" charset="0"/>
                <a:cs typeface="Arial" pitchFamily="34" charset="0"/>
              </a:rPr>
              <a:t>Сырьевая база – Оренбургское нефтегазоконденсатное месторождение:</a:t>
            </a:r>
          </a:p>
          <a:p>
            <a:pPr marL="285750" indent="-28575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ru-RU" altLang="ru-RU" sz="1600" dirty="0">
                <a:latin typeface="Arial" pitchFamily="34" charset="0"/>
                <a:cs typeface="Arial" pitchFamily="34" charset="0"/>
              </a:rPr>
              <a:t>2 трлн. м</a:t>
            </a:r>
            <a:r>
              <a:rPr lang="ru-RU" altLang="ru-RU" sz="16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газа, 600 млн. т нефти, 120 млн. т конденсата; </a:t>
            </a:r>
          </a:p>
          <a:p>
            <a:pPr marL="285750" indent="-28575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ru-RU" altLang="ru-RU" sz="1600" dirty="0">
                <a:latin typeface="Arial" pitchFamily="34" charset="0"/>
                <a:cs typeface="Arial" pitchFamily="34" charset="0"/>
              </a:rPr>
              <a:t>глубина добывающей скважины – 1300-1800 м, размеры залежи – 125 х 25 км; </a:t>
            </a:r>
          </a:p>
          <a:p>
            <a:pPr marL="285750" indent="-28575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ru-RU" altLang="ru-RU" sz="1600" dirty="0">
                <a:latin typeface="Arial" pitchFamily="34" charset="0"/>
                <a:cs typeface="Arial" pitchFamily="34" charset="0"/>
              </a:rPr>
              <a:t>дебит скважин (падающая добыча): 2,7-53,5 млн. м</a:t>
            </a:r>
            <a:r>
              <a:rPr lang="ru-RU" altLang="ru-RU" sz="16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/сут газа, до 214,5 т/сут нефти;</a:t>
            </a:r>
          </a:p>
          <a:p>
            <a:pPr marL="285750" indent="-28575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ru-RU" altLang="ru-RU" sz="1600" dirty="0">
                <a:latin typeface="Arial" pitchFamily="34" charset="0"/>
                <a:cs typeface="Arial" pitchFamily="34" charset="0"/>
              </a:rPr>
              <a:t>Содержание сероводорода - 5% об., диоксида углерода – 2 %, суммарное содержание жидкости – 0,7 л/м</a:t>
            </a:r>
            <a:r>
              <a:rPr lang="ru-RU" altLang="ru-RU" sz="16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;</a:t>
            </a:r>
          </a:p>
          <a:p>
            <a:pPr indent="266700" algn="just">
              <a:spcBef>
                <a:spcPts val="1200"/>
              </a:spcBef>
            </a:pPr>
            <a:r>
              <a:rPr lang="ru-RU" altLang="ru-RU" sz="1600" b="1" dirty="0">
                <a:latin typeface="Arial" pitchFamily="34" charset="0"/>
                <a:cs typeface="Arial" pitchFamily="34" charset="0"/>
              </a:rPr>
              <a:t>Мощность ГПЗ: 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по газу сепарации – 30 млрд. нм3/год, по нефти – 0,38 млн. т/год и конденсату – 6 млн. т/год.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1107" b="1879"/>
          <a:stretch/>
        </p:blipFill>
        <p:spPr bwMode="auto">
          <a:xfrm>
            <a:off x="2455027" y="4104361"/>
            <a:ext cx="7089023" cy="2276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3588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Оренбургский газоперерабатывающий завод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13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875" y="1372667"/>
            <a:ext cx="5580000" cy="3926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6211" y="1290425"/>
            <a:ext cx="5580000" cy="4672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67408" y="5772409"/>
            <a:ext cx="5105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Arial" pitchFamily="34" charset="0"/>
                <a:cs typeface="Arial" pitchFamily="34" charset="0"/>
              </a:rPr>
              <a:t>Рисунок – Схема переработки сырого газа и нестабильного конденсата на Оренбургском ГПЗ</a:t>
            </a:r>
          </a:p>
        </p:txBody>
      </p:sp>
    </p:spTree>
    <p:extLst>
      <p:ext uri="{BB962C8B-B14F-4D97-AF65-F5344CB8AC3E}">
        <p14:creationId xmlns:p14="http://schemas.microsoft.com/office/powerpoint/2010/main" val="998438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Оренбургский газоперерабатывающий завод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14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98174" y="1019926"/>
            <a:ext cx="5470965" cy="44181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30000"/>
              </a:lnSpc>
            </a:pP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Состав ООО «Газпром добыча Оренбург»: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УКПГ + трубопроводы + ГПЗ + гелиевый завод.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ГПЗ – крупнейший в Европе, состоит из 3 очередей по 15 млрд. м</a:t>
            </a:r>
            <a:r>
              <a:rPr lang="ru-RU" sz="14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/год каждая.</a:t>
            </a:r>
          </a:p>
          <a:p>
            <a:pPr indent="457200" algn="just">
              <a:lnSpc>
                <a:spcPct val="130000"/>
              </a:lnSpc>
              <a:spcBef>
                <a:spcPts val="1200"/>
              </a:spcBef>
            </a:pP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В каждой очереди несколько технологических линий:</a:t>
            </a:r>
          </a:p>
          <a:p>
            <a:pPr marL="285750" lvl="1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очистка газа с отделением механической сепарации;</a:t>
            </a:r>
          </a:p>
          <a:p>
            <a:pPr marL="285750" lvl="1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сероочистка газа раствором ДЭА;</a:t>
            </a:r>
          </a:p>
          <a:p>
            <a:pPr marL="285750" lvl="1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низкотемпературная осушка газа с использованием пропанового холодильного цикла;</a:t>
            </a:r>
          </a:p>
          <a:p>
            <a:pPr marL="285750" lvl="1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очистка и стабилизация углеводородного конденсата;</a:t>
            </a:r>
          </a:p>
          <a:p>
            <a:pPr marL="285750" lvl="1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производство серы по методу Клауса с доочисткой по методу Сульфрен;</a:t>
            </a:r>
          </a:p>
          <a:p>
            <a:pPr marL="285750" lvl="1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получение ШФЛУ из газа стабилизации конденсата;</a:t>
            </a:r>
          </a:p>
          <a:p>
            <a:pPr marL="285750" lvl="1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очистку газа от меркаптанов на цеолитах;</a:t>
            </a:r>
          </a:p>
          <a:p>
            <a:pPr marL="285750" lvl="2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+ установка низкотемпературной масляной абсорбции на 3 линии.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072808" y="1019926"/>
            <a:ext cx="5785535" cy="5664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30000"/>
              </a:lnSpc>
            </a:pPr>
            <a:r>
              <a:rPr lang="ru-RU" sz="1400" b="1" dirty="0">
                <a:latin typeface="Arial" pitchFamily="34" charset="0"/>
                <a:cs typeface="Arial" pitchFamily="34" charset="0"/>
              </a:rPr>
              <a:t>Товарная продукция завода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сухой газ,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сера (жидкая, комовая, молотая),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ШФЛУ (</a:t>
            </a:r>
            <a:r>
              <a:rPr lang="ru-RU" sz="1400" i="1" dirty="0">
                <a:latin typeface="Arial" pitchFamily="34" charset="0"/>
                <a:cs typeface="Arial" pitchFamily="34" charset="0"/>
              </a:rPr>
              <a:t>ФУМ, фракция УВ многокомпонентная), 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стабильный конденсат,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сжиженный газ,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 err="1">
                <a:latin typeface="Arial" pitchFamily="34" charset="0"/>
                <a:cs typeface="Arial" pitchFamily="34" charset="0"/>
              </a:rPr>
              <a:t>одорант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«СПМ» (смесь природных меркаптанов С</a:t>
            </a:r>
            <a:r>
              <a:rPr lang="ru-RU" sz="1400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-С</a:t>
            </a:r>
            <a:r>
              <a:rPr lang="ru-RU" sz="1400" baseline="-25000" dirty="0">
                <a:latin typeface="Arial" pitchFamily="34" charset="0"/>
                <a:cs typeface="Arial" pitchFamily="34" charset="0"/>
              </a:rPr>
              <a:t>5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).</a:t>
            </a:r>
          </a:p>
          <a:p>
            <a:pPr indent="457200" algn="just">
              <a:lnSpc>
                <a:spcPct val="130000"/>
              </a:lnSpc>
            </a:pP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Перспективы развития ОГПЗ: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снижение объемов переработки собственного сырья;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обеспечение загрузки мощностей завода давальческим сырьем.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для переработки всего планируемого объема давальческого конденсата и нефти потребуется сооружение новых установок стабилизации.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сокращение производства продукции, которая имеет ограниченный спрос: 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неочищенной от сернистых соединений ШФЛУ (ШФЛУ будет вырабатываться на  гелиевом заводе)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комовой серы (вся сера будет выпускаться только в гранулированном и в жидком виде);</a:t>
            </a:r>
          </a:p>
        </p:txBody>
      </p:sp>
    </p:spTree>
    <p:extLst>
      <p:ext uri="{BB962C8B-B14F-4D97-AF65-F5344CB8AC3E}">
        <p14:creationId xmlns:p14="http://schemas.microsoft.com/office/powerpoint/2010/main" val="2238392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Оренбургский гелиевый завод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15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98174" y="1019926"/>
            <a:ext cx="5302525" cy="528612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30000"/>
              </a:lnSpc>
              <a:spcAft>
                <a:spcPts val="1200"/>
              </a:spcAft>
            </a:pP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Проектная мощность ОГЗ по сырью составляла 18 млрд.м</a:t>
            </a:r>
            <a:r>
              <a:rPr lang="ru-RU" altLang="ru-RU" sz="1400" b="1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/год (сейчас – 15 млрд.м</a:t>
            </a:r>
            <a:r>
              <a:rPr lang="ru-RU" altLang="ru-RU" sz="1400" b="1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/год). </a:t>
            </a:r>
          </a:p>
          <a:p>
            <a:pPr indent="457200" algn="just">
              <a:lnSpc>
                <a:spcPct val="130000"/>
              </a:lnSpc>
              <a:spcAft>
                <a:spcPts val="1200"/>
              </a:spcAft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На ОГЗ поступает природный газ с ОГПЗ, очищенный от сероводорода и диоксида углерода и осушенный до температуры точки росы (-10) °С.</a:t>
            </a:r>
          </a:p>
          <a:p>
            <a:pPr indent="457200" algn="just">
              <a:lnSpc>
                <a:spcPct val="130000"/>
              </a:lnSpc>
              <a:spcAft>
                <a:spcPts val="1200"/>
              </a:spcAft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Газ после очистки поступает на криогенные гелиевые блоки, где из него извлекают этановую фракцию, ШФЛУ и гелиевый концентрат, из которого после каталитической и адсорбционной очистки от водорода, азота и неона получают товарный газообразный гелий.</a:t>
            </a:r>
          </a:p>
          <a:p>
            <a:pPr indent="457200" algn="just">
              <a:lnSpc>
                <a:spcPct val="130000"/>
              </a:lnSpc>
              <a:spcAft>
                <a:spcPts val="1200"/>
              </a:spcAft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Процесс разделения осуществляется путём конденсации всех углеводородных компонентов газовой смеси и низкотемпературной ректификации. Для получения холода используется собственная энергия газа (при его расширении в турбодетандерах и дросселировании сжиженных фракций) и внешние холодильные циклы (</a:t>
            </a:r>
            <a:r>
              <a:rPr lang="ru-RU" altLang="ru-RU" sz="1400" dirty="0" err="1">
                <a:latin typeface="Arial" pitchFamily="34" charset="0"/>
                <a:cs typeface="Arial" pitchFamily="34" charset="0"/>
              </a:rPr>
              <a:t>пропановые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 и азотные).</a:t>
            </a:r>
          </a:p>
        </p:txBody>
      </p:sp>
      <p:pic>
        <p:nvPicPr>
          <p:cNvPr id="9" name="Picture 2" descr="3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3766" y="1019926"/>
            <a:ext cx="6403152" cy="399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244672" y="5022587"/>
            <a:ext cx="5602771" cy="1463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>
              <a:lnSpc>
                <a:spcPct val="130000"/>
              </a:lnSpc>
            </a:pPr>
            <a:r>
              <a:rPr lang="ru-RU" sz="1400" b="1" dirty="0">
                <a:latin typeface="Arial" pitchFamily="34" charset="0"/>
                <a:cs typeface="Arial" pitchFamily="34" charset="0"/>
              </a:rPr>
              <a:t>Мощность:</a:t>
            </a:r>
          </a:p>
          <a:p>
            <a:pPr marL="285750" indent="-285750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по переработке газа ОГПЗ – 15,0 млрд м</a:t>
            </a:r>
            <a:r>
              <a:rPr lang="ru-RU" sz="14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/год;</a:t>
            </a:r>
          </a:p>
          <a:p>
            <a:pPr marL="285750" indent="-285750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по выработке гелия – 6500 тыс. м</a:t>
            </a:r>
            <a:r>
              <a:rPr lang="ru-RU" sz="14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/год;</a:t>
            </a:r>
          </a:p>
          <a:p>
            <a:pPr marL="285750" indent="-285750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по выработке этановой фракции – 340 тыс. т/год;</a:t>
            </a:r>
          </a:p>
          <a:p>
            <a:pPr marL="285750" indent="-285750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по выработке ШФЛУ – 1,0 млн т/год.</a:t>
            </a:r>
          </a:p>
        </p:txBody>
      </p:sp>
    </p:spTree>
    <p:extLst>
      <p:ext uri="{BB962C8B-B14F-4D97-AF65-F5344CB8AC3E}">
        <p14:creationId xmlns:p14="http://schemas.microsoft.com/office/powerpoint/2010/main" val="1018013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Оренбургский гелиевый завод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16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98174" y="1019926"/>
            <a:ext cx="5302525" cy="50337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30000"/>
              </a:lnSpc>
              <a:spcAft>
                <a:spcPts val="1200"/>
              </a:spcAft>
            </a:pP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Перспективы развития</a:t>
            </a:r>
          </a:p>
          <a:p>
            <a:pPr indent="457200" algn="just">
              <a:lnSpc>
                <a:spcPct val="130000"/>
              </a:lnSpc>
              <a:spcAft>
                <a:spcPts val="1200"/>
              </a:spcAft>
            </a:pPr>
            <a:r>
              <a:rPr lang="ru-RU" altLang="ru-RU" sz="1400" b="1" i="1" dirty="0">
                <a:latin typeface="Arial" pitchFamily="34" charset="0"/>
                <a:cs typeface="Arial" pitchFamily="34" charset="0"/>
              </a:rPr>
              <a:t>Сейчас: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Технология криогенных установок ОГЗ ориентирована на высокое извлечение гелия и низкое извлечение этана (не выше 40%) и ШФЛУ (75-80%).</a:t>
            </a:r>
          </a:p>
          <a:p>
            <a:pPr indent="457200" algn="just">
              <a:lnSpc>
                <a:spcPct val="130000"/>
              </a:lnSpc>
              <a:spcAft>
                <a:spcPts val="1200"/>
              </a:spcAft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На зарубежных ГПЗ экономически оптимальным считается извлечение 80-90% этана и 90-100% ШФЛУ от их потенциала. </a:t>
            </a:r>
          </a:p>
          <a:p>
            <a:pPr indent="457200" algn="just">
              <a:lnSpc>
                <a:spcPct val="130000"/>
              </a:lnSpc>
              <a:spcAft>
                <a:spcPts val="1200"/>
              </a:spcAft>
            </a:pPr>
            <a:r>
              <a:rPr lang="ru-RU" altLang="ru-RU" sz="1400" b="1" i="1" dirty="0">
                <a:latin typeface="Arial" pitchFamily="34" charset="0"/>
                <a:cs typeface="Arial" pitchFamily="34" charset="0"/>
              </a:rPr>
              <a:t>В будущем: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 Радикальным способом повышения экономической эффективности ОГЗ является реконструкция двух криогенных гелиевых установок:</a:t>
            </a:r>
          </a:p>
          <a:p>
            <a:pPr marL="285750" indent="-285750" algn="just">
              <a:lnSpc>
                <a:spcPct val="13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собственная выработка этана увеличится примерно в 2 раза, ШФЛУ – на 24% при снижении энергозатрат на 23%;</a:t>
            </a:r>
          </a:p>
          <a:p>
            <a:pPr marL="285750" indent="-285750" algn="just">
              <a:lnSpc>
                <a:spcPct val="13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при вовлечении в переработку, кроме газа ОГКМ, более "жирных" газов можно увеличить ежегодное производство этана, производство гелия при этом несколько снизится.</a:t>
            </a:r>
          </a:p>
        </p:txBody>
      </p:sp>
      <p:pic>
        <p:nvPicPr>
          <p:cNvPr id="9" name="Picture 2" descr="3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3766" y="1019926"/>
            <a:ext cx="6403152" cy="399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81724" y="5043964"/>
            <a:ext cx="5602771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>
              <a:lnSpc>
                <a:spcPct val="130000"/>
              </a:lnSpc>
            </a:pPr>
            <a:r>
              <a:rPr lang="ru-RU" sz="1400" b="1" dirty="0">
                <a:latin typeface="Arial" pitchFamily="34" charset="0"/>
                <a:cs typeface="Arial" pitchFamily="34" charset="0"/>
              </a:rPr>
              <a:t>Мощность: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по переработке газа ОГПЗ – 15,0 млрд м</a:t>
            </a:r>
            <a:r>
              <a:rPr lang="ru-RU" sz="14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/год;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по выработке гелия – 6500 тыс. м</a:t>
            </a:r>
            <a:r>
              <a:rPr lang="ru-RU" sz="14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/год;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по выработке этановой фракции – 340 тыс. т/год;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по выработке ШФЛУ – 1,0 млн т/год.</a:t>
            </a:r>
          </a:p>
        </p:txBody>
      </p:sp>
    </p:spTree>
    <p:extLst>
      <p:ext uri="{BB962C8B-B14F-4D97-AF65-F5344CB8AC3E}">
        <p14:creationId xmlns:p14="http://schemas.microsoft.com/office/powerpoint/2010/main" val="2781782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Новоуренгойский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завод подготовки конденсата к транспорту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17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47374" y="1019926"/>
            <a:ext cx="6089927" cy="55461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Сырьем УПКТ является нестабильный конденсат вначале </a:t>
            </a:r>
            <a:r>
              <a:rPr lang="ru-RU" altLang="ru-RU" sz="1400" b="1" dirty="0" err="1">
                <a:latin typeface="Arial" pitchFamily="34" charset="0"/>
                <a:cs typeface="Arial" pitchFamily="34" charset="0"/>
              </a:rPr>
              <a:t>Уренгойского</a:t>
            </a: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, а позже и </a:t>
            </a:r>
            <a:r>
              <a:rPr lang="ru-RU" altLang="ru-RU" sz="1400" b="1" dirty="0" err="1">
                <a:latin typeface="Arial" pitchFamily="34" charset="0"/>
                <a:cs typeface="Arial" pitchFamily="34" charset="0"/>
              </a:rPr>
              <a:t>Ямбургского</a:t>
            </a: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 ГКМ.</a:t>
            </a:r>
          </a:p>
          <a:p>
            <a:pPr indent="457200" algn="just">
              <a:lnSpc>
                <a:spcPct val="150000"/>
              </a:lnSpc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Суммарная мощность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Новоуренгойского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ЗПКТ по переработке нестабильного конденсата составляет ок. 12 млн т/год. На установке деэтанизации конденсата (УДК) мощностью около 6 млн т в год получают газ деэтанизации и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деэтанизированный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конденсат. После этого около 70%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деэтанизированного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газового конденсата транспортируют на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Сургутский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ЗСК, а газ деэтанизации отгружают в магистральный газопровод. Остальные 30%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деэтанизированного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газового конденсата стабилизируют и получают ШФЛУ и стабильный газовый конденсат, часть которого перерабатывают на установке производства дизельного топлива. На этой установке производят дизельное топливо широкого фракционного состава, бензиновую фракцию, автомобильный бензин и кубовый остаток. Перерабатывая ШФЛУ, получают пропановую и пропан-бутановую фракции. Смесь бензиновой фракции и кубового остатка используется вместе со стабильным конденсатом как аналог стабильного конденсата.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7301" y="1214717"/>
            <a:ext cx="5744818" cy="3568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89058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Сургутский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завод стабилизации конденсата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18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47374" y="1019926"/>
            <a:ext cx="6636026" cy="504413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altLang="ru-RU" sz="1200" b="1" dirty="0" err="1">
                <a:latin typeface="Arial" pitchFamily="34" charset="0"/>
                <a:cs typeface="Arial" pitchFamily="34" charset="0"/>
              </a:rPr>
              <a:t>Сургутский</a:t>
            </a:r>
            <a:r>
              <a:rPr lang="ru-RU" altLang="ru-RU" sz="1200" b="1" dirty="0">
                <a:latin typeface="Arial" pitchFamily="34" charset="0"/>
                <a:cs typeface="Arial" pitchFamily="34" charset="0"/>
              </a:rPr>
              <a:t> ЗСК является крупнейшим предприятием </a:t>
            </a:r>
            <a:r>
              <a:rPr lang="ru-RU" altLang="ru-RU" sz="1200" dirty="0">
                <a:latin typeface="Arial" pitchFamily="34" charset="0"/>
                <a:cs typeface="Arial" pitchFamily="34" charset="0"/>
              </a:rPr>
              <a:t>в России по стабилизации и переработке </a:t>
            </a:r>
            <a:r>
              <a:rPr lang="ru-RU" altLang="ru-RU" sz="1200" dirty="0" err="1">
                <a:latin typeface="Arial" pitchFamily="34" charset="0"/>
                <a:cs typeface="Arial" pitchFamily="34" charset="0"/>
              </a:rPr>
              <a:t>нефтеконденсатных</a:t>
            </a:r>
            <a:r>
              <a:rPr lang="ru-RU" altLang="ru-RU" sz="1200" dirty="0">
                <a:latin typeface="Arial" pitchFamily="34" charset="0"/>
                <a:cs typeface="Arial" pitchFamily="34" charset="0"/>
              </a:rPr>
              <a:t> смесей. Мощность установки стабилизации составляет 12 (8+4) млн т/год по сырью. Основным сырьем ЗСК является </a:t>
            </a:r>
            <a:r>
              <a:rPr lang="ru-RU" altLang="ru-RU" sz="1200" dirty="0" err="1">
                <a:latin typeface="Arial" pitchFamily="34" charset="0"/>
                <a:cs typeface="Arial" pitchFamily="34" charset="0"/>
              </a:rPr>
              <a:t>деэтанизированный</a:t>
            </a:r>
            <a:r>
              <a:rPr lang="ru-RU" altLang="ru-RU" sz="1200" dirty="0">
                <a:latin typeface="Arial" pitchFamily="34" charset="0"/>
                <a:cs typeface="Arial" pitchFamily="34" charset="0"/>
              </a:rPr>
              <a:t> ГК от </a:t>
            </a:r>
            <a:r>
              <a:rPr lang="ru-RU" altLang="ru-RU" sz="1200" dirty="0" err="1">
                <a:latin typeface="Arial" pitchFamily="34" charset="0"/>
                <a:cs typeface="Arial" pitchFamily="34" charset="0"/>
              </a:rPr>
              <a:t>Новоуренгойского</a:t>
            </a:r>
            <a:r>
              <a:rPr lang="ru-RU" altLang="ru-RU" sz="1200" dirty="0">
                <a:latin typeface="Arial" pitchFamily="34" charset="0"/>
                <a:cs typeface="Arial" pitchFamily="34" charset="0"/>
              </a:rPr>
              <a:t> УПКТ с добавкой нефти.</a:t>
            </a:r>
          </a:p>
          <a:p>
            <a:pPr indent="457200" algn="just">
              <a:lnSpc>
                <a:spcPct val="150000"/>
              </a:lnSpc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Технологические операции: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стабилизация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деэтанизированной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нефтегазоконденсатной смеси на установках мощностью свыше 12 млн т в год по сырью;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первичная переработка нефтегазоконденсатной смеси с получением моторных топлив (4 млн т в год);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каталитический риформинг (установка «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Петрофак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») производительностью 100 тыс. т в год;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 переработка ШФЛУ с получением С</a:t>
            </a:r>
            <a:r>
              <a:rPr lang="ru-RU" sz="1200" baseline="-25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-, С</a:t>
            </a:r>
            <a:r>
              <a:rPr lang="ru-RU" sz="1200" baseline="-25000" dirty="0">
                <a:latin typeface="Arial" pitchFamily="34" charset="0"/>
                <a:cs typeface="Arial" pitchFamily="34" charset="0"/>
              </a:rPr>
              <a:t>4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- и изо-С</a:t>
            </a:r>
            <a:r>
              <a:rPr lang="ru-RU" sz="1200" baseline="-25000" dirty="0">
                <a:latin typeface="Arial" pitchFamily="34" charset="0"/>
                <a:cs typeface="Arial" pitchFamily="34" charset="0"/>
              </a:rPr>
              <a:t>5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фракций;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каталитическая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депарафинизация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дизельного топлива, а также гидроочистка реактивного топлива.</a:t>
            </a:r>
          </a:p>
          <a:p>
            <a:pPr indent="457200" algn="just">
              <a:lnSpc>
                <a:spcPct val="150000"/>
              </a:lnSpc>
            </a:pPr>
            <a:r>
              <a:rPr lang="ru-RU" sz="1200" b="1" dirty="0">
                <a:latin typeface="Arial" pitchFamily="34" charset="0"/>
                <a:cs typeface="Arial" pitchFamily="34" charset="0"/>
              </a:rPr>
              <a:t>Развитие </a:t>
            </a:r>
            <a:r>
              <a:rPr lang="ru-RU" sz="1200" b="1" dirty="0" err="1">
                <a:latin typeface="Arial" pitchFamily="34" charset="0"/>
                <a:cs typeface="Arial" pitchFamily="34" charset="0"/>
              </a:rPr>
              <a:t>Сургутского</a:t>
            </a:r>
            <a:r>
              <a:rPr lang="ru-RU" sz="1200" b="1" dirty="0">
                <a:latin typeface="Arial" pitchFamily="34" charset="0"/>
                <a:cs typeface="Arial" pitchFamily="34" charset="0"/>
              </a:rPr>
              <a:t> ЗСК: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углубление процесса переработки УВ с целью получения продукции: бензинов высокого качества, реактивного и дизельного топлива, сырья для химической промышленности, сжиженных газов и другой химической продукции.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72300" y="1065799"/>
            <a:ext cx="4882867" cy="5663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26579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Нижневартовский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газоперерабатывающий завод (комплекс)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19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47374" y="1019926"/>
            <a:ext cx="5505726" cy="55461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Введен в эксплуатацию в 1974–1978-х гг. и состоит из четырех заводов (2(4) масляных НТА, НТК на пропановом ХЦ, НТК на пропановом ХЦ и ТДА), размещенных на одной площадке, производительность по сырью 2140 млн м</a:t>
            </a:r>
            <a:r>
              <a:rPr lang="ru-RU" altLang="ru-RU" sz="1400" b="1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 в год.</a:t>
            </a:r>
          </a:p>
          <a:p>
            <a:pPr indent="457200" algn="just">
              <a:lnSpc>
                <a:spcPct val="150000"/>
              </a:lnSpc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На заводе перерабатываются попутные нефтяные газы восточной части Среднего </a:t>
            </a:r>
            <a:r>
              <a:rPr lang="ru-RU" altLang="ru-RU" sz="1400" dirty="0" err="1">
                <a:latin typeface="Arial" pitchFamily="34" charset="0"/>
                <a:cs typeface="Arial" pitchFamily="34" charset="0"/>
              </a:rPr>
              <a:t>Приобья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altLang="ru-RU" sz="1400" dirty="0" err="1">
                <a:latin typeface="Arial" pitchFamily="34" charset="0"/>
                <a:cs typeface="Arial" pitchFamily="34" charset="0"/>
              </a:rPr>
              <a:t>Самотлорского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altLang="ru-RU" sz="1400" dirty="0" err="1">
                <a:latin typeface="Arial" pitchFamily="34" charset="0"/>
                <a:cs typeface="Arial" pitchFamily="34" charset="0"/>
              </a:rPr>
              <a:t>Варьеганского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, Советского, Аланского и других месторождений Западной Сибири. </a:t>
            </a:r>
          </a:p>
          <a:p>
            <a:pPr indent="457200" algn="just">
              <a:lnSpc>
                <a:spcPct val="150000"/>
              </a:lnSpc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Методом низкотемпературной масляной абсорбции с применением хладоагента – пропановой фракции высокой степени чистоты, а также газофракционирования широкой фракции легких углеводородов (ШФЛУ) на предприятии получают сухой отбензиненный газ (С</a:t>
            </a:r>
            <a:r>
              <a:rPr lang="ru-RU" sz="1400" baseline="-25000" dirty="0">
                <a:latin typeface="Arial" pitchFamily="34" charset="0"/>
                <a:cs typeface="Arial" pitchFamily="34" charset="0"/>
              </a:rPr>
              <a:t>1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–С</a:t>
            </a:r>
            <a:r>
              <a:rPr lang="ru-RU" sz="1400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), стабильный газовый бензин, пропан-бутановую фракцию, пропан высокой чистоты и углеводородные сжиженные газы для автотранспорта и коммунально-бытового потребления.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90361" y="1276671"/>
            <a:ext cx="5996556" cy="5209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4111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Нижневартовский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газоперерабатывающий завод (комплекс)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20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90361" y="1276671"/>
            <a:ext cx="5996556" cy="5209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224" y="1611941"/>
            <a:ext cx="5366026" cy="3827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60074" y="1185026"/>
            <a:ext cx="5505726" cy="3173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Таблица – Состав ПНГ </a:t>
            </a:r>
            <a:r>
              <a:rPr lang="ru-RU" altLang="ru-RU" sz="1400" b="1" dirty="0" err="1">
                <a:latin typeface="Arial" pitchFamily="34" charset="0"/>
                <a:cs typeface="Arial" pitchFamily="34" charset="0"/>
              </a:rPr>
              <a:t>Нижневартовского</a:t>
            </a: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 ГПК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6760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Российские проекты по производству СПГ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21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7870" y="982320"/>
            <a:ext cx="8865459" cy="586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222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Типовая блок-схема крупнотоннажного завода СПГ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22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9575" y="1243013"/>
            <a:ext cx="11372850" cy="437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6654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Типовые схемы установки сжижения природного газа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23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1220" y="1132508"/>
            <a:ext cx="5141991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072809" y="1315139"/>
            <a:ext cx="45761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1600" dirty="0">
                <a:latin typeface="Arial" pitchFamily="34" charset="0"/>
                <a:cs typeface="Arial" pitchFamily="34" charset="0"/>
              </a:rPr>
              <a:t>Принципиальная схема модернизированного каскадного процесса сжижения ПГ </a:t>
            </a:r>
            <a:r>
              <a:rPr lang="en-US" altLang="ru-RU" sz="1600" i="1" dirty="0">
                <a:latin typeface="Arial" pitchFamily="34" charset="0"/>
                <a:cs typeface="Arial" pitchFamily="34" charset="0"/>
              </a:rPr>
              <a:t>Philips</a:t>
            </a:r>
            <a:endParaRPr lang="ru-RU" altLang="ru-RU" sz="16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0092" y="2886081"/>
            <a:ext cx="5062907" cy="3782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203683" y="5966320"/>
            <a:ext cx="50364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0"/>
              </a:spcBef>
            </a:pPr>
            <a:r>
              <a:rPr lang="ru-RU" altLang="ru-RU" sz="1600" dirty="0">
                <a:latin typeface="Arial" pitchFamily="34" charset="0"/>
                <a:cs typeface="Arial" pitchFamily="34" charset="0"/>
              </a:rPr>
              <a:t>Процесс </a:t>
            </a:r>
            <a:r>
              <a:rPr lang="en-US" altLang="ru-RU" sz="1600" dirty="0">
                <a:latin typeface="Arial" pitchFamily="34" charset="0"/>
                <a:cs typeface="Arial" pitchFamily="34" charset="0"/>
              </a:rPr>
              <a:t>APCI C3MR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910" y="3482639"/>
            <a:ext cx="1651545" cy="3186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896105" y="3749782"/>
            <a:ext cx="42570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1600" dirty="0">
                <a:latin typeface="Arial" pitchFamily="34" charset="0"/>
                <a:cs typeface="Arial" pitchFamily="34" charset="0"/>
              </a:rPr>
              <a:t>Схема многопоточного спирально-витого теплообменного аппарата</a:t>
            </a:r>
            <a:endParaRPr lang="en-US" altLang="ru-RU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9224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D3AFD8-2EB9-8EEB-50B9-51DB00DA41C7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173" y="1145218"/>
            <a:ext cx="10049627" cy="5344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98174" y="171434"/>
            <a:ext cx="11618844" cy="795672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Факторы, ограничивающие повсеместное распространение ГПЗ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794563-97E0-3F14-E090-3C79D0F8CF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801" y="204146"/>
            <a:ext cx="1569217" cy="365124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E2C432E7-8CF0-7256-8F7E-CB77676C2364}"/>
              </a:ext>
            </a:extLst>
          </p:cNvPr>
          <p:cNvSpPr txBox="1">
            <a:spLocks/>
          </p:cNvSpPr>
          <p:nvPr/>
        </p:nvSpPr>
        <p:spPr>
          <a:xfrm>
            <a:off x="11677367" y="6486129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24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CA09080-0541-D25E-6FB0-AD3C55B5059D}"/>
              </a:ext>
            </a:extLst>
          </p:cNvPr>
          <p:cNvCxnSpPr>
            <a:cxnSpLocks/>
          </p:cNvCxnSpPr>
          <p:nvPr/>
        </p:nvCxnSpPr>
        <p:spPr>
          <a:xfrm>
            <a:off x="298174" y="938683"/>
            <a:ext cx="11549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614493" y="1096126"/>
            <a:ext cx="5302525" cy="33239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</a:pPr>
            <a:r>
              <a:rPr lang="ru-RU" altLang="ru-RU" sz="1400" b="1" dirty="0">
                <a:latin typeface="Arial" pitchFamily="34" charset="0"/>
                <a:cs typeface="Arial" pitchFamily="34" charset="0"/>
              </a:rPr>
              <a:t>Факторы:</a:t>
            </a:r>
            <a:endParaRPr lang="en-US" altLang="ru-RU" sz="1400" b="1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сложности с шельфовыми и морскими месторождениями (</a:t>
            </a:r>
            <a:r>
              <a:rPr lang="ru-RU" altLang="ru-RU" sz="1400" i="1" dirty="0">
                <a:latin typeface="Arial" pitchFamily="34" charset="0"/>
                <a:cs typeface="Arial" pitchFamily="34" charset="0"/>
              </a:rPr>
              <a:t>надежность сбора и подготовки газа, экономическое обоснование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);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трудности с использованием попутного нефтяного газа (</a:t>
            </a:r>
            <a:r>
              <a:rPr lang="ru-RU" altLang="ru-RU" sz="1400" i="1" dirty="0">
                <a:latin typeface="Arial" pitchFamily="34" charset="0"/>
                <a:cs typeface="Arial" pitchFamily="34" charset="0"/>
              </a:rPr>
              <a:t>отсутствие транспортной схемы, экономическое обоснование переработки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);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выработка месторождений;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altLang="ru-RU" sz="1400" dirty="0">
                <a:latin typeface="Arial" pitchFamily="34" charset="0"/>
                <a:cs typeface="Arial" pitchFamily="34" charset="0"/>
              </a:rPr>
              <a:t>отставание отечественных технологий от требований рынка химических продуктов;</a:t>
            </a:r>
          </a:p>
        </p:txBody>
      </p:sp>
    </p:spTree>
    <p:extLst>
      <p:ext uri="{BB962C8B-B14F-4D97-AF65-F5344CB8AC3E}">
        <p14:creationId xmlns:p14="http://schemas.microsoft.com/office/powerpoint/2010/main" val="24287758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A4F1EC-435D-E55C-F670-ED83E4A22866}"/>
              </a:ext>
            </a:extLst>
          </p:cNvPr>
          <p:cNvSpPr/>
          <p:nvPr/>
        </p:nvSpPr>
        <p:spPr>
          <a:xfrm>
            <a:off x="8736496" y="3739762"/>
            <a:ext cx="3455504" cy="3118238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Slid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хемы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объектов подготовки газа</a:t>
            </a:r>
          </a:p>
        </p:txBody>
      </p:sp>
    </p:spTree>
    <p:extLst>
      <p:ext uri="{BB962C8B-B14F-4D97-AF65-F5344CB8AC3E}">
        <p14:creationId xmlns:p14="http://schemas.microsoft.com/office/powerpoint/2010/main" val="38834592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Slide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УКПГ </a:t>
            </a:r>
            <a:r>
              <a:rPr lang="ru-RU" sz="2800" dirty="0" err="1">
                <a:solidFill>
                  <a:schemeClr val="tx1"/>
                </a:solidFill>
              </a:rPr>
              <a:t>сеноманских</a:t>
            </a:r>
            <a:r>
              <a:rPr lang="ru-RU" sz="2800" dirty="0">
                <a:solidFill>
                  <a:schemeClr val="tx1"/>
                </a:solidFill>
              </a:rPr>
              <a:t> залежей </a:t>
            </a:r>
            <a:r>
              <a:rPr lang="ru-RU" sz="2800" dirty="0" err="1">
                <a:solidFill>
                  <a:schemeClr val="tx1"/>
                </a:solidFill>
              </a:rPr>
              <a:t>уренгойского</a:t>
            </a:r>
            <a:r>
              <a:rPr lang="ru-RU" sz="2800" dirty="0">
                <a:solidFill>
                  <a:schemeClr val="tx1"/>
                </a:solidFill>
              </a:rPr>
              <a:t> НГКМ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A33C4EC-9F03-AD48-F06C-7B577A834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26</a:t>
            </a:fld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3050" y="1937296"/>
            <a:ext cx="6480000" cy="2983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ype1"/>
          <p:cNvSpPr>
            <a:spLocks noGrp="1"/>
          </p:cNvSpPr>
          <p:nvPr>
            <p:ph idx="1"/>
          </p:nvPr>
        </p:nvSpPr>
        <p:spPr>
          <a:xfrm>
            <a:off x="361951" y="1825625"/>
            <a:ext cx="4857750" cy="4547202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Предусмотрена коллекторно-кустовая схема сбора газа. Куст – 3-5 скважин. ПГ от скважин поступает в газовые коллекторы кустов, далее на УКПГ. УКПГ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включает в себя: </a:t>
            </a:r>
            <a:endParaRPr lang="en-US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- ДЭГ-осушка газа;</a:t>
            </a:r>
            <a:endParaRPr lang="en-US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- ДКС-2 (поле осушки);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- ДКС-1 (до осушки, подключены позднее).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На НГКМ 15 УКПГ. На некоторых УКПГ была заложена избыточная надежность оборудования (диаметр абсорбера, работа фильтров ДЭГ, сепарационной и массообменной части абсорбера).</a:t>
            </a:r>
          </a:p>
        </p:txBody>
      </p:sp>
    </p:spTree>
    <p:extLst>
      <p:ext uri="{BB962C8B-B14F-4D97-AF65-F5344CB8AC3E}">
        <p14:creationId xmlns:p14="http://schemas.microsoft.com/office/powerpoint/2010/main" val="11353376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Slide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УКПГ </a:t>
            </a:r>
            <a:r>
              <a:rPr lang="ru-RU" sz="2800" dirty="0" err="1">
                <a:solidFill>
                  <a:schemeClr val="tx1"/>
                </a:solidFill>
              </a:rPr>
              <a:t>сеноманских</a:t>
            </a:r>
            <a:r>
              <a:rPr lang="ru-RU" sz="2800" dirty="0">
                <a:solidFill>
                  <a:schemeClr val="tx1"/>
                </a:solidFill>
              </a:rPr>
              <a:t> залежей </a:t>
            </a:r>
            <a:r>
              <a:rPr lang="ru-RU" sz="2800" dirty="0" err="1">
                <a:solidFill>
                  <a:schemeClr val="tx1"/>
                </a:solidFill>
              </a:rPr>
              <a:t>уренгойского</a:t>
            </a:r>
            <a:r>
              <a:rPr lang="ru-RU" sz="2800" dirty="0">
                <a:solidFill>
                  <a:schemeClr val="tx1"/>
                </a:solidFill>
              </a:rPr>
              <a:t> НГКМ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A33C4EC-9F03-AD48-F06C-7B577A834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27</a:t>
            </a:fld>
            <a:endParaRPr lang="ru-RU"/>
          </a:p>
        </p:txBody>
      </p:sp>
      <p:sp>
        <p:nvSpPr>
          <p:cNvPr id="7" name="Type1"/>
          <p:cNvSpPr>
            <a:spLocks noGrp="1"/>
          </p:cNvSpPr>
          <p:nvPr>
            <p:ph idx="1"/>
          </p:nvPr>
        </p:nvSpPr>
        <p:spPr>
          <a:xfrm>
            <a:off x="361951" y="1825625"/>
            <a:ext cx="4857750" cy="4547202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dirty="0">
                <a:solidFill>
                  <a:schemeClr val="tx1"/>
                </a:solidFill>
              </a:rPr>
              <a:t>Абсорберы ГП-252 (УКПГ 1-4): единичная производительность технологической нитки – 3-5 млн. м</a:t>
            </a:r>
            <a:r>
              <a:rPr lang="ru-RU" baseline="30000" dirty="0">
                <a:solidFill>
                  <a:schemeClr val="tx1"/>
                </a:solidFill>
              </a:rPr>
              <a:t>3</a:t>
            </a:r>
            <a:r>
              <a:rPr lang="ru-RU" dirty="0">
                <a:solidFill>
                  <a:schemeClr val="tx1"/>
                </a:solidFill>
              </a:rPr>
              <a:t>/сут; диаметр – 1600 мм.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dirty="0">
                <a:solidFill>
                  <a:schemeClr val="tx1"/>
                </a:solidFill>
              </a:rPr>
              <a:t>Абсорберы ГП-365 (УКПГ 5-10): производительность технологической нитки – 5 млн. м</a:t>
            </a:r>
            <a:r>
              <a:rPr lang="ru-RU" baseline="30000" dirty="0">
                <a:solidFill>
                  <a:schemeClr val="tx1"/>
                </a:solidFill>
              </a:rPr>
              <a:t>3</a:t>
            </a:r>
            <a:r>
              <a:rPr lang="ru-RU" dirty="0">
                <a:solidFill>
                  <a:schemeClr val="tx1"/>
                </a:solidFill>
              </a:rPr>
              <a:t>/сут; диаметр – 1200 мм; высота – 16 м; 90 шт.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dirty="0">
                <a:solidFill>
                  <a:schemeClr val="tx1"/>
                </a:solidFill>
              </a:rPr>
              <a:t>Абсорберы ГП-502 (УКПГ 11-15): производительность технологической нитки – 10 млн. м</a:t>
            </a:r>
            <a:r>
              <a:rPr lang="ru-RU" baseline="30000" dirty="0">
                <a:solidFill>
                  <a:schemeClr val="tx1"/>
                </a:solidFill>
              </a:rPr>
              <a:t>3</a:t>
            </a:r>
            <a:r>
              <a:rPr lang="ru-RU" dirty="0">
                <a:solidFill>
                  <a:schemeClr val="tx1"/>
                </a:solidFill>
              </a:rPr>
              <a:t>/сут; диаметр – 1800 мм; высота – 16,6 м; 90 шт.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dirty="0">
                <a:solidFill>
                  <a:schemeClr val="tx1"/>
                </a:solidFill>
              </a:rPr>
              <a:t>Абсорберы ГП-778 (УКПГ 3, 4, 6, 7 </a:t>
            </a:r>
            <a:r>
              <a:rPr lang="ru-RU" dirty="0" err="1">
                <a:solidFill>
                  <a:schemeClr val="tx1"/>
                </a:solidFill>
              </a:rPr>
              <a:t>Ямбургского</a:t>
            </a:r>
            <a:r>
              <a:rPr lang="ru-RU" dirty="0">
                <a:solidFill>
                  <a:schemeClr val="tx1"/>
                </a:solidFill>
              </a:rPr>
              <a:t> НГКМ): производительность технологической нитки – 10 млн. м</a:t>
            </a:r>
            <a:r>
              <a:rPr lang="ru-RU" baseline="30000" dirty="0">
                <a:solidFill>
                  <a:schemeClr val="tx1"/>
                </a:solidFill>
              </a:rPr>
              <a:t>3</a:t>
            </a:r>
            <a:r>
              <a:rPr lang="ru-RU" dirty="0">
                <a:solidFill>
                  <a:schemeClr val="tx1"/>
                </a:solidFill>
              </a:rPr>
              <a:t>/сут.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91225" y="1628775"/>
            <a:ext cx="2257370" cy="43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862483" y="6177982"/>
            <a:ext cx="396240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/>
              <a:t>Рисунок – Схема абсорбера ГП-252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15325" y="1571625"/>
            <a:ext cx="3067910" cy="43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7958108" y="6177982"/>
            <a:ext cx="396240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/>
              <a:t>Рисунок – Схема абсорбера ГП-365</a:t>
            </a:r>
          </a:p>
        </p:txBody>
      </p:sp>
    </p:spTree>
    <p:extLst>
      <p:ext uri="{BB962C8B-B14F-4D97-AF65-F5344CB8AC3E}">
        <p14:creationId xmlns:p14="http://schemas.microsoft.com/office/powerpoint/2010/main" val="5696189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Slide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УКПГ </a:t>
            </a:r>
            <a:r>
              <a:rPr lang="ru-RU" sz="2800" dirty="0" err="1">
                <a:solidFill>
                  <a:schemeClr val="tx1"/>
                </a:solidFill>
              </a:rPr>
              <a:t>сеноманских</a:t>
            </a:r>
            <a:r>
              <a:rPr lang="ru-RU" sz="2800" dirty="0">
                <a:solidFill>
                  <a:schemeClr val="tx1"/>
                </a:solidFill>
              </a:rPr>
              <a:t> залежей </a:t>
            </a:r>
            <a:r>
              <a:rPr lang="ru-RU" sz="2800" dirty="0" err="1">
                <a:solidFill>
                  <a:schemeClr val="tx1"/>
                </a:solidFill>
              </a:rPr>
              <a:t>уренгойского</a:t>
            </a:r>
            <a:r>
              <a:rPr lang="ru-RU" sz="2800" dirty="0">
                <a:solidFill>
                  <a:schemeClr val="tx1"/>
                </a:solidFill>
              </a:rPr>
              <a:t> НГКМ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A33C4EC-9F03-AD48-F06C-7B577A834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28</a:t>
            </a:fld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3050" y="1937296"/>
            <a:ext cx="6480000" cy="2983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ype1"/>
          <p:cNvSpPr>
            <a:spLocks noGrp="1"/>
          </p:cNvSpPr>
          <p:nvPr>
            <p:ph idx="1"/>
          </p:nvPr>
        </p:nvSpPr>
        <p:spPr>
          <a:xfrm>
            <a:off x="361951" y="1825625"/>
            <a:ext cx="4857750" cy="454720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Основные «узкие места»: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buFontTx/>
              <a:buChar char="-"/>
            </a:pPr>
            <a:r>
              <a:rPr lang="ru-RU" dirty="0">
                <a:solidFill>
                  <a:schemeClr val="tx1"/>
                </a:solidFill>
              </a:rPr>
              <a:t>работа внутренних элементов абсорбера;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buFontTx/>
              <a:buChar char="-"/>
            </a:pPr>
            <a:r>
              <a:rPr lang="ru-RU" dirty="0">
                <a:solidFill>
                  <a:schemeClr val="tx1"/>
                </a:solidFill>
              </a:rPr>
              <a:t>работа АВО перед абсорбером (неравномерность охлаждения, образование газовых гидратов в трубках);</a:t>
            </a:r>
          </a:p>
        </p:txBody>
      </p:sp>
    </p:spTree>
    <p:extLst>
      <p:ext uri="{BB962C8B-B14F-4D97-AF65-F5344CB8AC3E}">
        <p14:creationId xmlns:p14="http://schemas.microsoft.com/office/powerpoint/2010/main" val="22914741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Slid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УКПГ </a:t>
            </a:r>
            <a:r>
              <a:rPr lang="ru-RU" sz="2800" dirty="0" err="1">
                <a:solidFill>
                  <a:schemeClr val="tx1"/>
                </a:solidFill>
              </a:rPr>
              <a:t>валанжинских</a:t>
            </a:r>
            <a:r>
              <a:rPr lang="ru-RU" sz="2800" dirty="0">
                <a:solidFill>
                  <a:schemeClr val="tx1"/>
                </a:solidFill>
              </a:rPr>
              <a:t> залежей </a:t>
            </a:r>
            <a:r>
              <a:rPr lang="ru-RU" sz="2800" dirty="0" err="1">
                <a:solidFill>
                  <a:schemeClr val="tx1"/>
                </a:solidFill>
              </a:rPr>
              <a:t>уренгойского</a:t>
            </a:r>
            <a:r>
              <a:rPr lang="ru-RU" sz="2800" dirty="0">
                <a:solidFill>
                  <a:schemeClr val="tx1"/>
                </a:solidFill>
              </a:rPr>
              <a:t> НГКМ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A33C4EC-9F03-AD48-F06C-7B577A834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29</a:t>
            </a:fld>
            <a:endParaRPr lang="ru-RU"/>
          </a:p>
        </p:txBody>
      </p:sp>
      <p:sp>
        <p:nvSpPr>
          <p:cNvPr id="7" name="Type1"/>
          <p:cNvSpPr>
            <a:spLocks noGrp="1"/>
          </p:cNvSpPr>
          <p:nvPr>
            <p:ph idx="1"/>
          </p:nvPr>
        </p:nvSpPr>
        <p:spPr>
          <a:xfrm>
            <a:off x="361951" y="1825625"/>
            <a:ext cx="5636266" cy="454720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sz="2000" dirty="0">
                <a:solidFill>
                  <a:schemeClr val="tx1"/>
                </a:solidFill>
              </a:rPr>
              <a:t>НТС до (-30)-(-25) °С. </a:t>
            </a:r>
            <a:r>
              <a:rPr lang="ru-RU" sz="2000" dirty="0" err="1">
                <a:solidFill>
                  <a:schemeClr val="tx1"/>
                </a:solidFill>
              </a:rPr>
              <a:t>Валанжинские</a:t>
            </a:r>
            <a:r>
              <a:rPr lang="ru-RU" sz="2000" dirty="0">
                <a:solidFill>
                  <a:schemeClr val="tx1"/>
                </a:solidFill>
              </a:rPr>
              <a:t> УКПГ 4 шт. Классическая 3х-ступенчатая технология НТС с 2 ТО типа </a:t>
            </a:r>
            <a:r>
              <a:rPr lang="ru-RU" sz="2000" i="1" dirty="0">
                <a:solidFill>
                  <a:schemeClr val="tx1"/>
                </a:solidFill>
              </a:rPr>
              <a:t>газ-газ</a:t>
            </a:r>
            <a:r>
              <a:rPr lang="ru-RU" sz="2000" dirty="0">
                <a:solidFill>
                  <a:schemeClr val="tx1"/>
                </a:solidFill>
              </a:rPr>
              <a:t>, дросселированием газа  и ингибированием метанола.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2000" dirty="0">
                <a:solidFill>
                  <a:schemeClr val="tx1"/>
                </a:solidFill>
              </a:rPr>
              <a:t>Производится впрыск части (30 %) нестабильного конденсата в газовый поток – </a:t>
            </a:r>
            <a:r>
              <a:rPr lang="ru-RU" sz="2000" i="1" dirty="0">
                <a:solidFill>
                  <a:schemeClr val="tx1"/>
                </a:solidFill>
              </a:rPr>
              <a:t>сорбция в потоке</a:t>
            </a:r>
            <a:r>
              <a:rPr lang="ru-RU" sz="2000" dirty="0">
                <a:solidFill>
                  <a:schemeClr val="tx1"/>
                </a:solidFill>
              </a:rPr>
              <a:t>. 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43683" y="5482657"/>
            <a:ext cx="396240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/>
              <a:t>Проектная схема подготовки газа на УНТС </a:t>
            </a:r>
            <a:r>
              <a:rPr lang="ru-RU" sz="1050" b="1" dirty="0" err="1"/>
              <a:t>Уренгойского</a:t>
            </a:r>
            <a:r>
              <a:rPr lang="ru-RU" sz="1050" b="1" dirty="0"/>
              <a:t> ГКМ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98217" y="2238375"/>
            <a:ext cx="5346667" cy="298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6843683" y="1701232"/>
            <a:ext cx="3962401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solidFill>
                  <a:srgbClr val="FF0000"/>
                </a:solidFill>
              </a:rPr>
              <a:t>Температуры входа на УКПГ – 25-40 °С; Свободный перепад давления – 5-5,5 МПа; Температура НТС (-30) °С;</a:t>
            </a:r>
          </a:p>
          <a:p>
            <a:pPr algn="ctr"/>
            <a:r>
              <a:rPr lang="ru-RU" sz="1050" b="1" dirty="0">
                <a:solidFill>
                  <a:srgbClr val="FF0000"/>
                </a:solidFill>
              </a:rPr>
              <a:t>Степень извлечения С</a:t>
            </a:r>
            <a:r>
              <a:rPr lang="ru-RU" sz="1050" b="1" baseline="-25000" dirty="0">
                <a:solidFill>
                  <a:srgbClr val="FF0000"/>
                </a:solidFill>
              </a:rPr>
              <a:t>3+ </a:t>
            </a:r>
            <a:r>
              <a:rPr lang="ru-RU" sz="1050" b="1" dirty="0">
                <a:solidFill>
                  <a:srgbClr val="FF0000"/>
                </a:solidFill>
              </a:rPr>
              <a:t>- 97 %; точка росы по воде – (-27) °С</a:t>
            </a:r>
            <a:endParaRPr lang="ru-RU" sz="1050" b="1" baseline="-25000" dirty="0">
              <a:solidFill>
                <a:srgbClr val="FF0000"/>
              </a:solidFill>
            </a:endParaRPr>
          </a:p>
        </p:txBody>
      </p:sp>
      <p:graphicFrame>
        <p:nvGraphicFramePr>
          <p:cNvPr id="11" name="Таблица 3">
            <a:extLst>
              <a:ext uri="{FF2B5EF4-FFF2-40B4-BE49-F238E27FC236}">
                <a16:creationId xmlns:a16="http://schemas.microsoft.com/office/drawing/2014/main" id="{8E983995-01B6-26E1-9C1E-452B4A507F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736949"/>
              </p:ext>
            </p:extLst>
          </p:nvPr>
        </p:nvGraphicFramePr>
        <p:xfrm>
          <a:off x="185708" y="4763481"/>
          <a:ext cx="6457574" cy="17173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14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4000">
                  <a:extLst>
                    <a:ext uri="{9D8B030D-6E8A-4147-A177-3AD203B41FA5}">
                      <a16:colId xmlns:a16="http://schemas.microsoft.com/office/drawing/2014/main" val="2098981708"/>
                    </a:ext>
                  </a:extLst>
                </a:gridCol>
                <a:gridCol w="1152160">
                  <a:extLst>
                    <a:ext uri="{9D8B030D-6E8A-4147-A177-3AD203B41FA5}">
                      <a16:colId xmlns:a16="http://schemas.microsoft.com/office/drawing/2014/main" val="96695748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17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/>
                        <a:t>Период</a:t>
                      </a:r>
                      <a:endParaRPr lang="ru-RU" sz="1400" b="1" kern="1200" baseline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Давление</a:t>
                      </a:r>
                      <a:r>
                        <a:rPr lang="ru-RU" sz="1400" baseline="0" dirty="0"/>
                        <a:t> на входе в УКПГ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/>
                        <a:t>Давление НТС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/>
                        <a:t>Давление в МГ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/>
                        <a:t>ДКС?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8719371"/>
                  </a:ext>
                </a:extLst>
              </a:tr>
              <a:tr h="399733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/>
                        <a:t>Начальный</a:t>
                      </a:r>
                      <a:endParaRPr lang="ru-RU" sz="1400" b="1" kern="1200" baseline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12,5-13 МПа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7,7 МПа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7,4-7,5 МПа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733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/>
                        <a:t>«средний»</a:t>
                      </a:r>
                      <a:endParaRPr lang="ru-RU" sz="1400" b="1" kern="1200" baseline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10-10,5 МПа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6 МПа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7,4-7,5 МПа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После</a:t>
                      </a:r>
                      <a:r>
                        <a:rPr lang="ru-RU" sz="1400" baseline="0" dirty="0"/>
                        <a:t> НТС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7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/>
                        <a:t>«средний»</a:t>
                      </a:r>
                      <a:endParaRPr lang="ru-RU" sz="1400" b="1" kern="1200" baseline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9,5 МПа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6 МПа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7,4-7,5 МПа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До и после НТС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02427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Slid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УКПГ </a:t>
            </a:r>
            <a:r>
              <a:rPr lang="ru-RU" sz="2800" dirty="0" err="1">
                <a:solidFill>
                  <a:schemeClr val="tx1"/>
                </a:solidFill>
              </a:rPr>
              <a:t>валанжинских</a:t>
            </a:r>
            <a:r>
              <a:rPr lang="ru-RU" sz="2800" dirty="0">
                <a:solidFill>
                  <a:schemeClr val="tx1"/>
                </a:solidFill>
              </a:rPr>
              <a:t> залежей </a:t>
            </a:r>
            <a:r>
              <a:rPr lang="ru-RU" sz="2800" dirty="0" err="1">
                <a:solidFill>
                  <a:schemeClr val="tx1"/>
                </a:solidFill>
              </a:rPr>
              <a:t>уренгойского</a:t>
            </a:r>
            <a:r>
              <a:rPr lang="ru-RU" sz="2800" dirty="0">
                <a:solidFill>
                  <a:schemeClr val="tx1"/>
                </a:solidFill>
              </a:rPr>
              <a:t> НГКМ. Недостатки проектной технологии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A33C4EC-9F03-AD48-F06C-7B577A834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30</a:t>
            </a:fld>
            <a:endParaRPr lang="ru-RU"/>
          </a:p>
        </p:txBody>
      </p:sp>
      <p:sp>
        <p:nvSpPr>
          <p:cNvPr id="7" name="Type1"/>
          <p:cNvSpPr>
            <a:spLocks noGrp="1"/>
          </p:cNvSpPr>
          <p:nvPr>
            <p:ph idx="1"/>
          </p:nvPr>
        </p:nvSpPr>
        <p:spPr>
          <a:xfrm>
            <a:off x="361951" y="1825625"/>
            <a:ext cx="5636266" cy="4547202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Не везде предусмотрено регулируемое </a:t>
            </a:r>
            <a:r>
              <a:rPr lang="ru-RU" sz="1600" dirty="0" err="1">
                <a:solidFill>
                  <a:schemeClr val="tx1"/>
                </a:solidFill>
              </a:rPr>
              <a:t>байпасирование</a:t>
            </a:r>
            <a:r>
              <a:rPr lang="ru-RU" sz="1600" dirty="0">
                <a:solidFill>
                  <a:schemeClr val="tx1"/>
                </a:solidFill>
              </a:rPr>
              <a:t> ТО (по потоку сухого газа), что позволило бы поддерживать температуру сепарации и экономить метанол. </a:t>
            </a:r>
          </a:p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Неравномерность распределения газожидкостных потоков по сепараторам (на некоторых УКПГ была принята кольцевая схема коллектора вокруг установки).</a:t>
            </a:r>
          </a:p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Не везде были выбраны правильно точки ввода и технология ввода метанола в ТО.</a:t>
            </a:r>
          </a:p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Проблемы утилизации ВМР (решена посредством ввода установки регенерации). </a:t>
            </a:r>
          </a:p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Проблема газов дегазации (были установлены эжекторы).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43683" y="5482657"/>
            <a:ext cx="396240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/>
              <a:t>Проектная схема подготовки газа на УНТС </a:t>
            </a:r>
            <a:r>
              <a:rPr lang="ru-RU" sz="1050" b="1" dirty="0" err="1"/>
              <a:t>Уренгойского</a:t>
            </a:r>
            <a:r>
              <a:rPr lang="ru-RU" sz="1050" b="1" dirty="0"/>
              <a:t> ГКМ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98217" y="2238375"/>
            <a:ext cx="5346667" cy="298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843683" y="1701232"/>
            <a:ext cx="3962401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solidFill>
                  <a:srgbClr val="FF0000"/>
                </a:solidFill>
              </a:rPr>
              <a:t>Температуры входа на УКПГ – 25-40 °С; Свободный перепад давления – 5-5,5 МПа; Температура НТС (-30) °С;</a:t>
            </a:r>
          </a:p>
          <a:p>
            <a:pPr algn="ctr"/>
            <a:r>
              <a:rPr lang="ru-RU" sz="1050" b="1" dirty="0">
                <a:solidFill>
                  <a:srgbClr val="FF0000"/>
                </a:solidFill>
              </a:rPr>
              <a:t>Степень извлечения С</a:t>
            </a:r>
            <a:r>
              <a:rPr lang="ru-RU" sz="1050" b="1" baseline="-25000" dirty="0">
                <a:solidFill>
                  <a:srgbClr val="FF0000"/>
                </a:solidFill>
              </a:rPr>
              <a:t>3+ </a:t>
            </a:r>
            <a:r>
              <a:rPr lang="ru-RU" sz="1050" b="1" dirty="0">
                <a:solidFill>
                  <a:srgbClr val="FF0000"/>
                </a:solidFill>
              </a:rPr>
              <a:t>- 97 %; точка росы по воде – (-27) °С</a:t>
            </a:r>
            <a:endParaRPr lang="ru-RU" sz="1050" b="1" baseline="-25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3035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Slid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УКПГ </a:t>
            </a:r>
            <a:r>
              <a:rPr lang="ru-RU" sz="2800" dirty="0" err="1">
                <a:solidFill>
                  <a:schemeClr val="tx1"/>
                </a:solidFill>
              </a:rPr>
              <a:t>валанжинских</a:t>
            </a:r>
            <a:r>
              <a:rPr lang="ru-RU" sz="2800" dirty="0">
                <a:solidFill>
                  <a:schemeClr val="tx1"/>
                </a:solidFill>
              </a:rPr>
              <a:t> залежей </a:t>
            </a:r>
            <a:r>
              <a:rPr lang="ru-RU" sz="2800" dirty="0" err="1">
                <a:solidFill>
                  <a:schemeClr val="tx1"/>
                </a:solidFill>
              </a:rPr>
              <a:t>уренгойского</a:t>
            </a:r>
            <a:r>
              <a:rPr lang="ru-RU" sz="2800" dirty="0">
                <a:solidFill>
                  <a:schemeClr val="tx1"/>
                </a:solidFill>
              </a:rPr>
              <a:t> НГКМ. Недостатки проектной технологии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A33C4EC-9F03-AD48-F06C-7B577A834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31</a:t>
            </a:fld>
            <a:endParaRPr lang="ru-RU"/>
          </a:p>
        </p:txBody>
      </p:sp>
      <p:sp>
        <p:nvSpPr>
          <p:cNvPr id="7" name="Type1"/>
          <p:cNvSpPr>
            <a:spLocks noGrp="1"/>
          </p:cNvSpPr>
          <p:nvPr>
            <p:ph idx="1"/>
          </p:nvPr>
        </p:nvSpPr>
        <p:spPr>
          <a:xfrm>
            <a:off x="361951" y="1825625"/>
            <a:ext cx="5636266" cy="4547202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20000"/>
              </a:lnSpc>
              <a:buFont typeface="+mj-lt"/>
              <a:buAutoNum type="arabicPeriod" startAt="6"/>
            </a:pPr>
            <a:r>
              <a:rPr lang="ru-RU" sz="1600" dirty="0">
                <a:solidFill>
                  <a:schemeClr val="tx1"/>
                </a:solidFill>
              </a:rPr>
              <a:t>Низкая эффективность разделения жидких фаз в трехфазных сепараторах – риск </a:t>
            </a:r>
            <a:r>
              <a:rPr lang="ru-RU" sz="1600" dirty="0" err="1">
                <a:solidFill>
                  <a:schemeClr val="tx1"/>
                </a:solidFill>
              </a:rPr>
              <a:t>загидрачивания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конденсатопровода</a:t>
            </a:r>
            <a:r>
              <a:rPr lang="ru-RU" sz="1600" dirty="0">
                <a:solidFill>
                  <a:schemeClr val="tx1"/>
                </a:solidFill>
              </a:rPr>
              <a:t> (стали добавлять ВМР).</a:t>
            </a:r>
          </a:p>
          <a:p>
            <a:pPr marL="342900" indent="-342900" algn="just">
              <a:lnSpc>
                <a:spcPct val="120000"/>
              </a:lnSpc>
              <a:buAutoNum type="arabicPeriod" startAt="6"/>
            </a:pPr>
            <a:r>
              <a:rPr lang="ru-RU" sz="1600" dirty="0">
                <a:solidFill>
                  <a:schemeClr val="tx1"/>
                </a:solidFill>
              </a:rPr>
              <a:t>Плохая теплоизоляция шлейфов (= повышенный расход метанола).</a:t>
            </a:r>
          </a:p>
          <a:p>
            <a:pPr marL="342900" indent="-342900" algn="just">
              <a:lnSpc>
                <a:spcPct val="120000"/>
              </a:lnSpc>
              <a:buAutoNum type="arabicPeriod" startAt="6"/>
            </a:pPr>
            <a:r>
              <a:rPr lang="ru-RU" sz="1600" dirty="0">
                <a:solidFill>
                  <a:schemeClr val="tx1"/>
                </a:solidFill>
              </a:rPr>
              <a:t>Повышенные уносы нестабильного конденсата.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43683" y="5482657"/>
            <a:ext cx="396240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/>
              <a:t>Проектная схема подготовки газа на УНТС </a:t>
            </a:r>
            <a:r>
              <a:rPr lang="ru-RU" sz="1050" b="1" dirty="0" err="1"/>
              <a:t>Уренгойского</a:t>
            </a:r>
            <a:r>
              <a:rPr lang="ru-RU" sz="1050" b="1" dirty="0"/>
              <a:t> ГКМ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98217" y="2238375"/>
            <a:ext cx="5346667" cy="298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843683" y="1701232"/>
            <a:ext cx="3962401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solidFill>
                  <a:srgbClr val="FF0000"/>
                </a:solidFill>
              </a:rPr>
              <a:t>Температуры входа на УКПГ – 25-40 °С; Свободный перепад давления – 5-5,5 МПа; Температура НТС (-30) °С;</a:t>
            </a:r>
          </a:p>
          <a:p>
            <a:pPr algn="ctr"/>
            <a:r>
              <a:rPr lang="ru-RU" sz="1050" b="1" dirty="0">
                <a:solidFill>
                  <a:srgbClr val="FF0000"/>
                </a:solidFill>
              </a:rPr>
              <a:t>Степень извлечения С</a:t>
            </a:r>
            <a:r>
              <a:rPr lang="ru-RU" sz="1050" b="1" baseline="-25000" dirty="0">
                <a:solidFill>
                  <a:srgbClr val="FF0000"/>
                </a:solidFill>
              </a:rPr>
              <a:t>3+ </a:t>
            </a:r>
            <a:r>
              <a:rPr lang="ru-RU" sz="1050" b="1" dirty="0">
                <a:solidFill>
                  <a:srgbClr val="FF0000"/>
                </a:solidFill>
              </a:rPr>
              <a:t>- 97 %; точка росы по воде – (-27) °С</a:t>
            </a:r>
            <a:endParaRPr lang="ru-RU" sz="1050" b="1" baseline="-25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4344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Slid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УКПГ </a:t>
            </a:r>
            <a:r>
              <a:rPr lang="ru-RU" sz="2800" dirty="0" err="1">
                <a:solidFill>
                  <a:schemeClr val="tx1"/>
                </a:solidFill>
              </a:rPr>
              <a:t>валанжинских</a:t>
            </a:r>
            <a:r>
              <a:rPr lang="ru-RU" sz="2800" dirty="0">
                <a:solidFill>
                  <a:schemeClr val="tx1"/>
                </a:solidFill>
              </a:rPr>
              <a:t> залежей </a:t>
            </a:r>
            <a:r>
              <a:rPr lang="ru-RU" sz="2800" dirty="0" err="1">
                <a:solidFill>
                  <a:schemeClr val="tx1"/>
                </a:solidFill>
              </a:rPr>
              <a:t>Ямбургского</a:t>
            </a:r>
            <a:r>
              <a:rPr lang="ru-RU" sz="2800" dirty="0">
                <a:solidFill>
                  <a:schemeClr val="tx1"/>
                </a:solidFill>
              </a:rPr>
              <a:t> НГКМ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A33C4EC-9F03-AD48-F06C-7B577A834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32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695194" y="6088514"/>
            <a:ext cx="497356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/>
              <a:t>Технологическая схема УКПГ-1В </a:t>
            </a:r>
            <a:r>
              <a:rPr lang="ru-RU" sz="1050" b="1" dirty="0" err="1"/>
              <a:t>Ямбургского</a:t>
            </a:r>
            <a:r>
              <a:rPr lang="ru-RU" sz="1050" b="1" dirty="0"/>
              <a:t> ГКМ (</a:t>
            </a:r>
            <a:r>
              <a:rPr lang="ru-RU" sz="1050" b="1" dirty="0" err="1"/>
              <a:t>валанжинская</a:t>
            </a:r>
            <a:r>
              <a:rPr lang="ru-RU" sz="1050" b="1" dirty="0"/>
              <a:t> залежь, пуск 1991 г.)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91026" y="1504950"/>
            <a:ext cx="7237489" cy="43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ype1"/>
          <p:cNvSpPr>
            <a:spLocks noGrp="1"/>
          </p:cNvSpPr>
          <p:nvPr>
            <p:ph idx="1"/>
          </p:nvPr>
        </p:nvSpPr>
        <p:spPr>
          <a:xfrm>
            <a:off x="361950" y="1825625"/>
            <a:ext cx="4152899" cy="4547202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sz="1600" dirty="0">
                <a:solidFill>
                  <a:schemeClr val="tx1"/>
                </a:solidFill>
              </a:rPr>
              <a:t>Только УКПГ-1В имела полный цикл низкотемпературной обработки. </a:t>
            </a:r>
            <a:r>
              <a:rPr lang="ru-RU" sz="1600" dirty="0" err="1">
                <a:solidFill>
                  <a:schemeClr val="tx1"/>
                </a:solidFill>
              </a:rPr>
              <a:t>Коллекторская</a:t>
            </a:r>
            <a:r>
              <a:rPr lang="ru-RU" sz="1600" dirty="0">
                <a:solidFill>
                  <a:schemeClr val="tx1"/>
                </a:solidFill>
              </a:rPr>
              <a:t> схема – 3 нитки, после каждого аппарата, а затем снова расходятся по аппаратам.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1600" dirty="0">
                <a:solidFill>
                  <a:schemeClr val="tx1"/>
                </a:solidFill>
              </a:rPr>
              <a:t>Имеется возможность работать и как НТА (степень извлечения С</a:t>
            </a:r>
            <a:r>
              <a:rPr lang="ru-RU" sz="1600" baseline="-25000" dirty="0">
                <a:solidFill>
                  <a:schemeClr val="tx1"/>
                </a:solidFill>
              </a:rPr>
              <a:t>3+</a:t>
            </a:r>
            <a:r>
              <a:rPr lang="ru-RU" sz="1600" dirty="0">
                <a:solidFill>
                  <a:schemeClr val="tx1"/>
                </a:solidFill>
              </a:rPr>
              <a:t> - 110 %), и как НТС. Имеется азеотропная регенерация ДЭГ и ректификационная регенерация метанола. Осушка газа предусматривалась до </a:t>
            </a:r>
            <a:r>
              <a:rPr lang="ru-RU" sz="1600" dirty="0" err="1">
                <a:solidFill>
                  <a:schemeClr val="tx1"/>
                </a:solidFill>
              </a:rPr>
              <a:t>безгидратного</a:t>
            </a:r>
            <a:r>
              <a:rPr lang="ru-RU" sz="1600" dirty="0">
                <a:solidFill>
                  <a:schemeClr val="tx1"/>
                </a:solidFill>
              </a:rPr>
              <a:t> уровня в последующих аппаратах.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1600" dirty="0">
                <a:solidFill>
                  <a:schemeClr val="tx1"/>
                </a:solidFill>
              </a:rPr>
              <a:t>Особенность подключения детандер-компрессорных агрегатов: </a:t>
            </a:r>
            <a:r>
              <a:rPr lang="ru-RU" sz="1600" i="1" dirty="0">
                <a:solidFill>
                  <a:schemeClr val="tx1"/>
                </a:solidFill>
              </a:rPr>
              <a:t>А-1 -</a:t>
            </a:r>
            <a:r>
              <a:rPr lang="en-US" sz="1600" i="1" dirty="0">
                <a:solidFill>
                  <a:schemeClr val="tx1"/>
                </a:solidFill>
              </a:rPr>
              <a:t>&gt;</a:t>
            </a:r>
            <a:r>
              <a:rPr lang="ru-RU" sz="1600" i="1" dirty="0">
                <a:solidFill>
                  <a:schemeClr val="tx1"/>
                </a:solidFill>
              </a:rPr>
              <a:t> компрессор </a:t>
            </a:r>
            <a:r>
              <a:rPr lang="en-US" sz="1600" i="1" dirty="0">
                <a:solidFill>
                  <a:schemeClr val="tx1"/>
                </a:solidFill>
              </a:rPr>
              <a:t>-&gt; </a:t>
            </a:r>
            <a:r>
              <a:rPr lang="ru-RU" sz="1600" i="1" dirty="0">
                <a:solidFill>
                  <a:schemeClr val="tx1"/>
                </a:solidFill>
              </a:rPr>
              <a:t>АВО-1 </a:t>
            </a:r>
            <a:r>
              <a:rPr lang="en-US" sz="1600" i="1" dirty="0">
                <a:solidFill>
                  <a:schemeClr val="tx1"/>
                </a:solidFill>
              </a:rPr>
              <a:t>-&gt;</a:t>
            </a:r>
            <a:r>
              <a:rPr lang="ru-RU" sz="1600" i="1" dirty="0">
                <a:solidFill>
                  <a:schemeClr val="tx1"/>
                </a:solidFill>
              </a:rPr>
              <a:t> ТО </a:t>
            </a:r>
            <a:r>
              <a:rPr lang="en-US" sz="1600" i="1" dirty="0">
                <a:solidFill>
                  <a:schemeClr val="tx1"/>
                </a:solidFill>
              </a:rPr>
              <a:t>-&gt;</a:t>
            </a:r>
            <a:r>
              <a:rPr lang="ru-RU" sz="1600" i="1" dirty="0">
                <a:solidFill>
                  <a:schemeClr val="tx1"/>
                </a:solidFill>
              </a:rPr>
              <a:t> детандер.</a:t>
            </a:r>
          </a:p>
        </p:txBody>
      </p:sp>
    </p:spTree>
    <p:extLst>
      <p:ext uri="{BB962C8B-B14F-4D97-AF65-F5344CB8AC3E}">
        <p14:creationId xmlns:p14="http://schemas.microsoft.com/office/powerpoint/2010/main" val="39977208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Slid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УКПГ </a:t>
            </a:r>
            <a:r>
              <a:rPr lang="ru-RU" sz="2800" dirty="0" err="1">
                <a:solidFill>
                  <a:schemeClr val="tx1"/>
                </a:solidFill>
              </a:rPr>
              <a:t>валанжинских</a:t>
            </a:r>
            <a:r>
              <a:rPr lang="ru-RU" sz="2800" dirty="0">
                <a:solidFill>
                  <a:schemeClr val="tx1"/>
                </a:solidFill>
              </a:rPr>
              <a:t> залежей </a:t>
            </a:r>
            <a:r>
              <a:rPr lang="ru-RU" sz="2800" dirty="0" err="1">
                <a:solidFill>
                  <a:schemeClr val="tx1"/>
                </a:solidFill>
              </a:rPr>
              <a:t>Ямбургского</a:t>
            </a:r>
            <a:r>
              <a:rPr lang="ru-RU" sz="2800" dirty="0">
                <a:solidFill>
                  <a:schemeClr val="tx1"/>
                </a:solidFill>
              </a:rPr>
              <a:t> НГКМ. Недостатки проектной технологии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A33C4EC-9F03-AD48-F06C-7B577A834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33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695194" y="6088514"/>
            <a:ext cx="497356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/>
              <a:t>Технологическая схема УКПГ-1В </a:t>
            </a:r>
            <a:r>
              <a:rPr lang="ru-RU" sz="1050" b="1" dirty="0" err="1"/>
              <a:t>Ямбургского</a:t>
            </a:r>
            <a:r>
              <a:rPr lang="ru-RU" sz="1050" b="1" dirty="0"/>
              <a:t> ГКМ (</a:t>
            </a:r>
            <a:r>
              <a:rPr lang="ru-RU" sz="1050" b="1" dirty="0" err="1"/>
              <a:t>валанжинская</a:t>
            </a:r>
            <a:r>
              <a:rPr lang="ru-RU" sz="1050" b="1" dirty="0"/>
              <a:t> залежь, пуск 1991 г.)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91026" y="1504950"/>
            <a:ext cx="7237489" cy="43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ype1"/>
          <p:cNvSpPr>
            <a:spLocks noGrp="1"/>
          </p:cNvSpPr>
          <p:nvPr>
            <p:ph idx="1"/>
          </p:nvPr>
        </p:nvSpPr>
        <p:spPr>
          <a:xfrm>
            <a:off x="361950" y="1825625"/>
            <a:ext cx="4152899" cy="4547202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Недостаточно эффективное ТО-оборудование.</a:t>
            </a:r>
          </a:p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Некорректно рассчитана гликолевая осушка газа (потребовался запас по точке росы – 5-7 °С) + выделение в абсорбере А-2 унесенного гликоля в виде твердой фазы.</a:t>
            </a:r>
          </a:p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Избыточный расход метанола (в </a:t>
            </a:r>
            <a:r>
              <a:rPr lang="ru-RU" sz="1600" dirty="0" err="1">
                <a:solidFill>
                  <a:schemeClr val="tx1"/>
                </a:solidFill>
              </a:rPr>
              <a:t>т.ч</a:t>
            </a:r>
            <a:r>
              <a:rPr lang="ru-RU" sz="1600" dirty="0">
                <a:solidFill>
                  <a:schemeClr val="tx1"/>
                </a:solidFill>
              </a:rPr>
              <a:t>. в поток конденсата в А-2) = расходу метанола вообще без установки осушки (!).</a:t>
            </a:r>
          </a:p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Не были предусмотрены эжекторы.</a:t>
            </a:r>
          </a:p>
        </p:txBody>
      </p:sp>
    </p:spTree>
    <p:extLst>
      <p:ext uri="{BB962C8B-B14F-4D97-AF65-F5344CB8AC3E}">
        <p14:creationId xmlns:p14="http://schemas.microsoft.com/office/powerpoint/2010/main" val="28493007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Slid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УКПГ </a:t>
            </a:r>
            <a:r>
              <a:rPr lang="ru-RU" sz="2800" dirty="0" err="1">
                <a:solidFill>
                  <a:schemeClr val="tx1"/>
                </a:solidFill>
              </a:rPr>
              <a:t>валанжинских</a:t>
            </a:r>
            <a:r>
              <a:rPr lang="ru-RU" sz="2800" dirty="0">
                <a:solidFill>
                  <a:schemeClr val="tx1"/>
                </a:solidFill>
              </a:rPr>
              <a:t> залежей </a:t>
            </a:r>
            <a:r>
              <a:rPr lang="ru-RU" sz="2800" dirty="0" err="1">
                <a:solidFill>
                  <a:schemeClr val="tx1"/>
                </a:solidFill>
              </a:rPr>
              <a:t>уренгойского</a:t>
            </a:r>
            <a:r>
              <a:rPr lang="ru-RU" sz="2800" dirty="0">
                <a:solidFill>
                  <a:schemeClr val="tx1"/>
                </a:solidFill>
              </a:rPr>
              <a:t> и </a:t>
            </a:r>
            <a:r>
              <a:rPr lang="ru-RU" sz="2800" dirty="0" err="1">
                <a:solidFill>
                  <a:schemeClr val="tx1"/>
                </a:solidFill>
              </a:rPr>
              <a:t>Ямбургского</a:t>
            </a:r>
            <a:r>
              <a:rPr lang="ru-RU" sz="2800" dirty="0">
                <a:solidFill>
                  <a:schemeClr val="tx1"/>
                </a:solidFill>
              </a:rPr>
              <a:t> НГКМ. Анализ опыта, главные выводы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A33C4EC-9F03-AD48-F06C-7B577A834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34</a:t>
            </a:fld>
            <a:endParaRPr lang="ru-RU"/>
          </a:p>
        </p:txBody>
      </p:sp>
      <p:sp>
        <p:nvSpPr>
          <p:cNvPr id="11" name="Type1"/>
          <p:cNvSpPr>
            <a:spLocks noGrp="1"/>
          </p:cNvSpPr>
          <p:nvPr>
            <p:ph idx="1"/>
          </p:nvPr>
        </p:nvSpPr>
        <p:spPr>
          <a:xfrm>
            <a:off x="361950" y="1825625"/>
            <a:ext cx="11477625" cy="4547202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Каждая технологическая линия УКПГ должна быть самостоятельной; использование коллекторной схемы технологических ниток неприемлемо.</a:t>
            </a:r>
          </a:p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Должна иметься возможность отключения любого аппарата посредством </a:t>
            </a:r>
            <a:r>
              <a:rPr lang="ru-RU" sz="1600" dirty="0" err="1">
                <a:solidFill>
                  <a:schemeClr val="tx1"/>
                </a:solidFill>
              </a:rPr>
              <a:t>байпасных</a:t>
            </a:r>
            <a:r>
              <a:rPr lang="ru-RU" sz="1600" dirty="0">
                <a:solidFill>
                  <a:schemeClr val="tx1"/>
                </a:solidFill>
              </a:rPr>
              <a:t> линий.</a:t>
            </a:r>
          </a:p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Должна быть предусмотрена возможность распределения пришедшего с кустов скважин газа на разных технологических линиях (особенно после начального периода эксплуатации, по мере падения пластового давления, в «слабых» и «</a:t>
            </a:r>
            <a:r>
              <a:rPr lang="ru-RU" sz="1600" dirty="0" err="1">
                <a:solidFill>
                  <a:schemeClr val="tx1"/>
                </a:solidFill>
              </a:rPr>
              <a:t>водопроявляющих</a:t>
            </a:r>
            <a:r>
              <a:rPr lang="ru-RU" sz="1600" dirty="0">
                <a:solidFill>
                  <a:schemeClr val="tx1"/>
                </a:solidFill>
              </a:rPr>
              <a:t>» шлейфах кустов скважин).</a:t>
            </a:r>
          </a:p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Целесообразно кардинально решить проблему газов дегазации низкого давления за счет монтажа эжекторов.</a:t>
            </a:r>
          </a:p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Следует проектировать как дроссельный, так и турбодетандерный варианты работы низкотемпературных установок.</a:t>
            </a:r>
          </a:p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Должны быть предусмотрены возможности дополнения технологии при необходимости блоками абсорбции и ректификации.</a:t>
            </a:r>
          </a:p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Следует разрабатывать оптимальные схемы ингибирования гидратообразования с автоматическим регулированием расхода ингибитора и рациональным подбором точек ввода. Необходимо использовать </a:t>
            </a:r>
            <a:r>
              <a:rPr lang="ru-RU" sz="1600" dirty="0" err="1">
                <a:solidFill>
                  <a:schemeClr val="tx1"/>
                </a:solidFill>
              </a:rPr>
              <a:t>десорберы</a:t>
            </a:r>
            <a:r>
              <a:rPr lang="ru-RU" sz="1600" dirty="0">
                <a:solidFill>
                  <a:schemeClr val="tx1"/>
                </a:solidFill>
              </a:rPr>
              <a:t> для </a:t>
            </a:r>
            <a:r>
              <a:rPr lang="ru-RU" sz="1600" dirty="0" err="1">
                <a:solidFill>
                  <a:schemeClr val="tx1"/>
                </a:solidFill>
              </a:rPr>
              <a:t>отпарки</a:t>
            </a:r>
            <a:r>
              <a:rPr lang="ru-RU" sz="1600" dirty="0">
                <a:solidFill>
                  <a:schemeClr val="tx1"/>
                </a:solidFill>
              </a:rPr>
              <a:t> (</a:t>
            </a:r>
            <a:r>
              <a:rPr lang="ru-RU" sz="1600" dirty="0" err="1">
                <a:solidFill>
                  <a:schemeClr val="tx1"/>
                </a:solidFill>
              </a:rPr>
              <a:t>отдувки</a:t>
            </a:r>
            <a:r>
              <a:rPr lang="ru-RU" sz="1600" dirty="0">
                <a:solidFill>
                  <a:schemeClr val="tx1"/>
                </a:solidFill>
              </a:rPr>
              <a:t>) метанола.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50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Slid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УКПГ </a:t>
            </a:r>
            <a:r>
              <a:rPr lang="ru-RU" sz="2800" dirty="0" err="1">
                <a:solidFill>
                  <a:schemeClr val="tx1"/>
                </a:solidFill>
              </a:rPr>
              <a:t>валанжинских</a:t>
            </a:r>
            <a:r>
              <a:rPr lang="ru-RU" sz="2800" dirty="0">
                <a:solidFill>
                  <a:schemeClr val="tx1"/>
                </a:solidFill>
              </a:rPr>
              <a:t> залежей </a:t>
            </a:r>
            <a:r>
              <a:rPr lang="ru-RU" sz="2800" dirty="0" err="1">
                <a:solidFill>
                  <a:schemeClr val="tx1"/>
                </a:solidFill>
              </a:rPr>
              <a:t>уренгойского</a:t>
            </a:r>
            <a:r>
              <a:rPr lang="ru-RU" sz="2800" dirty="0">
                <a:solidFill>
                  <a:schemeClr val="tx1"/>
                </a:solidFill>
              </a:rPr>
              <a:t> и </a:t>
            </a:r>
            <a:r>
              <a:rPr lang="ru-RU" sz="2800" dirty="0" err="1">
                <a:solidFill>
                  <a:schemeClr val="tx1"/>
                </a:solidFill>
              </a:rPr>
              <a:t>Ямбургского</a:t>
            </a:r>
            <a:r>
              <a:rPr lang="ru-RU" sz="2800" dirty="0">
                <a:solidFill>
                  <a:schemeClr val="tx1"/>
                </a:solidFill>
              </a:rPr>
              <a:t> НГКМ. Анализ опыта, главные выводы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A33C4EC-9F03-AD48-F06C-7B577A834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35</a:t>
            </a:fld>
            <a:endParaRPr lang="ru-RU"/>
          </a:p>
        </p:txBody>
      </p:sp>
      <p:sp>
        <p:nvSpPr>
          <p:cNvPr id="11" name="Type1"/>
          <p:cNvSpPr>
            <a:spLocks noGrp="1"/>
          </p:cNvSpPr>
          <p:nvPr>
            <p:ph idx="1"/>
          </p:nvPr>
        </p:nvSpPr>
        <p:spPr>
          <a:xfrm>
            <a:off x="361950" y="1825625"/>
            <a:ext cx="11477625" cy="4547202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20000"/>
              </a:lnSpc>
              <a:buFont typeface="+mj-lt"/>
              <a:buAutoNum type="arabicPeriod" startAt="8"/>
            </a:pPr>
            <a:r>
              <a:rPr lang="ru-RU" sz="1600" dirty="0">
                <a:solidFill>
                  <a:schemeClr val="tx1"/>
                </a:solidFill>
              </a:rPr>
              <a:t>Следует обеспечить транспорт нестабильного конденсата в однофазном состоянии за счет регулирования температуры и давления в узлах дегазации. Возможно, включать в схему теплообменник </a:t>
            </a:r>
            <a:r>
              <a:rPr lang="ru-RU" sz="1600" i="1" dirty="0">
                <a:solidFill>
                  <a:schemeClr val="tx1"/>
                </a:solidFill>
              </a:rPr>
              <a:t>конденсат-газ </a:t>
            </a:r>
            <a:r>
              <a:rPr lang="ru-RU" sz="1600" dirty="0">
                <a:solidFill>
                  <a:schemeClr val="tx1"/>
                </a:solidFill>
              </a:rPr>
              <a:t>перед узлом концевой дегазации.</a:t>
            </a:r>
          </a:p>
          <a:p>
            <a:pPr marL="342900" indent="-342900" algn="just">
              <a:lnSpc>
                <a:spcPct val="120000"/>
              </a:lnSpc>
              <a:buFont typeface="+mj-lt"/>
              <a:buAutoNum type="arabicPeriod" startAt="8"/>
            </a:pPr>
            <a:r>
              <a:rPr lang="ru-RU" sz="1600" dirty="0">
                <a:solidFill>
                  <a:schemeClr val="tx1"/>
                </a:solidFill>
              </a:rPr>
              <a:t>Предусматривать новые специальные конструкции концевых сепараторов с пониженными уносами жидкой фазы, что уменьшает потери тяжелых УВ и повышает надежность работы головных систем магистрального транспорта товарного газа </a:t>
            </a:r>
            <a:r>
              <a:rPr lang="en-US" sz="1600" dirty="0">
                <a:solidFill>
                  <a:schemeClr val="tx1"/>
                </a:solidFill>
              </a:rPr>
              <a:t>a </a:t>
            </a:r>
            <a:r>
              <a:rPr lang="ru-RU" sz="1600" dirty="0">
                <a:solidFill>
                  <a:schemeClr val="tx1"/>
                </a:solidFill>
              </a:rPr>
              <a:t>однофазном состоянии.</a:t>
            </a:r>
          </a:p>
        </p:txBody>
      </p:sp>
    </p:spTree>
    <p:extLst>
      <p:ext uri="{BB962C8B-B14F-4D97-AF65-F5344CB8AC3E}">
        <p14:creationId xmlns:p14="http://schemas.microsoft.com/office/powerpoint/2010/main" val="788839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ПУ">
      <a:dk1>
        <a:sysClr val="windowText" lastClr="000000"/>
      </a:dk1>
      <a:lt1>
        <a:sysClr val="window" lastClr="FFFFFF"/>
      </a:lt1>
      <a:dk2>
        <a:srgbClr val="323F4F"/>
      </a:dk2>
      <a:lt2>
        <a:srgbClr val="E7E6E6"/>
      </a:lt2>
      <a:accent1>
        <a:srgbClr val="80BF44"/>
      </a:accent1>
      <a:accent2>
        <a:srgbClr val="209740"/>
      </a:accent2>
      <a:accent3>
        <a:srgbClr val="1768B0"/>
      </a:accent3>
      <a:accent4>
        <a:srgbClr val="B2D88E"/>
      </a:accent4>
      <a:accent5>
        <a:srgbClr val="5F9031"/>
      </a:accent5>
      <a:accent6>
        <a:srgbClr val="59A5E9"/>
      </a:accent6>
      <a:hlink>
        <a:srgbClr val="1768B0"/>
      </a:hlink>
      <a:folHlink>
        <a:srgbClr val="954F72"/>
      </a:folHlink>
    </a:clrScheme>
    <a:fontScheme name="Другая 1">
      <a:majorFont>
        <a:latin typeface="Calibri 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10007</TotalTime>
  <Words>3297</Words>
  <Application>Microsoft Office PowerPoint</Application>
  <PresentationFormat>Широкоэкранный</PresentationFormat>
  <Paragraphs>317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1" baseType="lpstr">
      <vt:lpstr>Arial</vt:lpstr>
      <vt:lpstr>Calibri</vt:lpstr>
      <vt:lpstr>PFBeauSansPro-Bold</vt:lpstr>
      <vt:lpstr>Times New Roman</vt:lpstr>
      <vt:lpstr>Wingdings</vt:lpstr>
      <vt:lpstr>Тема Office</vt:lpstr>
      <vt:lpstr>Характеристика объектов подготовки и переработки газа. Блок-схемы объектов подготовки и переработки газа</vt:lpstr>
      <vt:lpstr>Структура газопереработки России</vt:lpstr>
      <vt:lpstr>Газоперерабатывающие заводы России</vt:lpstr>
      <vt:lpstr>Газоперерабатывающие заводы России</vt:lpstr>
      <vt:lpstr>Газоперерабатывающие заводы России</vt:lpstr>
      <vt:lpstr>Газоперерабатывающие заводы России</vt:lpstr>
      <vt:lpstr>Блок-схемы объектов переработки газа</vt:lpstr>
      <vt:lpstr>Астраханский газоперерабатывающий завод</vt:lpstr>
      <vt:lpstr>Астраханский газоперерабатывающий завод</vt:lpstr>
      <vt:lpstr>Астраханский газоперерабатывающий завод</vt:lpstr>
      <vt:lpstr>Астраханский газоперерабатывающий завод</vt:lpstr>
      <vt:lpstr>Оренбургский газоперерабатывающий завод</vt:lpstr>
      <vt:lpstr>Оренбургский газоперерабатывающий завод</vt:lpstr>
      <vt:lpstr>Оренбургский газоперерабатывающий завод</vt:lpstr>
      <vt:lpstr>Оренбургский гелиевый завод</vt:lpstr>
      <vt:lpstr>Оренбургский гелиевый завод</vt:lpstr>
      <vt:lpstr>Новоуренгойский завод подготовки конденсата к транспорту</vt:lpstr>
      <vt:lpstr>Сургутский завод стабилизации конденсата </vt:lpstr>
      <vt:lpstr>Нижневартовский газоперерабатывающий завод (комплекс)</vt:lpstr>
      <vt:lpstr>Нижневартовский газоперерабатывающий завод (комплекс)</vt:lpstr>
      <vt:lpstr>Российские проекты по производству СПГ</vt:lpstr>
      <vt:lpstr>Типовая блок-схема крупнотоннажного завода СПГ</vt:lpstr>
      <vt:lpstr>Типовые схемы установки сжижения природного газа</vt:lpstr>
      <vt:lpstr>Факторы, ограничивающие повсеместное распространение ГПЗ</vt:lpstr>
      <vt:lpstr>Cхемы объектов подготовки газа</vt:lpstr>
      <vt:lpstr>УКПГ сеноманских залежей уренгойского НГКМ</vt:lpstr>
      <vt:lpstr>УКПГ сеноманских залежей уренгойского НГКМ</vt:lpstr>
      <vt:lpstr>УКПГ сеноманских залежей уренгойского НГКМ</vt:lpstr>
      <vt:lpstr>УКПГ валанжинских залежей уренгойского НГКМ</vt:lpstr>
      <vt:lpstr>УКПГ валанжинских залежей уренгойского НГКМ. Недостатки проектной технологии</vt:lpstr>
      <vt:lpstr>УКПГ валанжинских залежей уренгойского НГКМ. Недостатки проектной технологии</vt:lpstr>
      <vt:lpstr>УКПГ валанжинских залежей Ямбургского НГКМ</vt:lpstr>
      <vt:lpstr>УКПГ валанжинских залежей Ямбургского НГКМ. Недостатки проектной технологии</vt:lpstr>
      <vt:lpstr>УКПГ валанжинских залежей уренгойского и Ямбургского НГКМ. Анализ опыта, главные выводы</vt:lpstr>
      <vt:lpstr>УКПГ валанжинских залежей уренгойского и Ямбургского НГКМ. Анализ опыта, главные выводы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Тришкина Екатерина Андреевна</dc:creator>
  <cp:lastModifiedBy>Юрьев Егор Михайлович</cp:lastModifiedBy>
  <cp:revision>420</cp:revision>
  <dcterms:created xsi:type="dcterms:W3CDTF">2020-11-19T09:51:55Z</dcterms:created>
  <dcterms:modified xsi:type="dcterms:W3CDTF">2025-03-14T02:57:36Z</dcterms:modified>
</cp:coreProperties>
</file>