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sldIdLst>
    <p:sldId id="342" r:id="rId2"/>
    <p:sldId id="394" r:id="rId3"/>
    <p:sldId id="343" r:id="rId4"/>
    <p:sldId id="376" r:id="rId5"/>
    <p:sldId id="377" r:id="rId6"/>
    <p:sldId id="378" r:id="rId7"/>
    <p:sldId id="344" r:id="rId8"/>
    <p:sldId id="381" r:id="rId9"/>
    <p:sldId id="399" r:id="rId10"/>
    <p:sldId id="346" r:id="rId11"/>
    <p:sldId id="348" r:id="rId12"/>
    <p:sldId id="347" r:id="rId13"/>
    <p:sldId id="398" r:id="rId14"/>
    <p:sldId id="379" r:id="rId15"/>
    <p:sldId id="396" r:id="rId16"/>
    <p:sldId id="374" r:id="rId17"/>
    <p:sldId id="388" r:id="rId18"/>
    <p:sldId id="362" r:id="rId19"/>
    <p:sldId id="386" r:id="rId20"/>
    <p:sldId id="387" r:id="rId21"/>
    <p:sldId id="391" r:id="rId22"/>
    <p:sldId id="400" r:id="rId23"/>
    <p:sldId id="349" r:id="rId24"/>
    <p:sldId id="397" r:id="rId25"/>
    <p:sldId id="395" r:id="rId26"/>
    <p:sldId id="392" r:id="rId27"/>
    <p:sldId id="375" r:id="rId28"/>
    <p:sldId id="389" r:id="rId29"/>
    <p:sldId id="390" r:id="rId30"/>
    <p:sldId id="385" r:id="rId31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3382" autoAdjust="0"/>
    <p:restoredTop sz="95928" autoAdjust="0"/>
  </p:normalViewPr>
  <p:slideViewPr>
    <p:cSldViewPr>
      <p:cViewPr varScale="1">
        <p:scale>
          <a:sx n="114" d="100"/>
          <a:sy n="114" d="100"/>
        </p:scale>
        <p:origin x="-147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43347B-3779-4E13-9591-A1B0329ECF95}" type="datetimeFigureOut">
              <a:rPr lang="ru-RU" smtClean="0"/>
              <a:t>29.03.2023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317A5B-CF7C-4D10-B40F-5B9F714C4A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42860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317A5B-CF7C-4D10-B40F-5B9F714C4A27}" type="slidenum">
              <a:rPr lang="ru-RU" smtClean="0"/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90001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1B9823-3895-49A3-A419-E055044C965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23CCEA-0AC9-44B4-8972-FEDC4914DB9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18D774-9EB9-4933-A63F-DAB6712ED1D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CDDDB6-E4FC-4202-93AD-4CC2156061B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534896-550A-46BC-92D3-23C312ED038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743410-6947-4331-AC95-B5205FA6D38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D332CD-C9A0-4D34-ACAE-D6F70E07F6C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AD352C-B8E0-466A-8663-3A8F5B569B3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7AB047-DD81-43DA-A656-ED6F70CFC88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D5D484-28AC-4F3C-AEF7-F3D04FB0FCD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8C629D-69E0-4798-9F91-43AAB7F9EAB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B72291-AEFF-4DC3-94CE-F1665A85915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</a:defRPr>
            </a:lvl1pPr>
          </a:lstStyle>
          <a:p>
            <a:pPr>
              <a:defRPr/>
            </a:pPr>
            <a:fld id="{3FDA316E-4706-47BE-8080-4956843F592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9.e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ChangeArrowheads="1"/>
          </p:cNvSpPr>
          <p:nvPr/>
        </p:nvSpPr>
        <p:spPr bwMode="auto">
          <a:xfrm>
            <a:off x="0" y="1965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sp>
        <p:nvSpPr>
          <p:cNvPr id="32771" name="Rectangle 3"/>
          <p:cNvSpPr>
            <a:spLocks noChangeArrowheads="1"/>
          </p:cNvSpPr>
          <p:nvPr/>
        </p:nvSpPr>
        <p:spPr bwMode="auto">
          <a:xfrm>
            <a:off x="0" y="48910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sp>
        <p:nvSpPr>
          <p:cNvPr id="32772" name="Rectangle 4"/>
          <p:cNvSpPr>
            <a:spLocks noChangeArrowheads="1"/>
          </p:cNvSpPr>
          <p:nvPr/>
        </p:nvSpPr>
        <p:spPr bwMode="auto">
          <a:xfrm>
            <a:off x="849313" y="1881515"/>
            <a:ext cx="739457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1" hangingPunct="1">
              <a:buNone/>
            </a:pPr>
            <a:r>
              <a:rPr lang="ru-RU" sz="2800" b="1" dirty="0">
                <a:latin typeface="Calibri" panose="020F0502020204030204" pitchFamily="34" charset="0"/>
                <a:cs typeface="Calibri" panose="020F0502020204030204" pitchFamily="34" charset="0"/>
              </a:rPr>
              <a:t>Технология </a:t>
            </a:r>
            <a:r>
              <a:rPr lang="ru-RU" sz="28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переработки </a:t>
            </a:r>
            <a:r>
              <a:rPr lang="ru-RU" sz="28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газа</a:t>
            </a:r>
            <a:endParaRPr lang="ru-RU" altLang="ru-RU" sz="8800" b="1" dirty="0"/>
          </a:p>
        </p:txBody>
      </p:sp>
      <p:sp>
        <p:nvSpPr>
          <p:cNvPr id="32773" name="Rectangle 6"/>
          <p:cNvSpPr>
            <a:spLocks noChangeArrowheads="1"/>
          </p:cNvSpPr>
          <p:nvPr/>
        </p:nvSpPr>
        <p:spPr bwMode="auto">
          <a:xfrm>
            <a:off x="57150" y="3992563"/>
            <a:ext cx="89789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altLang="ru-RU" b="1" dirty="0" smtClean="0">
                <a:solidFill>
                  <a:schemeClr val="tx2"/>
                </a:solidFill>
              </a:rPr>
              <a:t>Синтез </a:t>
            </a:r>
            <a:r>
              <a:rPr lang="ru-RU" altLang="ru-RU" b="1" dirty="0">
                <a:solidFill>
                  <a:schemeClr val="tx2"/>
                </a:solidFill>
              </a:rPr>
              <a:t>Фишера-Тропша</a:t>
            </a:r>
            <a:endParaRPr lang="ru-RU" altLang="ru-RU" dirty="0"/>
          </a:p>
        </p:txBody>
      </p:sp>
      <p:sp>
        <p:nvSpPr>
          <p:cNvPr id="32774" name="Rectangle 7"/>
          <p:cNvSpPr>
            <a:spLocks noChangeArrowheads="1"/>
          </p:cNvSpPr>
          <p:nvPr/>
        </p:nvSpPr>
        <p:spPr bwMode="auto">
          <a:xfrm>
            <a:off x="1403648" y="5076716"/>
            <a:ext cx="6336704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ru-RU" altLang="ru-RU" b="1" dirty="0"/>
              <a:t>Лектор – к.т.н., доцент отделения химической инженерии ИШПР Юрьев Е.М.</a:t>
            </a:r>
            <a:r>
              <a:rPr lang="ru-RU" altLang="ru-RU" dirty="0"/>
              <a:t> </a:t>
            </a: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82550" y="3184525"/>
            <a:ext cx="897890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altLang="ru-RU" sz="2600" b="1" dirty="0"/>
              <a:t>Лекция </a:t>
            </a:r>
            <a:r>
              <a:rPr lang="ru-RU" altLang="ru-RU" sz="2600" b="1"/>
              <a:t>№ </a:t>
            </a:r>
            <a:r>
              <a:rPr lang="ru-RU" altLang="ru-RU" sz="2600" b="1" smtClean="0"/>
              <a:t>14</a:t>
            </a:r>
            <a:endParaRPr lang="ru-RU" altLang="ru-RU" sz="2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ChangeArrowheads="1"/>
          </p:cNvSpPr>
          <p:nvPr/>
        </p:nvSpPr>
        <p:spPr bwMode="auto">
          <a:xfrm>
            <a:off x="0" y="11255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 dirty="0"/>
          </a:p>
        </p:txBody>
      </p:sp>
      <p:sp>
        <p:nvSpPr>
          <p:cNvPr id="12292" name="Rectangle 4"/>
          <p:cNvSpPr>
            <a:spLocks noChangeArrowheads="1"/>
          </p:cNvSpPr>
          <p:nvPr/>
        </p:nvSpPr>
        <p:spPr bwMode="auto">
          <a:xfrm>
            <a:off x="360361" y="932522"/>
            <a:ext cx="8423275" cy="5016758"/>
          </a:xfrm>
          <a:prstGeom prst="rect">
            <a:avLst/>
          </a:prstGeom>
          <a:noFill/>
          <a:ln>
            <a:noFill/>
          </a:ln>
          <a:extLst/>
        </p:spPr>
        <p:txBody>
          <a:bodyPr anchor="ctr">
            <a:spAutoFit/>
          </a:bodyPr>
          <a:lstStyle/>
          <a:p>
            <a:pPr indent="539750" algn="just" eaLnBrk="0" hangingPunct="0">
              <a:defRPr/>
            </a:pPr>
            <a:r>
              <a:rPr lang="ru-RU" sz="1600" b="1" dirty="0">
                <a:latin typeface="+mj-lt"/>
                <a:cs typeface="Times New Roman" pitchFamily="18" charset="0"/>
              </a:rPr>
              <a:t>Литература:</a:t>
            </a:r>
          </a:p>
          <a:p>
            <a:pPr indent="539750" algn="just" eaLnBrk="0" hangingPunct="0">
              <a:defRPr/>
            </a:pPr>
            <a:r>
              <a:rPr lang="ru-RU" sz="1600" b="1" dirty="0">
                <a:latin typeface="+mj-lt"/>
              </a:rPr>
              <a:t>1. Глебов Л.С. Синтетические жидкие углеводороды. Технология и экономика производства / Глебов Л.С., Глебова О.Л. — М.: Недра, 2014 г. — 295 с.</a:t>
            </a:r>
          </a:p>
          <a:p>
            <a:pPr indent="539750" algn="just" eaLnBrk="0" hangingPunct="0">
              <a:defRPr/>
            </a:pPr>
            <a:r>
              <a:rPr lang="en-US" sz="1600" b="1" dirty="0" smtClean="0"/>
              <a:t>2. </a:t>
            </a:r>
            <a:r>
              <a:rPr lang="ru-RU" sz="1600" b="1" dirty="0"/>
              <a:t>Основные процессы нефтепереработки</a:t>
            </a:r>
            <a:r>
              <a:rPr lang="en-US" sz="1600" b="1" dirty="0"/>
              <a:t>. </a:t>
            </a:r>
            <a:r>
              <a:rPr lang="ru-RU" sz="1600" b="1" dirty="0"/>
              <a:t>Справочник: пер. с англ. 3-го изд./ [Р. А. </a:t>
            </a:r>
            <a:r>
              <a:rPr lang="ru-RU" sz="1600" b="1" dirty="0" err="1"/>
              <a:t>Мейерс</a:t>
            </a:r>
            <a:r>
              <a:rPr lang="ru-RU" sz="1600" b="1" dirty="0"/>
              <a:t> и др.]; под ред. О.Ф. Глаголевой, О.П. Лыкова. — СПб.: ЦОП «Профессия», 2011. — 944 с</a:t>
            </a:r>
            <a:r>
              <a:rPr lang="ru-RU" sz="1600" b="1" dirty="0" smtClean="0"/>
              <a:t>.</a:t>
            </a:r>
            <a:endParaRPr lang="en-US" sz="1600" b="1" dirty="0" smtClean="0"/>
          </a:p>
          <a:p>
            <a:pPr indent="539750" algn="just" eaLnBrk="0" hangingPunct="0">
              <a:defRPr/>
            </a:pPr>
            <a:r>
              <a:rPr lang="en-US" sz="1600" b="1" dirty="0" smtClean="0"/>
              <a:t>3</a:t>
            </a:r>
            <a:r>
              <a:rPr lang="ru-RU" sz="1600" b="1" dirty="0" smtClean="0"/>
              <a:t>. </a:t>
            </a:r>
            <a:r>
              <a:rPr lang="en-US" sz="1600" b="1" dirty="0" smtClean="0"/>
              <a:t>Fischer</a:t>
            </a:r>
            <a:r>
              <a:rPr lang="ru-RU" sz="1600" b="1" dirty="0" smtClean="0"/>
              <a:t>-</a:t>
            </a:r>
            <a:r>
              <a:rPr lang="en-US" sz="1600" b="1" dirty="0" err="1" smtClean="0"/>
              <a:t>Tropsch</a:t>
            </a:r>
            <a:r>
              <a:rPr lang="en-US" sz="1600" b="1" dirty="0" smtClean="0"/>
              <a:t> Technology / edited by Andre </a:t>
            </a:r>
            <a:r>
              <a:rPr lang="en-US" sz="1600" b="1" dirty="0" err="1" smtClean="0"/>
              <a:t>Steynberg</a:t>
            </a:r>
            <a:r>
              <a:rPr lang="en-US" sz="1600" b="1" dirty="0" smtClean="0"/>
              <a:t>, Mark Dry – Elsevier, 2004. – 707 p.</a:t>
            </a:r>
            <a:endParaRPr lang="ru-RU" sz="1600" b="1" dirty="0"/>
          </a:p>
          <a:p>
            <a:pPr indent="539750" algn="just" eaLnBrk="0" hangingPunct="0">
              <a:defRPr/>
            </a:pPr>
            <a:r>
              <a:rPr lang="en-US" sz="1600" dirty="0" smtClean="0">
                <a:latin typeface="+mj-lt"/>
              </a:rPr>
              <a:t>3</a:t>
            </a:r>
            <a:r>
              <a:rPr lang="ru-RU" sz="1600" dirty="0" smtClean="0">
                <a:latin typeface="+mj-lt"/>
              </a:rPr>
              <a:t>. </a:t>
            </a:r>
            <a:r>
              <a:rPr lang="ru-RU" sz="1600" dirty="0">
                <a:latin typeface="+mj-lt"/>
              </a:rPr>
              <a:t>Хасин А.А. Обзор известных технологий получения синтетических жидких углеводородов по методу Фишера-Тропша / Хасин А.А. // Газохимия. — 2008. — № 2. — С. 28-36</a:t>
            </a:r>
            <a:r>
              <a:rPr lang="ru-RU" sz="1600" dirty="0" smtClean="0">
                <a:latin typeface="+mj-lt"/>
              </a:rPr>
              <a:t>.</a:t>
            </a:r>
            <a:endParaRPr lang="en-US" sz="1600" dirty="0" smtClean="0">
              <a:latin typeface="+mj-lt"/>
            </a:endParaRPr>
          </a:p>
          <a:p>
            <a:pPr indent="539750" algn="just" eaLnBrk="0" hangingPunct="0">
              <a:defRPr/>
            </a:pPr>
            <a:r>
              <a:rPr lang="ru-RU" sz="1600" dirty="0" smtClean="0">
                <a:latin typeface="+mj-lt"/>
              </a:rPr>
              <a:t>4</a:t>
            </a:r>
            <a:r>
              <a:rPr lang="ru-RU" sz="1600" dirty="0">
                <a:latin typeface="+mj-lt"/>
              </a:rPr>
              <a:t>. Альтернативные моторные топлива. Учебное пособие / Лапидус А.Л., Крылов И.Ф., Жагфаров Ф.Г., Емельянов В.Е. — М.: </a:t>
            </a:r>
            <a:r>
              <a:rPr lang="ru-RU" sz="1600" dirty="0" smtClean="0">
                <a:latin typeface="+mj-lt"/>
              </a:rPr>
              <a:t>Ц</a:t>
            </a:r>
            <a:r>
              <a:rPr lang="ru-RU" sz="1600" dirty="0">
                <a:latin typeface="+mj-lt"/>
              </a:rPr>
              <a:t>е</a:t>
            </a:r>
            <a:r>
              <a:rPr lang="ru-RU" sz="1600" dirty="0" smtClean="0">
                <a:latin typeface="+mj-lt"/>
              </a:rPr>
              <a:t>нтрЛитНефтеГаз</a:t>
            </a:r>
            <a:r>
              <a:rPr lang="ru-RU" sz="1600" dirty="0">
                <a:latin typeface="+mj-lt"/>
              </a:rPr>
              <a:t>, 2008. — 288 с.</a:t>
            </a:r>
          </a:p>
          <a:p>
            <a:pPr indent="539750" algn="just" eaLnBrk="0" hangingPunct="0">
              <a:defRPr/>
            </a:pPr>
            <a:r>
              <a:rPr lang="ru-RU" sz="1600" dirty="0">
                <a:latin typeface="+mj-lt"/>
              </a:rPr>
              <a:t>5. Лапидус А.Л. Обзор известных технологий получения синтетических жидких углеводородов по методу Фишера-Тропша / Лапидус А.Л., Елисеев О.Л. // Газохимия. — 2008. — № 1. — С. 26-30</a:t>
            </a:r>
            <a:r>
              <a:rPr lang="ru-RU" sz="1600" dirty="0" smtClean="0">
                <a:latin typeface="+mj-lt"/>
              </a:rPr>
              <a:t>.</a:t>
            </a:r>
            <a:endParaRPr lang="en-US" sz="1600" dirty="0" smtClean="0">
              <a:latin typeface="+mj-lt"/>
            </a:endParaRPr>
          </a:p>
          <a:p>
            <a:pPr indent="539750" algn="just" eaLnBrk="0" hangingPunct="0">
              <a:defRPr/>
            </a:pPr>
            <a:r>
              <a:rPr lang="ru-RU" sz="1600" dirty="0">
                <a:latin typeface="+mj-lt"/>
              </a:rPr>
              <a:t>6. </a:t>
            </a:r>
            <a:r>
              <a:rPr lang="ru-RU" sz="1600" dirty="0" err="1">
                <a:latin typeface="+mj-lt"/>
              </a:rPr>
              <a:t>Шелдон</a:t>
            </a:r>
            <a:r>
              <a:rPr lang="ru-RU" sz="1600" dirty="0">
                <a:latin typeface="+mj-lt"/>
              </a:rPr>
              <a:t> Р.А. Химические продукты на основе синтез-газа. Каталитические реакции CO и H</a:t>
            </a:r>
            <a:r>
              <a:rPr lang="ru-RU" sz="1600" baseline="-25000" dirty="0">
                <a:latin typeface="+mj-lt"/>
              </a:rPr>
              <a:t>2</a:t>
            </a:r>
            <a:r>
              <a:rPr lang="ru-RU" sz="1600" dirty="0">
                <a:latin typeface="+mj-lt"/>
              </a:rPr>
              <a:t> / </a:t>
            </a:r>
            <a:r>
              <a:rPr lang="ru-RU" sz="1600" dirty="0" err="1">
                <a:latin typeface="+mj-lt"/>
              </a:rPr>
              <a:t>Шелдон</a:t>
            </a:r>
            <a:r>
              <a:rPr lang="ru-RU" sz="1600" dirty="0">
                <a:latin typeface="+mj-lt"/>
              </a:rPr>
              <a:t> Р.А. — М.: Химия, 1987. — 248 с.</a:t>
            </a:r>
          </a:p>
          <a:p>
            <a:pPr indent="539750" algn="just" eaLnBrk="0" hangingPunct="0">
              <a:defRPr/>
            </a:pPr>
            <a:r>
              <a:rPr lang="ru-RU" sz="1600" dirty="0">
                <a:latin typeface="+mj-lt"/>
              </a:rPr>
              <a:t>7. </a:t>
            </a:r>
            <a:r>
              <a:rPr lang="ru-RU" sz="1600" dirty="0" err="1">
                <a:latin typeface="+mj-lt"/>
              </a:rPr>
              <a:t>Махлин</a:t>
            </a:r>
            <a:r>
              <a:rPr lang="ru-RU" sz="1600" dirty="0">
                <a:latin typeface="+mj-lt"/>
              </a:rPr>
              <a:t> В.А. Промышленные процессы и реакторы синтеза Фишера-Тропша. — ЗАО «ШАГ», makhlin@bk.ru. — С. 1-15</a:t>
            </a:r>
            <a:r>
              <a:rPr lang="ru-RU" sz="1600" dirty="0" smtClean="0">
                <a:latin typeface="+mj-lt"/>
              </a:rPr>
              <a:t>.</a:t>
            </a:r>
            <a:endParaRPr lang="ru-RU" sz="1600" dirty="0">
              <a:latin typeface="+mj-lt"/>
            </a:endParaRPr>
          </a:p>
        </p:txBody>
      </p:sp>
      <p:sp>
        <p:nvSpPr>
          <p:cNvPr id="5" name="Rectangle 6"/>
          <p:cNvSpPr>
            <a:spLocks noChangeArrowheads="1"/>
          </p:cNvSpPr>
          <p:nvPr/>
        </p:nvSpPr>
        <p:spPr bwMode="auto">
          <a:xfrm>
            <a:off x="827583" y="141164"/>
            <a:ext cx="820350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ru-RU" altLang="ru-RU" sz="2400" b="1" dirty="0" smtClean="0">
                <a:solidFill>
                  <a:schemeClr val="tx2"/>
                </a:solidFill>
              </a:rPr>
              <a:t>Синтез </a:t>
            </a:r>
            <a:r>
              <a:rPr lang="ru-RU" altLang="ru-RU" sz="2400" b="1" dirty="0">
                <a:solidFill>
                  <a:schemeClr val="tx2"/>
                </a:solidFill>
              </a:rPr>
              <a:t>Фишера-Тропша</a:t>
            </a:r>
            <a:endParaRPr lang="ru-RU" altLang="ru-RU" sz="2400" dirty="0"/>
          </a:p>
        </p:txBody>
      </p:sp>
    </p:spTree>
    <p:extLst>
      <p:ext uri="{BB962C8B-B14F-4D97-AF65-F5344CB8AC3E}">
        <p14:creationId xmlns:p14="http://schemas.microsoft.com/office/powerpoint/2010/main" val="1304187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5"/>
          <p:cNvSpPr>
            <a:spLocks noChangeArrowheads="1"/>
          </p:cNvSpPr>
          <p:nvPr/>
        </p:nvSpPr>
        <p:spPr bwMode="auto">
          <a:xfrm>
            <a:off x="165100" y="115888"/>
            <a:ext cx="897890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altLang="ru-RU" sz="2600" b="1"/>
              <a:t>Общая информация</a:t>
            </a:r>
            <a:endParaRPr lang="ru-RU" altLang="ru-RU" sz="2600"/>
          </a:p>
        </p:txBody>
      </p:sp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sp>
        <p:nvSpPr>
          <p:cNvPr id="33796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sp>
        <p:nvSpPr>
          <p:cNvPr id="33797" name="Rectangle 1"/>
          <p:cNvSpPr>
            <a:spLocks noChangeArrowheads="1"/>
          </p:cNvSpPr>
          <p:nvPr/>
        </p:nvSpPr>
        <p:spPr bwMode="auto">
          <a:xfrm>
            <a:off x="290512" y="908720"/>
            <a:ext cx="8562976" cy="36933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539750" eaLnBrk="0" hangingPunct="0"/>
            <a:r>
              <a:rPr lang="ru-RU" altLang="ru-RU" b="1" dirty="0">
                <a:cs typeface="Times New Roman" pitchFamily="18" charset="0"/>
              </a:rPr>
              <a:t>Синтез Фишера-Тропша </a:t>
            </a:r>
            <a:r>
              <a:rPr lang="ru-RU" altLang="ru-RU" dirty="0">
                <a:cs typeface="Times New Roman" pitchFamily="18" charset="0"/>
              </a:rPr>
              <a:t>– процесс получения УВ с различным числом атомов углерода из синтез-газа. СФТ </a:t>
            </a:r>
            <a:r>
              <a:rPr lang="en-US" altLang="ru-RU" dirty="0">
                <a:cs typeface="Times New Roman" pitchFamily="18" charset="0"/>
              </a:rPr>
              <a:t>– </a:t>
            </a:r>
            <a:r>
              <a:rPr lang="ru-RU" altLang="ru-RU" dirty="0">
                <a:cs typeface="Times New Roman" pitchFamily="18" charset="0"/>
              </a:rPr>
              <a:t>типичная важная составная часть комплексной технологии </a:t>
            </a:r>
            <a:r>
              <a:rPr lang="en-US" altLang="ru-RU" dirty="0">
                <a:cs typeface="Times New Roman" pitchFamily="18" charset="0"/>
              </a:rPr>
              <a:t>GTL (Gas-To-Liquid)</a:t>
            </a:r>
            <a:r>
              <a:rPr lang="ru-RU" altLang="ru-RU" dirty="0">
                <a:cs typeface="Times New Roman" pitchFamily="18" charset="0"/>
              </a:rPr>
              <a:t>.</a:t>
            </a:r>
          </a:p>
          <a:p>
            <a:pPr indent="539750" eaLnBrk="0" hangingPunct="0"/>
            <a:r>
              <a:rPr lang="ru-RU" altLang="ru-RU" b="1" dirty="0" smtClean="0"/>
              <a:t>1923 </a:t>
            </a:r>
            <a:r>
              <a:rPr lang="ru-RU" altLang="ru-RU" b="1" dirty="0"/>
              <a:t>– Ф. Фишер и Г. </a:t>
            </a:r>
            <a:r>
              <a:rPr lang="ru-RU" altLang="ru-RU" b="1" dirty="0" err="1"/>
              <a:t>Тропш</a:t>
            </a:r>
            <a:r>
              <a:rPr lang="ru-RU" altLang="ru-RU" b="1" dirty="0"/>
              <a:t> получали жидкие продукты, содержащие спирты, альдегиды, жирные кислоты и углеводороды </a:t>
            </a:r>
            <a:endParaRPr lang="ru-RU" altLang="ru-RU" b="1" dirty="0" smtClean="0"/>
          </a:p>
          <a:p>
            <a:pPr marL="285750" indent="-285750" eaLnBrk="0" hangingPunct="0">
              <a:buFontTx/>
              <a:buChar char="-"/>
            </a:pPr>
            <a:r>
              <a:rPr lang="ru-RU" altLang="ru-RU" dirty="0" smtClean="0"/>
              <a:t>на </a:t>
            </a:r>
            <a:r>
              <a:rPr lang="ru-RU" altLang="ru-RU" dirty="0" err="1"/>
              <a:t>Fe</a:t>
            </a:r>
            <a:r>
              <a:rPr lang="ru-RU" altLang="ru-RU" dirty="0"/>
              <a:t>-щелочном катализаторе при 10-15 МПа и температуре 400-450 °</a:t>
            </a:r>
            <a:r>
              <a:rPr lang="ru-RU" altLang="ru-RU" dirty="0" smtClean="0"/>
              <a:t>С;</a:t>
            </a:r>
          </a:p>
          <a:p>
            <a:pPr marL="285750" indent="-285750" eaLnBrk="0" hangingPunct="0">
              <a:buFontTx/>
              <a:buChar char="-"/>
            </a:pPr>
            <a:r>
              <a:rPr lang="ru-RU" altLang="ru-RU" dirty="0" smtClean="0"/>
              <a:t>на </a:t>
            </a:r>
            <a:r>
              <a:rPr lang="ru-RU" altLang="ru-RU" dirty="0" err="1"/>
              <a:t>Co</a:t>
            </a:r>
            <a:r>
              <a:rPr lang="ru-RU" altLang="ru-RU" dirty="0"/>
              <a:t>-катализаторе при 0,1 МПа и 250 °</a:t>
            </a:r>
            <a:r>
              <a:rPr lang="ru-RU" altLang="ru-RU" dirty="0" smtClean="0"/>
              <a:t>С;</a:t>
            </a:r>
          </a:p>
          <a:p>
            <a:pPr marL="285750" indent="-285750" eaLnBrk="0" hangingPunct="0">
              <a:buFontTx/>
              <a:buChar char="-"/>
            </a:pPr>
            <a:r>
              <a:rPr lang="ru-RU" altLang="ru-RU" dirty="0" smtClean="0"/>
              <a:t>позднее над </a:t>
            </a:r>
            <a:r>
              <a:rPr lang="ru-RU" altLang="ru-RU" dirty="0"/>
              <a:t>смешанными </a:t>
            </a:r>
            <a:r>
              <a:rPr lang="ru-RU" altLang="ru-RU" dirty="0" err="1" smtClean="0"/>
              <a:t>Ni</a:t>
            </a:r>
            <a:r>
              <a:rPr lang="ru-RU" altLang="ru-RU" dirty="0" smtClean="0"/>
              <a:t>-</a:t>
            </a:r>
            <a:r>
              <a:rPr lang="ru-RU" altLang="ru-RU" dirty="0" err="1" smtClean="0"/>
              <a:t>Co</a:t>
            </a:r>
            <a:r>
              <a:rPr lang="ru-RU" altLang="ru-RU" dirty="0" smtClean="0"/>
              <a:t>-</a:t>
            </a:r>
            <a:r>
              <a:rPr lang="ru-RU" altLang="ru-RU" dirty="0" err="1" smtClean="0"/>
              <a:t>Fe</a:t>
            </a:r>
            <a:r>
              <a:rPr lang="ru-RU" altLang="ru-RU" dirty="0" smtClean="0"/>
              <a:t>-катализаторами.</a:t>
            </a:r>
            <a:endParaRPr lang="ru-RU" altLang="ru-RU" dirty="0"/>
          </a:p>
          <a:p>
            <a:pPr indent="539750" eaLnBrk="0" hangingPunct="0"/>
            <a:r>
              <a:rPr lang="ru-RU" altLang="ru-RU" b="1" dirty="0" smtClean="0"/>
              <a:t>Основные </a:t>
            </a:r>
            <a:r>
              <a:rPr lang="ru-RU" altLang="ru-RU" b="1" dirty="0"/>
              <a:t>промышленные производства (с 1935 г., </a:t>
            </a:r>
            <a:r>
              <a:rPr lang="en-US" altLang="ru-RU" b="1" dirty="0"/>
              <a:t>Co-</a:t>
            </a:r>
            <a:r>
              <a:rPr lang="en-US" altLang="ru-RU" b="1" dirty="0" err="1"/>
              <a:t>Th</a:t>
            </a:r>
            <a:r>
              <a:rPr lang="ru-RU" altLang="ru-RU" b="1" dirty="0"/>
              <a:t>) </a:t>
            </a:r>
            <a:r>
              <a:rPr lang="ru-RU" altLang="ru-RU" dirty="0"/>
              <a:t>– в тех странах, где нет нефти</a:t>
            </a:r>
            <a:r>
              <a:rPr lang="en-US" altLang="ru-RU" dirty="0"/>
              <a:t> </a:t>
            </a:r>
            <a:r>
              <a:rPr lang="ru-RU" altLang="ru-RU" dirty="0"/>
              <a:t>или ее экономили, но есть природный газ или уголь: середина века – </a:t>
            </a:r>
            <a:r>
              <a:rPr lang="ru-RU" altLang="ru-RU" dirty="0" smtClean="0"/>
              <a:t>Германия</a:t>
            </a:r>
            <a:r>
              <a:rPr lang="en-US" altLang="ru-RU" dirty="0" smtClean="0"/>
              <a:t> (8 </a:t>
            </a:r>
            <a:r>
              <a:rPr lang="ru-RU" altLang="ru-RU" dirty="0" smtClean="0"/>
              <a:t>заводов, 1944 г. – 585 тыс. тонн/год</a:t>
            </a:r>
            <a:r>
              <a:rPr lang="en-US" altLang="ru-RU" dirty="0" smtClean="0"/>
              <a:t>)</a:t>
            </a:r>
            <a:r>
              <a:rPr lang="ru-RU" altLang="ru-RU" dirty="0" smtClean="0"/>
              <a:t>, </a:t>
            </a:r>
            <a:r>
              <a:rPr lang="ru-RU" altLang="ru-RU" dirty="0"/>
              <a:t>Япония, Китай, США; наше время – </a:t>
            </a:r>
            <a:r>
              <a:rPr lang="ru-RU" altLang="ru-RU" dirty="0" smtClean="0"/>
              <a:t>ЮАР (</a:t>
            </a:r>
            <a:r>
              <a:rPr lang="en-US" altLang="ru-RU" i="1" dirty="0" smtClean="0"/>
              <a:t>SASOL – 4 </a:t>
            </a:r>
            <a:r>
              <a:rPr lang="ru-RU" altLang="ru-RU" i="1" dirty="0" smtClean="0"/>
              <a:t>завода</a:t>
            </a:r>
            <a:r>
              <a:rPr lang="ru-RU" altLang="ru-RU" dirty="0" smtClean="0"/>
              <a:t>), Катар </a:t>
            </a:r>
            <a:r>
              <a:rPr lang="ru-RU" altLang="ru-RU" dirty="0"/>
              <a:t>и Малайзия.</a:t>
            </a:r>
          </a:p>
          <a:p>
            <a:pPr indent="539750" eaLnBrk="0" hangingPunct="0"/>
            <a:r>
              <a:rPr lang="ru-RU" altLang="ru-RU" b="1" dirty="0" smtClean="0"/>
              <a:t>Мировое </a:t>
            </a:r>
            <a:r>
              <a:rPr lang="ru-RU" altLang="ru-RU" b="1" dirty="0"/>
              <a:t>производство УВ по СФТ – </a:t>
            </a:r>
            <a:r>
              <a:rPr lang="ru-RU" altLang="ru-RU" b="1" dirty="0" smtClean="0"/>
              <a:t>более 15 млн. </a:t>
            </a:r>
            <a:r>
              <a:rPr lang="ru-RU" altLang="ru-RU" b="1" dirty="0"/>
              <a:t>т. в год (</a:t>
            </a:r>
            <a:r>
              <a:rPr lang="ru-RU" altLang="ru-RU" b="1" dirty="0" smtClean="0"/>
              <a:t>2010 </a:t>
            </a:r>
            <a:r>
              <a:rPr lang="ru-RU" altLang="ru-RU" b="1" dirty="0"/>
              <a:t>г</a:t>
            </a:r>
            <a:r>
              <a:rPr lang="ru-RU" altLang="ru-RU" b="1" dirty="0" smtClean="0"/>
              <a:t>.).</a:t>
            </a:r>
            <a:endParaRPr lang="ru-RU" altLang="ru-RU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24563" y="4747180"/>
            <a:ext cx="2828925" cy="2038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915816" y="5838363"/>
            <a:ext cx="291581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endParaRPr lang="ru-RU" sz="1600" dirty="0"/>
          </a:p>
          <a:p>
            <a:pPr algn="r"/>
            <a:r>
              <a:rPr lang="ru-RU" sz="1600" dirty="0"/>
              <a:t>Франц Фишер (1877-1947 гг.) и Ганс </a:t>
            </a:r>
            <a:r>
              <a:rPr lang="ru-RU" sz="1600" dirty="0" err="1"/>
              <a:t>Тропш</a:t>
            </a:r>
            <a:r>
              <a:rPr lang="ru-RU" sz="1600" dirty="0"/>
              <a:t> (1889-1935 гг.)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5"/>
          <p:cNvSpPr>
            <a:spLocks noChangeArrowheads="1"/>
          </p:cNvSpPr>
          <p:nvPr/>
        </p:nvSpPr>
        <p:spPr bwMode="auto">
          <a:xfrm>
            <a:off x="165100" y="115888"/>
            <a:ext cx="897890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altLang="ru-RU" sz="2600" b="1" dirty="0"/>
              <a:t>Общая информация</a:t>
            </a:r>
            <a:endParaRPr lang="ru-RU" altLang="ru-RU" sz="2600" dirty="0"/>
          </a:p>
        </p:txBody>
      </p:sp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sp>
        <p:nvSpPr>
          <p:cNvPr id="33796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sp>
        <p:nvSpPr>
          <p:cNvPr id="33797" name="Rectangle 1"/>
          <p:cNvSpPr>
            <a:spLocks noChangeArrowheads="1"/>
          </p:cNvSpPr>
          <p:nvPr/>
        </p:nvSpPr>
        <p:spPr bwMode="auto">
          <a:xfrm>
            <a:off x="251520" y="908720"/>
            <a:ext cx="8640960" cy="42473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539750" algn="just" eaLnBrk="0" hangingPunct="0"/>
            <a:r>
              <a:rPr lang="ru-RU" altLang="ru-RU" b="1" dirty="0" smtClean="0">
                <a:cs typeface="Times New Roman" pitchFamily="18" charset="0"/>
              </a:rPr>
              <a:t>После нефтяного кризиса 1973 г. основные разработчики технологий (переработка жидких продуктов, катализатор, процесс/реактор):</a:t>
            </a:r>
          </a:p>
          <a:p>
            <a:pPr marL="285750" indent="-285750" algn="just" eaLnBrk="0" hangingPunct="0">
              <a:buFontTx/>
              <a:buChar char="-"/>
            </a:pPr>
            <a:r>
              <a:rPr lang="en-US" altLang="ru-RU" dirty="0" smtClean="0">
                <a:cs typeface="Times New Roman" pitchFamily="18" charset="0"/>
              </a:rPr>
              <a:t>ExxonMobil;</a:t>
            </a:r>
          </a:p>
          <a:p>
            <a:pPr marL="285750" indent="-285750" algn="just" eaLnBrk="0" hangingPunct="0">
              <a:buFontTx/>
              <a:buChar char="-"/>
            </a:pPr>
            <a:r>
              <a:rPr lang="en-US" altLang="ru-RU" b="1" dirty="0" err="1" smtClean="0">
                <a:cs typeface="Times New Roman" pitchFamily="18" charset="0"/>
              </a:rPr>
              <a:t>RoyalDutch</a:t>
            </a:r>
            <a:r>
              <a:rPr lang="en-US" altLang="ru-RU" b="1" dirty="0" smtClean="0">
                <a:cs typeface="Times New Roman" pitchFamily="18" charset="0"/>
              </a:rPr>
              <a:t>/Shell;</a:t>
            </a:r>
          </a:p>
          <a:p>
            <a:pPr marL="285750" indent="-285750" algn="just" eaLnBrk="0" hangingPunct="0">
              <a:buFontTx/>
              <a:buChar char="-"/>
            </a:pPr>
            <a:r>
              <a:rPr lang="en-US" altLang="ru-RU" dirty="0" smtClean="0">
                <a:cs typeface="Times New Roman" pitchFamily="18" charset="0"/>
              </a:rPr>
              <a:t>Chevron;</a:t>
            </a:r>
          </a:p>
          <a:p>
            <a:pPr marL="285750" indent="-285750" algn="just" eaLnBrk="0" hangingPunct="0">
              <a:buFontTx/>
              <a:buChar char="-"/>
            </a:pPr>
            <a:r>
              <a:rPr lang="en-US" altLang="ru-RU" b="1" dirty="0" smtClean="0">
                <a:cs typeface="Times New Roman" pitchFamily="18" charset="0"/>
              </a:rPr>
              <a:t>SASOL;</a:t>
            </a:r>
          </a:p>
          <a:p>
            <a:pPr algn="just" eaLnBrk="0" hangingPunct="0"/>
            <a:r>
              <a:rPr lang="ru-RU" altLang="ru-RU" dirty="0" smtClean="0">
                <a:cs typeface="Times New Roman" pitchFamily="18" charset="0"/>
              </a:rPr>
              <a:t>Всплески модернизации технологий совпадают с повышением цен на нефть.</a:t>
            </a:r>
          </a:p>
          <a:p>
            <a:pPr algn="just" eaLnBrk="0" hangingPunct="0"/>
            <a:r>
              <a:rPr lang="ru-RU" altLang="ru-RU" dirty="0" smtClean="0">
                <a:cs typeface="Times New Roman" pitchFamily="18" charset="0"/>
              </a:rPr>
              <a:t>В результате</a:t>
            </a:r>
            <a:r>
              <a:rPr lang="en-US" altLang="ru-RU" dirty="0" smtClean="0">
                <a:cs typeface="Times New Roman" pitchFamily="18" charset="0"/>
              </a:rPr>
              <a:t> </a:t>
            </a:r>
            <a:r>
              <a:rPr lang="ru-RU" altLang="ru-RU" dirty="0" smtClean="0">
                <a:cs typeface="Times New Roman" pitchFamily="18" charset="0"/>
              </a:rPr>
              <a:t>к 1980-м гг. у каждой компании были свои процессы получения СЖТ по синтезу ФТ, находящиеся на разных стадиях ОКР.</a:t>
            </a:r>
          </a:p>
          <a:p>
            <a:pPr indent="539750" algn="just" eaLnBrk="0" hangingPunct="0"/>
            <a:r>
              <a:rPr lang="ru-RU" altLang="ru-RU" dirty="0"/>
              <a:t>Основная тенденция коммерческого развития имеющихся технологий СФТ </a:t>
            </a:r>
            <a:r>
              <a:rPr lang="en-US" altLang="ru-RU" dirty="0"/>
              <a:t>– </a:t>
            </a:r>
            <a:r>
              <a:rPr lang="ru-RU" altLang="ru-RU" b="1" u="sng" dirty="0"/>
              <a:t>МАСШТАБИРОВАНИЕ.</a:t>
            </a:r>
          </a:p>
          <a:p>
            <a:pPr indent="539750" algn="just" eaLnBrk="0" hangingPunct="0"/>
            <a:r>
              <a:rPr lang="ru-RU" altLang="ru-RU" dirty="0"/>
              <a:t>Строительство установок мощностью менее </a:t>
            </a:r>
            <a:r>
              <a:rPr lang="en-US" altLang="ru-RU" dirty="0"/>
              <a:t>1</a:t>
            </a:r>
            <a:r>
              <a:rPr lang="ru-RU" altLang="ru-RU" dirty="0"/>
              <a:t>5000 </a:t>
            </a:r>
            <a:r>
              <a:rPr lang="en-US" altLang="ru-RU" dirty="0"/>
              <a:t>BPD (750 </a:t>
            </a:r>
            <a:r>
              <a:rPr lang="ru-RU" altLang="ru-RU" dirty="0"/>
              <a:t>тыс. т в год</a:t>
            </a:r>
            <a:r>
              <a:rPr lang="en-US" altLang="ru-RU" dirty="0"/>
              <a:t>)</a:t>
            </a:r>
            <a:r>
              <a:rPr lang="ru-RU" altLang="ru-RU" dirty="0"/>
              <a:t> экономически неоправданно (при текущих ценах на </a:t>
            </a:r>
            <a:r>
              <a:rPr lang="ru-RU" altLang="ru-RU" dirty="0" smtClean="0"/>
              <a:t>нефть, 2012 г.).</a:t>
            </a:r>
            <a:endParaRPr lang="ru-RU" altLang="ru-RU" dirty="0"/>
          </a:p>
          <a:p>
            <a:pPr algn="just" eaLnBrk="0" hangingPunct="0"/>
            <a:endParaRPr lang="ru-RU" altLang="ru-RU" dirty="0"/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8133178"/>
              </p:ext>
            </p:extLst>
          </p:nvPr>
        </p:nvGraphicFramePr>
        <p:xfrm>
          <a:off x="2699792" y="5138936"/>
          <a:ext cx="6028000" cy="13716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4760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5200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Год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Диаметр реактора, м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Производительность, </a:t>
                      </a:r>
                      <a:r>
                        <a:rPr lang="en-US" sz="1200" dirty="0" smtClean="0"/>
                        <a:t>BPD</a:t>
                      </a:r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1981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0,866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90</a:t>
                      </a:r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1989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5,0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3000</a:t>
                      </a:r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1995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8,0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11000</a:t>
                      </a:r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1998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10,7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20000</a:t>
                      </a:r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2267744" y="4803830"/>
            <a:ext cx="691276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ru-RU" altLang="ru-RU" sz="1600" b="1" dirty="0" smtClean="0"/>
              <a:t>Эволюция масштаба реакторов процесса</a:t>
            </a:r>
            <a:r>
              <a:rPr lang="en-US" altLang="ru-RU" sz="1600" b="1" dirty="0" smtClean="0"/>
              <a:t> SASOL SYNTHOL</a:t>
            </a:r>
            <a:endParaRPr lang="ru-RU" altLang="ru-RU" sz="1600" dirty="0"/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2699792" y="6582544"/>
            <a:ext cx="6048672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just"/>
            <a:r>
              <a:rPr lang="en-US" altLang="ru-RU" sz="900" i="1" dirty="0" smtClean="0"/>
              <a:t>*1 BPD (1 </a:t>
            </a:r>
            <a:r>
              <a:rPr lang="ru-RU" altLang="ru-RU" sz="900" i="1" dirty="0" smtClean="0"/>
              <a:t>нефтяной американский баррель  в день</a:t>
            </a:r>
            <a:r>
              <a:rPr lang="en-US" altLang="ru-RU" sz="900" i="1" dirty="0" smtClean="0"/>
              <a:t>)</a:t>
            </a:r>
            <a:r>
              <a:rPr lang="ru-RU" altLang="ru-RU" sz="900" i="1" dirty="0" smtClean="0"/>
              <a:t> = 58 м</a:t>
            </a:r>
            <a:r>
              <a:rPr lang="ru-RU" altLang="ru-RU" sz="900" i="1" baseline="30000" dirty="0" smtClean="0"/>
              <a:t>3</a:t>
            </a:r>
            <a:r>
              <a:rPr lang="ru-RU" altLang="ru-RU" sz="900" i="1" dirty="0" smtClean="0"/>
              <a:t> в год</a:t>
            </a:r>
            <a:endParaRPr lang="ru-RU" altLang="ru-RU" sz="900" i="1" dirty="0"/>
          </a:p>
        </p:txBody>
      </p:sp>
    </p:spTree>
    <p:extLst>
      <p:ext uri="{BB962C8B-B14F-4D97-AF65-F5344CB8AC3E}">
        <p14:creationId xmlns:p14="http://schemas.microsoft.com/office/powerpoint/2010/main" val="1270609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5"/>
          <p:cNvSpPr>
            <a:spLocks noChangeArrowheads="1"/>
          </p:cNvSpPr>
          <p:nvPr/>
        </p:nvSpPr>
        <p:spPr bwMode="auto">
          <a:xfrm>
            <a:off x="1043608" y="115888"/>
            <a:ext cx="7992888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ru-RU" altLang="ru-RU" sz="2600" b="1" dirty="0" smtClean="0"/>
              <a:t>Промышленные установки и их типы</a:t>
            </a:r>
            <a:endParaRPr lang="ru-RU" altLang="ru-RU" sz="2600" dirty="0"/>
          </a:p>
        </p:txBody>
      </p:sp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sp>
        <p:nvSpPr>
          <p:cNvPr id="33796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4000" contrast="6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6629" y="2420888"/>
            <a:ext cx="8223843" cy="42282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1"/>
          <p:cNvSpPr>
            <a:spLocks noChangeArrowheads="1"/>
          </p:cNvSpPr>
          <p:nvPr/>
        </p:nvSpPr>
        <p:spPr bwMode="auto">
          <a:xfrm>
            <a:off x="226566" y="908720"/>
            <a:ext cx="8881938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539750" algn="just" eaLnBrk="0" hangingPunct="0"/>
            <a:r>
              <a:rPr lang="ru-RU" altLang="ru-RU" sz="1400" b="1" dirty="0" smtClean="0"/>
              <a:t>Типы реакторов:</a:t>
            </a:r>
          </a:p>
          <a:p>
            <a:pPr marL="285750" indent="-285750" algn="just" eaLnBrk="0" hangingPunct="0">
              <a:buFontTx/>
              <a:buChar char="-"/>
            </a:pPr>
            <a:r>
              <a:rPr lang="en-US" altLang="ru-RU" sz="1400" b="1" dirty="0" err="1"/>
              <a:t>TubularFixedBed</a:t>
            </a:r>
            <a:r>
              <a:rPr lang="en-US" altLang="ru-RU" sz="1400" b="1" dirty="0"/>
              <a:t> (TFB)</a:t>
            </a:r>
            <a:r>
              <a:rPr lang="en-US" altLang="ru-RU" sz="1400" dirty="0"/>
              <a:t> – </a:t>
            </a:r>
            <a:r>
              <a:rPr lang="ru-RU" altLang="ru-RU" sz="1400" dirty="0"/>
              <a:t>трубчатый реактор со стационарным слоем катализатора;</a:t>
            </a:r>
          </a:p>
          <a:p>
            <a:pPr marL="285750" indent="-285750" algn="just" eaLnBrk="0" hangingPunct="0">
              <a:buFontTx/>
              <a:buChar char="-"/>
            </a:pPr>
            <a:r>
              <a:rPr lang="en-US" altLang="ru-RU" sz="1400" b="1" dirty="0" err="1" smtClean="0"/>
              <a:t>FluidizedBed</a:t>
            </a:r>
            <a:r>
              <a:rPr lang="en-US" altLang="ru-RU" sz="1400" b="1" dirty="0" smtClean="0"/>
              <a:t> (FB) – </a:t>
            </a:r>
            <a:r>
              <a:rPr lang="ru-RU" altLang="ru-RU" sz="1400" dirty="0" smtClean="0"/>
              <a:t>псевдоожиженный слой катализатора, </a:t>
            </a:r>
            <a:r>
              <a:rPr lang="en-US" altLang="ru-RU" sz="1400" i="1" dirty="0" smtClean="0"/>
              <a:t>Circulated FB </a:t>
            </a:r>
            <a:r>
              <a:rPr lang="en-US" altLang="ru-RU" sz="1400" dirty="0" smtClean="0"/>
              <a:t>– </a:t>
            </a:r>
            <a:r>
              <a:rPr lang="ru-RU" altLang="ru-RU" sz="1400" dirty="0" smtClean="0"/>
              <a:t>псевдоожиженный слой катализатора с циркуляцией;</a:t>
            </a:r>
          </a:p>
          <a:p>
            <a:pPr marL="285750" indent="-285750" algn="just" eaLnBrk="0" hangingPunct="0">
              <a:buFontTx/>
              <a:buChar char="-"/>
            </a:pPr>
            <a:r>
              <a:rPr lang="en-US" altLang="ru-RU" sz="1400" b="1" dirty="0"/>
              <a:t>Bubble Column Slurry Reactor (BCSR)</a:t>
            </a:r>
            <a:r>
              <a:rPr lang="en-US" altLang="ru-RU" sz="1400" dirty="0"/>
              <a:t> –</a:t>
            </a:r>
            <a:r>
              <a:rPr lang="ru-RU" altLang="ru-RU" sz="1400" dirty="0"/>
              <a:t> </a:t>
            </a:r>
            <a:r>
              <a:rPr lang="ru-RU" altLang="ru-RU" sz="1400" dirty="0" err="1"/>
              <a:t>сларри</a:t>
            </a:r>
            <a:r>
              <a:rPr lang="ru-RU" altLang="ru-RU" sz="1400" dirty="0"/>
              <a:t>-реактор с </a:t>
            </a:r>
            <a:r>
              <a:rPr lang="ru-RU" altLang="ru-RU" sz="1400" dirty="0" err="1"/>
              <a:t>барботажем</a:t>
            </a:r>
            <a:r>
              <a:rPr lang="ru-RU" altLang="ru-RU" sz="1400" dirty="0"/>
              <a:t> </a:t>
            </a:r>
            <a:r>
              <a:rPr lang="ru-RU" altLang="ru-RU" sz="1400" dirty="0" smtClean="0"/>
              <a:t>сырья сквозь суспензию катализатора и жидких продуктов, </a:t>
            </a:r>
            <a:r>
              <a:rPr lang="en-US" altLang="ru-RU" sz="1400" i="1" dirty="0"/>
              <a:t>Slurry</a:t>
            </a:r>
            <a:r>
              <a:rPr lang="en-US" altLang="ru-RU" sz="1400" dirty="0"/>
              <a:t> – </a:t>
            </a:r>
            <a:r>
              <a:rPr lang="ru-RU" altLang="ru-RU" sz="1400" dirty="0" err="1"/>
              <a:t>сларри</a:t>
            </a:r>
            <a:r>
              <a:rPr lang="ru-RU" altLang="ru-RU" sz="1400" dirty="0"/>
              <a:t>-реактор (суспензионного типа</a:t>
            </a:r>
            <a:r>
              <a:rPr lang="ru-RU" altLang="ru-RU" sz="1400" dirty="0" smtClean="0"/>
              <a:t>);</a:t>
            </a:r>
            <a:endParaRPr lang="ru-RU" altLang="ru-RU" sz="1400" dirty="0"/>
          </a:p>
        </p:txBody>
      </p:sp>
    </p:spTree>
    <p:extLst>
      <p:ext uri="{BB962C8B-B14F-4D97-AF65-F5344CB8AC3E}">
        <p14:creationId xmlns:p14="http://schemas.microsoft.com/office/powerpoint/2010/main" val="1430053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sp>
        <p:nvSpPr>
          <p:cNvPr id="33796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4000" contrast="6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5100" y="1196752"/>
            <a:ext cx="8765910" cy="4536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1043608" y="115888"/>
            <a:ext cx="7992888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ru-RU" altLang="ru-RU" sz="2600" b="1" dirty="0" smtClean="0"/>
              <a:t>Промышленные установки и их типы</a:t>
            </a:r>
            <a:endParaRPr lang="ru-RU" altLang="ru-RU" sz="2600" dirty="0"/>
          </a:p>
        </p:txBody>
      </p:sp>
    </p:spTree>
    <p:extLst>
      <p:ext uri="{BB962C8B-B14F-4D97-AF65-F5344CB8AC3E}">
        <p14:creationId xmlns:p14="http://schemas.microsoft.com/office/powerpoint/2010/main" val="2007321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5"/>
          <p:cNvSpPr>
            <a:spLocks noChangeArrowheads="1"/>
          </p:cNvSpPr>
          <p:nvPr/>
        </p:nvSpPr>
        <p:spPr bwMode="auto">
          <a:xfrm>
            <a:off x="165100" y="115888"/>
            <a:ext cx="897890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altLang="ru-RU" sz="2600" b="1"/>
              <a:t>Физико-химические основы</a:t>
            </a:r>
            <a:endParaRPr lang="ru-RU" altLang="ru-RU" sz="2600"/>
          </a:p>
        </p:txBody>
      </p:sp>
      <p:sp>
        <p:nvSpPr>
          <p:cNvPr id="34819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sp>
        <p:nvSpPr>
          <p:cNvPr id="34820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sp>
        <p:nvSpPr>
          <p:cNvPr id="34821" name="Rectangle 1"/>
          <p:cNvSpPr>
            <a:spLocks noChangeArrowheads="1"/>
          </p:cNvSpPr>
          <p:nvPr/>
        </p:nvSpPr>
        <p:spPr bwMode="auto">
          <a:xfrm>
            <a:off x="165100" y="908720"/>
            <a:ext cx="8871396" cy="563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539750" eaLnBrk="0" hangingPunct="0"/>
            <a:r>
              <a:rPr lang="ru-RU" altLang="ru-RU" b="1" dirty="0">
                <a:cs typeface="Times New Roman" pitchFamily="18" charset="0"/>
              </a:rPr>
              <a:t>Главные особенности синтеза Фишера-Тропша:</a:t>
            </a:r>
          </a:p>
          <a:p>
            <a:pPr indent="539750" eaLnBrk="0" hangingPunct="0"/>
            <a:endParaRPr lang="ru-RU" altLang="ru-RU" b="1" dirty="0">
              <a:cs typeface="Times New Roman" pitchFamily="18" charset="0"/>
            </a:endParaRPr>
          </a:p>
          <a:p>
            <a:pPr indent="539750" eaLnBrk="0" hangingPunct="0">
              <a:buFontTx/>
              <a:buAutoNum type="arabicParenR"/>
            </a:pPr>
            <a:r>
              <a:rPr lang="ru-RU" altLang="ru-RU" b="1" dirty="0"/>
              <a:t>Невысокая </a:t>
            </a:r>
            <a:r>
              <a:rPr lang="ru-RU" altLang="ru-RU" b="1" dirty="0" smtClean="0"/>
              <a:t>производительность: </a:t>
            </a:r>
            <a:r>
              <a:rPr lang="ru-RU" altLang="ru-RU" dirty="0" smtClean="0"/>
              <a:t>требуется </a:t>
            </a:r>
            <a:r>
              <a:rPr lang="ru-RU" altLang="ru-RU" dirty="0"/>
              <a:t>большое время </a:t>
            </a:r>
            <a:r>
              <a:rPr lang="ru-RU" altLang="ru-RU" dirty="0" smtClean="0"/>
              <a:t>контакта, =</a:t>
            </a:r>
            <a:r>
              <a:rPr lang="en-US" altLang="ru-RU" dirty="0" smtClean="0"/>
              <a:t>&gt;</a:t>
            </a:r>
            <a:r>
              <a:rPr lang="ru-RU" altLang="ru-RU" dirty="0" smtClean="0"/>
              <a:t> </a:t>
            </a:r>
            <a:r>
              <a:rPr lang="en-US" altLang="ru-RU" dirty="0" smtClean="0"/>
              <a:t>=&gt; </a:t>
            </a:r>
            <a:r>
              <a:rPr lang="ru-RU" altLang="ru-RU" dirty="0" smtClean="0"/>
              <a:t>низкая </a:t>
            </a:r>
            <a:r>
              <a:rPr lang="ru-RU" altLang="ru-RU" dirty="0"/>
              <a:t>единичная мощность </a:t>
            </a:r>
            <a:r>
              <a:rPr lang="ru-RU" altLang="ru-RU" dirty="0" smtClean="0"/>
              <a:t>установок – не более 1 г УВ на 1 г катализатора в 1 час;</a:t>
            </a:r>
            <a:endParaRPr lang="ru-RU" altLang="ru-RU" dirty="0"/>
          </a:p>
          <a:p>
            <a:pPr indent="539750" eaLnBrk="0" hangingPunct="0">
              <a:buFontTx/>
              <a:buAutoNum type="arabicParenR"/>
            </a:pPr>
            <a:endParaRPr lang="ru-RU" altLang="ru-RU" b="1" dirty="0"/>
          </a:p>
          <a:p>
            <a:pPr indent="539750" eaLnBrk="0" hangingPunct="0">
              <a:buFontTx/>
              <a:buAutoNum type="arabicParenR"/>
            </a:pPr>
            <a:r>
              <a:rPr lang="ru-RU" altLang="ru-RU" b="1" dirty="0"/>
              <a:t>Крайне высокий тепловой </a:t>
            </a:r>
            <a:r>
              <a:rPr lang="ru-RU" altLang="ru-RU" b="1" dirty="0" smtClean="0"/>
              <a:t>эффект </a:t>
            </a:r>
            <a:r>
              <a:rPr lang="ru-RU" altLang="ru-RU" dirty="0" smtClean="0"/>
              <a:t>и</a:t>
            </a:r>
            <a:r>
              <a:rPr lang="ru-RU" altLang="ru-RU" dirty="0"/>
              <a:t>, одновременно, необходимость ведения процесса в узком температурном </a:t>
            </a:r>
            <a:r>
              <a:rPr lang="ru-RU" altLang="ru-RU" dirty="0" smtClean="0"/>
              <a:t>интервале</a:t>
            </a:r>
            <a:endParaRPr lang="en-US" altLang="ru-RU" dirty="0" smtClean="0"/>
          </a:p>
          <a:p>
            <a:r>
              <a:rPr lang="ru-RU" altLang="ru-RU" b="1" dirty="0"/>
              <a:t>Высокая Т: </a:t>
            </a:r>
            <a:r>
              <a:rPr lang="ru-RU" altLang="ru-RU" dirty="0"/>
              <a:t>высокая скорость каталитической реакции;</a:t>
            </a:r>
          </a:p>
          <a:p>
            <a:r>
              <a:rPr lang="ru-RU" altLang="ru-RU" b="1" dirty="0"/>
              <a:t>Низкая Т: </a:t>
            </a:r>
            <a:r>
              <a:rPr lang="ru-RU" altLang="ru-RU" dirty="0"/>
              <a:t>высокая селективность по жидким УВ</a:t>
            </a:r>
            <a:r>
              <a:rPr lang="ru-RU" altLang="ru-RU" dirty="0" smtClean="0"/>
              <a:t>.</a:t>
            </a:r>
            <a:endParaRPr lang="en-US" altLang="ru-RU" dirty="0"/>
          </a:p>
          <a:p>
            <a:pPr indent="539750" eaLnBrk="0" hangingPunct="0"/>
            <a:r>
              <a:rPr lang="ru-RU" altLang="ru-RU" i="1" dirty="0"/>
              <a:t>Пример: если бы тепло реакции не отводилось, то 1 м</a:t>
            </a:r>
            <a:r>
              <a:rPr lang="ru-RU" altLang="ru-RU" i="1" baseline="30000" dirty="0"/>
              <a:t>3</a:t>
            </a:r>
            <a:r>
              <a:rPr lang="ru-RU" altLang="ru-RU" i="1" dirty="0"/>
              <a:t> синтез-газа в ходе реакции нагрелся бы до 1500 </a:t>
            </a:r>
            <a:r>
              <a:rPr lang="ru-RU" altLang="ru-RU" i="1" dirty="0" smtClean="0"/>
              <a:t>°С.</a:t>
            </a:r>
          </a:p>
          <a:p>
            <a:pPr marL="3852863" algn="ctr"/>
            <a:endParaRPr lang="ru-RU" altLang="ru-RU" dirty="0" smtClean="0"/>
          </a:p>
          <a:p>
            <a:pPr marL="3852863" algn="ctr"/>
            <a:r>
              <a:rPr lang="pt-BR" altLang="ru-RU" dirty="0" smtClean="0"/>
              <a:t>nCO </a:t>
            </a:r>
            <a:r>
              <a:rPr lang="pt-BR" altLang="ru-RU" dirty="0"/>
              <a:t>+ (2n+1)H</a:t>
            </a:r>
            <a:r>
              <a:rPr lang="pt-BR" altLang="ru-RU" baseline="-25000" dirty="0"/>
              <a:t>2</a:t>
            </a:r>
            <a:r>
              <a:rPr lang="pt-BR" altLang="ru-RU" dirty="0"/>
              <a:t> → C</a:t>
            </a:r>
            <a:r>
              <a:rPr lang="pt-BR" altLang="ru-RU" baseline="-25000" dirty="0"/>
              <a:t>n</a:t>
            </a:r>
            <a:r>
              <a:rPr lang="pt-BR" altLang="ru-RU" dirty="0"/>
              <a:t>H</a:t>
            </a:r>
            <a:r>
              <a:rPr lang="pt-BR" altLang="ru-RU" baseline="-25000" dirty="0"/>
              <a:t>2n+2</a:t>
            </a:r>
            <a:r>
              <a:rPr lang="pt-BR" altLang="ru-RU" dirty="0"/>
              <a:t> + nH</a:t>
            </a:r>
            <a:r>
              <a:rPr lang="pt-BR" altLang="ru-RU" baseline="-25000" dirty="0"/>
              <a:t>2</a:t>
            </a:r>
            <a:r>
              <a:rPr lang="pt-BR" altLang="ru-RU" dirty="0"/>
              <a:t>О</a:t>
            </a:r>
          </a:p>
          <a:p>
            <a:pPr marL="3852863" algn="ctr"/>
            <a:r>
              <a:rPr lang="pt-BR" altLang="ru-RU" dirty="0"/>
              <a:t>nCO + 2nH</a:t>
            </a:r>
            <a:r>
              <a:rPr lang="pt-BR" altLang="ru-RU" baseline="-25000" dirty="0"/>
              <a:t>2</a:t>
            </a:r>
            <a:r>
              <a:rPr lang="pt-BR" altLang="ru-RU" dirty="0"/>
              <a:t> → C</a:t>
            </a:r>
            <a:r>
              <a:rPr lang="pt-BR" altLang="ru-RU" baseline="-25000" dirty="0"/>
              <a:t>n</a:t>
            </a:r>
            <a:r>
              <a:rPr lang="pt-BR" altLang="ru-RU" dirty="0"/>
              <a:t>H</a:t>
            </a:r>
            <a:r>
              <a:rPr lang="pt-BR" altLang="ru-RU" baseline="-25000" dirty="0"/>
              <a:t>2n</a:t>
            </a:r>
            <a:r>
              <a:rPr lang="pt-BR" altLang="ru-RU" dirty="0"/>
              <a:t> + nH</a:t>
            </a:r>
            <a:r>
              <a:rPr lang="pt-BR" altLang="ru-RU" baseline="-25000" dirty="0"/>
              <a:t>2</a:t>
            </a:r>
            <a:r>
              <a:rPr lang="pt-BR" altLang="ru-RU" dirty="0"/>
              <a:t>О</a:t>
            </a:r>
            <a:endParaRPr lang="ru-RU" altLang="ru-RU" dirty="0"/>
          </a:p>
          <a:p>
            <a:pPr marL="3852863" algn="ctr"/>
            <a:r>
              <a:rPr lang="en-US" altLang="ru-RU" dirty="0"/>
              <a:t>Q = </a:t>
            </a:r>
            <a:r>
              <a:rPr lang="ru-RU" altLang="ru-RU" dirty="0"/>
              <a:t>165-202 кДж/моль СО (группу –</a:t>
            </a:r>
            <a:r>
              <a:rPr lang="en-US" altLang="ru-RU" dirty="0"/>
              <a:t>CH</a:t>
            </a:r>
            <a:r>
              <a:rPr lang="en-US" altLang="ru-RU" baseline="-25000" dirty="0"/>
              <a:t>2</a:t>
            </a:r>
            <a:r>
              <a:rPr lang="en-US" altLang="ru-RU" dirty="0"/>
              <a:t>-</a:t>
            </a:r>
            <a:r>
              <a:rPr lang="ru-RU" altLang="ru-RU" dirty="0"/>
              <a:t>)</a:t>
            </a:r>
            <a:endParaRPr lang="pt-BR" altLang="ru-RU" dirty="0"/>
          </a:p>
          <a:p>
            <a:endParaRPr lang="ru-RU" altLang="ru-RU" dirty="0"/>
          </a:p>
          <a:p>
            <a:r>
              <a:rPr lang="ru-RU" altLang="ru-RU" b="1" dirty="0"/>
              <a:t>Вывод: </a:t>
            </a:r>
            <a:r>
              <a:rPr lang="ru-RU" altLang="ru-RU" dirty="0"/>
              <a:t>для сохранения высокой селективности требуется жесткий контроль температуры слоя и обеспечение его </a:t>
            </a:r>
            <a:r>
              <a:rPr lang="ru-RU" altLang="ru-RU" dirty="0" err="1" smtClean="0"/>
              <a:t>изотермичности</a:t>
            </a:r>
            <a:r>
              <a:rPr lang="ru-RU" altLang="ru-RU" dirty="0" smtClean="0"/>
              <a:t>.</a:t>
            </a:r>
          </a:p>
          <a:p>
            <a:r>
              <a:rPr lang="ru-RU" altLang="ru-RU" dirty="0" smtClean="0"/>
              <a:t>Исторически, первые реактора Ф-Т – реактора трубчатые с теплосъемом.</a:t>
            </a:r>
            <a:endParaRPr lang="ru-RU" altLang="ru-RU" dirty="0"/>
          </a:p>
        </p:txBody>
      </p:sp>
      <p:pic>
        <p:nvPicPr>
          <p:cNvPr id="8" name="Picture 6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8250" y="4638648"/>
            <a:ext cx="3094525" cy="806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Прямоугольник 1"/>
          <p:cNvSpPr>
            <a:spLocks noChangeArrowheads="1"/>
          </p:cNvSpPr>
          <p:nvPr/>
        </p:nvSpPr>
        <p:spPr bwMode="auto">
          <a:xfrm>
            <a:off x="1379352" y="4417367"/>
            <a:ext cx="1686679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altLang="ru-RU" sz="1400" i="1" dirty="0"/>
              <a:t>Схема Андерсона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5"/>
          <p:cNvSpPr>
            <a:spLocks noChangeArrowheads="1"/>
          </p:cNvSpPr>
          <p:nvPr/>
        </p:nvSpPr>
        <p:spPr bwMode="auto">
          <a:xfrm>
            <a:off x="165100" y="115888"/>
            <a:ext cx="897890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altLang="ru-RU" sz="2600" b="1"/>
              <a:t>Физико-химические основы</a:t>
            </a:r>
            <a:endParaRPr lang="ru-RU" altLang="ru-RU" sz="2600"/>
          </a:p>
        </p:txBody>
      </p:sp>
      <p:sp>
        <p:nvSpPr>
          <p:cNvPr id="34819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sp>
        <p:nvSpPr>
          <p:cNvPr id="34820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sp>
        <p:nvSpPr>
          <p:cNvPr id="34821" name="Rectangle 1"/>
          <p:cNvSpPr>
            <a:spLocks noChangeArrowheads="1"/>
          </p:cNvSpPr>
          <p:nvPr/>
        </p:nvSpPr>
        <p:spPr bwMode="auto">
          <a:xfrm>
            <a:off x="251520" y="908720"/>
            <a:ext cx="8640960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539750" eaLnBrk="0" hangingPunct="0"/>
            <a:r>
              <a:rPr lang="ru-RU" altLang="ru-RU" b="1" dirty="0">
                <a:cs typeface="Times New Roman" pitchFamily="18" charset="0"/>
              </a:rPr>
              <a:t>Главные особенности синтеза Фишера-Тропша:</a:t>
            </a:r>
          </a:p>
          <a:p>
            <a:pPr indent="539750" eaLnBrk="0" hangingPunct="0"/>
            <a:endParaRPr lang="ru-RU" altLang="ru-RU" b="1" dirty="0">
              <a:cs typeface="Times New Roman" pitchFamily="18" charset="0"/>
            </a:endParaRPr>
          </a:p>
          <a:p>
            <a:pPr eaLnBrk="0" hangingPunct="0"/>
            <a:r>
              <a:rPr lang="ru-RU" altLang="ru-RU" b="1" dirty="0" smtClean="0"/>
              <a:t>3) Процесс 3-хфазный: </a:t>
            </a:r>
            <a:r>
              <a:rPr lang="ru-RU" altLang="ru-RU" dirty="0" smtClean="0"/>
              <a:t>газообразные реагенты растворяются в жидкой фазе, часть продуктов реакции должна испариться, всегда имеется твердый катализатор – необходима высокоразвитая поверхность раздела фаз </a:t>
            </a:r>
            <a:r>
              <a:rPr lang="ru-RU" altLang="ru-RU" i="1" dirty="0" smtClean="0"/>
              <a:t>газ-жидкость, </a:t>
            </a:r>
            <a:r>
              <a:rPr lang="ru-RU" altLang="ru-RU" dirty="0" smtClean="0"/>
              <a:t>интенсивный массоперенос внутри жидкой фазы;</a:t>
            </a:r>
          </a:p>
          <a:p>
            <a:pPr eaLnBrk="0" hangingPunct="0"/>
            <a:endParaRPr lang="ru-RU" altLang="ru-RU" b="1" dirty="0"/>
          </a:p>
          <a:p>
            <a:r>
              <a:rPr lang="ru-RU" altLang="ru-RU" b="1" dirty="0"/>
              <a:t>Сопутствующие реакции синтеза углеводородов из СО и Н</a:t>
            </a:r>
            <a:r>
              <a:rPr lang="ru-RU" altLang="ru-RU" b="1" baseline="-25000" dirty="0"/>
              <a:t>2</a:t>
            </a:r>
            <a:r>
              <a:rPr lang="ru-RU" altLang="ru-RU" b="1" dirty="0"/>
              <a:t>:</a:t>
            </a:r>
          </a:p>
          <a:p>
            <a:pPr>
              <a:buFontTx/>
              <a:buChar char="•"/>
            </a:pPr>
            <a:r>
              <a:rPr lang="ru-RU" altLang="ru-RU" dirty="0"/>
              <a:t> синтез спиртов и других О-соединений: </a:t>
            </a:r>
          </a:p>
          <a:p>
            <a:pPr algn="ctr"/>
            <a:r>
              <a:rPr lang="pt-BR" altLang="ru-RU" dirty="0"/>
              <a:t>nCO + (2n+1)H</a:t>
            </a:r>
            <a:r>
              <a:rPr lang="pt-BR" altLang="ru-RU" baseline="-25000" dirty="0"/>
              <a:t>2</a:t>
            </a:r>
            <a:r>
              <a:rPr lang="pt-BR" altLang="ru-RU" dirty="0"/>
              <a:t> → C</a:t>
            </a:r>
            <a:r>
              <a:rPr lang="pt-BR" altLang="ru-RU" baseline="-25000" dirty="0"/>
              <a:t>n</a:t>
            </a:r>
            <a:r>
              <a:rPr lang="pt-BR" altLang="ru-RU" dirty="0"/>
              <a:t>H</a:t>
            </a:r>
            <a:r>
              <a:rPr lang="pt-BR" altLang="ru-RU" baseline="-25000" dirty="0"/>
              <a:t>2n+2</a:t>
            </a:r>
            <a:r>
              <a:rPr lang="en-US" altLang="ru-RU" dirty="0"/>
              <a:t>O </a:t>
            </a:r>
            <a:r>
              <a:rPr lang="pt-BR" altLang="ru-RU" dirty="0"/>
              <a:t>+ (n-1)H</a:t>
            </a:r>
            <a:r>
              <a:rPr lang="pt-BR" altLang="ru-RU" baseline="-25000" dirty="0"/>
              <a:t>2</a:t>
            </a:r>
            <a:r>
              <a:rPr lang="pt-BR" altLang="ru-RU" dirty="0"/>
              <a:t>О</a:t>
            </a:r>
          </a:p>
          <a:p>
            <a:pPr>
              <a:buFontTx/>
              <a:buChar char="•"/>
            </a:pPr>
            <a:r>
              <a:rPr lang="en-US" altLang="ru-RU" dirty="0"/>
              <a:t> </a:t>
            </a:r>
            <a:r>
              <a:rPr lang="ru-RU" altLang="ru-RU" dirty="0"/>
              <a:t>гидрирование оксида углерода до метана: </a:t>
            </a:r>
          </a:p>
          <a:p>
            <a:pPr algn="ctr"/>
            <a:r>
              <a:rPr lang="ru-RU" altLang="ru-RU" dirty="0"/>
              <a:t>СО + 3Н</a:t>
            </a:r>
            <a:r>
              <a:rPr lang="ru-RU" altLang="ru-RU" baseline="-25000" dirty="0"/>
              <a:t>2</a:t>
            </a:r>
            <a:r>
              <a:rPr lang="ru-RU" altLang="ru-RU" dirty="0"/>
              <a:t> → СН</a:t>
            </a:r>
            <a:r>
              <a:rPr lang="ru-RU" altLang="ru-RU" baseline="-25000" dirty="0"/>
              <a:t>4</a:t>
            </a:r>
            <a:r>
              <a:rPr lang="ru-RU" altLang="ru-RU" dirty="0"/>
              <a:t> + Н</a:t>
            </a:r>
            <a:r>
              <a:rPr lang="ru-RU" altLang="ru-RU" baseline="-25000" dirty="0"/>
              <a:t>2</a:t>
            </a:r>
            <a:r>
              <a:rPr lang="ru-RU" altLang="ru-RU" dirty="0"/>
              <a:t>О + 214 кДж/моль</a:t>
            </a:r>
          </a:p>
          <a:p>
            <a:pPr>
              <a:buFontTx/>
              <a:buChar char="•"/>
            </a:pPr>
            <a:r>
              <a:rPr lang="ru-RU" altLang="ru-RU" dirty="0"/>
              <a:t> реакция Белла – Будара (диспропорционирование СО): </a:t>
            </a:r>
          </a:p>
          <a:p>
            <a:pPr algn="ctr"/>
            <a:r>
              <a:rPr lang="ru-RU" altLang="ru-RU" dirty="0"/>
              <a:t>2СО → СО</a:t>
            </a:r>
            <a:r>
              <a:rPr lang="ru-RU" altLang="ru-RU" baseline="-25000" dirty="0"/>
              <a:t>2</a:t>
            </a:r>
            <a:r>
              <a:rPr lang="ru-RU" altLang="ru-RU" dirty="0"/>
              <a:t> + С – 160,9 кДж/моль</a:t>
            </a:r>
          </a:p>
          <a:p>
            <a:pPr>
              <a:buFontTx/>
              <a:buChar char="•"/>
            </a:pPr>
            <a:r>
              <a:rPr lang="ru-RU" altLang="ru-RU" dirty="0"/>
              <a:t> реакция водяного газа (</a:t>
            </a:r>
            <a:r>
              <a:rPr lang="en-US" altLang="ru-RU" dirty="0"/>
              <a:t>WGS-reaction</a:t>
            </a:r>
            <a:r>
              <a:rPr lang="ru-RU" altLang="ru-RU" dirty="0"/>
              <a:t>): </a:t>
            </a:r>
          </a:p>
          <a:p>
            <a:pPr algn="ctr"/>
            <a:r>
              <a:rPr lang="ru-RU" altLang="ru-RU" dirty="0"/>
              <a:t>СО + Н</a:t>
            </a:r>
            <a:r>
              <a:rPr lang="ru-RU" altLang="ru-RU" baseline="-25000" dirty="0"/>
              <a:t>2</a:t>
            </a:r>
            <a:r>
              <a:rPr lang="ru-RU" altLang="ru-RU" dirty="0"/>
              <a:t>О ↔ СО</a:t>
            </a:r>
            <a:r>
              <a:rPr lang="ru-RU" altLang="ru-RU" baseline="-25000" dirty="0"/>
              <a:t>2</a:t>
            </a:r>
            <a:r>
              <a:rPr lang="ru-RU" altLang="ru-RU" dirty="0"/>
              <a:t> + Н</a:t>
            </a:r>
            <a:r>
              <a:rPr lang="ru-RU" altLang="ru-RU" baseline="-25000" dirty="0"/>
              <a:t>2</a:t>
            </a:r>
            <a:r>
              <a:rPr lang="en-US" altLang="ru-RU" dirty="0"/>
              <a:t> + </a:t>
            </a:r>
            <a:r>
              <a:rPr lang="ru-RU" altLang="ru-RU" dirty="0"/>
              <a:t>42,4 </a:t>
            </a:r>
            <a:r>
              <a:rPr lang="ru-RU" altLang="ru-RU" dirty="0" smtClean="0"/>
              <a:t>кДж/моль</a:t>
            </a:r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2577898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5"/>
          <p:cNvSpPr>
            <a:spLocks noChangeArrowheads="1"/>
          </p:cNvSpPr>
          <p:nvPr/>
        </p:nvSpPr>
        <p:spPr bwMode="auto">
          <a:xfrm>
            <a:off x="165100" y="115888"/>
            <a:ext cx="897890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altLang="ru-RU" sz="2600" b="1"/>
              <a:t>Физико-химические основы</a:t>
            </a:r>
            <a:endParaRPr lang="ru-RU" altLang="ru-RU" sz="2600"/>
          </a:p>
        </p:txBody>
      </p:sp>
      <p:sp>
        <p:nvSpPr>
          <p:cNvPr id="34819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sp>
        <p:nvSpPr>
          <p:cNvPr id="34820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sp>
        <p:nvSpPr>
          <p:cNvPr id="34821" name="Rectangle 1"/>
          <p:cNvSpPr>
            <a:spLocks noChangeArrowheads="1"/>
          </p:cNvSpPr>
          <p:nvPr/>
        </p:nvSpPr>
        <p:spPr bwMode="auto">
          <a:xfrm>
            <a:off x="251520" y="908720"/>
            <a:ext cx="864096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ru-RU" altLang="ru-RU" b="1" dirty="0" smtClean="0"/>
              <a:t>4) Продукты реакции заполняют поры катализатора </a:t>
            </a:r>
            <a:r>
              <a:rPr lang="ru-RU" altLang="ru-RU" dirty="0" smtClean="0"/>
              <a:t>и препятствуют движению сырья – необходимы зерна катализатора минимального размера.</a:t>
            </a:r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251520" y="5229200"/>
            <a:ext cx="8640960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/>
            <a:r>
              <a:rPr lang="ru-RU" altLang="ru-RU" sz="1400" b="1" dirty="0" smtClean="0"/>
              <a:t>Рисунок – Рассчитанный фактор эффективности как функция эквивалентного радиуса частицы катализатора для различных значений константы скорости реакции псевдо-первого порядка </a:t>
            </a:r>
            <a:r>
              <a:rPr lang="ru-RU" altLang="ru-RU" sz="1400" dirty="0" smtClean="0"/>
              <a:t>(эквивалентный радиус – отношение объема частицы к площади ее внешней поверхности)</a:t>
            </a:r>
          </a:p>
          <a:p>
            <a:pPr algn="ctr" eaLnBrk="0" hangingPunct="0"/>
            <a:r>
              <a:rPr lang="ru-RU" altLang="ru-RU" sz="1400" dirty="0" smtClean="0"/>
              <a:t>Эффективный коэффициент диффузии Н</a:t>
            </a:r>
            <a:r>
              <a:rPr lang="ru-RU" altLang="ru-RU" sz="1400" baseline="-25000" dirty="0" smtClean="0"/>
              <a:t>2</a:t>
            </a:r>
            <a:r>
              <a:rPr lang="ru-RU" altLang="ru-RU" sz="1400" dirty="0" smtClean="0"/>
              <a:t> – 10</a:t>
            </a:r>
            <a:r>
              <a:rPr lang="ru-RU" altLang="ru-RU" sz="1400" baseline="30000" dirty="0" smtClean="0"/>
              <a:t>-8</a:t>
            </a:r>
            <a:r>
              <a:rPr lang="ru-RU" altLang="ru-RU" sz="1400" dirty="0" smtClean="0"/>
              <a:t> м</a:t>
            </a:r>
            <a:r>
              <a:rPr lang="ru-RU" altLang="ru-RU" sz="1400" baseline="30000" dirty="0" smtClean="0"/>
              <a:t>2</a:t>
            </a:r>
            <a:r>
              <a:rPr lang="ru-RU" altLang="ru-RU" sz="1400" dirty="0" smtClean="0"/>
              <a:t>/с; парциальное давление водорода – 23 бар; коэффициент Генри для Н</a:t>
            </a:r>
            <a:r>
              <a:rPr lang="ru-RU" altLang="ru-RU" sz="1400" baseline="-25000" dirty="0" smtClean="0"/>
              <a:t>2</a:t>
            </a:r>
            <a:r>
              <a:rPr lang="ru-RU" altLang="ru-RU" sz="1400" dirty="0" smtClean="0"/>
              <a:t> – 750 бар; мольный объем жидкости в порах – 6 · 10</a:t>
            </a:r>
            <a:r>
              <a:rPr lang="ru-RU" altLang="ru-RU" sz="1400" baseline="30000" dirty="0" smtClean="0"/>
              <a:t>-4</a:t>
            </a:r>
            <a:r>
              <a:rPr lang="ru-RU" altLang="ru-RU" sz="1400" dirty="0" smtClean="0"/>
              <a:t> м</a:t>
            </a:r>
            <a:r>
              <a:rPr lang="ru-RU" altLang="ru-RU" sz="1400" baseline="30000" dirty="0" smtClean="0"/>
              <a:t>3</a:t>
            </a:r>
            <a:r>
              <a:rPr lang="ru-RU" altLang="ru-RU" sz="1400" dirty="0" smtClean="0"/>
              <a:t>/моль</a:t>
            </a:r>
          </a:p>
          <a:p>
            <a:pPr algn="ctr" eaLnBrk="0" hangingPunct="0"/>
            <a:r>
              <a:rPr lang="ru-RU" altLang="ru-RU" sz="1400" dirty="0" smtClean="0"/>
              <a:t>Размеры частиц катализаторов Ф-Т: 0,22-2,6 мм.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1484784"/>
            <a:ext cx="4896544" cy="37319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31498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5"/>
          <p:cNvSpPr>
            <a:spLocks noChangeArrowheads="1"/>
          </p:cNvSpPr>
          <p:nvPr/>
        </p:nvSpPr>
        <p:spPr bwMode="auto">
          <a:xfrm>
            <a:off x="165100" y="115888"/>
            <a:ext cx="897890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altLang="ru-RU" sz="2600" b="1"/>
              <a:t>Физико-химические основы</a:t>
            </a:r>
            <a:endParaRPr lang="ru-RU" altLang="ru-RU" sz="2600"/>
          </a:p>
        </p:txBody>
      </p:sp>
      <p:sp>
        <p:nvSpPr>
          <p:cNvPr id="35843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sp>
        <p:nvSpPr>
          <p:cNvPr id="35844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sp>
        <p:nvSpPr>
          <p:cNvPr id="20486" name="Rectangle 1"/>
          <p:cNvSpPr>
            <a:spLocks noChangeArrowheads="1"/>
          </p:cNvSpPr>
          <p:nvPr/>
        </p:nvSpPr>
        <p:spPr bwMode="auto">
          <a:xfrm>
            <a:off x="251520" y="908720"/>
            <a:ext cx="8640960" cy="4801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b="1" dirty="0"/>
              <a:t>Термодинамические закономерности </a:t>
            </a:r>
            <a:r>
              <a:rPr lang="ru-RU" b="1" dirty="0" smtClean="0"/>
              <a:t>образования </a:t>
            </a:r>
            <a:r>
              <a:rPr lang="ru-RU" b="1" dirty="0"/>
              <a:t>продуктов синтеза </a:t>
            </a:r>
            <a:r>
              <a:rPr lang="ru-RU" b="1" dirty="0" smtClean="0"/>
              <a:t>Ф-Т </a:t>
            </a:r>
            <a:r>
              <a:rPr lang="ru-RU" b="1" dirty="0"/>
              <a:t>таковы:</a:t>
            </a:r>
          </a:p>
          <a:p>
            <a:pPr>
              <a:defRPr/>
            </a:pPr>
            <a:endParaRPr lang="ru-RU" dirty="0"/>
          </a:p>
          <a:p>
            <a:pPr marL="342900" indent="-342900">
              <a:buFont typeface="+mj-lt"/>
              <a:buAutoNum type="arabicPeriod"/>
              <a:defRPr/>
            </a:pPr>
            <a:r>
              <a:rPr lang="ru-RU" dirty="0"/>
              <a:t>Возможно образование из СО и H</a:t>
            </a:r>
            <a:r>
              <a:rPr lang="ru-RU" baseline="-25000" dirty="0"/>
              <a:t>2</a:t>
            </a:r>
            <a:r>
              <a:rPr lang="ru-RU" dirty="0"/>
              <a:t> углеводородов любой молекулярной массы, вида и строения кроме ацетилена.</a:t>
            </a:r>
          </a:p>
          <a:p>
            <a:pPr marL="342900" indent="-342900">
              <a:buFont typeface="+mj-lt"/>
              <a:buAutoNum type="arabicPeriod"/>
              <a:defRPr/>
            </a:pPr>
            <a:endParaRPr lang="ru-RU" dirty="0" smtClean="0"/>
          </a:p>
          <a:p>
            <a:pPr marL="342900" indent="-342900">
              <a:buFont typeface="+mj-lt"/>
              <a:buAutoNum type="arabicPeriod"/>
              <a:defRPr/>
            </a:pPr>
            <a:r>
              <a:rPr lang="ru-RU" dirty="0" smtClean="0"/>
              <a:t>Вероятность </a:t>
            </a:r>
            <a:r>
              <a:rPr lang="ru-RU" dirty="0"/>
              <a:t>образования углеводородов уменьшается в ряду: метан &gt; другие алканы &gt; алкены. Вероятность образования нормальных алканов уменьшается, а нормальных </a:t>
            </a:r>
            <a:r>
              <a:rPr lang="ru-RU" dirty="0" err="1"/>
              <a:t>алкенов</a:t>
            </a:r>
            <a:r>
              <a:rPr lang="ru-RU" dirty="0"/>
              <a:t> повышается с увеличением длины цепи.</a:t>
            </a:r>
          </a:p>
          <a:p>
            <a:pPr marL="342900" indent="-342900">
              <a:buFont typeface="+mj-lt"/>
              <a:buAutoNum type="arabicPeriod"/>
              <a:defRPr/>
            </a:pPr>
            <a:endParaRPr lang="ru-RU" dirty="0" smtClean="0"/>
          </a:p>
          <a:p>
            <a:pPr marL="342900" indent="-342900">
              <a:buFont typeface="+mj-lt"/>
              <a:buAutoNum type="arabicPeriod"/>
              <a:defRPr/>
            </a:pPr>
            <a:r>
              <a:rPr lang="ru-RU" dirty="0" smtClean="0"/>
              <a:t>Повышение </a:t>
            </a:r>
            <a:r>
              <a:rPr lang="ru-RU" dirty="0"/>
              <a:t>общего давления в системе способствует образованию более тяжелых продуктов, а увеличение парциального давления водорода в синтез-газе благоприятствует образованию алканов</a:t>
            </a:r>
            <a:r>
              <a:rPr lang="ru-RU" dirty="0" smtClean="0"/>
              <a:t>.</a:t>
            </a:r>
          </a:p>
          <a:p>
            <a:pPr marL="342900" indent="-342900">
              <a:buFont typeface="+mj-lt"/>
              <a:buAutoNum type="arabicPeriod"/>
              <a:defRPr/>
            </a:pPr>
            <a:endParaRPr lang="ru-RU" dirty="0" smtClean="0"/>
          </a:p>
          <a:p>
            <a:pPr marL="342900" indent="-342900">
              <a:buFont typeface="+mj-lt"/>
              <a:buAutoNum type="arabicPeriod"/>
              <a:defRPr/>
            </a:pPr>
            <a:r>
              <a:rPr lang="ru-RU" dirty="0" smtClean="0"/>
              <a:t>Повышение </a:t>
            </a:r>
            <a:r>
              <a:rPr lang="ru-RU" dirty="0"/>
              <a:t>температуры приводит к увеличению содержания легких продуктов, ароматики и кетонов.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5"/>
          <p:cNvSpPr>
            <a:spLocks noChangeArrowheads="1"/>
          </p:cNvSpPr>
          <p:nvPr/>
        </p:nvSpPr>
        <p:spPr bwMode="auto">
          <a:xfrm>
            <a:off x="971600" y="115888"/>
            <a:ext cx="817240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ru-RU" altLang="ru-RU" sz="2600" b="1" dirty="0" smtClean="0"/>
              <a:t>Катализаторы синтеза Фишера-Тропша</a:t>
            </a:r>
            <a:endParaRPr lang="ru-RU" altLang="ru-RU" sz="2600" dirty="0"/>
          </a:p>
        </p:txBody>
      </p:sp>
      <p:sp>
        <p:nvSpPr>
          <p:cNvPr id="36867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sp>
        <p:nvSpPr>
          <p:cNvPr id="36868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pic>
        <p:nvPicPr>
          <p:cNvPr id="36869" name="Picture 2" descr="Y:\!Юрьев\2012_01_20\IMG_0001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15616" y="865188"/>
            <a:ext cx="6480175" cy="5986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2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sp>
        <p:nvSpPr>
          <p:cNvPr id="37893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sp>
        <p:nvSpPr>
          <p:cNvPr id="20486" name="Rectangle 1"/>
          <p:cNvSpPr>
            <a:spLocks noChangeArrowheads="1"/>
          </p:cNvSpPr>
          <p:nvPr/>
        </p:nvSpPr>
        <p:spPr bwMode="auto">
          <a:xfrm>
            <a:off x="285478" y="3812847"/>
            <a:ext cx="8573044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b="1" dirty="0" smtClean="0"/>
              <a:t>Fe</a:t>
            </a:r>
            <a:r>
              <a:rPr lang="ru-RU" b="1" dirty="0" smtClean="0"/>
              <a:t>-катализаторы (в отличие от </a:t>
            </a:r>
            <a:r>
              <a:rPr lang="en-US" b="1" dirty="0" smtClean="0"/>
              <a:t>Co-</a:t>
            </a:r>
            <a:r>
              <a:rPr lang="ru-RU" b="1" dirty="0" smtClean="0"/>
              <a:t>) активны в отношении реакции водяного газа:</a:t>
            </a:r>
          </a:p>
          <a:p>
            <a:pPr algn="ctr">
              <a:defRPr/>
            </a:pPr>
            <a:r>
              <a:rPr lang="en-US" dirty="0" smtClean="0"/>
              <a:t>CO + H</a:t>
            </a:r>
            <a:r>
              <a:rPr lang="en-US" baseline="-25000" dirty="0" smtClean="0"/>
              <a:t>2</a:t>
            </a:r>
            <a:r>
              <a:rPr lang="en-US" dirty="0" smtClean="0"/>
              <a:t>O = CO</a:t>
            </a:r>
            <a:r>
              <a:rPr lang="en-US" baseline="-25000" dirty="0" smtClean="0"/>
              <a:t>2</a:t>
            </a:r>
            <a:r>
              <a:rPr lang="en-US" dirty="0" smtClean="0"/>
              <a:t> + H</a:t>
            </a:r>
            <a:r>
              <a:rPr lang="en-US" baseline="-25000" dirty="0" smtClean="0"/>
              <a:t>2</a:t>
            </a:r>
          </a:p>
          <a:p>
            <a:pPr algn="just">
              <a:defRPr/>
            </a:pPr>
            <a:endParaRPr lang="ru-RU" b="1" dirty="0" smtClean="0"/>
          </a:p>
          <a:p>
            <a:pPr algn="just">
              <a:defRPr/>
            </a:pPr>
            <a:r>
              <a:rPr lang="ru-RU" b="1" dirty="0" smtClean="0"/>
              <a:t>Значит, </a:t>
            </a:r>
            <a:r>
              <a:rPr lang="ru-RU" dirty="0" smtClean="0"/>
              <a:t>чем меньше отношение</a:t>
            </a:r>
            <a:r>
              <a:rPr lang="en-US" dirty="0" smtClean="0"/>
              <a:t> H</a:t>
            </a:r>
            <a:r>
              <a:rPr lang="en-US" baseline="-25000" dirty="0" smtClean="0"/>
              <a:t>2</a:t>
            </a:r>
            <a:r>
              <a:rPr lang="en-US" dirty="0" smtClean="0"/>
              <a:t>:CO </a:t>
            </a:r>
            <a:r>
              <a:rPr lang="ru-RU" dirty="0" smtClean="0"/>
              <a:t>в синтез-газе (</a:t>
            </a:r>
            <a:r>
              <a:rPr lang="ru-RU" i="1" dirty="0" smtClean="0"/>
              <a:t>например, для газа газификации угля</a:t>
            </a:r>
            <a:r>
              <a:rPr lang="ru-RU" dirty="0" smtClean="0"/>
              <a:t>), тем более выгодно использовать </a:t>
            </a:r>
            <a:r>
              <a:rPr lang="en-US" dirty="0" smtClean="0"/>
              <a:t>Fe-</a:t>
            </a:r>
            <a:r>
              <a:rPr lang="ru-RU" dirty="0" smtClean="0"/>
              <a:t>катализаторы.</a:t>
            </a:r>
            <a:endParaRPr lang="ru-RU" baseline="-25000" dirty="0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627862" y="1144060"/>
            <a:ext cx="3408634" cy="252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07780284"/>
              </p:ext>
            </p:extLst>
          </p:nvPr>
        </p:nvGraphicFramePr>
        <p:xfrm>
          <a:off x="160784" y="1124744"/>
          <a:ext cx="5419328" cy="251460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6200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25132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Металл</a:t>
                      </a:r>
                      <a:r>
                        <a:rPr lang="ru-RU" sz="1600" baseline="0" dirty="0" smtClean="0"/>
                        <a:t> катализатора</a:t>
                      </a:r>
                      <a:endParaRPr lang="ru-RU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Температура</a:t>
                      </a:r>
                      <a:r>
                        <a:rPr lang="ru-RU" sz="1600" baseline="0" dirty="0" smtClean="0"/>
                        <a:t> процесса</a:t>
                      </a:r>
                      <a:endParaRPr lang="ru-RU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Особенность</a:t>
                      </a:r>
                      <a:endParaRPr lang="ru-RU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/>
                        <a:t>Железо</a:t>
                      </a:r>
                      <a:endParaRPr lang="ru-RU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/>
                        <a:t>200-235°С</a:t>
                      </a:r>
                      <a:endParaRPr lang="ru-RU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выход </a:t>
                      </a:r>
                      <a:r>
                        <a:rPr lang="en-US" sz="1600" dirty="0" smtClean="0"/>
                        <a:t>CO</a:t>
                      </a:r>
                      <a:r>
                        <a:rPr lang="en-US" sz="1600" baseline="-25000" dirty="0" smtClean="0"/>
                        <a:t>2</a:t>
                      </a:r>
                      <a:endParaRPr lang="ru-RU" sz="1600" baseline="-25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/>
                        <a:t>Кобальт</a:t>
                      </a:r>
                      <a:endParaRPr lang="ru-RU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/>
                        <a:t>170-250°С</a:t>
                      </a:r>
                      <a:endParaRPr lang="ru-RU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/>
                        <a:t>выход Н</a:t>
                      </a:r>
                      <a:r>
                        <a:rPr lang="ru-RU" sz="1600" baseline="-25000" dirty="0" smtClean="0"/>
                        <a:t>2</a:t>
                      </a:r>
                      <a:r>
                        <a:rPr lang="en-US" sz="1600" dirty="0" smtClean="0"/>
                        <a:t>O</a:t>
                      </a:r>
                      <a:endParaRPr lang="ru-RU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Никель</a:t>
                      </a:r>
                      <a:endParaRPr lang="ru-RU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170-250°С</a:t>
                      </a:r>
                      <a:endParaRPr lang="ru-RU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высокий выход СН</a:t>
                      </a:r>
                      <a:r>
                        <a:rPr lang="ru-RU" sz="1600" baseline="-25000" dirty="0" smtClean="0"/>
                        <a:t>4</a:t>
                      </a:r>
                      <a:r>
                        <a:rPr lang="ru-RU" sz="1600" baseline="0" dirty="0" smtClean="0"/>
                        <a:t>; </a:t>
                      </a:r>
                      <a:br>
                        <a:rPr lang="ru-RU" sz="1600" baseline="0" dirty="0" smtClean="0"/>
                      </a:br>
                      <a:r>
                        <a:rPr lang="ru-RU" sz="1600" baseline="0" dirty="0" smtClean="0"/>
                        <a:t>низкая селективность к высшим УВ</a:t>
                      </a:r>
                      <a:endParaRPr lang="ru-RU" sz="1600" baseline="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Рутений</a:t>
                      </a:r>
                      <a:endParaRPr lang="ru-RU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160-225°С</a:t>
                      </a:r>
                      <a:endParaRPr lang="ru-RU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i="1" dirty="0" smtClean="0"/>
                        <a:t>дорогой</a:t>
                      </a:r>
                      <a:endParaRPr lang="ru-RU" sz="1600" i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sp>
        <p:nvSpPr>
          <p:cNvPr id="9" name="Rectangle 5"/>
          <p:cNvSpPr>
            <a:spLocks noChangeArrowheads="1"/>
          </p:cNvSpPr>
          <p:nvPr/>
        </p:nvSpPr>
        <p:spPr bwMode="auto">
          <a:xfrm>
            <a:off x="971600" y="115888"/>
            <a:ext cx="817240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ru-RU" altLang="ru-RU" sz="2600" b="1" dirty="0" smtClean="0"/>
              <a:t>Катализаторы синтеза Фишера-Тропша</a:t>
            </a:r>
            <a:endParaRPr lang="ru-RU" altLang="ru-RU" sz="2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9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5536" y="4509120"/>
            <a:ext cx="5032375" cy="2097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891" name="Rectangle 5"/>
          <p:cNvSpPr>
            <a:spLocks noChangeArrowheads="1"/>
          </p:cNvSpPr>
          <p:nvPr/>
        </p:nvSpPr>
        <p:spPr bwMode="auto">
          <a:xfrm>
            <a:off x="165100" y="115888"/>
            <a:ext cx="897890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altLang="ru-RU" sz="2600" b="1" dirty="0"/>
              <a:t>Кинетика синтеза Фишера-Тропша</a:t>
            </a:r>
            <a:endParaRPr lang="ru-RU" altLang="ru-RU" sz="2600" dirty="0"/>
          </a:p>
        </p:txBody>
      </p:sp>
      <p:sp>
        <p:nvSpPr>
          <p:cNvPr id="37892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sp>
        <p:nvSpPr>
          <p:cNvPr id="37893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pic>
        <p:nvPicPr>
          <p:cNvPr id="37895" name="Picture 6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07950" y="1412776"/>
            <a:ext cx="4324350" cy="1127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896" name="Прямоугольник 1"/>
          <p:cNvSpPr>
            <a:spLocks noChangeArrowheads="1"/>
          </p:cNvSpPr>
          <p:nvPr/>
        </p:nvSpPr>
        <p:spPr bwMode="auto">
          <a:xfrm>
            <a:off x="1331913" y="1052736"/>
            <a:ext cx="211931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altLang="ru-RU" dirty="0"/>
              <a:t>Схема Андерсона</a:t>
            </a:r>
          </a:p>
        </p:txBody>
      </p:sp>
      <p:sp>
        <p:nvSpPr>
          <p:cNvPr id="37897" name="Прямоугольник 10"/>
          <p:cNvSpPr>
            <a:spLocks noChangeArrowheads="1"/>
          </p:cNvSpPr>
          <p:nvPr/>
        </p:nvSpPr>
        <p:spPr bwMode="auto">
          <a:xfrm>
            <a:off x="4665663" y="1052736"/>
            <a:ext cx="41910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altLang="ru-RU"/>
              <a:t>Закон распределения Шульца-Флори</a:t>
            </a:r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23727101"/>
              </p:ext>
            </p:extLst>
          </p:nvPr>
        </p:nvGraphicFramePr>
        <p:xfrm>
          <a:off x="1835696" y="3519289"/>
          <a:ext cx="809625" cy="485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9" name="Equation" r:id="rId5" imgW="809292" imgH="485623" progId="Equation.DSMT4">
                  <p:embed/>
                </p:oleObj>
              </mc:Choice>
              <mc:Fallback>
                <p:oleObj name="Equation" r:id="rId5" imgW="809292" imgH="485623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835696" y="3519289"/>
                        <a:ext cx="809625" cy="4857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Прямоугольник 1"/>
          <p:cNvSpPr>
            <a:spLocks noChangeArrowheads="1"/>
          </p:cNvSpPr>
          <p:nvPr/>
        </p:nvSpPr>
        <p:spPr bwMode="auto">
          <a:xfrm>
            <a:off x="323528" y="2564904"/>
            <a:ext cx="396044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altLang="ru-RU" dirty="0" smtClean="0"/>
              <a:t>Параметр вероятности роста цепи</a:t>
            </a:r>
          </a:p>
          <a:p>
            <a:pPr algn="ctr"/>
            <a:r>
              <a:rPr lang="ru-RU" altLang="ru-RU" dirty="0" smtClean="0"/>
              <a:t>(параметр молекулярно-массового распределения)</a:t>
            </a:r>
            <a:endParaRPr lang="ru-RU" alt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355976" y="1412776"/>
            <a:ext cx="4572000" cy="378565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sz="1600" i="1" dirty="0" err="1"/>
              <a:t>g</a:t>
            </a:r>
            <a:r>
              <a:rPr lang="en-US" sz="1600" baseline="-25000" dirty="0" err="1"/>
              <a:t>n</a:t>
            </a:r>
            <a:r>
              <a:rPr lang="ru-RU" sz="1600" dirty="0"/>
              <a:t> = </a:t>
            </a:r>
            <a:r>
              <a:rPr lang="en-US" sz="1600" i="1" dirty="0"/>
              <a:t>n</a:t>
            </a:r>
            <a:r>
              <a:rPr lang="ru-RU" sz="1600" dirty="0"/>
              <a:t> · (1–</a:t>
            </a:r>
            <a:r>
              <a:rPr lang="en-US" sz="1600" i="1" dirty="0"/>
              <a:t>α</a:t>
            </a:r>
            <a:r>
              <a:rPr lang="ru-RU" sz="1600" dirty="0"/>
              <a:t>)</a:t>
            </a:r>
            <a:r>
              <a:rPr lang="ru-RU" sz="1600" baseline="30000" dirty="0"/>
              <a:t>2</a:t>
            </a:r>
            <a:r>
              <a:rPr lang="ru-RU" sz="1600" dirty="0"/>
              <a:t> · </a:t>
            </a:r>
            <a:r>
              <a:rPr lang="en-US" sz="1600" i="1" dirty="0"/>
              <a:t>α</a:t>
            </a:r>
            <a:r>
              <a:rPr lang="en-US" sz="1600" i="1" baseline="30000" dirty="0"/>
              <a:t>n</a:t>
            </a:r>
            <a:r>
              <a:rPr lang="ru-RU" sz="1600" baseline="30000" dirty="0"/>
              <a:t>–1</a:t>
            </a:r>
            <a:endParaRPr lang="ru-RU" sz="1600" dirty="0"/>
          </a:p>
          <a:p>
            <a:pPr algn="ctr"/>
            <a:r>
              <a:rPr lang="en-US" sz="1600" i="1" dirty="0" err="1"/>
              <a:t>m</a:t>
            </a:r>
            <a:r>
              <a:rPr lang="en-US" sz="1600" baseline="-25000" dirty="0" err="1"/>
              <a:t>n</a:t>
            </a:r>
            <a:r>
              <a:rPr lang="ru-RU" sz="1600" dirty="0"/>
              <a:t> = (1–</a:t>
            </a:r>
            <a:r>
              <a:rPr lang="en-US" sz="1600" i="1" dirty="0"/>
              <a:t>α</a:t>
            </a:r>
            <a:r>
              <a:rPr lang="ru-RU" sz="1600" dirty="0"/>
              <a:t>) · </a:t>
            </a:r>
            <a:r>
              <a:rPr lang="en-US" sz="1600" i="1" dirty="0"/>
              <a:t>α</a:t>
            </a:r>
            <a:r>
              <a:rPr lang="en-US" sz="1600" i="1" baseline="30000" dirty="0"/>
              <a:t>n</a:t>
            </a:r>
            <a:r>
              <a:rPr lang="ru-RU" sz="1600" baseline="30000" dirty="0"/>
              <a:t>–1</a:t>
            </a:r>
            <a:endParaRPr lang="ru-RU" sz="1600" dirty="0"/>
          </a:p>
          <a:p>
            <a:pPr algn="just"/>
            <a:r>
              <a:rPr lang="ru-RU" sz="1600" dirty="0"/>
              <a:t>где </a:t>
            </a:r>
            <a:r>
              <a:rPr lang="en-US" sz="1600" i="1" dirty="0"/>
              <a:t>n </a:t>
            </a:r>
            <a:r>
              <a:rPr lang="ru-RU" sz="1600" dirty="0"/>
              <a:t>— число атомов углерода в углеродной цепи молекулы; </a:t>
            </a:r>
            <a:r>
              <a:rPr lang="en-US" sz="1600" i="1" dirty="0" err="1"/>
              <a:t>g</a:t>
            </a:r>
            <a:r>
              <a:rPr lang="en-US" sz="1600" baseline="-25000" dirty="0" err="1"/>
              <a:t>n</a:t>
            </a:r>
            <a:r>
              <a:rPr lang="en-US" sz="1600" dirty="0"/>
              <a:t> </a:t>
            </a:r>
            <a:r>
              <a:rPr lang="ru-RU" sz="1600" dirty="0"/>
              <a:t>и </a:t>
            </a:r>
            <a:r>
              <a:rPr lang="en-US" sz="1600" i="1" dirty="0" err="1"/>
              <a:t>m</a:t>
            </a:r>
            <a:r>
              <a:rPr lang="en-US" sz="1600" baseline="-25000" dirty="0" err="1"/>
              <a:t>n</a:t>
            </a:r>
            <a:r>
              <a:rPr lang="en-US" sz="1600" dirty="0"/>
              <a:t> </a:t>
            </a:r>
            <a:r>
              <a:rPr lang="ru-RU" sz="1600" dirty="0"/>
              <a:t>— массовая и мольная доля компонентов продукта синтеза </a:t>
            </a:r>
            <a:r>
              <a:rPr lang="ru-RU" sz="1600" dirty="0" smtClean="0"/>
              <a:t>Ф-Т с </a:t>
            </a:r>
            <a:r>
              <a:rPr lang="ru-RU" sz="1600" dirty="0"/>
              <a:t>числом атомов углерода, равным </a:t>
            </a:r>
            <a:r>
              <a:rPr lang="en-US" sz="1600" i="1" dirty="0"/>
              <a:t>n</a:t>
            </a:r>
            <a:r>
              <a:rPr lang="ru-RU" sz="1600" dirty="0" smtClean="0"/>
              <a:t>.</a:t>
            </a:r>
          </a:p>
          <a:p>
            <a:pPr algn="just"/>
            <a:endParaRPr lang="ru-RU" sz="1600" dirty="0" smtClean="0"/>
          </a:p>
          <a:p>
            <a:pPr algn="just"/>
            <a:r>
              <a:rPr lang="ru-RU" sz="1600" dirty="0" smtClean="0"/>
              <a:t>Без </a:t>
            </a:r>
            <a:r>
              <a:rPr lang="ru-RU" sz="1600" dirty="0"/>
              <a:t>модификаций эти уравнения подходят только для продуктов, состоящих нацело либо только из </a:t>
            </a:r>
            <a:r>
              <a:rPr lang="ru-RU" sz="1600" dirty="0" smtClean="0"/>
              <a:t>УВ, </a:t>
            </a:r>
            <a:r>
              <a:rPr lang="ru-RU" sz="1600" dirty="0"/>
              <a:t>либо только из </a:t>
            </a:r>
            <a:r>
              <a:rPr lang="ru-RU" sz="1600" dirty="0" smtClean="0"/>
              <a:t>спиртов</a:t>
            </a:r>
          </a:p>
          <a:p>
            <a:pPr algn="just"/>
            <a:endParaRPr lang="ru-RU" sz="1600" dirty="0" smtClean="0"/>
          </a:p>
          <a:p>
            <a:pPr algn="just"/>
            <a:r>
              <a:rPr lang="ru-RU" sz="1600" dirty="0" smtClean="0"/>
              <a:t>Распределение </a:t>
            </a:r>
            <a:r>
              <a:rPr lang="ru-RU" sz="1600" dirty="0"/>
              <a:t>Андерсона — Шульца — Флори накладывает ограничения на максимальную селективность по любому углеводороду или узкой фракции. </a:t>
            </a:r>
          </a:p>
        </p:txBody>
      </p:sp>
    </p:spTree>
    <p:extLst>
      <p:ext uri="{BB962C8B-B14F-4D97-AF65-F5344CB8AC3E}">
        <p14:creationId xmlns:p14="http://schemas.microsoft.com/office/powerpoint/2010/main" val="1477593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sp>
        <p:nvSpPr>
          <p:cNvPr id="38916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pic>
        <p:nvPicPr>
          <p:cNvPr id="38917" name="Picture 2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331640" y="765820"/>
            <a:ext cx="2758380" cy="194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475656" y="2795761"/>
            <a:ext cx="2439094" cy="849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83968" y="693217"/>
            <a:ext cx="4349971" cy="3095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165100" y="3833753"/>
            <a:ext cx="89789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600" b="1" dirty="0" smtClean="0"/>
              <a:t>Как изменить распределение продуктов?</a:t>
            </a:r>
          </a:p>
          <a:p>
            <a:pPr marL="285750" indent="-285750">
              <a:buFontTx/>
              <a:buChar char="-"/>
              <a:defRPr/>
            </a:pPr>
            <a:r>
              <a:rPr lang="ru-RU" sz="1600" dirty="0" smtClean="0"/>
              <a:t>Использовать «третий реагент» (</a:t>
            </a:r>
            <a:r>
              <a:rPr lang="ru-RU" sz="1600" i="1" dirty="0" smtClean="0"/>
              <a:t>например, кислородсодержащую молекулу</a:t>
            </a:r>
            <a:r>
              <a:rPr lang="ru-RU" sz="1600" dirty="0" smtClean="0"/>
              <a:t>) – добавку, </a:t>
            </a:r>
            <a:r>
              <a:rPr lang="ru-RU" sz="1600" dirty="0" err="1" smtClean="0"/>
              <a:t>встраивающуюся</a:t>
            </a:r>
            <a:r>
              <a:rPr lang="ru-RU" sz="1600" dirty="0" smtClean="0"/>
              <a:t> в цепь;</a:t>
            </a:r>
          </a:p>
          <a:p>
            <a:pPr marL="285750" indent="-285750">
              <a:buFontTx/>
              <a:buChar char="-"/>
              <a:defRPr/>
            </a:pPr>
            <a:r>
              <a:rPr lang="ru-RU" sz="1600" dirty="0" smtClean="0"/>
              <a:t>Найти катализатор, на котором синтез идет по другому механизму с другой лимитирующей стадией;</a:t>
            </a: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9359759"/>
              </p:ext>
            </p:extLst>
          </p:nvPr>
        </p:nvGraphicFramePr>
        <p:xfrm>
          <a:off x="179512" y="5264616"/>
          <a:ext cx="8820000" cy="118872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5200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1520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51480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Параметр ММР</a:t>
                      </a:r>
                      <a:r>
                        <a:rPr lang="en-US" sz="1200" baseline="0" dirty="0" smtClean="0"/>
                        <a:t> </a:t>
                      </a:r>
                      <a:r>
                        <a:rPr lang="ru-RU" sz="1200" baseline="0" dirty="0" smtClean="0"/>
                        <a:t>продуктов Ф-Т</a:t>
                      </a:r>
                      <a:endParaRPr lang="ru-RU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Катализатор</a:t>
                      </a:r>
                      <a:endParaRPr lang="ru-RU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Примечание</a:t>
                      </a:r>
                      <a:endParaRPr lang="ru-RU" sz="1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2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0,6-0,7</a:t>
                      </a:r>
                      <a:endParaRPr lang="ru-RU" sz="1200" b="1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Fe</a:t>
                      </a:r>
                      <a:endParaRPr lang="ru-RU" sz="1200" b="1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Для производства низкомолекулярных олефинов и </a:t>
                      </a:r>
                      <a:r>
                        <a:rPr lang="ru-RU" sz="1200" b="1" i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О</a:t>
                      </a:r>
                      <a:r>
                        <a:rPr lang="ru-RU" sz="12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-соединений; </a:t>
                      </a:r>
                      <a:r>
                        <a:rPr lang="ru-RU" sz="12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можно организовать рецикл продуктового метана на стадию конверсии природного газа для получения С-Г</a:t>
                      </a:r>
                      <a:endParaRPr lang="ru-RU" sz="1200" b="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2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0,9-0,95</a:t>
                      </a:r>
                      <a:endParaRPr lang="ru-RU" sz="1200" b="1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Co</a:t>
                      </a:r>
                      <a:endParaRPr lang="ru-RU" sz="1200" b="1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Выход парафинов С</a:t>
                      </a:r>
                      <a:r>
                        <a:rPr lang="ru-RU" sz="1200" b="1" kern="1200" baseline="-250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23+</a:t>
                      </a:r>
                      <a:r>
                        <a:rPr lang="ru-RU" sz="12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до 65 % масс.</a:t>
                      </a:r>
                      <a:endParaRPr lang="ru-RU" sz="1200" b="1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10" name="Rectangle 5"/>
          <p:cNvSpPr>
            <a:spLocks noChangeArrowheads="1"/>
          </p:cNvSpPr>
          <p:nvPr/>
        </p:nvSpPr>
        <p:spPr bwMode="auto">
          <a:xfrm>
            <a:off x="971600" y="115888"/>
            <a:ext cx="817240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ru-RU" altLang="ru-RU" sz="2600" b="1" dirty="0" smtClean="0"/>
              <a:t>Катализаторы синтеза Фишера-Тропша</a:t>
            </a:r>
            <a:endParaRPr lang="ru-RU" altLang="ru-RU" sz="2600" dirty="0"/>
          </a:p>
        </p:txBody>
      </p:sp>
    </p:spTree>
    <p:extLst>
      <p:ext uri="{BB962C8B-B14F-4D97-AF65-F5344CB8AC3E}">
        <p14:creationId xmlns:p14="http://schemas.microsoft.com/office/powerpoint/2010/main" val="2004087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2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sp>
        <p:nvSpPr>
          <p:cNvPr id="37893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sp>
        <p:nvSpPr>
          <p:cNvPr id="20486" name="Rectangle 1"/>
          <p:cNvSpPr>
            <a:spLocks noChangeArrowheads="1"/>
          </p:cNvSpPr>
          <p:nvPr/>
        </p:nvSpPr>
        <p:spPr bwMode="auto">
          <a:xfrm>
            <a:off x="395536" y="904066"/>
            <a:ext cx="8352928" cy="550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600" b="1" dirty="0"/>
              <a:t>Кобальтовые </a:t>
            </a:r>
            <a:r>
              <a:rPr lang="ru-RU" sz="1600" b="1" dirty="0" smtClean="0"/>
              <a:t>катализаторы</a:t>
            </a:r>
            <a:r>
              <a:rPr lang="en-US" sz="1600" b="1" dirty="0" smtClean="0"/>
              <a:t> </a:t>
            </a:r>
            <a:r>
              <a:rPr lang="en-US" sz="1600" dirty="0" smtClean="0"/>
              <a:t>(</a:t>
            </a:r>
            <a:r>
              <a:rPr lang="ru-RU" sz="1600" dirty="0" smtClean="0"/>
              <a:t>170-200 </a:t>
            </a:r>
            <a:r>
              <a:rPr lang="ru-RU" sz="1600" dirty="0"/>
              <a:t>°С, </a:t>
            </a:r>
            <a:r>
              <a:rPr lang="ru-RU" sz="1600" dirty="0" smtClean="0"/>
              <a:t>0,1-1 МПа</a:t>
            </a:r>
            <a:r>
              <a:rPr lang="en-US" sz="1600" dirty="0" smtClean="0"/>
              <a:t>)</a:t>
            </a:r>
            <a:r>
              <a:rPr lang="ru-RU" sz="1600" dirty="0" smtClean="0"/>
              <a:t>.</a:t>
            </a:r>
            <a:endParaRPr lang="ru-RU" sz="1600" dirty="0"/>
          </a:p>
          <a:p>
            <a:r>
              <a:rPr lang="ru-RU" sz="1600" dirty="0"/>
              <a:t>Содержание </a:t>
            </a:r>
            <a:r>
              <a:rPr lang="en-US" sz="1600" dirty="0"/>
              <a:t>Co</a:t>
            </a:r>
            <a:r>
              <a:rPr lang="ru-RU" sz="1600" dirty="0"/>
              <a:t> — 30-33 %, носители — синтетические алюмосиликаты, кизельгур, цеолиты и т.п. </a:t>
            </a:r>
            <a:endParaRPr lang="ru-RU" sz="1600" dirty="0" smtClean="0"/>
          </a:p>
          <a:p>
            <a:r>
              <a:rPr lang="ru-RU" sz="1600" dirty="0" smtClean="0"/>
              <a:t>Промоторы (</a:t>
            </a:r>
            <a:r>
              <a:rPr lang="en-US" sz="1600" dirty="0" err="1"/>
              <a:t>Th</a:t>
            </a:r>
            <a:r>
              <a:rPr lang="en-US" sz="1600" dirty="0"/>
              <a:t>, </a:t>
            </a:r>
            <a:r>
              <a:rPr lang="en-US" sz="1600" dirty="0" smtClean="0"/>
              <a:t>Mn</a:t>
            </a:r>
            <a:r>
              <a:rPr lang="ru-RU" sz="1600" dirty="0" smtClean="0"/>
              <a:t>,</a:t>
            </a:r>
            <a:r>
              <a:rPr lang="en-US" sz="1600" b="1" dirty="0" smtClean="0"/>
              <a:t> </a:t>
            </a:r>
            <a:r>
              <a:rPr lang="en-US" sz="1600" dirty="0" err="1" smtClean="0"/>
              <a:t>ZrO</a:t>
            </a:r>
            <a:r>
              <a:rPr lang="ru-RU" sz="1600" baseline="-25000" dirty="0"/>
              <a:t>2</a:t>
            </a:r>
            <a:r>
              <a:rPr lang="ru-RU" sz="1600" dirty="0"/>
              <a:t> и </a:t>
            </a:r>
            <a:r>
              <a:rPr lang="en-US" sz="1600" dirty="0" err="1"/>
              <a:t>TiO</a:t>
            </a:r>
            <a:r>
              <a:rPr lang="ru-RU" sz="1600" baseline="-25000" dirty="0" smtClean="0"/>
              <a:t>2</a:t>
            </a:r>
            <a:r>
              <a:rPr lang="ru-RU" sz="1600" dirty="0" smtClean="0"/>
              <a:t>):</a:t>
            </a:r>
          </a:p>
          <a:p>
            <a:pPr marL="285750" indent="-285750">
              <a:buFontTx/>
              <a:buChar char="-"/>
            </a:pPr>
            <a:r>
              <a:rPr lang="ru-RU" sz="1600" dirty="0" smtClean="0"/>
              <a:t>повышают </a:t>
            </a:r>
            <a:r>
              <a:rPr lang="ru-RU" sz="1600" dirty="0"/>
              <a:t>выход </a:t>
            </a:r>
            <a:r>
              <a:rPr lang="ru-RU" sz="1600" dirty="0" smtClean="0"/>
              <a:t>парафинов</a:t>
            </a:r>
            <a:r>
              <a:rPr lang="ru-RU" sz="1600" dirty="0"/>
              <a:t>;</a:t>
            </a:r>
            <a:endParaRPr lang="ru-RU" sz="1600" dirty="0" smtClean="0"/>
          </a:p>
          <a:p>
            <a:pPr marL="285750" indent="-285750">
              <a:buFontTx/>
              <a:buChar char="-"/>
            </a:pPr>
            <a:r>
              <a:rPr lang="ru-RU" sz="1600" dirty="0"/>
              <a:t>препятствуют спеканию частиц </a:t>
            </a:r>
            <a:r>
              <a:rPr lang="en-US" sz="1600" dirty="0" smtClean="0"/>
              <a:t>Co</a:t>
            </a:r>
            <a:r>
              <a:rPr lang="ru-RU" sz="1600" dirty="0" smtClean="0"/>
              <a:t>.</a:t>
            </a:r>
          </a:p>
          <a:p>
            <a:r>
              <a:rPr lang="ru-RU" sz="1600" b="1" dirty="0" smtClean="0"/>
              <a:t>Основные </a:t>
            </a:r>
            <a:r>
              <a:rPr lang="ru-RU" sz="1600" b="1" dirty="0"/>
              <a:t>продукты — линейные парафины</a:t>
            </a:r>
            <a:r>
              <a:rPr lang="ru-RU" sz="1600" b="1" dirty="0" smtClean="0"/>
              <a:t>.</a:t>
            </a:r>
            <a:endParaRPr lang="ru-RU" sz="1600" b="1" dirty="0"/>
          </a:p>
          <a:p>
            <a:endParaRPr lang="ru-RU" sz="1600" b="1" dirty="0" smtClean="0"/>
          </a:p>
          <a:p>
            <a:r>
              <a:rPr lang="ru-RU" sz="1600" b="1" dirty="0" smtClean="0"/>
              <a:t>Железные катализаторы </a:t>
            </a:r>
            <a:r>
              <a:rPr lang="en-US" sz="1600" dirty="0" smtClean="0"/>
              <a:t>(</a:t>
            </a:r>
            <a:r>
              <a:rPr lang="ru-RU" sz="1600" dirty="0" smtClean="0"/>
              <a:t>250-300 </a:t>
            </a:r>
            <a:r>
              <a:rPr lang="ru-RU" sz="1600" dirty="0"/>
              <a:t>°С, </a:t>
            </a:r>
            <a:r>
              <a:rPr lang="ru-RU" sz="1600" dirty="0" smtClean="0"/>
              <a:t>0,1-3 </a:t>
            </a:r>
            <a:r>
              <a:rPr lang="ru-RU" sz="1600" dirty="0"/>
              <a:t>МПа</a:t>
            </a:r>
            <a:r>
              <a:rPr lang="en-US" sz="1600" dirty="0"/>
              <a:t>)</a:t>
            </a:r>
            <a:r>
              <a:rPr lang="ru-RU" sz="1600" b="1" dirty="0" smtClean="0"/>
              <a:t>. </a:t>
            </a:r>
            <a:endParaRPr lang="ru-RU" sz="1600" dirty="0"/>
          </a:p>
          <a:p>
            <a:r>
              <a:rPr lang="ru-RU" sz="1600" dirty="0"/>
              <a:t>Получают </a:t>
            </a:r>
            <a:r>
              <a:rPr lang="ru-RU" sz="1600" dirty="0" smtClean="0"/>
              <a:t>осаждением </a:t>
            </a:r>
            <a:r>
              <a:rPr lang="ru-RU" sz="1600" dirty="0"/>
              <a:t>или плавлением. </a:t>
            </a:r>
            <a:endParaRPr lang="ru-RU" sz="1600" dirty="0" smtClean="0"/>
          </a:p>
          <a:p>
            <a:r>
              <a:rPr lang="ru-RU" sz="1600" dirty="0" smtClean="0"/>
              <a:t>Щелочные промоторы (</a:t>
            </a:r>
            <a:r>
              <a:rPr lang="en-US" sz="1600" dirty="0" smtClean="0"/>
              <a:t>Na</a:t>
            </a:r>
            <a:r>
              <a:rPr lang="ru-RU" sz="1600" dirty="0"/>
              <a:t>, </a:t>
            </a:r>
            <a:r>
              <a:rPr lang="en-US" sz="1600" dirty="0"/>
              <a:t>K</a:t>
            </a:r>
            <a:r>
              <a:rPr lang="ru-RU" sz="1600" dirty="0"/>
              <a:t>, </a:t>
            </a:r>
            <a:r>
              <a:rPr lang="en-US" sz="1600" dirty="0" err="1" smtClean="0"/>
              <a:t>Rb</a:t>
            </a:r>
            <a:r>
              <a:rPr lang="ru-RU" sz="1600" dirty="0" smtClean="0"/>
              <a:t>):</a:t>
            </a:r>
          </a:p>
          <a:p>
            <a:pPr marL="285750" indent="-285750">
              <a:buFontTx/>
              <a:buChar char="-"/>
            </a:pPr>
            <a:r>
              <a:rPr lang="ru-RU" sz="1600" dirty="0" smtClean="0"/>
              <a:t>увеличивают </a:t>
            </a:r>
            <a:r>
              <a:rPr lang="ru-RU" sz="1600" dirty="0"/>
              <a:t>активность и селективность;</a:t>
            </a:r>
          </a:p>
          <a:p>
            <a:pPr marL="285750" indent="-285750">
              <a:buFontTx/>
              <a:buChar char="-"/>
            </a:pPr>
            <a:r>
              <a:rPr lang="ru-RU" sz="1600" dirty="0" smtClean="0"/>
              <a:t>увеличивают </a:t>
            </a:r>
            <a:r>
              <a:rPr lang="ru-RU" sz="1600" dirty="0"/>
              <a:t>выход </a:t>
            </a:r>
            <a:r>
              <a:rPr lang="ru-RU" sz="1600" dirty="0" smtClean="0"/>
              <a:t>олефинов </a:t>
            </a:r>
            <a:r>
              <a:rPr lang="ru-RU" sz="1600" dirty="0"/>
              <a:t>и О-содержащих продуктов</a:t>
            </a:r>
            <a:r>
              <a:rPr lang="ru-RU" sz="1600" dirty="0" smtClean="0"/>
              <a:t>;</a:t>
            </a:r>
          </a:p>
          <a:p>
            <a:pPr marL="285750" indent="-285750">
              <a:buFontTx/>
              <a:buChar char="-"/>
            </a:pPr>
            <a:r>
              <a:rPr lang="ru-RU" sz="1600" dirty="0" smtClean="0"/>
              <a:t>смещают селективность </a:t>
            </a:r>
            <a:r>
              <a:rPr lang="ru-RU" sz="1600" dirty="0"/>
              <a:t>в сторону тяжелых </a:t>
            </a:r>
            <a:r>
              <a:rPr lang="ru-RU" sz="1600" dirty="0" smtClean="0"/>
              <a:t>УВ, возрастает </a:t>
            </a:r>
            <a:r>
              <a:rPr lang="ru-RU" sz="1600" dirty="0"/>
              <a:t>средняя молекулярная масса </a:t>
            </a:r>
            <a:r>
              <a:rPr lang="ru-RU" sz="1600" dirty="0" smtClean="0"/>
              <a:t>продуктов, снижается </a:t>
            </a:r>
            <a:r>
              <a:rPr lang="ru-RU" sz="1600" dirty="0"/>
              <a:t>выход </a:t>
            </a:r>
            <a:r>
              <a:rPr lang="ru-RU" sz="1600" dirty="0" smtClean="0"/>
              <a:t>метана</a:t>
            </a:r>
            <a:r>
              <a:rPr lang="ru-RU" sz="1600" dirty="0"/>
              <a:t>.</a:t>
            </a:r>
            <a:r>
              <a:rPr lang="ru-RU" sz="1600" dirty="0" smtClean="0"/>
              <a:t> </a:t>
            </a:r>
          </a:p>
          <a:p>
            <a:r>
              <a:rPr lang="ru-RU" sz="1600" b="1" dirty="0" smtClean="0"/>
              <a:t>Основные </a:t>
            </a:r>
            <a:r>
              <a:rPr lang="ru-RU" sz="1600" b="1" dirty="0"/>
              <a:t>продукты — углеводороды и моторные топлива (широкого группового состава</a:t>
            </a:r>
            <a:r>
              <a:rPr lang="ru-RU" sz="1600" b="1" dirty="0" smtClean="0"/>
              <a:t>).</a:t>
            </a:r>
          </a:p>
          <a:p>
            <a:pPr>
              <a:defRPr/>
            </a:pPr>
            <a:endParaRPr lang="ru-RU" sz="1600" b="1" dirty="0" smtClean="0"/>
          </a:p>
          <a:p>
            <a:pPr>
              <a:defRPr/>
            </a:pPr>
            <a:r>
              <a:rPr lang="ru-RU" sz="1600" b="1" dirty="0" smtClean="0"/>
              <a:t>Структурные </a:t>
            </a:r>
            <a:r>
              <a:rPr lang="ru-RU" sz="1600" b="1" dirty="0"/>
              <a:t>промоторы – оксиды </a:t>
            </a:r>
            <a:r>
              <a:rPr lang="en-US" sz="1600" b="1" dirty="0"/>
              <a:t>Al, </a:t>
            </a:r>
            <a:r>
              <a:rPr lang="en-US" sz="1600" b="1" dirty="0" err="1"/>
              <a:t>Zr</a:t>
            </a:r>
            <a:r>
              <a:rPr lang="en-US" sz="1600" b="1" dirty="0"/>
              <a:t>, Ti, Mg, </a:t>
            </a:r>
            <a:r>
              <a:rPr lang="en-US" sz="1600" b="1" dirty="0" smtClean="0"/>
              <a:t>Ca</a:t>
            </a:r>
            <a:endParaRPr lang="ru-RU" sz="1600" b="1" dirty="0" smtClean="0"/>
          </a:p>
          <a:p>
            <a:pPr>
              <a:defRPr/>
            </a:pPr>
            <a:endParaRPr lang="ru-RU" sz="1600" b="1" dirty="0"/>
          </a:p>
          <a:p>
            <a:pPr>
              <a:defRPr/>
            </a:pPr>
            <a:r>
              <a:rPr lang="ru-RU" sz="1600" dirty="0" smtClean="0"/>
              <a:t>Применение </a:t>
            </a:r>
            <a:r>
              <a:rPr lang="ru-RU" sz="1600" dirty="0"/>
              <a:t>цеолитов + </a:t>
            </a:r>
            <a:r>
              <a:rPr lang="en-US" sz="1600" dirty="0"/>
              <a:t>Co/Ru – </a:t>
            </a:r>
            <a:r>
              <a:rPr lang="ru-RU" sz="1600" dirty="0"/>
              <a:t>повышение селективности – выход бензиновой фракции с большим содержанием ароматики</a:t>
            </a:r>
            <a:r>
              <a:rPr lang="ru-RU" sz="1600" dirty="0" smtClean="0"/>
              <a:t>.</a:t>
            </a:r>
            <a:endParaRPr lang="ru-RU" sz="1600" baseline="-25000" dirty="0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971600" y="115888"/>
            <a:ext cx="817240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ru-RU" altLang="ru-RU" sz="2600" b="1" dirty="0" smtClean="0"/>
              <a:t>Катализаторы синтеза Фишера-Тропша</a:t>
            </a:r>
            <a:endParaRPr lang="ru-RU" altLang="ru-RU" sz="2600" dirty="0"/>
          </a:p>
        </p:txBody>
      </p:sp>
    </p:spTree>
    <p:extLst>
      <p:ext uri="{BB962C8B-B14F-4D97-AF65-F5344CB8AC3E}">
        <p14:creationId xmlns:p14="http://schemas.microsoft.com/office/powerpoint/2010/main" val="2940084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sp>
        <p:nvSpPr>
          <p:cNvPr id="38916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684213" y="1268760"/>
            <a:ext cx="78486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b="1" dirty="0" smtClean="0"/>
              <a:t>Требования к носителю:</a:t>
            </a:r>
          </a:p>
          <a:p>
            <a:pPr marL="285750" indent="-285750">
              <a:buFontTx/>
              <a:buChar char="-"/>
              <a:defRPr/>
            </a:pPr>
            <a:r>
              <a:rPr lang="ru-RU" dirty="0" smtClean="0"/>
              <a:t>Стабильность носителя в условиях реакции (высокое парциальное давление паров воды, температура 180-300 °С);</a:t>
            </a:r>
          </a:p>
          <a:p>
            <a:pPr marL="285750" indent="-285750">
              <a:buFontTx/>
              <a:buChar char="-"/>
              <a:defRPr/>
            </a:pPr>
            <a:r>
              <a:rPr lang="ru-RU" dirty="0" smtClean="0"/>
              <a:t>Стабилизация </a:t>
            </a:r>
            <a:r>
              <a:rPr lang="ru-RU" dirty="0" err="1" smtClean="0"/>
              <a:t>наночастиц</a:t>
            </a:r>
            <a:r>
              <a:rPr lang="ru-RU" dirty="0" smtClean="0"/>
              <a:t> активного компонента (6-9 </a:t>
            </a:r>
            <a:r>
              <a:rPr lang="ru-RU" dirty="0" err="1" smtClean="0"/>
              <a:t>нм</a:t>
            </a:r>
            <a:r>
              <a:rPr lang="ru-RU" dirty="0" smtClean="0"/>
              <a:t>);</a:t>
            </a:r>
          </a:p>
          <a:p>
            <a:pPr marL="285750" indent="-285750">
              <a:buFontTx/>
              <a:buChar char="-"/>
              <a:defRPr/>
            </a:pPr>
            <a:r>
              <a:rPr lang="ru-RU" dirty="0" smtClean="0"/>
              <a:t>Прочность гранул катализатора, высокая пористость (</a:t>
            </a:r>
            <a:r>
              <a:rPr lang="ru-RU" i="1" dirty="0" smtClean="0"/>
              <a:t>реактор с неподвижным слоем катализатора</a:t>
            </a:r>
            <a:r>
              <a:rPr lang="ru-RU" dirty="0" smtClean="0"/>
              <a:t>);</a:t>
            </a:r>
          </a:p>
          <a:p>
            <a:pPr marL="285750" indent="-285750">
              <a:buFontTx/>
              <a:buChar char="-"/>
              <a:defRPr/>
            </a:pPr>
            <a:r>
              <a:rPr lang="ru-RU" dirty="0" smtClean="0"/>
              <a:t>Устойчивость катализатора к истиранию (</a:t>
            </a:r>
            <a:r>
              <a:rPr lang="ru-RU" i="1" dirty="0" smtClean="0"/>
              <a:t>реактор с псевдоожиженным и суспендированным слоем катализатора</a:t>
            </a:r>
            <a:r>
              <a:rPr lang="ru-RU" dirty="0" smtClean="0"/>
              <a:t>).</a:t>
            </a:r>
            <a:endParaRPr lang="ru-RU" dirty="0"/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971600" y="115888"/>
            <a:ext cx="817240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ru-RU" altLang="ru-RU" sz="2600" b="1" dirty="0" smtClean="0"/>
              <a:t>Катализаторы синтеза Фишера-Тропша</a:t>
            </a:r>
            <a:endParaRPr lang="ru-RU" altLang="ru-RU" sz="2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5"/>
          <p:cNvSpPr>
            <a:spLocks noChangeArrowheads="1"/>
          </p:cNvSpPr>
          <p:nvPr/>
        </p:nvSpPr>
        <p:spPr bwMode="auto">
          <a:xfrm>
            <a:off x="165100" y="115888"/>
            <a:ext cx="897890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altLang="ru-RU" sz="2600" b="1"/>
              <a:t>Номенклатура продуктов</a:t>
            </a:r>
            <a:endParaRPr lang="ru-RU" altLang="ru-RU" sz="2600"/>
          </a:p>
        </p:txBody>
      </p:sp>
      <p:sp>
        <p:nvSpPr>
          <p:cNvPr id="39939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sp>
        <p:nvSpPr>
          <p:cNvPr id="39940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5124605"/>
              </p:ext>
            </p:extLst>
          </p:nvPr>
        </p:nvGraphicFramePr>
        <p:xfrm>
          <a:off x="323528" y="2852936"/>
          <a:ext cx="8496944" cy="377952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12423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12423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12423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124236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Состав фракций,</a:t>
                      </a:r>
                      <a:r>
                        <a:rPr lang="ru-RU" sz="1400" baseline="0" dirty="0" smtClean="0"/>
                        <a:t> % </a:t>
                      </a:r>
                      <a:r>
                        <a:rPr lang="ru-RU" sz="1400" baseline="0" dirty="0" err="1" smtClean="0"/>
                        <a:t>мас</a:t>
                      </a:r>
                      <a:r>
                        <a:rPr lang="ru-RU" sz="1400" baseline="0" dirty="0" smtClean="0"/>
                        <a:t>.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Кобальт (220 °С)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Железо (240 °С, суспендированный</a:t>
                      </a:r>
                      <a:r>
                        <a:rPr lang="ru-RU" sz="1400" baseline="0" dirty="0" smtClean="0"/>
                        <a:t> слой</a:t>
                      </a:r>
                      <a:r>
                        <a:rPr lang="ru-RU" sz="1400" dirty="0" smtClean="0"/>
                        <a:t>)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Железо (340 °С, </a:t>
                      </a:r>
                      <a:r>
                        <a:rPr lang="ru-RU" sz="1400" dirty="0" err="1" smtClean="0"/>
                        <a:t>псевдоожиженный</a:t>
                      </a:r>
                      <a:r>
                        <a:rPr lang="ru-RU" sz="1400" dirty="0" smtClean="0"/>
                        <a:t> слой)</a:t>
                      </a:r>
                      <a:endParaRPr lang="ru-RU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/>
                        <a:t>Фракция С</a:t>
                      </a:r>
                      <a:r>
                        <a:rPr lang="ru-RU" sz="1400" b="1" baseline="-25000" dirty="0" smtClean="0"/>
                        <a:t>5</a:t>
                      </a:r>
                      <a:r>
                        <a:rPr lang="ru-RU" sz="1400" b="1" dirty="0" smtClean="0"/>
                        <a:t>-С</a:t>
                      </a:r>
                      <a:r>
                        <a:rPr lang="ru-RU" sz="1400" b="1" baseline="-25000" dirty="0" smtClean="0"/>
                        <a:t>12</a:t>
                      </a:r>
                      <a:endParaRPr lang="ru-RU" sz="1400" b="1" baseline="-25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4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40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Парафины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60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29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13</a:t>
                      </a:r>
                      <a:endParaRPr lang="ru-RU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Олефины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39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64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70</a:t>
                      </a:r>
                      <a:endParaRPr lang="ru-RU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Ароматические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0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0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5</a:t>
                      </a:r>
                      <a:endParaRPr lang="ru-RU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Кислородсодержащие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7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12</a:t>
                      </a:r>
                      <a:endParaRPr lang="ru-RU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/>
                        <a:t>Фракция С</a:t>
                      </a:r>
                      <a:r>
                        <a:rPr lang="ru-RU" sz="1400" b="1" baseline="-25000" dirty="0" smtClean="0"/>
                        <a:t>13</a:t>
                      </a:r>
                      <a:r>
                        <a:rPr lang="ru-RU" sz="1400" b="1" dirty="0" smtClean="0"/>
                        <a:t>-С</a:t>
                      </a:r>
                      <a:r>
                        <a:rPr lang="ru-RU" sz="1400" b="1" baseline="-25000" dirty="0" smtClean="0"/>
                        <a:t>18</a:t>
                      </a:r>
                      <a:endParaRPr lang="ru-RU" sz="1400" b="1" baseline="-25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4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4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Парафины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95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44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15</a:t>
                      </a:r>
                      <a:endParaRPr lang="ru-RU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31224"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Олефины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5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50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60</a:t>
                      </a:r>
                      <a:endParaRPr lang="ru-RU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Ароматические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0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0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15</a:t>
                      </a:r>
                      <a:endParaRPr lang="ru-RU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Кислородсодержащие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&lt;</a:t>
                      </a:r>
                      <a:r>
                        <a:rPr lang="ru-RU" sz="1400" dirty="0" smtClean="0"/>
                        <a:t>1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6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10</a:t>
                      </a:r>
                      <a:endParaRPr lang="ru-RU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395536" y="821611"/>
            <a:ext cx="8352928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539750" algn="just" eaLnBrk="0" hangingPunct="0">
              <a:defRPr/>
            </a:pPr>
            <a:r>
              <a:rPr lang="ru-RU" b="1" dirty="0"/>
              <a:t>Основные закономерности распределения продуктов С</a:t>
            </a:r>
            <a:r>
              <a:rPr lang="ru-RU" b="1" baseline="-25000" dirty="0"/>
              <a:t>1</a:t>
            </a:r>
            <a:r>
              <a:rPr lang="ru-RU" b="1" dirty="0"/>
              <a:t>-С</a:t>
            </a:r>
            <a:r>
              <a:rPr lang="ru-RU" b="1" baseline="-25000" dirty="0"/>
              <a:t>30+</a:t>
            </a:r>
            <a:r>
              <a:rPr lang="ru-RU" b="1" dirty="0"/>
              <a:t> достаточно известны и отработаны. </a:t>
            </a:r>
          </a:p>
          <a:p>
            <a:pPr indent="539750" algn="just" eaLnBrk="0" hangingPunct="0">
              <a:defRPr/>
            </a:pPr>
            <a:r>
              <a:rPr lang="ru-RU" b="1" dirty="0"/>
              <a:t>Основные особенности </a:t>
            </a:r>
            <a:r>
              <a:rPr lang="ru-RU" b="1" dirty="0" smtClean="0"/>
              <a:t>возможных вариантов продуктов</a:t>
            </a:r>
            <a:r>
              <a:rPr lang="ru-RU" b="1" dirty="0"/>
              <a:t>:</a:t>
            </a:r>
          </a:p>
          <a:p>
            <a:pPr indent="539750" algn="just" eaLnBrk="0" hangingPunct="0">
              <a:defRPr/>
            </a:pPr>
            <a:r>
              <a:rPr lang="ru-RU" dirty="0" smtClean="0"/>
              <a:t>- высокий </a:t>
            </a:r>
            <a:r>
              <a:rPr lang="ru-RU" dirty="0"/>
              <a:t>выход олефинов (</a:t>
            </a:r>
            <a:r>
              <a:rPr lang="en-US" dirty="0"/>
              <a:t>Co-, Fe-</a:t>
            </a:r>
            <a:r>
              <a:rPr lang="ru-RU" dirty="0"/>
              <a:t>катализаторы);</a:t>
            </a:r>
          </a:p>
          <a:p>
            <a:pPr indent="539750" algn="just" eaLnBrk="0" hangingPunct="0">
              <a:defRPr/>
            </a:pPr>
            <a:r>
              <a:rPr lang="ru-RU" dirty="0" smtClean="0"/>
              <a:t>- </a:t>
            </a:r>
            <a:r>
              <a:rPr lang="ru-RU" i="1" dirty="0" smtClean="0"/>
              <a:t>высокотемпературный </a:t>
            </a:r>
            <a:r>
              <a:rPr lang="ru-RU" i="1" dirty="0"/>
              <a:t>процесс, </a:t>
            </a:r>
            <a:r>
              <a:rPr lang="en-US" i="1" dirty="0"/>
              <a:t>Fe-</a:t>
            </a:r>
            <a:r>
              <a:rPr lang="ru-RU" i="1" dirty="0"/>
              <a:t>катализатор (</a:t>
            </a:r>
            <a:r>
              <a:rPr lang="en-US" i="1" dirty="0"/>
              <a:t>SASOL-</a:t>
            </a:r>
            <a:r>
              <a:rPr lang="ru-RU" i="1" dirty="0"/>
              <a:t>процессы) </a:t>
            </a:r>
            <a:r>
              <a:rPr lang="ru-RU" dirty="0"/>
              <a:t>– </a:t>
            </a:r>
            <a:r>
              <a:rPr lang="ru-RU" u="sng" dirty="0"/>
              <a:t>олефины + </a:t>
            </a:r>
            <a:r>
              <a:rPr lang="ru-RU" u="sng" dirty="0" err="1"/>
              <a:t>ароматика</a:t>
            </a:r>
            <a:r>
              <a:rPr lang="ru-RU" u="sng" dirty="0"/>
              <a:t> + кислородсодержащие соединения</a:t>
            </a:r>
            <a:r>
              <a:rPr lang="en-US" u="sng" dirty="0"/>
              <a:t> </a:t>
            </a:r>
            <a:r>
              <a:rPr lang="en-US" dirty="0"/>
              <a:t>(</a:t>
            </a:r>
            <a:r>
              <a:rPr lang="ru-RU" dirty="0"/>
              <a:t>отсутствует ацетилен</a:t>
            </a:r>
            <a:r>
              <a:rPr lang="en-US" dirty="0"/>
              <a:t>)</a:t>
            </a:r>
            <a:r>
              <a:rPr lang="ru-RU" dirty="0"/>
              <a:t> – позволяет получать широкий спектр продуктов;</a:t>
            </a:r>
          </a:p>
        </p:txBody>
      </p:sp>
    </p:spTree>
    <p:extLst>
      <p:ext uri="{BB962C8B-B14F-4D97-AF65-F5344CB8AC3E}">
        <p14:creationId xmlns:p14="http://schemas.microsoft.com/office/powerpoint/2010/main" val="46217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5"/>
          <p:cNvSpPr>
            <a:spLocks noChangeArrowheads="1"/>
          </p:cNvSpPr>
          <p:nvPr/>
        </p:nvSpPr>
        <p:spPr bwMode="auto">
          <a:xfrm>
            <a:off x="165100" y="115888"/>
            <a:ext cx="897890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altLang="ru-RU" sz="2600" b="1"/>
              <a:t>Номенклатура продуктов</a:t>
            </a:r>
            <a:endParaRPr lang="ru-RU" altLang="ru-RU" sz="2600"/>
          </a:p>
        </p:txBody>
      </p:sp>
      <p:sp>
        <p:nvSpPr>
          <p:cNvPr id="39939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sp>
        <p:nvSpPr>
          <p:cNvPr id="39940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sp>
        <p:nvSpPr>
          <p:cNvPr id="27653" name="Rectangle 1"/>
          <p:cNvSpPr>
            <a:spLocks noChangeArrowheads="1"/>
          </p:cNvSpPr>
          <p:nvPr/>
        </p:nvSpPr>
        <p:spPr bwMode="auto">
          <a:xfrm>
            <a:off x="395536" y="920750"/>
            <a:ext cx="8352928" cy="4278094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/>
          <a:p>
            <a:pPr algn="just" eaLnBrk="0" hangingPunct="0">
              <a:defRPr/>
            </a:pPr>
            <a:r>
              <a:rPr lang="ru-RU" sz="1700" b="1" dirty="0"/>
              <a:t>Получаемая смесь УВ (синтетическая нефть</a:t>
            </a:r>
            <a:r>
              <a:rPr lang="ru-RU" sz="1700" b="1" dirty="0" smtClean="0"/>
              <a:t>)</a:t>
            </a:r>
            <a:r>
              <a:rPr lang="en-US" sz="1700" b="1" dirty="0" smtClean="0"/>
              <a:t> </a:t>
            </a:r>
            <a:r>
              <a:rPr lang="ru-RU" sz="1700" b="1" dirty="0" smtClean="0"/>
              <a:t>в целом:</a:t>
            </a:r>
            <a:endParaRPr lang="ru-RU" sz="1700" b="1" dirty="0"/>
          </a:p>
          <a:p>
            <a:pPr marL="285750" indent="-285750" algn="just" eaLnBrk="0" hangingPunct="0">
              <a:buFontTx/>
              <a:buChar char="-"/>
              <a:defRPr/>
            </a:pPr>
            <a:r>
              <a:rPr lang="ru-RU" sz="1700" dirty="0"/>
              <a:t>Легче, чем эталонные нефти;</a:t>
            </a:r>
          </a:p>
          <a:p>
            <a:pPr marL="285750" indent="-285750" algn="just" eaLnBrk="0" hangingPunct="0">
              <a:buFontTx/>
              <a:buChar char="-"/>
              <a:defRPr/>
            </a:pPr>
            <a:r>
              <a:rPr lang="ru-RU" sz="1700" dirty="0"/>
              <a:t>Содержание светлых фракций выше, в среднем, на 5-10 %;</a:t>
            </a:r>
          </a:p>
          <a:p>
            <a:pPr marL="285750" indent="-285750" algn="just" eaLnBrk="0" hangingPunct="0">
              <a:buFontTx/>
              <a:buChar char="-"/>
              <a:defRPr/>
            </a:pPr>
            <a:r>
              <a:rPr lang="ru-RU" sz="1700" dirty="0" smtClean="0"/>
              <a:t>Как правило, отсутствуют ароматические </a:t>
            </a:r>
            <a:r>
              <a:rPr lang="ru-RU" sz="1700" dirty="0"/>
              <a:t>УВ (хорошо для </a:t>
            </a:r>
            <a:r>
              <a:rPr lang="ru-RU" sz="1700" dirty="0" err="1"/>
              <a:t>ДизФ</a:t>
            </a:r>
            <a:r>
              <a:rPr lang="ru-RU" sz="1700" dirty="0"/>
              <a:t>, плохо для </a:t>
            </a:r>
            <a:r>
              <a:rPr lang="ru-RU" sz="1700" dirty="0" err="1"/>
              <a:t>БензФ</a:t>
            </a:r>
            <a:r>
              <a:rPr lang="ru-RU" sz="1700" dirty="0"/>
              <a:t>);</a:t>
            </a:r>
          </a:p>
          <a:p>
            <a:pPr marL="285750" indent="-285750" algn="just" eaLnBrk="0" hangingPunct="0">
              <a:buFontTx/>
              <a:buChar char="-"/>
              <a:defRPr/>
            </a:pPr>
            <a:r>
              <a:rPr lang="ru-RU" sz="1700" dirty="0" smtClean="0"/>
              <a:t>Практически отсутствуют </a:t>
            </a:r>
            <a:r>
              <a:rPr lang="ru-RU" sz="1700" dirty="0"/>
              <a:t>сера и </a:t>
            </a:r>
            <a:r>
              <a:rPr lang="ru-RU" sz="1700" dirty="0" smtClean="0"/>
              <a:t>азот, топлива удовлетворяют </a:t>
            </a:r>
            <a:r>
              <a:rPr lang="ru-RU" sz="1700" dirty="0"/>
              <a:t>жестким экологическим требованиям;</a:t>
            </a:r>
          </a:p>
          <a:p>
            <a:pPr marL="285750" indent="-285750" algn="just" eaLnBrk="0" hangingPunct="0">
              <a:buFontTx/>
              <a:buChar char="-"/>
              <a:defRPr/>
            </a:pPr>
            <a:r>
              <a:rPr lang="ru-RU" sz="1700" dirty="0"/>
              <a:t>Достаточно велико содержание тяжелых н-парафинов (требуется </a:t>
            </a:r>
            <a:r>
              <a:rPr lang="ru-RU" sz="1700" dirty="0" err="1"/>
              <a:t>депарафинизация</a:t>
            </a:r>
            <a:r>
              <a:rPr lang="ru-RU" sz="1700" dirty="0"/>
              <a:t>, причем на месте производства);</a:t>
            </a:r>
          </a:p>
          <a:p>
            <a:pPr marL="285750" indent="-285750" algn="just" eaLnBrk="0" hangingPunct="0">
              <a:buFontTx/>
              <a:buChar char="-"/>
              <a:defRPr/>
            </a:pPr>
            <a:endParaRPr lang="ru-RU" sz="1700" b="1" dirty="0" smtClean="0"/>
          </a:p>
          <a:p>
            <a:pPr algn="just" eaLnBrk="0" hangingPunct="0">
              <a:defRPr/>
            </a:pPr>
            <a:r>
              <a:rPr lang="ru-RU" altLang="ru-RU" sz="1700" b="1" dirty="0"/>
              <a:t>Газообразные продукты С</a:t>
            </a:r>
            <a:r>
              <a:rPr lang="ru-RU" altLang="ru-RU" sz="1700" b="1" baseline="-25000" dirty="0"/>
              <a:t>1</a:t>
            </a:r>
            <a:r>
              <a:rPr lang="ru-RU" altLang="ru-RU" sz="1700" b="1" dirty="0"/>
              <a:t>-С</a:t>
            </a:r>
            <a:r>
              <a:rPr lang="ru-RU" altLang="ru-RU" sz="1700" b="1" baseline="-25000" dirty="0"/>
              <a:t>4</a:t>
            </a:r>
            <a:r>
              <a:rPr lang="ru-RU" altLang="ru-RU" sz="1700" b="1" dirty="0"/>
              <a:t> – </a:t>
            </a:r>
            <a:r>
              <a:rPr lang="ru-RU" altLang="ru-RU" sz="1700" dirty="0"/>
              <a:t>8-10 % - производятся сжиженные газы, </a:t>
            </a:r>
            <a:r>
              <a:rPr lang="ru-RU" altLang="ru-RU" sz="1700" dirty="0" err="1"/>
              <a:t>полимербензины</a:t>
            </a:r>
            <a:r>
              <a:rPr lang="ru-RU" altLang="ru-RU" sz="1700" dirty="0"/>
              <a:t>, спирты, изооктан, содержит азот, водород, оксиды углерода.</a:t>
            </a:r>
          </a:p>
          <a:p>
            <a:pPr marL="285750" indent="-285750" algn="just" eaLnBrk="0" hangingPunct="0">
              <a:buFontTx/>
              <a:buChar char="-"/>
              <a:defRPr/>
            </a:pPr>
            <a:endParaRPr lang="ru-RU" sz="1700" b="1" dirty="0"/>
          </a:p>
          <a:p>
            <a:pPr algn="just" eaLnBrk="0" hangingPunct="0">
              <a:defRPr/>
            </a:pPr>
            <a:r>
              <a:rPr lang="ru-RU" altLang="ru-RU" sz="1700" b="1" dirty="0" smtClean="0"/>
              <a:t>Бензиновая фракция </a:t>
            </a:r>
            <a:r>
              <a:rPr lang="ru-RU" altLang="ru-RU" sz="1700" i="1" dirty="0" smtClean="0"/>
              <a:t>(нем. </a:t>
            </a:r>
            <a:r>
              <a:rPr lang="ru-RU" altLang="ru-RU" sz="1700" dirty="0" err="1" smtClean="0"/>
              <a:t>когазин</a:t>
            </a:r>
            <a:r>
              <a:rPr lang="ru-RU" altLang="ru-RU" sz="1700" dirty="0" smtClean="0"/>
              <a:t> </a:t>
            </a:r>
            <a:r>
              <a:rPr lang="en-US" altLang="ru-RU" sz="1700" dirty="0" smtClean="0"/>
              <a:t>I</a:t>
            </a:r>
            <a:r>
              <a:rPr lang="ru-RU" altLang="ru-RU" sz="1700" i="1" dirty="0" smtClean="0"/>
              <a:t>, </a:t>
            </a:r>
            <a:r>
              <a:rPr lang="ru-RU" altLang="ru-RU" sz="1700" dirty="0" err="1" smtClean="0"/>
              <a:t>синтин</a:t>
            </a:r>
            <a:r>
              <a:rPr lang="ru-RU" altLang="ru-RU" sz="1700" dirty="0"/>
              <a:t>, </a:t>
            </a:r>
            <a:r>
              <a:rPr lang="ru-RU" altLang="ru-RU" sz="1700" dirty="0" smtClean="0"/>
              <a:t>40-180°С) – </a:t>
            </a:r>
            <a:r>
              <a:rPr lang="ru-RU" altLang="ru-RU" sz="1700" dirty="0"/>
              <a:t>октановое число низкое (велико содержание н-парафинов) – направляют на </a:t>
            </a:r>
            <a:r>
              <a:rPr lang="ru-RU" altLang="ru-RU" sz="1700" dirty="0" err="1"/>
              <a:t>гидроизомеризацию</a:t>
            </a:r>
            <a:r>
              <a:rPr lang="ru-RU" altLang="ru-RU" sz="1700" dirty="0"/>
              <a:t> или на пиролиз</a:t>
            </a:r>
            <a:r>
              <a:rPr lang="ru-RU" altLang="ru-RU" sz="1700" dirty="0" smtClean="0"/>
              <a:t>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5"/>
          <p:cNvSpPr>
            <a:spLocks noChangeArrowheads="1"/>
          </p:cNvSpPr>
          <p:nvPr/>
        </p:nvSpPr>
        <p:spPr bwMode="auto">
          <a:xfrm>
            <a:off x="165100" y="115888"/>
            <a:ext cx="897890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altLang="ru-RU" sz="2600" b="1"/>
              <a:t>Номенклатура продуктов</a:t>
            </a:r>
            <a:endParaRPr lang="ru-RU" altLang="ru-RU" sz="2600"/>
          </a:p>
        </p:txBody>
      </p:sp>
      <p:sp>
        <p:nvSpPr>
          <p:cNvPr id="39939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sp>
        <p:nvSpPr>
          <p:cNvPr id="39940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sp>
        <p:nvSpPr>
          <p:cNvPr id="27653" name="Rectangle 1"/>
          <p:cNvSpPr>
            <a:spLocks noChangeArrowheads="1"/>
          </p:cNvSpPr>
          <p:nvPr/>
        </p:nvSpPr>
        <p:spPr bwMode="auto">
          <a:xfrm>
            <a:off x="539552" y="996692"/>
            <a:ext cx="8064896" cy="4016484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/>
          <a:p>
            <a:pPr algn="just" eaLnBrk="0" hangingPunct="0">
              <a:defRPr/>
            </a:pPr>
            <a:r>
              <a:rPr lang="ru-RU" altLang="ru-RU" sz="1700" b="1" dirty="0" smtClean="0"/>
              <a:t>Дизельная фракция </a:t>
            </a:r>
            <a:r>
              <a:rPr lang="ru-RU" altLang="ru-RU" sz="1700" dirty="0" smtClean="0"/>
              <a:t>(</a:t>
            </a:r>
            <a:r>
              <a:rPr lang="ru-RU" altLang="ru-RU" sz="1700" i="1" dirty="0"/>
              <a:t>нем. </a:t>
            </a:r>
            <a:r>
              <a:rPr lang="ru-RU" altLang="ru-RU" sz="1700" dirty="0" err="1" smtClean="0"/>
              <a:t>когазин</a:t>
            </a:r>
            <a:r>
              <a:rPr lang="ru-RU" altLang="ru-RU" sz="1700" dirty="0" smtClean="0"/>
              <a:t> </a:t>
            </a:r>
            <a:r>
              <a:rPr lang="en-US" altLang="ru-RU" sz="1700" dirty="0" smtClean="0"/>
              <a:t>II</a:t>
            </a:r>
            <a:r>
              <a:rPr lang="ru-RU" altLang="ru-RU" sz="1700" dirty="0" smtClean="0"/>
              <a:t>, 180-230°С) – </a:t>
            </a:r>
            <a:r>
              <a:rPr lang="ru-RU" altLang="ru-RU" sz="1700" dirty="0"/>
              <a:t>смесь н-парафинов С</a:t>
            </a:r>
            <a:r>
              <a:rPr lang="ru-RU" altLang="ru-RU" sz="1700" baseline="-25000" dirty="0"/>
              <a:t>10</a:t>
            </a:r>
            <a:r>
              <a:rPr lang="ru-RU" altLang="ru-RU" sz="1700" dirty="0"/>
              <a:t>-С</a:t>
            </a:r>
            <a:r>
              <a:rPr lang="ru-RU" altLang="ru-RU" sz="1700" baseline="-25000" dirty="0"/>
              <a:t>20</a:t>
            </a:r>
            <a:r>
              <a:rPr lang="ru-RU" altLang="ru-RU" sz="1700" dirty="0"/>
              <a:t> </a:t>
            </a:r>
            <a:r>
              <a:rPr lang="ru-RU" altLang="ru-RU" sz="1700" dirty="0" smtClean="0"/>
              <a:t>+ олефины </a:t>
            </a:r>
            <a:r>
              <a:rPr lang="ru-RU" altLang="ru-RU" sz="1700" dirty="0"/>
              <a:t>+ кислородсодержащие </a:t>
            </a:r>
            <a:r>
              <a:rPr lang="ru-RU" altLang="ru-RU" sz="1700" dirty="0" smtClean="0"/>
              <a:t>соединения:</a:t>
            </a:r>
            <a:endParaRPr lang="ru-RU" altLang="ru-RU" sz="1700" dirty="0"/>
          </a:p>
          <a:p>
            <a:pPr marL="285750" indent="-285750" algn="just" eaLnBrk="0" hangingPunct="0">
              <a:buFont typeface="Arial" panose="020B0604020202020204" pitchFamily="34" charset="0"/>
              <a:buChar char="•"/>
              <a:defRPr/>
            </a:pPr>
            <a:r>
              <a:rPr lang="ru-RU" sz="1700" dirty="0" smtClean="0"/>
              <a:t>Плотность </a:t>
            </a:r>
            <a:r>
              <a:rPr lang="ru-RU" sz="1700" dirty="0"/>
              <a:t>ниже, чем у нефтяных ДТ – легче фракционный состав;</a:t>
            </a:r>
          </a:p>
          <a:p>
            <a:pPr marL="285750" indent="-285750" algn="just" eaLnBrk="0" hangingPunct="0">
              <a:buFont typeface="Arial" panose="020B0604020202020204" pitchFamily="34" charset="0"/>
              <a:buChar char="•"/>
              <a:defRPr/>
            </a:pPr>
            <a:r>
              <a:rPr lang="ru-RU" sz="1700" dirty="0"/>
              <a:t>обладает высоким </a:t>
            </a:r>
            <a:r>
              <a:rPr lang="ru-RU" altLang="ru-RU" sz="1700" dirty="0" smtClean="0"/>
              <a:t>ЦЧ </a:t>
            </a:r>
            <a:r>
              <a:rPr lang="en-US" altLang="ru-RU" sz="1700" dirty="0" smtClean="0"/>
              <a:t>=</a:t>
            </a:r>
            <a:r>
              <a:rPr lang="ru-RU" altLang="ru-RU" sz="1700" dirty="0" smtClean="0"/>
              <a:t> </a:t>
            </a:r>
            <a:r>
              <a:rPr lang="en-US" altLang="ru-RU" sz="1700" dirty="0" smtClean="0"/>
              <a:t>70-90</a:t>
            </a:r>
            <a:r>
              <a:rPr lang="ru-RU" sz="1700" dirty="0" smtClean="0"/>
              <a:t>, </a:t>
            </a:r>
            <a:r>
              <a:rPr lang="ru-RU" sz="1700" dirty="0"/>
              <a:t>и</a:t>
            </a:r>
            <a:r>
              <a:rPr lang="ru-RU" altLang="ru-RU" sz="1700" dirty="0" smtClean="0"/>
              <a:t>спользуют </a:t>
            </a:r>
            <a:r>
              <a:rPr lang="ru-RU" altLang="ru-RU" sz="1700" dirty="0"/>
              <a:t>как </a:t>
            </a:r>
            <a:r>
              <a:rPr lang="ru-RU" altLang="ru-RU" sz="1700" dirty="0" err="1"/>
              <a:t>высокоцетановую</a:t>
            </a:r>
            <a:r>
              <a:rPr lang="ru-RU" altLang="ru-RU" sz="1700" dirty="0"/>
              <a:t> добавку </a:t>
            </a:r>
            <a:r>
              <a:rPr lang="ru-RU" altLang="ru-RU" sz="1700" dirty="0" smtClean="0"/>
              <a:t>к ДТ</a:t>
            </a:r>
            <a:r>
              <a:rPr lang="ru-RU" sz="1700" dirty="0" smtClean="0"/>
              <a:t>;</a:t>
            </a:r>
            <a:endParaRPr lang="ru-RU" sz="1700" dirty="0"/>
          </a:p>
          <a:p>
            <a:pPr marL="285750" indent="-285750" algn="just" eaLnBrk="0" hangingPunct="0">
              <a:buFont typeface="Arial" panose="020B0604020202020204" pitchFamily="34" charset="0"/>
              <a:buChar char="•"/>
              <a:defRPr/>
            </a:pPr>
            <a:r>
              <a:rPr lang="ru-RU" sz="1700" dirty="0"/>
              <a:t>Содержание серы минимально – отрицательно влияет на противоизносные свойства – ухудшается смазывающая способность;</a:t>
            </a:r>
          </a:p>
          <a:p>
            <a:pPr marL="285750" indent="-285750" algn="just" eaLnBrk="0" hangingPunct="0">
              <a:buFont typeface="Arial" panose="020B0604020202020204" pitchFamily="34" charset="0"/>
              <a:buChar char="•"/>
              <a:defRPr/>
            </a:pPr>
            <a:r>
              <a:rPr lang="ru-RU" sz="1700" dirty="0"/>
              <a:t>Содержание </a:t>
            </a:r>
            <a:r>
              <a:rPr lang="ru-RU" sz="1700" dirty="0" err="1"/>
              <a:t>ароматики</a:t>
            </a:r>
            <a:r>
              <a:rPr lang="ru-RU" sz="1700" dirty="0"/>
              <a:t> минимально;</a:t>
            </a:r>
          </a:p>
          <a:p>
            <a:pPr marL="285750" indent="-285750" algn="just" eaLnBrk="0" hangingPunct="0">
              <a:buFont typeface="Arial" panose="020B0604020202020204" pitchFamily="34" charset="0"/>
              <a:buChar char="•"/>
              <a:defRPr/>
            </a:pPr>
            <a:r>
              <a:rPr lang="ru-RU" sz="1700" dirty="0"/>
              <a:t>Высокое содержание </a:t>
            </a:r>
            <a:r>
              <a:rPr lang="ru-RU" sz="1700" dirty="0" smtClean="0"/>
              <a:t>н-парафинов, высокая температура </a:t>
            </a:r>
            <a:r>
              <a:rPr lang="ru-RU" sz="1700" dirty="0"/>
              <a:t>застывания – требует изомеризации, либо смешения с нефтяным ДТ</a:t>
            </a:r>
            <a:r>
              <a:rPr lang="ru-RU" sz="1700" dirty="0" smtClean="0"/>
              <a:t>;</a:t>
            </a:r>
          </a:p>
          <a:p>
            <a:pPr marL="285750" indent="-285750" algn="just" eaLnBrk="0" hangingPunct="0">
              <a:buFont typeface="Arial" panose="020B0604020202020204" pitchFamily="34" charset="0"/>
              <a:buChar char="•"/>
            </a:pPr>
            <a:r>
              <a:rPr lang="ru-RU" altLang="ru-RU" sz="1700" dirty="0"/>
              <a:t>для насыщения </a:t>
            </a:r>
            <a:r>
              <a:rPr lang="ru-RU" altLang="ru-RU" sz="1700" dirty="0" err="1"/>
              <a:t>гидрируют</a:t>
            </a:r>
            <a:r>
              <a:rPr lang="ru-RU" altLang="ru-RU" sz="1700" dirty="0"/>
              <a:t> на сульфидных катализаторах с получением 10-15% изо-парафинов;</a:t>
            </a:r>
          </a:p>
          <a:p>
            <a:pPr marL="285750" indent="-285750" algn="just" eaLnBrk="0" hangingPunct="0">
              <a:buFont typeface="Arial" panose="020B0604020202020204" pitchFamily="34" charset="0"/>
              <a:buChar char="•"/>
            </a:pPr>
            <a:r>
              <a:rPr lang="ru-RU" altLang="ru-RU" sz="1700" dirty="0" smtClean="0"/>
              <a:t>Для </a:t>
            </a:r>
            <a:r>
              <a:rPr lang="ru-RU" altLang="ru-RU" sz="1700" dirty="0"/>
              <a:t>производства высококачественных масел;</a:t>
            </a:r>
          </a:p>
          <a:p>
            <a:pPr marL="285750" indent="-285750" algn="just" eaLnBrk="0" hangingPunct="0">
              <a:buFont typeface="Arial" panose="020B0604020202020204" pitchFamily="34" charset="0"/>
              <a:buChar char="•"/>
            </a:pPr>
            <a:r>
              <a:rPr lang="ru-RU" altLang="ru-RU" sz="1700" dirty="0" smtClean="0"/>
              <a:t>Сульфированием </a:t>
            </a:r>
            <a:r>
              <a:rPr lang="ru-RU" altLang="ru-RU" sz="1700" dirty="0"/>
              <a:t>получают ПАВ-агенты (</a:t>
            </a:r>
            <a:r>
              <a:rPr lang="ru-RU" altLang="ru-RU" sz="1700" dirty="0" err="1"/>
              <a:t>алкилсульфонаты</a:t>
            </a:r>
            <a:r>
              <a:rPr lang="ru-RU" altLang="ru-RU" sz="1700" dirty="0"/>
              <a:t>, </a:t>
            </a:r>
            <a:r>
              <a:rPr lang="ru-RU" altLang="ru-RU" sz="1700" dirty="0" err="1"/>
              <a:t>алкиларилсульфонаты</a:t>
            </a:r>
            <a:r>
              <a:rPr lang="ru-RU" altLang="ru-RU" sz="1700" dirty="0" smtClean="0"/>
              <a:t>).</a:t>
            </a:r>
            <a:endParaRPr lang="ru-RU" altLang="ru-RU" sz="1700" dirty="0"/>
          </a:p>
        </p:txBody>
      </p:sp>
    </p:spTree>
    <p:extLst>
      <p:ext uri="{BB962C8B-B14F-4D97-AF65-F5344CB8AC3E}">
        <p14:creationId xmlns:p14="http://schemas.microsoft.com/office/powerpoint/2010/main" val="3530610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5"/>
          <p:cNvSpPr>
            <a:spLocks noChangeArrowheads="1"/>
          </p:cNvSpPr>
          <p:nvPr/>
        </p:nvSpPr>
        <p:spPr bwMode="auto">
          <a:xfrm>
            <a:off x="165100" y="115888"/>
            <a:ext cx="897890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altLang="ru-RU" sz="2600" b="1"/>
              <a:t>Номенклатура продуктов</a:t>
            </a:r>
            <a:endParaRPr lang="ru-RU" altLang="ru-RU" sz="2600"/>
          </a:p>
        </p:txBody>
      </p:sp>
      <p:sp>
        <p:nvSpPr>
          <p:cNvPr id="39939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sp>
        <p:nvSpPr>
          <p:cNvPr id="39940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sp>
        <p:nvSpPr>
          <p:cNvPr id="27653" name="Rectangle 1"/>
          <p:cNvSpPr>
            <a:spLocks noChangeArrowheads="1"/>
          </p:cNvSpPr>
          <p:nvPr/>
        </p:nvSpPr>
        <p:spPr bwMode="auto">
          <a:xfrm>
            <a:off x="0" y="920750"/>
            <a:ext cx="9144000" cy="1400383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/>
          <a:p>
            <a:pPr marL="285750" indent="-285750" eaLnBrk="0" hangingPunct="0">
              <a:buFontTx/>
              <a:buChar char="-"/>
              <a:defRPr/>
            </a:pPr>
            <a:endParaRPr lang="ru-RU" sz="1700" dirty="0"/>
          </a:p>
          <a:p>
            <a:pPr marL="285750" indent="-285750" eaLnBrk="0" hangingPunct="0">
              <a:buFontTx/>
              <a:buChar char="-"/>
              <a:defRPr/>
            </a:pPr>
            <a:endParaRPr lang="ru-RU" sz="1700" b="1" dirty="0"/>
          </a:p>
          <a:p>
            <a:pPr marL="285750" indent="-285750" eaLnBrk="0" hangingPunct="0">
              <a:buFontTx/>
              <a:buChar char="-"/>
              <a:defRPr/>
            </a:pPr>
            <a:endParaRPr lang="ru-RU" sz="1700" b="1" dirty="0"/>
          </a:p>
          <a:p>
            <a:pPr indent="539750" eaLnBrk="0" hangingPunct="0">
              <a:buFontTx/>
              <a:buChar char="-"/>
              <a:defRPr/>
            </a:pPr>
            <a:endParaRPr lang="en-US" sz="1700" b="1" dirty="0"/>
          </a:p>
          <a:p>
            <a:pPr indent="539750" eaLnBrk="0" hangingPunct="0">
              <a:defRPr/>
            </a:pPr>
            <a:endParaRPr lang="ru-RU" sz="1700" b="1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180354" y="1028471"/>
            <a:ext cx="8496101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539750" algn="just" eaLnBrk="0" hangingPunct="0"/>
            <a:r>
              <a:rPr lang="ru-RU" altLang="ru-RU" b="1" dirty="0"/>
              <a:t>Твердые </a:t>
            </a:r>
            <a:r>
              <a:rPr lang="ru-RU" altLang="ru-RU" b="1" dirty="0" smtClean="0"/>
              <a:t>н-п</a:t>
            </a:r>
            <a:r>
              <a:rPr lang="ru-RU" b="1" dirty="0" smtClean="0"/>
              <a:t>арафины С</a:t>
            </a:r>
            <a:r>
              <a:rPr lang="ru-RU" b="1" baseline="-25000" dirty="0" smtClean="0"/>
              <a:t>20+</a:t>
            </a:r>
            <a:r>
              <a:rPr lang="ru-RU" b="1" dirty="0" smtClean="0"/>
              <a:t> </a:t>
            </a:r>
            <a:r>
              <a:rPr lang="ru-RU" altLang="ru-RU" b="1" dirty="0" smtClean="0"/>
              <a:t>(320-380°С</a:t>
            </a:r>
            <a:r>
              <a:rPr lang="ru-RU" altLang="ru-RU" b="1" dirty="0"/>
              <a:t>) </a:t>
            </a:r>
            <a:r>
              <a:rPr lang="ru-RU" altLang="ru-RU" dirty="0"/>
              <a:t>– </a:t>
            </a:r>
            <a:r>
              <a:rPr lang="ru-RU" dirty="0" smtClean="0"/>
              <a:t>высококачественный </a:t>
            </a:r>
            <a:r>
              <a:rPr lang="ru-RU" altLang="ru-RU" dirty="0" smtClean="0"/>
              <a:t>парафиновый </a:t>
            </a:r>
            <a:r>
              <a:rPr lang="ru-RU" altLang="ru-RU" dirty="0" err="1" smtClean="0"/>
              <a:t>гач</a:t>
            </a:r>
            <a:r>
              <a:rPr lang="ru-RU" altLang="ru-RU" dirty="0" smtClean="0"/>
              <a:t> (воск)</a:t>
            </a:r>
            <a:r>
              <a:rPr lang="ru-RU" altLang="ru-RU" b="1" dirty="0" smtClean="0"/>
              <a:t>:</a:t>
            </a:r>
            <a:endParaRPr lang="ru-RU" dirty="0"/>
          </a:p>
          <a:p>
            <a:pPr indent="539750" algn="just" eaLnBrk="0" hangingPunct="0">
              <a:defRPr/>
            </a:pPr>
            <a:r>
              <a:rPr lang="ru-RU" dirty="0" smtClean="0"/>
              <a:t>– </a:t>
            </a:r>
            <a:r>
              <a:rPr lang="ru-RU" dirty="0"/>
              <a:t>для производства свечей, в медицине, в пищевой промышленности, пластифицирующая добавка в полимерные </a:t>
            </a:r>
            <a:r>
              <a:rPr lang="ru-RU" dirty="0" smtClean="0"/>
              <a:t>материалы, для производства СЖК;</a:t>
            </a:r>
            <a:endParaRPr lang="ru-RU" dirty="0"/>
          </a:p>
          <a:p>
            <a:pPr indent="539750" algn="just" eaLnBrk="0" hangingPunct="0">
              <a:buFontTx/>
              <a:buChar char="-"/>
              <a:defRPr/>
            </a:pPr>
            <a:r>
              <a:rPr lang="ru-RU" i="1" dirty="0"/>
              <a:t>после гидрокрекинга</a:t>
            </a:r>
            <a:r>
              <a:rPr lang="ru-RU" dirty="0"/>
              <a:t> – для получения ДТ, керосиновой и </a:t>
            </a:r>
            <a:r>
              <a:rPr lang="ru-RU" dirty="0" err="1"/>
              <a:t>лигроиновой</a:t>
            </a:r>
            <a:r>
              <a:rPr lang="ru-RU" dirty="0"/>
              <a:t> фракции;</a:t>
            </a:r>
          </a:p>
          <a:p>
            <a:pPr indent="539750" algn="just" eaLnBrk="0" hangingPunct="0">
              <a:buFontTx/>
              <a:buChar char="-"/>
              <a:defRPr/>
            </a:pPr>
            <a:r>
              <a:rPr lang="ru-RU" i="1" dirty="0"/>
              <a:t>после </a:t>
            </a:r>
            <a:r>
              <a:rPr lang="ru-RU" i="1" dirty="0" err="1"/>
              <a:t>гидроизомеризации</a:t>
            </a:r>
            <a:r>
              <a:rPr lang="ru-RU" i="1" dirty="0"/>
              <a:t> </a:t>
            </a:r>
            <a:r>
              <a:rPr lang="ru-RU" dirty="0"/>
              <a:t>– для получения высококачественных смазочных материалов (низкое содержание </a:t>
            </a:r>
            <a:r>
              <a:rPr lang="ru-RU" dirty="0" err="1"/>
              <a:t>ароматики</a:t>
            </a:r>
            <a:r>
              <a:rPr lang="ru-RU" dirty="0"/>
              <a:t>, отсутствие </a:t>
            </a:r>
            <a:r>
              <a:rPr lang="ru-RU" dirty="0" err="1"/>
              <a:t>гетероатомов</a:t>
            </a:r>
            <a:r>
              <a:rPr lang="ru-RU" dirty="0"/>
              <a:t>);</a:t>
            </a:r>
          </a:p>
          <a:p>
            <a:pPr indent="539750" algn="just" eaLnBrk="0" hangingPunct="0">
              <a:buFontTx/>
              <a:buChar char="-"/>
            </a:pPr>
            <a:endParaRPr lang="ru-RU" altLang="ru-RU" b="1" dirty="0"/>
          </a:p>
          <a:p>
            <a:pPr indent="539750" algn="just" eaLnBrk="0" hangingPunct="0"/>
            <a:r>
              <a:rPr lang="ru-RU" altLang="ru-RU" b="1" dirty="0" smtClean="0"/>
              <a:t>Реакционная вода </a:t>
            </a:r>
            <a:r>
              <a:rPr lang="ru-RU" altLang="ru-RU" dirty="0" smtClean="0"/>
              <a:t>– содержит спирты и жирные кислоты.</a:t>
            </a:r>
          </a:p>
          <a:p>
            <a:pPr indent="539750" algn="just" eaLnBrk="0" hangingPunct="0"/>
            <a:endParaRPr lang="ru-RU" altLang="ru-RU" b="1" dirty="0"/>
          </a:p>
          <a:p>
            <a:pPr indent="539750" algn="just" eaLnBrk="0" hangingPunct="0">
              <a:defRPr/>
            </a:pPr>
            <a:r>
              <a:rPr lang="ru-RU" b="1" dirty="0" smtClean="0"/>
              <a:t>Получение специальных продуктов.</a:t>
            </a:r>
            <a:r>
              <a:rPr lang="ru-RU" dirty="0" smtClean="0"/>
              <a:t> Необходимо </a:t>
            </a:r>
            <a:r>
              <a:rPr lang="ru-RU" dirty="0"/>
              <a:t>разделять продукты и выделять из них компоненты, имеющие значение как химическое сырье:</a:t>
            </a:r>
          </a:p>
          <a:p>
            <a:pPr indent="539750" algn="just" eaLnBrk="0" hangingPunct="0">
              <a:buFontTx/>
              <a:buChar char="-"/>
              <a:defRPr/>
            </a:pPr>
            <a:r>
              <a:rPr lang="ru-RU" i="1" dirty="0"/>
              <a:t>например, </a:t>
            </a:r>
            <a:r>
              <a:rPr lang="ru-RU" dirty="0"/>
              <a:t>выделение чистых </a:t>
            </a:r>
            <a:r>
              <a:rPr lang="el-GR" i="1" dirty="0">
                <a:latin typeface="Arial"/>
                <a:cs typeface="Arial"/>
              </a:rPr>
              <a:t>α</a:t>
            </a:r>
            <a:r>
              <a:rPr lang="ru-RU" dirty="0"/>
              <a:t>-олефинов из фракции С</a:t>
            </a:r>
            <a:r>
              <a:rPr lang="ru-RU" baseline="-25000" dirty="0"/>
              <a:t>5</a:t>
            </a:r>
            <a:r>
              <a:rPr lang="ru-RU" dirty="0"/>
              <a:t>-С</a:t>
            </a:r>
            <a:r>
              <a:rPr lang="ru-RU" baseline="-25000" dirty="0"/>
              <a:t>8</a:t>
            </a:r>
            <a:r>
              <a:rPr lang="ru-RU" dirty="0"/>
              <a:t> (</a:t>
            </a:r>
            <a:r>
              <a:rPr lang="en-US" i="1" dirty="0"/>
              <a:t>Shell</a:t>
            </a:r>
            <a:r>
              <a:rPr lang="ru-RU" dirty="0"/>
              <a:t>)</a:t>
            </a:r>
            <a:r>
              <a:rPr lang="en-US" dirty="0"/>
              <a:t>;</a:t>
            </a:r>
          </a:p>
          <a:p>
            <a:pPr indent="539750" algn="just" eaLnBrk="0" hangingPunct="0">
              <a:buFontTx/>
              <a:buChar char="-"/>
              <a:defRPr/>
            </a:pPr>
            <a:r>
              <a:rPr lang="ru-RU" dirty="0"/>
              <a:t>увеличение длины цепи </a:t>
            </a:r>
            <a:r>
              <a:rPr lang="el-GR" i="1" dirty="0">
                <a:latin typeface="Arial"/>
                <a:cs typeface="Arial"/>
              </a:rPr>
              <a:t>α</a:t>
            </a:r>
            <a:r>
              <a:rPr lang="ru-RU" dirty="0"/>
              <a:t>-олефинов за счет </a:t>
            </a:r>
            <a:r>
              <a:rPr lang="el-GR" i="1" dirty="0">
                <a:latin typeface="Arial"/>
                <a:cs typeface="Arial"/>
              </a:rPr>
              <a:t>β</a:t>
            </a:r>
            <a:r>
              <a:rPr lang="ru-RU" dirty="0"/>
              <a:t>-олефинов (</a:t>
            </a:r>
            <a:r>
              <a:rPr lang="en-US" i="1" dirty="0"/>
              <a:t>Sasol</a:t>
            </a:r>
            <a:r>
              <a:rPr lang="ru-RU" dirty="0"/>
              <a:t>), переработка их в высшие спирты, а затем – компоненты косметики и бытовой химии, пластификаторы;</a:t>
            </a:r>
          </a:p>
          <a:p>
            <a:pPr indent="539750" algn="just" eaLnBrk="0" hangingPunct="0"/>
            <a:endParaRPr lang="ru-RU" altLang="ru-RU" b="1" dirty="0"/>
          </a:p>
        </p:txBody>
      </p:sp>
    </p:spTree>
    <p:extLst>
      <p:ext uri="{BB962C8B-B14F-4D97-AF65-F5344CB8AC3E}">
        <p14:creationId xmlns:p14="http://schemas.microsoft.com/office/powerpoint/2010/main" val="2259483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5"/>
          <p:cNvSpPr>
            <a:spLocks noChangeArrowheads="1"/>
          </p:cNvSpPr>
          <p:nvPr/>
        </p:nvSpPr>
        <p:spPr bwMode="auto">
          <a:xfrm>
            <a:off x="165100" y="115888"/>
            <a:ext cx="897890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altLang="ru-RU" sz="2600" b="1" dirty="0" smtClean="0"/>
              <a:t>Блок-схема синтеза Ф-Т (</a:t>
            </a:r>
            <a:r>
              <a:rPr lang="en-US" altLang="ru-RU" sz="2600" b="1" dirty="0" smtClean="0"/>
              <a:t>SMDS</a:t>
            </a:r>
            <a:r>
              <a:rPr lang="ru-RU" altLang="ru-RU" sz="2600" b="1" dirty="0" smtClean="0"/>
              <a:t>)</a:t>
            </a:r>
            <a:endParaRPr lang="ru-RU" altLang="ru-RU" sz="2600" dirty="0"/>
          </a:p>
        </p:txBody>
      </p:sp>
      <p:sp>
        <p:nvSpPr>
          <p:cNvPr id="41987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sp>
        <p:nvSpPr>
          <p:cNvPr id="41988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28385" y="908720"/>
            <a:ext cx="8087230" cy="32792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" name="Прямоугольник 29"/>
          <p:cNvSpPr/>
          <p:nvPr/>
        </p:nvSpPr>
        <p:spPr>
          <a:xfrm>
            <a:off x="323949" y="4154304"/>
            <a:ext cx="6192267" cy="23391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hangingPunct="0"/>
            <a:r>
              <a:rPr lang="ru-RU" altLang="ru-RU" sz="1400" b="1" dirty="0" smtClean="0"/>
              <a:t>Показатели схемы:</a:t>
            </a:r>
          </a:p>
          <a:p>
            <a:pPr marL="285750" indent="-285750" eaLnBrk="0" hangingPunct="0">
              <a:buFontTx/>
              <a:buChar char="-"/>
            </a:pPr>
            <a:r>
              <a:rPr lang="ru-RU" altLang="ru-RU" sz="1400" dirty="0"/>
              <a:t>Сырье – шельфовый метан;</a:t>
            </a:r>
          </a:p>
          <a:p>
            <a:pPr marL="285750" indent="-285750" eaLnBrk="0" hangingPunct="0">
              <a:buFontTx/>
              <a:buChar char="-"/>
            </a:pPr>
            <a:r>
              <a:rPr lang="ru-RU" altLang="ru-RU" sz="1400" dirty="0" smtClean="0"/>
              <a:t>Затраты на производство синтез-газа: 50-60 % от общих затрат;</a:t>
            </a:r>
          </a:p>
          <a:p>
            <a:pPr marL="285750" indent="-285750" eaLnBrk="0" hangingPunct="0">
              <a:buFontTx/>
              <a:buChar char="-"/>
            </a:pPr>
            <a:r>
              <a:rPr lang="en-US" altLang="ru-RU" sz="1400" dirty="0" smtClean="0"/>
              <a:t>SGP </a:t>
            </a:r>
            <a:r>
              <a:rPr lang="en-US" altLang="ru-RU" sz="1400" dirty="0"/>
              <a:t>– </a:t>
            </a:r>
            <a:r>
              <a:rPr lang="ru-RU" altLang="ru-RU" sz="1400" dirty="0"/>
              <a:t>парциальное окисление при высоких давлениях и 1400 °С;</a:t>
            </a:r>
          </a:p>
          <a:p>
            <a:pPr marL="285750" indent="-285750" eaLnBrk="0" hangingPunct="0">
              <a:buFontTx/>
              <a:buChar char="-"/>
            </a:pPr>
            <a:r>
              <a:rPr lang="ru-RU" altLang="ru-RU" sz="1400" dirty="0"/>
              <a:t>Степень конверсии С в </a:t>
            </a:r>
            <a:r>
              <a:rPr lang="en-US" altLang="ru-RU" sz="1400" dirty="0"/>
              <a:t>CO </a:t>
            </a:r>
            <a:r>
              <a:rPr lang="ru-RU" altLang="ru-RU" sz="1400" dirty="0"/>
              <a:t>в газификации </a:t>
            </a:r>
            <a:r>
              <a:rPr lang="en-US" altLang="ru-RU" sz="1400" dirty="0"/>
              <a:t>SGP</a:t>
            </a:r>
            <a:r>
              <a:rPr lang="ru-RU" altLang="ru-RU" sz="1400" dirty="0"/>
              <a:t>: более 95 </a:t>
            </a:r>
            <a:r>
              <a:rPr lang="ru-RU" altLang="ru-RU" sz="1400" dirty="0" smtClean="0"/>
              <a:t>%, -  выход </a:t>
            </a:r>
            <a:r>
              <a:rPr lang="ru-RU" altLang="ru-RU" sz="1400" dirty="0"/>
              <a:t>метана в </a:t>
            </a:r>
            <a:r>
              <a:rPr lang="en-US" altLang="ru-RU" sz="1400" dirty="0"/>
              <a:t>SGP – </a:t>
            </a:r>
            <a:r>
              <a:rPr lang="ru-RU" altLang="ru-RU" sz="1400" dirty="0" err="1"/>
              <a:t>ок</a:t>
            </a:r>
            <a:r>
              <a:rPr lang="ru-RU" altLang="ru-RU" sz="1400" dirty="0"/>
              <a:t>. 1 %;</a:t>
            </a:r>
          </a:p>
          <a:p>
            <a:pPr marL="285750" indent="-285750" eaLnBrk="0" hangingPunct="0">
              <a:buFontTx/>
              <a:buChar char="-"/>
            </a:pPr>
            <a:r>
              <a:rPr lang="ru-RU" altLang="ru-RU" sz="1400" dirty="0" smtClean="0"/>
              <a:t>Отношение Н</a:t>
            </a:r>
            <a:r>
              <a:rPr lang="ru-RU" altLang="ru-RU" sz="1400" baseline="-25000" dirty="0" smtClean="0"/>
              <a:t>2</a:t>
            </a:r>
            <a:r>
              <a:rPr lang="ru-RU" altLang="ru-RU" sz="1400" dirty="0" smtClean="0"/>
              <a:t>/СО:</a:t>
            </a:r>
          </a:p>
          <a:p>
            <a:pPr lvl="1" eaLnBrk="0" hangingPunct="0"/>
            <a:r>
              <a:rPr lang="ru-RU" altLang="ru-RU" sz="1200" dirty="0" smtClean="0"/>
              <a:t>1) После газификации </a:t>
            </a:r>
            <a:r>
              <a:rPr lang="en-US" altLang="ru-RU" sz="1200" dirty="0" smtClean="0"/>
              <a:t>SGP – 1,7;</a:t>
            </a:r>
          </a:p>
          <a:p>
            <a:pPr lvl="1" eaLnBrk="0" hangingPunct="0"/>
            <a:r>
              <a:rPr lang="en-US" altLang="ru-RU" sz="1200" dirty="0" smtClean="0"/>
              <a:t>2) </a:t>
            </a:r>
            <a:r>
              <a:rPr lang="ru-RU" altLang="ru-RU" sz="1200" dirty="0" smtClean="0"/>
              <a:t>После парового риформинга УВ </a:t>
            </a:r>
            <a:r>
              <a:rPr lang="en-US" altLang="ru-RU" sz="1200" dirty="0" smtClean="0"/>
              <a:t>HMU – 8-10</a:t>
            </a:r>
            <a:r>
              <a:rPr lang="ru-RU" altLang="ru-RU" sz="1200" dirty="0" smtClean="0"/>
              <a:t> (сырье – хвостовые газы сепарации продуктов Ф-Т: С</a:t>
            </a:r>
            <a:r>
              <a:rPr lang="ru-RU" altLang="ru-RU" sz="1200" baseline="-25000" dirty="0" smtClean="0"/>
              <a:t>1</a:t>
            </a:r>
            <a:r>
              <a:rPr lang="ru-RU" altLang="ru-RU" sz="1200" dirty="0" smtClean="0"/>
              <a:t>-С</a:t>
            </a:r>
            <a:r>
              <a:rPr lang="ru-RU" altLang="ru-RU" sz="1200" baseline="-25000" dirty="0" smtClean="0"/>
              <a:t>4</a:t>
            </a:r>
            <a:r>
              <a:rPr lang="ru-RU" altLang="ru-RU" sz="1200" dirty="0" smtClean="0"/>
              <a:t>)</a:t>
            </a:r>
            <a:r>
              <a:rPr lang="en-US" altLang="ru-RU" sz="1200" dirty="0" smtClean="0"/>
              <a:t>;</a:t>
            </a:r>
          </a:p>
          <a:p>
            <a:pPr lvl="1" eaLnBrk="0" hangingPunct="0"/>
            <a:r>
              <a:rPr lang="en-US" altLang="ru-RU" sz="1200" dirty="0" smtClean="0"/>
              <a:t>3) </a:t>
            </a:r>
            <a:r>
              <a:rPr lang="ru-RU" altLang="ru-RU" sz="1200" dirty="0" smtClean="0"/>
              <a:t>Синтез-газ на реактор Ф.-Т. – 2;</a:t>
            </a: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72200" y="3897096"/>
            <a:ext cx="2640094" cy="27722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41783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5"/>
          <p:cNvSpPr>
            <a:spLocks noChangeArrowheads="1"/>
          </p:cNvSpPr>
          <p:nvPr/>
        </p:nvSpPr>
        <p:spPr bwMode="auto">
          <a:xfrm>
            <a:off x="165100" y="115888"/>
            <a:ext cx="897890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altLang="ru-RU" sz="2600" b="1" dirty="0" smtClean="0"/>
              <a:t>Блок-схема синтеза Ф-Т (</a:t>
            </a:r>
            <a:r>
              <a:rPr lang="en-US" altLang="ru-RU" sz="2600" b="1" dirty="0" smtClean="0"/>
              <a:t>SMDS</a:t>
            </a:r>
            <a:r>
              <a:rPr lang="ru-RU" altLang="ru-RU" sz="2600" b="1" dirty="0" smtClean="0"/>
              <a:t>)</a:t>
            </a:r>
            <a:endParaRPr lang="ru-RU" altLang="ru-RU" sz="2600" dirty="0"/>
          </a:p>
        </p:txBody>
      </p:sp>
      <p:sp>
        <p:nvSpPr>
          <p:cNvPr id="41987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sp>
        <p:nvSpPr>
          <p:cNvPr id="41988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sp>
        <p:nvSpPr>
          <p:cNvPr id="30" name="Прямоугольник 29"/>
          <p:cNvSpPr/>
          <p:nvPr/>
        </p:nvSpPr>
        <p:spPr>
          <a:xfrm>
            <a:off x="323949" y="3789040"/>
            <a:ext cx="8280499" cy="30162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hangingPunct="0"/>
            <a:r>
              <a:rPr lang="ru-RU" altLang="ru-RU" sz="1400" b="1" dirty="0" smtClean="0"/>
              <a:t>Показатели схемы:</a:t>
            </a:r>
          </a:p>
          <a:p>
            <a:pPr marL="285750" indent="-285750" eaLnBrk="0" hangingPunct="0">
              <a:buFontTx/>
              <a:buChar char="-"/>
            </a:pPr>
            <a:r>
              <a:rPr lang="en-US" altLang="ru-RU" sz="1400" dirty="0" smtClean="0"/>
              <a:t>Co-</a:t>
            </a:r>
            <a:r>
              <a:rPr lang="ru-RU" altLang="ru-RU" sz="1400" dirty="0" smtClean="0"/>
              <a:t>катализатор требует Н</a:t>
            </a:r>
            <a:r>
              <a:rPr lang="ru-RU" altLang="ru-RU" sz="1400" baseline="-25000" dirty="0" smtClean="0"/>
              <a:t>2</a:t>
            </a:r>
            <a:r>
              <a:rPr lang="ru-RU" altLang="ru-RU" sz="1400" dirty="0" smtClean="0"/>
              <a:t>/СО не менее 2,1;</a:t>
            </a:r>
          </a:p>
          <a:p>
            <a:pPr marL="285750" indent="-285750" eaLnBrk="0" hangingPunct="0">
              <a:buFontTx/>
              <a:buChar char="-"/>
            </a:pPr>
            <a:r>
              <a:rPr lang="ru-RU" altLang="ru-RU" sz="1400" dirty="0" smtClean="0"/>
              <a:t>Производительность </a:t>
            </a:r>
            <a:r>
              <a:rPr lang="ru-RU" altLang="ru-RU" sz="1400" dirty="0"/>
              <a:t>одного трубчатого реактора: 1500-2500 </a:t>
            </a:r>
            <a:r>
              <a:rPr lang="ru-RU" altLang="ru-RU" sz="1400" dirty="0" smtClean="0"/>
              <a:t>м</a:t>
            </a:r>
            <a:r>
              <a:rPr lang="ru-RU" altLang="ru-RU" sz="1400" baseline="30000" dirty="0" smtClean="0"/>
              <a:t>3</a:t>
            </a:r>
            <a:r>
              <a:rPr lang="ru-RU" altLang="ru-RU" sz="1400" dirty="0" smtClean="0"/>
              <a:t>/сут; реакторы аналогичны </a:t>
            </a:r>
            <a:r>
              <a:rPr lang="ru-RU" altLang="ru-RU" sz="1400" dirty="0" err="1" smtClean="0"/>
              <a:t>метанольным</a:t>
            </a:r>
            <a:r>
              <a:rPr lang="ru-RU" altLang="ru-RU" sz="1400" dirty="0" smtClean="0"/>
              <a:t> реакторам </a:t>
            </a:r>
            <a:r>
              <a:rPr lang="en-US" altLang="ru-RU" sz="1400" dirty="0" err="1" smtClean="0"/>
              <a:t>Lurgi</a:t>
            </a:r>
            <a:r>
              <a:rPr lang="ru-RU" altLang="ru-RU" sz="1400" dirty="0" smtClean="0"/>
              <a:t>;</a:t>
            </a:r>
          </a:p>
          <a:p>
            <a:pPr marL="285750" indent="-285750" eaLnBrk="0" hangingPunct="0">
              <a:buFontTx/>
              <a:buChar char="-"/>
            </a:pPr>
            <a:r>
              <a:rPr lang="ru-RU" altLang="ru-RU" sz="1400" dirty="0" smtClean="0"/>
              <a:t>Производительность  установки по продуктам - 610 </a:t>
            </a:r>
            <a:r>
              <a:rPr lang="ru-RU" altLang="ru-RU" sz="1400" dirty="0"/>
              <a:t>тыс. т продукта в год;</a:t>
            </a:r>
            <a:endParaRPr lang="ru-RU" altLang="ru-RU" sz="1400" dirty="0" smtClean="0"/>
          </a:p>
          <a:p>
            <a:pPr marL="285750" indent="-285750" eaLnBrk="0" hangingPunct="0">
              <a:buFontTx/>
              <a:buChar char="-"/>
            </a:pPr>
            <a:r>
              <a:rPr lang="ru-RU" altLang="ru-RU" sz="1400" dirty="0" smtClean="0"/>
              <a:t>Давление – 3 МПа, температура – 200-230 °С;</a:t>
            </a:r>
            <a:endParaRPr lang="ru-RU" altLang="ru-RU" sz="1400" dirty="0"/>
          </a:p>
          <a:p>
            <a:pPr marL="285750" indent="-285750" eaLnBrk="0" hangingPunct="0">
              <a:buFontTx/>
              <a:buChar char="-"/>
            </a:pPr>
            <a:r>
              <a:rPr lang="ru-RU" altLang="ru-RU" sz="1400" dirty="0"/>
              <a:t>Конверсия синтез-газа: до 96 %;</a:t>
            </a:r>
          </a:p>
          <a:p>
            <a:pPr marL="285750" indent="-285750" eaLnBrk="0" hangingPunct="0">
              <a:buFontTx/>
              <a:buChar char="-"/>
            </a:pPr>
            <a:r>
              <a:rPr lang="ru-RU" altLang="ru-RU" sz="1400" dirty="0"/>
              <a:t>Селективность по жидким продуктам (С</a:t>
            </a:r>
            <a:r>
              <a:rPr lang="ru-RU" altLang="ru-RU" sz="1400" baseline="-25000" dirty="0"/>
              <a:t>5+</a:t>
            </a:r>
            <a:r>
              <a:rPr lang="ru-RU" altLang="ru-RU" sz="1400" dirty="0"/>
              <a:t>): не менее 90 </a:t>
            </a:r>
            <a:r>
              <a:rPr lang="ru-RU" altLang="ru-RU" sz="1400" dirty="0" smtClean="0"/>
              <a:t>%;</a:t>
            </a:r>
          </a:p>
          <a:p>
            <a:pPr marL="285750" indent="-285750" eaLnBrk="0" hangingPunct="0">
              <a:buFontTx/>
              <a:buChar char="-"/>
            </a:pPr>
            <a:r>
              <a:rPr lang="ru-RU" altLang="ru-RU" sz="1400" dirty="0" smtClean="0"/>
              <a:t>Два режима переработки твердых парафинов: </a:t>
            </a:r>
          </a:p>
          <a:p>
            <a:pPr marL="742950" lvl="1" indent="-285750" eaLnBrk="0" hangingPunct="0">
              <a:buFontTx/>
              <a:buChar char="-"/>
            </a:pPr>
            <a:r>
              <a:rPr lang="ru-RU" altLang="ru-RU" sz="1200" dirty="0" smtClean="0"/>
              <a:t>гидроочистка </a:t>
            </a:r>
            <a:r>
              <a:rPr lang="ru-RU" altLang="ru-RU" sz="1200" dirty="0"/>
              <a:t>для удаления алкенов и кислородсодержащих </a:t>
            </a:r>
            <a:r>
              <a:rPr lang="ru-RU" altLang="ru-RU" sz="1200" dirty="0" smtClean="0"/>
              <a:t>соединений, фракционирование </a:t>
            </a:r>
            <a:r>
              <a:rPr lang="ru-RU" altLang="ru-RU" sz="1200" dirty="0"/>
              <a:t>на различные сорта </a:t>
            </a:r>
            <a:r>
              <a:rPr lang="ru-RU" altLang="ru-RU" sz="1200" dirty="0" smtClean="0"/>
              <a:t>парафинов;</a:t>
            </a:r>
          </a:p>
          <a:p>
            <a:pPr marL="742950" lvl="1" indent="-285750" eaLnBrk="0" hangingPunct="0">
              <a:buFontTx/>
              <a:buChar char="-"/>
            </a:pPr>
            <a:r>
              <a:rPr lang="ru-RU" altLang="ru-RU" sz="1200" dirty="0" err="1" smtClean="0"/>
              <a:t>гидроизомеризация</a:t>
            </a:r>
            <a:r>
              <a:rPr lang="ru-RU" altLang="ru-RU" sz="1200" dirty="0" smtClean="0"/>
              <a:t>/гидрокрекинг </a:t>
            </a:r>
            <a:r>
              <a:rPr lang="ru-RU" altLang="ru-RU" sz="1200" dirty="0"/>
              <a:t>с получением высококачественного </a:t>
            </a:r>
            <a:r>
              <a:rPr lang="ru-RU" altLang="ru-RU" sz="1200" dirty="0" smtClean="0"/>
              <a:t>ДТ и </a:t>
            </a:r>
            <a:r>
              <a:rPr lang="ru-RU" altLang="ru-RU" sz="1200" dirty="0"/>
              <a:t>керосина.</a:t>
            </a:r>
          </a:p>
          <a:p>
            <a:pPr marL="285750" indent="-285750" eaLnBrk="0" hangingPunct="0">
              <a:buFontTx/>
              <a:buChar char="-"/>
            </a:pPr>
            <a:r>
              <a:rPr lang="ru-RU" altLang="ru-RU" sz="1400" dirty="0"/>
              <a:t>Частота регенерации катализатора: 1 раз в год;</a:t>
            </a:r>
          </a:p>
          <a:p>
            <a:pPr marL="285750" indent="-285750" eaLnBrk="0" hangingPunct="0">
              <a:buFontTx/>
              <a:buChar char="-"/>
            </a:pPr>
            <a:r>
              <a:rPr lang="ru-RU" altLang="ru-RU" sz="1400" dirty="0"/>
              <a:t>Частота замены катализатора: 1 раз в 5 лет</a:t>
            </a:r>
            <a:r>
              <a:rPr lang="ru-RU" altLang="ru-RU" sz="1400" dirty="0" smtClean="0"/>
              <a:t>;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54550" y="980728"/>
            <a:ext cx="3832363" cy="2885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902983" y="459464"/>
            <a:ext cx="3001169" cy="3755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39534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5"/>
          <p:cNvSpPr>
            <a:spLocks noChangeArrowheads="1"/>
          </p:cNvSpPr>
          <p:nvPr/>
        </p:nvSpPr>
        <p:spPr bwMode="auto">
          <a:xfrm>
            <a:off x="971600" y="175696"/>
            <a:ext cx="81724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ru-RU" altLang="ru-RU" b="1" dirty="0"/>
              <a:t>С</a:t>
            </a:r>
            <a:r>
              <a:rPr lang="ru-RU" altLang="ru-RU" b="1" dirty="0" smtClean="0"/>
              <a:t>хема </a:t>
            </a:r>
            <a:r>
              <a:rPr lang="ru-RU" altLang="ru-RU" b="1" dirty="0"/>
              <a:t>синтеза Фишера-Тропша с каскадом трубчатых реакторов</a:t>
            </a:r>
            <a:endParaRPr lang="ru-RU" altLang="ru-RU" dirty="0"/>
          </a:p>
        </p:txBody>
      </p:sp>
      <p:sp>
        <p:nvSpPr>
          <p:cNvPr id="43011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sp>
        <p:nvSpPr>
          <p:cNvPr id="43012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pic>
        <p:nvPicPr>
          <p:cNvPr id="43013" name="Picture 2" descr="Y:\!Юрьев\2012_01_20\IMG_0002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08520" y="1052513"/>
            <a:ext cx="6481763" cy="5338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5"/>
          <p:cNvSpPr>
            <a:spLocks noChangeArrowheads="1"/>
          </p:cNvSpPr>
          <p:nvPr/>
        </p:nvSpPr>
        <p:spPr bwMode="auto">
          <a:xfrm>
            <a:off x="6372200" y="980728"/>
            <a:ext cx="277180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altLang="ru-RU" sz="1600" b="1" dirty="0"/>
              <a:t>Типы реакторов:</a:t>
            </a:r>
          </a:p>
          <a:p>
            <a:r>
              <a:rPr lang="ru-RU" altLang="ru-RU" sz="1600" dirty="0"/>
              <a:t>- С неподвижным слоем (трубчатый);</a:t>
            </a:r>
          </a:p>
          <a:p>
            <a:r>
              <a:rPr lang="ru-RU" altLang="ru-RU" sz="1600" dirty="0"/>
              <a:t>- </a:t>
            </a:r>
            <a:r>
              <a:rPr lang="ru-RU" altLang="ru-RU" sz="1600" dirty="0" err="1"/>
              <a:t>Псевдоожиженный</a:t>
            </a:r>
            <a:r>
              <a:rPr lang="ru-RU" altLang="ru-RU" sz="1600" dirty="0"/>
              <a:t> слой;</a:t>
            </a:r>
          </a:p>
          <a:p>
            <a:r>
              <a:rPr lang="ru-RU" altLang="ru-RU" sz="1600" dirty="0"/>
              <a:t>- С суспензионным слоем </a:t>
            </a:r>
            <a:r>
              <a:rPr lang="ru-RU" altLang="ru-RU" sz="1600" dirty="0" smtClean="0"/>
              <a:t>(</a:t>
            </a:r>
            <a:r>
              <a:rPr lang="en-US" altLang="ru-RU" sz="1600" i="1" dirty="0"/>
              <a:t>slurry</a:t>
            </a:r>
            <a:r>
              <a:rPr lang="en-US" altLang="ru-RU" sz="1600" dirty="0"/>
              <a:t>-</a:t>
            </a:r>
            <a:r>
              <a:rPr lang="ru-RU" altLang="ru-RU" sz="1600" dirty="0"/>
              <a:t>реактор).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56920" y="2996952"/>
            <a:ext cx="2580440" cy="27462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Прямоугольник 5"/>
          <p:cNvSpPr>
            <a:spLocks noChangeArrowheads="1"/>
          </p:cNvSpPr>
          <p:nvPr/>
        </p:nvSpPr>
        <p:spPr bwMode="auto">
          <a:xfrm>
            <a:off x="6300192" y="5766355"/>
            <a:ext cx="27718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altLang="ru-RU" sz="1600" dirty="0" smtClean="0"/>
              <a:t>Трубчатые реактора </a:t>
            </a:r>
            <a:r>
              <a:rPr lang="en-US" altLang="ru-RU" sz="1600" dirty="0" smtClean="0"/>
              <a:t>SMDS (</a:t>
            </a:r>
            <a:r>
              <a:rPr lang="ru-RU" altLang="ru-RU" sz="1600" dirty="0" smtClean="0"/>
              <a:t>г. </a:t>
            </a:r>
            <a:r>
              <a:rPr lang="ru-RU" altLang="ru-RU" sz="1600" dirty="0" err="1" smtClean="0"/>
              <a:t>Бинтулу</a:t>
            </a:r>
            <a:r>
              <a:rPr lang="ru-RU" altLang="ru-RU" sz="1600" dirty="0" smtClean="0"/>
              <a:t>, Малайзия</a:t>
            </a:r>
            <a:r>
              <a:rPr lang="en-US" altLang="ru-RU" sz="1600" dirty="0" smtClean="0"/>
              <a:t>)</a:t>
            </a:r>
            <a:endParaRPr lang="ru-RU" altLang="ru-RU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5"/>
          <p:cNvSpPr>
            <a:spLocks noChangeArrowheads="1"/>
          </p:cNvSpPr>
          <p:nvPr/>
        </p:nvSpPr>
        <p:spPr bwMode="auto">
          <a:xfrm>
            <a:off x="971600" y="175696"/>
            <a:ext cx="81724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ru-RU" altLang="ru-RU" b="1" dirty="0"/>
              <a:t>С</a:t>
            </a:r>
            <a:r>
              <a:rPr lang="ru-RU" altLang="ru-RU" b="1" dirty="0" smtClean="0"/>
              <a:t>хема </a:t>
            </a:r>
            <a:r>
              <a:rPr lang="ru-RU" altLang="ru-RU" b="1" dirty="0"/>
              <a:t>синтеза Фишера-Тропша с каскадом трубчатых реакторов</a:t>
            </a:r>
            <a:endParaRPr lang="ru-RU" altLang="ru-RU" dirty="0"/>
          </a:p>
        </p:txBody>
      </p:sp>
      <p:sp>
        <p:nvSpPr>
          <p:cNvPr id="43011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sp>
        <p:nvSpPr>
          <p:cNvPr id="43012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63557" y="3668256"/>
            <a:ext cx="4428923" cy="24317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Rectangle 5"/>
          <p:cNvSpPr>
            <a:spLocks noChangeArrowheads="1"/>
          </p:cNvSpPr>
          <p:nvPr/>
        </p:nvSpPr>
        <p:spPr bwMode="auto">
          <a:xfrm>
            <a:off x="4463556" y="6149335"/>
            <a:ext cx="442892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ru-RU" altLang="ru-RU" sz="1400" dirty="0" smtClean="0"/>
              <a:t>Рисунок - Температурный профиль по длине трубки в синтезе Фишера-Тропша</a:t>
            </a:r>
            <a:endParaRPr lang="ru-RU" altLang="ru-RU" sz="1400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251520" y="836712"/>
            <a:ext cx="8640960" cy="28315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/>
              <a:t>Процесс </a:t>
            </a:r>
            <a:r>
              <a:rPr lang="ru-RU" sz="1600" b="1" dirty="0"/>
              <a:t>фирмы «</a:t>
            </a:r>
            <a:r>
              <a:rPr lang="en-US" sz="1600" b="1" dirty="0"/>
              <a:t>ARGE»</a:t>
            </a:r>
          </a:p>
          <a:p>
            <a:pPr algn="just"/>
            <a:r>
              <a:rPr lang="ru-RU" sz="1600" dirty="0" smtClean="0"/>
              <a:t>Синтез </a:t>
            </a:r>
            <a:r>
              <a:rPr lang="ru-RU" sz="1600" dirty="0"/>
              <a:t>углеводородов с неподвижным слоем катализатора осуществляется в </a:t>
            </a:r>
            <a:r>
              <a:rPr lang="ru-RU" sz="1600" i="1" dirty="0"/>
              <a:t>трубчатых </a:t>
            </a:r>
            <a:r>
              <a:rPr lang="ru-RU" sz="1600" dirty="0"/>
              <a:t>реакторах. Катализатор помещается в трубки с внутренним диаметром 50 мм и длиной 10-12 м. В каждом реакторе содержится ~2000 таких трубок. В </a:t>
            </a:r>
            <a:r>
              <a:rPr lang="ru-RU" sz="1600" dirty="0" smtClean="0"/>
              <a:t>процессе: </a:t>
            </a:r>
            <a:r>
              <a:rPr lang="ru-RU" sz="1600" dirty="0"/>
              <a:t>8 реакторов, 5 из которых работают при температуре 220–225 </a:t>
            </a:r>
            <a:r>
              <a:rPr lang="ru-RU" sz="1600" dirty="0" smtClean="0"/>
              <a:t>°</a:t>
            </a:r>
            <a:r>
              <a:rPr lang="ru-RU" sz="1600" dirty="0"/>
              <a:t>С, а остальные — при 320 °С. В системе поддерживается давление 1,7–2,5 МПа. </a:t>
            </a:r>
            <a:endParaRPr lang="ru-RU" sz="1600" dirty="0" smtClean="0"/>
          </a:p>
          <a:p>
            <a:pPr algn="just"/>
            <a:r>
              <a:rPr lang="ru-RU" sz="1600" b="1" i="1" dirty="0" smtClean="0"/>
              <a:t>Недостатки </a:t>
            </a:r>
            <a:r>
              <a:rPr lang="ru-RU" sz="1600" dirty="0" smtClean="0"/>
              <a:t>синтеза </a:t>
            </a:r>
            <a:r>
              <a:rPr lang="ru-RU" sz="1600" dirty="0"/>
              <a:t>ФТ с неподвижным слоем катализатора: </a:t>
            </a:r>
          </a:p>
          <a:p>
            <a:pPr algn="just"/>
            <a:r>
              <a:rPr lang="ru-RU" sz="1600" dirty="0" smtClean="0"/>
              <a:t>• низкая </a:t>
            </a:r>
            <a:r>
              <a:rPr lang="ru-RU" sz="1600" dirty="0"/>
              <a:t>теплоотдача в слое катализатора; </a:t>
            </a:r>
          </a:p>
          <a:p>
            <a:pPr algn="just"/>
            <a:r>
              <a:rPr lang="ru-RU" sz="1600" dirty="0" smtClean="0"/>
              <a:t>• трудности </a:t>
            </a:r>
            <a:r>
              <a:rPr lang="ru-RU" sz="1600" dirty="0"/>
              <a:t>с регулированием температуры; </a:t>
            </a:r>
          </a:p>
          <a:p>
            <a:pPr algn="just"/>
            <a:r>
              <a:rPr lang="ru-RU" sz="1600" dirty="0" smtClean="0"/>
              <a:t>• забивка </a:t>
            </a:r>
            <a:r>
              <a:rPr lang="ru-RU" sz="1600" dirty="0"/>
              <a:t>трубок углеродистыми соединениями или воскообразными продуктами. </a:t>
            </a:r>
          </a:p>
          <a:p>
            <a:pPr algn="just"/>
            <a:endParaRPr lang="ru-RU" sz="16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4220" y="3501008"/>
            <a:ext cx="3032044" cy="3297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5"/>
          <p:cNvSpPr>
            <a:spLocks noChangeArrowheads="1"/>
          </p:cNvSpPr>
          <p:nvPr/>
        </p:nvSpPr>
        <p:spPr bwMode="auto">
          <a:xfrm>
            <a:off x="2771800" y="6149335"/>
            <a:ext cx="136815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ru-RU" altLang="ru-RU" sz="1400" dirty="0" smtClean="0"/>
              <a:t>Рисунок – Реактор </a:t>
            </a:r>
            <a:r>
              <a:rPr lang="en-US" altLang="ru-RU" sz="1400" dirty="0" err="1" smtClean="0"/>
              <a:t>Arge</a:t>
            </a:r>
            <a:endParaRPr lang="ru-RU" altLang="ru-RU" sz="1400" dirty="0"/>
          </a:p>
        </p:txBody>
      </p:sp>
    </p:spTree>
    <p:extLst>
      <p:ext uri="{BB962C8B-B14F-4D97-AF65-F5344CB8AC3E}">
        <p14:creationId xmlns:p14="http://schemas.microsoft.com/office/powerpoint/2010/main" val="4259938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5"/>
          <p:cNvSpPr>
            <a:spLocks noChangeArrowheads="1"/>
          </p:cNvSpPr>
          <p:nvPr/>
        </p:nvSpPr>
        <p:spPr bwMode="auto">
          <a:xfrm>
            <a:off x="165100" y="114142"/>
            <a:ext cx="8978900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altLang="ru-RU" sz="2600" b="1" dirty="0" smtClean="0"/>
              <a:t>Крекинг парафинов в синтезе Ф-Т (</a:t>
            </a:r>
            <a:r>
              <a:rPr lang="en-US" altLang="ru-RU" sz="2600" b="1" dirty="0" smtClean="0"/>
              <a:t>SMDS</a:t>
            </a:r>
            <a:r>
              <a:rPr lang="ru-RU" altLang="ru-RU" sz="2600" b="1" dirty="0" smtClean="0"/>
              <a:t>)</a:t>
            </a:r>
            <a:endParaRPr lang="ru-RU" altLang="ru-RU" sz="2600" dirty="0"/>
          </a:p>
        </p:txBody>
      </p:sp>
      <p:sp>
        <p:nvSpPr>
          <p:cNvPr id="41987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sp>
        <p:nvSpPr>
          <p:cNvPr id="41988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57350" y="692696"/>
            <a:ext cx="5829300" cy="296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766" y="3573016"/>
            <a:ext cx="4667250" cy="300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71999" y="3645024"/>
            <a:ext cx="4499527" cy="2448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8246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5"/>
          <p:cNvSpPr>
            <a:spLocks noChangeArrowheads="1"/>
          </p:cNvSpPr>
          <p:nvPr/>
        </p:nvSpPr>
        <p:spPr bwMode="auto">
          <a:xfrm>
            <a:off x="165100" y="98753"/>
            <a:ext cx="89789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en-US" altLang="ru-RU" sz="2800" b="1" i="1" dirty="0"/>
              <a:t>Slurry</a:t>
            </a:r>
            <a:r>
              <a:rPr lang="en-US" altLang="ru-RU" sz="2800" b="1" dirty="0"/>
              <a:t>-</a:t>
            </a:r>
            <a:r>
              <a:rPr lang="ru-RU" altLang="ru-RU" sz="2800" b="1" dirty="0"/>
              <a:t>реактор</a:t>
            </a:r>
            <a:r>
              <a:rPr lang="en-US" altLang="ru-RU" sz="2800" b="1" dirty="0"/>
              <a:t> </a:t>
            </a:r>
            <a:r>
              <a:rPr lang="ru-RU" altLang="ru-RU" sz="2800" b="1" dirty="0"/>
              <a:t>синтеза Фишера-Тропша</a:t>
            </a:r>
            <a:endParaRPr lang="ru-RU" altLang="ru-RU" sz="2600" dirty="0"/>
          </a:p>
        </p:txBody>
      </p:sp>
      <p:sp>
        <p:nvSpPr>
          <p:cNvPr id="41987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sp>
        <p:nvSpPr>
          <p:cNvPr id="41988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sp>
        <p:nvSpPr>
          <p:cNvPr id="2" name="AutoShape 5" descr="ÐÐ°ÑÑÐ¸Ð½ÐºÐ¸ Ð¿Ð¾ Ð·Ð°Ð¿ÑÐ¾ÑÑ ÑÑÑÐ¿ÐµÐ½Ð·Ð¸Ð¾Ð½Ð½ÑÐ¹ ÑÐµÐ°ÐºÑÐ¾Ñ ÑÐ¸ÑÐµÑÐ°-ÑÑÐ¾Ð¿ÑÐ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7" descr="ÐÐ°ÑÑÐ¸Ð½ÐºÐ¸ Ð¿Ð¾ Ð·Ð°Ð¿ÑÐ¾ÑÑ ÑÑÑÐ¿ÐµÐ½Ð·Ð¸Ð¾Ð½Ð½ÑÐ¹ ÑÐµÐ°ÐºÑÐ¾Ñ ÑÐ¸ÑÐµÑÐ°-ÑÑÐ¾Ð¿ÑÐ°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9" descr="ÐÐ°ÑÑÐ¸Ð½ÐºÐ¸ Ð¿Ð¾ Ð·Ð°Ð¿ÑÐ¾ÑÑ ÑÑÑÐ¿ÐµÐ½Ð·Ð¸Ð¾Ð½Ð½ÑÐ¹ ÑÐµÐ°ÐºÑÐ¾Ñ ÑÐ¸ÑÐµÑÐ°-ÑÑÐ¾Ð¿ÑÐ°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11" descr="https://zapthegreat.files.wordpress.com/2013/09/gbr3.jp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60" name="Picture 1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7600" y="1124745"/>
            <a:ext cx="4075544" cy="45756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4067944" y="908720"/>
            <a:ext cx="4824536" cy="54607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</a:pPr>
            <a:r>
              <a:rPr lang="en-US" altLang="ru-RU" b="1" i="1" dirty="0" smtClean="0"/>
              <a:t>Slurry</a:t>
            </a:r>
            <a:r>
              <a:rPr lang="en-US" altLang="ru-RU" b="1" dirty="0" smtClean="0"/>
              <a:t>-</a:t>
            </a:r>
            <a:r>
              <a:rPr lang="ru-RU" altLang="ru-RU" b="1" dirty="0" smtClean="0"/>
              <a:t>реактор</a:t>
            </a:r>
            <a:r>
              <a:rPr lang="en-US" altLang="ru-RU" b="1" dirty="0" smtClean="0"/>
              <a:t> </a:t>
            </a:r>
            <a:r>
              <a:rPr lang="ru-RU" altLang="ru-RU" b="1" dirty="0" smtClean="0"/>
              <a:t>синтеза Фишера-Тропша:</a:t>
            </a:r>
          </a:p>
          <a:p>
            <a:pPr marL="285750" indent="-285750">
              <a:lnSpc>
                <a:spcPct val="114000"/>
              </a:lnSpc>
              <a:buFontTx/>
              <a:buChar char="-"/>
            </a:pPr>
            <a:r>
              <a:rPr lang="ru-RU" dirty="0" smtClean="0"/>
              <a:t>3 фазы;</a:t>
            </a:r>
          </a:p>
          <a:p>
            <a:pPr marL="285750" indent="-285750">
              <a:lnSpc>
                <a:spcPct val="114000"/>
              </a:lnSpc>
              <a:buFontTx/>
              <a:buChar char="-"/>
            </a:pPr>
            <a:r>
              <a:rPr lang="ru-RU" dirty="0" smtClean="0"/>
              <a:t>Размер частиц катализатора 10-200 мкм;</a:t>
            </a:r>
          </a:p>
          <a:p>
            <a:pPr>
              <a:lnSpc>
                <a:spcPct val="114000"/>
              </a:lnSpc>
            </a:pPr>
            <a:r>
              <a:rPr lang="ru-RU" b="1" dirty="0" smtClean="0"/>
              <a:t>Преимущества:</a:t>
            </a:r>
          </a:p>
          <a:p>
            <a:pPr marL="285750" indent="-285750">
              <a:lnSpc>
                <a:spcPct val="114000"/>
              </a:lnSpc>
              <a:buFontTx/>
              <a:buChar char="-"/>
            </a:pPr>
            <a:r>
              <a:rPr lang="ru-RU" dirty="0" smtClean="0"/>
              <a:t>Минимальная дезактивация позволяет поддерживать повышенную температуру, что приводит к повышенной конверсии;</a:t>
            </a:r>
          </a:p>
          <a:p>
            <a:pPr marL="285750" indent="-285750">
              <a:lnSpc>
                <a:spcPct val="114000"/>
              </a:lnSpc>
              <a:buFontTx/>
              <a:buChar char="-"/>
            </a:pPr>
            <a:r>
              <a:rPr lang="ru-RU" dirty="0" smtClean="0"/>
              <a:t>Хороший контроль за температурой;</a:t>
            </a:r>
          </a:p>
          <a:p>
            <a:pPr>
              <a:lnSpc>
                <a:spcPct val="114000"/>
              </a:lnSpc>
            </a:pPr>
            <a:r>
              <a:rPr lang="ru-RU" b="1" dirty="0" smtClean="0"/>
              <a:t>Недостатки:</a:t>
            </a:r>
          </a:p>
          <a:p>
            <a:pPr marL="285750" indent="-285750">
              <a:lnSpc>
                <a:spcPct val="114000"/>
              </a:lnSpc>
              <a:buFontTx/>
              <a:buChar char="-"/>
            </a:pPr>
            <a:r>
              <a:rPr lang="ru-RU" dirty="0" smtClean="0"/>
              <a:t>Высокое содержание катализатора повышает вязкость суспензии;</a:t>
            </a:r>
          </a:p>
          <a:p>
            <a:pPr marL="285750" indent="-285750">
              <a:lnSpc>
                <a:spcPct val="114000"/>
              </a:lnSpc>
              <a:buFontTx/>
              <a:buChar char="-"/>
            </a:pPr>
            <a:r>
              <a:rPr lang="ru-RU" dirty="0" smtClean="0"/>
              <a:t>Для продуктов необходимы специальные фильтрующие системы;</a:t>
            </a:r>
          </a:p>
          <a:p>
            <a:pPr marL="285750" indent="-285750">
              <a:lnSpc>
                <a:spcPct val="114000"/>
              </a:lnSpc>
              <a:buFontTx/>
              <a:buChar char="-"/>
            </a:pPr>
            <a:r>
              <a:rPr lang="ru-RU" dirty="0" smtClean="0"/>
              <a:t>Катализатор должен быть достаточно механически прочным.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07776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5"/>
          <p:cNvSpPr>
            <a:spLocks noChangeArrowheads="1"/>
          </p:cNvSpPr>
          <p:nvPr/>
        </p:nvSpPr>
        <p:spPr bwMode="auto">
          <a:xfrm>
            <a:off x="165100" y="115888"/>
            <a:ext cx="897890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altLang="ru-RU" sz="2600" b="1"/>
              <a:t>Дополнительная информация</a:t>
            </a:r>
            <a:endParaRPr lang="ru-RU" altLang="ru-RU" sz="2600"/>
          </a:p>
        </p:txBody>
      </p:sp>
      <p:sp>
        <p:nvSpPr>
          <p:cNvPr id="44035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sp>
        <p:nvSpPr>
          <p:cNvPr id="44036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sp>
        <p:nvSpPr>
          <p:cNvPr id="44037" name="Прямоугольник 5"/>
          <p:cNvSpPr>
            <a:spLocks noChangeArrowheads="1"/>
          </p:cNvSpPr>
          <p:nvPr/>
        </p:nvSpPr>
        <p:spPr bwMode="auto">
          <a:xfrm>
            <a:off x="323528" y="980728"/>
            <a:ext cx="4032448" cy="4031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altLang="ru-RU" sz="1600" b="1" dirty="0"/>
              <a:t>В сырье должны отсутствовать:</a:t>
            </a:r>
          </a:p>
          <a:p>
            <a:pPr>
              <a:buFontTx/>
              <a:buChar char="-"/>
            </a:pPr>
            <a:r>
              <a:rPr lang="ru-RU" altLang="ru-RU" sz="1600" dirty="0"/>
              <a:t>Сернистые соединения;</a:t>
            </a:r>
          </a:p>
          <a:p>
            <a:pPr>
              <a:buFontTx/>
              <a:buChar char="-"/>
            </a:pPr>
            <a:r>
              <a:rPr lang="ru-RU" altLang="ru-RU" sz="1600" dirty="0"/>
              <a:t>Смолистые вещества;</a:t>
            </a:r>
          </a:p>
          <a:p>
            <a:pPr>
              <a:buFontTx/>
              <a:buChar char="-"/>
            </a:pPr>
            <a:r>
              <a:rPr lang="ru-RU" altLang="ru-RU" sz="1600" dirty="0"/>
              <a:t>Механические примеси.</a:t>
            </a:r>
          </a:p>
          <a:p>
            <a:endParaRPr lang="ru-RU" altLang="ru-RU" sz="1600" dirty="0"/>
          </a:p>
          <a:p>
            <a:r>
              <a:rPr lang="ru-RU" altLang="ru-RU" sz="1600" b="1" dirty="0"/>
              <a:t>Современные направления разработки процесса:</a:t>
            </a:r>
          </a:p>
          <a:p>
            <a:pPr>
              <a:buFontTx/>
              <a:buChar char="-"/>
            </a:pPr>
            <a:r>
              <a:rPr lang="ru-RU" altLang="ru-RU" sz="1600" dirty="0"/>
              <a:t>Создание универсальных технологий для различных составов сырья;</a:t>
            </a:r>
          </a:p>
          <a:p>
            <a:pPr>
              <a:buFontTx/>
              <a:buChar char="-"/>
            </a:pPr>
            <a:r>
              <a:rPr lang="ru-RU" altLang="ru-RU" sz="1600" dirty="0"/>
              <a:t>Создание высокопроизводительного реакторно-теплообменного оборудования;</a:t>
            </a:r>
          </a:p>
          <a:p>
            <a:pPr>
              <a:buFontTx/>
              <a:buChar char="-"/>
            </a:pPr>
            <a:r>
              <a:rPr lang="ru-RU" altLang="ru-RU" sz="1600" dirty="0"/>
              <a:t>Разработка 1-, 2- и 3-ступенчатых реакционных аппаратов, работающих при разных давлениях – повышение селективности;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908720"/>
            <a:ext cx="4058680" cy="542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Прямоугольник 5"/>
          <p:cNvSpPr>
            <a:spLocks noChangeArrowheads="1"/>
          </p:cNvSpPr>
          <p:nvPr/>
        </p:nvSpPr>
        <p:spPr bwMode="auto">
          <a:xfrm>
            <a:off x="4638329" y="6288426"/>
            <a:ext cx="403244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altLang="ru-RU" sz="1200" b="1" dirty="0" smtClean="0"/>
              <a:t>Рисунок – Возможные материальные балансы для различных технологий синтеза Ф.-Т.</a:t>
            </a:r>
            <a:endParaRPr lang="ru-RU" altLang="ru-RU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3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79712" y="2348880"/>
            <a:ext cx="5057610" cy="4464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7" name="Rectangle 6"/>
          <p:cNvSpPr>
            <a:spLocks noChangeArrowheads="1"/>
          </p:cNvSpPr>
          <p:nvPr/>
        </p:nvSpPr>
        <p:spPr bwMode="auto">
          <a:xfrm>
            <a:off x="1054100" y="171450"/>
            <a:ext cx="8089900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2300" b="1" dirty="0"/>
              <a:t>Синтез жидких </a:t>
            </a:r>
            <a:r>
              <a:rPr lang="ru-RU" altLang="ru-RU" sz="2300" b="1" dirty="0" smtClean="0"/>
              <a:t>углеводородов</a:t>
            </a:r>
            <a:endParaRPr lang="ru-RU" altLang="ru-RU" sz="2300" b="1" dirty="0"/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395288" y="836712"/>
            <a:ext cx="8353425" cy="2246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altLang="ru-RU" sz="2000" b="1" dirty="0" smtClean="0"/>
              <a:t>Проблема рентабельности (2012 г.):</a:t>
            </a:r>
            <a:endParaRPr lang="ru-RU" altLang="ru-RU" sz="2000" b="1" dirty="0"/>
          </a:p>
          <a:p>
            <a:pPr eaLnBrk="1" hangingPunct="1">
              <a:buFontTx/>
              <a:buChar char="-"/>
            </a:pPr>
            <a:r>
              <a:rPr lang="ru-RU" altLang="ru-RU" sz="2000" dirty="0"/>
              <a:t>Укрупнение масштабов производства: </a:t>
            </a:r>
            <a:r>
              <a:rPr lang="ru-RU" altLang="ru-RU" sz="2000" dirty="0" smtClean="0"/>
              <a:t>синтез </a:t>
            </a:r>
            <a:r>
              <a:rPr lang="ru-RU" altLang="ru-RU" sz="2000" dirty="0"/>
              <a:t>метанола или </a:t>
            </a:r>
            <a:r>
              <a:rPr lang="ru-RU" altLang="ru-RU" sz="2000" dirty="0" smtClean="0"/>
              <a:t>СЖУ </a:t>
            </a:r>
            <a:r>
              <a:rPr lang="ru-RU" altLang="ru-RU" sz="2000" dirty="0"/>
              <a:t>ниже 600 </a:t>
            </a:r>
            <a:r>
              <a:rPr lang="ru-RU" altLang="ru-RU" sz="2000" dirty="0" err="1"/>
              <a:t>тыс.т</a:t>
            </a:r>
            <a:r>
              <a:rPr lang="ru-RU" altLang="ru-RU" sz="2000" dirty="0"/>
              <a:t>/год </a:t>
            </a:r>
            <a:r>
              <a:rPr lang="ru-RU" altLang="ru-RU" sz="2000" dirty="0" smtClean="0"/>
              <a:t>нерентабелен, перспективные </a:t>
            </a:r>
            <a:r>
              <a:rPr lang="ru-RU" altLang="ru-RU" sz="2000" dirty="0"/>
              <a:t>производства должны быть мощностью не менее 2 </a:t>
            </a:r>
            <a:r>
              <a:rPr lang="ru-RU" altLang="ru-RU" sz="2000" dirty="0" err="1"/>
              <a:t>млн.т</a:t>
            </a:r>
            <a:r>
              <a:rPr lang="ru-RU" altLang="ru-RU" sz="2000" dirty="0"/>
              <a:t>/год – для них требуется сырьевая база не менее 2 млрд. </a:t>
            </a:r>
            <a:r>
              <a:rPr lang="ru-RU" altLang="ru-RU" sz="2000" dirty="0" smtClean="0"/>
              <a:t>м</a:t>
            </a:r>
            <a:r>
              <a:rPr lang="ru-RU" altLang="ru-RU" sz="2000" baseline="30000" dirty="0" smtClean="0"/>
              <a:t>3</a:t>
            </a:r>
            <a:r>
              <a:rPr lang="ru-RU" altLang="ru-RU" sz="2000" dirty="0" smtClean="0"/>
              <a:t> природного газа.</a:t>
            </a:r>
            <a:endParaRPr lang="ru-RU" altLang="ru-RU" sz="2000" dirty="0"/>
          </a:p>
          <a:p>
            <a:pPr eaLnBrk="1" hangingPunct="1"/>
            <a:endParaRPr lang="ru-RU" altLang="ru-RU" sz="2000" dirty="0"/>
          </a:p>
          <a:p>
            <a:pPr eaLnBrk="1" hangingPunct="1"/>
            <a:endParaRPr lang="ru-RU" altLang="ru-RU" sz="2000" dirty="0"/>
          </a:p>
        </p:txBody>
      </p:sp>
    </p:spTree>
    <p:extLst>
      <p:ext uri="{BB962C8B-B14F-4D97-AF65-F5344CB8AC3E}">
        <p14:creationId xmlns:p14="http://schemas.microsoft.com/office/powerpoint/2010/main" val="3575879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5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92500" y="836613"/>
            <a:ext cx="5975350" cy="6161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6" name="Rectangle 4"/>
          <p:cNvSpPr>
            <a:spLocks noChangeArrowheads="1"/>
          </p:cNvSpPr>
          <p:nvPr/>
        </p:nvSpPr>
        <p:spPr bwMode="auto">
          <a:xfrm>
            <a:off x="0" y="865188"/>
            <a:ext cx="3671888" cy="59093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altLang="ru-RU" b="1" dirty="0"/>
              <a:t>Исходные параметры </a:t>
            </a:r>
            <a:r>
              <a:rPr lang="ru-RU" altLang="ru-RU" b="1" dirty="0" smtClean="0"/>
              <a:t>расчета (2012 г.):</a:t>
            </a:r>
            <a:endParaRPr lang="ru-RU" altLang="ru-RU" b="1" dirty="0"/>
          </a:p>
          <a:p>
            <a:pPr eaLnBrk="1" hangingPunct="1">
              <a:buFontTx/>
              <a:buAutoNum type="arabicParenR"/>
            </a:pPr>
            <a:r>
              <a:rPr lang="ru-RU" altLang="ru-RU" dirty="0"/>
              <a:t>Технология Фишера-Тропша;</a:t>
            </a:r>
          </a:p>
          <a:p>
            <a:pPr eaLnBrk="1" hangingPunct="1">
              <a:buFontTx/>
              <a:buAutoNum type="arabicParenR"/>
            </a:pPr>
            <a:r>
              <a:rPr lang="ru-RU" altLang="ru-RU" dirty="0"/>
              <a:t>Размещение на побережье;</a:t>
            </a:r>
          </a:p>
          <a:p>
            <a:pPr eaLnBrk="1" hangingPunct="1">
              <a:buFontTx/>
              <a:buAutoNum type="arabicParenR"/>
            </a:pPr>
            <a:r>
              <a:rPr lang="ru-RU" altLang="ru-RU" dirty="0"/>
              <a:t>Транспортировка продукции морем;</a:t>
            </a:r>
          </a:p>
          <a:p>
            <a:pPr eaLnBrk="1" hangingPunct="1">
              <a:buFontTx/>
              <a:buAutoNum type="arabicParenR"/>
            </a:pPr>
            <a:r>
              <a:rPr lang="ru-RU" altLang="ru-RU" dirty="0"/>
              <a:t>Размещение на Среднем Востоке;</a:t>
            </a:r>
          </a:p>
          <a:p>
            <a:pPr eaLnBrk="1" hangingPunct="1">
              <a:buFontTx/>
              <a:buAutoNum type="arabicParenR"/>
            </a:pPr>
            <a:r>
              <a:rPr lang="ru-RU" altLang="ru-RU" dirty="0"/>
              <a:t>Сроки сооружения – 3 года;</a:t>
            </a:r>
          </a:p>
          <a:p>
            <a:pPr eaLnBrk="1" hangingPunct="1">
              <a:buFontTx/>
              <a:buAutoNum type="arabicParenR"/>
            </a:pPr>
            <a:r>
              <a:rPr lang="ru-RU" altLang="ru-RU" dirty="0"/>
              <a:t>Сырьевая база – месторождения с начальными доказанными запасами не менее 100 млрд. м</a:t>
            </a:r>
            <a:r>
              <a:rPr lang="ru-RU" altLang="ru-RU" baseline="30000" dirty="0"/>
              <a:t>3</a:t>
            </a:r>
            <a:r>
              <a:rPr lang="ru-RU" altLang="ru-RU" dirty="0"/>
              <a:t>;</a:t>
            </a:r>
          </a:p>
          <a:p>
            <a:pPr eaLnBrk="1" hangingPunct="1"/>
            <a:endParaRPr lang="ru-RU" altLang="ru-RU" dirty="0"/>
          </a:p>
          <a:p>
            <a:pPr eaLnBrk="1" hangingPunct="1"/>
            <a:r>
              <a:rPr lang="ru-RU" altLang="ru-RU" b="1" dirty="0"/>
              <a:t>Аналогичный проект в условиях северных месторождений России:</a:t>
            </a:r>
          </a:p>
          <a:p>
            <a:pPr eaLnBrk="1" hangingPunct="1">
              <a:buFontTx/>
              <a:buChar char="-"/>
            </a:pPr>
            <a:r>
              <a:rPr lang="ru-RU" altLang="ru-RU" dirty="0" smtClean="0"/>
              <a:t>Цена газа – 0 </a:t>
            </a:r>
            <a:r>
              <a:rPr lang="en-US" altLang="ru-RU" dirty="0" smtClean="0"/>
              <a:t>$/ 1000</a:t>
            </a:r>
            <a:r>
              <a:rPr lang="ru-RU" altLang="ru-RU" dirty="0" smtClean="0"/>
              <a:t> м</a:t>
            </a:r>
            <a:r>
              <a:rPr lang="ru-RU" altLang="ru-RU" baseline="30000" dirty="0" smtClean="0"/>
              <a:t>3 </a:t>
            </a:r>
            <a:r>
              <a:rPr lang="ru-RU" altLang="ru-RU" dirty="0" smtClean="0"/>
              <a:t>(!); </a:t>
            </a:r>
          </a:p>
          <a:p>
            <a:pPr eaLnBrk="1" hangingPunct="1">
              <a:buFontTx/>
              <a:buChar char="-"/>
            </a:pPr>
            <a:r>
              <a:rPr lang="ru-RU" altLang="ru-RU" dirty="0" smtClean="0"/>
              <a:t>Себестоимость </a:t>
            </a:r>
            <a:r>
              <a:rPr lang="ru-RU" altLang="ru-RU" dirty="0"/>
              <a:t>СЖУ 190 </a:t>
            </a:r>
            <a:r>
              <a:rPr lang="en-US" altLang="ru-RU" dirty="0"/>
              <a:t>$/</a:t>
            </a:r>
            <a:r>
              <a:rPr lang="ru-RU" altLang="ru-RU" dirty="0"/>
              <a:t>т;</a:t>
            </a:r>
          </a:p>
          <a:p>
            <a:pPr eaLnBrk="1" hangingPunct="1">
              <a:buFontTx/>
              <a:buChar char="-"/>
            </a:pPr>
            <a:r>
              <a:rPr lang="ru-RU" altLang="ru-RU" dirty="0"/>
              <a:t>Срок окупаемости – 20 лет;</a:t>
            </a:r>
          </a:p>
        </p:txBody>
      </p:sp>
      <p:sp>
        <p:nvSpPr>
          <p:cNvPr id="5" name="Rectangle 6"/>
          <p:cNvSpPr>
            <a:spLocks noChangeArrowheads="1"/>
          </p:cNvSpPr>
          <p:nvPr/>
        </p:nvSpPr>
        <p:spPr bwMode="auto">
          <a:xfrm>
            <a:off x="1054100" y="171450"/>
            <a:ext cx="8089900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2300" b="1" dirty="0"/>
              <a:t>Синтез жидких </a:t>
            </a:r>
            <a:r>
              <a:rPr lang="ru-RU" altLang="ru-RU" sz="2300" b="1" dirty="0" smtClean="0"/>
              <a:t>углеводородов</a:t>
            </a:r>
            <a:endParaRPr lang="ru-RU" altLang="ru-RU" sz="2300" b="1" dirty="0"/>
          </a:p>
        </p:txBody>
      </p:sp>
    </p:spTree>
    <p:extLst>
      <p:ext uri="{BB962C8B-B14F-4D97-AF65-F5344CB8AC3E}">
        <p14:creationId xmlns:p14="http://schemas.microsoft.com/office/powerpoint/2010/main" val="1251386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5"/>
          <p:cNvSpPr>
            <a:spLocks noChangeArrowheads="1"/>
          </p:cNvSpPr>
          <p:nvPr/>
        </p:nvSpPr>
        <p:spPr bwMode="auto">
          <a:xfrm>
            <a:off x="165100" y="115888"/>
            <a:ext cx="897890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altLang="ru-RU" sz="2600" b="1" dirty="0" smtClean="0"/>
              <a:t>ВЫВОДЫ</a:t>
            </a:r>
            <a:endParaRPr lang="ru-RU" altLang="ru-RU" sz="2600" dirty="0"/>
          </a:p>
        </p:txBody>
      </p:sp>
      <p:sp>
        <p:nvSpPr>
          <p:cNvPr id="40963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sp>
        <p:nvSpPr>
          <p:cNvPr id="40964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sp>
        <p:nvSpPr>
          <p:cNvPr id="40965" name="Rectangle 1"/>
          <p:cNvSpPr>
            <a:spLocks noChangeArrowheads="1"/>
          </p:cNvSpPr>
          <p:nvPr/>
        </p:nvSpPr>
        <p:spPr bwMode="auto">
          <a:xfrm>
            <a:off x="467544" y="939199"/>
            <a:ext cx="8208912" cy="55861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539750" algn="just" eaLnBrk="0" hangingPunct="0">
              <a:buAutoNum type="arabicPeriod"/>
            </a:pPr>
            <a:r>
              <a:rPr lang="ru-RU" altLang="ru-RU" sz="1700" b="1" dirty="0" smtClean="0"/>
              <a:t>Успешная коммерциализация </a:t>
            </a:r>
            <a:r>
              <a:rPr lang="ru-RU" altLang="ru-RU" sz="1700" dirty="0" smtClean="0"/>
              <a:t>процессов получения СЖУ по СФТ в промышленных масштабах </a:t>
            </a:r>
            <a:r>
              <a:rPr lang="ru-RU" altLang="ru-RU" sz="1700" b="1" dirty="0" smtClean="0"/>
              <a:t>возможна</a:t>
            </a:r>
            <a:r>
              <a:rPr lang="ru-RU" altLang="ru-RU" sz="1700" dirty="0" smtClean="0"/>
              <a:t>;</a:t>
            </a:r>
          </a:p>
          <a:p>
            <a:pPr indent="539750" algn="just" eaLnBrk="0" hangingPunct="0">
              <a:buAutoNum type="arabicPeriod"/>
            </a:pPr>
            <a:endParaRPr lang="ru-RU" altLang="ru-RU" sz="1700" dirty="0" smtClean="0"/>
          </a:p>
          <a:p>
            <a:pPr indent="539750" algn="just" eaLnBrk="0" hangingPunct="0">
              <a:buAutoNum type="arabicPeriod"/>
            </a:pPr>
            <a:r>
              <a:rPr lang="ru-RU" altLang="ru-RU" sz="1700" dirty="0" smtClean="0"/>
              <a:t>Для создания технологии, способной конкурировать с нефтяными методами получения УВ-сырья и моторных топлив, необходимы активные НИОКР на всех 3 стадиях процесса – </a:t>
            </a:r>
            <a:r>
              <a:rPr lang="ru-RU" altLang="ru-RU" sz="1700" b="1" dirty="0" smtClean="0"/>
              <a:t>получения синтез-газа, синтеза Ф-Т, переработки первичных продуктов синтеза</a:t>
            </a:r>
            <a:r>
              <a:rPr lang="ru-RU" altLang="ru-RU" sz="1700" dirty="0" smtClean="0"/>
              <a:t>;</a:t>
            </a:r>
          </a:p>
          <a:p>
            <a:pPr indent="539750" algn="just" eaLnBrk="0" hangingPunct="0">
              <a:buAutoNum type="arabicPeriod"/>
            </a:pPr>
            <a:endParaRPr lang="ru-RU" altLang="ru-RU" sz="1700" dirty="0" smtClean="0"/>
          </a:p>
          <a:p>
            <a:pPr indent="539750" algn="just" eaLnBrk="0" hangingPunct="0">
              <a:buAutoNum type="arabicPeriod"/>
            </a:pPr>
            <a:r>
              <a:rPr lang="ru-RU" altLang="ru-RU" sz="1700" b="1" dirty="0" smtClean="0"/>
              <a:t>Комплексная переработка продуктов СФТ</a:t>
            </a:r>
            <a:r>
              <a:rPr lang="ru-RU" altLang="ru-RU" sz="1700" dirty="0" smtClean="0"/>
              <a:t> с выделением</a:t>
            </a:r>
            <a:r>
              <a:rPr lang="en-US" altLang="ru-RU" sz="1700" dirty="0" smtClean="0"/>
              <a:t> </a:t>
            </a:r>
            <a:r>
              <a:rPr lang="ru-RU" altLang="ru-RU" sz="1700" dirty="0" smtClean="0"/>
              <a:t>ценных хим.продуктов, прежде всего, альфа-олефинов, является </a:t>
            </a:r>
            <a:r>
              <a:rPr lang="ru-RU" altLang="ru-RU" sz="1700" b="1" dirty="0" smtClean="0"/>
              <a:t>необходимым условием успешной коммерциализации </a:t>
            </a:r>
            <a:r>
              <a:rPr lang="ru-RU" altLang="ru-RU" sz="1700" dirty="0" smtClean="0"/>
              <a:t>СФТ;</a:t>
            </a:r>
          </a:p>
          <a:p>
            <a:pPr indent="539750" algn="just" eaLnBrk="0" hangingPunct="0">
              <a:buAutoNum type="arabicPeriod"/>
            </a:pPr>
            <a:endParaRPr lang="en-US" altLang="ru-RU" sz="1700" dirty="0" smtClean="0"/>
          </a:p>
          <a:p>
            <a:pPr indent="539750" algn="just" eaLnBrk="0" hangingPunct="0">
              <a:buAutoNum type="arabicPeriod"/>
            </a:pPr>
            <a:r>
              <a:rPr lang="ru-RU" altLang="ru-RU" sz="1700" b="1" dirty="0" smtClean="0"/>
              <a:t>Эффект увеличения масштаба производства </a:t>
            </a:r>
            <a:r>
              <a:rPr lang="ru-RU" altLang="ru-RU" sz="1700" dirty="0" smtClean="0"/>
              <a:t>– </a:t>
            </a:r>
            <a:r>
              <a:rPr lang="ru-RU" altLang="ru-RU" sz="1700" b="1" dirty="0" smtClean="0"/>
              <a:t>важный фактор, обеспечивающий успех компаний </a:t>
            </a:r>
            <a:r>
              <a:rPr lang="en-US" altLang="ru-RU" sz="1700" b="1" dirty="0" smtClean="0"/>
              <a:t>SASOL </a:t>
            </a:r>
            <a:r>
              <a:rPr lang="ru-RU" altLang="ru-RU" sz="1700" b="1" dirty="0" smtClean="0"/>
              <a:t>и </a:t>
            </a:r>
            <a:r>
              <a:rPr lang="en-US" altLang="ru-RU" sz="1700" b="1" dirty="0" smtClean="0"/>
              <a:t>Shell</a:t>
            </a:r>
            <a:r>
              <a:rPr lang="ru-RU" altLang="ru-RU" sz="1700" dirty="0" smtClean="0"/>
              <a:t>, имеющих опыт эксплуатации заводов средней мощности;</a:t>
            </a:r>
          </a:p>
          <a:p>
            <a:pPr indent="539750" algn="just" eaLnBrk="0" hangingPunct="0">
              <a:buAutoNum type="arabicPeriod"/>
            </a:pPr>
            <a:endParaRPr lang="ru-RU" altLang="ru-RU" sz="1700" dirty="0" smtClean="0"/>
          </a:p>
          <a:p>
            <a:pPr indent="539750" algn="just" eaLnBrk="0" hangingPunct="0">
              <a:buAutoNum type="arabicPeriod"/>
            </a:pPr>
            <a:r>
              <a:rPr lang="ru-RU" altLang="ru-RU" sz="1700" dirty="0" smtClean="0"/>
              <a:t>Компании, которые не могут масштабировать существующие производства, </a:t>
            </a:r>
            <a:r>
              <a:rPr lang="ru-RU" altLang="ru-RU" sz="1700" b="1" dirty="0" smtClean="0"/>
              <a:t>нацелены на разработку малых и средних месторождений ПГ:</a:t>
            </a:r>
            <a:r>
              <a:rPr lang="ru-RU" altLang="ru-RU" sz="1700" dirty="0" smtClean="0"/>
              <a:t>  отсутствие эффекта увеличения объема производства они стараются компенсировать предложением принципиально новых технологий СФТ </a:t>
            </a:r>
            <a:r>
              <a:rPr lang="en-US" altLang="ru-RU" sz="1700" dirty="0" smtClean="0"/>
              <a:t>(</a:t>
            </a:r>
            <a:r>
              <a:rPr lang="ru-RU" altLang="ru-RU" sz="1700" b="1" i="1" dirty="0" smtClean="0"/>
              <a:t>Россия – переработка ПНГ и ПГ удаленных газовых месторождений</a:t>
            </a:r>
            <a:r>
              <a:rPr lang="en-US" altLang="ru-RU" sz="1700" dirty="0" smtClean="0"/>
              <a:t>)</a:t>
            </a:r>
            <a:r>
              <a:rPr lang="ru-RU" altLang="ru-RU" sz="1700" dirty="0" smtClean="0"/>
              <a:t>;</a:t>
            </a:r>
            <a:endParaRPr lang="ru-RU" altLang="ru-RU" sz="1700" dirty="0"/>
          </a:p>
        </p:txBody>
      </p:sp>
    </p:spTree>
    <p:extLst>
      <p:ext uri="{BB962C8B-B14F-4D97-AF65-F5344CB8AC3E}">
        <p14:creationId xmlns:p14="http://schemas.microsoft.com/office/powerpoint/2010/main" val="4280838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2735</TotalTime>
  <Words>2853</Words>
  <Application>Microsoft Office PowerPoint</Application>
  <PresentationFormat>Экран (4:3)</PresentationFormat>
  <Paragraphs>340</Paragraphs>
  <Slides>30</Slides>
  <Notes>1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2" baseType="lpstr">
      <vt:lpstr>Оформление по умолчанию</vt:lpstr>
      <vt:lpstr>Equation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Выпускная квалификационная работа</dc:title>
  <dc:creator>Jager</dc:creator>
  <cp:lastModifiedBy>Egor M. Yurev</cp:lastModifiedBy>
  <cp:revision>718</cp:revision>
  <dcterms:created xsi:type="dcterms:W3CDTF">2007-06-17T17:17:26Z</dcterms:created>
  <dcterms:modified xsi:type="dcterms:W3CDTF">2023-03-29T08:15:49Z</dcterms:modified>
</cp:coreProperties>
</file>