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31" r:id="rId2"/>
    <p:sldId id="354" r:id="rId3"/>
    <p:sldId id="370" r:id="rId4"/>
    <p:sldId id="371" r:id="rId5"/>
    <p:sldId id="353" r:id="rId6"/>
    <p:sldId id="338" r:id="rId7"/>
    <p:sldId id="372" r:id="rId8"/>
    <p:sldId id="350" r:id="rId9"/>
    <p:sldId id="356" r:id="rId10"/>
    <p:sldId id="375" r:id="rId11"/>
    <p:sldId id="376" r:id="rId12"/>
    <p:sldId id="355" r:id="rId13"/>
    <p:sldId id="373" r:id="rId14"/>
    <p:sldId id="374" r:id="rId15"/>
    <p:sldId id="352" r:id="rId16"/>
    <p:sldId id="377" r:id="rId17"/>
    <p:sldId id="378" r:id="rId18"/>
    <p:sldId id="366" r:id="rId19"/>
    <p:sldId id="380" r:id="rId20"/>
    <p:sldId id="369" r:id="rId21"/>
    <p:sldId id="379" r:id="rId2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82" autoAdjust="0"/>
    <p:restoredTop sz="96120" autoAdjust="0"/>
  </p:normalViewPr>
  <p:slideViewPr>
    <p:cSldViewPr>
      <p:cViewPr varScale="1">
        <p:scale>
          <a:sx n="114" d="100"/>
          <a:sy n="114" d="100"/>
        </p:scale>
        <p:origin x="-157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E11B29-876B-4B37-A990-6F7BF22B69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BE1BA0-9840-4A43-8C8B-E743AA0037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5ACF45-0AE0-4D57-9960-B976DCE0A4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79947C-062D-4B11-8168-3661254035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5E83AD-E6D6-42CF-AE78-92DE6BC2F4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FD0EFD-B6A8-43CA-9DC4-08A3EADBD1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0F41D9-3593-4BE7-A55A-97A0497625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CF7C13-4AD8-4B79-9797-6C033E618F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0061A1-78A8-4074-903B-6A0DEEE721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375BC9-E97F-466B-AFEC-9F8221082F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267B4-F88C-416E-9651-DEED029C3D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2516EE-96BE-4078-A5CE-7BDD8C3923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pPr>
              <a:defRPr/>
            </a:pPr>
            <a:fld id="{D691A8D6-2026-492E-8283-180C727D63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5.w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9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18.w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 dirty="0"/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 dirty="0"/>
          </a:p>
        </p:txBody>
      </p:sp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849313" y="1881515"/>
            <a:ext cx="73945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1" hangingPunct="1">
              <a:buNone/>
            </a:pPr>
            <a:r>
              <a:rPr lang="ru-RU" sz="2800" b="1" dirty="0">
                <a:latin typeface="Calibri" panose="020F0502020204030204" pitchFamily="34" charset="0"/>
                <a:cs typeface="Calibri" panose="020F0502020204030204" pitchFamily="34" charset="0"/>
              </a:rPr>
              <a:t>Технология </a:t>
            </a:r>
            <a:r>
              <a:rPr lang="ru-RU" sz="2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переработки </a:t>
            </a:r>
            <a:r>
              <a:rPr lang="ru-RU" sz="2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газа</a:t>
            </a:r>
            <a:endParaRPr lang="ru-RU" altLang="ru-RU" sz="9600" b="1" dirty="0"/>
          </a:p>
        </p:txBody>
      </p:sp>
      <p:sp>
        <p:nvSpPr>
          <p:cNvPr id="11269" name="Rectangle 6"/>
          <p:cNvSpPr>
            <a:spLocks noChangeArrowheads="1"/>
          </p:cNvSpPr>
          <p:nvPr/>
        </p:nvSpPr>
        <p:spPr bwMode="auto">
          <a:xfrm>
            <a:off x="57150" y="3992563"/>
            <a:ext cx="89789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altLang="ru-RU" b="1" dirty="0">
                <a:solidFill>
                  <a:schemeClr val="tx2"/>
                </a:solidFill>
              </a:rPr>
              <a:t>Конверсия </a:t>
            </a:r>
            <a:r>
              <a:rPr lang="ru-RU" altLang="ru-RU" b="1" dirty="0" smtClean="0">
                <a:solidFill>
                  <a:schemeClr val="tx2"/>
                </a:solidFill>
              </a:rPr>
              <a:t>метана</a:t>
            </a:r>
            <a:endParaRPr lang="ru-RU" altLang="ru-RU" dirty="0"/>
          </a:p>
        </p:txBody>
      </p:sp>
      <p:sp>
        <p:nvSpPr>
          <p:cNvPr id="11270" name="Rectangle 7"/>
          <p:cNvSpPr>
            <a:spLocks noChangeArrowheads="1"/>
          </p:cNvSpPr>
          <p:nvPr/>
        </p:nvSpPr>
        <p:spPr bwMode="auto">
          <a:xfrm>
            <a:off x="1475656" y="5076716"/>
            <a:ext cx="619268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altLang="ru-RU" b="1" dirty="0"/>
              <a:t>Лектор – к.т.н., доцент отделения химической инженерии ИШПР Юрьев Е.М.</a:t>
            </a:r>
            <a:r>
              <a:rPr lang="ru-RU" altLang="ru-RU" dirty="0"/>
              <a:t> </a:t>
            </a:r>
          </a:p>
        </p:txBody>
      </p:sp>
      <p:sp>
        <p:nvSpPr>
          <p:cNvPr id="11271" name="Rectangle 6"/>
          <p:cNvSpPr>
            <a:spLocks noChangeArrowheads="1"/>
          </p:cNvSpPr>
          <p:nvPr/>
        </p:nvSpPr>
        <p:spPr bwMode="auto">
          <a:xfrm>
            <a:off x="82550" y="3184525"/>
            <a:ext cx="89789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altLang="ru-RU" sz="2600" b="1" dirty="0"/>
              <a:t>Лекция </a:t>
            </a:r>
            <a:r>
              <a:rPr lang="ru-RU" altLang="ru-RU" sz="2600" b="1"/>
              <a:t>№ </a:t>
            </a:r>
            <a:r>
              <a:rPr lang="ru-RU" altLang="ru-RU" sz="2600" b="1" smtClean="0"/>
              <a:t>12</a:t>
            </a:r>
            <a:endParaRPr lang="ru-RU" altLang="ru-RU" sz="2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11255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 dirty="0"/>
          </a:p>
        </p:txBody>
      </p:sp>
      <p:sp>
        <p:nvSpPr>
          <p:cNvPr id="12291" name="Rectangle 5"/>
          <p:cNvSpPr>
            <a:spLocks noChangeArrowheads="1"/>
          </p:cNvSpPr>
          <p:nvPr/>
        </p:nvSpPr>
        <p:spPr bwMode="auto">
          <a:xfrm>
            <a:off x="165100" y="115888"/>
            <a:ext cx="89789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altLang="ru-RU" sz="2600" b="1" dirty="0"/>
              <a:t>Конверсия природного газа</a:t>
            </a:r>
            <a:endParaRPr lang="ru-RU" altLang="ru-RU" sz="2600" dirty="0"/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360362" y="953433"/>
            <a:ext cx="8423275" cy="1323439"/>
          </a:xfrm>
          <a:prstGeom prst="rect">
            <a:avLst/>
          </a:prstGeom>
          <a:noFill/>
          <a:ln>
            <a:noFill/>
          </a:ln>
          <a:extLst/>
        </p:spPr>
        <p:txBody>
          <a:bodyPr anchor="ctr">
            <a:spAutoFit/>
          </a:bodyPr>
          <a:lstStyle/>
          <a:p>
            <a:pPr indent="539750" algn="just" eaLnBrk="0" hangingPunct="0">
              <a:defRPr/>
            </a:pPr>
            <a:r>
              <a:rPr lang="ru-RU" sz="1600" b="1" dirty="0">
                <a:latin typeface="+mj-lt"/>
                <a:cs typeface="Times New Roman" pitchFamily="18" charset="0"/>
              </a:rPr>
              <a:t>Литература:</a:t>
            </a:r>
          </a:p>
          <a:p>
            <a:pPr indent="539750" algn="just" eaLnBrk="0" hangingPunct="0">
              <a:defRPr/>
            </a:pPr>
            <a:r>
              <a:rPr lang="ru-RU" sz="1600" b="1" dirty="0">
                <a:latin typeface="+mj-lt"/>
              </a:rPr>
              <a:t>Караваев, Михаил Михайлович</a:t>
            </a:r>
            <a:r>
              <a:rPr lang="ru-RU" sz="1600" dirty="0">
                <a:latin typeface="+mj-lt"/>
              </a:rPr>
              <a:t>. Производство метанола / М. М. Караваев, А. П. Мастеров. — М. : Химия, 1973.</a:t>
            </a:r>
          </a:p>
          <a:p>
            <a:pPr indent="539750" algn="just" eaLnBrk="0" hangingPunct="0">
              <a:defRPr/>
            </a:pPr>
            <a:r>
              <a:rPr lang="en-US" sz="1600" b="1" dirty="0">
                <a:latin typeface="+mj-lt"/>
              </a:rPr>
              <a:t>Cheng, W. H. ; Kung, H. H. </a:t>
            </a:r>
            <a:r>
              <a:rPr lang="en-US" sz="1600" dirty="0">
                <a:latin typeface="+mj-lt"/>
              </a:rPr>
              <a:t>/ Methanol Production and </a:t>
            </a:r>
            <a:r>
              <a:rPr lang="en-US" sz="1600" dirty="0" smtClean="0">
                <a:latin typeface="+mj-lt"/>
              </a:rPr>
              <a:t>Uses</a:t>
            </a:r>
            <a:r>
              <a:rPr lang="ru-RU" sz="1600" dirty="0" smtClean="0">
                <a:latin typeface="+mj-lt"/>
              </a:rPr>
              <a:t> (</a:t>
            </a:r>
            <a:r>
              <a:rPr lang="en-US" sz="1600" dirty="0">
                <a:latin typeface="+mj-lt"/>
              </a:rPr>
              <a:t>Chemical Industries, Volume 57</a:t>
            </a:r>
            <a:r>
              <a:rPr lang="ru-RU" sz="1600" dirty="0" smtClean="0">
                <a:latin typeface="+mj-lt"/>
              </a:rPr>
              <a:t>). -</a:t>
            </a:r>
            <a:r>
              <a:rPr lang="en-US" sz="1600" dirty="0" smtClean="0">
                <a:latin typeface="+mj-lt"/>
              </a:rPr>
              <a:t> </a:t>
            </a:r>
            <a:r>
              <a:rPr lang="en-US" sz="1600" dirty="0">
                <a:latin typeface="+mj-lt"/>
              </a:rPr>
              <a:t>Marcel Dekker, 1994</a:t>
            </a:r>
            <a:r>
              <a:rPr lang="en-US" sz="1600" dirty="0" smtClean="0">
                <a:latin typeface="+mj-lt"/>
              </a:rPr>
              <a:t>.</a:t>
            </a:r>
            <a:r>
              <a:rPr lang="ru-RU" sz="1600" dirty="0">
                <a:latin typeface="+mj-lt"/>
              </a:rPr>
              <a:t> </a:t>
            </a:r>
            <a:r>
              <a:rPr lang="ru-RU" sz="1600" dirty="0" smtClean="0">
                <a:latin typeface="+mj-lt"/>
              </a:rPr>
              <a:t>– 329 </a:t>
            </a:r>
            <a:r>
              <a:rPr lang="en-US" sz="1600" dirty="0" smtClean="0">
                <a:latin typeface="+mj-lt"/>
              </a:rPr>
              <a:t>p.</a:t>
            </a:r>
            <a:endParaRPr lang="ru-RU" sz="1600" dirty="0" smtClean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0" y="11255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 dirty="0"/>
          </a:p>
        </p:txBody>
      </p:sp>
      <p:sp>
        <p:nvSpPr>
          <p:cNvPr id="15363" name="Rectangle 5"/>
          <p:cNvSpPr>
            <a:spLocks noChangeArrowheads="1"/>
          </p:cNvSpPr>
          <p:nvPr/>
        </p:nvSpPr>
        <p:spPr bwMode="auto">
          <a:xfrm>
            <a:off x="165100" y="115888"/>
            <a:ext cx="89789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altLang="ru-RU" sz="2600" b="1" dirty="0" smtClean="0"/>
              <a:t>Факторы химпереработки метана</a:t>
            </a:r>
            <a:endParaRPr lang="ru-RU" altLang="ru-RU" sz="2600" dirty="0"/>
          </a:p>
        </p:txBody>
      </p:sp>
      <p:sp>
        <p:nvSpPr>
          <p:cNvPr id="15364" name="Прямоугольник 6"/>
          <p:cNvSpPr>
            <a:spLocks noChangeArrowheads="1"/>
          </p:cNvSpPr>
          <p:nvPr/>
        </p:nvSpPr>
        <p:spPr bwMode="auto">
          <a:xfrm>
            <a:off x="395288" y="1125538"/>
            <a:ext cx="8316912" cy="549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buFontTx/>
              <a:buChar char="-"/>
            </a:pPr>
            <a:r>
              <a:rPr lang="ru-RU" altLang="ru-RU" dirty="0" smtClean="0"/>
              <a:t> </a:t>
            </a:r>
            <a:r>
              <a:rPr lang="ru-RU" altLang="ru-RU" b="1" dirty="0" smtClean="0"/>
              <a:t>Районы добычи природного газа удалены от промышленных центров</a:t>
            </a:r>
            <a:r>
              <a:rPr lang="ru-RU" altLang="ru-RU" dirty="0" smtClean="0"/>
              <a:t>, а его транспортировка требует значительных капиталовложений и </a:t>
            </a:r>
            <a:r>
              <a:rPr lang="ru-RU" altLang="ru-RU" dirty="0" err="1" smtClean="0"/>
              <a:t>энергозатрат</a:t>
            </a:r>
            <a:r>
              <a:rPr lang="ru-RU" altLang="ru-RU" dirty="0" smtClean="0"/>
              <a:t>;</a:t>
            </a: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lang="ru-RU" altLang="ru-RU" dirty="0" smtClean="0"/>
              <a:t> </a:t>
            </a:r>
            <a:r>
              <a:rPr lang="ru-RU" altLang="ru-RU" b="1" dirty="0" smtClean="0"/>
              <a:t>Квалифицированная </a:t>
            </a:r>
            <a:r>
              <a:rPr lang="ru-RU" altLang="ru-RU" b="1" dirty="0" err="1" smtClean="0"/>
              <a:t>химпереработка</a:t>
            </a:r>
            <a:r>
              <a:rPr lang="ru-RU" altLang="ru-RU" b="1" dirty="0" smtClean="0"/>
              <a:t> ПГ вблизи мест добычи затруднена </a:t>
            </a:r>
            <a:r>
              <a:rPr lang="ru-RU" altLang="ru-RU" dirty="0" smtClean="0"/>
              <a:t>и нуждается в значительных инвестициях, кадрах и инфраструктуре;</a:t>
            </a: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lang="ru-RU" altLang="ru-RU" dirty="0" smtClean="0"/>
              <a:t> </a:t>
            </a:r>
            <a:r>
              <a:rPr lang="ru-RU" altLang="ru-RU" b="1" dirty="0" smtClean="0"/>
              <a:t>Прямое </a:t>
            </a:r>
            <a:r>
              <a:rPr lang="ru-RU" altLang="ru-RU" b="1" dirty="0" err="1" smtClean="0"/>
              <a:t>газофазное</a:t>
            </a:r>
            <a:r>
              <a:rPr lang="ru-RU" altLang="ru-RU" b="1" dirty="0" smtClean="0"/>
              <a:t> окисление </a:t>
            </a:r>
            <a:r>
              <a:rPr lang="ru-RU" altLang="ru-RU" dirty="0" smtClean="0"/>
              <a:t>в </a:t>
            </a:r>
            <a:r>
              <a:rPr lang="ru-RU" altLang="ru-RU" dirty="0" err="1" smtClean="0"/>
              <a:t>легкотранспортируемые</a:t>
            </a:r>
            <a:r>
              <a:rPr lang="ru-RU" altLang="ru-RU" dirty="0" smtClean="0"/>
              <a:t> продукты (</a:t>
            </a:r>
            <a:r>
              <a:rPr lang="ru-RU" altLang="ru-RU" i="1" dirty="0" smtClean="0"/>
              <a:t>например, метанол</a:t>
            </a:r>
            <a:r>
              <a:rPr lang="ru-RU" altLang="ru-RU" dirty="0" smtClean="0"/>
              <a:t>) </a:t>
            </a:r>
            <a:r>
              <a:rPr lang="ru-RU" altLang="ru-RU" b="1" dirty="0" smtClean="0"/>
              <a:t>сопровождается низкой селективностью</a:t>
            </a:r>
            <a:r>
              <a:rPr lang="ru-RU" altLang="ru-RU" dirty="0" smtClean="0"/>
              <a:t>: 50 % - для гомогенного </a:t>
            </a:r>
            <a:r>
              <a:rPr lang="ru-RU" altLang="ru-RU" dirty="0" err="1" smtClean="0"/>
              <a:t>газофазного</a:t>
            </a:r>
            <a:r>
              <a:rPr lang="ru-RU" altLang="ru-RU" dirty="0" smtClean="0"/>
              <a:t> процесса, 70 % - для твердого катализатора;</a:t>
            </a: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lang="ru-RU" altLang="ru-RU" dirty="0" smtClean="0"/>
              <a:t> </a:t>
            </a:r>
            <a:r>
              <a:rPr lang="ru-RU" altLang="ru-RU" b="1" dirty="0" smtClean="0"/>
              <a:t>Для превращений метана, </a:t>
            </a:r>
            <a:r>
              <a:rPr lang="ru-RU" altLang="ru-RU" dirty="0" smtClean="0"/>
              <a:t>обладающего высокими энергиями связи, </a:t>
            </a:r>
            <a:r>
              <a:rPr lang="ru-RU" altLang="ru-RU" b="1" dirty="0" smtClean="0"/>
              <a:t>требуется высокая температура</a:t>
            </a:r>
            <a:r>
              <a:rPr lang="ru-RU" altLang="ru-RU" dirty="0" smtClean="0"/>
              <a:t>;</a:t>
            </a: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lang="ru-RU" altLang="ru-RU" dirty="0" smtClean="0"/>
              <a:t> </a:t>
            </a:r>
            <a:r>
              <a:rPr lang="ru-RU" altLang="ru-RU" b="1" dirty="0" smtClean="0"/>
              <a:t>Для получения неразбавленных азотом смесей </a:t>
            </a:r>
            <a:r>
              <a:rPr lang="ru-RU" altLang="ru-RU" dirty="0" smtClean="0"/>
              <a:t>при окислении метана </a:t>
            </a:r>
            <a:r>
              <a:rPr lang="ru-RU" altLang="ru-RU" b="1" dirty="0" smtClean="0"/>
              <a:t>требуется кислород</a:t>
            </a:r>
            <a:r>
              <a:rPr lang="ru-RU" altLang="ru-RU" dirty="0" smtClean="0"/>
              <a:t>, что обуславливает высокий уровень затрат.</a:t>
            </a:r>
            <a:endParaRPr lang="ru-RU" alt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0" y="90872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5363" name="Rectangle 5"/>
          <p:cNvSpPr>
            <a:spLocks noChangeArrowheads="1"/>
          </p:cNvSpPr>
          <p:nvPr/>
        </p:nvSpPr>
        <p:spPr bwMode="auto">
          <a:xfrm>
            <a:off x="165100" y="115888"/>
            <a:ext cx="89789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altLang="ru-RU" sz="2600" b="1" dirty="0" smtClean="0"/>
              <a:t>Структура </a:t>
            </a:r>
            <a:r>
              <a:rPr lang="ru-RU" altLang="ru-RU" sz="2600" b="1" dirty="0" err="1" smtClean="0"/>
              <a:t>химпереработки</a:t>
            </a:r>
            <a:r>
              <a:rPr lang="ru-RU" altLang="ru-RU" sz="2600" b="1" dirty="0" smtClean="0"/>
              <a:t> метана</a:t>
            </a:r>
            <a:endParaRPr lang="ru-RU" altLang="ru-RU" sz="2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771800" y="979934"/>
            <a:ext cx="3384376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ysClr val="windowText" lastClr="000000"/>
                </a:solidFill>
              </a:rPr>
              <a:t>Природный газ (уголь, др.)</a:t>
            </a:r>
            <a:endParaRPr lang="ru-RU" b="1" dirty="0">
              <a:solidFill>
                <a:sysClr val="windowText" lastClr="00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419872" y="1988046"/>
            <a:ext cx="2088232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ysClr val="windowText" lastClr="000000"/>
                </a:solidFill>
              </a:rPr>
              <a:t>Окисление</a:t>
            </a:r>
            <a:endParaRPr lang="ru-RU" b="1" dirty="0">
              <a:solidFill>
                <a:sysClr val="windowText" lastClr="00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732240" y="1988046"/>
            <a:ext cx="2088232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ysClr val="windowText" lastClr="000000"/>
                </a:solidFill>
              </a:rPr>
              <a:t>Каталитическое окисление</a:t>
            </a:r>
            <a:endParaRPr lang="ru-RU" b="1" dirty="0">
              <a:solidFill>
                <a:sysClr val="windowText" lastClr="00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1988046"/>
            <a:ext cx="2088232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ysClr val="windowText" lastClr="000000"/>
                </a:solidFill>
              </a:rPr>
              <a:t>Риформинг (паровой, углекислотный)</a:t>
            </a:r>
            <a:endParaRPr lang="ru-RU" b="1" dirty="0">
              <a:solidFill>
                <a:sysClr val="windowText" lastClr="0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771800" y="3284984"/>
            <a:ext cx="3384376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ysClr val="windowText" lastClr="000000"/>
                </a:solidFill>
              </a:rPr>
              <a:t>Синтез-газ</a:t>
            </a:r>
            <a:endParaRPr lang="ru-RU" b="1" dirty="0">
              <a:solidFill>
                <a:sysClr val="windowText" lastClr="00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419872" y="4221088"/>
            <a:ext cx="2088232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ysClr val="windowText" lastClr="000000"/>
                </a:solidFill>
              </a:rPr>
              <a:t>Синтез метанола</a:t>
            </a:r>
            <a:endParaRPr lang="ru-RU" b="1" dirty="0">
              <a:solidFill>
                <a:sysClr val="windowText" lastClr="00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732240" y="4221088"/>
            <a:ext cx="2088232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ysClr val="windowText" lastClr="000000"/>
                </a:solidFill>
              </a:rPr>
              <a:t>Синтез диметилового эфира</a:t>
            </a:r>
            <a:endParaRPr lang="ru-RU" b="1" dirty="0">
              <a:solidFill>
                <a:sysClr val="windowText" lastClr="00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23528" y="4221088"/>
            <a:ext cx="2088232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ysClr val="windowText" lastClr="000000"/>
                </a:solidFill>
              </a:rPr>
              <a:t>Синтез </a:t>
            </a:r>
            <a:r>
              <a:rPr lang="ru-RU" b="1" dirty="0" err="1" smtClean="0">
                <a:solidFill>
                  <a:sysClr val="windowText" lastClr="000000"/>
                </a:solidFill>
              </a:rPr>
              <a:t>Фишера-Тропша</a:t>
            </a:r>
            <a:endParaRPr lang="ru-RU" b="1" dirty="0">
              <a:solidFill>
                <a:sysClr val="windowText" lastClr="00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771800" y="6093296"/>
            <a:ext cx="3384376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smtClean="0">
                <a:solidFill>
                  <a:sysClr val="windowText" lastClr="000000"/>
                </a:solidFill>
              </a:rPr>
              <a:t>Моторные топлива</a:t>
            </a:r>
            <a:endParaRPr lang="ru-RU" b="1" dirty="0">
              <a:solidFill>
                <a:sysClr val="windowText" lastClr="00000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059832" y="5373216"/>
            <a:ext cx="2808312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 smtClean="0">
                <a:solidFill>
                  <a:sysClr val="windowText" lastClr="000000"/>
                </a:solidFill>
              </a:rPr>
              <a:t>Диметиловый</a:t>
            </a:r>
            <a:r>
              <a:rPr lang="ru-RU" b="1" dirty="0" smtClean="0">
                <a:solidFill>
                  <a:sysClr val="windowText" lastClr="000000"/>
                </a:solidFill>
              </a:rPr>
              <a:t> эфир</a:t>
            </a:r>
            <a:endParaRPr lang="ru-RU" b="1" dirty="0">
              <a:solidFill>
                <a:sysClr val="windowText" lastClr="000000"/>
              </a:solidFill>
            </a:endParaRPr>
          </a:p>
        </p:txBody>
      </p:sp>
      <p:cxnSp>
        <p:nvCxnSpPr>
          <p:cNvPr id="16" name="Прямая со стрелкой 15"/>
          <p:cNvCxnSpPr>
            <a:stCxn id="5" idx="2"/>
            <a:endCxn id="8" idx="0"/>
          </p:cNvCxnSpPr>
          <p:nvPr/>
        </p:nvCxnSpPr>
        <p:spPr>
          <a:xfrm flipH="1">
            <a:off x="1367644" y="1555998"/>
            <a:ext cx="3096344" cy="43204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stCxn id="5" idx="2"/>
            <a:endCxn id="6" idx="0"/>
          </p:cNvCxnSpPr>
          <p:nvPr/>
        </p:nvCxnSpPr>
        <p:spPr>
          <a:xfrm>
            <a:off x="4463988" y="1555998"/>
            <a:ext cx="0" cy="43204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>
            <a:stCxn id="5" idx="2"/>
            <a:endCxn id="7" idx="0"/>
          </p:cNvCxnSpPr>
          <p:nvPr/>
        </p:nvCxnSpPr>
        <p:spPr>
          <a:xfrm>
            <a:off x="4463988" y="1555998"/>
            <a:ext cx="3312368" cy="43204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>
            <a:stCxn id="8" idx="2"/>
            <a:endCxn id="9" idx="0"/>
          </p:cNvCxnSpPr>
          <p:nvPr/>
        </p:nvCxnSpPr>
        <p:spPr>
          <a:xfrm>
            <a:off x="1367644" y="2852142"/>
            <a:ext cx="3096344" cy="43284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>
            <a:stCxn id="6" idx="2"/>
            <a:endCxn id="9" idx="0"/>
          </p:cNvCxnSpPr>
          <p:nvPr/>
        </p:nvCxnSpPr>
        <p:spPr>
          <a:xfrm>
            <a:off x="4463988" y="2852142"/>
            <a:ext cx="0" cy="43284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>
            <a:stCxn id="9" idx="2"/>
            <a:endCxn id="12" idx="0"/>
          </p:cNvCxnSpPr>
          <p:nvPr/>
        </p:nvCxnSpPr>
        <p:spPr>
          <a:xfrm flipH="1">
            <a:off x="1367644" y="3861048"/>
            <a:ext cx="3096344" cy="36004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>
            <a:stCxn id="9" idx="2"/>
            <a:endCxn id="10" idx="0"/>
          </p:cNvCxnSpPr>
          <p:nvPr/>
        </p:nvCxnSpPr>
        <p:spPr>
          <a:xfrm>
            <a:off x="4463988" y="3861048"/>
            <a:ext cx="0" cy="36004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>
            <a:stCxn id="7" idx="2"/>
            <a:endCxn id="9" idx="0"/>
          </p:cNvCxnSpPr>
          <p:nvPr/>
        </p:nvCxnSpPr>
        <p:spPr>
          <a:xfrm flipH="1">
            <a:off x="4463988" y="2852142"/>
            <a:ext cx="3312368" cy="43284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>
            <a:stCxn id="9" idx="2"/>
            <a:endCxn id="11" idx="0"/>
          </p:cNvCxnSpPr>
          <p:nvPr/>
        </p:nvCxnSpPr>
        <p:spPr>
          <a:xfrm>
            <a:off x="4463988" y="3861048"/>
            <a:ext cx="3312368" cy="36004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>
            <a:stCxn id="12" idx="2"/>
            <a:endCxn id="13" idx="1"/>
          </p:cNvCxnSpPr>
          <p:nvPr/>
        </p:nvCxnSpPr>
        <p:spPr>
          <a:xfrm>
            <a:off x="1367644" y="5085184"/>
            <a:ext cx="1404156" cy="129614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>
            <a:stCxn id="10" idx="2"/>
            <a:endCxn id="14" idx="0"/>
          </p:cNvCxnSpPr>
          <p:nvPr/>
        </p:nvCxnSpPr>
        <p:spPr>
          <a:xfrm>
            <a:off x="4463988" y="5085184"/>
            <a:ext cx="0" cy="28803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>
            <a:stCxn id="14" idx="2"/>
            <a:endCxn id="13" idx="0"/>
          </p:cNvCxnSpPr>
          <p:nvPr/>
        </p:nvCxnSpPr>
        <p:spPr>
          <a:xfrm>
            <a:off x="4463988" y="5805264"/>
            <a:ext cx="0" cy="28803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>
            <a:stCxn id="11" idx="2"/>
            <a:endCxn id="13" idx="3"/>
          </p:cNvCxnSpPr>
          <p:nvPr/>
        </p:nvCxnSpPr>
        <p:spPr>
          <a:xfrm flipH="1">
            <a:off x="6156176" y="5085184"/>
            <a:ext cx="1620180" cy="129614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0" y="11255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3315" name="Rectangle 5"/>
          <p:cNvSpPr>
            <a:spLocks noChangeArrowheads="1"/>
          </p:cNvSpPr>
          <p:nvPr/>
        </p:nvSpPr>
        <p:spPr bwMode="auto">
          <a:xfrm>
            <a:off x="165100" y="115888"/>
            <a:ext cx="89789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altLang="ru-RU" sz="2600" b="1"/>
              <a:t>Технологические газы</a:t>
            </a:r>
            <a:endParaRPr lang="ru-RU" altLang="ru-RU" sz="2600"/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395288" y="1083896"/>
            <a:ext cx="8423275" cy="830997"/>
          </a:xfrm>
          <a:prstGeom prst="rect">
            <a:avLst/>
          </a:prstGeom>
          <a:noFill/>
          <a:ln>
            <a:noFill/>
          </a:ln>
          <a:extLst/>
        </p:spPr>
        <p:txBody>
          <a:bodyPr anchor="ctr">
            <a:spAutoFit/>
          </a:bodyPr>
          <a:lstStyle/>
          <a:p>
            <a:pPr indent="539750" eaLnBrk="0" hangingPunct="0">
              <a:defRPr/>
            </a:pPr>
            <a:r>
              <a:rPr lang="ru-RU" sz="2400" b="1" dirty="0">
                <a:latin typeface="+mj-lt"/>
                <a:cs typeface="Times New Roman" pitchFamily="18" charset="0"/>
              </a:rPr>
              <a:t>Азотоводородная смесь, синтез-газ (</a:t>
            </a:r>
            <a:r>
              <a:rPr lang="en-US" sz="2400" b="1" dirty="0">
                <a:latin typeface="+mj-lt"/>
                <a:cs typeface="Times New Roman" pitchFamily="18" charset="0"/>
              </a:rPr>
              <a:t>CO, CO</a:t>
            </a:r>
            <a:r>
              <a:rPr lang="en-US" sz="2400" b="1" baseline="-25000" dirty="0">
                <a:latin typeface="+mj-lt"/>
                <a:cs typeface="Times New Roman" pitchFamily="18" charset="0"/>
              </a:rPr>
              <a:t>2</a:t>
            </a:r>
            <a:r>
              <a:rPr lang="en-US" sz="2400" b="1" dirty="0">
                <a:cs typeface="Times New Roman" pitchFamily="18" charset="0"/>
              </a:rPr>
              <a:t>, H</a:t>
            </a:r>
            <a:r>
              <a:rPr lang="en-US" sz="2400" b="1" baseline="-25000" dirty="0">
                <a:cs typeface="Times New Roman" pitchFamily="18" charset="0"/>
              </a:rPr>
              <a:t>2</a:t>
            </a:r>
            <a:r>
              <a:rPr lang="ru-RU" sz="2400" b="1" dirty="0" smtClean="0">
                <a:latin typeface="+mj-lt"/>
                <a:cs typeface="Times New Roman" pitchFamily="18" charset="0"/>
              </a:rPr>
              <a:t>), сырье для производства ВСГ</a:t>
            </a:r>
            <a:endParaRPr lang="ru-RU" sz="2400" b="1" dirty="0">
              <a:latin typeface="+mj-lt"/>
            </a:endParaRPr>
          </a:p>
        </p:txBody>
      </p:sp>
      <p:sp>
        <p:nvSpPr>
          <p:cNvPr id="5" name="Стрелка вниз 4"/>
          <p:cNvSpPr/>
          <p:nvPr/>
        </p:nvSpPr>
        <p:spPr>
          <a:xfrm>
            <a:off x="1979613" y="1916113"/>
            <a:ext cx="863600" cy="7207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6" name="Стрелка вниз 5"/>
          <p:cNvSpPr/>
          <p:nvPr/>
        </p:nvSpPr>
        <p:spPr>
          <a:xfrm>
            <a:off x="6300788" y="1916832"/>
            <a:ext cx="863600" cy="71913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395288" y="2781300"/>
            <a:ext cx="3600450" cy="461963"/>
          </a:xfrm>
          <a:prstGeom prst="rect">
            <a:avLst/>
          </a:prstGeom>
          <a:noFill/>
          <a:ln>
            <a:noFill/>
          </a:ln>
          <a:extLst/>
        </p:spPr>
        <p:txBody>
          <a:bodyPr anchor="ctr">
            <a:spAutoFit/>
          </a:bodyPr>
          <a:lstStyle/>
          <a:p>
            <a:pPr indent="539750" eaLnBrk="0" hangingPunct="0">
              <a:defRPr/>
            </a:pPr>
            <a:r>
              <a:rPr lang="ru-RU" sz="2400" b="1" dirty="0">
                <a:latin typeface="+mj-lt"/>
                <a:cs typeface="Times New Roman" pitchFamily="18" charset="0"/>
              </a:rPr>
              <a:t>Синтез аммиака</a:t>
            </a:r>
            <a:endParaRPr lang="ru-RU" sz="2400" b="1" dirty="0">
              <a:latin typeface="+mj-lt"/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4356100" y="2781300"/>
            <a:ext cx="4537075" cy="1200150"/>
          </a:xfrm>
          <a:prstGeom prst="rect">
            <a:avLst/>
          </a:prstGeom>
          <a:noFill/>
          <a:ln>
            <a:noFill/>
          </a:ln>
          <a:extLst/>
        </p:spPr>
        <p:txBody>
          <a:bodyPr anchor="ctr">
            <a:spAutoFit/>
          </a:bodyPr>
          <a:lstStyle/>
          <a:p>
            <a:pPr indent="539750" eaLnBrk="0" hangingPunct="0">
              <a:defRPr/>
            </a:pPr>
            <a:r>
              <a:rPr lang="ru-RU" sz="2400" b="1" dirty="0">
                <a:latin typeface="+mj-lt"/>
                <a:cs typeface="Times New Roman" pitchFamily="18" charset="0"/>
              </a:rPr>
              <a:t>Синтез метанола</a:t>
            </a:r>
          </a:p>
          <a:p>
            <a:pPr indent="539750" eaLnBrk="0" hangingPunct="0">
              <a:defRPr/>
            </a:pPr>
            <a:r>
              <a:rPr lang="ru-RU" sz="2400" b="1" dirty="0">
                <a:latin typeface="+mj-lt"/>
                <a:cs typeface="Times New Roman" pitchFamily="18" charset="0"/>
              </a:rPr>
              <a:t>Синтез альдегидов</a:t>
            </a:r>
          </a:p>
          <a:p>
            <a:pPr indent="539750" eaLnBrk="0" hangingPunct="0">
              <a:defRPr/>
            </a:pPr>
            <a:r>
              <a:rPr lang="ru-RU" sz="2400" b="1" dirty="0">
                <a:latin typeface="+mj-lt"/>
                <a:cs typeface="Times New Roman" pitchFamily="18" charset="0"/>
              </a:rPr>
              <a:t>Синтез Фишера-Тропша</a:t>
            </a:r>
            <a:endParaRPr lang="ru-RU" sz="2400" b="1" dirty="0">
              <a:latin typeface="+mj-lt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468313" y="4549775"/>
            <a:ext cx="8423275" cy="2308225"/>
          </a:xfrm>
          <a:prstGeom prst="rect">
            <a:avLst/>
          </a:prstGeom>
          <a:noFill/>
          <a:ln>
            <a:noFill/>
          </a:ln>
          <a:extLst/>
        </p:spPr>
        <p:txBody>
          <a:bodyPr anchor="ctr">
            <a:spAutoFit/>
          </a:bodyPr>
          <a:lstStyle/>
          <a:p>
            <a:pPr eaLnBrk="0" hangingPunct="0">
              <a:defRPr/>
            </a:pPr>
            <a:r>
              <a:rPr lang="ru-RU" sz="2400" b="1" dirty="0">
                <a:latin typeface="+mj-lt"/>
                <a:cs typeface="Times New Roman" pitchFamily="18" charset="0"/>
              </a:rPr>
              <a:t>1960-ые гг. – газификация угля в т.н. </a:t>
            </a:r>
            <a:r>
              <a:rPr lang="ru-RU" sz="2400" b="1" i="1" dirty="0">
                <a:latin typeface="+mj-lt"/>
                <a:cs typeface="Times New Roman" pitchFamily="18" charset="0"/>
              </a:rPr>
              <a:t>газогенераторах</a:t>
            </a:r>
            <a:r>
              <a:rPr lang="ru-RU" sz="2400" b="1" dirty="0">
                <a:latin typeface="+mj-lt"/>
                <a:cs typeface="Times New Roman" pitchFamily="18" charset="0"/>
              </a:rPr>
              <a:t>;</a:t>
            </a:r>
          </a:p>
          <a:p>
            <a:pPr eaLnBrk="0" hangingPunct="0">
              <a:defRPr/>
            </a:pPr>
            <a:r>
              <a:rPr lang="ru-RU" sz="2400" b="1" dirty="0">
                <a:latin typeface="+mj-lt"/>
                <a:cs typeface="Times New Roman" pitchFamily="18" charset="0"/>
              </a:rPr>
              <a:t>1970-ые гг.-по н.в. – конверсия природного газа (концентрата метана – в России, в среднем, содержание метана - 98,9 %);</a:t>
            </a:r>
          </a:p>
          <a:p>
            <a:pPr indent="539750" eaLnBrk="0" hangingPunct="0">
              <a:defRPr/>
            </a:pPr>
            <a:endParaRPr lang="ru-RU" sz="2400" b="1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2"/>
          <p:cNvSpPr>
            <a:spLocks noChangeArrowheads="1"/>
          </p:cNvSpPr>
          <p:nvPr/>
        </p:nvSpPr>
        <p:spPr bwMode="auto">
          <a:xfrm>
            <a:off x="0" y="11255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030" name="Rectangle 5"/>
          <p:cNvSpPr>
            <a:spLocks noChangeArrowheads="1"/>
          </p:cNvSpPr>
          <p:nvPr/>
        </p:nvSpPr>
        <p:spPr bwMode="auto">
          <a:xfrm>
            <a:off x="165100" y="115888"/>
            <a:ext cx="89789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altLang="ru-RU" sz="2600" b="1"/>
              <a:t>Конверсия природного газа</a:t>
            </a:r>
            <a:endParaRPr lang="ru-RU" altLang="ru-RU" sz="2600"/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323850" y="836712"/>
            <a:ext cx="8423275" cy="6001643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>
            <a:spAutoFit/>
          </a:bodyPr>
          <a:lstStyle/>
          <a:p>
            <a:pPr indent="539750" algn="just" eaLnBrk="0" hangingPunct="0">
              <a:defRPr/>
            </a:pPr>
            <a:r>
              <a:rPr lang="ru-RU" sz="1600" b="1" dirty="0" smtClean="0">
                <a:latin typeface="+mj-lt"/>
                <a:cs typeface="Times New Roman" pitchFamily="18" charset="0"/>
              </a:rPr>
              <a:t>Варианты </a:t>
            </a:r>
            <a:r>
              <a:rPr lang="ru-RU" sz="1600" b="1" dirty="0">
                <a:latin typeface="+mj-lt"/>
                <a:cs typeface="Times New Roman" pitchFamily="18" charset="0"/>
              </a:rPr>
              <a:t>конверсии природного газа в </a:t>
            </a:r>
            <a:r>
              <a:rPr lang="ru-RU" sz="1600" b="1" dirty="0" smtClean="0">
                <a:latin typeface="+mj-lt"/>
                <a:cs typeface="Times New Roman" pitchFamily="18" charset="0"/>
              </a:rPr>
              <a:t>синтез-газ в зависимости от вещества-окислителя:</a:t>
            </a:r>
          </a:p>
          <a:p>
            <a:pPr indent="539750" algn="just" eaLnBrk="0" hangingPunct="0">
              <a:defRPr/>
            </a:pPr>
            <a:endParaRPr lang="ru-RU" sz="1600" b="1" dirty="0">
              <a:latin typeface="+mj-lt"/>
            </a:endParaRPr>
          </a:p>
          <a:p>
            <a:pPr indent="539750" algn="just" eaLnBrk="0" hangingPunct="0">
              <a:defRPr/>
            </a:pPr>
            <a:r>
              <a:rPr lang="ru-RU" sz="1600" b="1" dirty="0">
                <a:latin typeface="+mj-lt"/>
                <a:cs typeface="Times New Roman" pitchFamily="18" charset="0"/>
              </a:rPr>
              <a:t>А) Паровая конверсия метана (</a:t>
            </a:r>
            <a:r>
              <a:rPr lang="ru-RU" sz="1600" b="1" i="1" dirty="0">
                <a:latin typeface="+mj-lt"/>
                <a:cs typeface="Times New Roman" pitchFamily="18" charset="0"/>
              </a:rPr>
              <a:t>паровой риформинг</a:t>
            </a:r>
            <a:r>
              <a:rPr lang="ru-RU" sz="1600" b="1" dirty="0">
                <a:latin typeface="+mj-lt"/>
                <a:cs typeface="Times New Roman" pitchFamily="18" charset="0"/>
              </a:rPr>
              <a:t>)</a:t>
            </a:r>
            <a:endParaRPr lang="ru-RU" sz="1600" b="1" dirty="0">
              <a:latin typeface="+mj-lt"/>
            </a:endParaRPr>
          </a:p>
          <a:p>
            <a:pPr indent="539750" algn="just" eaLnBrk="0" hangingPunct="0">
              <a:defRPr/>
            </a:pPr>
            <a:endParaRPr lang="ru-RU" sz="1600" dirty="0">
              <a:latin typeface="+mj-lt"/>
              <a:cs typeface="Times New Roman" pitchFamily="18" charset="0"/>
            </a:endParaRPr>
          </a:p>
          <a:p>
            <a:pPr indent="539750" algn="just" eaLnBrk="0" hangingPunct="0">
              <a:defRPr/>
            </a:pPr>
            <a:r>
              <a:rPr lang="ru-RU" sz="1600" b="1" dirty="0" smtClean="0">
                <a:latin typeface="+mj-lt"/>
                <a:cs typeface="Times New Roman" pitchFamily="18" charset="0"/>
              </a:rPr>
              <a:t>Б</a:t>
            </a:r>
            <a:r>
              <a:rPr lang="ru-RU" sz="1600" b="1" dirty="0">
                <a:latin typeface="+mj-lt"/>
                <a:cs typeface="Times New Roman" pitchFamily="18" charset="0"/>
              </a:rPr>
              <a:t>) Высокотемпературная конверсия метана (</a:t>
            </a:r>
            <a:r>
              <a:rPr lang="ru-RU" sz="1600" b="1" i="1" dirty="0">
                <a:latin typeface="+mj-lt"/>
                <a:cs typeface="Times New Roman" pitchFamily="18" charset="0"/>
              </a:rPr>
              <a:t>кислородный риформинг</a:t>
            </a:r>
            <a:r>
              <a:rPr lang="ru-RU" sz="1600" b="1" dirty="0">
                <a:latin typeface="+mj-lt"/>
                <a:cs typeface="Times New Roman" pitchFamily="18" charset="0"/>
              </a:rPr>
              <a:t>, </a:t>
            </a:r>
            <a:r>
              <a:rPr lang="ru-RU" sz="1600" b="1" i="1" dirty="0">
                <a:latin typeface="+mj-lt"/>
                <a:cs typeface="Times New Roman" pitchFamily="18" charset="0"/>
              </a:rPr>
              <a:t>парциальное окисление</a:t>
            </a:r>
            <a:r>
              <a:rPr lang="ru-RU" sz="1600" b="1" dirty="0">
                <a:latin typeface="+mj-lt"/>
                <a:cs typeface="Times New Roman" pitchFamily="18" charset="0"/>
              </a:rPr>
              <a:t>)</a:t>
            </a:r>
          </a:p>
          <a:p>
            <a:pPr indent="539750" algn="just" eaLnBrk="0" hangingPunct="0">
              <a:defRPr/>
            </a:pPr>
            <a:endParaRPr lang="ru-RU" sz="1600" b="1" dirty="0">
              <a:latin typeface="+mj-lt"/>
            </a:endParaRPr>
          </a:p>
          <a:p>
            <a:pPr indent="539750" algn="just" eaLnBrk="0" hangingPunct="0">
              <a:defRPr/>
            </a:pPr>
            <a:r>
              <a:rPr lang="ru-RU" sz="1600" dirty="0">
                <a:latin typeface="+mj-lt"/>
                <a:cs typeface="Times New Roman" pitchFamily="18" charset="0"/>
              </a:rPr>
              <a:t>Происходит процесс парциального окисления метана чистым </a:t>
            </a:r>
            <a:r>
              <a:rPr lang="ru-RU" sz="1600" dirty="0" smtClean="0">
                <a:latin typeface="+mj-lt"/>
                <a:cs typeface="Times New Roman" pitchFamily="18" charset="0"/>
              </a:rPr>
              <a:t>кислородом или воздухом в </a:t>
            </a:r>
            <a:r>
              <a:rPr lang="ru-RU" sz="1600" dirty="0">
                <a:latin typeface="+mj-lt"/>
                <a:cs typeface="Times New Roman" pitchFamily="18" charset="0"/>
              </a:rPr>
              <a:t>гомогенных проточных трубчатых реакторах при температурах 1200–1400 °</a:t>
            </a:r>
            <a:r>
              <a:rPr lang="ru-RU" sz="1600" dirty="0" smtClean="0">
                <a:latin typeface="+mj-lt"/>
                <a:cs typeface="Times New Roman" pitchFamily="18" charset="0"/>
              </a:rPr>
              <a:t>С (до 1600 °С) </a:t>
            </a:r>
            <a:r>
              <a:rPr lang="ru-RU" sz="1600" dirty="0">
                <a:latin typeface="+mj-lt"/>
                <a:cs typeface="Times New Roman" pitchFamily="18" charset="0"/>
              </a:rPr>
              <a:t>и давлениях 2–4 </a:t>
            </a:r>
            <a:r>
              <a:rPr lang="ru-RU" sz="1600" dirty="0" smtClean="0">
                <a:latin typeface="+mj-lt"/>
                <a:cs typeface="Times New Roman" pitchFamily="18" charset="0"/>
              </a:rPr>
              <a:t>МПа (до 15 МПа). </a:t>
            </a:r>
            <a:r>
              <a:rPr lang="ru-RU" sz="1600" dirty="0">
                <a:latin typeface="+mj-lt"/>
                <a:cs typeface="Times New Roman" pitchFamily="18" charset="0"/>
              </a:rPr>
              <a:t>Главные недостатки данного варианта конверсии: необходимость использования концентрированного </a:t>
            </a:r>
            <a:r>
              <a:rPr lang="ru-RU" sz="1600" dirty="0" smtClean="0">
                <a:latin typeface="+mj-lt"/>
                <a:cs typeface="Times New Roman" pitchFamily="18" charset="0"/>
              </a:rPr>
              <a:t>кислорода (для получения неразбавленного азотом продукта), </a:t>
            </a:r>
            <a:r>
              <a:rPr lang="ru-RU" sz="1600" dirty="0">
                <a:latin typeface="+mj-lt"/>
                <a:cs typeface="Times New Roman" pitchFamily="18" charset="0"/>
              </a:rPr>
              <a:t>высокая температура начала </a:t>
            </a:r>
            <a:r>
              <a:rPr lang="ru-RU" sz="1600" dirty="0" smtClean="0">
                <a:latin typeface="+mj-lt"/>
                <a:cs typeface="Times New Roman" pitchFamily="18" charset="0"/>
              </a:rPr>
              <a:t>реакции, образование пироуглерода, высокая стоимость.</a:t>
            </a:r>
            <a:endParaRPr lang="ru-RU" sz="1600" dirty="0" smtClean="0">
              <a:latin typeface="+mj-lt"/>
            </a:endParaRPr>
          </a:p>
          <a:p>
            <a:pPr indent="539750" algn="just" eaLnBrk="0" hangingPunct="0">
              <a:defRPr/>
            </a:pPr>
            <a:endParaRPr lang="ru-RU" sz="1600" b="1" dirty="0" smtClean="0">
              <a:latin typeface="+mj-lt"/>
            </a:endParaRPr>
          </a:p>
          <a:p>
            <a:pPr indent="539750" algn="just" eaLnBrk="0" hangingPunct="0">
              <a:defRPr/>
            </a:pPr>
            <a:r>
              <a:rPr lang="ru-RU" sz="1600" b="1" dirty="0" smtClean="0">
                <a:latin typeface="+mj-lt"/>
                <a:cs typeface="Times New Roman" pitchFamily="18" charset="0"/>
              </a:rPr>
              <a:t>В) </a:t>
            </a:r>
            <a:r>
              <a:rPr lang="ru-RU" sz="1600" b="1" dirty="0">
                <a:latin typeface="+mj-lt"/>
                <a:cs typeface="Times New Roman" pitchFamily="18" charset="0"/>
              </a:rPr>
              <a:t>Углекислотная конверсия</a:t>
            </a:r>
            <a:r>
              <a:rPr lang="ru-RU" sz="1600" b="1" dirty="0" smtClean="0">
                <a:latin typeface="+mj-lt"/>
                <a:cs typeface="Times New Roman" pitchFamily="18" charset="0"/>
              </a:rPr>
              <a:t>.</a:t>
            </a:r>
          </a:p>
          <a:p>
            <a:pPr indent="539750" algn="just" eaLnBrk="0" hangingPunct="0">
              <a:defRPr/>
            </a:pPr>
            <a:endParaRPr lang="ru-RU" sz="1600" b="1" dirty="0" smtClean="0">
              <a:latin typeface="+mj-lt"/>
              <a:cs typeface="Times New Roman" pitchFamily="18" charset="0"/>
            </a:endParaRPr>
          </a:p>
          <a:p>
            <a:pPr indent="539750" algn="just" eaLnBrk="0" hangingPunct="0">
              <a:defRPr/>
            </a:pPr>
            <a:r>
              <a:rPr lang="ru-RU" sz="1600" dirty="0" smtClean="0">
                <a:cs typeface="Times New Roman" pitchFamily="18" charset="0"/>
              </a:rPr>
              <a:t>Производится синтез-газ с низким содержанием водорода (Н</a:t>
            </a:r>
            <a:r>
              <a:rPr lang="ru-RU" sz="1600" baseline="-25000" dirty="0" smtClean="0">
                <a:cs typeface="Times New Roman" pitchFamily="18" charset="0"/>
              </a:rPr>
              <a:t>2</a:t>
            </a:r>
            <a:r>
              <a:rPr lang="ru-RU" sz="1600" dirty="0" smtClean="0">
                <a:cs typeface="Times New Roman" pitchFamily="18" charset="0"/>
              </a:rPr>
              <a:t>:СО = 1:1) – не подходит для синтеза метанола и производства водородсодержащего газа. Высока вероятность </a:t>
            </a:r>
            <a:r>
              <a:rPr lang="ru-RU" sz="1600" dirty="0" err="1" smtClean="0">
                <a:cs typeface="Times New Roman" pitchFamily="18" charset="0"/>
              </a:rPr>
              <a:t>закоксовывания</a:t>
            </a:r>
            <a:r>
              <a:rPr lang="ru-RU" sz="1600" dirty="0" smtClean="0">
                <a:cs typeface="Times New Roman" pitchFamily="18" charset="0"/>
              </a:rPr>
              <a:t> катализатора. </a:t>
            </a:r>
            <a:r>
              <a:rPr lang="en-US" sz="1600" dirty="0" smtClean="0">
                <a:cs typeface="Times New Roman" pitchFamily="18" charset="0"/>
              </a:rPr>
              <a:t>Ni-</a:t>
            </a:r>
            <a:r>
              <a:rPr lang="ru-RU" sz="1600" dirty="0" smtClean="0">
                <a:cs typeface="Times New Roman" pitchFamily="18" charset="0"/>
              </a:rPr>
              <a:t>катализатор при 850°С и 2-3 МПа.</a:t>
            </a:r>
          </a:p>
          <a:p>
            <a:pPr indent="539750" algn="just" eaLnBrk="0" hangingPunct="0">
              <a:defRPr/>
            </a:pPr>
            <a:r>
              <a:rPr lang="ru-RU" sz="1600" b="1" dirty="0" smtClean="0">
                <a:cs typeface="Times New Roman" pitchFamily="18" charset="0"/>
              </a:rPr>
              <a:t>Однако:</a:t>
            </a:r>
            <a:endParaRPr lang="en-US" sz="1600" b="1" dirty="0" smtClean="0">
              <a:cs typeface="Times New Roman" pitchFamily="18" charset="0"/>
            </a:endParaRPr>
          </a:p>
          <a:p>
            <a:pPr indent="539750" algn="just" eaLnBrk="0" hangingPunct="0">
              <a:buFont typeface="Arial" pitchFamily="34" charset="0"/>
              <a:buChar char="•"/>
              <a:defRPr/>
            </a:pPr>
            <a:r>
              <a:rPr lang="ru-RU" sz="1600" dirty="0" smtClean="0">
                <a:cs typeface="Times New Roman" pitchFamily="18" charset="0"/>
              </a:rPr>
              <a:t>выход углерода выше, чем из метана, из-за наличия </a:t>
            </a:r>
            <a:r>
              <a:rPr lang="en-US" sz="1600" dirty="0" smtClean="0">
                <a:cs typeface="Times New Roman" pitchFamily="18" charset="0"/>
              </a:rPr>
              <a:t>CO</a:t>
            </a:r>
            <a:r>
              <a:rPr lang="en-US" sz="1600" baseline="-25000" dirty="0" smtClean="0">
                <a:cs typeface="Times New Roman" pitchFamily="18" charset="0"/>
              </a:rPr>
              <a:t>2</a:t>
            </a:r>
            <a:r>
              <a:rPr lang="en-US" sz="1600" dirty="0" smtClean="0">
                <a:cs typeface="Times New Roman" pitchFamily="18" charset="0"/>
              </a:rPr>
              <a:t>;</a:t>
            </a:r>
          </a:p>
          <a:p>
            <a:pPr indent="539750" algn="just" eaLnBrk="0" hangingPunct="0">
              <a:buFont typeface="Arial" pitchFamily="34" charset="0"/>
              <a:buChar char="•"/>
              <a:defRPr/>
            </a:pPr>
            <a:r>
              <a:rPr lang="ru-RU" sz="1600" dirty="0">
                <a:cs typeface="Times New Roman" pitchFamily="18" charset="0"/>
              </a:rPr>
              <a:t>с</a:t>
            </a:r>
            <a:r>
              <a:rPr lang="ru-RU" sz="1600" dirty="0" smtClean="0">
                <a:cs typeface="Times New Roman" pitchFamily="18" charset="0"/>
              </a:rPr>
              <a:t>уществуют современные высокостабильные катализаторы;</a:t>
            </a:r>
          </a:p>
          <a:p>
            <a:pPr indent="539750" algn="just" eaLnBrk="0" hangingPunct="0">
              <a:buFont typeface="Arial" pitchFamily="34" charset="0"/>
              <a:buChar char="•"/>
              <a:defRPr/>
            </a:pPr>
            <a:r>
              <a:rPr lang="ru-RU" sz="1600" dirty="0">
                <a:cs typeface="Times New Roman" pitchFamily="18" charset="0"/>
              </a:rPr>
              <a:t>с</a:t>
            </a:r>
            <a:r>
              <a:rPr lang="ru-RU" sz="1600" dirty="0" smtClean="0">
                <a:cs typeface="Times New Roman" pitchFamily="18" charset="0"/>
              </a:rPr>
              <a:t>интез-газ подходит для прямого синтеза ДМЭ.</a:t>
            </a:r>
            <a:endParaRPr lang="ru-RU" sz="1600" b="1" dirty="0" smtClean="0">
              <a:latin typeface="+mj-lt"/>
              <a:cs typeface="Times New Roman" pitchFamily="18" charset="0"/>
            </a:endParaRPr>
          </a:p>
        </p:txBody>
      </p:sp>
      <p:graphicFrame>
        <p:nvGraphicFramePr>
          <p:cNvPr id="102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9519856"/>
              </p:ext>
            </p:extLst>
          </p:nvPr>
        </p:nvGraphicFramePr>
        <p:xfrm>
          <a:off x="3563888" y="1916832"/>
          <a:ext cx="2743200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1" name="Equation" r:id="rId3" imgW="2743200" imgH="241200" progId="Equation.DSMT4">
                  <p:embed/>
                </p:oleObj>
              </mc:Choice>
              <mc:Fallback>
                <p:oleObj name="Equation" r:id="rId3" imgW="2743200" imgH="241200" progId="Equation.DSMT4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3888" y="1916832"/>
                        <a:ext cx="2743200" cy="241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3686705"/>
              </p:ext>
            </p:extLst>
          </p:nvPr>
        </p:nvGraphicFramePr>
        <p:xfrm>
          <a:off x="3419872" y="2492896"/>
          <a:ext cx="2679700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2" name="Equation" r:id="rId5" imgW="2679480" imgH="241200" progId="Equation.DSMT4">
                  <p:embed/>
                </p:oleObj>
              </mc:Choice>
              <mc:Fallback>
                <p:oleObj name="Equation" r:id="rId5" imgW="2679480" imgH="241200" progId="Equation.DSMT4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9872" y="2492896"/>
                        <a:ext cx="2679700" cy="241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6285195"/>
              </p:ext>
            </p:extLst>
          </p:nvPr>
        </p:nvGraphicFramePr>
        <p:xfrm>
          <a:off x="4133850" y="4724400"/>
          <a:ext cx="2806700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3" name="Equation" r:id="rId7" imgW="2806560" imgH="241200" progId="Equation.DSMT4">
                  <p:embed/>
                </p:oleObj>
              </mc:Choice>
              <mc:Fallback>
                <p:oleObj name="Equation" r:id="rId7" imgW="2806560" imgH="241200" progId="Equation.DSMT4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33850" y="4724400"/>
                        <a:ext cx="2806700" cy="241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2"/>
          <p:cNvSpPr>
            <a:spLocks noChangeArrowheads="1"/>
          </p:cNvSpPr>
          <p:nvPr/>
        </p:nvSpPr>
        <p:spPr bwMode="auto">
          <a:xfrm>
            <a:off x="0" y="11255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030" name="Rectangle 5"/>
          <p:cNvSpPr>
            <a:spLocks noChangeArrowheads="1"/>
          </p:cNvSpPr>
          <p:nvPr/>
        </p:nvSpPr>
        <p:spPr bwMode="auto">
          <a:xfrm>
            <a:off x="165100" y="115888"/>
            <a:ext cx="89789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altLang="ru-RU" sz="2600" b="1"/>
              <a:t>Конверсия природного газа</a:t>
            </a:r>
            <a:endParaRPr lang="ru-RU" altLang="ru-RU" sz="2600"/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323850" y="908050"/>
            <a:ext cx="8423275" cy="4524315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>
            <a:spAutoFit/>
          </a:bodyPr>
          <a:lstStyle/>
          <a:p>
            <a:pPr indent="539750" algn="just" eaLnBrk="0" hangingPunct="0">
              <a:defRPr/>
            </a:pPr>
            <a:r>
              <a:rPr lang="ru-RU" sz="1600" b="1" dirty="0" smtClean="0">
                <a:cs typeface="Times New Roman" pitchFamily="18" charset="0"/>
              </a:rPr>
              <a:t>Г) </a:t>
            </a:r>
            <a:r>
              <a:rPr lang="ru-RU" sz="1600" b="1" dirty="0" err="1" smtClean="0">
                <a:cs typeface="Times New Roman" pitchFamily="18" charset="0"/>
              </a:rPr>
              <a:t>Автотермическая</a:t>
            </a:r>
            <a:r>
              <a:rPr lang="ru-RU" sz="1600" b="1" dirty="0" smtClean="0">
                <a:cs typeface="Times New Roman" pitchFamily="18" charset="0"/>
              </a:rPr>
              <a:t> конверсия метана.</a:t>
            </a:r>
          </a:p>
          <a:p>
            <a:pPr indent="539750" algn="just" eaLnBrk="0" hangingPunct="0">
              <a:defRPr/>
            </a:pPr>
            <a:r>
              <a:rPr lang="ru-RU" sz="1600" dirty="0" err="1" smtClean="0">
                <a:cs typeface="Times New Roman" pitchFamily="18" charset="0"/>
              </a:rPr>
              <a:t>Эндотермичная</a:t>
            </a:r>
            <a:r>
              <a:rPr lang="ru-RU" sz="1600" dirty="0" smtClean="0">
                <a:cs typeface="Times New Roman" pitchFamily="18" charset="0"/>
              </a:rPr>
              <a:t> реакция паровой или углекислотной конверсии метана компенсируется теплом, выделяющимся при окислении кислородом. </a:t>
            </a:r>
          </a:p>
          <a:p>
            <a:pPr indent="539750" algn="just" eaLnBrk="0" hangingPunct="0">
              <a:defRPr/>
            </a:pPr>
            <a:endParaRPr lang="ru-RU" sz="1600" dirty="0">
              <a:cs typeface="Times New Roman" pitchFamily="18" charset="0"/>
            </a:endParaRPr>
          </a:p>
          <a:p>
            <a:pPr indent="539750" algn="ctr" eaLnBrk="0" hangingPunct="0">
              <a:defRPr/>
            </a:pPr>
            <a:r>
              <a:rPr lang="en-US" sz="1600" dirty="0"/>
              <a:t>2CH</a:t>
            </a:r>
            <a:r>
              <a:rPr lang="en-US" sz="1600" baseline="-25000" dirty="0"/>
              <a:t>4</a:t>
            </a:r>
            <a:r>
              <a:rPr lang="en-US" sz="1600" dirty="0"/>
              <a:t> + O</a:t>
            </a:r>
            <a:r>
              <a:rPr lang="en-US" sz="1600" baseline="-25000" dirty="0"/>
              <a:t>2</a:t>
            </a:r>
            <a:r>
              <a:rPr lang="en-US" sz="1600" dirty="0"/>
              <a:t> + CO</a:t>
            </a:r>
            <a:r>
              <a:rPr lang="en-US" sz="1600" baseline="-25000" dirty="0"/>
              <a:t>2</a:t>
            </a:r>
            <a:r>
              <a:rPr lang="en-US" sz="1600" dirty="0"/>
              <a:t> = H</a:t>
            </a:r>
            <a:r>
              <a:rPr lang="en-US" sz="1600" baseline="-25000" dirty="0"/>
              <a:t>2</a:t>
            </a:r>
            <a:r>
              <a:rPr lang="en-US" sz="1600" dirty="0"/>
              <a:t>O + 3CO + 3H</a:t>
            </a:r>
            <a:r>
              <a:rPr lang="en-US" sz="1600" baseline="-25000" dirty="0"/>
              <a:t>2</a:t>
            </a:r>
            <a:r>
              <a:rPr lang="en-US" sz="1600" dirty="0"/>
              <a:t> + 53,4 </a:t>
            </a:r>
            <a:r>
              <a:rPr lang="ru-RU" sz="1600" dirty="0" smtClean="0"/>
              <a:t>кДж	Н</a:t>
            </a:r>
            <a:r>
              <a:rPr lang="ru-RU" sz="1600" baseline="-25000" dirty="0" smtClean="0"/>
              <a:t>2</a:t>
            </a:r>
            <a:r>
              <a:rPr lang="ru-RU" sz="1600" dirty="0" smtClean="0"/>
              <a:t>/СО=1</a:t>
            </a:r>
          </a:p>
          <a:p>
            <a:pPr indent="539750" algn="ctr" eaLnBrk="0" hangingPunct="0">
              <a:defRPr/>
            </a:pPr>
            <a:r>
              <a:rPr lang="en-US" sz="1600" dirty="0"/>
              <a:t>4CH</a:t>
            </a:r>
            <a:r>
              <a:rPr lang="en-US" sz="1600" baseline="-25000" dirty="0"/>
              <a:t>4</a:t>
            </a:r>
            <a:r>
              <a:rPr lang="en-US" sz="1600" dirty="0"/>
              <a:t> + O</a:t>
            </a:r>
            <a:r>
              <a:rPr lang="en-US" sz="1600" baseline="-25000" dirty="0"/>
              <a:t>2</a:t>
            </a:r>
            <a:r>
              <a:rPr lang="en-US" sz="1600" dirty="0"/>
              <a:t> + 2H</a:t>
            </a:r>
            <a:r>
              <a:rPr lang="en-US" sz="1600" baseline="-25000" dirty="0"/>
              <a:t>2</a:t>
            </a:r>
            <a:r>
              <a:rPr lang="en-US" sz="1600" dirty="0"/>
              <a:t>O = 4CO + 10H</a:t>
            </a:r>
            <a:r>
              <a:rPr lang="en-US" sz="1600" baseline="-25000" dirty="0"/>
              <a:t>2</a:t>
            </a:r>
            <a:r>
              <a:rPr lang="en-US" sz="1600" dirty="0"/>
              <a:t> – 290,0 </a:t>
            </a:r>
            <a:r>
              <a:rPr lang="ru-RU" sz="1600" dirty="0" smtClean="0"/>
              <a:t>кДж	Н</a:t>
            </a:r>
            <a:r>
              <a:rPr lang="ru-RU" sz="1600" baseline="-25000" dirty="0" smtClean="0"/>
              <a:t>2</a:t>
            </a:r>
            <a:r>
              <a:rPr lang="ru-RU" sz="1600" dirty="0" smtClean="0"/>
              <a:t>/СО=2,5</a:t>
            </a:r>
            <a:endParaRPr lang="ru-RU" sz="1600" dirty="0"/>
          </a:p>
          <a:p>
            <a:pPr indent="539750" algn="ctr" eaLnBrk="0" hangingPunct="0">
              <a:defRPr/>
            </a:pPr>
            <a:endParaRPr lang="ru-RU" sz="1600" dirty="0" smtClean="0">
              <a:cs typeface="Times New Roman" pitchFamily="18" charset="0"/>
            </a:endParaRPr>
          </a:p>
          <a:p>
            <a:pPr indent="539750" algn="just" eaLnBrk="0" hangingPunct="0">
              <a:defRPr/>
            </a:pPr>
            <a:r>
              <a:rPr lang="ru-RU" sz="1600" dirty="0" smtClean="0"/>
              <a:t>Температура — </a:t>
            </a:r>
            <a:r>
              <a:rPr lang="ru-RU" sz="1600" dirty="0"/>
              <a:t>950–1100 °С, давление — 10–12 МПа. Главное преимущество </a:t>
            </a:r>
            <a:r>
              <a:rPr lang="ru-RU" sz="1600" dirty="0" smtClean="0"/>
              <a:t>АТР: соотношение </a:t>
            </a:r>
            <a:r>
              <a:rPr lang="ru-RU" sz="1600" dirty="0"/>
              <a:t>Н</a:t>
            </a:r>
            <a:r>
              <a:rPr lang="ru-RU" sz="1600" baseline="-25000" dirty="0"/>
              <a:t>2</a:t>
            </a:r>
            <a:r>
              <a:rPr lang="ru-RU" sz="1600" dirty="0"/>
              <a:t>/СО можно варьировать в более широких пределах, чем в других процессах конверсии, за счет манипуляций с расходом кислорода и второго окислителя</a:t>
            </a:r>
            <a:r>
              <a:rPr lang="ru-RU" sz="1600" dirty="0" smtClean="0"/>
              <a:t>.</a:t>
            </a:r>
            <a:endParaRPr lang="ru-RU" sz="1600" dirty="0" smtClean="0">
              <a:cs typeface="Times New Roman" pitchFamily="18" charset="0"/>
            </a:endParaRPr>
          </a:p>
          <a:p>
            <a:pPr indent="539750" algn="just" eaLnBrk="0" hangingPunct="0">
              <a:buFontTx/>
              <a:buChar char="-"/>
              <a:defRPr/>
            </a:pPr>
            <a:endParaRPr lang="ru-RU" sz="1600" dirty="0" smtClean="0">
              <a:latin typeface="+mj-lt"/>
              <a:cs typeface="Times New Roman" pitchFamily="18" charset="0"/>
            </a:endParaRPr>
          </a:p>
          <a:p>
            <a:pPr indent="539750" algn="just" eaLnBrk="0" hangingPunct="0">
              <a:defRPr/>
            </a:pPr>
            <a:r>
              <a:rPr lang="ru-RU" sz="1600" b="1" dirty="0" smtClean="0">
                <a:latin typeface="+mj-lt"/>
                <a:cs typeface="Times New Roman" pitchFamily="18" charset="0"/>
              </a:rPr>
              <a:t>Д) </a:t>
            </a:r>
            <a:r>
              <a:rPr lang="ru-RU" sz="1600" b="1" dirty="0" err="1" smtClean="0">
                <a:latin typeface="+mj-lt"/>
                <a:cs typeface="Times New Roman" pitchFamily="18" charset="0"/>
              </a:rPr>
              <a:t>Пароуглекислотная</a:t>
            </a:r>
            <a:r>
              <a:rPr lang="ru-RU" sz="1600" b="1" dirty="0" smtClean="0">
                <a:latin typeface="+mj-lt"/>
                <a:cs typeface="Times New Roman" pitchFamily="18" charset="0"/>
              </a:rPr>
              <a:t> конверсия.</a:t>
            </a:r>
            <a:endParaRPr lang="ru-RU" sz="1600" dirty="0" smtClean="0">
              <a:latin typeface="+mj-lt"/>
              <a:cs typeface="Times New Roman" pitchFamily="18" charset="0"/>
            </a:endParaRPr>
          </a:p>
          <a:p>
            <a:pPr indent="539750" algn="just" eaLnBrk="0" hangingPunct="0">
              <a:defRPr/>
            </a:pPr>
            <a:r>
              <a:rPr lang="ru-RU" sz="1600" dirty="0" smtClean="0">
                <a:latin typeface="+mj-lt"/>
                <a:cs typeface="Times New Roman" pitchFamily="18" charset="0"/>
              </a:rPr>
              <a:t>Варьирование соотношения окислителей, Н</a:t>
            </a:r>
            <a:r>
              <a:rPr lang="ru-RU" sz="1600" baseline="-25000" dirty="0" smtClean="0">
                <a:latin typeface="+mj-lt"/>
                <a:cs typeface="Times New Roman" pitchFamily="18" charset="0"/>
              </a:rPr>
              <a:t>2</a:t>
            </a:r>
            <a:r>
              <a:rPr lang="ru-RU" sz="1600" dirty="0" smtClean="0">
                <a:latin typeface="+mj-lt"/>
                <a:cs typeface="Times New Roman" pitchFamily="18" charset="0"/>
              </a:rPr>
              <a:t>О и СО</a:t>
            </a:r>
            <a:r>
              <a:rPr lang="ru-RU" sz="1600" baseline="-25000" dirty="0" smtClean="0">
                <a:latin typeface="+mj-lt"/>
                <a:cs typeface="Times New Roman" pitchFamily="18" charset="0"/>
              </a:rPr>
              <a:t>2</a:t>
            </a:r>
            <a:r>
              <a:rPr lang="ru-RU" sz="1600" dirty="0" smtClean="0">
                <a:latin typeface="+mj-lt"/>
                <a:cs typeface="Times New Roman" pitchFamily="18" charset="0"/>
              </a:rPr>
              <a:t>, позволяет управлять составом </a:t>
            </a:r>
            <a:r>
              <a:rPr lang="ru-RU" sz="1600" dirty="0" err="1" smtClean="0">
                <a:latin typeface="+mj-lt"/>
                <a:cs typeface="Times New Roman" pitchFamily="18" charset="0"/>
              </a:rPr>
              <a:t>синтез-газа</a:t>
            </a:r>
            <a:r>
              <a:rPr lang="ru-RU" sz="1600" dirty="0" smtClean="0">
                <a:latin typeface="+mj-lt"/>
                <a:cs typeface="Times New Roman" pitchFamily="18" charset="0"/>
              </a:rPr>
              <a:t>. Присутствие воды уменьшает вероятность коксообразования.</a:t>
            </a:r>
          </a:p>
          <a:p>
            <a:pPr indent="539750" algn="just" eaLnBrk="0" hangingPunct="0">
              <a:buFontTx/>
              <a:buChar char="-"/>
              <a:defRPr/>
            </a:pPr>
            <a:endParaRPr lang="ru-RU" sz="1600" dirty="0" smtClean="0">
              <a:latin typeface="+mj-lt"/>
              <a:cs typeface="Times New Roman" pitchFamily="18" charset="0"/>
            </a:endParaRPr>
          </a:p>
          <a:p>
            <a:pPr indent="539750" algn="just" eaLnBrk="0" hangingPunct="0">
              <a:defRPr/>
            </a:pPr>
            <a:r>
              <a:rPr lang="ru-RU" sz="1600" b="1" dirty="0" smtClean="0">
                <a:cs typeface="Times New Roman" pitchFamily="18" charset="0"/>
              </a:rPr>
              <a:t>Чаще </a:t>
            </a:r>
            <a:r>
              <a:rPr lang="ru-RU" sz="1600" b="1" dirty="0">
                <a:cs typeface="Times New Roman" pitchFamily="18" charset="0"/>
              </a:rPr>
              <a:t>всего в производстве аммиака и </a:t>
            </a:r>
            <a:r>
              <a:rPr lang="ru-RU" sz="1600" b="1" dirty="0" smtClean="0">
                <a:cs typeface="Times New Roman" pitchFamily="18" charset="0"/>
              </a:rPr>
              <a:t>метанола используются паровая и парокислородная конверсия.</a:t>
            </a:r>
            <a:endParaRPr lang="ru-RU" sz="1600" dirty="0" smtClean="0">
              <a:latin typeface="+mj-lt"/>
              <a:cs typeface="Times New Roman" pitchFamily="18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01646427"/>
              </p:ext>
            </p:extLst>
          </p:nvPr>
        </p:nvGraphicFramePr>
        <p:xfrm>
          <a:off x="3336131" y="6018966"/>
          <a:ext cx="2636837" cy="719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1" name="Equation" r:id="rId3" imgW="1841400" imgH="507960" progId="Equation.DSMT4">
                  <p:embed/>
                </p:oleObj>
              </mc:Choice>
              <mc:Fallback>
                <p:oleObj name="Equation" r:id="rId3" imgW="1841400" imgH="50796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36131" y="6018966"/>
                        <a:ext cx="2636837" cy="71913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4648827"/>
              </p:ext>
            </p:extLst>
          </p:nvPr>
        </p:nvGraphicFramePr>
        <p:xfrm>
          <a:off x="6084168" y="6018966"/>
          <a:ext cx="2376487" cy="719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2" name="Equation" r:id="rId5" imgW="1765080" imgH="533160" progId="Equation.DSMT4">
                  <p:embed/>
                </p:oleObj>
              </mc:Choice>
              <mc:Fallback>
                <p:oleObj name="Equation" r:id="rId5" imgW="1765080" imgH="53316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84168" y="6018966"/>
                        <a:ext cx="2376487" cy="719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3600400" y="5157192"/>
            <a:ext cx="4572000" cy="86177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hangingPunct="0"/>
            <a:r>
              <a:rPr lang="ru-RU" altLang="ru-RU" sz="1600" b="1" dirty="0" smtClean="0">
                <a:latin typeface="+mj-lt"/>
                <a:cs typeface="Times New Roman" pitchFamily="18" charset="0"/>
              </a:rPr>
              <a:t>Основные реакции синтеза метанола</a:t>
            </a:r>
            <a:endParaRPr lang="en-US" altLang="ru-RU" sz="1600" b="1" dirty="0" smtClean="0">
              <a:latin typeface="+mj-lt"/>
              <a:cs typeface="Times New Roman" pitchFamily="18" charset="0"/>
            </a:endParaRPr>
          </a:p>
          <a:p>
            <a:pPr algn="ctr" eaLnBrk="0" hangingPunct="0"/>
            <a:r>
              <a:rPr lang="ru-RU" altLang="ru-RU" sz="1600" dirty="0" smtClean="0">
                <a:latin typeface="+mj-lt"/>
                <a:cs typeface="Times New Roman" pitchFamily="18" charset="0"/>
              </a:rPr>
              <a:t>СО+2Н</a:t>
            </a:r>
            <a:r>
              <a:rPr lang="ru-RU" altLang="ru-RU" sz="1600" baseline="-30000" dirty="0" smtClean="0">
                <a:latin typeface="+mj-lt"/>
                <a:cs typeface="Times New Roman" pitchFamily="18" charset="0"/>
              </a:rPr>
              <a:t>2</a:t>
            </a:r>
            <a:r>
              <a:rPr lang="ru-RU" altLang="ru-RU" sz="1600" dirty="0">
                <a:latin typeface="+mj-lt"/>
                <a:cs typeface="Times New Roman" pitchFamily="18" charset="0"/>
                <a:sym typeface="Symbol" pitchFamily="18" charset="2"/>
              </a:rPr>
              <a:t></a:t>
            </a:r>
            <a:r>
              <a:rPr lang="ru-RU" altLang="ru-RU" sz="1600" dirty="0">
                <a:latin typeface="+mj-lt"/>
                <a:cs typeface="Times New Roman" pitchFamily="18" charset="0"/>
              </a:rPr>
              <a:t>СН</a:t>
            </a:r>
            <a:r>
              <a:rPr lang="ru-RU" altLang="ru-RU" sz="1600" baseline="-30000" dirty="0">
                <a:latin typeface="+mj-lt"/>
                <a:cs typeface="Times New Roman" pitchFamily="18" charset="0"/>
                <a:sym typeface="Symbol" pitchFamily="18" charset="2"/>
              </a:rPr>
              <a:t>3</a:t>
            </a:r>
            <a:r>
              <a:rPr lang="ru-RU" altLang="ru-RU" sz="1600" dirty="0">
                <a:latin typeface="+mj-lt"/>
                <a:cs typeface="Times New Roman" pitchFamily="18" charset="0"/>
                <a:sym typeface="Symbol" pitchFamily="18" charset="2"/>
              </a:rPr>
              <a:t>ОН+90,3 </a:t>
            </a:r>
            <a:r>
              <a:rPr lang="ru-RU" altLang="ru-RU" sz="1600" dirty="0" smtClean="0">
                <a:latin typeface="+mj-lt"/>
                <a:cs typeface="Times New Roman" pitchFamily="18" charset="0"/>
                <a:sym typeface="Symbol" pitchFamily="18" charset="2"/>
              </a:rPr>
              <a:t>кДж</a:t>
            </a:r>
            <a:endParaRPr lang="en-US" altLang="ru-RU" sz="1600" dirty="0" smtClean="0">
              <a:latin typeface="+mj-lt"/>
              <a:cs typeface="Times New Roman" pitchFamily="18" charset="0"/>
              <a:sym typeface="Symbol" pitchFamily="18" charset="2"/>
            </a:endParaRPr>
          </a:p>
          <a:p>
            <a:pPr algn="ctr" eaLnBrk="0" hangingPunct="0"/>
            <a:r>
              <a:rPr lang="ru-RU" altLang="ru-RU" sz="1600" dirty="0" smtClean="0">
                <a:latin typeface="+mj-lt"/>
                <a:cs typeface="Times New Roman" pitchFamily="18" charset="0"/>
                <a:sym typeface="Symbol" pitchFamily="18" charset="2"/>
              </a:rPr>
              <a:t>СО</a:t>
            </a:r>
            <a:r>
              <a:rPr lang="ru-RU" altLang="ru-RU" sz="1600" baseline="-30000" dirty="0" smtClean="0">
                <a:latin typeface="+mj-lt"/>
                <a:cs typeface="Times New Roman" pitchFamily="18" charset="0"/>
                <a:sym typeface="Symbol" pitchFamily="18" charset="2"/>
              </a:rPr>
              <a:t>2</a:t>
            </a:r>
            <a:r>
              <a:rPr lang="ru-RU" altLang="ru-RU" sz="1600" dirty="0" smtClean="0">
                <a:latin typeface="+mj-lt"/>
                <a:cs typeface="Times New Roman" pitchFamily="18" charset="0"/>
                <a:sym typeface="Symbol" pitchFamily="18" charset="2"/>
              </a:rPr>
              <a:t>+3Н</a:t>
            </a:r>
            <a:r>
              <a:rPr lang="ru-RU" altLang="ru-RU" sz="1600" baseline="-30000" dirty="0" smtClean="0">
                <a:latin typeface="+mj-lt"/>
                <a:cs typeface="Times New Roman" pitchFamily="18" charset="0"/>
                <a:sym typeface="Symbol" pitchFamily="18" charset="2"/>
              </a:rPr>
              <a:t>2</a:t>
            </a:r>
            <a:r>
              <a:rPr lang="ru-RU" altLang="ru-RU" sz="1600" dirty="0" smtClean="0">
                <a:latin typeface="+mj-lt"/>
                <a:cs typeface="Times New Roman" pitchFamily="18" charset="0"/>
                <a:sym typeface="Symbol" pitchFamily="18" charset="2"/>
              </a:rPr>
              <a:t></a:t>
            </a:r>
            <a:r>
              <a:rPr lang="ru-RU" altLang="ru-RU" sz="1600" dirty="0" smtClean="0">
                <a:latin typeface="+mj-lt"/>
                <a:cs typeface="Times New Roman" pitchFamily="18" charset="0"/>
              </a:rPr>
              <a:t> СН</a:t>
            </a:r>
            <a:r>
              <a:rPr lang="ru-RU" altLang="ru-RU" sz="1600" baseline="-30000" dirty="0" smtClean="0">
                <a:latin typeface="+mj-lt"/>
                <a:cs typeface="Times New Roman" pitchFamily="18" charset="0"/>
                <a:sym typeface="Symbol" pitchFamily="18" charset="2"/>
              </a:rPr>
              <a:t>3</a:t>
            </a:r>
            <a:r>
              <a:rPr lang="ru-RU" altLang="ru-RU" sz="1600" dirty="0" smtClean="0">
                <a:latin typeface="+mj-lt"/>
                <a:cs typeface="Times New Roman" pitchFamily="18" charset="0"/>
                <a:sym typeface="Symbol" pitchFamily="18" charset="2"/>
              </a:rPr>
              <a:t>ОН+Н</a:t>
            </a:r>
            <a:r>
              <a:rPr lang="ru-RU" altLang="ru-RU" sz="1600" baseline="-30000" dirty="0" smtClean="0">
                <a:latin typeface="+mj-lt"/>
                <a:cs typeface="Times New Roman" pitchFamily="18" charset="0"/>
                <a:sym typeface="Symbol" pitchFamily="18" charset="2"/>
              </a:rPr>
              <a:t>2</a:t>
            </a:r>
            <a:r>
              <a:rPr lang="ru-RU" altLang="ru-RU" sz="1600" dirty="0" smtClean="0">
                <a:latin typeface="+mj-lt"/>
                <a:cs typeface="Times New Roman" pitchFamily="18" charset="0"/>
                <a:sym typeface="Symbol" pitchFamily="18" charset="2"/>
              </a:rPr>
              <a:t>О+49,4 кДж</a:t>
            </a:r>
            <a:endParaRPr lang="ru-RU" sz="16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0" y="11255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4339" name="Rectangle 5"/>
          <p:cNvSpPr>
            <a:spLocks noChangeArrowheads="1"/>
          </p:cNvSpPr>
          <p:nvPr/>
        </p:nvSpPr>
        <p:spPr bwMode="auto">
          <a:xfrm>
            <a:off x="165100" y="115888"/>
            <a:ext cx="89789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altLang="ru-RU" sz="2600" b="1" dirty="0" err="1" smtClean="0"/>
              <a:t>Пароуглекислотная</a:t>
            </a:r>
            <a:r>
              <a:rPr lang="ru-RU" altLang="ru-RU" sz="2600" b="1" dirty="0" smtClean="0"/>
              <a:t> </a:t>
            </a:r>
            <a:r>
              <a:rPr lang="ru-RU" altLang="ru-RU" sz="2600" b="1" dirty="0"/>
              <a:t>конверсия метана</a:t>
            </a:r>
            <a:endParaRPr lang="ru-RU" altLang="ru-RU" sz="2600" dirty="0"/>
          </a:p>
        </p:txBody>
      </p:sp>
      <p:sp>
        <p:nvSpPr>
          <p:cNvPr id="14342" name="Rectangle 5"/>
          <p:cNvSpPr>
            <a:spLocks noChangeArrowheads="1"/>
          </p:cNvSpPr>
          <p:nvPr/>
        </p:nvSpPr>
        <p:spPr bwMode="auto">
          <a:xfrm>
            <a:off x="200596" y="975494"/>
            <a:ext cx="8763892" cy="569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t" anchorCtr="0">
            <a:spAutoFit/>
          </a:bodyPr>
          <a:lstStyle/>
          <a:p>
            <a:pPr algn="just"/>
            <a:r>
              <a:rPr lang="ru-RU" sz="1600" dirty="0" smtClean="0">
                <a:cs typeface="Times New Roman" pitchFamily="18" charset="0"/>
              </a:rPr>
              <a:t>Около 75 % (1990 г.) метанола в мире производилось из С-Г, полученного путем паровой/пароуглекислотной конверсии природного газа различного состава.</a:t>
            </a:r>
            <a:endParaRPr lang="en-US" sz="1600" dirty="0" smtClean="0">
              <a:cs typeface="Times New Roman" pitchFamily="18" charset="0"/>
            </a:endParaRPr>
          </a:p>
          <a:p>
            <a:pPr algn="just"/>
            <a:r>
              <a:rPr lang="ru-RU" sz="1600" dirty="0" smtClean="0">
                <a:cs typeface="Times New Roman" pitchFamily="18" charset="0"/>
              </a:rPr>
              <a:t>В общем виде основная </a:t>
            </a:r>
            <a:r>
              <a:rPr lang="ru-RU" sz="1600" b="1" dirty="0" smtClean="0">
                <a:cs typeface="Times New Roman" pitchFamily="18" charset="0"/>
              </a:rPr>
              <a:t>реакция конверсии метана и его гомологов водяным паром выражается уравнением:</a:t>
            </a:r>
          </a:p>
          <a:p>
            <a:pPr algn="just"/>
            <a:endParaRPr lang="ru-RU" sz="1600" dirty="0" smtClean="0">
              <a:cs typeface="Times New Roman" pitchFamily="18" charset="0"/>
            </a:endParaRPr>
          </a:p>
          <a:p>
            <a:pPr algn="ctr"/>
            <a:r>
              <a:rPr lang="en-US" sz="1600" b="1" dirty="0" smtClean="0">
                <a:cs typeface="Times New Roman" pitchFamily="18" charset="0"/>
              </a:rPr>
              <a:t>C</a:t>
            </a:r>
            <a:r>
              <a:rPr lang="en-US" sz="1600" b="1" baseline="-25000" dirty="0" smtClean="0">
                <a:cs typeface="Times New Roman" pitchFamily="18" charset="0"/>
              </a:rPr>
              <a:t>n</a:t>
            </a:r>
            <a:r>
              <a:rPr lang="en-US" sz="1600" b="1" dirty="0" smtClean="0">
                <a:cs typeface="Times New Roman" pitchFamily="18" charset="0"/>
              </a:rPr>
              <a:t>H</a:t>
            </a:r>
            <a:r>
              <a:rPr lang="en-US" sz="1600" b="1" baseline="-25000" dirty="0" smtClean="0">
                <a:cs typeface="Times New Roman" pitchFamily="18" charset="0"/>
              </a:rPr>
              <a:t>2n+2</a:t>
            </a:r>
            <a:r>
              <a:rPr lang="en-US" sz="1600" b="1" dirty="0" smtClean="0">
                <a:cs typeface="Times New Roman" pitchFamily="18" charset="0"/>
              </a:rPr>
              <a:t> + n H</a:t>
            </a:r>
            <a:r>
              <a:rPr lang="en-US" sz="1600" b="1" baseline="-25000" dirty="0" smtClean="0">
                <a:cs typeface="Times New Roman" pitchFamily="18" charset="0"/>
              </a:rPr>
              <a:t>2</a:t>
            </a:r>
            <a:r>
              <a:rPr lang="en-US" sz="1600" b="1" dirty="0" smtClean="0">
                <a:cs typeface="Times New Roman" pitchFamily="18" charset="0"/>
              </a:rPr>
              <a:t>O = n CO + (2n+1) H</a:t>
            </a:r>
            <a:r>
              <a:rPr lang="en-US" sz="1600" b="1" baseline="-25000" dirty="0" smtClean="0">
                <a:cs typeface="Times New Roman" pitchFamily="18" charset="0"/>
              </a:rPr>
              <a:t>2</a:t>
            </a:r>
            <a:r>
              <a:rPr lang="en-US" sz="1600" b="1" dirty="0" smtClean="0">
                <a:cs typeface="Times New Roman" pitchFamily="18" charset="0"/>
              </a:rPr>
              <a:t> - </a:t>
            </a:r>
            <a:r>
              <a:rPr lang="en-US" sz="1600" b="1" i="1" dirty="0" smtClean="0">
                <a:cs typeface="Times New Roman" pitchFamily="18" charset="0"/>
              </a:rPr>
              <a:t>Q</a:t>
            </a:r>
            <a:endParaRPr lang="ru-RU" sz="1600" b="1" i="1" dirty="0" smtClean="0">
              <a:cs typeface="Times New Roman" pitchFamily="18" charset="0"/>
            </a:endParaRPr>
          </a:p>
          <a:p>
            <a:pPr algn="just"/>
            <a:endParaRPr lang="en-US" sz="1600" dirty="0" smtClean="0">
              <a:cs typeface="Times New Roman" pitchFamily="18" charset="0"/>
            </a:endParaRPr>
          </a:p>
          <a:p>
            <a:pPr algn="just"/>
            <a:r>
              <a:rPr lang="ru-RU" sz="1600" b="1" dirty="0" smtClean="0">
                <a:cs typeface="Times New Roman" pitchFamily="18" charset="0"/>
              </a:rPr>
              <a:t>При конверсии метана протекают следующие реакции:</a:t>
            </a:r>
          </a:p>
          <a:p>
            <a:pPr algn="just"/>
            <a:endParaRPr lang="ru-RU" sz="1600" dirty="0" smtClean="0">
              <a:cs typeface="Times New Roman" pitchFamily="18" charset="0"/>
            </a:endParaRPr>
          </a:p>
          <a:p>
            <a:pPr algn="ctr"/>
            <a:r>
              <a:rPr lang="en-US" sz="1600" dirty="0"/>
              <a:t>CH</a:t>
            </a:r>
            <a:r>
              <a:rPr lang="en-US" sz="1600" baseline="-25000" dirty="0"/>
              <a:t>4</a:t>
            </a:r>
            <a:r>
              <a:rPr lang="en-US" sz="1600" dirty="0"/>
              <a:t> + H</a:t>
            </a:r>
            <a:r>
              <a:rPr lang="en-US" sz="1600" baseline="-25000" dirty="0"/>
              <a:t>2</a:t>
            </a:r>
            <a:r>
              <a:rPr lang="en-US" sz="1600" dirty="0"/>
              <a:t>O = CO + 3H</a:t>
            </a:r>
            <a:r>
              <a:rPr lang="en-US" sz="1600" baseline="-25000" dirty="0"/>
              <a:t>2</a:t>
            </a:r>
            <a:r>
              <a:rPr lang="en-US" sz="1600" dirty="0"/>
              <a:t> – 206,7 </a:t>
            </a:r>
            <a:r>
              <a:rPr lang="en-US" sz="1600" dirty="0" err="1"/>
              <a:t>кДж</a:t>
            </a:r>
            <a:endParaRPr lang="ru-RU" sz="1600" dirty="0"/>
          </a:p>
          <a:p>
            <a:pPr algn="ctr"/>
            <a:r>
              <a:rPr lang="en-US" sz="1600" dirty="0"/>
              <a:t>CO + H</a:t>
            </a:r>
            <a:r>
              <a:rPr lang="en-US" sz="1600" baseline="-25000" dirty="0"/>
              <a:t>2</a:t>
            </a:r>
            <a:r>
              <a:rPr lang="en-US" sz="1600" dirty="0"/>
              <a:t>O = CO</a:t>
            </a:r>
            <a:r>
              <a:rPr lang="en-US" sz="1600" baseline="-25000" dirty="0"/>
              <a:t>2</a:t>
            </a:r>
            <a:r>
              <a:rPr lang="en-US" sz="1600" dirty="0"/>
              <a:t> + H</a:t>
            </a:r>
            <a:r>
              <a:rPr lang="en-US" sz="1600" baseline="-25000" dirty="0"/>
              <a:t>2</a:t>
            </a:r>
            <a:r>
              <a:rPr lang="en-US" sz="1600" dirty="0"/>
              <a:t> + 42,4 </a:t>
            </a:r>
            <a:r>
              <a:rPr lang="ru-RU" sz="1600" dirty="0"/>
              <a:t>кДж</a:t>
            </a:r>
          </a:p>
          <a:p>
            <a:pPr algn="ctr"/>
            <a:r>
              <a:rPr lang="en-US" sz="1600" dirty="0"/>
              <a:t>CH</a:t>
            </a:r>
            <a:r>
              <a:rPr lang="ru-RU" sz="1600" baseline="-25000" dirty="0"/>
              <a:t>4</a:t>
            </a:r>
            <a:r>
              <a:rPr lang="ru-RU" sz="1600" dirty="0"/>
              <a:t> + С</a:t>
            </a:r>
            <a:r>
              <a:rPr lang="en-US" sz="1600" dirty="0"/>
              <a:t>O</a:t>
            </a:r>
            <a:r>
              <a:rPr lang="ru-RU" sz="1600" baseline="-25000" dirty="0"/>
              <a:t>2</a:t>
            </a:r>
            <a:r>
              <a:rPr lang="ru-RU" sz="1600" dirty="0"/>
              <a:t> = 2</a:t>
            </a:r>
            <a:r>
              <a:rPr lang="en-US" sz="1600" dirty="0"/>
              <a:t>CO</a:t>
            </a:r>
            <a:r>
              <a:rPr lang="ru-RU" sz="1600" dirty="0"/>
              <a:t> + 2</a:t>
            </a:r>
            <a:r>
              <a:rPr lang="en-US" sz="1600" dirty="0"/>
              <a:t>H</a:t>
            </a:r>
            <a:r>
              <a:rPr lang="ru-RU" sz="1600" baseline="-25000" dirty="0"/>
              <a:t>2</a:t>
            </a:r>
            <a:r>
              <a:rPr lang="ru-RU" sz="1600" dirty="0"/>
              <a:t> – 248,4 кДж</a:t>
            </a:r>
          </a:p>
          <a:p>
            <a:pPr algn="just"/>
            <a:endParaRPr lang="ru-RU" sz="1600" dirty="0" smtClean="0">
              <a:cs typeface="Times New Roman" pitchFamily="18" charset="0"/>
            </a:endParaRPr>
          </a:p>
          <a:p>
            <a:pPr algn="just"/>
            <a:r>
              <a:rPr lang="ru-RU" sz="1600" b="1" u="sng" dirty="0" smtClean="0">
                <a:cs typeface="Times New Roman" pitchFamily="18" charset="0"/>
              </a:rPr>
              <a:t>Все они обратимы и идут с увеличением объема</a:t>
            </a:r>
            <a:r>
              <a:rPr lang="ru-RU" sz="1600" dirty="0" smtClean="0">
                <a:cs typeface="Times New Roman" pitchFamily="18" charset="0"/>
              </a:rPr>
              <a:t>. Примерная зависимость константы равновесия основной реакции: </a:t>
            </a:r>
            <a:endParaRPr lang="en-US" sz="1600" dirty="0" smtClean="0">
              <a:cs typeface="Times New Roman" pitchFamily="18" charset="0"/>
            </a:endParaRPr>
          </a:p>
          <a:p>
            <a:pPr algn="just"/>
            <a:r>
              <a:rPr lang="en-US" sz="1600" i="1" dirty="0" smtClean="0">
                <a:cs typeface="Times New Roman" pitchFamily="18" charset="0"/>
              </a:rPr>
              <a:t>K</a:t>
            </a:r>
            <a:r>
              <a:rPr lang="en-US" sz="1600" i="1" baseline="-25000" dirty="0" smtClean="0">
                <a:cs typeface="Times New Roman" pitchFamily="18" charset="0"/>
              </a:rPr>
              <a:t>N</a:t>
            </a:r>
            <a:r>
              <a:rPr lang="en-US" sz="1600" dirty="0" smtClean="0">
                <a:cs typeface="Times New Roman" pitchFamily="18" charset="0"/>
              </a:rPr>
              <a:t> = (</a:t>
            </a:r>
            <a:r>
              <a:rPr lang="en-US" sz="1600" i="1" dirty="0" smtClean="0">
                <a:cs typeface="Times New Roman" pitchFamily="18" charset="0"/>
              </a:rPr>
              <a:t>p</a:t>
            </a:r>
            <a:r>
              <a:rPr lang="en-US" sz="1600" dirty="0" smtClean="0">
                <a:cs typeface="Times New Roman" pitchFamily="18" charset="0"/>
              </a:rPr>
              <a:t>°/</a:t>
            </a:r>
            <a:r>
              <a:rPr lang="en-US" sz="1600" i="1" dirty="0" smtClean="0">
                <a:cs typeface="Times New Roman" pitchFamily="18" charset="0"/>
              </a:rPr>
              <a:t>p</a:t>
            </a:r>
            <a:r>
              <a:rPr lang="en-US" sz="1600" dirty="0" smtClean="0">
                <a:cs typeface="Times New Roman" pitchFamily="18" charset="0"/>
              </a:rPr>
              <a:t>)</a:t>
            </a:r>
            <a:r>
              <a:rPr lang="en-US" sz="1600" baseline="30000" dirty="0" smtClean="0">
                <a:cs typeface="Times New Roman" pitchFamily="18" charset="0"/>
              </a:rPr>
              <a:t>2</a:t>
            </a:r>
            <a:r>
              <a:rPr lang="en-US" sz="1600" dirty="0" smtClean="0">
                <a:cs typeface="Times New Roman" pitchFamily="18" charset="0"/>
              </a:rPr>
              <a:t> · 10</a:t>
            </a:r>
            <a:r>
              <a:rPr lang="en-US" sz="1600" baseline="30000" dirty="0" smtClean="0">
                <a:cs typeface="Times New Roman" pitchFamily="18" charset="0"/>
              </a:rPr>
              <a:t>12,9-11495/</a:t>
            </a:r>
            <a:r>
              <a:rPr lang="en-US" sz="1600" i="1" baseline="30000" dirty="0" smtClean="0">
                <a:cs typeface="Times New Roman" pitchFamily="18" charset="0"/>
              </a:rPr>
              <a:t>T</a:t>
            </a:r>
            <a:endParaRPr lang="ru-RU" sz="1600" dirty="0" smtClean="0">
              <a:cs typeface="Times New Roman" pitchFamily="18" charset="0"/>
            </a:endParaRPr>
          </a:p>
          <a:p>
            <a:pPr algn="just"/>
            <a:r>
              <a:rPr lang="ru-RU" sz="1600" dirty="0" smtClean="0">
                <a:cs typeface="Times New Roman" pitchFamily="18" charset="0"/>
              </a:rPr>
              <a:t>Константа равновесия реакции водяного газа снижается с ростом температуры.</a:t>
            </a:r>
          </a:p>
          <a:p>
            <a:pPr algn="just"/>
            <a:r>
              <a:rPr lang="ru-RU" sz="1600" dirty="0" smtClean="0">
                <a:cs typeface="Times New Roman" pitchFamily="18" charset="0"/>
              </a:rPr>
              <a:t>При необходимости получения </a:t>
            </a:r>
            <a:r>
              <a:rPr lang="ru-RU" sz="1600" b="1" dirty="0" smtClean="0">
                <a:cs typeface="Times New Roman" pitchFamily="18" charset="0"/>
              </a:rPr>
              <a:t>синтез-газа с мольным соотношением </a:t>
            </a:r>
            <a:r>
              <a:rPr lang="en-US" sz="1600" b="1" dirty="0" smtClean="0">
                <a:cs typeface="Times New Roman" pitchFamily="18" charset="0"/>
              </a:rPr>
              <a:t>H</a:t>
            </a:r>
            <a:r>
              <a:rPr lang="en-US" sz="1600" b="1" baseline="-25000" dirty="0" smtClean="0">
                <a:cs typeface="Times New Roman" pitchFamily="18" charset="0"/>
              </a:rPr>
              <a:t>2</a:t>
            </a:r>
            <a:r>
              <a:rPr lang="en-US" sz="1600" b="1" dirty="0" smtClean="0">
                <a:cs typeface="Times New Roman" pitchFamily="18" charset="0"/>
              </a:rPr>
              <a:t>:CO = 2:1</a:t>
            </a:r>
            <a:r>
              <a:rPr lang="ru-RU" sz="1600" dirty="0" smtClean="0">
                <a:cs typeface="Times New Roman" pitchFamily="18" charset="0"/>
              </a:rPr>
              <a:t>,</a:t>
            </a:r>
            <a:r>
              <a:rPr lang="en-US" sz="1600" dirty="0" smtClean="0">
                <a:cs typeface="Times New Roman" pitchFamily="18" charset="0"/>
              </a:rPr>
              <a:t> </a:t>
            </a:r>
            <a:r>
              <a:rPr lang="ru-RU" sz="1600" dirty="0" smtClean="0">
                <a:cs typeface="Times New Roman" pitchFamily="18" charset="0"/>
              </a:rPr>
              <a:t>которое </a:t>
            </a:r>
            <a:r>
              <a:rPr lang="ru-RU" sz="1600" b="1" dirty="0" smtClean="0">
                <a:cs typeface="Times New Roman" pitchFamily="18" charset="0"/>
              </a:rPr>
              <a:t>оптимально для синтеза метанола</a:t>
            </a:r>
            <a:r>
              <a:rPr lang="ru-RU" sz="1600" dirty="0" smtClean="0">
                <a:cs typeface="Times New Roman" pitchFamily="18" charset="0"/>
              </a:rPr>
              <a:t>, к исходному сырью добавляют 5-7 % </a:t>
            </a:r>
            <a:r>
              <a:rPr lang="en-US" sz="1600" dirty="0" smtClean="0">
                <a:cs typeface="Times New Roman" pitchFamily="18" charset="0"/>
              </a:rPr>
              <a:t>CO</a:t>
            </a:r>
            <a:r>
              <a:rPr lang="en-US" sz="1600" baseline="-25000" dirty="0" smtClean="0">
                <a:cs typeface="Times New Roman" pitchFamily="18" charset="0"/>
              </a:rPr>
              <a:t>2</a:t>
            </a:r>
            <a:r>
              <a:rPr lang="ru-RU" sz="1600" dirty="0" smtClean="0">
                <a:cs typeface="Times New Roman" pitchFamily="18" charset="0"/>
              </a:rPr>
              <a:t>. Таким образом, </a:t>
            </a:r>
            <a:r>
              <a:rPr lang="ru-RU" sz="1600" b="1" dirty="0" smtClean="0">
                <a:cs typeface="Times New Roman" pitchFamily="18" charset="0"/>
              </a:rPr>
              <a:t>н</a:t>
            </a:r>
            <a:r>
              <a:rPr lang="ru-RU" altLang="ru-RU" sz="1600" b="1" dirty="0" smtClean="0">
                <a:cs typeface="Times New Roman" pitchFamily="18" charset="0"/>
              </a:rPr>
              <a:t>ачальное соотношение реагентов в пароуглекислотной конверсии метана</a:t>
            </a:r>
            <a:r>
              <a:rPr lang="ru-RU" altLang="ru-RU" sz="1600" dirty="0" smtClean="0">
                <a:cs typeface="Times New Roman" pitchFamily="18" charset="0"/>
              </a:rPr>
              <a:t>, </a:t>
            </a:r>
            <a:r>
              <a:rPr lang="ru-RU" sz="1600" dirty="0" smtClean="0">
                <a:cs typeface="Times New Roman" pitchFamily="18" charset="0"/>
              </a:rPr>
              <a:t>как правило, составляет</a:t>
            </a:r>
            <a:r>
              <a:rPr lang="ru-RU" altLang="ru-RU" sz="1600" dirty="0" smtClean="0">
                <a:cs typeface="Times New Roman" pitchFamily="18" charset="0"/>
              </a:rPr>
              <a:t>: </a:t>
            </a:r>
          </a:p>
          <a:p>
            <a:pPr algn="ctr"/>
            <a:r>
              <a:rPr lang="en-US" altLang="ru-RU" sz="1600" b="1" dirty="0" smtClean="0">
                <a:cs typeface="Times New Roman" pitchFamily="18" charset="0"/>
              </a:rPr>
              <a:t>CH</a:t>
            </a:r>
            <a:r>
              <a:rPr lang="en-US" altLang="ru-RU" sz="1600" b="1" baseline="-25000" dirty="0" smtClean="0">
                <a:cs typeface="Times New Roman" pitchFamily="18" charset="0"/>
              </a:rPr>
              <a:t>4</a:t>
            </a:r>
            <a:r>
              <a:rPr lang="ru-RU" altLang="ru-RU" sz="1600" b="1" dirty="0" smtClean="0">
                <a:cs typeface="Times New Roman" pitchFamily="18" charset="0"/>
              </a:rPr>
              <a:t> </a:t>
            </a:r>
            <a:r>
              <a:rPr lang="en-US" altLang="ru-RU" sz="1600" b="1" dirty="0" smtClean="0">
                <a:cs typeface="Times New Roman" pitchFamily="18" charset="0"/>
              </a:rPr>
              <a:t>:</a:t>
            </a:r>
            <a:r>
              <a:rPr lang="ru-RU" altLang="ru-RU" sz="1600" b="1" dirty="0" smtClean="0">
                <a:cs typeface="Times New Roman" pitchFamily="18" charset="0"/>
              </a:rPr>
              <a:t> </a:t>
            </a:r>
            <a:r>
              <a:rPr lang="en-US" altLang="ru-RU" sz="1600" b="1" dirty="0" smtClean="0">
                <a:cs typeface="Times New Roman" pitchFamily="18" charset="0"/>
              </a:rPr>
              <a:t>H</a:t>
            </a:r>
            <a:r>
              <a:rPr lang="en-US" altLang="ru-RU" sz="1600" b="1" baseline="-25000" dirty="0" smtClean="0">
                <a:cs typeface="Times New Roman" pitchFamily="18" charset="0"/>
              </a:rPr>
              <a:t>2</a:t>
            </a:r>
            <a:r>
              <a:rPr lang="en-US" altLang="ru-RU" sz="1600" b="1" dirty="0" smtClean="0">
                <a:cs typeface="Times New Roman" pitchFamily="18" charset="0"/>
              </a:rPr>
              <a:t>O</a:t>
            </a:r>
            <a:r>
              <a:rPr lang="ru-RU" altLang="ru-RU" sz="1600" b="1" dirty="0" smtClean="0">
                <a:cs typeface="Times New Roman" pitchFamily="18" charset="0"/>
              </a:rPr>
              <a:t> </a:t>
            </a:r>
            <a:r>
              <a:rPr lang="en-US" altLang="ru-RU" sz="1600" b="1" dirty="0" smtClean="0">
                <a:cs typeface="Times New Roman" pitchFamily="18" charset="0"/>
              </a:rPr>
              <a:t>:</a:t>
            </a:r>
            <a:r>
              <a:rPr lang="ru-RU" altLang="ru-RU" sz="1600" b="1" dirty="0" smtClean="0">
                <a:cs typeface="Times New Roman" pitchFamily="18" charset="0"/>
              </a:rPr>
              <a:t> </a:t>
            </a:r>
            <a:r>
              <a:rPr lang="en-US" altLang="ru-RU" sz="1600" b="1" dirty="0" smtClean="0">
                <a:cs typeface="Times New Roman" pitchFamily="18" charset="0"/>
              </a:rPr>
              <a:t>CO</a:t>
            </a:r>
            <a:r>
              <a:rPr lang="en-US" altLang="ru-RU" sz="1600" b="1" baseline="-25000" dirty="0" smtClean="0">
                <a:cs typeface="Times New Roman" pitchFamily="18" charset="0"/>
              </a:rPr>
              <a:t>2</a:t>
            </a:r>
            <a:r>
              <a:rPr lang="ru-RU" altLang="ru-RU" sz="1600" b="1" dirty="0" smtClean="0">
                <a:cs typeface="Times New Roman" pitchFamily="18" charset="0"/>
              </a:rPr>
              <a:t> </a:t>
            </a:r>
            <a:r>
              <a:rPr lang="en-US" altLang="ru-RU" sz="1600" b="1" dirty="0" smtClean="0">
                <a:cs typeface="Times New Roman" pitchFamily="18" charset="0"/>
              </a:rPr>
              <a:t>=</a:t>
            </a:r>
            <a:r>
              <a:rPr lang="ru-RU" altLang="ru-RU" sz="1600" b="1" dirty="0" smtClean="0">
                <a:cs typeface="Times New Roman" pitchFamily="18" charset="0"/>
              </a:rPr>
              <a:t> </a:t>
            </a:r>
            <a:r>
              <a:rPr lang="en-US" altLang="ru-RU" sz="1600" b="1" dirty="0" smtClean="0">
                <a:cs typeface="Times New Roman" pitchFamily="18" charset="0"/>
              </a:rPr>
              <a:t>1</a:t>
            </a:r>
            <a:r>
              <a:rPr lang="ru-RU" altLang="ru-RU" sz="1600" b="1" dirty="0" smtClean="0">
                <a:cs typeface="Times New Roman" pitchFamily="18" charset="0"/>
              </a:rPr>
              <a:t> </a:t>
            </a:r>
            <a:r>
              <a:rPr lang="en-US" altLang="ru-RU" sz="1600" b="1" dirty="0" smtClean="0">
                <a:cs typeface="Times New Roman" pitchFamily="18" charset="0"/>
              </a:rPr>
              <a:t>:</a:t>
            </a:r>
            <a:r>
              <a:rPr lang="ru-RU" altLang="ru-RU" sz="1600" b="1" dirty="0" smtClean="0">
                <a:cs typeface="Times New Roman" pitchFamily="18" charset="0"/>
              </a:rPr>
              <a:t> </a:t>
            </a:r>
            <a:r>
              <a:rPr lang="en-US" altLang="ru-RU" sz="1600" b="1" dirty="0" smtClean="0">
                <a:cs typeface="Times New Roman" pitchFamily="18" charset="0"/>
              </a:rPr>
              <a:t>3,3</a:t>
            </a:r>
            <a:r>
              <a:rPr lang="ru-RU" altLang="ru-RU" sz="1600" b="1" dirty="0" smtClean="0">
                <a:cs typeface="Times New Roman" pitchFamily="18" charset="0"/>
              </a:rPr>
              <a:t> </a:t>
            </a:r>
            <a:r>
              <a:rPr lang="en-US" altLang="ru-RU" sz="1600" b="1" dirty="0" smtClean="0">
                <a:cs typeface="Times New Roman" pitchFamily="18" charset="0"/>
              </a:rPr>
              <a:t>:</a:t>
            </a:r>
            <a:r>
              <a:rPr lang="ru-RU" altLang="ru-RU" sz="1600" b="1" dirty="0" smtClean="0">
                <a:cs typeface="Times New Roman" pitchFamily="18" charset="0"/>
              </a:rPr>
              <a:t> 0,24</a:t>
            </a:r>
            <a:endParaRPr lang="ru-RU" altLang="ru-RU" sz="1600" b="1" dirty="0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0" y="11255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5363" name="Rectangle 5"/>
          <p:cNvSpPr>
            <a:spLocks noChangeArrowheads="1"/>
          </p:cNvSpPr>
          <p:nvPr/>
        </p:nvSpPr>
        <p:spPr bwMode="auto">
          <a:xfrm>
            <a:off x="165100" y="115888"/>
            <a:ext cx="89789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altLang="ru-RU" sz="2600" b="1"/>
              <a:t>Очистка от сернистых соединений</a:t>
            </a:r>
            <a:endParaRPr lang="ru-RU" altLang="ru-RU" sz="2600"/>
          </a:p>
        </p:txBody>
      </p:sp>
      <p:sp>
        <p:nvSpPr>
          <p:cNvPr id="15364" name="Прямоугольник 6"/>
          <p:cNvSpPr>
            <a:spLocks noChangeArrowheads="1"/>
          </p:cNvSpPr>
          <p:nvPr/>
        </p:nvSpPr>
        <p:spPr bwMode="auto">
          <a:xfrm>
            <a:off x="395288" y="1125538"/>
            <a:ext cx="8316912" cy="535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252000" algn="just"/>
            <a:r>
              <a:rPr lang="ru-RU" altLang="ru-RU" b="1" dirty="0" smtClean="0"/>
              <a:t>Исходный природный газ </a:t>
            </a:r>
            <a:r>
              <a:rPr lang="ru-RU" altLang="ru-RU" b="1" dirty="0"/>
              <a:t>подвергают </a:t>
            </a:r>
            <a:r>
              <a:rPr lang="ru-RU" altLang="ru-RU" b="1" dirty="0" smtClean="0"/>
              <a:t>глубокой очистке </a:t>
            </a:r>
            <a:r>
              <a:rPr lang="ru-RU" altLang="ru-RU" dirty="0"/>
              <a:t>от сернистых соединений следующим образом: в реакторе на </a:t>
            </a:r>
            <a:r>
              <a:rPr lang="en-US" altLang="ru-RU" b="1" dirty="0" smtClean="0"/>
              <a:t>Al-Co-Mo-</a:t>
            </a:r>
            <a:r>
              <a:rPr lang="ru-RU" altLang="ru-RU" b="1" dirty="0" smtClean="0"/>
              <a:t>катализаторе </a:t>
            </a:r>
            <a:r>
              <a:rPr lang="ru-RU" altLang="ru-RU" dirty="0"/>
              <a:t>проводится гидрирование сераорганических соединений до </a:t>
            </a:r>
            <a:r>
              <a:rPr lang="ru-RU" altLang="ru-RU" dirty="0" smtClean="0"/>
              <a:t>сероводорода:</a:t>
            </a:r>
            <a:endParaRPr lang="ru-RU" altLang="ru-RU" dirty="0"/>
          </a:p>
          <a:p>
            <a:pPr indent="252000" algn="just"/>
            <a:endParaRPr lang="ru-RU" altLang="ru-RU" dirty="0"/>
          </a:p>
          <a:p>
            <a:pPr indent="252000" algn="ctr"/>
            <a:r>
              <a:rPr lang="en-US" altLang="ru-RU" b="1" dirty="0"/>
              <a:t>C</a:t>
            </a:r>
            <a:r>
              <a:rPr lang="en-US" altLang="ru-RU" b="1" baseline="-25000" dirty="0"/>
              <a:t>2</a:t>
            </a:r>
            <a:r>
              <a:rPr lang="en-US" altLang="ru-RU" b="1" dirty="0"/>
              <a:t>H</a:t>
            </a:r>
            <a:r>
              <a:rPr lang="en-US" altLang="ru-RU" b="1" baseline="-25000" dirty="0"/>
              <a:t>5</a:t>
            </a:r>
            <a:r>
              <a:rPr lang="en-US" altLang="ru-RU" b="1" dirty="0"/>
              <a:t>SH + H</a:t>
            </a:r>
            <a:r>
              <a:rPr lang="en-US" altLang="ru-RU" b="1" baseline="-25000" dirty="0"/>
              <a:t>2</a:t>
            </a:r>
            <a:r>
              <a:rPr lang="en-US" altLang="ru-RU" b="1" dirty="0"/>
              <a:t> = H</a:t>
            </a:r>
            <a:r>
              <a:rPr lang="en-US" altLang="ru-RU" b="1" baseline="-25000" dirty="0"/>
              <a:t>2</a:t>
            </a:r>
            <a:r>
              <a:rPr lang="en-US" altLang="ru-RU" b="1" dirty="0"/>
              <a:t>S + </a:t>
            </a:r>
            <a:r>
              <a:rPr lang="en-US" altLang="ru-RU" b="1" dirty="0" smtClean="0"/>
              <a:t>C</a:t>
            </a:r>
            <a:r>
              <a:rPr lang="en-US" altLang="ru-RU" b="1" baseline="-25000" dirty="0" smtClean="0"/>
              <a:t>2</a:t>
            </a:r>
            <a:r>
              <a:rPr lang="en-US" altLang="ru-RU" b="1" dirty="0" smtClean="0"/>
              <a:t>H</a:t>
            </a:r>
            <a:r>
              <a:rPr lang="en-US" altLang="ru-RU" b="1" baseline="-25000" dirty="0" smtClean="0"/>
              <a:t>6</a:t>
            </a:r>
            <a:endParaRPr lang="ru-RU" altLang="ru-RU" b="1" dirty="0"/>
          </a:p>
          <a:p>
            <a:pPr indent="252000" algn="ctr"/>
            <a:r>
              <a:rPr lang="en-US" altLang="ru-RU" b="1" dirty="0"/>
              <a:t>CS</a:t>
            </a:r>
            <a:r>
              <a:rPr lang="en-US" altLang="ru-RU" b="1" baseline="-25000" dirty="0"/>
              <a:t>2</a:t>
            </a:r>
            <a:r>
              <a:rPr lang="en-US" altLang="ru-RU" b="1" dirty="0"/>
              <a:t> + 4H</a:t>
            </a:r>
            <a:r>
              <a:rPr lang="en-US" altLang="ru-RU" b="1" baseline="-25000" dirty="0"/>
              <a:t>2</a:t>
            </a:r>
            <a:r>
              <a:rPr lang="en-US" altLang="ru-RU" b="1" dirty="0"/>
              <a:t> = 2H</a:t>
            </a:r>
            <a:r>
              <a:rPr lang="en-US" altLang="ru-RU" b="1" baseline="-25000" dirty="0"/>
              <a:t>2</a:t>
            </a:r>
            <a:r>
              <a:rPr lang="en-US" altLang="ru-RU" b="1" dirty="0"/>
              <a:t>S + </a:t>
            </a:r>
            <a:r>
              <a:rPr lang="en-US" altLang="ru-RU" b="1" dirty="0" smtClean="0"/>
              <a:t>CH</a:t>
            </a:r>
            <a:r>
              <a:rPr lang="en-US" altLang="ru-RU" b="1" baseline="-25000" dirty="0" smtClean="0"/>
              <a:t>4</a:t>
            </a:r>
            <a:endParaRPr lang="ru-RU" altLang="ru-RU" b="1" baseline="-25000" dirty="0" smtClean="0"/>
          </a:p>
          <a:p>
            <a:pPr indent="252000" algn="ctr"/>
            <a:r>
              <a:rPr lang="en-US" altLang="ru-RU" b="1" dirty="0" smtClean="0"/>
              <a:t> </a:t>
            </a:r>
            <a:r>
              <a:rPr lang="en-US" altLang="ru-RU" dirty="0" smtClean="0"/>
              <a:t>(t – 350-400 °</a:t>
            </a:r>
            <a:r>
              <a:rPr lang="ru-RU" altLang="ru-RU" dirty="0" smtClean="0"/>
              <a:t>С, </a:t>
            </a:r>
            <a:r>
              <a:rPr lang="en-US" altLang="ru-RU" dirty="0" smtClean="0"/>
              <a:t>p – 2-4 </a:t>
            </a:r>
            <a:r>
              <a:rPr lang="ru-RU" altLang="ru-RU" dirty="0" smtClean="0"/>
              <a:t>МПа</a:t>
            </a:r>
            <a:r>
              <a:rPr lang="en-US" altLang="ru-RU" dirty="0" smtClean="0"/>
              <a:t>)</a:t>
            </a:r>
            <a:endParaRPr lang="ru-RU" altLang="ru-RU" baseline="-25000" dirty="0"/>
          </a:p>
          <a:p>
            <a:pPr indent="252000" algn="just"/>
            <a:endParaRPr lang="ru-RU" altLang="ru-RU" dirty="0"/>
          </a:p>
          <a:p>
            <a:pPr algn="just"/>
            <a:r>
              <a:rPr lang="ru-RU" altLang="ru-RU" dirty="0" smtClean="0"/>
              <a:t>а </a:t>
            </a:r>
            <a:r>
              <a:rPr lang="ru-RU" altLang="ru-RU" dirty="0"/>
              <a:t>затем в адсорбере </a:t>
            </a:r>
            <a:r>
              <a:rPr lang="ru-RU" altLang="ru-RU" b="1" dirty="0"/>
              <a:t>сероводород поглощается сорбентом на основе оксида </a:t>
            </a:r>
            <a:r>
              <a:rPr lang="ru-RU" altLang="ru-RU" b="1" dirty="0" smtClean="0"/>
              <a:t>цинка</a:t>
            </a:r>
            <a:r>
              <a:rPr lang="ru-RU" altLang="ru-RU" dirty="0"/>
              <a:t>:</a:t>
            </a:r>
            <a:endParaRPr lang="en-US" altLang="ru-RU" dirty="0"/>
          </a:p>
          <a:p>
            <a:pPr indent="252000" algn="just"/>
            <a:endParaRPr lang="en-US" altLang="ru-RU" dirty="0"/>
          </a:p>
          <a:p>
            <a:pPr indent="252000" algn="ctr"/>
            <a:r>
              <a:rPr lang="en-US" altLang="ru-RU" b="1" dirty="0"/>
              <a:t>H</a:t>
            </a:r>
            <a:r>
              <a:rPr lang="en-US" altLang="ru-RU" b="1" baseline="-25000" dirty="0"/>
              <a:t>2</a:t>
            </a:r>
            <a:r>
              <a:rPr lang="en-US" altLang="ru-RU" b="1" dirty="0"/>
              <a:t>S + </a:t>
            </a:r>
            <a:r>
              <a:rPr lang="en-US" altLang="ru-RU" b="1" dirty="0" err="1"/>
              <a:t>ZnO</a:t>
            </a:r>
            <a:r>
              <a:rPr lang="en-US" altLang="ru-RU" b="1" dirty="0"/>
              <a:t> = H</a:t>
            </a:r>
            <a:r>
              <a:rPr lang="en-US" altLang="ru-RU" b="1" baseline="-25000" dirty="0"/>
              <a:t>2</a:t>
            </a:r>
            <a:r>
              <a:rPr lang="en-US" altLang="ru-RU" b="1" dirty="0"/>
              <a:t>O + </a:t>
            </a:r>
            <a:r>
              <a:rPr lang="en-US" altLang="ru-RU" b="1" dirty="0" err="1"/>
              <a:t>ZnS</a:t>
            </a:r>
            <a:r>
              <a:rPr lang="en-US" altLang="ru-RU" b="1" dirty="0"/>
              <a:t>   </a:t>
            </a:r>
            <a:endParaRPr lang="ru-RU" altLang="ru-RU" b="1" dirty="0" smtClean="0"/>
          </a:p>
          <a:p>
            <a:pPr indent="252000" algn="ctr"/>
            <a:r>
              <a:rPr lang="en-US" altLang="ru-RU" dirty="0" smtClean="0"/>
              <a:t>(</a:t>
            </a:r>
            <a:r>
              <a:rPr lang="en-US" altLang="ru-RU" dirty="0"/>
              <a:t>t – 390-400 °</a:t>
            </a:r>
            <a:r>
              <a:rPr lang="ru-RU" altLang="ru-RU" dirty="0"/>
              <a:t>С</a:t>
            </a:r>
            <a:r>
              <a:rPr lang="en-US" altLang="ru-RU" dirty="0"/>
              <a:t>)</a:t>
            </a:r>
          </a:p>
          <a:p>
            <a:pPr indent="252000" algn="just"/>
            <a:endParaRPr lang="en-US" altLang="ru-RU" dirty="0"/>
          </a:p>
          <a:p>
            <a:pPr indent="252000" algn="just"/>
            <a:r>
              <a:rPr lang="ru-RU" altLang="ru-RU" dirty="0"/>
              <a:t>Отработанный адсорбент регенерируют с получением товарной серы.</a:t>
            </a:r>
          </a:p>
          <a:p>
            <a:pPr indent="252000" algn="just"/>
            <a:r>
              <a:rPr lang="ru-RU" altLang="ru-RU" dirty="0"/>
              <a:t>Аппараты – реактор и адсорбер – полочные адиабатические.</a:t>
            </a:r>
          </a:p>
          <a:p>
            <a:pPr indent="252000" algn="just"/>
            <a:r>
              <a:rPr lang="ru-RU" altLang="ru-RU" dirty="0"/>
              <a:t>Адсорберов, как правило, 2 шт., они работают параллельно.</a:t>
            </a:r>
          </a:p>
          <a:p>
            <a:pPr algn="just"/>
            <a:r>
              <a:rPr lang="ru-RU" altLang="ru-RU" b="1" dirty="0"/>
              <a:t>Максимально допустимое содержание серы после очистки 0,5-3 мг/м</a:t>
            </a:r>
            <a:r>
              <a:rPr lang="ru-RU" altLang="ru-RU" b="1" baseline="30000" dirty="0"/>
              <a:t>3</a:t>
            </a:r>
            <a:r>
              <a:rPr lang="ru-RU" altLang="ru-RU" b="1" dirty="0" smtClean="0"/>
              <a:t>.</a:t>
            </a:r>
            <a:endParaRPr lang="ru-RU" alt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395537" y="893613"/>
            <a:ext cx="8467228" cy="507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indent="-457200" algn="just" eaLnBrk="1" hangingPunct="1"/>
            <a:r>
              <a:rPr lang="ru-RU" altLang="ru-RU" sz="2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Катализаторы</a:t>
            </a:r>
            <a:r>
              <a:rPr lang="ru-RU" altLang="ru-RU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:</a:t>
            </a:r>
          </a:p>
          <a:p>
            <a:pPr marL="457200" indent="-457200" algn="just" eaLnBrk="1" hangingPunct="1">
              <a:buFontTx/>
              <a:buChar char="-"/>
            </a:pPr>
            <a:r>
              <a:rPr lang="ru-RU" altLang="ru-RU" sz="2400" u="sng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Должны предотвращать расщепление УВ </a:t>
            </a:r>
            <a:r>
              <a:rPr lang="ru-RU" altLang="ru-RU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в углерод и/или ускорять реакции газификации углерода водяным паром;</a:t>
            </a:r>
          </a:p>
          <a:p>
            <a:pPr marL="457200" indent="-457200" algn="just" eaLnBrk="1" hangingPunct="1">
              <a:buFontTx/>
              <a:buChar char="-"/>
            </a:pPr>
            <a:r>
              <a:rPr lang="ru-RU" altLang="ru-RU" sz="2400" u="sng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Проявляют высокую активность</a:t>
            </a:r>
            <a:r>
              <a:rPr lang="ru-RU" altLang="ru-RU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, поэтому:</a:t>
            </a:r>
          </a:p>
          <a:p>
            <a:pPr marL="1200150" lvl="1" indent="-457200" algn="just" eaLnBrk="1" hangingPunct="1">
              <a:buFontTx/>
              <a:buChar char="-"/>
            </a:pPr>
            <a:r>
              <a:rPr lang="ru-RU" altLang="ru-RU" sz="2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ru-RU" altLang="ru-RU" sz="2000" i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некоторое время назад </a:t>
            </a:r>
            <a:r>
              <a:rPr lang="ru-RU" altLang="ru-RU" sz="2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лимитирующим фактором ведения процесса был подвод теплоты, </a:t>
            </a:r>
          </a:p>
          <a:p>
            <a:pPr marL="1200150" lvl="1" indent="-457200" algn="just" eaLnBrk="1" hangingPunct="1">
              <a:buFontTx/>
              <a:buChar char="-"/>
            </a:pPr>
            <a:r>
              <a:rPr lang="ru-RU" altLang="ru-RU" sz="2000" i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сегодня же </a:t>
            </a:r>
            <a:r>
              <a:rPr lang="ru-RU" altLang="ru-RU" sz="2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– гидравлическое сопротивление слоя катализатора;</a:t>
            </a:r>
          </a:p>
          <a:p>
            <a:pPr algn="just" eaLnBrk="1" hangingPunct="1"/>
            <a:endParaRPr lang="ru-RU" altLang="ru-RU" sz="2400" b="1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algn="just" eaLnBrk="1" hangingPunct="1"/>
            <a:r>
              <a:rPr lang="ru-RU" altLang="ru-RU" sz="2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Основные эксплуатационные свойства:</a:t>
            </a:r>
          </a:p>
          <a:p>
            <a:pPr marL="342900" indent="-342900" algn="just" eaLnBrk="1" hangingPunct="1">
              <a:buFontTx/>
              <a:buChar char="-"/>
            </a:pPr>
            <a:r>
              <a:rPr lang="ru-RU" altLang="ru-RU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активность;</a:t>
            </a:r>
          </a:p>
          <a:p>
            <a:pPr marL="342900" indent="-342900" algn="just" eaLnBrk="1" hangingPunct="1">
              <a:buFontTx/>
              <a:buChar char="-"/>
            </a:pPr>
            <a:r>
              <a:rPr lang="ru-RU" altLang="ru-RU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селективность;</a:t>
            </a:r>
          </a:p>
          <a:p>
            <a:pPr marL="342900" indent="-342900" algn="just" eaLnBrk="1" hangingPunct="1">
              <a:buFontTx/>
              <a:buChar char="-"/>
            </a:pPr>
            <a:r>
              <a:rPr lang="ru-RU" altLang="ru-RU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стабильность (при длительной эксплуатации</a:t>
            </a:r>
            <a:r>
              <a:rPr lang="ru-RU" altLang="ru-RU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)</a:t>
            </a:r>
            <a:r>
              <a:rPr lang="ru-RU" altLang="ru-RU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;</a:t>
            </a:r>
          </a:p>
          <a:p>
            <a:pPr marL="342900" indent="-342900" algn="just" eaLnBrk="1" hangingPunct="1">
              <a:buFontTx/>
              <a:buChar char="-"/>
            </a:pPr>
            <a:r>
              <a:rPr lang="ru-RU" altLang="ru-RU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гидравлическое сопротивление;</a:t>
            </a:r>
          </a:p>
          <a:p>
            <a:pPr marL="342900" indent="-342900" algn="just" eaLnBrk="1" hangingPunct="1">
              <a:buFontTx/>
              <a:buChar char="-"/>
            </a:pPr>
            <a:r>
              <a:rPr lang="ru-RU" altLang="ru-RU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прочность</a:t>
            </a:r>
            <a:r>
              <a:rPr lang="ru-RU" altLang="ru-RU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.</a:t>
            </a:r>
            <a:endParaRPr lang="ru-RU" altLang="ru-RU" sz="2400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971600" y="115888"/>
            <a:ext cx="81724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altLang="ru-RU" sz="2600" b="1" dirty="0" err="1"/>
              <a:t>Пароуглекислотная</a:t>
            </a:r>
            <a:r>
              <a:rPr lang="ru-RU" altLang="ru-RU" sz="2600" b="1" dirty="0"/>
              <a:t> конверсия метана</a:t>
            </a:r>
            <a:endParaRPr lang="ru-RU" altLang="ru-RU" sz="2600" dirty="0"/>
          </a:p>
        </p:txBody>
      </p:sp>
    </p:spTree>
    <p:extLst>
      <p:ext uri="{BB962C8B-B14F-4D97-AF65-F5344CB8AC3E}">
        <p14:creationId xmlns:p14="http://schemas.microsoft.com/office/powerpoint/2010/main" val="3459649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0" y="11255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 dirty="0"/>
          </a:p>
        </p:txBody>
      </p:sp>
      <p:sp>
        <p:nvSpPr>
          <p:cNvPr id="16387" name="Rectangle 5"/>
          <p:cNvSpPr>
            <a:spLocks noChangeArrowheads="1"/>
          </p:cNvSpPr>
          <p:nvPr/>
        </p:nvSpPr>
        <p:spPr bwMode="auto">
          <a:xfrm>
            <a:off x="165100" y="115888"/>
            <a:ext cx="89789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altLang="ru-RU" sz="2600" b="1" dirty="0" smtClean="0"/>
              <a:t>Катализаторы конверсии легких алканов</a:t>
            </a:r>
            <a:endParaRPr lang="ru-RU" altLang="ru-RU" sz="2600" dirty="0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323528" y="795476"/>
            <a:ext cx="8496946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ru-RU" altLang="ru-RU" sz="20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Отечественные катализаторы марки ГИАП </a:t>
            </a:r>
            <a:r>
              <a:rPr lang="ru-RU" altLang="ru-RU" sz="2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представляют собой цилиндры, кольца или параллелепипеды размером от 11х11х7 до 20х20х</a:t>
            </a:r>
            <a:r>
              <a:rPr lang="en-US" altLang="ru-RU" sz="2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11</a:t>
            </a:r>
            <a:r>
              <a:rPr lang="ru-RU" altLang="ru-RU" sz="2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мм. </a:t>
            </a:r>
          </a:p>
          <a:p>
            <a:r>
              <a:rPr lang="ru-RU" altLang="ru-RU" sz="2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Кажущаяся плотность – 1100-1122 кг/м</a:t>
            </a:r>
            <a:r>
              <a:rPr lang="ru-RU" altLang="ru-RU" sz="2000" baseline="30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3</a:t>
            </a:r>
            <a:r>
              <a:rPr lang="ru-RU" altLang="ru-RU" sz="2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; пористость – 33 %; </a:t>
            </a:r>
          </a:p>
          <a:p>
            <a:r>
              <a:rPr lang="ru-RU" altLang="ru-RU" sz="2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удельная поверхность 1,5-44 м</a:t>
            </a:r>
            <a:r>
              <a:rPr lang="ru-RU" altLang="ru-RU" sz="2000" baseline="30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sz="2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/г; удельный объем пор – 0,1-0,2 см</a:t>
            </a:r>
            <a:r>
              <a:rPr lang="ru-RU" altLang="ru-RU" sz="2000" baseline="30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3</a:t>
            </a:r>
            <a:r>
              <a:rPr lang="ru-RU" altLang="ru-RU" sz="2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/г.</a:t>
            </a:r>
          </a:p>
          <a:p>
            <a:r>
              <a:rPr lang="ru-RU" altLang="ru-RU" sz="20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Состав:</a:t>
            </a:r>
            <a:r>
              <a:rPr lang="ru-RU" altLang="ru-RU" sz="2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4-30 % </a:t>
            </a:r>
            <a:r>
              <a:rPr lang="en-US" altLang="ru-RU" sz="2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NiO</a:t>
            </a:r>
            <a:r>
              <a:rPr lang="en-US" altLang="ru-RU" sz="2000" dirty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ru-RU" altLang="ru-RU" sz="2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на 7</a:t>
            </a:r>
            <a:r>
              <a:rPr lang="en-US" altLang="ru-RU" sz="2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0-8</a:t>
            </a:r>
            <a:r>
              <a:rPr lang="ru-RU" altLang="ru-RU" sz="2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6</a:t>
            </a:r>
            <a:r>
              <a:rPr lang="en-US" altLang="ru-RU" sz="2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% Al</a:t>
            </a:r>
            <a:r>
              <a:rPr lang="en-US" altLang="ru-RU" sz="2000" baseline="-25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2</a:t>
            </a:r>
            <a:r>
              <a:rPr lang="en-US" altLang="ru-RU" sz="2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O</a:t>
            </a:r>
            <a:r>
              <a:rPr lang="en-US" altLang="ru-RU" sz="2000" baseline="-25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3</a:t>
            </a:r>
            <a:r>
              <a:rPr lang="en-US" altLang="ru-RU" sz="2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, </a:t>
            </a:r>
            <a:r>
              <a:rPr lang="ru-RU" altLang="ru-RU" sz="2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до 5 % промоторов</a:t>
            </a:r>
            <a:r>
              <a:rPr lang="en-US" altLang="ru-RU" sz="2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:</a:t>
            </a:r>
          </a:p>
          <a:p>
            <a:r>
              <a:rPr lang="en-US" altLang="ru-RU" sz="2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	</a:t>
            </a:r>
            <a:r>
              <a:rPr lang="ru-RU" altLang="ru-RU" sz="2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– </a:t>
            </a:r>
            <a:r>
              <a:rPr lang="en-US" altLang="ru-RU" sz="2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(</a:t>
            </a:r>
            <a:r>
              <a:rPr lang="ru-RU" altLang="ru-RU" sz="2000" i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структурные, термостойкие, прочностные</a:t>
            </a:r>
            <a:r>
              <a:rPr lang="en-US" altLang="ru-RU" sz="2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) TiO</a:t>
            </a:r>
            <a:r>
              <a:rPr lang="en-US" altLang="ru-RU" sz="2000" baseline="-25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2</a:t>
            </a:r>
            <a:r>
              <a:rPr lang="en-US" altLang="ru-RU" sz="2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, ZrO</a:t>
            </a:r>
            <a:r>
              <a:rPr lang="en-US" altLang="ru-RU" sz="2000" baseline="-25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sz="2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;</a:t>
            </a:r>
            <a:r>
              <a:rPr lang="ru-RU" altLang="ru-RU" sz="2000" dirty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endParaRPr lang="ru-RU" altLang="ru-RU" sz="2000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r>
              <a:rPr lang="en-US" altLang="ru-RU" sz="2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	</a:t>
            </a:r>
            <a:r>
              <a:rPr lang="ru-RU" altLang="ru-RU" sz="2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– (</a:t>
            </a:r>
            <a:r>
              <a:rPr lang="ru-RU" altLang="ru-RU" sz="2000" i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химические</a:t>
            </a:r>
            <a:r>
              <a:rPr lang="ru-RU" altLang="ru-RU" sz="2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)</a:t>
            </a:r>
            <a:r>
              <a:rPr lang="en-US" altLang="ru-RU" sz="2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MgO, Cr</a:t>
            </a:r>
            <a:r>
              <a:rPr lang="en-US" altLang="ru-RU" sz="2000" baseline="-25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2</a:t>
            </a:r>
            <a:r>
              <a:rPr lang="en-US" altLang="ru-RU" sz="2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O</a:t>
            </a:r>
            <a:r>
              <a:rPr lang="en-US" altLang="ru-RU" sz="2000" baseline="-25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3</a:t>
            </a:r>
            <a:r>
              <a:rPr lang="en-US" altLang="ru-RU" sz="2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, CaO.</a:t>
            </a:r>
          </a:p>
          <a:p>
            <a:r>
              <a:rPr lang="ru-RU" altLang="ru-RU" sz="20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Чувствительны</a:t>
            </a:r>
            <a:r>
              <a:rPr lang="ru-RU" altLang="ru-RU" sz="2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к Н</a:t>
            </a:r>
            <a:r>
              <a:rPr lang="ru-RU" altLang="ru-RU" sz="2000" baseline="-25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2</a:t>
            </a:r>
            <a:r>
              <a:rPr lang="en-US" altLang="ru-RU" sz="2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S</a:t>
            </a:r>
            <a:r>
              <a:rPr lang="ru-RU" altLang="ru-RU" sz="2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, сероорганике, галогенам, а также к раздельной подаче сырья и водяного пара.</a:t>
            </a:r>
          </a:p>
          <a:p>
            <a:r>
              <a:rPr lang="ru-RU" altLang="ru-RU" sz="2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Рекомендованными условиями конверсии метана являются: 830-880 °С, давление до 1,2-2,5 МПа, ОСП метана – 600 ч</a:t>
            </a:r>
            <a:r>
              <a:rPr lang="en-US" altLang="ru-RU" sz="2000" baseline="30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-1</a:t>
            </a:r>
            <a:r>
              <a:rPr lang="ru-RU" altLang="ru-RU" sz="2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, мольное соотношение </a:t>
            </a:r>
            <a:r>
              <a:rPr lang="en-US" altLang="ru-RU" sz="2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H</a:t>
            </a:r>
            <a:r>
              <a:rPr lang="en-US" altLang="ru-RU" sz="2000" baseline="-25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2</a:t>
            </a:r>
            <a:r>
              <a:rPr lang="en-US" altLang="ru-RU" sz="2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O:CH</a:t>
            </a:r>
            <a:r>
              <a:rPr lang="en-US" altLang="ru-RU" sz="2000" baseline="-25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4</a:t>
            </a:r>
            <a:r>
              <a:rPr lang="en-US" altLang="ru-RU" sz="2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– (</a:t>
            </a:r>
            <a:r>
              <a:rPr lang="ru-RU" altLang="ru-RU" sz="2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4,5</a:t>
            </a:r>
            <a:r>
              <a:rPr lang="en-US" altLang="ru-RU" sz="2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-</a:t>
            </a:r>
            <a:r>
              <a:rPr lang="ru-RU" altLang="ru-RU" sz="2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8</a:t>
            </a:r>
            <a:r>
              <a:rPr lang="en-US" altLang="ru-RU" sz="2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):1.</a:t>
            </a:r>
            <a:endParaRPr lang="ru-RU" altLang="ru-RU" sz="2000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  <p:pic>
        <p:nvPicPr>
          <p:cNvPr id="1026" name="Picture 2" descr="http://www.ctkeuro.ru/userfiles/img/keramika/Catalyst_GIAP-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7" y="4509120"/>
            <a:ext cx="2496278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ctkeuro.ru/userfiles/img/keramika/Catalyst_GIAP-2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3195" y="4509120"/>
            <a:ext cx="2395541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503237" y="6395963"/>
            <a:ext cx="81375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ru-RU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	        </a:t>
            </a:r>
            <a:r>
              <a:rPr lang="ru-RU" altLang="ru-RU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ГИАП</a:t>
            </a:r>
            <a:r>
              <a:rPr lang="en-US" altLang="ru-RU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-8 				     </a:t>
            </a:r>
            <a:r>
              <a:rPr lang="ru-RU" altLang="ru-RU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ГИАП</a:t>
            </a:r>
            <a:r>
              <a:rPr lang="en-US" altLang="ru-RU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-25</a:t>
            </a:r>
            <a:endParaRPr lang="ru-RU" altLang="ru-RU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  <p:pic>
        <p:nvPicPr>
          <p:cNvPr id="2" name="Picture 2" descr="https://cs9.pikabu.ru/images/big_size_comm/2017-10_3/1507782943124068394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5961" y="2564904"/>
            <a:ext cx="1050535" cy="1050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3092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0" y="11255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6387" name="Rectangle 5"/>
          <p:cNvSpPr>
            <a:spLocks noChangeArrowheads="1"/>
          </p:cNvSpPr>
          <p:nvPr/>
        </p:nvSpPr>
        <p:spPr bwMode="auto">
          <a:xfrm>
            <a:off x="165100" y="115888"/>
            <a:ext cx="89789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altLang="ru-RU" sz="2600" b="1" dirty="0" smtClean="0"/>
              <a:t>Технология и катализаторы конверсии</a:t>
            </a:r>
            <a:endParaRPr lang="ru-RU" altLang="ru-RU" sz="2600" dirty="0"/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467544" y="764704"/>
            <a:ext cx="8316912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252000" algn="just">
              <a:lnSpc>
                <a:spcPct val="150000"/>
              </a:lnSpc>
            </a:pPr>
            <a:r>
              <a:rPr lang="ru-RU" altLang="ru-RU" b="1" dirty="0" smtClean="0"/>
              <a:t>Типовые катализаторы </a:t>
            </a:r>
            <a:r>
              <a:rPr lang="ru-RU" altLang="ru-RU" b="1" dirty="0" err="1" smtClean="0"/>
              <a:t>пароуглекислотной</a:t>
            </a:r>
            <a:r>
              <a:rPr lang="ru-RU" altLang="ru-RU" b="1" dirty="0" smtClean="0"/>
              <a:t> конверсии метана </a:t>
            </a:r>
            <a:r>
              <a:rPr lang="ru-RU" altLang="ru-RU" dirty="0" smtClean="0"/>
              <a:t>(</a:t>
            </a:r>
            <a:r>
              <a:rPr lang="ru-RU" altLang="ru-RU" i="1" dirty="0" smtClean="0"/>
              <a:t>технология ГИАП</a:t>
            </a:r>
            <a:r>
              <a:rPr lang="ru-RU" altLang="ru-RU" dirty="0" smtClean="0"/>
              <a:t>): цилиндры или кольца размерами от 11х11х7 до 20х20х7 мм. </a:t>
            </a:r>
          </a:p>
          <a:p>
            <a:pPr indent="252000" algn="just">
              <a:lnSpc>
                <a:spcPct val="150000"/>
              </a:lnSpc>
            </a:pPr>
            <a:r>
              <a:rPr lang="ru-RU" altLang="ru-RU" b="1" dirty="0" smtClean="0"/>
              <a:t>Состав: </a:t>
            </a:r>
            <a:r>
              <a:rPr lang="ru-RU" altLang="ru-RU" dirty="0" smtClean="0"/>
              <a:t>4-30 % </a:t>
            </a:r>
            <a:r>
              <a:rPr lang="en-US" altLang="ru-RU" dirty="0" err="1" smtClean="0"/>
              <a:t>NiO</a:t>
            </a:r>
            <a:r>
              <a:rPr lang="en-US" altLang="ru-RU" dirty="0" smtClean="0"/>
              <a:t>, 65-95 % Al</a:t>
            </a:r>
            <a:r>
              <a:rPr lang="en-US" altLang="ru-RU" baseline="-25000" dirty="0" smtClean="0"/>
              <a:t>2</a:t>
            </a:r>
            <a:r>
              <a:rPr lang="en-US" altLang="ru-RU" dirty="0" smtClean="0"/>
              <a:t>O</a:t>
            </a:r>
            <a:r>
              <a:rPr lang="en-US" altLang="ru-RU" baseline="-25000" dirty="0" smtClean="0"/>
              <a:t>3</a:t>
            </a:r>
            <a:r>
              <a:rPr lang="en-US" altLang="ru-RU" dirty="0" smtClean="0"/>
              <a:t>, </a:t>
            </a:r>
            <a:r>
              <a:rPr lang="ru-RU" altLang="ru-RU" dirty="0" smtClean="0"/>
              <a:t>до 5 % </a:t>
            </a:r>
            <a:r>
              <a:rPr lang="ru-RU" altLang="ru-RU" i="1" dirty="0" smtClean="0"/>
              <a:t>промоторов</a:t>
            </a:r>
            <a:r>
              <a:rPr lang="ru-RU" altLang="ru-RU" dirty="0" smtClean="0"/>
              <a:t>.</a:t>
            </a:r>
          </a:p>
          <a:p>
            <a:pPr indent="252000" algn="just">
              <a:lnSpc>
                <a:spcPct val="150000"/>
              </a:lnSpc>
            </a:pPr>
            <a:r>
              <a:rPr lang="ru-RU" altLang="ru-RU" b="1" dirty="0" smtClean="0"/>
              <a:t>Структурные промоторы: </a:t>
            </a:r>
            <a:r>
              <a:rPr lang="en-US" altLang="ru-RU" dirty="0" smtClean="0"/>
              <a:t>TiO</a:t>
            </a:r>
            <a:r>
              <a:rPr lang="en-US" altLang="ru-RU" baseline="-25000" dirty="0" smtClean="0"/>
              <a:t>2</a:t>
            </a:r>
            <a:r>
              <a:rPr lang="en-US" altLang="ru-RU" dirty="0" smtClean="0"/>
              <a:t>, ZrO</a:t>
            </a:r>
            <a:r>
              <a:rPr lang="en-US" altLang="ru-RU" baseline="-25000" dirty="0" smtClean="0"/>
              <a:t>2</a:t>
            </a:r>
            <a:r>
              <a:rPr lang="en-US" altLang="ru-RU" dirty="0" smtClean="0"/>
              <a:t> – </a:t>
            </a:r>
            <a:r>
              <a:rPr lang="ru-RU" altLang="ru-RU" dirty="0" smtClean="0"/>
              <a:t>придают термостойкие и прочностные свойства;</a:t>
            </a:r>
          </a:p>
          <a:p>
            <a:pPr indent="252000" algn="just">
              <a:lnSpc>
                <a:spcPct val="150000"/>
              </a:lnSpc>
            </a:pPr>
            <a:r>
              <a:rPr lang="ru-RU" altLang="ru-RU" b="1" dirty="0" smtClean="0"/>
              <a:t>Электронные промоторы: </a:t>
            </a:r>
            <a:r>
              <a:rPr lang="en-US" altLang="ru-RU" dirty="0" err="1" smtClean="0"/>
              <a:t>MgO</a:t>
            </a:r>
            <a:r>
              <a:rPr lang="en-US" altLang="ru-RU" dirty="0" smtClean="0"/>
              <a:t>, Cr</a:t>
            </a:r>
            <a:r>
              <a:rPr lang="en-US" altLang="ru-RU" baseline="-25000" dirty="0" smtClean="0"/>
              <a:t>2</a:t>
            </a:r>
            <a:r>
              <a:rPr lang="en-US" altLang="ru-RU" dirty="0" smtClean="0"/>
              <a:t>O</a:t>
            </a:r>
            <a:r>
              <a:rPr lang="en-US" altLang="ru-RU" baseline="-25000" dirty="0" smtClean="0"/>
              <a:t>3</a:t>
            </a:r>
            <a:r>
              <a:rPr lang="en-US" altLang="ru-RU" dirty="0" smtClean="0"/>
              <a:t>, </a:t>
            </a:r>
            <a:r>
              <a:rPr lang="en-US" altLang="ru-RU" dirty="0" err="1" smtClean="0"/>
              <a:t>CaO</a:t>
            </a:r>
            <a:r>
              <a:rPr lang="en-US" altLang="ru-RU" dirty="0" smtClean="0"/>
              <a:t> – </a:t>
            </a:r>
            <a:r>
              <a:rPr lang="ru-RU" altLang="ru-RU" dirty="0" smtClean="0"/>
              <a:t>повышают активность, изменяют селективность процесса, </a:t>
            </a:r>
            <a:r>
              <a:rPr lang="ru-RU" altLang="ru-RU" i="1" dirty="0" smtClean="0"/>
              <a:t>например, соотношение </a:t>
            </a:r>
            <a:r>
              <a:rPr lang="en-US" altLang="ru-RU" i="1" dirty="0" smtClean="0"/>
              <a:t>CO </a:t>
            </a:r>
            <a:r>
              <a:rPr lang="ru-RU" altLang="ru-RU" i="1" dirty="0" smtClean="0"/>
              <a:t>и </a:t>
            </a:r>
            <a:r>
              <a:rPr lang="en-US" altLang="ru-RU" i="1" dirty="0" smtClean="0"/>
              <a:t>CO</a:t>
            </a:r>
            <a:r>
              <a:rPr lang="en-US" altLang="ru-RU" i="1" baseline="-25000" dirty="0" smtClean="0"/>
              <a:t>2</a:t>
            </a:r>
            <a:r>
              <a:rPr lang="en-US" altLang="ru-RU" i="1" dirty="0" smtClean="0"/>
              <a:t> </a:t>
            </a:r>
            <a:r>
              <a:rPr lang="ru-RU" altLang="ru-RU" i="1" dirty="0" smtClean="0"/>
              <a:t>в продуктах.</a:t>
            </a:r>
          </a:p>
          <a:p>
            <a:pPr indent="252000" algn="just">
              <a:lnSpc>
                <a:spcPct val="150000"/>
              </a:lnSpc>
            </a:pPr>
            <a:r>
              <a:rPr lang="ru-RU" altLang="ru-RU" b="1" dirty="0" smtClean="0"/>
              <a:t>Оптимальные условия </a:t>
            </a:r>
            <a:r>
              <a:rPr lang="ru-RU" altLang="ru-RU" dirty="0" smtClean="0"/>
              <a:t>конверсии метана: 800-900 град. С, давление до 2 МПа, объемная скорость подачи сырья – 600 ч</a:t>
            </a:r>
            <a:r>
              <a:rPr lang="en-US" altLang="ru-RU" baseline="30000" dirty="0" smtClean="0"/>
              <a:t>-1</a:t>
            </a:r>
            <a:r>
              <a:rPr lang="ru-RU" altLang="ru-RU" dirty="0" smtClean="0"/>
              <a:t>, мольное соотношение </a:t>
            </a:r>
            <a:r>
              <a:rPr lang="en-US" altLang="ru-RU" dirty="0" smtClean="0"/>
              <a:t>CH</a:t>
            </a:r>
            <a:r>
              <a:rPr lang="en-US" altLang="ru-RU" baseline="-25000" dirty="0" smtClean="0"/>
              <a:t>4</a:t>
            </a:r>
            <a:r>
              <a:rPr lang="en-US" altLang="ru-RU" dirty="0" smtClean="0"/>
              <a:t> : H</a:t>
            </a:r>
            <a:r>
              <a:rPr lang="en-US" altLang="ru-RU" baseline="-25000" dirty="0" smtClean="0"/>
              <a:t>2</a:t>
            </a:r>
            <a:r>
              <a:rPr lang="en-US" altLang="ru-RU" dirty="0" smtClean="0"/>
              <a:t>O : CO</a:t>
            </a:r>
            <a:r>
              <a:rPr lang="en-US" altLang="ru-RU" baseline="-25000" dirty="0" smtClean="0"/>
              <a:t>2</a:t>
            </a:r>
            <a:r>
              <a:rPr lang="en-US" altLang="ru-RU" dirty="0" smtClean="0"/>
              <a:t> = 1 : 3,3 : 0,24</a:t>
            </a:r>
            <a:r>
              <a:rPr lang="ru-RU" altLang="ru-RU" dirty="0" smtClean="0"/>
              <a:t>.</a:t>
            </a:r>
            <a:endParaRPr lang="ru-RU" altLang="ru-RU" dirty="0"/>
          </a:p>
        </p:txBody>
      </p:sp>
      <p:pic>
        <p:nvPicPr>
          <p:cNvPr id="5" name="Picture 8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01" b="73535"/>
          <a:stretch/>
        </p:blipFill>
        <p:spPr bwMode="auto">
          <a:xfrm>
            <a:off x="4067944" y="5675770"/>
            <a:ext cx="2036542" cy="898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 descr="C:\User\USHEVA\ФПК\ФПК MOODLE\КАРТИНКИ\Картинки\Зерно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5516522"/>
            <a:ext cx="1951229" cy="1216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168" y="4643834"/>
            <a:ext cx="2592388" cy="224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106883" y="836712"/>
            <a:ext cx="8929613" cy="4185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ru-RU" altLang="ru-RU" sz="2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Стадии парового риформинга легких алканов:</a:t>
            </a:r>
          </a:p>
          <a:p>
            <a:pPr algn="just" eaLnBrk="1" hangingPunct="1"/>
            <a:endParaRPr lang="ru-RU" altLang="ru-RU" sz="2400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marL="457200" indent="-457200" algn="just" eaLnBrk="1" hangingPunct="1">
              <a:buAutoNum type="arabicParenR"/>
            </a:pPr>
            <a:r>
              <a:rPr lang="ru-RU" altLang="ru-RU" sz="2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Риформинг</a:t>
            </a:r>
          </a:p>
          <a:p>
            <a:pPr marL="457200" indent="-457200" algn="just" eaLnBrk="1" hangingPunct="1"/>
            <a:r>
              <a:rPr lang="ru-RU" altLang="ru-RU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				</a:t>
            </a:r>
            <a:r>
              <a:rPr lang="ru-RU" altLang="ru-RU" sz="2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СН</a:t>
            </a:r>
            <a:r>
              <a:rPr lang="ru-RU" altLang="ru-RU" sz="2400" b="1" baseline="-25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4</a:t>
            </a:r>
            <a:r>
              <a:rPr lang="ru-RU" altLang="ru-RU" sz="2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+ Н</a:t>
            </a:r>
            <a:r>
              <a:rPr lang="ru-RU" altLang="ru-RU" sz="2400" b="1" baseline="-25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sz="2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О = СО + 3Н</a:t>
            </a:r>
            <a:r>
              <a:rPr lang="ru-RU" altLang="ru-RU" sz="2400" b="1" baseline="-25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sz="2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- 200 кДж</a:t>
            </a:r>
          </a:p>
          <a:p>
            <a:pPr marL="457200" indent="-457200" algn="ctr" eaLnBrk="1" hangingPunct="1"/>
            <a:r>
              <a:rPr lang="ru-RU" altLang="ru-RU" sz="2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СО </a:t>
            </a:r>
            <a:r>
              <a:rPr lang="ru-RU" altLang="ru-RU" sz="24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+ Н</a:t>
            </a:r>
            <a:r>
              <a:rPr lang="ru-RU" altLang="ru-RU" sz="2400" b="1" baseline="-25000" dirty="0">
                <a:latin typeface="Calibri" pitchFamily="34" charset="0"/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sz="24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О = </a:t>
            </a:r>
            <a:r>
              <a:rPr lang="ru-RU" altLang="ru-RU" sz="2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СО</a:t>
            </a:r>
            <a:r>
              <a:rPr lang="ru-RU" altLang="ru-RU" sz="2400" b="1" baseline="-25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2</a:t>
            </a:r>
            <a:r>
              <a:rPr lang="ru-RU" altLang="ru-RU" sz="2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ru-RU" altLang="ru-RU" sz="24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+ </a:t>
            </a:r>
            <a:r>
              <a:rPr lang="ru-RU" altLang="ru-RU" sz="2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Н</a:t>
            </a:r>
            <a:r>
              <a:rPr lang="ru-RU" altLang="ru-RU" sz="2400" b="1" baseline="-25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2 </a:t>
            </a:r>
            <a:r>
              <a:rPr lang="ru-RU" altLang="ru-RU" sz="2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+ 43,5 кДж</a:t>
            </a:r>
          </a:p>
          <a:p>
            <a:r>
              <a:rPr lang="ru-RU" altLang="ru-RU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Снижение </a:t>
            </a:r>
            <a:r>
              <a:rPr lang="ru-RU" altLang="ru-RU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давления </a:t>
            </a:r>
            <a:r>
              <a:rPr lang="ru-RU" altLang="ru-RU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процесса ведет к увеличению степени конверсии;</a:t>
            </a:r>
          </a:p>
          <a:p>
            <a:r>
              <a:rPr lang="ru-RU" altLang="ru-RU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Повышение </a:t>
            </a:r>
            <a:r>
              <a:rPr lang="ru-RU" altLang="ru-RU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давления:</a:t>
            </a:r>
          </a:p>
          <a:p>
            <a:pPr>
              <a:buFontTx/>
              <a:buChar char="-"/>
            </a:pPr>
            <a:r>
              <a:rPr lang="ru-RU" altLang="ru-RU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способствует снижению энергетических затрат на компрессию газов;</a:t>
            </a:r>
          </a:p>
          <a:p>
            <a:pPr>
              <a:buFontTx/>
              <a:buChar char="-"/>
            </a:pPr>
            <a:r>
              <a:rPr lang="ru-RU" altLang="ru-RU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требует превышения допустимой температуры реакционных труб, что значительно снижает срок их службы.</a:t>
            </a:r>
          </a:p>
          <a:p>
            <a:r>
              <a:rPr lang="ru-RU" altLang="ru-RU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Температура </a:t>
            </a:r>
            <a:r>
              <a:rPr lang="ru-RU" altLang="ru-RU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процесса обусловлена давлением в системе, диаметром реактора, качеством стали реакционных труб и допустимыми теплонапряжениями поверхности реакционных труб.</a:t>
            </a:r>
            <a:endParaRPr lang="ru-RU" altLang="ru-RU" sz="2000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7707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560388" y="877357"/>
            <a:ext cx="8137525" cy="2800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ru-RU" altLang="ru-RU" sz="2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Стадии парового риформинга легких алканов:</a:t>
            </a:r>
          </a:p>
          <a:p>
            <a:pPr algn="just" eaLnBrk="1" hangingPunct="1"/>
            <a:endParaRPr lang="ru-RU" altLang="ru-RU" sz="1400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marL="457200" indent="-457200" algn="just" eaLnBrk="1" hangingPunct="1">
              <a:buAutoNum type="arabicParenR"/>
            </a:pPr>
            <a:r>
              <a:rPr lang="ru-RU" altLang="ru-RU" sz="2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Риформинг</a:t>
            </a:r>
          </a:p>
          <a:p>
            <a:pPr marL="457200" indent="-457200" algn="just" eaLnBrk="1" hangingPunct="1"/>
            <a:r>
              <a:rPr lang="ru-RU" altLang="ru-RU" sz="2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Объемное соотношение пар : газ</a:t>
            </a:r>
            <a:r>
              <a:rPr lang="ru-RU" altLang="ru-RU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:</a:t>
            </a:r>
          </a:p>
          <a:p>
            <a:r>
              <a:rPr lang="ru-RU" altLang="ru-RU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Увеличивает степень конверсии метана.</a:t>
            </a:r>
            <a:endParaRPr lang="en-US" altLang="ru-RU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r>
              <a:rPr lang="ru-RU" altLang="ru-RU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Для газов с углеродным числом порядка 1-2 при давлении 20-25 атм - 4,5-8,0 к 1.</a:t>
            </a:r>
          </a:p>
          <a:p>
            <a:r>
              <a:rPr lang="ru-RU" altLang="ru-RU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При недостатке пара возможно осаждение углерода и закоксовывание катализатора. Поэтому в пусковой период на свежем катализаторе, когда такая опасность велика, это соотношение поддерживается равным 10:1.</a:t>
            </a:r>
          </a:p>
        </p:txBody>
      </p:sp>
      <p:sp>
        <p:nvSpPr>
          <p:cNvPr id="6" name="Прямоугольник 2"/>
          <p:cNvSpPr>
            <a:spLocks noChangeArrowheads="1"/>
          </p:cNvSpPr>
          <p:nvPr/>
        </p:nvSpPr>
        <p:spPr bwMode="auto">
          <a:xfrm>
            <a:off x="2108944" y="4653136"/>
            <a:ext cx="3759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1200" i="1" dirty="0"/>
              <a:t>Рис - Применяемое давление газа </a:t>
            </a:r>
            <a:r>
              <a:rPr lang="ru-RU" altLang="ru-RU" sz="1200" b="1" i="1" dirty="0"/>
              <a:t>Р</a:t>
            </a:r>
            <a:r>
              <a:rPr lang="ru-RU" altLang="ru-RU" sz="1200" i="1" dirty="0"/>
              <a:t> на выходе из трубчатого реактора конверсии природного газа в различные периоды времени </a:t>
            </a:r>
            <a:r>
              <a:rPr lang="ru-RU" altLang="ru-RU" sz="1200" b="1" i="1" dirty="0"/>
              <a:t>t</a:t>
            </a:r>
            <a:endParaRPr lang="ru-RU" altLang="ru-RU" sz="1200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16216" y="4723209"/>
            <a:ext cx="2576513" cy="216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1"/>
          <p:cNvSpPr>
            <a:spLocks noChangeArrowheads="1"/>
          </p:cNvSpPr>
          <p:nvPr/>
        </p:nvSpPr>
        <p:spPr bwMode="auto">
          <a:xfrm>
            <a:off x="3635896" y="5685055"/>
            <a:ext cx="3087687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1200" i="1" dirty="0"/>
              <a:t>Рис - Ограничения по температуре</a:t>
            </a:r>
            <a:r>
              <a:rPr lang="en-US" altLang="ru-RU" sz="1200" i="1" dirty="0"/>
              <a:t> </a:t>
            </a:r>
            <a:r>
              <a:rPr lang="ru-RU" altLang="ru-RU" sz="1200" i="1" dirty="0"/>
              <a:t> </a:t>
            </a:r>
            <a:r>
              <a:rPr lang="en-US" altLang="ru-RU" sz="1200" i="1" dirty="0"/>
              <a:t>t</a:t>
            </a:r>
            <a:r>
              <a:rPr lang="ru-RU" altLang="ru-RU" sz="1200" i="1" dirty="0"/>
              <a:t> и давлению Р процесса паровой конверсии, обусловленные материалом труб (отношение </a:t>
            </a:r>
            <a:r>
              <a:rPr lang="ru-RU" altLang="ru-RU" sz="1200" b="1" i="1" dirty="0"/>
              <a:t>пар : углерод = 3,5</a:t>
            </a:r>
            <a:r>
              <a:rPr lang="ru-RU" altLang="ru-RU" sz="1200" i="1" dirty="0"/>
              <a:t>; </a:t>
            </a:r>
            <a:r>
              <a:rPr lang="ru-RU" altLang="ru-RU" sz="1200" b="1" i="1" dirty="0"/>
              <a:t>А</a:t>
            </a:r>
            <a:r>
              <a:rPr lang="ru-RU" altLang="ru-RU" sz="1200" i="1" dirty="0"/>
              <a:t> – расчетные границы для работ труб)</a:t>
            </a:r>
            <a:endParaRPr lang="ru-RU" altLang="ru-RU" sz="1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435718"/>
            <a:ext cx="2051173" cy="2377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3986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5"/>
          <p:cNvSpPr>
            <a:spLocks noChangeArrowheads="1"/>
          </p:cNvSpPr>
          <p:nvPr/>
        </p:nvSpPr>
        <p:spPr bwMode="auto">
          <a:xfrm>
            <a:off x="165100" y="115888"/>
            <a:ext cx="89789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altLang="ru-RU" sz="2600" b="1"/>
              <a:t>Технологическая схема</a:t>
            </a:r>
            <a:endParaRPr lang="ru-RU" altLang="ru-RU" sz="2600"/>
          </a:p>
        </p:txBody>
      </p:sp>
      <p:pic>
        <p:nvPicPr>
          <p:cNvPr id="174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5" y="844550"/>
            <a:ext cx="6149975" cy="333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2" name="Rectangle 5"/>
          <p:cNvSpPr>
            <a:spLocks noChangeArrowheads="1"/>
          </p:cNvSpPr>
          <p:nvPr/>
        </p:nvSpPr>
        <p:spPr bwMode="auto">
          <a:xfrm>
            <a:off x="165100" y="4303713"/>
            <a:ext cx="4551363" cy="2554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altLang="ru-RU" sz="1600" dirty="0"/>
              <a:t>Основной аппарат – трубчатая печь.</a:t>
            </a:r>
          </a:p>
          <a:p>
            <a:r>
              <a:rPr lang="ru-RU" altLang="ru-RU" sz="1600" dirty="0"/>
              <a:t>Катализатор – </a:t>
            </a:r>
            <a:r>
              <a:rPr lang="en-US" altLang="ru-RU" sz="1600" dirty="0"/>
              <a:t>Ni-</a:t>
            </a:r>
            <a:r>
              <a:rPr lang="ru-RU" altLang="ru-RU" sz="1600" dirty="0"/>
              <a:t>содержащий (</a:t>
            </a:r>
            <a:r>
              <a:rPr lang="en-US" altLang="ru-RU" sz="1600" dirty="0" err="1"/>
              <a:t>NiO</a:t>
            </a:r>
            <a:r>
              <a:rPr lang="en-US" altLang="ru-RU" sz="1600" dirty="0"/>
              <a:t> – 17-18 </a:t>
            </a:r>
            <a:r>
              <a:rPr lang="ru-RU" altLang="ru-RU" sz="1600" dirty="0"/>
              <a:t>%, </a:t>
            </a:r>
            <a:r>
              <a:rPr lang="en-US" altLang="ru-RU" sz="1600" dirty="0"/>
              <a:t>Al</a:t>
            </a:r>
            <a:r>
              <a:rPr lang="en-US" altLang="ru-RU" sz="1600" baseline="-25000" dirty="0"/>
              <a:t>2</a:t>
            </a:r>
            <a:r>
              <a:rPr lang="en-US" altLang="ru-RU" sz="1600" dirty="0"/>
              <a:t>O</a:t>
            </a:r>
            <a:r>
              <a:rPr lang="en-US" altLang="ru-RU" sz="1600" baseline="-25000" dirty="0"/>
              <a:t>3</a:t>
            </a:r>
            <a:r>
              <a:rPr lang="en-US" altLang="ru-RU" sz="1600" dirty="0"/>
              <a:t> – 82-83 %</a:t>
            </a:r>
            <a:r>
              <a:rPr lang="ru-RU" altLang="ru-RU" sz="1600" dirty="0"/>
              <a:t>);</a:t>
            </a:r>
          </a:p>
          <a:p>
            <a:r>
              <a:rPr lang="ru-RU" altLang="ru-RU" sz="1600" dirty="0"/>
              <a:t>Конверсия – не менее 96-97 %</a:t>
            </a:r>
          </a:p>
          <a:p>
            <a:r>
              <a:rPr lang="ru-RU" altLang="ru-RU" sz="1600" dirty="0"/>
              <a:t>состав продукта – (</a:t>
            </a:r>
            <a:r>
              <a:rPr lang="en-US" altLang="ru-RU" sz="1600" dirty="0"/>
              <a:t>H</a:t>
            </a:r>
            <a:r>
              <a:rPr lang="en-US" altLang="ru-RU" sz="1600" baseline="-25000" dirty="0"/>
              <a:t>2</a:t>
            </a:r>
            <a:r>
              <a:rPr lang="en-US" altLang="ru-RU" sz="1600" dirty="0"/>
              <a:t>-CO</a:t>
            </a:r>
            <a:r>
              <a:rPr lang="en-US" altLang="ru-RU" sz="1600" baseline="-25000" dirty="0"/>
              <a:t>2</a:t>
            </a:r>
            <a:r>
              <a:rPr lang="ru-RU" altLang="ru-RU" sz="1600" dirty="0"/>
              <a:t>)</a:t>
            </a:r>
            <a:r>
              <a:rPr lang="en-US" altLang="ru-RU" sz="1600" dirty="0"/>
              <a:t>/(CO+CO</a:t>
            </a:r>
            <a:r>
              <a:rPr lang="en-US" altLang="ru-RU" sz="1600" baseline="-25000" dirty="0"/>
              <a:t>2</a:t>
            </a:r>
            <a:r>
              <a:rPr lang="en-US" altLang="ru-RU" sz="1600" dirty="0"/>
              <a:t>) = </a:t>
            </a:r>
            <a:r>
              <a:rPr lang="ru-RU" altLang="ru-RU" sz="1600" dirty="0"/>
              <a:t>2,69 (желательно </a:t>
            </a:r>
            <a:r>
              <a:rPr lang="en-US" altLang="ru-RU" sz="1600" dirty="0"/>
              <a:t>2-</a:t>
            </a:r>
            <a:r>
              <a:rPr lang="ru-RU" altLang="ru-RU" sz="1600" dirty="0"/>
              <a:t>2,15).</a:t>
            </a:r>
            <a:endParaRPr lang="en-US" altLang="ru-RU" sz="1600" dirty="0"/>
          </a:p>
          <a:p>
            <a:r>
              <a:rPr lang="en-US" altLang="ru-RU" sz="1600" dirty="0"/>
              <a:t>H</a:t>
            </a:r>
            <a:r>
              <a:rPr lang="en-US" altLang="ru-RU" sz="1600" baseline="-25000" dirty="0"/>
              <a:t>2</a:t>
            </a:r>
            <a:r>
              <a:rPr lang="en-US" altLang="ru-RU" sz="1600" dirty="0"/>
              <a:t>O/CH</a:t>
            </a:r>
            <a:r>
              <a:rPr lang="en-US" altLang="ru-RU" sz="1600" baseline="-25000" dirty="0"/>
              <a:t>4</a:t>
            </a:r>
            <a:r>
              <a:rPr lang="en-US" altLang="ru-RU" sz="1600" dirty="0"/>
              <a:t> – </a:t>
            </a:r>
            <a:r>
              <a:rPr lang="ru-RU" altLang="ru-RU" sz="1600" dirty="0"/>
              <a:t>не менее 1,9 !!!</a:t>
            </a:r>
          </a:p>
          <a:p>
            <a:r>
              <a:rPr lang="ru-RU" altLang="ru-RU" sz="1600" dirty="0"/>
              <a:t>Расход пара в реакцию – 50-70 % от общего расхода пара в печь</a:t>
            </a:r>
          </a:p>
          <a:p>
            <a:r>
              <a:rPr lang="ru-RU" altLang="ru-RU" sz="1600" dirty="0"/>
              <a:t> </a:t>
            </a:r>
          </a:p>
        </p:txBody>
      </p:sp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4581525"/>
            <a:ext cx="4257675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4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50000" y="1120775"/>
            <a:ext cx="2592388" cy="224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5"/>
          <p:cNvSpPr>
            <a:spLocks noChangeArrowheads="1"/>
          </p:cNvSpPr>
          <p:nvPr/>
        </p:nvSpPr>
        <p:spPr bwMode="auto">
          <a:xfrm>
            <a:off x="165100" y="115888"/>
            <a:ext cx="89789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altLang="ru-RU" sz="2600" b="1" dirty="0" smtClean="0"/>
              <a:t>Конструкция трубчатой печи</a:t>
            </a:r>
            <a:endParaRPr lang="ru-RU" altLang="ru-RU" sz="2600" dirty="0"/>
          </a:p>
        </p:txBody>
      </p:sp>
      <p:sp>
        <p:nvSpPr>
          <p:cNvPr id="9220" name="Rectangle 5"/>
          <p:cNvSpPr>
            <a:spLocks noChangeArrowheads="1"/>
          </p:cNvSpPr>
          <p:nvPr/>
        </p:nvSpPr>
        <p:spPr bwMode="auto">
          <a:xfrm>
            <a:off x="107504" y="747932"/>
            <a:ext cx="4835078" cy="609397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ru-RU" sz="1300" b="1" dirty="0"/>
              <a:t>Трубчатая печь </a:t>
            </a:r>
          </a:p>
          <a:p>
            <a:pPr>
              <a:defRPr/>
            </a:pPr>
            <a:r>
              <a:rPr lang="ru-RU" sz="1300" b="1" dirty="0"/>
              <a:t>(</a:t>
            </a:r>
            <a:r>
              <a:rPr lang="ru-RU" sz="1300" b="1" i="1" dirty="0"/>
              <a:t>установка конверсии ОАО «Сибметахим»</a:t>
            </a:r>
            <a:r>
              <a:rPr lang="ru-RU" sz="1300" b="1" dirty="0"/>
              <a:t>)</a:t>
            </a:r>
          </a:p>
          <a:p>
            <a:pPr marL="285750" indent="-285750">
              <a:buFontTx/>
              <a:buChar char="-"/>
              <a:defRPr/>
            </a:pPr>
            <a:r>
              <a:rPr lang="ru-RU" sz="1300" dirty="0"/>
              <a:t>Наружная температура реакц. труб. – 900-980 °С;</a:t>
            </a:r>
          </a:p>
          <a:p>
            <a:pPr marL="285750" indent="-285750">
              <a:buFontTx/>
              <a:buChar char="-"/>
              <a:defRPr/>
            </a:pPr>
            <a:r>
              <a:rPr lang="ru-RU" sz="1300" dirty="0"/>
              <a:t>Температура дымовых газов – 900-1100 °С;</a:t>
            </a:r>
          </a:p>
          <a:p>
            <a:pPr>
              <a:defRPr/>
            </a:pPr>
            <a:r>
              <a:rPr lang="ru-RU" sz="1300" i="1" dirty="0" smtClean="0"/>
              <a:t>Радиантная </a:t>
            </a:r>
            <a:r>
              <a:rPr lang="ru-RU" sz="1300" i="1" dirty="0"/>
              <a:t>зона:</a:t>
            </a:r>
          </a:p>
          <a:p>
            <a:pPr marL="285750" indent="-285750">
              <a:buFontTx/>
              <a:buChar char="-"/>
              <a:defRPr/>
            </a:pPr>
            <a:r>
              <a:rPr lang="ru-RU" sz="1300" dirty="0"/>
              <a:t>496 реакц. труб по 102 мм </a:t>
            </a:r>
            <a:r>
              <a:rPr lang="ru-RU" sz="1300" dirty="0" smtClean="0"/>
              <a:t>внутреннего диаметра </a:t>
            </a:r>
            <a:br>
              <a:rPr lang="ru-RU" sz="1300" dirty="0" smtClean="0"/>
            </a:br>
            <a:r>
              <a:rPr lang="ru-RU" sz="1300" dirty="0" smtClean="0"/>
              <a:t>(толщина стенки 16-20 мм, материал – жаропрочная хром-никелевая сталь);</a:t>
            </a:r>
          </a:p>
          <a:p>
            <a:pPr marL="285750" indent="-285750">
              <a:buFontTx/>
              <a:buChar char="-"/>
              <a:defRPr/>
            </a:pPr>
            <a:r>
              <a:rPr lang="ru-RU" sz="1300" dirty="0" smtClean="0"/>
              <a:t>Высота 10-14 м;</a:t>
            </a:r>
            <a:endParaRPr lang="ru-RU" sz="1300" dirty="0"/>
          </a:p>
          <a:p>
            <a:pPr marL="285750" indent="-285750">
              <a:buFontTx/>
              <a:buChar char="-"/>
              <a:defRPr/>
            </a:pPr>
            <a:r>
              <a:rPr lang="ru-RU" sz="1300" dirty="0"/>
              <a:t>Общий объем кат. – 49 м</a:t>
            </a:r>
            <a:r>
              <a:rPr lang="ru-RU" sz="1300" baseline="30000" dirty="0"/>
              <a:t>3</a:t>
            </a:r>
            <a:r>
              <a:rPr lang="ru-RU" sz="1300" dirty="0"/>
              <a:t>;</a:t>
            </a:r>
          </a:p>
          <a:p>
            <a:pPr marL="285750" indent="-285750">
              <a:buFontTx/>
              <a:buChar char="-"/>
              <a:defRPr/>
            </a:pPr>
            <a:r>
              <a:rPr lang="ru-RU" sz="1300" dirty="0"/>
              <a:t>2 печи работают параллельно;</a:t>
            </a:r>
          </a:p>
          <a:p>
            <a:pPr marL="285750" indent="-285750">
              <a:buFontTx/>
              <a:buChar char="-"/>
              <a:defRPr/>
            </a:pPr>
            <a:r>
              <a:rPr lang="ru-RU" sz="1300" dirty="0"/>
              <a:t>153 горелки;</a:t>
            </a:r>
          </a:p>
          <a:p>
            <a:pPr>
              <a:defRPr/>
            </a:pPr>
            <a:r>
              <a:rPr lang="ru-RU" sz="1300" i="1" dirty="0"/>
              <a:t>Конвективная зона:</a:t>
            </a:r>
          </a:p>
          <a:p>
            <a:pPr marL="285750" indent="-285750">
              <a:buFontTx/>
              <a:buChar char="-"/>
              <a:defRPr/>
            </a:pPr>
            <a:r>
              <a:rPr lang="ru-RU" sz="1300" dirty="0"/>
              <a:t>Теплообменная аппаратура; </a:t>
            </a:r>
          </a:p>
          <a:p>
            <a:pPr marL="285750" indent="-285750">
              <a:buFontTx/>
              <a:buChar char="-"/>
              <a:defRPr/>
            </a:pPr>
            <a:endParaRPr lang="ru-RU" sz="1300" dirty="0"/>
          </a:p>
          <a:p>
            <a:pPr>
              <a:defRPr/>
            </a:pPr>
            <a:r>
              <a:rPr lang="ru-RU" sz="1300" b="1" dirty="0"/>
              <a:t>Температура входа в печь</a:t>
            </a:r>
            <a:r>
              <a:rPr lang="ru-RU" sz="1300" dirty="0"/>
              <a:t> </a:t>
            </a:r>
            <a:r>
              <a:rPr lang="ru-RU" sz="1300" dirty="0" smtClean="0"/>
              <a:t>(конв. </a:t>
            </a:r>
            <a:r>
              <a:rPr lang="ru-RU" sz="1300" dirty="0" smtClean="0">
                <a:latin typeface="Arial"/>
                <a:cs typeface="Arial"/>
              </a:rPr>
              <a:t>→ радиант.</a:t>
            </a:r>
            <a:r>
              <a:rPr lang="ru-RU" sz="1300" dirty="0" smtClean="0"/>
              <a:t>) </a:t>
            </a:r>
            <a:r>
              <a:rPr lang="ru-RU" sz="1300" dirty="0"/>
              <a:t>– 510 °С;</a:t>
            </a:r>
          </a:p>
          <a:p>
            <a:pPr>
              <a:defRPr/>
            </a:pPr>
            <a:endParaRPr lang="ru-RU" sz="1300" dirty="0"/>
          </a:p>
          <a:p>
            <a:pPr>
              <a:defRPr/>
            </a:pPr>
            <a:r>
              <a:rPr lang="ru-RU" sz="1300" b="1" dirty="0"/>
              <a:t>Температура на выходе </a:t>
            </a:r>
            <a:r>
              <a:rPr lang="ru-RU" sz="1300" dirty="0"/>
              <a:t>– не выше 880 °С, давление процесса – 1,8-1,9 МПа;</a:t>
            </a:r>
          </a:p>
          <a:p>
            <a:pPr>
              <a:defRPr/>
            </a:pPr>
            <a:endParaRPr lang="ru-RU" sz="1300" dirty="0"/>
          </a:p>
          <a:p>
            <a:pPr>
              <a:defRPr/>
            </a:pPr>
            <a:r>
              <a:rPr lang="ru-RU" sz="1300" b="1" dirty="0"/>
              <a:t> Тепло дымовых газов используется для:</a:t>
            </a:r>
          </a:p>
          <a:p>
            <a:pPr>
              <a:defRPr/>
            </a:pPr>
            <a:r>
              <a:rPr lang="ru-RU" sz="1300" dirty="0"/>
              <a:t>- для получения насыщенного пара 11,3 МПа в котлах-утилизаторах;</a:t>
            </a:r>
          </a:p>
          <a:p>
            <a:pPr>
              <a:defRPr/>
            </a:pPr>
            <a:r>
              <a:rPr lang="ru-RU" sz="1300" dirty="0"/>
              <a:t>- подогрева до 510 °</a:t>
            </a:r>
            <a:r>
              <a:rPr lang="ru-RU" sz="1300" dirty="0" smtClean="0"/>
              <a:t>С </a:t>
            </a:r>
            <a:r>
              <a:rPr lang="ru-RU" sz="1300" dirty="0"/>
              <a:t>парогазовой смеси, поступающей в реакционные трубы;</a:t>
            </a:r>
          </a:p>
          <a:p>
            <a:pPr>
              <a:defRPr/>
            </a:pPr>
            <a:r>
              <a:rPr lang="ru-RU" sz="1300" dirty="0"/>
              <a:t>- перегрева от 320 до 490 °</a:t>
            </a:r>
            <a:r>
              <a:rPr lang="ru-RU" sz="1300" dirty="0" smtClean="0"/>
              <a:t>С </a:t>
            </a:r>
            <a:r>
              <a:rPr lang="ru-RU" sz="1300" dirty="0"/>
              <a:t>насыщенного пара, получаемого в агрегате конверсии;</a:t>
            </a:r>
          </a:p>
          <a:p>
            <a:pPr>
              <a:defRPr/>
            </a:pPr>
            <a:r>
              <a:rPr lang="ru-RU" sz="1300" dirty="0"/>
              <a:t>- нагрева до 350 </a:t>
            </a:r>
            <a:r>
              <a:rPr lang="ru-RU" sz="1300" dirty="0" smtClean="0"/>
              <a:t>°С </a:t>
            </a:r>
            <a:r>
              <a:rPr lang="ru-RU" sz="1300" dirty="0"/>
              <a:t>воздуха, подаваемого в горелки трубчатой печи для сжигания.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11" r="16439" b="11651"/>
          <a:stretch/>
        </p:blipFill>
        <p:spPr bwMode="auto">
          <a:xfrm>
            <a:off x="4942582" y="548680"/>
            <a:ext cx="4237930" cy="5424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148064" y="5877272"/>
            <a:ext cx="3960440" cy="8309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ru-RU" sz="1200" dirty="0"/>
              <a:t>Трубчатая печь </a:t>
            </a:r>
            <a:endParaRPr lang="ru-RU" sz="1200" dirty="0" smtClean="0"/>
          </a:p>
          <a:p>
            <a:pPr algn="ctr">
              <a:defRPr/>
            </a:pPr>
            <a:r>
              <a:rPr lang="ru-RU" sz="1200" dirty="0" smtClean="0"/>
              <a:t>1, 2 – коллекторы конвертированного и исходного газов; 3 – реакционная труба; 4</a:t>
            </a:r>
            <a:r>
              <a:rPr lang="en-US" sz="1200" dirty="0" smtClean="0"/>
              <a:t> </a:t>
            </a:r>
            <a:r>
              <a:rPr lang="ru-RU" sz="1200" dirty="0" smtClean="0"/>
              <a:t>- футеровка; </a:t>
            </a:r>
          </a:p>
          <a:p>
            <a:pPr algn="ctr">
              <a:defRPr/>
            </a:pPr>
            <a:r>
              <a:rPr lang="ru-RU" sz="1200" dirty="0" smtClean="0"/>
              <a:t>5</a:t>
            </a:r>
            <a:r>
              <a:rPr lang="en-US" sz="1200" dirty="0" smtClean="0"/>
              <a:t> </a:t>
            </a:r>
            <a:r>
              <a:rPr lang="ru-RU" sz="1200" dirty="0" smtClean="0"/>
              <a:t>- горелка; 6 – дымоход.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4050987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0" y="11255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 dirty="0"/>
          </a:p>
        </p:txBody>
      </p:sp>
      <p:sp>
        <p:nvSpPr>
          <p:cNvPr id="16387" name="Rectangle 5"/>
          <p:cNvSpPr>
            <a:spLocks noChangeArrowheads="1"/>
          </p:cNvSpPr>
          <p:nvPr/>
        </p:nvSpPr>
        <p:spPr bwMode="auto">
          <a:xfrm>
            <a:off x="165100" y="115888"/>
            <a:ext cx="89789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altLang="ru-RU" sz="2600" b="1" dirty="0" smtClean="0"/>
              <a:t>Рабочие условия паровой конверсии</a:t>
            </a:r>
            <a:endParaRPr lang="ru-RU" altLang="ru-RU" sz="2600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1912104"/>
              </p:ext>
            </p:extLst>
          </p:nvPr>
        </p:nvGraphicFramePr>
        <p:xfrm>
          <a:off x="971600" y="692696"/>
          <a:ext cx="7236000" cy="48511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716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Рабочие условия</a:t>
                      </a:r>
                      <a:endParaRPr lang="ru-RU" sz="1400" dirty="0"/>
                    </a:p>
                  </a:txBody>
                  <a:tcPr marL="46800" marR="468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На входе</a:t>
                      </a:r>
                      <a:endParaRPr lang="ru-RU" sz="1400" dirty="0"/>
                    </a:p>
                  </a:txBody>
                  <a:tcPr marL="46800" marR="468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На выходе</a:t>
                      </a:r>
                      <a:endParaRPr lang="ru-RU" sz="1400" dirty="0"/>
                    </a:p>
                  </a:txBody>
                  <a:tcPr marL="46800" marR="46800" marT="36000" marB="3600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Температура</a:t>
                      </a:r>
                      <a:r>
                        <a:rPr lang="ru-RU" sz="1400" baseline="0" dirty="0" smtClean="0"/>
                        <a:t> газа, °С</a:t>
                      </a:r>
                      <a:endParaRPr lang="ru-RU" sz="1400" dirty="0"/>
                    </a:p>
                  </a:txBody>
                  <a:tcPr marL="46800" marR="468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371</a:t>
                      </a:r>
                      <a:endParaRPr lang="ru-RU" sz="1400" dirty="0"/>
                    </a:p>
                  </a:txBody>
                  <a:tcPr marL="46800" marR="468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857</a:t>
                      </a:r>
                      <a:endParaRPr lang="ru-RU" sz="1400" dirty="0"/>
                    </a:p>
                  </a:txBody>
                  <a:tcPr marL="46800" marR="46800" marT="36000" marB="3600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Давление</a:t>
                      </a:r>
                      <a:r>
                        <a:rPr lang="ru-RU" sz="1400" baseline="0" dirty="0" smtClean="0"/>
                        <a:t> газа, МПа изб.</a:t>
                      </a:r>
                      <a:endParaRPr lang="ru-RU" sz="1400" dirty="0"/>
                    </a:p>
                  </a:txBody>
                  <a:tcPr marL="46800" marR="468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2,48</a:t>
                      </a:r>
                      <a:endParaRPr lang="ru-RU" sz="1400" dirty="0"/>
                    </a:p>
                  </a:txBody>
                  <a:tcPr marL="46800" marR="468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2,14</a:t>
                      </a:r>
                      <a:endParaRPr lang="ru-RU" sz="1400" dirty="0"/>
                    </a:p>
                  </a:txBody>
                  <a:tcPr marL="46800" marR="46800" marT="36000" marB="3600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Оценочное количество</a:t>
                      </a:r>
                      <a:r>
                        <a:rPr lang="ru-RU" sz="1400" baseline="0" dirty="0" smtClean="0"/>
                        <a:t> передаваемого тепла, кВт/м</a:t>
                      </a:r>
                      <a:r>
                        <a:rPr lang="ru-RU" sz="1400" baseline="30000" dirty="0" smtClean="0"/>
                        <a:t>2</a:t>
                      </a:r>
                      <a:endParaRPr lang="ru-RU" sz="1400" baseline="30000" dirty="0"/>
                    </a:p>
                  </a:txBody>
                  <a:tcPr marL="46800" marR="46800" marT="36000" marB="3600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73,565</a:t>
                      </a:r>
                      <a:endParaRPr lang="ru-RU" sz="1400" dirty="0"/>
                    </a:p>
                  </a:txBody>
                  <a:tcPr marL="46800" marR="46800" marT="36000" marB="36000" anchor="ctr"/>
                </a:tc>
                <a:tc hMerge="1">
                  <a:txBody>
                    <a:bodyPr/>
                    <a:lstStyle/>
                    <a:p>
                      <a:pPr algn="r"/>
                      <a:endParaRPr lang="ru-RU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Теоретическая объемная скорость водорода,</a:t>
                      </a:r>
                      <a:r>
                        <a:rPr lang="ru-RU" sz="1400" baseline="0" dirty="0" smtClean="0"/>
                        <a:t> ч</a:t>
                      </a:r>
                      <a:r>
                        <a:rPr lang="en-US" sz="1400" baseline="30000" dirty="0" smtClean="0"/>
                        <a:t>-</a:t>
                      </a:r>
                      <a:r>
                        <a:rPr lang="ru-RU" sz="1400" baseline="30000" dirty="0" smtClean="0"/>
                        <a:t>1</a:t>
                      </a:r>
                      <a:endParaRPr lang="ru-RU" sz="1400" baseline="30000" dirty="0"/>
                    </a:p>
                  </a:txBody>
                  <a:tcPr marL="46800" marR="468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-</a:t>
                      </a:r>
                      <a:endParaRPr lang="ru-RU" sz="1400" dirty="0"/>
                    </a:p>
                  </a:txBody>
                  <a:tcPr marL="46800" marR="46800" marT="36000" marB="3600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2627</a:t>
                      </a:r>
                      <a:endParaRPr lang="ru-RU" sz="1400" dirty="0"/>
                    </a:p>
                  </a:txBody>
                  <a:tcPr marL="46800" marR="46800" marT="36000" marB="3600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Типичный состав сырья и продукта, мол. %</a:t>
                      </a:r>
                      <a:endParaRPr lang="ru-RU" sz="1400" dirty="0"/>
                    </a:p>
                  </a:txBody>
                  <a:tcPr marL="46800" marR="46800" marT="36000" marB="36000" anchor="ctr"/>
                </a:tc>
                <a:tc>
                  <a:txBody>
                    <a:bodyPr/>
                    <a:lstStyle/>
                    <a:p>
                      <a:pPr algn="r"/>
                      <a:endParaRPr lang="ru-RU" sz="1400" dirty="0"/>
                    </a:p>
                  </a:txBody>
                  <a:tcPr marL="46800" marR="46800" marT="36000" marB="36000" anchor="ctr"/>
                </a:tc>
                <a:tc>
                  <a:txBody>
                    <a:bodyPr/>
                    <a:lstStyle/>
                    <a:p>
                      <a:pPr algn="r"/>
                      <a:endParaRPr lang="ru-RU" sz="1400" dirty="0"/>
                    </a:p>
                  </a:txBody>
                  <a:tcPr marL="46800" marR="46800" marT="36000" marB="3600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CH</a:t>
                      </a:r>
                      <a:r>
                        <a:rPr lang="en-US" sz="1400" baseline="-25000" dirty="0" smtClean="0"/>
                        <a:t>4</a:t>
                      </a:r>
                      <a:endParaRPr lang="ru-RU" sz="1400" baseline="-25000" dirty="0"/>
                    </a:p>
                  </a:txBody>
                  <a:tcPr marL="46800" marR="46800" marT="36000" marB="360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79,10</a:t>
                      </a:r>
                      <a:endParaRPr lang="ru-RU" sz="1400" dirty="0"/>
                    </a:p>
                  </a:txBody>
                  <a:tcPr marL="46800" marR="46800" marT="36000" marB="360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2,6</a:t>
                      </a:r>
                      <a:endParaRPr lang="ru-RU" sz="1400" dirty="0"/>
                    </a:p>
                  </a:txBody>
                  <a:tcPr marL="46800" marR="46800" marT="36000" marB="3600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C</a:t>
                      </a:r>
                      <a:r>
                        <a:rPr lang="en-US" sz="1400" baseline="-25000" dirty="0" smtClean="0"/>
                        <a:t>2</a:t>
                      </a:r>
                      <a:r>
                        <a:rPr lang="en-US" sz="1400" dirty="0" smtClean="0"/>
                        <a:t>H</a:t>
                      </a:r>
                      <a:r>
                        <a:rPr lang="en-US" sz="1400" baseline="-25000" dirty="0" smtClean="0"/>
                        <a:t>6</a:t>
                      </a:r>
                      <a:endParaRPr lang="ru-RU" sz="1400" baseline="-25000" dirty="0"/>
                    </a:p>
                  </a:txBody>
                  <a:tcPr marL="46800" marR="46800" marT="36000" marB="360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1,49</a:t>
                      </a:r>
                      <a:endParaRPr lang="ru-RU" sz="1400" dirty="0"/>
                    </a:p>
                  </a:txBody>
                  <a:tcPr marL="46800" marR="46800" marT="36000" marB="36000" anchor="ctr"/>
                </a:tc>
                <a:tc>
                  <a:txBody>
                    <a:bodyPr/>
                    <a:lstStyle/>
                    <a:p>
                      <a:pPr algn="r"/>
                      <a:endParaRPr lang="ru-RU" sz="1400" dirty="0"/>
                    </a:p>
                  </a:txBody>
                  <a:tcPr marL="46800" marR="46800" marT="36000" marB="3600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C</a:t>
                      </a:r>
                      <a:r>
                        <a:rPr lang="en-US" sz="1400" baseline="-25000" dirty="0" smtClean="0"/>
                        <a:t>3</a:t>
                      </a:r>
                      <a:r>
                        <a:rPr lang="en-US" sz="1400" dirty="0" smtClean="0"/>
                        <a:t>H</a:t>
                      </a:r>
                      <a:r>
                        <a:rPr lang="en-US" sz="1400" baseline="-25000" dirty="0" smtClean="0"/>
                        <a:t>8</a:t>
                      </a:r>
                      <a:endParaRPr lang="ru-RU" sz="1400" baseline="-25000" dirty="0"/>
                    </a:p>
                  </a:txBody>
                  <a:tcPr marL="46800" marR="46800" marT="36000" marB="360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0,33</a:t>
                      </a:r>
                      <a:endParaRPr lang="ru-RU" sz="1400" dirty="0"/>
                    </a:p>
                  </a:txBody>
                  <a:tcPr marL="46800" marR="46800" marT="36000" marB="36000" anchor="ctr"/>
                </a:tc>
                <a:tc>
                  <a:txBody>
                    <a:bodyPr/>
                    <a:lstStyle/>
                    <a:p>
                      <a:pPr algn="r"/>
                      <a:endParaRPr lang="ru-RU" sz="1400" dirty="0"/>
                    </a:p>
                  </a:txBody>
                  <a:tcPr marL="46800" marR="46800" marT="36000" marB="36000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C</a:t>
                      </a:r>
                      <a:r>
                        <a:rPr lang="en-US" sz="1400" baseline="-25000" dirty="0" smtClean="0"/>
                        <a:t>4</a:t>
                      </a:r>
                      <a:r>
                        <a:rPr lang="en-US" sz="1400" dirty="0" smtClean="0"/>
                        <a:t>H</a:t>
                      </a:r>
                      <a:r>
                        <a:rPr lang="en-US" sz="1400" baseline="-25000" dirty="0" smtClean="0"/>
                        <a:t>10</a:t>
                      </a:r>
                      <a:endParaRPr lang="ru-RU" sz="1400" baseline="-25000" dirty="0"/>
                    </a:p>
                  </a:txBody>
                  <a:tcPr marL="46800" marR="46800" marT="36000" marB="360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0,18</a:t>
                      </a:r>
                      <a:endParaRPr lang="ru-RU" sz="1400" dirty="0"/>
                    </a:p>
                  </a:txBody>
                  <a:tcPr marL="46800" marR="46800" marT="36000" marB="36000" anchor="ctr"/>
                </a:tc>
                <a:tc>
                  <a:txBody>
                    <a:bodyPr/>
                    <a:lstStyle/>
                    <a:p>
                      <a:pPr algn="r"/>
                      <a:endParaRPr lang="ru-RU" sz="1400" dirty="0"/>
                    </a:p>
                  </a:txBody>
                  <a:tcPr marL="46800" marR="46800" marT="36000" marB="36000"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C</a:t>
                      </a:r>
                      <a:r>
                        <a:rPr lang="en-US" sz="1400" baseline="-25000" dirty="0" smtClean="0"/>
                        <a:t>5</a:t>
                      </a:r>
                      <a:r>
                        <a:rPr lang="en-US" sz="1400" dirty="0" smtClean="0"/>
                        <a:t>H</a:t>
                      </a:r>
                      <a:r>
                        <a:rPr lang="en-US" sz="1400" baseline="-25000" dirty="0" smtClean="0"/>
                        <a:t>12</a:t>
                      </a:r>
                      <a:endParaRPr lang="ru-RU" sz="1400" baseline="-25000" dirty="0"/>
                    </a:p>
                  </a:txBody>
                  <a:tcPr marL="46800" marR="46800" marT="36000" marB="360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0,10</a:t>
                      </a:r>
                      <a:endParaRPr lang="ru-RU" sz="1400" dirty="0"/>
                    </a:p>
                  </a:txBody>
                  <a:tcPr marL="46800" marR="46800" marT="36000" marB="36000" anchor="ctr"/>
                </a:tc>
                <a:tc>
                  <a:txBody>
                    <a:bodyPr/>
                    <a:lstStyle/>
                    <a:p>
                      <a:pPr algn="r"/>
                      <a:endParaRPr lang="ru-RU" sz="1400" dirty="0"/>
                    </a:p>
                  </a:txBody>
                  <a:tcPr marL="46800" marR="46800" marT="36000" marB="36000" anchor="ctr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47600"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CO</a:t>
                      </a:r>
                      <a:endParaRPr lang="ru-RU" sz="1400" dirty="0"/>
                    </a:p>
                  </a:txBody>
                  <a:tcPr marL="46800" marR="46800" marT="36000" marB="360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0,00</a:t>
                      </a:r>
                      <a:endParaRPr lang="ru-RU" sz="1400" dirty="0"/>
                    </a:p>
                  </a:txBody>
                  <a:tcPr marL="46800" marR="46800" marT="36000" marB="360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7,882</a:t>
                      </a:r>
                      <a:endParaRPr lang="ru-RU" sz="1400" dirty="0"/>
                    </a:p>
                  </a:txBody>
                  <a:tcPr marL="46800" marR="46800" marT="36000" marB="36000" anchor="ctr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CO</a:t>
                      </a:r>
                      <a:r>
                        <a:rPr lang="en-US" sz="1400" baseline="-25000" dirty="0" smtClean="0"/>
                        <a:t>2</a:t>
                      </a:r>
                      <a:endParaRPr lang="ru-RU" sz="1400" baseline="-25000" dirty="0"/>
                    </a:p>
                  </a:txBody>
                  <a:tcPr marL="46800" marR="46800" marT="36000" marB="360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0,00</a:t>
                      </a:r>
                      <a:endParaRPr lang="ru-RU" sz="1400" dirty="0"/>
                    </a:p>
                  </a:txBody>
                  <a:tcPr marL="46800" marR="46800" marT="36000" marB="360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12,324</a:t>
                      </a:r>
                      <a:endParaRPr lang="ru-RU" sz="1400" dirty="0"/>
                    </a:p>
                  </a:txBody>
                  <a:tcPr marL="46800" marR="46800" marT="36000" marB="36000" anchor="ctr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H</a:t>
                      </a:r>
                      <a:r>
                        <a:rPr lang="en-US" sz="1400" baseline="-25000" dirty="0" smtClean="0"/>
                        <a:t>2</a:t>
                      </a:r>
                      <a:endParaRPr lang="ru-RU" sz="1400" baseline="-25000" dirty="0"/>
                    </a:p>
                  </a:txBody>
                  <a:tcPr marL="46800" marR="46800" marT="36000" marB="360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5,9</a:t>
                      </a:r>
                      <a:endParaRPr lang="ru-RU" sz="1400" dirty="0"/>
                    </a:p>
                  </a:txBody>
                  <a:tcPr marL="46800" marR="46800" marT="36000" marB="360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73,703</a:t>
                      </a:r>
                      <a:endParaRPr lang="ru-RU" sz="1400" dirty="0"/>
                    </a:p>
                  </a:txBody>
                  <a:tcPr marL="46800" marR="46800" marT="36000" marB="36000" anchor="ctr"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N</a:t>
                      </a:r>
                      <a:r>
                        <a:rPr lang="en-US" sz="1400" baseline="-25000" dirty="0" smtClean="0"/>
                        <a:t>2</a:t>
                      </a:r>
                      <a:endParaRPr lang="ru-RU" sz="1400" baseline="-25000" dirty="0"/>
                    </a:p>
                  </a:txBody>
                  <a:tcPr marL="46800" marR="46800" marT="36000" marB="360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12,9</a:t>
                      </a:r>
                      <a:endParaRPr lang="ru-RU" sz="1400" dirty="0"/>
                    </a:p>
                  </a:txBody>
                  <a:tcPr marL="46800" marR="46800" marT="36000" marB="360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3,49</a:t>
                      </a:r>
                      <a:endParaRPr lang="ru-RU" sz="1400" dirty="0"/>
                    </a:p>
                  </a:txBody>
                  <a:tcPr marL="46800" marR="46800" marT="36000" marB="36000" anchor="ctr"/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Ar</a:t>
                      </a:r>
                      <a:endParaRPr lang="ru-RU" sz="1400" dirty="0"/>
                    </a:p>
                  </a:txBody>
                  <a:tcPr marL="46800" marR="46800" marT="36000" marB="360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0</a:t>
                      </a:r>
                      <a:endParaRPr lang="ru-RU" sz="1400" dirty="0"/>
                    </a:p>
                  </a:txBody>
                  <a:tcPr marL="46800" marR="46800" marT="36000" marB="360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0</a:t>
                      </a:r>
                      <a:endParaRPr lang="ru-RU" sz="1400" dirty="0"/>
                    </a:p>
                  </a:txBody>
                  <a:tcPr marL="46800" marR="46800" marT="36000" marB="36000" anchor="ctr"/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Мольное</a:t>
                      </a:r>
                      <a:r>
                        <a:rPr lang="ru-RU" sz="1400" baseline="0" dirty="0" smtClean="0"/>
                        <a:t> отношение «пар/газ»</a:t>
                      </a:r>
                      <a:endParaRPr lang="ru-RU" sz="1400" dirty="0"/>
                    </a:p>
                  </a:txBody>
                  <a:tcPr marL="46800" marR="468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5,6</a:t>
                      </a:r>
                      <a:endParaRPr lang="ru-RU" sz="1400" dirty="0"/>
                    </a:p>
                  </a:txBody>
                  <a:tcPr marL="46800" marR="468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1,19</a:t>
                      </a:r>
                      <a:endParaRPr lang="ru-RU" sz="1400" dirty="0"/>
                    </a:p>
                  </a:txBody>
                  <a:tcPr marL="46800" marR="46800" marT="36000" marB="36000" anchor="ctr"/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07504" y="5489937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hangingPunct="0"/>
            <a:r>
              <a:rPr lang="ru-RU" altLang="ru-RU" sz="1600" b="1" dirty="0" smtClean="0">
                <a:latin typeface="+mj-lt"/>
                <a:cs typeface="Times New Roman" pitchFamily="18" charset="0"/>
              </a:rPr>
              <a:t>Сложим реакции:</a:t>
            </a:r>
            <a:endParaRPr lang="en-US" altLang="ru-RU" sz="1600" b="1" dirty="0" smtClean="0">
              <a:latin typeface="+mj-lt"/>
              <a:cs typeface="Times New Roman" pitchFamily="18" charset="0"/>
            </a:endParaRPr>
          </a:p>
          <a:p>
            <a:pPr algn="ctr"/>
            <a:r>
              <a:rPr lang="en-US" sz="1600" dirty="0"/>
              <a:t>CH</a:t>
            </a:r>
            <a:r>
              <a:rPr lang="en-US" sz="1600" baseline="-25000" dirty="0"/>
              <a:t>4</a:t>
            </a:r>
            <a:r>
              <a:rPr lang="en-US" sz="1600" dirty="0"/>
              <a:t> + H</a:t>
            </a:r>
            <a:r>
              <a:rPr lang="en-US" sz="1600" baseline="-25000" dirty="0"/>
              <a:t>2</a:t>
            </a:r>
            <a:r>
              <a:rPr lang="en-US" sz="1600" dirty="0"/>
              <a:t>O = CO + </a:t>
            </a:r>
            <a:r>
              <a:rPr lang="en-US" sz="1600" dirty="0" smtClean="0"/>
              <a:t>3H</a:t>
            </a:r>
            <a:r>
              <a:rPr lang="en-US" sz="1600" baseline="-25000" dirty="0" smtClean="0"/>
              <a:t>2</a:t>
            </a:r>
            <a:endParaRPr lang="ru-RU" sz="1600" dirty="0" smtClean="0"/>
          </a:p>
          <a:p>
            <a:pPr algn="ctr"/>
            <a:r>
              <a:rPr lang="en-US" sz="1600" dirty="0" smtClean="0"/>
              <a:t>CO </a:t>
            </a:r>
            <a:r>
              <a:rPr lang="en-US" sz="1600" dirty="0"/>
              <a:t>+ H</a:t>
            </a:r>
            <a:r>
              <a:rPr lang="en-US" sz="1600" baseline="-25000" dirty="0"/>
              <a:t>2</a:t>
            </a:r>
            <a:r>
              <a:rPr lang="en-US" sz="1600" dirty="0"/>
              <a:t>O = CO</a:t>
            </a:r>
            <a:r>
              <a:rPr lang="en-US" sz="1600" baseline="-25000" dirty="0"/>
              <a:t>2</a:t>
            </a:r>
            <a:r>
              <a:rPr lang="en-US" sz="1600" dirty="0"/>
              <a:t> + </a:t>
            </a:r>
            <a:r>
              <a:rPr lang="en-US" sz="1600" dirty="0" smtClean="0"/>
              <a:t>H</a:t>
            </a:r>
            <a:r>
              <a:rPr lang="en-US" sz="1600" baseline="-25000" dirty="0" smtClean="0"/>
              <a:t>2</a:t>
            </a:r>
            <a:endParaRPr lang="ru-RU" sz="1600" baseline="-25000" dirty="0" smtClean="0"/>
          </a:p>
          <a:p>
            <a:pPr algn="ctr"/>
            <a:r>
              <a:rPr lang="ru-RU" altLang="ru-RU" sz="1600" dirty="0" smtClean="0">
                <a:latin typeface="+mj-lt"/>
                <a:cs typeface="Times New Roman" pitchFamily="18" charset="0"/>
                <a:sym typeface="Symbol" pitchFamily="18" charset="2"/>
              </a:rPr>
              <a:t>СО</a:t>
            </a:r>
            <a:r>
              <a:rPr lang="ru-RU" altLang="ru-RU" sz="1600" baseline="-30000" dirty="0" smtClean="0">
                <a:latin typeface="+mj-lt"/>
                <a:cs typeface="Times New Roman" pitchFamily="18" charset="0"/>
                <a:sym typeface="Symbol" pitchFamily="18" charset="2"/>
              </a:rPr>
              <a:t>2</a:t>
            </a:r>
            <a:r>
              <a:rPr lang="ru-RU" altLang="ru-RU" sz="1600" dirty="0" smtClean="0">
                <a:latin typeface="+mj-lt"/>
                <a:cs typeface="Times New Roman" pitchFamily="18" charset="0"/>
                <a:sym typeface="Symbol" pitchFamily="18" charset="2"/>
              </a:rPr>
              <a:t> + 3Н</a:t>
            </a:r>
            <a:r>
              <a:rPr lang="ru-RU" altLang="ru-RU" sz="1600" baseline="-30000" dirty="0" smtClean="0">
                <a:latin typeface="+mj-lt"/>
                <a:cs typeface="Times New Roman" pitchFamily="18" charset="0"/>
                <a:sym typeface="Symbol" pitchFamily="18" charset="2"/>
              </a:rPr>
              <a:t>2</a:t>
            </a:r>
            <a:r>
              <a:rPr lang="ru-RU" altLang="ru-RU" sz="1600" dirty="0" smtClean="0">
                <a:latin typeface="+mj-lt"/>
                <a:cs typeface="Times New Roman" pitchFamily="18" charset="0"/>
                <a:sym typeface="Symbol" pitchFamily="18" charset="2"/>
              </a:rPr>
              <a:t> = </a:t>
            </a:r>
            <a:r>
              <a:rPr lang="ru-RU" altLang="ru-RU" sz="1600" dirty="0" smtClean="0">
                <a:latin typeface="+mj-lt"/>
                <a:cs typeface="Times New Roman" pitchFamily="18" charset="0"/>
              </a:rPr>
              <a:t>СН</a:t>
            </a:r>
            <a:r>
              <a:rPr lang="ru-RU" altLang="ru-RU" sz="1600" baseline="-30000" dirty="0" smtClean="0">
                <a:latin typeface="+mj-lt"/>
                <a:cs typeface="Times New Roman" pitchFamily="18" charset="0"/>
                <a:sym typeface="Symbol" pitchFamily="18" charset="2"/>
              </a:rPr>
              <a:t>3</a:t>
            </a:r>
            <a:r>
              <a:rPr lang="ru-RU" altLang="ru-RU" sz="1600" dirty="0" smtClean="0">
                <a:latin typeface="+mj-lt"/>
                <a:cs typeface="Times New Roman" pitchFamily="18" charset="0"/>
                <a:sym typeface="Symbol" pitchFamily="18" charset="2"/>
              </a:rPr>
              <a:t>ОН + Н</a:t>
            </a:r>
            <a:r>
              <a:rPr lang="ru-RU" altLang="ru-RU" sz="1600" baseline="-30000" dirty="0" smtClean="0">
                <a:latin typeface="+mj-lt"/>
                <a:cs typeface="Times New Roman" pitchFamily="18" charset="0"/>
                <a:sym typeface="Symbol" pitchFamily="18" charset="2"/>
              </a:rPr>
              <a:t>2</a:t>
            </a:r>
            <a:r>
              <a:rPr lang="ru-RU" altLang="ru-RU" sz="1600" dirty="0" smtClean="0">
                <a:latin typeface="+mj-lt"/>
                <a:cs typeface="Times New Roman" pitchFamily="18" charset="0"/>
                <a:sym typeface="Symbol" pitchFamily="18" charset="2"/>
              </a:rPr>
              <a:t>О</a:t>
            </a:r>
          </a:p>
          <a:p>
            <a:pPr algn="ctr"/>
            <a:r>
              <a:rPr lang="ru-RU" sz="1600" b="1" dirty="0" smtClean="0">
                <a:latin typeface="+mj-lt"/>
                <a:cs typeface="Times New Roman" pitchFamily="18" charset="0"/>
                <a:sym typeface="Symbol" pitchFamily="18" charset="2"/>
              </a:rPr>
              <a:t>Получим: </a:t>
            </a:r>
            <a:r>
              <a:rPr lang="en-US" sz="1600" dirty="0"/>
              <a:t>CH</a:t>
            </a:r>
            <a:r>
              <a:rPr lang="en-US" sz="1600" baseline="-25000" dirty="0"/>
              <a:t>4</a:t>
            </a:r>
            <a:r>
              <a:rPr lang="en-US" sz="1600" dirty="0"/>
              <a:t> + H</a:t>
            </a:r>
            <a:r>
              <a:rPr lang="en-US" sz="1600" baseline="-25000" dirty="0"/>
              <a:t>2</a:t>
            </a:r>
            <a:r>
              <a:rPr lang="en-US" sz="1600" dirty="0"/>
              <a:t>O = </a:t>
            </a:r>
            <a:r>
              <a:rPr lang="ru-RU" altLang="ru-RU" sz="1600" dirty="0">
                <a:cs typeface="Times New Roman" pitchFamily="18" charset="0"/>
              </a:rPr>
              <a:t>СН</a:t>
            </a:r>
            <a:r>
              <a:rPr lang="ru-RU" altLang="ru-RU" sz="1600" baseline="-30000" dirty="0">
                <a:cs typeface="Times New Roman" pitchFamily="18" charset="0"/>
                <a:sym typeface="Symbol" pitchFamily="18" charset="2"/>
              </a:rPr>
              <a:t>3</a:t>
            </a:r>
            <a:r>
              <a:rPr lang="ru-RU" altLang="ru-RU" sz="1600" dirty="0">
                <a:cs typeface="Times New Roman" pitchFamily="18" charset="0"/>
                <a:sym typeface="Symbol" pitchFamily="18" charset="2"/>
              </a:rPr>
              <a:t>ОН</a:t>
            </a:r>
            <a:r>
              <a:rPr lang="en-US" sz="1600" dirty="0" smtClean="0"/>
              <a:t> </a:t>
            </a:r>
            <a:r>
              <a:rPr lang="en-US" sz="1600" dirty="0"/>
              <a:t>+ </a:t>
            </a:r>
            <a:r>
              <a:rPr lang="en-US" sz="1600" dirty="0" smtClean="0"/>
              <a:t>H</a:t>
            </a:r>
            <a:r>
              <a:rPr lang="en-US" sz="1600" baseline="-25000" dirty="0" smtClean="0"/>
              <a:t>2</a:t>
            </a:r>
            <a:endParaRPr lang="ru-RU" sz="1600" dirty="0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7734554"/>
              </p:ext>
            </p:extLst>
          </p:nvPr>
        </p:nvGraphicFramePr>
        <p:xfrm>
          <a:off x="3833813" y="5661025"/>
          <a:ext cx="2528887" cy="719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Equation" r:id="rId3" imgW="1765080" imgH="507960" progId="Equation.DSMT4">
                  <p:embed/>
                </p:oleObj>
              </mc:Choice>
              <mc:Fallback>
                <p:oleObj name="Equation" r:id="rId3" imgW="1765080" imgH="507960" progId="Equation.DSMT4">
                  <p:embed/>
                  <p:pic>
                    <p:nvPicPr>
                      <p:cNvPr id="0" name="Объект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33813" y="5661025"/>
                        <a:ext cx="2528887" cy="719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5434811"/>
              </p:ext>
            </p:extLst>
          </p:nvPr>
        </p:nvGraphicFramePr>
        <p:xfrm>
          <a:off x="6575425" y="5661025"/>
          <a:ext cx="2259013" cy="719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Equation" r:id="rId5" imgW="1676160" imgH="533160" progId="Equation.DSMT4">
                  <p:embed/>
                </p:oleObj>
              </mc:Choice>
              <mc:Fallback>
                <p:oleObj name="Equation" r:id="rId5" imgW="1676160" imgH="533160" progId="Equation.DSMT4">
                  <p:embed/>
                  <p:pic>
                    <p:nvPicPr>
                      <p:cNvPr id="0" name="Объект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75425" y="5661025"/>
                        <a:ext cx="2259013" cy="719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71941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5"/>
          <p:cNvSpPr>
            <a:spLocks noChangeArrowheads="1"/>
          </p:cNvSpPr>
          <p:nvPr/>
        </p:nvSpPr>
        <p:spPr bwMode="auto">
          <a:xfrm>
            <a:off x="165100" y="115888"/>
            <a:ext cx="89789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altLang="ru-RU" sz="2600" b="1" dirty="0" smtClean="0"/>
              <a:t>Недостатки конверсии метана</a:t>
            </a:r>
            <a:endParaRPr lang="ru-RU" altLang="ru-RU" sz="2600" dirty="0"/>
          </a:p>
        </p:txBody>
      </p:sp>
      <p:sp>
        <p:nvSpPr>
          <p:cNvPr id="20483" name="Rectangle 5"/>
          <p:cNvSpPr>
            <a:spLocks noChangeArrowheads="1"/>
          </p:cNvSpPr>
          <p:nvPr/>
        </p:nvSpPr>
        <p:spPr bwMode="auto">
          <a:xfrm>
            <a:off x="477067" y="836712"/>
            <a:ext cx="819939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ru-RU" altLang="ru-RU" sz="1600" b="1" dirty="0" smtClean="0"/>
              <a:t>Технология в целом</a:t>
            </a:r>
          </a:p>
          <a:p>
            <a:pPr>
              <a:lnSpc>
                <a:spcPct val="150000"/>
              </a:lnSpc>
            </a:pPr>
            <a:r>
              <a:rPr lang="ru-RU" altLang="ru-RU" sz="1600" dirty="0"/>
              <a:t>Для большинства комплексных установок производства метанола или искусственных жидких углеводородов из природных газов на стадию получения синтез-газа приходится более 50 % затрат</a:t>
            </a:r>
            <a:r>
              <a:rPr lang="ru-RU" altLang="ru-RU" sz="1600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ru-RU" altLang="ru-RU" sz="1600" b="1" dirty="0" smtClean="0"/>
              <a:t>Трубчатая </a:t>
            </a:r>
            <a:r>
              <a:rPr lang="ru-RU" altLang="ru-RU" sz="1600" b="1" dirty="0"/>
              <a:t>печь </a:t>
            </a:r>
          </a:p>
          <a:p>
            <a:pPr>
              <a:lnSpc>
                <a:spcPct val="150000"/>
              </a:lnSpc>
            </a:pPr>
            <a:r>
              <a:rPr lang="ru-RU" altLang="ru-RU" sz="1600" dirty="0"/>
              <a:t>К основным недостаткам трубчатых печей относятся:</a:t>
            </a:r>
          </a:p>
          <a:p>
            <a:pPr>
              <a:lnSpc>
                <a:spcPct val="150000"/>
              </a:lnSpc>
            </a:pPr>
            <a:r>
              <a:rPr lang="ru-RU" altLang="ru-RU" sz="1600" dirty="0"/>
              <a:t>- необходимость сжигания от 30 до 35 % природного газа, поступающего на производство;</a:t>
            </a:r>
          </a:p>
          <a:p>
            <a:pPr>
              <a:lnSpc>
                <a:spcPct val="150000"/>
              </a:lnSpc>
            </a:pPr>
            <a:r>
              <a:rPr lang="ru-RU" altLang="ru-RU" sz="1600" dirty="0"/>
              <a:t>- потеря значительного количества тепла с дымовыми газами;</a:t>
            </a:r>
          </a:p>
          <a:p>
            <a:pPr>
              <a:lnSpc>
                <a:spcPct val="150000"/>
              </a:lnSpc>
            </a:pPr>
            <a:r>
              <a:rPr lang="ru-RU" altLang="ru-RU" sz="1600" dirty="0"/>
              <a:t>- низкая степень превращения метана при повышенных давлениях;</a:t>
            </a:r>
          </a:p>
          <a:p>
            <a:pPr>
              <a:lnSpc>
                <a:spcPct val="150000"/>
              </a:lnSpc>
            </a:pPr>
            <a:r>
              <a:rPr lang="ru-RU" altLang="ru-RU" sz="1600" dirty="0"/>
              <a:t>- выбросы в атмосферу дымовых газов, в состав которых входит диоксид углерода и окислы азота, образующиеся в процессе сжигания природного газа с воздухом.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 dirty="0"/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 dirty="0"/>
          </a:p>
        </p:txBody>
      </p:sp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849313" y="1866900"/>
            <a:ext cx="7394575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altLang="ru-RU" sz="3000" b="1" dirty="0"/>
              <a:t>Газохимия</a:t>
            </a:r>
          </a:p>
        </p:txBody>
      </p:sp>
      <p:sp>
        <p:nvSpPr>
          <p:cNvPr id="11269" name="Rectangle 6"/>
          <p:cNvSpPr>
            <a:spLocks noChangeArrowheads="1"/>
          </p:cNvSpPr>
          <p:nvPr/>
        </p:nvSpPr>
        <p:spPr bwMode="auto">
          <a:xfrm>
            <a:off x="57150" y="3992563"/>
            <a:ext cx="89789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altLang="ru-RU" b="1" smtClean="0">
                <a:solidFill>
                  <a:schemeClr val="tx2"/>
                </a:solidFill>
              </a:rPr>
              <a:t>Черновые материалы</a:t>
            </a:r>
            <a:endParaRPr lang="ru-RU" altLang="ru-RU" dirty="0"/>
          </a:p>
        </p:txBody>
      </p:sp>
      <p:sp>
        <p:nvSpPr>
          <p:cNvPr id="11270" name="Rectangle 7"/>
          <p:cNvSpPr>
            <a:spLocks noChangeArrowheads="1"/>
          </p:cNvSpPr>
          <p:nvPr/>
        </p:nvSpPr>
        <p:spPr bwMode="auto">
          <a:xfrm>
            <a:off x="1475656" y="5076716"/>
            <a:ext cx="619268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altLang="ru-RU" b="1" dirty="0"/>
              <a:t>Лектор – к.т.н., доцент отделения химической инженерии ИШПР Юрьев Е.М.</a:t>
            </a:r>
            <a:r>
              <a:rPr lang="ru-RU" altLang="ru-RU" dirty="0"/>
              <a:t> </a:t>
            </a:r>
          </a:p>
        </p:txBody>
      </p:sp>
      <p:sp>
        <p:nvSpPr>
          <p:cNvPr id="11271" name="Rectangle 6"/>
          <p:cNvSpPr>
            <a:spLocks noChangeArrowheads="1"/>
          </p:cNvSpPr>
          <p:nvPr/>
        </p:nvSpPr>
        <p:spPr bwMode="auto">
          <a:xfrm>
            <a:off x="82550" y="3184525"/>
            <a:ext cx="89789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altLang="ru-RU" sz="2600" b="1" dirty="0"/>
              <a:t>Лекция № </a:t>
            </a:r>
            <a:r>
              <a:rPr lang="ru-RU" altLang="ru-RU" sz="2600" b="1" dirty="0" smtClean="0"/>
              <a:t>9</a:t>
            </a:r>
            <a:endParaRPr lang="ru-RU" altLang="ru-RU" sz="2600" dirty="0"/>
          </a:p>
        </p:txBody>
      </p:sp>
    </p:spTree>
    <p:extLst>
      <p:ext uri="{BB962C8B-B14F-4D97-AF65-F5344CB8AC3E}">
        <p14:creationId xmlns:p14="http://schemas.microsoft.com/office/powerpoint/2010/main" val="3718824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560388" y="939800"/>
            <a:ext cx="8137525" cy="433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ru-RU" altLang="ru-RU" sz="2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УПВ МНПЗ:</a:t>
            </a:r>
          </a:p>
          <a:p>
            <a:r>
              <a:rPr lang="ru-RU" altLang="ru-RU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Основными технологическими стадиями являются:</a:t>
            </a:r>
          </a:p>
          <a:p>
            <a:r>
              <a:rPr lang="ru-RU" altLang="ru-RU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- компримирование исходного газа;</a:t>
            </a:r>
          </a:p>
          <a:p>
            <a:r>
              <a:rPr lang="ru-RU" altLang="ru-RU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- предварительная очистка исходного газа от сероводорода раствором моноэтаноламина;</a:t>
            </a:r>
          </a:p>
          <a:p>
            <a:r>
              <a:rPr lang="ru-RU" altLang="ru-RU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- гидрирование сероорганических соединений и непредельных углеводородов с последующим поглощением сероводорода;</a:t>
            </a:r>
          </a:p>
          <a:p>
            <a:r>
              <a:rPr lang="ru-RU" altLang="ru-RU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- паровая каталитическая конверсия углеводородных газов в трубчатой печи;</a:t>
            </a:r>
          </a:p>
          <a:p>
            <a:r>
              <a:rPr lang="ru-RU" altLang="ru-RU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- </a:t>
            </a:r>
            <a:r>
              <a:rPr lang="ru-RU" altLang="ru-RU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двухступенчатая конверсия </a:t>
            </a:r>
            <a:r>
              <a:rPr lang="ru-RU" altLang="ru-RU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окиси углерода;</a:t>
            </a:r>
          </a:p>
          <a:p>
            <a:r>
              <a:rPr lang="ru-RU" altLang="ru-RU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- очистка конвертированного газа от углекислоты </a:t>
            </a:r>
            <a:r>
              <a:rPr lang="ru-RU" altLang="ru-RU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горячим раствором поташа;</a:t>
            </a:r>
          </a:p>
          <a:p>
            <a:r>
              <a:rPr lang="ru-RU" altLang="ru-RU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- компримирование (</a:t>
            </a:r>
            <a:r>
              <a:rPr lang="ru-RU" altLang="ru-RU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дожатие</a:t>
            </a:r>
            <a:r>
              <a:rPr lang="ru-RU" altLang="ru-RU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) технического водорода;</a:t>
            </a:r>
          </a:p>
          <a:p>
            <a:r>
              <a:rPr lang="ru-RU" altLang="ru-RU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- подготовка питательной воды;</a:t>
            </a:r>
          </a:p>
          <a:p>
            <a:r>
              <a:rPr lang="ru-RU" altLang="ru-RU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- получение и перегрев водяного пара для процесса получения водорода;</a:t>
            </a:r>
          </a:p>
          <a:p>
            <a:pPr>
              <a:buFontTx/>
              <a:buChar char="-"/>
            </a:pPr>
            <a:r>
              <a:rPr lang="ru-RU" altLang="ru-RU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утилизация тепла дымовых и конвертированного газов.</a:t>
            </a:r>
          </a:p>
          <a:p>
            <a:r>
              <a:rPr lang="ru-RU" altLang="ru-RU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Мощность - 15 тыс. тонн/год в расчёте на 100% водород.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5"/>
          <p:cNvSpPr>
            <a:spLocks noChangeArrowheads="1"/>
          </p:cNvSpPr>
          <p:nvPr/>
        </p:nvSpPr>
        <p:spPr bwMode="auto">
          <a:xfrm>
            <a:off x="165100" y="115888"/>
            <a:ext cx="89789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altLang="ru-RU" sz="2600" b="1"/>
              <a:t>Технологическая схема</a:t>
            </a:r>
            <a:endParaRPr lang="ru-RU" altLang="ru-RU" sz="2600"/>
          </a:p>
        </p:txBody>
      </p:sp>
      <p:pic>
        <p:nvPicPr>
          <p:cNvPr id="1843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-120000">
            <a:off x="3333750" y="1065213"/>
            <a:ext cx="5543550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1125538"/>
            <a:ext cx="2576513" cy="216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7" name="Прямоугольник 1"/>
          <p:cNvSpPr>
            <a:spLocks noChangeArrowheads="1"/>
          </p:cNvSpPr>
          <p:nvPr/>
        </p:nvSpPr>
        <p:spPr bwMode="auto">
          <a:xfrm>
            <a:off x="188913" y="3276600"/>
            <a:ext cx="3087687" cy="160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1400" i="1"/>
              <a:t>Рис - Ограничения по температуре</a:t>
            </a:r>
            <a:r>
              <a:rPr lang="en-US" altLang="ru-RU" sz="1400" i="1"/>
              <a:t> </a:t>
            </a:r>
            <a:r>
              <a:rPr lang="ru-RU" altLang="ru-RU" sz="1400" i="1"/>
              <a:t> </a:t>
            </a:r>
            <a:r>
              <a:rPr lang="en-US" altLang="ru-RU" sz="1400" i="1"/>
              <a:t>t</a:t>
            </a:r>
            <a:r>
              <a:rPr lang="ru-RU" altLang="ru-RU" sz="1400" i="1"/>
              <a:t> и давлению Р процесса паровой конверсии, обусловленные материалом труб (отношение </a:t>
            </a:r>
            <a:r>
              <a:rPr lang="ru-RU" altLang="ru-RU" sz="1400" b="1" i="1"/>
              <a:t>пар : углерод = 3,5</a:t>
            </a:r>
            <a:r>
              <a:rPr lang="ru-RU" altLang="ru-RU" sz="1400" i="1"/>
              <a:t>; </a:t>
            </a:r>
            <a:r>
              <a:rPr lang="ru-RU" altLang="ru-RU" sz="1400" b="1" i="1"/>
              <a:t>А</a:t>
            </a:r>
            <a:r>
              <a:rPr lang="ru-RU" altLang="ru-RU" sz="1400" i="1"/>
              <a:t> – расчетные границы для работ труб)</a:t>
            </a:r>
            <a:endParaRPr lang="ru-RU" altLang="ru-RU" sz="1400"/>
          </a:p>
        </p:txBody>
      </p:sp>
      <p:pic>
        <p:nvPicPr>
          <p:cNvPr id="1843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6600" y="4437063"/>
            <a:ext cx="1871663" cy="224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9" name="Прямоугольник 2"/>
          <p:cNvSpPr>
            <a:spLocks noChangeArrowheads="1"/>
          </p:cNvSpPr>
          <p:nvPr/>
        </p:nvSpPr>
        <p:spPr bwMode="auto">
          <a:xfrm>
            <a:off x="5364163" y="4960938"/>
            <a:ext cx="3759200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1400" i="1"/>
              <a:t>Рис - Применяемое давление газа </a:t>
            </a:r>
            <a:r>
              <a:rPr lang="ru-RU" altLang="ru-RU" sz="1400" b="1" i="1"/>
              <a:t>Р</a:t>
            </a:r>
            <a:r>
              <a:rPr lang="ru-RU" altLang="ru-RU" sz="1400" i="1"/>
              <a:t> на выходе из трубчатого реактора конверсии природного газа в различные периоды времени </a:t>
            </a:r>
            <a:r>
              <a:rPr lang="ru-RU" altLang="ru-RU" sz="1400" b="1" i="1"/>
              <a:t>t</a:t>
            </a:r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1402665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2739</TotalTime>
  <Words>1686</Words>
  <Application>Microsoft Office PowerPoint</Application>
  <PresentationFormat>Экран (4:3)</PresentationFormat>
  <Paragraphs>259</Paragraphs>
  <Slides>21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3" baseType="lpstr">
      <vt:lpstr>Оформление по умолчанию</vt:lpstr>
      <vt:lpstr>Equation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Выпускная квалификационная работа</dc:title>
  <dc:creator>Jager</dc:creator>
  <cp:lastModifiedBy>Egor M. Yurev</cp:lastModifiedBy>
  <cp:revision>651</cp:revision>
  <dcterms:created xsi:type="dcterms:W3CDTF">2007-06-17T17:17:26Z</dcterms:created>
  <dcterms:modified xsi:type="dcterms:W3CDTF">2023-03-29T08:15:01Z</dcterms:modified>
</cp:coreProperties>
</file>