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447" r:id="rId3"/>
    <p:sldId id="428" r:id="rId4"/>
    <p:sldId id="444" r:id="rId5"/>
    <p:sldId id="434" r:id="rId6"/>
    <p:sldId id="448" r:id="rId7"/>
    <p:sldId id="429" r:id="rId8"/>
    <p:sldId id="450" r:id="rId9"/>
    <p:sldId id="449" r:id="rId10"/>
    <p:sldId id="452" r:id="rId11"/>
    <p:sldId id="453" r:id="rId12"/>
    <p:sldId id="442" r:id="rId13"/>
    <p:sldId id="385" r:id="rId14"/>
    <p:sldId id="431" r:id="rId15"/>
    <p:sldId id="432" r:id="rId16"/>
    <p:sldId id="433" r:id="rId17"/>
    <p:sldId id="443" r:id="rId18"/>
    <p:sldId id="446" r:id="rId19"/>
    <p:sldId id="445" r:id="rId2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AF27"/>
    <a:srgbClr val="ECF3E8"/>
    <a:srgbClr val="D6E6CD"/>
    <a:srgbClr val="D4D4D4"/>
    <a:srgbClr val="EBEBEB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21" d="100"/>
          <a:sy n="121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75FEF8E-0F3E-47ED-9BD7-6E8BD44D2E07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8F13EAC-5922-4902-B099-43C80DDCAC08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908141A-4D41-486E-9FD2-01CA203A7962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6AB9B74-DFE4-42A3-A7FE-C949C81D87D3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5324088-8B14-4665-9229-7A7F49A32E80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90725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90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16377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92" y="146471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4C7B1C3-41C6-4D31-8B00-66B4419F3BEA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5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8CAC60-A6DE-418A-BCE3-0B10DCA84E85}" type="datetime1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BC8FAB6-C4B6-4BF0-A406-3D962A9913BA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6ED6E8-786C-4281-82A4-A9F6082A066D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0F63F30-AB9A-4EE1-A6E8-480D42C65E83}" type="datetime1">
              <a:rPr lang="ru-RU" smtClean="0"/>
              <a:t>27.03.2024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7AC85AE-7204-4E01-9858-DB647C9B2CB4}" type="datetime1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D25C39B-76C9-4D7F-8BD1-EE31E5A2A8A7}" type="datetime1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EE1B532-D3CB-4311-B046-D04670905DE1}" type="datetime1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A4AE-D209-4F41-92FE-693D2A04CB28}" type="datetime1">
              <a:rPr lang="ru-RU" smtClean="0"/>
              <a:t>27.03.2024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279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0" y="-25400"/>
            <a:ext cx="2777067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Располагайте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объекты в рамках модульной сетки,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заданной направляющими.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отображения/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скрытия направляющих используйте Alt+F9.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уровней текста используйте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выделение+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строку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нажмите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19" y="1268414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9282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9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8" r:id="rId15"/>
    <p:sldLayoutId id="2147483670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3" y="1894704"/>
            <a:ext cx="5775968" cy="2007994"/>
          </a:xfrm>
        </p:spPr>
        <p:txBody>
          <a:bodyPr>
            <a:no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/>
              <a:t>Производство гелия из природного газа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</a:t>
            </a:r>
            <a:r>
              <a:rPr lang="en-US" dirty="0" smtClean="0"/>
              <a:t>11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</a:t>
            </a:r>
            <a:r>
              <a:rPr lang="en-US" dirty="0" smtClean="0"/>
              <a:t>7</a:t>
            </a:r>
            <a:r>
              <a:rPr lang="ru-RU" dirty="0" smtClean="0"/>
              <a:t>.03.202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ru-RU" dirty="0"/>
              <a:t>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DACF5D-3D8D-C977-DAE3-187E596F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 smtClean="0"/>
              <a:t>применение гелия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7A9CB6-6358-689D-A5A5-A0512CADA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32000" algn="just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1600" b="1" dirty="0"/>
              <a:t>Свойства гелия обусловили широкое применение гелия в различных областях науки и техники:</a:t>
            </a:r>
          </a:p>
          <a:p>
            <a:pPr indent="432000" algn="just">
              <a:lnSpc>
                <a:spcPct val="125000"/>
              </a:lnSpc>
              <a:spcBef>
                <a:spcPts val="0"/>
              </a:spcBef>
            </a:pPr>
            <a:r>
              <a:rPr lang="ru-RU" sz="1600" dirty="0"/>
              <a:t>— для создания инертной газовой защитной среды при сварке, резке и плавке алюминия, меди, титана, магния, нержавеющей стали и других металлов;</a:t>
            </a:r>
          </a:p>
          <a:p>
            <a:pPr indent="432000" algn="just">
              <a:lnSpc>
                <a:spcPct val="125000"/>
              </a:lnSpc>
              <a:spcBef>
                <a:spcPts val="0"/>
              </a:spcBef>
            </a:pPr>
            <a:r>
              <a:rPr lang="ru-RU" sz="1600" dirty="0"/>
              <a:t>— при перекачке ракетного топлива;</a:t>
            </a:r>
          </a:p>
          <a:p>
            <a:pPr indent="432000" algn="just">
              <a:lnSpc>
                <a:spcPct val="125000"/>
              </a:lnSpc>
              <a:spcBef>
                <a:spcPts val="0"/>
              </a:spcBef>
            </a:pPr>
            <a:r>
              <a:rPr lang="ru-RU" sz="1600" dirty="0"/>
              <a:t>— в качестве теплопроводной среды в атомных реакторах с газовым охлаждением;</a:t>
            </a:r>
          </a:p>
          <a:p>
            <a:pPr indent="432000" algn="just">
              <a:lnSpc>
                <a:spcPct val="125000"/>
              </a:lnSpc>
              <a:spcBef>
                <a:spcPts val="0"/>
              </a:spcBef>
            </a:pPr>
            <a:r>
              <a:rPr lang="ru-RU" sz="1600" dirty="0"/>
              <a:t>— в производстве полупроводниковых материалов;</a:t>
            </a:r>
          </a:p>
          <a:p>
            <a:pPr indent="432000" algn="just">
              <a:lnSpc>
                <a:spcPct val="125000"/>
              </a:lnSpc>
              <a:spcBef>
                <a:spcPts val="0"/>
              </a:spcBef>
            </a:pPr>
            <a:r>
              <a:rPr lang="ru-RU" sz="1600" dirty="0"/>
              <a:t>— как компонент среды газовых лазеров и многие другие сферы применения</a:t>
            </a:r>
            <a:r>
              <a:rPr lang="ru-RU" sz="1600" dirty="0" smtClean="0"/>
              <a:t>.</a:t>
            </a:r>
          </a:p>
          <a:p>
            <a:pPr marL="0" indent="43200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1600" b="1" dirty="0"/>
              <a:t>На технико-экономические показатели производства гелия оказывают влияние два основных фактора:</a:t>
            </a:r>
          </a:p>
          <a:p>
            <a:pPr marL="0" indent="43200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1600" dirty="0"/>
              <a:t>1) Концентрация гелия в исходном газе.</a:t>
            </a:r>
          </a:p>
          <a:p>
            <a:pPr marL="0" indent="43200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1600" dirty="0"/>
              <a:t>2) Возможность комплексной переработки газового сырья: извлечение из газа не только гелия, но и этана, пропана, бутанов и т.п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3257865-141A-3E77-3587-820CA060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40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DACF5D-3D8D-C977-DAE3-187E596F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Производство гелия из природного газа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7A9CB6-6358-689D-A5A5-A0512CADA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57200" algn="just" eaLnBrk="1" hangingPunct="1">
              <a:lnSpc>
                <a:spcPct val="135000"/>
              </a:lnSpc>
              <a:spcBef>
                <a:spcPts val="0"/>
              </a:spcBef>
              <a:buNone/>
            </a:pPr>
            <a:r>
              <a:rPr lang="ru-RU" altLang="ru-RU" sz="1500" b="1" dirty="0"/>
              <a:t>Процесс производства состоит из 2 стадий:</a:t>
            </a:r>
          </a:p>
          <a:p>
            <a:pPr marL="0" indent="0" algn="just">
              <a:lnSpc>
                <a:spcPct val="135000"/>
              </a:lnSpc>
              <a:spcBef>
                <a:spcPts val="0"/>
              </a:spcBef>
              <a:buNone/>
            </a:pPr>
            <a:r>
              <a:rPr lang="ru-RU" sz="1500" dirty="0"/>
              <a:t>1. Получение гелиевого концентрата (гелия-сырца) с концентрацией гелия 85–95 % об. Непосредственным сырьем является природный газ, очищенный от кислых компонентов и осушенный до точки росы –70° С.</a:t>
            </a:r>
          </a:p>
          <a:p>
            <a:pPr marL="0" indent="0" algn="just">
              <a:lnSpc>
                <a:spcPct val="135000"/>
              </a:lnSpc>
              <a:spcBef>
                <a:spcPts val="0"/>
              </a:spcBef>
              <a:buNone/>
            </a:pPr>
            <a:r>
              <a:rPr lang="ru-RU" sz="1500" dirty="0"/>
              <a:t>2. Тонкая очистка гелиевого концентрата от примесей (N</a:t>
            </a:r>
            <a:r>
              <a:rPr lang="ru-RU" sz="1500" baseline="-25000" dirty="0"/>
              <a:t>2</a:t>
            </a:r>
            <a:r>
              <a:rPr lang="ru-RU" sz="1500" dirty="0"/>
              <a:t>, O</a:t>
            </a:r>
            <a:r>
              <a:rPr lang="ru-RU" sz="1500" baseline="-25000" dirty="0"/>
              <a:t>2</a:t>
            </a:r>
            <a:r>
              <a:rPr lang="ru-RU" sz="1500" dirty="0"/>
              <a:t>, H</a:t>
            </a:r>
            <a:r>
              <a:rPr lang="ru-RU" sz="1500" baseline="-25000" dirty="0"/>
              <a:t>2</a:t>
            </a:r>
            <a:r>
              <a:rPr lang="ru-RU" sz="1500" dirty="0"/>
              <a:t>, Ar, </a:t>
            </a:r>
            <a:r>
              <a:rPr lang="ru-RU" sz="1500" dirty="0" err="1"/>
              <a:t>Ne</a:t>
            </a:r>
            <a:r>
              <a:rPr lang="ru-RU" sz="1500" dirty="0"/>
              <a:t> и т.п.) с применением химических, адсорбционных и каталитических методов.</a:t>
            </a:r>
          </a:p>
          <a:p>
            <a:pPr marL="0" indent="457200" algn="just" eaLnBrk="1" hangingPunct="1">
              <a:lnSpc>
                <a:spcPct val="135000"/>
              </a:lnSpc>
              <a:spcBef>
                <a:spcPts val="0"/>
              </a:spcBef>
              <a:buNone/>
            </a:pPr>
            <a:endParaRPr lang="en-US" altLang="ru-RU" sz="1500" dirty="0" smtClean="0"/>
          </a:p>
          <a:p>
            <a:pPr marL="0" indent="457200" algn="just" eaLnBrk="1" hangingPunct="1">
              <a:lnSpc>
                <a:spcPct val="135000"/>
              </a:lnSpc>
              <a:spcBef>
                <a:spcPts val="0"/>
              </a:spcBef>
              <a:buNone/>
            </a:pPr>
            <a:r>
              <a:rPr lang="ru-RU" altLang="ru-RU" sz="1500" dirty="0" smtClean="0"/>
              <a:t>В </a:t>
            </a:r>
            <a:r>
              <a:rPr lang="ru-RU" altLang="ru-RU" sz="1500" dirty="0"/>
              <a:t>настоящее время эксплуатируются главным образом месторождения, содержащие &gt; 0,1 % гелия</a:t>
            </a:r>
          </a:p>
          <a:p>
            <a:pPr marL="0" indent="457200" algn="just" eaLnBrk="1" hangingPunct="1">
              <a:lnSpc>
                <a:spcPct val="135000"/>
              </a:lnSpc>
              <a:spcBef>
                <a:spcPts val="0"/>
              </a:spcBef>
              <a:buNone/>
            </a:pPr>
            <a:r>
              <a:rPr lang="ru-RU" altLang="ru-RU" sz="1500" dirty="0"/>
              <a:t>В России газообразный гелий получают из природного и нефтяного газов. В настоящее время гелий извлекается на гелиевом заводе ООО «Газпром добыча Оренбург» в Оренбурге из газа </a:t>
            </a:r>
            <a:r>
              <a:rPr lang="ru-RU" altLang="ru-RU" sz="1500" b="1" dirty="0"/>
              <a:t>с низким содержанием гелия (до 0,055 % об.)</a:t>
            </a:r>
            <a:r>
              <a:rPr lang="ru-RU" altLang="ru-RU" sz="1500" dirty="0"/>
              <a:t>, поэтому российский гелий имеет высокую себестоимость. </a:t>
            </a:r>
          </a:p>
          <a:p>
            <a:pPr marL="0" indent="457200" algn="just" eaLnBrk="1" hangingPunct="1">
              <a:lnSpc>
                <a:spcPct val="135000"/>
              </a:lnSpc>
              <a:spcBef>
                <a:spcPts val="0"/>
              </a:spcBef>
              <a:buNone/>
            </a:pPr>
            <a:r>
              <a:rPr lang="ru-RU" altLang="ru-RU" sz="1500" dirty="0"/>
              <a:t>Актуальной проблемой является </a:t>
            </a:r>
            <a:r>
              <a:rPr lang="ru-RU" altLang="ru-RU" sz="1500" b="1" dirty="0"/>
              <a:t>освоение и комплексная переработка природных газов крупных месторождений Восточной Сибири </a:t>
            </a:r>
            <a:r>
              <a:rPr lang="ru-RU" altLang="ru-RU" sz="1500" dirty="0"/>
              <a:t>с высоким содержанием гелия (0,15-1 % об.), что позволит намного снизить его себестоимость.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3257865-141A-3E77-3587-820CA060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097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F6560D1-861B-4983-8167-D6F3C86614A4}"/>
              </a:ext>
            </a:extLst>
          </p:cNvPr>
          <p:cNvSpPr/>
          <p:nvPr/>
        </p:nvSpPr>
        <p:spPr>
          <a:xfrm flipH="1">
            <a:off x="0" y="2925115"/>
            <a:ext cx="3962400" cy="3932885"/>
          </a:xfrm>
          <a:prstGeom prst="rect">
            <a:avLst/>
          </a:prstGeom>
          <a:blipFill dpi="0"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0" y="287069"/>
            <a:ext cx="118474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latin typeface="+mj-lt"/>
              </a:rPr>
              <a:t>Газодобыча </a:t>
            </a:r>
            <a:r>
              <a:rPr lang="ru-RU" altLang="ru-RU" sz="2800" b="1" dirty="0">
                <a:latin typeface="+mj-lt"/>
              </a:rPr>
              <a:t>в России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4324" y="1259250"/>
            <a:ext cx="116291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dirty="0">
                <a:latin typeface="Arial" pitchFamily="34" charset="0"/>
                <a:cs typeface="Arial" pitchFamily="34" charset="0"/>
              </a:rPr>
              <a:t>Объемы газов, добываемых в Восточной Сибири и на Дальнем Востоке,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могут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полностью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покрывать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потребности в газе в этих регионах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обеспечить поставку значительной части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добываемого газа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 экспорт в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Китай, Японию,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Южную Корею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Монголию.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84F03C-671E-4DB7-8364-F2E4E7812977}"/>
              </a:ext>
            </a:extLst>
          </p:cNvPr>
          <p:cNvSpPr txBox="1">
            <a:spLocks/>
          </p:cNvSpPr>
          <p:nvPr/>
        </p:nvSpPr>
        <p:spPr>
          <a:xfrm>
            <a:off x="11524422" y="638246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7551D14-1DEE-4D62-96A5-FAE01B693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28" y="184666"/>
            <a:ext cx="1451015" cy="337621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2397310"/>
            <a:ext cx="7158865" cy="220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19175" y="2074829"/>
            <a:ext cx="1013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Таблица – Объемы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добычи газа в Восточной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Сибири 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на Дальнем Востоке, млрд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/год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795" y="5059760"/>
            <a:ext cx="6952674" cy="157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019175" y="4692888"/>
            <a:ext cx="1013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Таблица – Составы главных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гелийсодержащих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месторождений Восточной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Сибири и Якутии</a:t>
            </a:r>
            <a:endParaRPr lang="ru-RU" sz="1400" baseline="30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1232304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92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553454" y="1832835"/>
            <a:ext cx="11220624" cy="302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b="1" i="1" dirty="0">
                <a:latin typeface="+mn-lt"/>
              </a:rPr>
              <a:t>Криогенный способ</a:t>
            </a:r>
            <a:r>
              <a:rPr lang="ru-RU" altLang="ru-RU" sz="1600" dirty="0">
                <a:latin typeface="+mn-lt"/>
              </a:rPr>
              <a:t> основан на охлаждении газа до температуры конденсации азота, при которой конденсируется и метан, а гелий остается в газовой фазе в виде концентрата.</a:t>
            </a:r>
          </a:p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dirty="0">
                <a:latin typeface="+mn-lt"/>
              </a:rPr>
              <a:t>Криогенные методы, несмотря на высокие эксплуатационные затраты, весьма эффективны, так как позволяют на различных стадиях выделения гелия из природного газа попутно получать ценные товарные продукты – </a:t>
            </a:r>
            <a:r>
              <a:rPr lang="ru-RU" altLang="ru-RU" sz="1600" b="1" u="sng" dirty="0">
                <a:latin typeface="+mn-lt"/>
              </a:rPr>
              <a:t>этан, метановую фракцию и ШФЛУ</a:t>
            </a:r>
            <a:r>
              <a:rPr lang="ru-RU" altLang="ru-RU" sz="1600" dirty="0" smtClean="0">
                <a:latin typeface="+mn-lt"/>
              </a:rPr>
              <a:t>.</a:t>
            </a:r>
          </a:p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dirty="0">
                <a:latin typeface="+mn-lt"/>
              </a:rPr>
              <a:t>В основе лежит фракционированная конденсация сопутствующих компонентов при глубоком охлаждении. </a:t>
            </a:r>
          </a:p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dirty="0">
                <a:latin typeface="+mn-lt"/>
              </a:rPr>
              <a:t>Технологическую схему криогенной части установки почти во всех случаях можно разделить на 2 основных узла: </a:t>
            </a:r>
          </a:p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dirty="0" smtClean="0">
                <a:latin typeface="+mn-lt"/>
              </a:rPr>
              <a:t>1. Предварительного </a:t>
            </a:r>
            <a:r>
              <a:rPr lang="ru-RU" altLang="ru-RU" sz="1600" dirty="0">
                <a:latin typeface="+mn-lt"/>
              </a:rPr>
              <a:t>охлаждения.</a:t>
            </a:r>
          </a:p>
          <a:p>
            <a:pPr indent="396000" algn="just" eaLnBrk="1" hangingPunct="1">
              <a:lnSpc>
                <a:spcPct val="125000"/>
              </a:lnSpc>
            </a:pPr>
            <a:r>
              <a:rPr lang="ru-RU" altLang="ru-RU" sz="1600" dirty="0" smtClean="0">
                <a:latin typeface="+mn-lt"/>
              </a:rPr>
              <a:t>2. Конденсации </a:t>
            </a:r>
            <a:r>
              <a:rPr lang="ru-RU" altLang="ru-RU" sz="1600" dirty="0">
                <a:latin typeface="+mn-lt"/>
              </a:rPr>
              <a:t>газа. </a:t>
            </a:r>
          </a:p>
          <a:p>
            <a:pPr indent="396000" algn="just" eaLnBrk="1" hangingPunct="1">
              <a:lnSpc>
                <a:spcPct val="125000"/>
              </a:lnSpc>
            </a:pPr>
            <a:endParaRPr lang="ru-RU" altLang="ru-RU" sz="1600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853595"/>
              </p:ext>
            </p:extLst>
          </p:nvPr>
        </p:nvGraphicFramePr>
        <p:xfrm>
          <a:off x="4790877" y="4401567"/>
          <a:ext cx="6983201" cy="152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87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68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15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868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Вещество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</a:t>
                      </a:r>
                      <a:r>
                        <a:rPr lang="ru-RU" sz="1400" baseline="-25000" dirty="0"/>
                        <a:t>кип</a:t>
                      </a:r>
                      <a:r>
                        <a:rPr lang="ru-RU" sz="1400" baseline="0" dirty="0"/>
                        <a:t>, °С</a:t>
                      </a:r>
                      <a:endParaRPr lang="ru-RU" sz="14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Вещество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</a:t>
                      </a:r>
                      <a:r>
                        <a:rPr lang="ru-RU" sz="1400" baseline="-25000" dirty="0"/>
                        <a:t>кип</a:t>
                      </a:r>
                      <a:r>
                        <a:rPr lang="ru-RU" sz="1400" baseline="0" dirty="0"/>
                        <a:t>, °С</a:t>
                      </a:r>
                      <a:endParaRPr lang="ru-RU" sz="1400" dirty="0"/>
                    </a:p>
                  </a:txBody>
                  <a:tcPr marL="91444" marR="91444" marT="45700" marB="457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этан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-88,6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метан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-161,5</a:t>
                      </a:r>
                    </a:p>
                  </a:txBody>
                  <a:tcPr marL="91444" marR="91444" marT="45700" marB="4570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аргон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-189,2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неон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-246,06</a:t>
                      </a:r>
                    </a:p>
                  </a:txBody>
                  <a:tcPr marL="91444" marR="91444" marT="45700" marB="457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гелий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-268,9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азот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-195,82</a:t>
                      </a:r>
                    </a:p>
                  </a:txBody>
                  <a:tcPr marL="91444" marR="91444" marT="45700" marB="457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криптон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-153,4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водород</a:t>
                      </a:r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-252,77</a:t>
                      </a:r>
                    </a:p>
                  </a:txBody>
                  <a:tcPr marL="91444" marR="91444" marT="45700" marB="457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8AD093-9E68-7C61-F7C5-E574F8E3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Получение гелиевого концентрата</a:t>
            </a:r>
            <a:endParaRPr lang="ru-RU" sz="28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2F015FF-7A20-5812-D7D7-2C8C394B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95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83268" y="4344343"/>
            <a:ext cx="43139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400" dirty="0" smtClean="0"/>
              <a:t>Типовое содержание </a:t>
            </a:r>
            <a:r>
              <a:rPr lang="en-US" altLang="ru-RU" sz="1400" dirty="0" smtClean="0"/>
              <a:t>He</a:t>
            </a:r>
            <a:r>
              <a:rPr lang="ru-RU" altLang="ru-RU" sz="1400" dirty="0" smtClean="0"/>
              <a:t> (</a:t>
            </a:r>
            <a:r>
              <a:rPr lang="ru-RU" altLang="ru-RU" sz="1400" dirty="0"/>
              <a:t>мол. %):</a:t>
            </a:r>
          </a:p>
          <a:p>
            <a:pPr marL="285750" indent="-201613" algn="just">
              <a:buFontTx/>
              <a:buChar char="-"/>
            </a:pPr>
            <a:r>
              <a:rPr lang="ru-RU" altLang="ru-RU" sz="1400" dirty="0"/>
              <a:t>Исходное – 0,1 %;</a:t>
            </a:r>
          </a:p>
          <a:p>
            <a:pPr marL="285750" indent="-201613" algn="just">
              <a:buFontTx/>
              <a:buChar char="-"/>
            </a:pPr>
            <a:r>
              <a:rPr lang="ru-RU" altLang="ru-RU" sz="1400" dirty="0"/>
              <a:t>После аппарата </a:t>
            </a:r>
            <a:r>
              <a:rPr lang="ru-RU" altLang="ru-RU" sz="1400" i="1" dirty="0"/>
              <a:t>3</a:t>
            </a:r>
            <a:r>
              <a:rPr lang="ru-RU" altLang="ru-RU" sz="1400" dirty="0"/>
              <a:t> – 1 %;</a:t>
            </a:r>
          </a:p>
          <a:p>
            <a:pPr marL="285750" indent="-201613" algn="just">
              <a:buFontTx/>
              <a:buChar char="-"/>
            </a:pPr>
            <a:r>
              <a:rPr lang="ru-RU" altLang="ru-RU" sz="1400" dirty="0"/>
              <a:t>После аппарата </a:t>
            </a:r>
            <a:r>
              <a:rPr lang="ru-RU" altLang="ru-RU" sz="1400" i="1" dirty="0"/>
              <a:t>5</a:t>
            </a:r>
            <a:r>
              <a:rPr lang="ru-RU" altLang="ru-RU" sz="1400" dirty="0"/>
              <a:t> – 10 %;</a:t>
            </a:r>
          </a:p>
          <a:p>
            <a:pPr algn="just" eaLnBrk="1" hangingPunct="1"/>
            <a:r>
              <a:rPr lang="ru-RU" altLang="ru-RU" sz="1400" dirty="0"/>
              <a:t>После аппарата 6 – только </a:t>
            </a:r>
            <a:r>
              <a:rPr lang="en-US" altLang="ru-RU" sz="1400" i="1" dirty="0"/>
              <a:t>He-N</a:t>
            </a:r>
            <a:r>
              <a:rPr lang="ru-RU" altLang="ru-RU" sz="1400" baseline="-25000" dirty="0"/>
              <a:t>2</a:t>
            </a:r>
            <a:r>
              <a:rPr lang="en-US" altLang="ru-RU" sz="1400" i="1" dirty="0"/>
              <a:t>-</a:t>
            </a:r>
            <a:r>
              <a:rPr lang="ru-RU" altLang="ru-RU" sz="1400" dirty="0"/>
              <a:t>смесь (80 % </a:t>
            </a:r>
            <a:r>
              <a:rPr lang="en-US" altLang="ru-RU" sz="1400" dirty="0"/>
              <a:t>He</a:t>
            </a:r>
            <a:r>
              <a:rPr lang="ru-RU" altLang="ru-RU" sz="1400" dirty="0"/>
              <a:t>); после аппарата </a:t>
            </a:r>
            <a:r>
              <a:rPr lang="ru-RU" altLang="ru-RU" sz="1400" i="1" dirty="0"/>
              <a:t>7</a:t>
            </a:r>
            <a:r>
              <a:rPr lang="ru-RU" altLang="ru-RU" sz="1400" dirty="0"/>
              <a:t> – </a:t>
            </a:r>
            <a:r>
              <a:rPr lang="en-US" altLang="ru-RU" sz="1400" dirty="0"/>
              <a:t>He 97 %</a:t>
            </a:r>
            <a:r>
              <a:rPr lang="ru-RU" altLang="ru-RU" sz="1400" dirty="0"/>
              <a:t>.</a:t>
            </a:r>
          </a:p>
          <a:p>
            <a:pPr algn="just" eaLnBrk="1" hangingPunct="1"/>
            <a:r>
              <a:rPr lang="ru-RU" altLang="ru-RU" sz="1400" dirty="0"/>
              <a:t>Давление – </a:t>
            </a:r>
            <a:r>
              <a:rPr lang="ru-RU" altLang="ru-RU" sz="1400" dirty="0" err="1"/>
              <a:t>ок</a:t>
            </a:r>
            <a:r>
              <a:rPr lang="ru-RU" altLang="ru-RU" sz="1400" dirty="0"/>
              <a:t>. 3 МПа; повышение давления облегчает разделение </a:t>
            </a:r>
            <a:r>
              <a:rPr lang="en-US" altLang="ru-RU" sz="1400" i="1" dirty="0"/>
              <a:t>He-N</a:t>
            </a:r>
            <a:r>
              <a:rPr lang="ru-RU" altLang="ru-RU" sz="1400" baseline="-25000" dirty="0"/>
              <a:t>2</a:t>
            </a:r>
            <a:r>
              <a:rPr lang="en-US" altLang="ru-RU" sz="1400" i="1" dirty="0"/>
              <a:t>-</a:t>
            </a:r>
            <a:r>
              <a:rPr lang="ru-RU" altLang="ru-RU" sz="1400" dirty="0"/>
              <a:t>смеси.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8855" y="3531751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Производство гелия из ПГ</a:t>
            </a:r>
            <a:endParaRPr lang="ru-RU" sz="28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506772" y="1740280"/>
            <a:ext cx="5478413" cy="1697756"/>
            <a:chOff x="1271463" y="3943245"/>
            <a:chExt cx="5478413" cy="1697756"/>
          </a:xfrm>
        </p:grpSpPr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Блок-схема: сопоставление 9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сопоставление 14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сопоставление 15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8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30413" y="1956051"/>
            <a:ext cx="5369495" cy="385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4000"/>
              </a:lnSpc>
            </a:pPr>
            <a:r>
              <a:rPr lang="ru-RU" dirty="0"/>
              <a:t>Если установка предназначена только для выделения гелия из природного газа, то потребность в холоде может быть покрыта путем использования холодильного цикла с предварительным охлаждением (в аммиачном, метановом или пропановом испарителе) и однократным дросселированием исходного газа. При этом перепад давлений природного газа на входе на установку и на выходе из нее обычно не превышает 0,8–1,5 МПа.</a:t>
            </a:r>
          </a:p>
        </p:txBody>
      </p:sp>
    </p:spTree>
    <p:extLst>
      <p:ext uri="{BB962C8B-B14F-4D97-AF65-F5344CB8AC3E}">
        <p14:creationId xmlns:p14="http://schemas.microsoft.com/office/powerpoint/2010/main" val="197988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5" name="Прямоугольник 5"/>
          <p:cNvSpPr>
            <a:spLocks noChangeArrowheads="1"/>
          </p:cNvSpPr>
          <p:nvPr/>
        </p:nvSpPr>
        <p:spPr bwMode="auto">
          <a:xfrm>
            <a:off x="839577" y="1286915"/>
            <a:ext cx="4743076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 smtClean="0">
                <a:latin typeface="+mn-lt"/>
              </a:rPr>
              <a:t>1. Сначала </a:t>
            </a:r>
            <a:r>
              <a:rPr lang="ru-RU" altLang="ru-RU" sz="1400" dirty="0">
                <a:latin typeface="+mn-lt"/>
              </a:rPr>
              <a:t>газ охлаждается до температуры –40–(–50) °С. При этом применяются змеевиковые и другие трубчатые теплообменники, изготовленные из обычной углеродистой стали. 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 smtClean="0">
                <a:latin typeface="+mn-lt"/>
              </a:rPr>
              <a:t>2. Затем </a:t>
            </a:r>
            <a:r>
              <a:rPr lang="ru-RU" altLang="ru-RU" sz="1400" dirty="0">
                <a:latin typeface="+mn-lt"/>
              </a:rPr>
              <a:t>производят охлаждение газа до температуры –70–(–75) °С. </a:t>
            </a:r>
            <a:r>
              <a:rPr lang="ru-RU" altLang="ru-RU" sz="1400" dirty="0" smtClean="0">
                <a:latin typeface="+mn-lt"/>
              </a:rPr>
              <a:t>Иногда </a:t>
            </a:r>
            <a:r>
              <a:rPr lang="ru-RU" altLang="ru-RU" sz="1400" dirty="0">
                <a:latin typeface="+mn-lt"/>
              </a:rPr>
              <a:t>устанавливают несколько параллельно работающих теплообменников, между которыми возможно переключение. </a:t>
            </a:r>
            <a:r>
              <a:rPr lang="ru-RU" altLang="ru-RU" sz="1400" dirty="0" smtClean="0">
                <a:latin typeface="+mn-lt"/>
              </a:rPr>
              <a:t>Применяются </a:t>
            </a:r>
            <a:r>
              <a:rPr lang="ru-RU" altLang="ru-RU" sz="1400" dirty="0">
                <a:latin typeface="+mn-lt"/>
              </a:rPr>
              <a:t>более эффективные пластинчатые (пакетные) или пластинчато-ребристые теплообменники.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 smtClean="0">
                <a:latin typeface="+mn-lt"/>
              </a:rPr>
              <a:t>3. После </a:t>
            </a:r>
            <a:r>
              <a:rPr lang="ru-RU" altLang="ru-RU" sz="1400" dirty="0">
                <a:latin typeface="+mn-lt"/>
              </a:rPr>
              <a:t>этого газ охлаждается до температуры –100 °С. Целесообразно </a:t>
            </a:r>
            <a:r>
              <a:rPr lang="ru-RU" altLang="ru-RU" sz="1400" dirty="0" smtClean="0">
                <a:latin typeface="+mn-lt"/>
              </a:rPr>
              <a:t>вывести </a:t>
            </a:r>
            <a:r>
              <a:rPr lang="ru-RU" altLang="ru-RU" sz="1400" dirty="0">
                <a:latin typeface="+mn-lt"/>
              </a:rPr>
              <a:t>из основного потока газа сконденсировавшиеся тяжелые углеводороды С</a:t>
            </a:r>
            <a:r>
              <a:rPr lang="ru-RU" altLang="ru-RU" sz="1400" baseline="-25000" dirty="0">
                <a:latin typeface="+mn-lt"/>
              </a:rPr>
              <a:t>5+</a:t>
            </a:r>
            <a:r>
              <a:rPr lang="ru-RU" altLang="ru-RU" sz="1400" dirty="0">
                <a:latin typeface="+mn-lt"/>
              </a:rPr>
              <a:t> во избежание их накопления и повышения температуры обратных потоков.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Узел </a:t>
            </a:r>
            <a:r>
              <a:rPr lang="ru-RU" altLang="ru-RU" sz="2800" dirty="0"/>
              <a:t>Предварительного охлаждения</a:t>
            </a:r>
            <a:endParaRPr lang="ru-RU" sz="28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096000" y="2999613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6253917" y="1208142"/>
            <a:ext cx="5478413" cy="1697756"/>
            <a:chOff x="1271463" y="3943245"/>
            <a:chExt cx="5478413" cy="1697756"/>
          </a:xfrm>
        </p:grpSpPr>
        <p:pic>
          <p:nvPicPr>
            <p:cNvPr id="23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Блок-схема: сопоставление 23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Блок-схема: сопоставление 24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Блок-схема: сопоставление 25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30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Узел </a:t>
            </a:r>
            <a:r>
              <a:rPr lang="ru-RU" altLang="ru-RU" sz="2800" dirty="0"/>
              <a:t>Предварительного охлаждения</a:t>
            </a:r>
            <a:endParaRPr lang="ru-RU" sz="28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096000" y="2654710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6253917" y="999596"/>
            <a:ext cx="5478413" cy="1697756"/>
            <a:chOff x="1271463" y="3943245"/>
            <a:chExt cx="5478413" cy="1697756"/>
          </a:xfrm>
        </p:grpSpPr>
        <p:pic>
          <p:nvPicPr>
            <p:cNvPr id="23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Блок-схема: сопоставление 23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Блок-схема: сопоставление 24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Блок-схема: сопоставление 25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31" y="1352048"/>
            <a:ext cx="4824413" cy="527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513298" y="1495157"/>
            <a:ext cx="262847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/>
              <a:t>Рисунок - </a:t>
            </a:r>
            <a:r>
              <a:rPr lang="ru-RU" sz="1050" dirty="0" smtClean="0"/>
              <a:t>Конструкция </a:t>
            </a:r>
            <a:r>
              <a:rPr lang="ru-RU" sz="1050" dirty="0" err="1" smtClean="0"/>
              <a:t>трехпоточного</a:t>
            </a:r>
            <a:r>
              <a:rPr lang="ru-RU" sz="1050" dirty="0" smtClean="0"/>
              <a:t> паяного противоточного алюминиевого теплообменника</a:t>
            </a:r>
            <a:endParaRPr lang="ru-RU" sz="1050" dirty="0"/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31"/>
          <a:stretch/>
        </p:blipFill>
        <p:spPr bwMode="auto">
          <a:xfrm>
            <a:off x="6337946" y="3254874"/>
            <a:ext cx="2112215" cy="29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5924843" y="6105649"/>
            <a:ext cx="29384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100" dirty="0" smtClean="0">
                <a:cs typeface="Arial" pitchFamily="34" charset="0"/>
              </a:rPr>
              <a:t>Схема многопоточного ребристо-поточного теплообменного аппарата (</a:t>
            </a:r>
            <a:r>
              <a:rPr lang="en-US" altLang="ru-RU" sz="1100" i="1" dirty="0" smtClean="0">
                <a:cs typeface="Arial" pitchFamily="34" charset="0"/>
              </a:rPr>
              <a:t>Linde</a:t>
            </a:r>
            <a:r>
              <a:rPr lang="ru-RU" altLang="ru-RU" sz="1100" dirty="0" smtClean="0">
                <a:cs typeface="Arial" pitchFamily="34" charset="0"/>
              </a:rPr>
              <a:t>)</a:t>
            </a:r>
            <a:endParaRPr lang="en-US" altLang="ru-RU" sz="1100" dirty="0">
              <a:cs typeface="Arial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49"/>
          <a:stretch/>
        </p:blipFill>
        <p:spPr bwMode="auto">
          <a:xfrm>
            <a:off x="9500836" y="3216440"/>
            <a:ext cx="1721310" cy="281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8630735" y="6006587"/>
            <a:ext cx="33010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100" dirty="0">
                <a:cs typeface="Arial" pitchFamily="34" charset="0"/>
              </a:rPr>
              <a:t>Конструкция многопоточного спирально-витого теплообменного аппарата (</a:t>
            </a:r>
            <a:r>
              <a:rPr lang="en-US" altLang="ru-RU" sz="1100" dirty="0">
                <a:cs typeface="Arial" pitchFamily="34" charset="0"/>
              </a:rPr>
              <a:t>Linde</a:t>
            </a:r>
            <a:r>
              <a:rPr lang="ru-RU" altLang="ru-RU" sz="1100" dirty="0">
                <a:cs typeface="Arial" pitchFamily="34" charset="0"/>
              </a:rPr>
              <a:t>): </a:t>
            </a:r>
            <a:endParaRPr lang="en-US" altLang="ru-RU" sz="1100" dirty="0">
              <a:cs typeface="Arial" pitchFamily="34" charset="0"/>
            </a:endParaRPr>
          </a:p>
          <a:p>
            <a:pPr algn="ctr"/>
            <a:r>
              <a:rPr lang="en-US" altLang="ru-RU" sz="1100" dirty="0">
                <a:cs typeface="Arial" pitchFamily="34" charset="0"/>
              </a:rPr>
              <a:t>A</a:t>
            </a:r>
            <a:r>
              <a:rPr lang="ru-RU" altLang="ru-RU" sz="1100" dirty="0">
                <a:cs typeface="Arial" pitchFamily="34" charset="0"/>
              </a:rPr>
              <a:t>,</a:t>
            </a:r>
            <a:r>
              <a:rPr lang="en-US" altLang="ru-RU" sz="1100" dirty="0">
                <a:cs typeface="Arial" pitchFamily="34" charset="0"/>
              </a:rPr>
              <a:t> B</a:t>
            </a:r>
            <a:r>
              <a:rPr lang="ru-RU" altLang="ru-RU" sz="1100" dirty="0">
                <a:cs typeface="Arial" pitchFamily="34" charset="0"/>
              </a:rPr>
              <a:t>,</a:t>
            </a:r>
            <a:r>
              <a:rPr lang="en-US" altLang="ru-RU" sz="1100" dirty="0">
                <a:cs typeface="Arial" pitchFamily="34" charset="0"/>
              </a:rPr>
              <a:t> C</a:t>
            </a:r>
            <a:r>
              <a:rPr lang="ru-RU" altLang="ru-RU" sz="1100" dirty="0">
                <a:cs typeface="Arial" pitchFamily="34" charset="0"/>
              </a:rPr>
              <a:t>,</a:t>
            </a:r>
            <a:r>
              <a:rPr lang="en-US" altLang="ru-RU" sz="1100" dirty="0">
                <a:cs typeface="Arial" pitchFamily="34" charset="0"/>
              </a:rPr>
              <a:t> D</a:t>
            </a:r>
            <a:r>
              <a:rPr lang="ru-RU" altLang="ru-RU" sz="1100" dirty="0">
                <a:cs typeface="Arial" pitchFamily="34" charset="0"/>
              </a:rPr>
              <a:t> – потоки </a:t>
            </a:r>
            <a:r>
              <a:rPr lang="ru-RU" altLang="ru-RU" sz="1100" dirty="0" smtClean="0">
                <a:cs typeface="Arial" pitchFamily="34" charset="0"/>
              </a:rPr>
              <a:t>теплоносителей</a:t>
            </a:r>
            <a:endParaRPr lang="en-US" altLang="ru-RU" sz="11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74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5" name="Прямоугольник 5"/>
          <p:cNvSpPr>
            <a:spLocks noChangeArrowheads="1"/>
          </p:cNvSpPr>
          <p:nvPr/>
        </p:nvSpPr>
        <p:spPr bwMode="auto">
          <a:xfrm>
            <a:off x="839577" y="1286915"/>
            <a:ext cx="5256423" cy="552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b="1" dirty="0" smtClean="0">
                <a:latin typeface="+mn-lt"/>
              </a:rPr>
              <a:t>Особенность технологии на данном этапе - потери гелия из-за растворимости его в сжижаемых газах</a:t>
            </a:r>
            <a:r>
              <a:rPr lang="ru-RU" altLang="ru-RU" sz="1400" b="1" dirty="0">
                <a:latin typeface="+mn-lt"/>
              </a:rPr>
              <a:t>. </a:t>
            </a:r>
            <a:r>
              <a:rPr lang="ru-RU" altLang="ru-RU" sz="1400" dirty="0">
                <a:latin typeface="+mn-lt"/>
              </a:rPr>
              <a:t>Растворимость гелия в сжижающихся углеводородах возрастает с ростом давления</a:t>
            </a:r>
            <a:r>
              <a:rPr lang="ru-RU" altLang="ru-RU" sz="1400" dirty="0" smtClean="0">
                <a:latin typeface="+mn-lt"/>
              </a:rPr>
              <a:t>.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b="1" dirty="0" smtClean="0">
                <a:latin typeface="+mn-lt"/>
              </a:rPr>
              <a:t>Противоточные конденсаторы:</a:t>
            </a: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жидкость</a:t>
            </a:r>
            <a:r>
              <a:rPr lang="ru-RU" altLang="ru-RU" sz="1400" dirty="0">
                <a:latin typeface="+mn-lt"/>
              </a:rPr>
              <a:t>, стекающая в куб конденсатора, контактирует с восходящим потоком </a:t>
            </a:r>
            <a:r>
              <a:rPr lang="ru-RU" altLang="ru-RU" sz="1400" dirty="0" smtClean="0">
                <a:latin typeface="+mn-lt"/>
              </a:rPr>
              <a:t>газа, </a:t>
            </a:r>
            <a:r>
              <a:rPr lang="ru-RU" altLang="ru-RU" sz="1400" dirty="0">
                <a:latin typeface="+mn-lt"/>
              </a:rPr>
              <a:t>бедного </a:t>
            </a:r>
            <a:r>
              <a:rPr lang="ru-RU" altLang="ru-RU" sz="1400" dirty="0" smtClean="0">
                <a:latin typeface="+mn-lt"/>
              </a:rPr>
              <a:t>гелием; </a:t>
            </a: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недостатком </a:t>
            </a:r>
            <a:r>
              <a:rPr lang="ru-RU" altLang="ru-RU" sz="1400" dirty="0">
                <a:latin typeface="+mn-lt"/>
              </a:rPr>
              <a:t>противоточных конденсаторов является необходимость использования низкой скорости парогазовой смеси, что приводит к значительному снижению коэффициентов тепло- и массообмена. Это приводит к значительному увеличению требуемой теплообменной поверхности, т. е. габаритных размеров </a:t>
            </a:r>
            <a:r>
              <a:rPr lang="ru-RU" altLang="ru-RU" sz="1400" dirty="0" smtClean="0">
                <a:latin typeface="+mn-lt"/>
              </a:rPr>
              <a:t>аппаратов;</a:t>
            </a: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низкая </a:t>
            </a:r>
            <a:r>
              <a:rPr lang="ru-RU" altLang="ru-RU" sz="1400" dirty="0">
                <a:latin typeface="+mn-lt"/>
              </a:rPr>
              <a:t>скорость газов – низкая мощность единичного аппарата (применяется на заключительных ступенях разделения</a:t>
            </a:r>
            <a:r>
              <a:rPr lang="ru-RU" altLang="ru-RU" sz="1400" dirty="0" smtClean="0">
                <a:latin typeface="+mn-lt"/>
              </a:rPr>
              <a:t>).</a:t>
            </a:r>
            <a:endParaRPr lang="ru-RU" altLang="ru-RU" sz="1400" dirty="0">
              <a:latin typeface="+mn-lt"/>
            </a:endParaRP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endParaRPr lang="ru-RU" altLang="ru-RU" sz="1400" dirty="0">
              <a:latin typeface="+mn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</a:pPr>
            <a:r>
              <a:rPr lang="ru-RU" altLang="ru-RU" sz="2800" dirty="0" smtClean="0"/>
              <a:t>Конденсация газа</a:t>
            </a:r>
            <a:endParaRPr lang="ru-RU" altLang="ru-RU" sz="28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2999613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6253917" y="1208142"/>
            <a:ext cx="5478413" cy="1697756"/>
            <a:chOff x="1271463" y="3943245"/>
            <a:chExt cx="5478413" cy="1697756"/>
          </a:xfrm>
        </p:grpSpPr>
        <p:pic>
          <p:nvPicPr>
            <p:cNvPr id="9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Блок-схема: сопоставление 9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сопоставление 10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Блок-схема: сопоставление 11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675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5" name="Прямоугольник 5"/>
          <p:cNvSpPr>
            <a:spLocks noChangeArrowheads="1"/>
          </p:cNvSpPr>
          <p:nvPr/>
        </p:nvSpPr>
        <p:spPr bwMode="auto">
          <a:xfrm>
            <a:off x="839577" y="1286915"/>
            <a:ext cx="5256423" cy="37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b="1" dirty="0" smtClean="0">
                <a:latin typeface="+mn-lt"/>
              </a:rPr>
              <a:t>Особенность технологии на данном этапе - потери гелия из-за растворимости его в сжижаемых газах</a:t>
            </a:r>
            <a:r>
              <a:rPr lang="ru-RU" altLang="ru-RU" sz="1400" b="1" dirty="0">
                <a:latin typeface="+mn-lt"/>
              </a:rPr>
              <a:t>. </a:t>
            </a:r>
            <a:r>
              <a:rPr lang="ru-RU" altLang="ru-RU" sz="1400" dirty="0">
                <a:latin typeface="+mn-lt"/>
              </a:rPr>
              <a:t>Растворимость гелия в сжижающихся углеводородах возрастает с ростом давления</a:t>
            </a:r>
            <a:r>
              <a:rPr lang="ru-RU" altLang="ru-RU" sz="1400" dirty="0" smtClean="0">
                <a:latin typeface="+mn-lt"/>
              </a:rPr>
              <a:t>.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b="1" dirty="0" smtClean="0">
                <a:latin typeface="+mn-lt"/>
              </a:rPr>
              <a:t>Прямоточные конденсаторы:</a:t>
            </a: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жидкость </a:t>
            </a:r>
            <a:r>
              <a:rPr lang="ru-RU" altLang="ru-RU" sz="1400" dirty="0">
                <a:latin typeface="+mn-lt"/>
              </a:rPr>
              <a:t>близка к равновесию с уже обогащенным гелием потоком на выходе из </a:t>
            </a:r>
            <a:r>
              <a:rPr lang="ru-RU" altLang="ru-RU" sz="1400" dirty="0" smtClean="0">
                <a:latin typeface="+mn-lt"/>
              </a:rPr>
              <a:t>аппарата</a:t>
            </a:r>
            <a:r>
              <a:rPr lang="ru-RU" altLang="ru-RU" sz="1400" dirty="0">
                <a:latin typeface="+mn-lt"/>
              </a:rPr>
              <a:t>;</a:t>
            </a:r>
            <a:endParaRPr lang="ru-RU" altLang="ru-RU" sz="1400" dirty="0" smtClean="0">
              <a:latin typeface="+mn-lt"/>
            </a:endParaRP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большая производительность;</a:t>
            </a:r>
            <a:endParaRPr lang="ru-RU" altLang="ru-RU" sz="1400" dirty="0">
              <a:latin typeface="+mn-lt"/>
            </a:endParaRP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 smtClean="0">
                <a:latin typeface="+mn-lt"/>
              </a:rPr>
              <a:t>в </a:t>
            </a:r>
            <a:r>
              <a:rPr lang="ru-RU" altLang="ru-RU" sz="1400" dirty="0">
                <a:latin typeface="+mn-lt"/>
              </a:rPr>
              <a:t>схемах высокого давления (более 2 МПа) </a:t>
            </a:r>
            <a:r>
              <a:rPr lang="ru-RU" altLang="ru-RU" sz="1400" dirty="0" smtClean="0">
                <a:latin typeface="+mn-lt"/>
              </a:rPr>
              <a:t>вместе с </a:t>
            </a:r>
            <a:r>
              <a:rPr lang="ru-RU" altLang="ru-RU" sz="1400" dirty="0" err="1" smtClean="0">
                <a:latin typeface="+mn-lt"/>
              </a:rPr>
              <a:t>отпарными</a:t>
            </a:r>
            <a:r>
              <a:rPr lang="ru-RU" altLang="ru-RU" sz="1400" dirty="0" smtClean="0">
                <a:latin typeface="+mn-lt"/>
              </a:rPr>
              <a:t> колоннами;</a:t>
            </a:r>
            <a:endParaRPr lang="ru-RU" altLang="ru-RU" sz="1400" dirty="0">
              <a:latin typeface="+mn-lt"/>
            </a:endParaRPr>
          </a:p>
          <a:p>
            <a:pPr marL="285750" indent="-285750" algn="just" eaLnBrk="1" hangingPunct="1">
              <a:lnSpc>
                <a:spcPct val="120000"/>
              </a:lnSpc>
              <a:buFontTx/>
              <a:buChar char="-"/>
            </a:pPr>
            <a:r>
              <a:rPr lang="ru-RU" altLang="ru-RU" sz="1400" dirty="0">
                <a:latin typeface="+mn-lt"/>
              </a:rPr>
              <a:t>в схемах низкого давления (1-2 МПа) </a:t>
            </a:r>
            <a:r>
              <a:rPr lang="ru-RU" altLang="ru-RU" sz="1400" dirty="0" smtClean="0">
                <a:latin typeface="+mn-lt"/>
              </a:rPr>
              <a:t>вместе с сепараторами.</a:t>
            </a:r>
            <a:endParaRPr lang="ru-RU" altLang="ru-RU" sz="1400" b="1" i="1" dirty="0" smtClean="0">
              <a:latin typeface="+mn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</a:pPr>
            <a:r>
              <a:rPr lang="ru-RU" altLang="ru-RU" sz="2800" dirty="0" smtClean="0"/>
              <a:t>Конденсация газа</a:t>
            </a:r>
            <a:endParaRPr lang="ru-RU" altLang="ru-RU" sz="28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2999613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6253917" y="1208142"/>
            <a:ext cx="5478413" cy="1697756"/>
            <a:chOff x="1271463" y="3943245"/>
            <a:chExt cx="5478413" cy="1697756"/>
          </a:xfrm>
        </p:grpSpPr>
        <p:pic>
          <p:nvPicPr>
            <p:cNvPr id="9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Блок-схема: сопоставление 9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сопоставление 10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Блок-схема: сопоставление 11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428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6085" name="Прямоугольник 5"/>
          <p:cNvSpPr>
            <a:spLocks noChangeArrowheads="1"/>
          </p:cNvSpPr>
          <p:nvPr/>
        </p:nvSpPr>
        <p:spPr bwMode="auto">
          <a:xfrm>
            <a:off x="839577" y="1286915"/>
            <a:ext cx="525642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b="1" dirty="0" smtClean="0">
                <a:latin typeface="+mn-lt"/>
              </a:rPr>
              <a:t>Особенность технологии на данном этапе - потери гелия из-за растворимости его в сжижаемых газах</a:t>
            </a:r>
            <a:r>
              <a:rPr lang="ru-RU" altLang="ru-RU" sz="1400" b="1" dirty="0">
                <a:latin typeface="+mn-lt"/>
              </a:rPr>
              <a:t>. </a:t>
            </a:r>
            <a:r>
              <a:rPr lang="ru-RU" altLang="ru-RU" sz="1400" dirty="0">
                <a:latin typeface="+mn-lt"/>
              </a:rPr>
              <a:t>Растворимость гелия в сжижающихся углеводородах возрастает с ростом давления</a:t>
            </a:r>
            <a:r>
              <a:rPr lang="ru-RU" altLang="ru-RU" sz="1400" dirty="0" smtClean="0">
                <a:latin typeface="+mn-lt"/>
              </a:rPr>
              <a:t>.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 smtClean="0">
                <a:latin typeface="+mn-lt"/>
              </a:rPr>
              <a:t>На </a:t>
            </a:r>
            <a:r>
              <a:rPr lang="ru-RU" altLang="ru-RU" sz="1400" dirty="0">
                <a:latin typeface="+mn-lt"/>
              </a:rPr>
              <a:t>первых ступенях обогащения гелия, особенно на установках большой производительности, целесообразно применять и прямоточную конденсацию. </a:t>
            </a:r>
            <a:r>
              <a:rPr lang="ru-RU" altLang="ru-RU" sz="1400" dirty="0" smtClean="0">
                <a:latin typeface="+mn-lt"/>
              </a:rPr>
              <a:t>При </a:t>
            </a:r>
            <a:r>
              <a:rPr lang="ru-RU" altLang="ru-RU" sz="1400" dirty="0">
                <a:latin typeface="+mn-lt"/>
              </a:rPr>
              <a:t>этом обязательна установка </a:t>
            </a:r>
            <a:r>
              <a:rPr lang="ru-RU" altLang="ru-RU" sz="1400" dirty="0" err="1">
                <a:latin typeface="+mn-lt"/>
              </a:rPr>
              <a:t>отпарных</a:t>
            </a:r>
            <a:r>
              <a:rPr lang="ru-RU" altLang="ru-RU" sz="1400" dirty="0">
                <a:latin typeface="+mn-lt"/>
              </a:rPr>
              <a:t> </a:t>
            </a:r>
            <a:r>
              <a:rPr lang="ru-RU" altLang="ru-RU" sz="1400" dirty="0" smtClean="0">
                <a:latin typeface="+mn-lt"/>
              </a:rPr>
              <a:t>колонн. </a:t>
            </a:r>
            <a:endParaRPr lang="ru-RU" altLang="ru-RU" sz="1400" dirty="0">
              <a:latin typeface="+mn-lt"/>
            </a:endParaRP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 smtClean="0">
                <a:latin typeface="+mn-lt"/>
              </a:rPr>
              <a:t>Аппараты </a:t>
            </a:r>
            <a:r>
              <a:rPr lang="ru-RU" altLang="ru-RU" sz="1400" dirty="0">
                <a:latin typeface="+mn-lt"/>
              </a:rPr>
              <a:t>прямоточной конденсации применяются в схемах высокого давления (более 2 МПа) с </a:t>
            </a:r>
            <a:r>
              <a:rPr lang="ru-RU" altLang="ru-RU" sz="1400" dirty="0" err="1">
                <a:latin typeface="+mn-lt"/>
              </a:rPr>
              <a:t>отпарными</a:t>
            </a:r>
            <a:r>
              <a:rPr lang="ru-RU" altLang="ru-RU" sz="1400" dirty="0">
                <a:latin typeface="+mn-lt"/>
              </a:rPr>
              <a:t> колоннами и в схемах низкого давления (1–2 МПа) с простыми сепараторами. Они характеризуются большой производительностью за счет наличия только одной ступени разделения.</a:t>
            </a:r>
          </a:p>
          <a:p>
            <a:pPr indent="457200" algn="just" eaLnBrk="1" hangingPunct="1">
              <a:lnSpc>
                <a:spcPct val="120000"/>
              </a:lnSpc>
            </a:pPr>
            <a:r>
              <a:rPr lang="ru-RU" altLang="ru-RU" sz="1400" dirty="0">
                <a:latin typeface="+mn-lt"/>
              </a:rPr>
              <a:t>Аппараты противоточной конденсации из-за низкой скорости газов обладают низкой единичной мощностью и поэтому применяются, как правило, на заключительных ступенях </a:t>
            </a:r>
            <a:r>
              <a:rPr lang="ru-RU" altLang="ru-RU" sz="1400" dirty="0" smtClean="0">
                <a:latin typeface="+mn-lt"/>
              </a:rPr>
              <a:t>разделения.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A77C72D-4F55-14C5-4661-C9C145D7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6" y="108189"/>
            <a:ext cx="8462319" cy="82378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</a:pPr>
            <a:r>
              <a:rPr lang="ru-RU" altLang="ru-RU" sz="2800" dirty="0" smtClean="0"/>
              <a:t>Конденсация газа</a:t>
            </a:r>
            <a:endParaRPr lang="ru-RU" altLang="ru-RU" sz="28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="" xmlns:a16="http://schemas.microsoft.com/office/drawing/2014/main" id="{F156D17F-8B4B-EE5F-56B8-5A3B639B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2999613"/>
            <a:ext cx="58148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100" dirty="0"/>
              <a:t>Принципиальная схема </a:t>
            </a:r>
            <a:r>
              <a:rPr lang="ru-RU" altLang="ru-RU" sz="1100" dirty="0" smtClean="0"/>
              <a:t>процесса: 1 </a:t>
            </a:r>
            <a:r>
              <a:rPr lang="ru-RU" altLang="ru-RU" sz="1100" dirty="0"/>
              <a:t>– ступени предварительного охлаждения; 2, 4 – прямоточные конденсаторы; 6, 7 – противоточные конденсаторы; 3, 5 – отпарные колонны.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7C25F2DC-28C7-E60D-283F-35C428673880}"/>
              </a:ext>
            </a:extLst>
          </p:cNvPr>
          <p:cNvGrpSpPr/>
          <p:nvPr/>
        </p:nvGrpSpPr>
        <p:grpSpPr>
          <a:xfrm>
            <a:off x="6253917" y="1208142"/>
            <a:ext cx="5478413" cy="1697756"/>
            <a:chOff x="1271463" y="3943245"/>
            <a:chExt cx="5478413" cy="1697756"/>
          </a:xfrm>
        </p:grpSpPr>
        <p:pic>
          <p:nvPicPr>
            <p:cNvPr id="9" name="Picture 2">
              <a:extLst>
                <a:ext uri="{FF2B5EF4-FFF2-40B4-BE49-F238E27FC236}">
                  <a16:creationId xmlns="" xmlns:a16="http://schemas.microsoft.com/office/drawing/2014/main" id="{F87FB478-EBDC-AAA5-7950-E5E6282C2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11"/>
            <a:stretch/>
          </p:blipFill>
          <p:spPr bwMode="auto">
            <a:xfrm>
              <a:off x="1271463" y="3943245"/>
              <a:ext cx="5478413" cy="169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Блок-схема: сопоставление 9">
              <a:extLst>
                <a:ext uri="{FF2B5EF4-FFF2-40B4-BE49-F238E27FC236}">
                  <a16:creationId xmlns="" xmlns:a16="http://schemas.microsoft.com/office/drawing/2014/main" id="{C2002753-8971-BF31-B8E3-A6313FC8B54F}"/>
                </a:ext>
              </a:extLst>
            </p:cNvPr>
            <p:cNvSpPr/>
            <p:nvPr/>
          </p:nvSpPr>
          <p:spPr>
            <a:xfrm rot="5400000">
              <a:off x="3395699" y="5410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сопоставление 10">
              <a:extLst>
                <a:ext uri="{FF2B5EF4-FFF2-40B4-BE49-F238E27FC236}">
                  <a16:creationId xmlns="" xmlns:a16="http://schemas.microsoft.com/office/drawing/2014/main" id="{7C9F7805-C857-EA2A-F202-9DC181E8CFB7}"/>
                </a:ext>
              </a:extLst>
            </p:cNvPr>
            <p:cNvSpPr/>
            <p:nvPr/>
          </p:nvSpPr>
          <p:spPr>
            <a:xfrm rot="5400000">
              <a:off x="4547827" y="5302157"/>
              <a:ext cx="144016" cy="21602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Блок-схема: сопоставление 11">
              <a:extLst>
                <a:ext uri="{FF2B5EF4-FFF2-40B4-BE49-F238E27FC236}">
                  <a16:creationId xmlns="" xmlns:a16="http://schemas.microsoft.com/office/drawing/2014/main" id="{4D6954B8-DAE6-33D8-8AD1-15F7EB5A78EE}"/>
                </a:ext>
              </a:extLst>
            </p:cNvPr>
            <p:cNvSpPr/>
            <p:nvPr/>
          </p:nvSpPr>
          <p:spPr>
            <a:xfrm rot="5400000">
              <a:off x="5447951" y="5332140"/>
              <a:ext cx="120029" cy="180044"/>
            </a:xfrm>
            <a:prstGeom prst="flowChartCollate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Rectangle 4">
              <a:extLst>
                <a:ext uri="{FF2B5EF4-FFF2-40B4-BE49-F238E27FC236}">
                  <a16:creationId xmlns="" xmlns:a16="http://schemas.microsoft.com/office/drawing/2014/main" id="{08E5EB73-6502-E196-C35C-0FFF102B4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71" y="5410169"/>
              <a:ext cx="10795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Метановая фр.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="" xmlns:a16="http://schemas.microsoft.com/office/drawing/2014/main" id="{DE7EDC83-4493-8DE5-3AB9-8ED894100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007" y="4576509"/>
              <a:ext cx="4728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</a:rPr>
                <a:t>Азот</a:t>
              </a:r>
              <a:endParaRPr lang="ru-RU" sz="9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297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7110" name="Прямоугольник 5"/>
          <p:cNvSpPr>
            <a:spLocks noChangeArrowheads="1"/>
          </p:cNvSpPr>
          <p:nvPr/>
        </p:nvSpPr>
        <p:spPr bwMode="auto">
          <a:xfrm>
            <a:off x="838199" y="1342412"/>
            <a:ext cx="10775624" cy="23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30000"/>
              </a:lnSpc>
            </a:pPr>
            <a:r>
              <a:rPr lang="ru-RU" altLang="ru-RU" sz="1400" dirty="0">
                <a:latin typeface="+mn-lt"/>
              </a:rPr>
              <a:t>Степень </a:t>
            </a:r>
            <a:r>
              <a:rPr lang="ru-RU" altLang="ru-RU" sz="1400" dirty="0" err="1">
                <a:latin typeface="+mn-lt"/>
              </a:rPr>
              <a:t>отпарки</a:t>
            </a:r>
            <a:r>
              <a:rPr lang="ru-RU" altLang="ru-RU" sz="1400" dirty="0">
                <a:latin typeface="+mn-lt"/>
              </a:rPr>
              <a:t> гелия определяется температурой, давлением, составом и количеством подаваемого газа, количеством массообменных устройств </a:t>
            </a:r>
            <a:r>
              <a:rPr lang="ru-RU" altLang="ru-RU" sz="1400" b="1" dirty="0">
                <a:latin typeface="+mn-lt"/>
              </a:rPr>
              <a:t>– чем ниже давление и выше температура питания, тем меньше размеры колонны </a:t>
            </a:r>
            <a:r>
              <a:rPr lang="ru-RU" altLang="ru-RU" sz="1400" dirty="0">
                <a:latin typeface="+mn-lt"/>
              </a:rPr>
              <a:t>(константа равновесия процесса кипения </a:t>
            </a:r>
            <a:r>
              <a:rPr lang="en-US" altLang="ru-RU" sz="1400" i="1" dirty="0">
                <a:latin typeface="+mn-lt"/>
              </a:rPr>
              <a:t>He</a:t>
            </a:r>
            <a:r>
              <a:rPr lang="ru-RU" altLang="ru-RU" sz="1400" dirty="0">
                <a:latin typeface="+mn-lt"/>
              </a:rPr>
              <a:t> выше).</a:t>
            </a:r>
          </a:p>
          <a:p>
            <a:pPr indent="457200" algn="just" eaLnBrk="1" hangingPunct="1">
              <a:lnSpc>
                <a:spcPct val="130000"/>
              </a:lnSpc>
            </a:pPr>
            <a:r>
              <a:rPr lang="ru-RU" altLang="ru-RU" sz="1400" dirty="0">
                <a:latin typeface="+mn-lt"/>
              </a:rPr>
              <a:t>Как правило, в промышленности давление не превышает 4 МПа (выше резко возрастает растворимость гелия в жидких УВ), количество отпаренного газа 10-12 %.</a:t>
            </a:r>
          </a:p>
          <a:p>
            <a:pPr indent="457200" algn="just" eaLnBrk="1" hangingPunct="1">
              <a:lnSpc>
                <a:spcPct val="130000"/>
              </a:lnSpc>
            </a:pPr>
            <a:r>
              <a:rPr lang="ru-RU" altLang="ru-RU" sz="1400" b="1" dirty="0">
                <a:latin typeface="+mn-lt"/>
              </a:rPr>
              <a:t>Способы получения холода:</a:t>
            </a:r>
          </a:p>
          <a:p>
            <a:pPr indent="457200" algn="just" eaLnBrk="1" hangingPunct="1">
              <a:lnSpc>
                <a:spcPct val="130000"/>
              </a:lnSpc>
            </a:pPr>
            <a:r>
              <a:rPr lang="ru-RU" altLang="ru-RU" sz="1400" dirty="0">
                <a:latin typeface="+mn-lt"/>
              </a:rPr>
              <a:t>Начальные стадии – дросселирование газа, иногда пропановый или аммиачный холодильные циклы.</a:t>
            </a:r>
            <a:endParaRPr lang="en-US" altLang="ru-RU" sz="1400" dirty="0">
              <a:latin typeface="+mn-lt"/>
            </a:endParaRPr>
          </a:p>
          <a:p>
            <a:pPr indent="457200" algn="just" eaLnBrk="1" hangingPunct="1">
              <a:lnSpc>
                <a:spcPct val="130000"/>
              </a:lnSpc>
            </a:pPr>
            <a:r>
              <a:rPr lang="ru-RU" altLang="ru-RU" sz="1400" dirty="0">
                <a:latin typeface="+mn-lt"/>
              </a:rPr>
              <a:t>Конечные стадии – цикл на основе метанового концентрата, азотный холодильный цикл (-194 °С)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41" y="3642593"/>
            <a:ext cx="414770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907463" y="3959658"/>
            <a:ext cx="562151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200" b="1" dirty="0"/>
              <a:t>Рисунок – Номограмма для определения числа теоретических тарелок гелиевых </a:t>
            </a:r>
            <a:r>
              <a:rPr lang="ru-RU" altLang="ru-RU" sz="1200" b="1" dirty="0" err="1"/>
              <a:t>отпарных</a:t>
            </a:r>
            <a:r>
              <a:rPr lang="ru-RU" altLang="ru-RU" sz="1200" b="1" dirty="0"/>
              <a:t> колонн</a:t>
            </a:r>
          </a:p>
          <a:p>
            <a:pPr algn="just" eaLnBrk="1" hangingPunct="1">
              <a:spcBef>
                <a:spcPts val="1200"/>
              </a:spcBef>
            </a:pPr>
            <a:r>
              <a:rPr lang="ru-RU" altLang="ru-RU" sz="1200" dirty="0"/>
              <a:t>При одних и тех же количествах отпаренного газа число тарелок значительно зависит от константы равновесия гелия, а значит и от давления в колонне: снижение давления приводит к уменьшению габаритов колонны, но и увеличивает энергетические затраты установки.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01EE30-A950-FB87-8240-381A3CD1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Степень </a:t>
            </a:r>
            <a:r>
              <a:rPr lang="ru-RU" sz="2800" dirty="0" err="1"/>
              <a:t>отпарки</a:t>
            </a:r>
            <a:r>
              <a:rPr lang="ru-RU" sz="2800" dirty="0"/>
              <a:t> гелия </a:t>
            </a:r>
            <a:r>
              <a:rPr lang="ru-RU" sz="2800" dirty="0" smtClean="0"/>
              <a:t>и его потери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AC9B00F-A64F-A4E4-7494-5A906554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83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6F0E15F2-5301-F3E4-832F-7A51C2FAF41C}"/>
              </a:ext>
            </a:extLst>
          </p:cNvPr>
          <p:cNvGrpSpPr/>
          <p:nvPr/>
        </p:nvGrpSpPr>
        <p:grpSpPr>
          <a:xfrm>
            <a:off x="1504415" y="1016793"/>
            <a:ext cx="8305430" cy="4824414"/>
            <a:chOff x="1617536" y="1181949"/>
            <a:chExt cx="8305430" cy="4824414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1253388"/>
              <a:ext cx="7467600" cy="4752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" name="Rectangle 4"/>
            <p:cNvSpPr>
              <a:spLocks noChangeArrowheads="1"/>
            </p:cNvSpPr>
            <p:nvPr/>
          </p:nvSpPr>
          <p:spPr bwMode="auto">
            <a:xfrm>
              <a:off x="1617536" y="1443559"/>
              <a:ext cx="190817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>
                  <a:latin typeface="+mn-lt"/>
                </a:rPr>
                <a:t>Осушенный газ</a:t>
              </a:r>
              <a:br>
                <a:rPr lang="ru-RU" altLang="ru-RU" sz="1100" b="1" dirty="0">
                  <a:latin typeface="+mn-lt"/>
                </a:rPr>
              </a:br>
              <a:r>
                <a:rPr lang="ru-RU" altLang="ru-RU" sz="1100" b="1" dirty="0">
                  <a:latin typeface="+mn-lt"/>
                </a:rPr>
                <a:t> (3,2 МПа)</a:t>
              </a:r>
              <a:endParaRPr lang="ru-RU" altLang="ru-RU" sz="1100" dirty="0">
                <a:latin typeface="+mn-lt"/>
              </a:endParaRPr>
            </a:p>
          </p:txBody>
        </p:sp>
        <p:sp>
          <p:nvSpPr>
            <p:cNvPr id="5126" name="Rectangle 4"/>
            <p:cNvSpPr>
              <a:spLocks noChangeArrowheads="1"/>
            </p:cNvSpPr>
            <p:nvPr/>
          </p:nvSpPr>
          <p:spPr bwMode="auto">
            <a:xfrm>
              <a:off x="2794000" y="5234838"/>
              <a:ext cx="108108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-104 °С </a:t>
              </a:r>
              <a:endParaRPr lang="ru-RU" altLang="ru-RU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127" name="Rectangle 4"/>
            <p:cNvSpPr>
              <a:spLocks noChangeArrowheads="1"/>
            </p:cNvSpPr>
            <p:nvPr/>
          </p:nvSpPr>
          <p:spPr bwMode="auto">
            <a:xfrm>
              <a:off x="5026025" y="3671150"/>
              <a:ext cx="108108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>
                  <a:solidFill>
                    <a:schemeClr val="accent6">
                      <a:lumMod val="75000"/>
                    </a:schemeClr>
                  </a:solidFill>
                </a:rPr>
                <a:t>-153 °С </a:t>
              </a:r>
              <a:endParaRPr lang="ru-RU" altLang="ru-RU" sz="11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5099050" y="2550374"/>
              <a:ext cx="10795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-191 °С </a:t>
              </a:r>
              <a:endParaRPr lang="ru-RU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4090987" y="1181949"/>
              <a:ext cx="25308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концентрат гелия (85%)</a:t>
              </a: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4378324" y="1397849"/>
              <a:ext cx="25308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концентрат азота (99,5%)</a:t>
              </a: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2206540" y="2641954"/>
              <a:ext cx="108108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-40 °С </a:t>
              </a:r>
              <a:endParaRPr lang="ru-RU" altLang="ru-RU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187110" y="1901559"/>
              <a:ext cx="273585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-200 °С, 0,4 МПа </a:t>
              </a:r>
              <a:endParaRPr lang="ru-RU" altLang="ru-RU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677146" y="1666569"/>
              <a:ext cx="1944688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концентрат метана</a:t>
              </a:r>
            </a:p>
            <a:p>
              <a:pPr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 (70 %)</a:t>
              </a: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6682134" y="5393800"/>
              <a:ext cx="194468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schemeClr val="accent6">
                      <a:lumMod val="75000"/>
                    </a:schemeClr>
                  </a:solidFill>
                </a:rPr>
                <a:t>Метановый ХЦ</a:t>
              </a:r>
            </a:p>
          </p:txBody>
        </p:sp>
      </p:grp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923649" y="6005574"/>
            <a:ext cx="108504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+mn-lt"/>
              </a:rPr>
              <a:t>Принципиальная схема получения гелиевого концентрата:</a:t>
            </a:r>
            <a:endParaRPr lang="ru-RU" altLang="ru-RU" sz="1200" dirty="0">
              <a:latin typeface="+mn-lt"/>
            </a:endParaRPr>
          </a:p>
          <a:p>
            <a:pPr algn="ctr" eaLnBrk="1" hangingPunct="1"/>
            <a:r>
              <a:rPr lang="ru-RU" altLang="ru-RU" sz="1200" dirty="0">
                <a:latin typeface="+mn-lt"/>
              </a:rPr>
              <a:t>1</a:t>
            </a:r>
            <a:r>
              <a:rPr lang="ru-RU" altLang="ru-RU" sz="1200" i="1" dirty="0">
                <a:latin typeface="+mn-lt"/>
              </a:rPr>
              <a:t>-</a:t>
            </a:r>
            <a:r>
              <a:rPr lang="ru-RU" altLang="ru-RU" sz="1200" dirty="0">
                <a:latin typeface="+mn-lt"/>
              </a:rPr>
              <a:t>сепараторы; 2-колонны; 3-холодильник; 4-рекуперативные теплообменники; 5</a:t>
            </a:r>
            <a:r>
              <a:rPr lang="ru-RU" altLang="ru-RU" sz="1200" i="1" dirty="0">
                <a:latin typeface="+mn-lt"/>
              </a:rPr>
              <a:t> -</a:t>
            </a:r>
            <a:r>
              <a:rPr lang="ru-RU" altLang="ru-RU" sz="1200" dirty="0">
                <a:latin typeface="+mn-lt"/>
              </a:rPr>
              <a:t> турбодетандер; 6</a:t>
            </a:r>
            <a:r>
              <a:rPr lang="ru-RU" altLang="ru-RU" sz="1200" i="1" dirty="0">
                <a:latin typeface="+mn-lt"/>
              </a:rPr>
              <a:t>-</a:t>
            </a:r>
            <a:r>
              <a:rPr lang="ru-RU" altLang="ru-RU" sz="1200" dirty="0">
                <a:latin typeface="+mn-lt"/>
              </a:rPr>
              <a:t> компрессор. </a:t>
            </a:r>
          </a:p>
          <a:p>
            <a:pPr algn="ctr" eaLnBrk="1" hangingPunct="1"/>
            <a:r>
              <a:rPr lang="en-US" altLang="ru-RU" sz="1200" dirty="0">
                <a:latin typeface="+mn-lt"/>
              </a:rPr>
              <a:t>I</a:t>
            </a:r>
            <a:r>
              <a:rPr lang="ru-RU" altLang="ru-RU" sz="1200" dirty="0">
                <a:latin typeface="+mn-lt"/>
              </a:rPr>
              <a:t> -природный газ; II - жидкие углеводороды; III - гелиевый концентрат; IV </a:t>
            </a:r>
            <a:r>
              <a:rPr lang="ru-RU" altLang="ru-RU" sz="1200" i="1" dirty="0">
                <a:latin typeface="+mn-lt"/>
              </a:rPr>
              <a:t>-</a:t>
            </a:r>
            <a:r>
              <a:rPr lang="ru-RU" altLang="ru-RU" sz="1200" dirty="0">
                <a:latin typeface="+mn-lt"/>
              </a:rPr>
              <a:t> концентрат азота; V</a:t>
            </a:r>
            <a:r>
              <a:rPr lang="ru-RU" altLang="ru-RU" sz="1200" i="1" dirty="0">
                <a:latin typeface="+mn-lt"/>
              </a:rPr>
              <a:t>-</a:t>
            </a:r>
            <a:r>
              <a:rPr lang="ru-RU" altLang="ru-RU" sz="1200" dirty="0">
                <a:latin typeface="+mn-lt"/>
              </a:rPr>
              <a:t> сухой газ (метан-азотная смесь)</a:t>
            </a:r>
          </a:p>
        </p:txBody>
      </p:sp>
      <p:sp>
        <p:nvSpPr>
          <p:cNvPr id="5131" name="Rectangle 4"/>
          <p:cNvSpPr>
            <a:spLocks noChangeArrowheads="1"/>
          </p:cNvSpPr>
          <p:nvPr/>
        </p:nvSpPr>
        <p:spPr bwMode="auto">
          <a:xfrm>
            <a:off x="8655012" y="4912730"/>
            <a:ext cx="25854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+mn-lt"/>
              </a:rPr>
              <a:t>Степень извлечения гелия – </a:t>
            </a:r>
            <a:r>
              <a:rPr lang="ru-RU" altLang="ru-RU" sz="1400" b="1" dirty="0" err="1">
                <a:latin typeface="+mn-lt"/>
              </a:rPr>
              <a:t>ок</a:t>
            </a:r>
            <a:r>
              <a:rPr lang="ru-RU" altLang="ru-RU" sz="1400" b="1" dirty="0">
                <a:latin typeface="+mn-lt"/>
              </a:rPr>
              <a:t>. 95-96%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474445" y="1176121"/>
            <a:ext cx="4208076" cy="33855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latin typeface="+mn-lt"/>
              </a:rPr>
              <a:t>Конденсационно-отпарной метод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0C151A5-8515-DB9E-82EC-223168790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119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Получение гелиевого концентрата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5ABDAA-043F-33B5-DD9B-B99FECA2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6AB5BB8F-60F8-2D01-9D30-418293674C0C}"/>
              </a:ext>
            </a:extLst>
          </p:cNvPr>
          <p:cNvGrpSpPr/>
          <p:nvPr/>
        </p:nvGrpSpPr>
        <p:grpSpPr>
          <a:xfrm>
            <a:off x="5838952" y="1622098"/>
            <a:ext cx="5958159" cy="4467617"/>
            <a:chOff x="5524107" y="981076"/>
            <a:chExt cx="5195229" cy="3895548"/>
          </a:xfrm>
        </p:grpSpPr>
        <p:pic>
          <p:nvPicPr>
            <p:cNvPr id="4813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75" r="6659" b="7679"/>
            <a:stretch/>
          </p:blipFill>
          <p:spPr bwMode="auto">
            <a:xfrm>
              <a:off x="5844139" y="981076"/>
              <a:ext cx="4789356" cy="3895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6960096" y="3212976"/>
              <a:ext cx="10795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-50 °С 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5951984" y="4509120"/>
              <a:ext cx="10795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3,2 МПа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7031484" y="2636912"/>
              <a:ext cx="1153418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2,8 МПа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7175499" y="1268760"/>
              <a:ext cx="1770537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-157 °С, </a:t>
              </a:r>
              <a:r>
                <a:rPr lang="ru-RU" sz="1050" b="1" i="1" dirty="0" err="1">
                  <a:solidFill>
                    <a:schemeClr val="accent6">
                      <a:lumMod val="75000"/>
                    </a:schemeClr>
                  </a:solidFill>
                </a:rPr>
                <a:t>х</a:t>
              </a:r>
              <a:r>
                <a:rPr lang="ru-RU" sz="1050" b="1" baseline="-25000" dirty="0" err="1">
                  <a:solidFill>
                    <a:schemeClr val="accent6">
                      <a:lumMod val="75000"/>
                    </a:schemeClr>
                  </a:solidFill>
                </a:rPr>
                <a:t>ж</a:t>
              </a: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 = 94 % 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8400256" y="3212976"/>
              <a:ext cx="1079500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1,6</a:t>
              </a:r>
            </a:p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 МПа</a:t>
              </a:r>
              <a:endParaRPr lang="ru-RU" sz="1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8511056" y="2403322"/>
              <a:ext cx="10795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35 % 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He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54 % N</a:t>
              </a:r>
              <a:r>
                <a:rPr lang="en-US" sz="1000" b="1" baseline="-25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11 % </a:t>
              </a: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УВ</a:t>
              </a:r>
              <a:endParaRPr lang="ru-RU" sz="1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8110984" y="4517445"/>
              <a:ext cx="10795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1,35 МПа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9639836" y="1303406"/>
              <a:ext cx="10795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79 % 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He</a:t>
              </a:r>
            </a:p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20,8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 % N</a:t>
              </a:r>
              <a:r>
                <a:rPr lang="en-US" sz="1000" b="1" baseline="-25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</a:p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0,1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 % </a:t>
              </a: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УВ</a:t>
              </a:r>
            </a:p>
            <a:p>
              <a:pPr algn="ctr">
                <a:defRPr/>
              </a:pP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0,1 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%</a:t>
              </a: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H</a:t>
              </a:r>
              <a:r>
                <a:rPr lang="en-US" sz="1000" b="1" baseline="-25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  <a:endParaRPr lang="ru-RU" sz="1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7105402" y="1012669"/>
              <a:ext cx="10795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-</a:t>
              </a:r>
              <a:r>
                <a:rPr lang="en-US" sz="1050" b="1" dirty="0">
                  <a:solidFill>
                    <a:schemeClr val="accent6">
                      <a:lumMod val="75000"/>
                    </a:schemeClr>
                  </a:solidFill>
                </a:rPr>
                <a:t>185</a:t>
              </a: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 °С 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7" name="Rectangle 4"/>
            <p:cNvSpPr>
              <a:spLocks noChangeArrowheads="1"/>
            </p:cNvSpPr>
            <p:nvPr/>
          </p:nvSpPr>
          <p:spPr bwMode="auto">
            <a:xfrm>
              <a:off x="5524107" y="4149080"/>
              <a:ext cx="125610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050" b="1" dirty="0">
                  <a:solidFill>
                    <a:schemeClr val="accent6">
                      <a:lumMod val="75000"/>
                    </a:schemeClr>
                  </a:solidFill>
                </a:rPr>
                <a:t>0,4-1,2</a:t>
              </a:r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 МПа</a:t>
              </a:r>
              <a:endParaRPr lang="ru-RU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8134" name="Прямоугольник 5"/>
          <p:cNvSpPr>
            <a:spLocks noChangeArrowheads="1"/>
          </p:cNvSpPr>
          <p:nvPr/>
        </p:nvSpPr>
        <p:spPr bwMode="auto">
          <a:xfrm>
            <a:off x="734395" y="1845969"/>
            <a:ext cx="5251626" cy="485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ru-RU" altLang="ru-RU" sz="1400" dirty="0" smtClean="0">
                <a:latin typeface="+mn-lt"/>
              </a:rPr>
              <a:t>Установка производства гелия в г. </a:t>
            </a:r>
            <a:r>
              <a:rPr lang="ru-RU" altLang="ru-RU" sz="1400" dirty="0" err="1" smtClean="0">
                <a:latin typeface="+mn-lt"/>
              </a:rPr>
              <a:t>Кейес</a:t>
            </a:r>
            <a:r>
              <a:rPr lang="ru-RU" altLang="ru-RU" sz="1400" dirty="0" smtClean="0">
                <a:latin typeface="+mn-lt"/>
              </a:rPr>
              <a:t> (</a:t>
            </a:r>
            <a:r>
              <a:rPr lang="ru-RU" altLang="ru-RU" sz="1400" dirty="0">
                <a:latin typeface="+mn-lt"/>
              </a:rPr>
              <a:t>штат Оклахома, </a:t>
            </a:r>
            <a:r>
              <a:rPr lang="ru-RU" altLang="ru-RU" sz="1400" dirty="0" smtClean="0">
                <a:latin typeface="+mn-lt"/>
              </a:rPr>
              <a:t>США, газовое </a:t>
            </a:r>
            <a:r>
              <a:rPr lang="ru-RU" altLang="ru-RU" sz="1400" dirty="0">
                <a:latin typeface="+mn-lt"/>
              </a:rPr>
              <a:t>месторождение </a:t>
            </a:r>
            <a:r>
              <a:rPr lang="ru-RU" altLang="ru-RU" sz="1400" dirty="0" err="1" smtClean="0">
                <a:latin typeface="+mn-lt"/>
              </a:rPr>
              <a:t>Хьюготон</a:t>
            </a:r>
            <a:r>
              <a:rPr lang="ru-RU" altLang="ru-RU" sz="1400" dirty="0" smtClean="0">
                <a:latin typeface="+mn-lt"/>
              </a:rPr>
              <a:t>, 1982 г.).  </a:t>
            </a:r>
            <a:endParaRPr lang="ru-RU" altLang="ru-RU" sz="1400" dirty="0">
              <a:latin typeface="+mn-lt"/>
            </a:endParaRP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latin typeface="+mn-lt"/>
              </a:rPr>
              <a:t>Сырьевой </a:t>
            </a:r>
            <a:r>
              <a:rPr lang="ru-RU" altLang="ru-RU" sz="1400" dirty="0">
                <a:latin typeface="+mn-lt"/>
              </a:rPr>
              <a:t>очищенный и осушенный ПГ – 2 % гелия.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>
                <a:latin typeface="+mn-lt"/>
              </a:rPr>
              <a:t>Температура на входе 2 – (-50 </a:t>
            </a:r>
            <a:r>
              <a:rPr lang="ru-RU" altLang="ru-RU" sz="1400" dirty="0" err="1">
                <a:latin typeface="+mn-lt"/>
              </a:rPr>
              <a:t>град.С</a:t>
            </a:r>
            <a:r>
              <a:rPr lang="ru-RU" altLang="ru-RU" sz="1400" dirty="0">
                <a:latin typeface="+mn-lt"/>
              </a:rPr>
              <a:t>), давление 3,2 МПа;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>
                <a:latin typeface="+mn-lt"/>
              </a:rPr>
              <a:t>Давление газа на входе в 1 на 2-ую ступень охлаждения – 2,8 МПа, температура на выходе – (-197 </a:t>
            </a:r>
            <a:r>
              <a:rPr lang="ru-RU" altLang="ru-RU" sz="1400" dirty="0" err="1">
                <a:latin typeface="+mn-lt"/>
              </a:rPr>
              <a:t>град.С</a:t>
            </a:r>
            <a:r>
              <a:rPr lang="ru-RU" altLang="ru-RU" sz="1400" dirty="0">
                <a:latin typeface="+mn-lt"/>
              </a:rPr>
              <a:t>).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>
                <a:latin typeface="+mn-lt"/>
              </a:rPr>
              <a:t>Давление в 3 – 1,6 МПа, состав газа: гелий – 35 %, азот -54 %, УВ – 11 %.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>
                <a:latin typeface="+mn-lt"/>
              </a:rPr>
              <a:t>Состав газа из дефлегматора 4: гелий- 79 %, азот - 20,8 %; температура газа – (-185 град. С). 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>
                <a:latin typeface="+mn-lt"/>
              </a:rPr>
              <a:t>Выход продуктового </a:t>
            </a:r>
            <a:r>
              <a:rPr lang="en-US" altLang="ru-RU" sz="1400" dirty="0">
                <a:latin typeface="+mn-lt"/>
              </a:rPr>
              <a:t>He-</a:t>
            </a:r>
            <a:r>
              <a:rPr lang="ru-RU" altLang="ru-RU" sz="1400" dirty="0">
                <a:latin typeface="+mn-lt"/>
              </a:rPr>
              <a:t>концентрата: 0,4-1,2 МПа</a:t>
            </a:r>
            <a:r>
              <a:rPr lang="ru-RU" altLang="ru-RU" sz="1400" dirty="0" smtClean="0">
                <a:latin typeface="+mn-lt"/>
              </a:rPr>
              <a:t>.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latin typeface="+mn-lt"/>
              </a:rPr>
              <a:t>Производительность </a:t>
            </a:r>
            <a:r>
              <a:rPr lang="ru-RU" altLang="ru-RU" sz="1400" dirty="0">
                <a:latin typeface="+mn-lt"/>
              </a:rPr>
              <a:t>по гелию (99,95%)</a:t>
            </a:r>
            <a:r>
              <a:rPr lang="ru-RU" altLang="ru-RU" sz="1400" dirty="0" smtClean="0">
                <a:latin typeface="+mn-lt"/>
              </a:rPr>
              <a:t> – 672 тыс. нм</a:t>
            </a:r>
            <a:r>
              <a:rPr lang="ru-RU" altLang="ru-RU" sz="1400" baseline="30000" dirty="0" smtClean="0">
                <a:latin typeface="+mn-lt"/>
              </a:rPr>
              <a:t>3</a:t>
            </a:r>
            <a:r>
              <a:rPr lang="ru-RU" altLang="ru-RU" sz="1400" dirty="0" smtClean="0">
                <a:latin typeface="+mn-lt"/>
              </a:rPr>
              <a:t>/год.</a:t>
            </a:r>
            <a:endParaRPr lang="ru-RU" altLang="ru-RU" sz="1400" dirty="0">
              <a:latin typeface="+mn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5692DA9-FDA0-CABE-C504-BD240B394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Производство гелия из ПГ</a:t>
            </a:r>
            <a:endParaRPr lang="ru-RU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1BAA413-F47B-1E69-E761-D69854E17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7380" y="6188031"/>
            <a:ext cx="4609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+mn-lt"/>
              </a:rPr>
              <a:t>Схема установки получения сырого гелия на заводе в </a:t>
            </a:r>
            <a:r>
              <a:rPr lang="ru-RU" altLang="ru-RU" sz="1200" b="1" dirty="0" err="1">
                <a:latin typeface="+mn-lt"/>
              </a:rPr>
              <a:t>Кейесе</a:t>
            </a:r>
            <a:endParaRPr lang="ru-RU" altLang="ru-RU" sz="1200" b="1" dirty="0">
              <a:latin typeface="+mn-lt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74BEB5F-6FBC-C964-860C-ECE4C1FF5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02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915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t="2222" r="12043" b="17261"/>
          <a:stretch/>
        </p:blipFill>
        <p:spPr bwMode="auto">
          <a:xfrm>
            <a:off x="838200" y="2022444"/>
            <a:ext cx="6718831" cy="365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Прямоугольник 5"/>
          <p:cNvSpPr>
            <a:spLocks noChangeArrowheads="1"/>
          </p:cNvSpPr>
          <p:nvPr/>
        </p:nvSpPr>
        <p:spPr bwMode="auto">
          <a:xfrm>
            <a:off x="7543110" y="2830787"/>
            <a:ext cx="38106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+mn-lt"/>
              </a:rPr>
              <a:t>Концентрация </a:t>
            </a:r>
            <a:r>
              <a:rPr lang="en-US" altLang="ru-RU" sz="1200" b="1" i="1" dirty="0">
                <a:latin typeface="+mn-lt"/>
              </a:rPr>
              <a:t>He</a:t>
            </a:r>
            <a:r>
              <a:rPr lang="en-US" altLang="ru-RU" sz="1200" b="1" dirty="0">
                <a:latin typeface="+mn-lt"/>
              </a:rPr>
              <a:t> </a:t>
            </a:r>
            <a:r>
              <a:rPr lang="ru-RU" altLang="ru-RU" sz="1200" b="1" dirty="0">
                <a:latin typeface="+mn-lt"/>
              </a:rPr>
              <a:t>в концентрате </a:t>
            </a:r>
            <a:r>
              <a:rPr lang="en-US" altLang="ru-RU" sz="1200" b="1" dirty="0">
                <a:latin typeface="+mn-lt"/>
              </a:rPr>
              <a:t>– 85-90 %</a:t>
            </a:r>
            <a:r>
              <a:rPr lang="ru-RU" altLang="ru-RU" sz="1200" b="1" dirty="0">
                <a:latin typeface="+mn-lt"/>
              </a:rPr>
              <a:t> (Газпром-Оренбург)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66" y="4651694"/>
            <a:ext cx="5779591" cy="195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776666" y="4190029"/>
            <a:ext cx="57795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200" dirty="0"/>
              <a:t>Таблица – Материальный баланс установки извлечения гелия </a:t>
            </a:r>
          </a:p>
          <a:p>
            <a:pPr algn="ctr" eaLnBrk="1" hangingPunct="1"/>
            <a:r>
              <a:rPr lang="ru-RU" altLang="ru-RU" sz="1200" dirty="0"/>
              <a:t>(завод в Польше)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7682B3-C893-0A2D-B79A-3AFF6F717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663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Производство гелия из ПГ</a:t>
            </a:r>
            <a:endParaRPr lang="ru-RU" sz="2800" dirty="0"/>
          </a:p>
        </p:txBody>
      </p:sp>
      <p:sp>
        <p:nvSpPr>
          <p:cNvPr id="4" name="Прямоугольник 5">
            <a:extLst>
              <a:ext uri="{FF2B5EF4-FFF2-40B4-BE49-F238E27FC236}">
                <a16:creationId xmlns="" xmlns:a16="http://schemas.microsoft.com/office/drawing/2014/main" id="{381137A1-DD3F-3C69-E809-EB7F82F8B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794" y="1376113"/>
            <a:ext cx="525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dirty="0">
                <a:latin typeface="+mn-lt"/>
              </a:rPr>
              <a:t>Принципиальная технологическая схема установки выделения гелиевого концентрата, этана и широкой фракции углеводородов из природного газа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753432A-E851-BB6E-C061-A938F617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799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68F786-14AF-4212-F4FC-77D1FBC8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Очистка </a:t>
            </a:r>
            <a:r>
              <a:rPr lang="en-US" altLang="ru-RU" sz="2800" b="1" dirty="0"/>
              <a:t>He-</a:t>
            </a:r>
            <a:r>
              <a:rPr lang="ru-RU" altLang="ru-RU" sz="2800" b="1" dirty="0"/>
              <a:t>концентрата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B273C01-D3BC-EE0E-CE62-C43C7B725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794476" cy="4923967"/>
          </a:xfrm>
        </p:spPr>
        <p:txBody>
          <a:bodyPr>
            <a:noAutofit/>
          </a:bodyPr>
          <a:lstStyle/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</a:pPr>
            <a:r>
              <a:rPr lang="ru-RU" altLang="ru-RU" sz="1400" b="1" i="1" dirty="0"/>
              <a:t>Глубокую очистку гелиевого концентрата </a:t>
            </a:r>
            <a:r>
              <a:rPr lang="ru-RU" altLang="ru-RU" sz="1400" b="1" dirty="0"/>
              <a:t>(</a:t>
            </a:r>
            <a:r>
              <a:rPr lang="ru-RU" altLang="ru-RU" sz="1400" dirty="0"/>
              <a:t>удаление из концентрата примесей водорода, азота, метана</a:t>
            </a:r>
            <a:r>
              <a:rPr lang="ru-RU" altLang="ru-RU" sz="1400" b="1" dirty="0"/>
              <a:t>) </a:t>
            </a:r>
            <a:r>
              <a:rPr lang="ru-RU" altLang="ru-RU" sz="1400" dirty="0"/>
              <a:t>ведут с использованием более глубокого охлаждения: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От водорода </a:t>
            </a:r>
            <a:r>
              <a:rPr lang="ru-RU" altLang="ru-RU" sz="1400" dirty="0"/>
              <a:t>– окисление в аппаратах периодического действия составом </a:t>
            </a:r>
            <a:r>
              <a:rPr lang="en-US" altLang="ru-RU" sz="1400" dirty="0" err="1"/>
              <a:t>CuO-FeO</a:t>
            </a:r>
            <a:r>
              <a:rPr lang="en-US" altLang="ru-RU" sz="1400" dirty="0"/>
              <a:t>-</a:t>
            </a:r>
            <a:r>
              <a:rPr lang="ru-RU" altLang="ru-RU" sz="1400" dirty="0"/>
              <a:t>каолин или окисление кислородом на </a:t>
            </a:r>
            <a:r>
              <a:rPr lang="en-US" altLang="ru-RU" sz="1400" dirty="0"/>
              <a:t>Pt- </a:t>
            </a:r>
            <a:r>
              <a:rPr lang="ru-RU" altLang="ru-RU" sz="1400" dirty="0"/>
              <a:t>или </a:t>
            </a:r>
            <a:r>
              <a:rPr lang="en-US" altLang="ru-RU" sz="1400" dirty="0"/>
              <a:t>Pd</a:t>
            </a:r>
            <a:r>
              <a:rPr lang="ru-RU" altLang="ru-RU" sz="1400" dirty="0"/>
              <a:t>-катализаторе</a:t>
            </a:r>
            <a:r>
              <a:rPr lang="en-US" altLang="ru-RU" sz="1400" dirty="0"/>
              <a:t>; </a:t>
            </a:r>
            <a:r>
              <a:rPr lang="ru-RU" altLang="ru-RU" sz="1400" dirty="0"/>
              <a:t>температура – 400-450 °С; 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От воды</a:t>
            </a:r>
            <a:r>
              <a:rPr lang="ru-RU" altLang="ru-RU" sz="1400" dirty="0"/>
              <a:t>, полученной при очистке от водорода – охлаждение, сепарация, адсорбция воды на цеолитах;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От азота </a:t>
            </a:r>
            <a:r>
              <a:rPr lang="ru-RU" altLang="ru-RU" sz="1400" dirty="0"/>
              <a:t>– сжатие до 15-20 МПа и охлаждение до </a:t>
            </a:r>
            <a:r>
              <a:rPr lang="en-US" altLang="ru-RU" sz="1400" dirty="0"/>
              <a:t>(-</a:t>
            </a:r>
            <a:r>
              <a:rPr lang="ru-RU" altLang="ru-RU" sz="1400" dirty="0"/>
              <a:t>207</a:t>
            </a:r>
            <a:r>
              <a:rPr lang="en-US" altLang="ru-RU" sz="1400" dirty="0"/>
              <a:t>-(-200)</a:t>
            </a:r>
            <a:r>
              <a:rPr lang="ru-RU" altLang="ru-RU" sz="1400" dirty="0"/>
              <a:t>°С</a:t>
            </a:r>
            <a:r>
              <a:rPr lang="en-US" altLang="ru-RU" sz="1400" dirty="0"/>
              <a:t>)</a:t>
            </a:r>
            <a:r>
              <a:rPr lang="ru-RU" altLang="ru-RU" sz="1400" dirty="0"/>
              <a:t> гелиевого концентрата с последующим дросселированием его и сепарацией </a:t>
            </a:r>
            <a:r>
              <a:rPr lang="ru-RU" altLang="ru-RU" sz="1400" b="1" dirty="0"/>
              <a:t>фаз</a:t>
            </a:r>
            <a:r>
              <a:rPr lang="ru-RU" altLang="ru-RU" sz="1400" dirty="0"/>
              <a:t> в 1-2 ступени (газовая фаза после такой сепарации содержит 99,5 % об. гелия);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От остаточного азота и примесей инертных газов </a:t>
            </a:r>
            <a:r>
              <a:rPr lang="ru-RU" altLang="ru-RU" sz="1400" dirty="0"/>
              <a:t>– в адсорберах с активированным углем, охлаждаемым жидким азотом при температуре 80 К, и получение гелия концентрацией 99,98 % об.;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Основные особенности данных комплексных технологий очистки: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sz="1400" dirty="0"/>
              <a:t>высокие перепады температуре на установке от аппарата к аппарату;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sz="1400" dirty="0"/>
              <a:t>появление дополнительных примесей, требующих удаление – вода, иногда оксиды углерода.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5F5E1C9-6350-9389-A638-B5DAD26E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877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0F1F82B-4206-3A5C-1B91-304930CE80F4}"/>
              </a:ext>
            </a:extLst>
          </p:cNvPr>
          <p:cNvGrpSpPr/>
          <p:nvPr/>
        </p:nvGrpSpPr>
        <p:grpSpPr>
          <a:xfrm>
            <a:off x="5069358" y="1904928"/>
            <a:ext cx="6712768" cy="4429266"/>
            <a:chOff x="2957255" y="1952062"/>
            <a:chExt cx="6712768" cy="442926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67" t="37500" r="25625" b="29038"/>
            <a:stretch/>
          </p:blipFill>
          <p:spPr bwMode="auto">
            <a:xfrm>
              <a:off x="2990900" y="1952062"/>
              <a:ext cx="6679123" cy="2305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67" t="32302" r="25194" b="35193"/>
            <a:stretch/>
          </p:blipFill>
          <p:spPr bwMode="auto">
            <a:xfrm>
              <a:off x="2957255" y="4157120"/>
              <a:ext cx="6712768" cy="2224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734504" y="1904928"/>
            <a:ext cx="4231159" cy="2615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1600" dirty="0"/>
              <a:t>Гелий от «Оренбургский гелиевый завод» – используется в криогенной технике, для создания инертной и регулируемой воздушной среды, при плавке, резке и сварке металлов, в газовой хроматографии, для охлаждения ядерных реакторов, в </a:t>
            </a:r>
            <a:r>
              <a:rPr lang="ru-RU" sz="1600" dirty="0" err="1"/>
              <a:t>течеискателях</a:t>
            </a:r>
            <a:r>
              <a:rPr lang="ru-RU" sz="1600" dirty="0"/>
              <a:t> и т.д.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71A1358-D125-998D-8272-9EE531B3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400" b="1" dirty="0">
                <a:latin typeface="Arial" charset="0"/>
              </a:rPr>
              <a:t>ТУ 0271-135-31323949-2005 ГЕЛИЙ ГАЗООБРАЗНЫЙ (СЖАТЫЙ). Технические условия</a:t>
            </a:r>
            <a:endParaRPr lang="ru-RU" sz="2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3CBB501-19FE-ECE3-BAFB-03F22048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89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3" y="1894704"/>
            <a:ext cx="5775968" cy="2007994"/>
          </a:xfrm>
        </p:spPr>
        <p:txBody>
          <a:bodyPr>
            <a:no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/>
              <a:t>Производство гелия из природного газа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Приложения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28.03.2023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354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Гелий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50574" y="1024408"/>
            <a:ext cx="11162734" cy="5331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Мировые запасы гелия составляют порядка 41 млрд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Основные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запасы сосредоточены в Катаре, Алжире, США и России. В мире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производится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около 175 млн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 год.</a:t>
            </a: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Даже если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до 2020 г. мировой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рынок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гелия будет расти более скромными темпами и до 2020 г. увеличится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всего на 2 %,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то тогда может образоваться нехватка предложения в объеме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около 30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млн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Ожидаемый дефицит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гелия на мировом рынке может составить к 2030 г.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90-140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млн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Роль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России в обеспечении существенно возросшего потребления,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при условии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освоения восточносибирских месторождений, повысится.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Мощность Амурского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ГПЗ по производству гелия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составит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до 60 млн м</a:t>
            </a:r>
            <a:r>
              <a:rPr 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год. А потенциальные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объемы производства гелия, добываемого с газом с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Чаяндинского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НГКМ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Ковыктинского ГКМ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к 2024 г.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достигнут 200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млн м</a:t>
            </a:r>
            <a:r>
              <a:rPr 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/год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Основные объемы сжиженного гелия с завода будут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экспортироваться.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ожет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возникнуть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необходимость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 хранении значительных объемов нереализованного гелия, что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является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сложной задачей.</a:t>
            </a: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Поставки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гелия из России в 2030 г. в другие государства могут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составить 20-25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%, причем половина их будет приходиться на страны АТР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Снижается производство гелия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 Оренбургском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газоконденсатном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месторождении;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8000" indent="-28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Иркутская нефтяная компания»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планирует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до конца 2018 г. построить установку по производству сжиженного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гелия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мощностью 15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тыс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/г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Ярактинском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газоконденсатном месторождении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49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928</TotalTime>
  <Words>2180</Words>
  <Application>Microsoft Office PowerPoint</Application>
  <PresentationFormat>Произвольный</PresentationFormat>
  <Paragraphs>203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Производство гелия из природного газа</vt:lpstr>
      <vt:lpstr>применение гелия</vt:lpstr>
      <vt:lpstr>Производство гелия из природного газа</vt:lpstr>
      <vt:lpstr>Презентация PowerPoint</vt:lpstr>
      <vt:lpstr>Получение гелиевого концентрата</vt:lpstr>
      <vt:lpstr>Производство гелия из ПГ</vt:lpstr>
      <vt:lpstr>Узел Предварительного охлаждения</vt:lpstr>
      <vt:lpstr>Узел Предварительного охлаждения</vt:lpstr>
      <vt:lpstr>Конденсация газа</vt:lpstr>
      <vt:lpstr>Конденсация газа</vt:lpstr>
      <vt:lpstr>Конденсация газа</vt:lpstr>
      <vt:lpstr>Степень отпарки гелия и его потери</vt:lpstr>
      <vt:lpstr>Получение гелиевого концентрата</vt:lpstr>
      <vt:lpstr>Производство гелия из ПГ</vt:lpstr>
      <vt:lpstr>Производство гелия из ПГ</vt:lpstr>
      <vt:lpstr>Очистка He-концентрата</vt:lpstr>
      <vt:lpstr>ТУ 0271-135-31323949-2005 ГЕЛИЙ ГАЗООБРАЗНЫЙ (СЖАТЫЙ). Технические условия</vt:lpstr>
      <vt:lpstr>Производство гелия из природного газа</vt:lpstr>
      <vt:lpstr>Гелий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41</cp:revision>
  <cp:lastPrinted>2021-08-02T01:21:27Z</cp:lastPrinted>
  <dcterms:created xsi:type="dcterms:W3CDTF">2022-09-15T08:49:06Z</dcterms:created>
  <dcterms:modified xsi:type="dcterms:W3CDTF">2024-03-27T09:27:31Z</dcterms:modified>
</cp:coreProperties>
</file>