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sdx" ContentType="application/vnd.ms-visio.drawing"/>
  <Default Extension="wdp" ContentType="image/vnd.ms-photo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53"/>
  </p:notesMasterIdLst>
  <p:handoutMasterIdLst>
    <p:handoutMasterId r:id="rId54"/>
  </p:handoutMasterIdLst>
  <p:sldIdLst>
    <p:sldId id="256" r:id="rId2"/>
    <p:sldId id="270" r:id="rId3"/>
    <p:sldId id="286" r:id="rId4"/>
    <p:sldId id="287" r:id="rId5"/>
    <p:sldId id="322" r:id="rId6"/>
    <p:sldId id="272" r:id="rId7"/>
    <p:sldId id="273" r:id="rId8"/>
    <p:sldId id="328" r:id="rId9"/>
    <p:sldId id="275" r:id="rId10"/>
    <p:sldId id="329" r:id="rId11"/>
    <p:sldId id="330" r:id="rId12"/>
    <p:sldId id="278" r:id="rId13"/>
    <p:sldId id="331" r:id="rId14"/>
    <p:sldId id="280" r:id="rId15"/>
    <p:sldId id="323" r:id="rId16"/>
    <p:sldId id="281" r:id="rId17"/>
    <p:sldId id="282" r:id="rId18"/>
    <p:sldId id="283" r:id="rId19"/>
    <p:sldId id="284" r:id="rId20"/>
    <p:sldId id="285" r:id="rId21"/>
    <p:sldId id="324" r:id="rId22"/>
    <p:sldId id="293" r:id="rId23"/>
    <p:sldId id="288" r:id="rId24"/>
    <p:sldId id="292" r:id="rId25"/>
    <p:sldId id="295" r:id="rId26"/>
    <p:sldId id="296" r:id="rId27"/>
    <p:sldId id="327" r:id="rId28"/>
    <p:sldId id="320" r:id="rId29"/>
    <p:sldId id="321" r:id="rId30"/>
    <p:sldId id="297" r:id="rId31"/>
    <p:sldId id="298" r:id="rId32"/>
    <p:sldId id="299" r:id="rId33"/>
    <p:sldId id="326" r:id="rId34"/>
    <p:sldId id="300" r:id="rId35"/>
    <p:sldId id="301" r:id="rId36"/>
    <p:sldId id="302" r:id="rId37"/>
    <p:sldId id="303" r:id="rId38"/>
    <p:sldId id="304" r:id="rId39"/>
    <p:sldId id="305" r:id="rId40"/>
    <p:sldId id="306" r:id="rId41"/>
    <p:sldId id="307" r:id="rId42"/>
    <p:sldId id="308" r:id="rId43"/>
    <p:sldId id="309" r:id="rId44"/>
    <p:sldId id="310" r:id="rId45"/>
    <p:sldId id="311" r:id="rId46"/>
    <p:sldId id="312" r:id="rId47"/>
    <p:sldId id="313" r:id="rId48"/>
    <p:sldId id="315" r:id="rId49"/>
    <p:sldId id="316" r:id="rId50"/>
    <p:sldId id="318" r:id="rId51"/>
    <p:sldId id="325" r:id="rId52"/>
  </p:sldIdLst>
  <p:sldSz cx="12192000" cy="6858000"/>
  <p:notesSz cx="6791325" cy="987266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  <p:ext uri="{2D200454-40CA-4A62-9FC3-DE9A4176ACB9}">
      <p15:notesGuideLst xmlns=""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Дмитрий Седнев" initials="ДС" lastIdx="1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1AF27"/>
    <a:srgbClr val="ECF3E8"/>
    <a:srgbClr val="D6E6CD"/>
    <a:srgbClr val="D4D4D4"/>
    <a:srgbClr val="EBEBEB"/>
    <a:srgbClr val="28BE46"/>
    <a:srgbClr val="393939"/>
    <a:srgbClr val="686868"/>
    <a:srgbClr val="A2A1A1"/>
    <a:srgbClr val="6C6D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8B1032C-EA38-4F05-BA0D-38AFFFC7BED3}" styleName="Светлый стиль 3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1937" autoAdjust="0"/>
  </p:normalViewPr>
  <p:slideViewPr>
    <p:cSldViewPr snapToGrid="0" showGuides="1">
      <p:cViewPr>
        <p:scale>
          <a:sx n="86" d="100"/>
          <a:sy n="86" d="100"/>
        </p:scale>
        <p:origin x="-1434" y="-34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13" d="100"/>
          <a:sy n="113" d="100"/>
        </p:scale>
        <p:origin x="3372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commentAuthors" Target="commentAuthor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2" Type="http://schemas.openxmlformats.org/officeDocument/2006/relationships/image" Target="../media/image27.wmf"/><Relationship Id="rId1" Type="http://schemas.openxmlformats.org/officeDocument/2006/relationships/image" Target="../media/image26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6513" y="0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449973-B2ED-47F8-8A78-D28DB888792A}" type="datetimeFigureOut">
              <a:rPr lang="ru-RU" smtClean="0"/>
              <a:t>13.03.2024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77363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6513" y="9377363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5FD72E-0A6E-4C0A-A8ED-F814144E9B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45545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6513" y="0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DDC125-F1CB-421D-BF0C-479EBC807B8B}" type="datetimeFigureOut">
              <a:rPr lang="ru-RU" smtClean="0"/>
              <a:t>13.03.2024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34975" y="1233488"/>
            <a:ext cx="5921375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51388"/>
            <a:ext cx="5432425" cy="38877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7363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6513" y="9377363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1DB774-640C-411A-8718-DDB764B453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5455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dirty="0"/>
          </a:p>
        </p:txBody>
      </p:sp>
      <p:sp>
        <p:nvSpPr>
          <p:cNvPr id="28676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BFC1F7F-57AB-49E7-91CB-523DEFA8B27C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</a:t>
            </a:fld>
            <a:endParaRPr lang="ru-R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Для четкого разделения газообразных углеводородов требуется ректификация или сочетание ректификации с абсорбцией. Последнее необходимо, если в газе много «сухой» части, особенно метана, что свойственно, например, газам термического крекинга и коксования. В таких случаях парциальное давление метана настолько высоко, что в емкостях орошения первой по ходу движения сырья колонны-деэтанизатора не удается достигнуть даже частичной конденсации газа. Поэтому целесообразно вначале отделить «сухую» часть посредством абсорбции с последующим разделением остального газа ректификацией. В схему газофракционирования необходимо включать узел предварительного абсорбционного выделения метан-этановой фракции, т. е. разделять газ по абсорбционно-ректификационной схеме (АГФУ).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Применение обычной абсорбции недостаточно эффективно, т.к. только абсорбцией нельзя добиться четкого разделения: если сухой газ будет отобран на 100 % от потенциального содержания в газовой смеси, он неизбежно захватит с собой некоторое количество более тяжелых компонентов. Если же подобрать технологические параметры таким образом, чтобы в сухом газе совершенно отсутствовала фракция С</a:t>
            </a:r>
            <a:r>
              <a:rPr lang="ru-RU" sz="1200" kern="1200" baseline="-250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то часть сухого газа будет увлечена насыщенным абсорбентом. В этом случае при отпаривании насыщенного абсорбента компоненты сухого газа попадут во фракцию С</a:t>
            </a:r>
            <a:r>
              <a:rPr lang="ru-RU" sz="1200" kern="1200" baseline="-250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–С</a:t>
            </a:r>
            <a:r>
              <a:rPr lang="ru-RU" sz="1200" kern="1200" baseline="-250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что, например, повысит ДНП продуктовых СУГ.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 верхней части фракционирующего абсорбера поглощается наиболее тяжелая часть газа. Двигаясь вниз, насыщенный абсорбент встречается со все более горячими парами,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десорбированными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из жидкости, стекающей в нижнюю часть колонны. В результате с верха фракционирующего абсорбера уходит сухой газ, содержащий преимущественно углеводороды С</a:t>
            </a:r>
            <a:r>
              <a:rPr lang="ru-RU" sz="1200" kern="1200" baseline="-250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–С</a:t>
            </a:r>
            <a:r>
              <a:rPr lang="ru-RU" sz="1200" kern="1200" baseline="-250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а снизу вместе с тощим абсорбентом выходят углеводороды С</a:t>
            </a:r>
            <a:r>
              <a:rPr lang="ru-RU" sz="1200" kern="1200" baseline="-250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3+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Давление во фракционирующем абсорбере поддерживают обычно 1,2–2,0 МПа, хотя в некоторых случаях оно достигает 3 МПа. При повышении давления поглощение газовых компонентов возрастает, однако в интервале 1,2–2 МПа константы фазового равновесия углеводородов С</a:t>
            </a:r>
            <a:r>
              <a:rPr lang="ru-RU" sz="1200" kern="1200" baseline="-250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–С</a:t>
            </a:r>
            <a:r>
              <a:rPr lang="ru-RU" sz="1200" kern="1200" baseline="-250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уменьшаются с ростом давления в большей степени, чем для углеводородов С</a:t>
            </a:r>
            <a:r>
              <a:rPr lang="ru-RU" sz="1200" kern="1200" baseline="-250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–С</a:t>
            </a:r>
            <a:r>
              <a:rPr lang="ru-RU" sz="1200" kern="1200" baseline="-250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Поэтому при таком повышении давления нежелательная абсорбция этана увеличивается значительно, поглощение пропана практически не растет.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1DB774-640C-411A-8718-DDB764B45302}" type="slidenum">
              <a:rPr lang="ru-RU" smtClean="0"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50863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Обычно на блоке ректификации непредельных газов практикуется выделение фракций С</a:t>
            </a:r>
            <a:r>
              <a:rPr lang="ru-RU" sz="1200" kern="1200" baseline="-250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и С</a:t>
            </a:r>
            <a:r>
              <a:rPr lang="ru-RU" sz="1200" kern="1200" baseline="-250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без их последующего разделения на алканы и алкены. Это связано с тем, что, например, при полимеризации пропилена, сопутствующий пропилену пропан не оказывает вредного влияния на этот процесс. Так как пропилен практически нацело вступает в реакцию, пропан легко выделить затем из продуктов.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Аналогичным образом извлекается и н-бутан, являющийся компонентом бутан-бутиленовой фракции — сырья алкилирования. Если на заводе существует установка каталитического крекинга, ей обычно сопутствует установка алкилирования изобутана олефинами. Балластный н-бутан после алкилирования выделяют из катализата.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1DB774-640C-411A-8718-DDB764B45302}" type="slidenum">
              <a:rPr lang="ru-RU" smtClean="0"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3402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65521" b="15899"/>
          <a:stretch/>
        </p:blipFill>
        <p:spPr>
          <a:xfrm>
            <a:off x="0" y="-1"/>
            <a:ext cx="4203700" cy="685800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4970455" y="1894702"/>
            <a:ext cx="6760226" cy="2165607"/>
          </a:xfrm>
        </p:spPr>
        <p:txBody>
          <a:bodyPr anchor="b">
            <a:normAutofit/>
          </a:bodyPr>
          <a:lstStyle>
            <a:lvl1pPr algn="l">
              <a:defRPr sz="3400" cap="all" spc="300" baseline="0"/>
            </a:lvl1pPr>
          </a:lstStyle>
          <a:p>
            <a:r>
              <a:rPr lang="ru-RU" dirty="0"/>
              <a:t>Название презентации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4970454" y="4060310"/>
            <a:ext cx="6760226" cy="832965"/>
          </a:xfrm>
        </p:spPr>
        <p:txBody>
          <a:bodyPr/>
          <a:lstStyle>
            <a:lvl1pPr marL="0" indent="0" algn="l">
              <a:buNone/>
              <a:defRPr sz="2400" spc="2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Дополнительное название</a:t>
            </a:r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0"/>
            <a:ext cx="4233793" cy="6863071"/>
          </a:xfrm>
          <a:prstGeom prst="rect">
            <a:avLst/>
          </a:prstGeom>
          <a:solidFill>
            <a:schemeClr val="bg1"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5037704" y="4893275"/>
            <a:ext cx="876530" cy="85520"/>
          </a:xfrm>
          <a:prstGeom prst="rect">
            <a:avLst/>
          </a:prstGeom>
          <a:solidFill>
            <a:srgbClr val="76B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10" hasCustomPrompt="1"/>
          </p:nvPr>
        </p:nvSpPr>
        <p:spPr>
          <a:xfrm>
            <a:off x="5037138" y="6482492"/>
            <a:ext cx="1949450" cy="289011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дата</a:t>
            </a:r>
          </a:p>
        </p:txBody>
      </p:sp>
      <p:sp>
        <p:nvSpPr>
          <p:cNvPr id="17" name="Текст 16"/>
          <p:cNvSpPr>
            <a:spLocks noGrp="1"/>
          </p:cNvSpPr>
          <p:nvPr>
            <p:ph type="body" sz="quarter" idx="12" hasCustomPrompt="1"/>
          </p:nvPr>
        </p:nvSpPr>
        <p:spPr>
          <a:xfrm>
            <a:off x="4970590" y="4979008"/>
            <a:ext cx="4890102" cy="808038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ФИО выступающего,</a:t>
            </a:r>
          </a:p>
          <a:p>
            <a:pPr lvl="0"/>
            <a:r>
              <a:rPr lang="ru-RU" dirty="0"/>
              <a:t>должность</a:t>
            </a:r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7138" y="1199256"/>
            <a:ext cx="1946933" cy="500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339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9943070" y="6499653"/>
            <a:ext cx="1939182" cy="358347"/>
          </a:xfrm>
        </p:spPr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794"/>
          <a:stretch/>
        </p:blipFill>
        <p:spPr>
          <a:xfrm>
            <a:off x="0" y="-1"/>
            <a:ext cx="12192000" cy="2540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25527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1983756" y="2951692"/>
            <a:ext cx="876530" cy="85520"/>
          </a:xfrm>
          <a:prstGeom prst="rect">
            <a:avLst/>
          </a:prstGeom>
          <a:solidFill>
            <a:srgbClr val="76B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89997"/>
            <a:ext cx="8432800" cy="1579005"/>
          </a:xfrm>
        </p:spPr>
        <p:txBody>
          <a:bodyPr>
            <a:normAutofit/>
          </a:bodyPr>
          <a:lstStyle>
            <a:lvl1pPr>
              <a:defRPr sz="32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2"/>
          </p:nvPr>
        </p:nvSpPr>
        <p:spPr>
          <a:xfrm>
            <a:off x="1983756" y="3246438"/>
            <a:ext cx="7287244" cy="325321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7298" y="829296"/>
            <a:ext cx="1946933" cy="500405"/>
          </a:xfrm>
          <a:prstGeom prst="rect">
            <a:avLst/>
          </a:prstGeom>
        </p:spPr>
      </p:pic>
      <p:sp>
        <p:nvSpPr>
          <p:cNvPr id="1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981200" y="6499653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7" name="Дата 2"/>
          <p:cNvSpPr>
            <a:spLocks noGrp="1"/>
          </p:cNvSpPr>
          <p:nvPr>
            <p:ph type="dt" sz="half" idx="13"/>
          </p:nvPr>
        </p:nvSpPr>
        <p:spPr>
          <a:xfrm>
            <a:off x="149857" y="6499653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EDFBD91A-36D7-450E-9FC4-B6DCF5ECC49E}" type="datetime1">
              <a:rPr lang="ru-RU" smtClean="0"/>
              <a:t>13.03.2024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42485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спис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9943070" y="6499653"/>
            <a:ext cx="1939182" cy="358347"/>
          </a:xfrm>
        </p:spPr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794"/>
          <a:stretch/>
        </p:blipFill>
        <p:spPr>
          <a:xfrm>
            <a:off x="0" y="-1"/>
            <a:ext cx="12192000" cy="2540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25527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89997"/>
            <a:ext cx="8432800" cy="1579005"/>
          </a:xfrm>
        </p:spPr>
        <p:txBody>
          <a:bodyPr>
            <a:normAutofit/>
          </a:bodyPr>
          <a:lstStyle>
            <a:lvl1pPr>
              <a:defRPr sz="3200" cap="all" baseline="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2"/>
          </p:nvPr>
        </p:nvSpPr>
        <p:spPr>
          <a:xfrm>
            <a:off x="1983756" y="3827633"/>
            <a:ext cx="4754795" cy="26720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3"/>
          </p:nvPr>
        </p:nvSpPr>
        <p:spPr>
          <a:xfrm>
            <a:off x="6862763" y="3827558"/>
            <a:ext cx="4785540" cy="267166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1983756" y="3742113"/>
            <a:ext cx="876530" cy="85520"/>
          </a:xfrm>
          <a:prstGeom prst="rect">
            <a:avLst/>
          </a:prstGeom>
          <a:solidFill>
            <a:srgbClr val="76B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4" hasCustomPrompt="1"/>
          </p:nvPr>
        </p:nvSpPr>
        <p:spPr>
          <a:xfrm>
            <a:off x="1983756" y="2959147"/>
            <a:ext cx="5108575" cy="436563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pPr lvl="0"/>
            <a:r>
              <a:rPr lang="ru-RU" dirty="0"/>
              <a:t>Дополнительная информация</a:t>
            </a:r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7298" y="829296"/>
            <a:ext cx="1946933" cy="500405"/>
          </a:xfrm>
          <a:prstGeom prst="rect">
            <a:avLst/>
          </a:prstGeom>
        </p:spPr>
      </p:pic>
      <p:sp>
        <p:nvSpPr>
          <p:cNvPr id="14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983756" y="6492875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6" name="Дата 2"/>
          <p:cNvSpPr>
            <a:spLocks noGrp="1"/>
          </p:cNvSpPr>
          <p:nvPr>
            <p:ph type="dt" sz="half" idx="15"/>
          </p:nvPr>
        </p:nvSpPr>
        <p:spPr>
          <a:xfrm>
            <a:off x="254499" y="6492874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77DA23B9-C349-463F-9B02-549B0C5166EE}" type="datetime1">
              <a:rPr lang="ru-RU" smtClean="0"/>
              <a:t>13.03.2024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81099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оп.информа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65521" b="15899"/>
          <a:stretch/>
        </p:blipFill>
        <p:spPr>
          <a:xfrm>
            <a:off x="-1" y="-1"/>
            <a:ext cx="4942703" cy="6858001"/>
          </a:xfrm>
          <a:prstGeom prst="rect">
            <a:avLst/>
          </a:prstGeom>
        </p:spPr>
      </p:pic>
      <p:sp>
        <p:nvSpPr>
          <p:cNvPr id="11" name="Прямоугольник 10"/>
          <p:cNvSpPr/>
          <p:nvPr userDrawn="1"/>
        </p:nvSpPr>
        <p:spPr>
          <a:xfrm>
            <a:off x="0" y="0"/>
            <a:ext cx="4983892" cy="6863071"/>
          </a:xfrm>
          <a:prstGeom prst="rect">
            <a:avLst/>
          </a:prstGeom>
          <a:solidFill>
            <a:schemeClr val="bg1"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4199" y="680908"/>
            <a:ext cx="4061942" cy="1048039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535612" y="6450227"/>
            <a:ext cx="4324825" cy="329514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0086680" y="6450227"/>
            <a:ext cx="1795572" cy="329514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734658" y="2199349"/>
            <a:ext cx="876530" cy="85520"/>
          </a:xfrm>
          <a:prstGeom prst="rect">
            <a:avLst/>
          </a:prstGeom>
          <a:solidFill>
            <a:srgbClr val="76B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Текст 12"/>
          <p:cNvSpPr>
            <a:spLocks noGrp="1"/>
          </p:cNvSpPr>
          <p:nvPr>
            <p:ph type="body" sz="quarter" idx="13"/>
          </p:nvPr>
        </p:nvSpPr>
        <p:spPr>
          <a:xfrm>
            <a:off x="5535613" y="2085975"/>
            <a:ext cx="6088062" cy="42703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4" hasCustomPrompt="1"/>
          </p:nvPr>
        </p:nvSpPr>
        <p:spPr>
          <a:xfrm>
            <a:off x="1655763" y="2085975"/>
            <a:ext cx="2990850" cy="4270375"/>
          </a:xfrm>
        </p:spPr>
        <p:txBody>
          <a:bodyPr/>
          <a:lstStyle>
            <a:lvl1pPr marL="0" indent="0">
              <a:buNone/>
              <a:defRPr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Дополнительная информация</a:t>
            </a:r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7298" y="829296"/>
            <a:ext cx="1946933" cy="500405"/>
          </a:xfrm>
          <a:prstGeom prst="rect">
            <a:avLst/>
          </a:prstGeom>
        </p:spPr>
      </p:pic>
      <p:sp>
        <p:nvSpPr>
          <p:cNvPr id="14" name="Дата 2"/>
          <p:cNvSpPr>
            <a:spLocks noGrp="1"/>
          </p:cNvSpPr>
          <p:nvPr>
            <p:ph type="dt" sz="half" idx="10"/>
          </p:nvPr>
        </p:nvSpPr>
        <p:spPr>
          <a:xfrm>
            <a:off x="1655763" y="6453496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B7F9C03D-0904-4FE2-AAA6-DED6795D3FC9}" type="datetime1">
              <a:rPr lang="ru-RU" smtClean="0"/>
              <a:t>13.03.2024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72226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 бумаг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1511" y="755267"/>
            <a:ext cx="1150741" cy="26775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09" t="-1" b="15745"/>
          <a:stretch/>
        </p:blipFill>
        <p:spPr>
          <a:xfrm>
            <a:off x="4597400" y="-1"/>
            <a:ext cx="7594600" cy="6858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4597400" y="0"/>
            <a:ext cx="7594600" cy="68580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 userDrawn="1"/>
        </p:nvSpPr>
        <p:spPr>
          <a:xfrm>
            <a:off x="5128656" y="1854714"/>
            <a:ext cx="876530" cy="85520"/>
          </a:xfrm>
          <a:prstGeom prst="rect">
            <a:avLst/>
          </a:prstGeom>
          <a:solidFill>
            <a:srgbClr val="76B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28656" y="197708"/>
            <a:ext cx="5131694" cy="1627916"/>
          </a:xfrm>
        </p:spPr>
        <p:txBody>
          <a:bodyPr>
            <a:normAutofit/>
          </a:bodyPr>
          <a:lstStyle>
            <a:lvl1pPr>
              <a:defRPr sz="36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28656" y="2203955"/>
            <a:ext cx="6585470" cy="397300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5128656" y="6440684"/>
            <a:ext cx="4882610" cy="339057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011266" y="6440684"/>
            <a:ext cx="1870986" cy="339057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0350" y="680711"/>
            <a:ext cx="1621902" cy="416865"/>
          </a:xfrm>
          <a:prstGeom prst="rect">
            <a:avLst/>
          </a:prstGeom>
        </p:spPr>
      </p:pic>
      <p:sp>
        <p:nvSpPr>
          <p:cNvPr id="13" name="Дата 2"/>
          <p:cNvSpPr>
            <a:spLocks noGrp="1"/>
          </p:cNvSpPr>
          <p:nvPr>
            <p:ph type="dt" sz="half" idx="10"/>
          </p:nvPr>
        </p:nvSpPr>
        <p:spPr>
          <a:xfrm>
            <a:off x="209924" y="6438730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6A8C28C0-A0EE-44B4-9866-27046281D8F9}" type="datetime1">
              <a:rPr lang="ru-RU" smtClean="0"/>
              <a:t>13.03.2024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40709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Узкий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592"/>
          <a:stretch/>
        </p:blipFill>
        <p:spPr>
          <a:xfrm>
            <a:off x="0" y="-1"/>
            <a:ext cx="12192000" cy="1416909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1474573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838199" y="1728062"/>
            <a:ext cx="876530" cy="85520"/>
          </a:xfrm>
          <a:prstGeom prst="rect">
            <a:avLst/>
          </a:prstGeom>
          <a:solidFill>
            <a:srgbClr val="76B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9" y="396674"/>
            <a:ext cx="8462319" cy="823785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1044052" cy="454720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30492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30492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7298" y="558363"/>
            <a:ext cx="1946933" cy="500405"/>
          </a:xfrm>
          <a:prstGeom prst="rect">
            <a:avLst/>
          </a:prstGeom>
        </p:spPr>
      </p:pic>
      <p:sp>
        <p:nvSpPr>
          <p:cNvPr id="13" name="Дата 2"/>
          <p:cNvSpPr>
            <a:spLocks noGrp="1"/>
          </p:cNvSpPr>
          <p:nvPr>
            <p:ph type="dt" sz="half" idx="10"/>
          </p:nvPr>
        </p:nvSpPr>
        <p:spPr>
          <a:xfrm>
            <a:off x="838199" y="6430492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1F19673-3A53-430D-A39B-F73E9A1AC36D}" type="datetime1">
              <a:rPr lang="ru-RU" smtClean="0"/>
              <a:t>13.03.2024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0755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Узкий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592"/>
          <a:stretch/>
        </p:blipFill>
        <p:spPr>
          <a:xfrm>
            <a:off x="0" y="-1"/>
            <a:ext cx="12192000" cy="907257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907256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838199" y="1163772"/>
            <a:ext cx="876530" cy="85520"/>
          </a:xfrm>
          <a:prstGeom prst="rect">
            <a:avLst/>
          </a:prstGeom>
          <a:solidFill>
            <a:srgbClr val="76B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9" y="396674"/>
            <a:ext cx="8462319" cy="823785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1044052" cy="454720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30492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30492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2792" y="146471"/>
            <a:ext cx="1946933" cy="500405"/>
          </a:xfrm>
          <a:prstGeom prst="rect">
            <a:avLst/>
          </a:prstGeom>
        </p:spPr>
      </p:pic>
      <p:sp>
        <p:nvSpPr>
          <p:cNvPr id="13" name="Дата 2"/>
          <p:cNvSpPr>
            <a:spLocks noGrp="1"/>
          </p:cNvSpPr>
          <p:nvPr>
            <p:ph type="dt" sz="half" idx="10"/>
          </p:nvPr>
        </p:nvSpPr>
        <p:spPr>
          <a:xfrm>
            <a:off x="838199" y="6430492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38B1C64-3D8C-42BF-8F55-2856F6680773}" type="datetime1">
              <a:rPr lang="ru-RU" smtClean="0"/>
              <a:t>13.03.2024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4255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Безбумаж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9259529" cy="1048039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F22A652C-85D5-4628-A634-A3638DC96226}" type="datetime1">
              <a:rPr lang="ru-RU" smtClean="0"/>
              <a:t>13.03.2024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0350" y="680711"/>
            <a:ext cx="1621902" cy="416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3717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на бок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65674"/>
          <a:stretch/>
        </p:blipFill>
        <p:spPr>
          <a:xfrm>
            <a:off x="0" y="-1"/>
            <a:ext cx="12192000" cy="2794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28829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4971854" y="1046344"/>
            <a:ext cx="876530" cy="85520"/>
          </a:xfrm>
          <a:prstGeom prst="rect">
            <a:avLst/>
          </a:prstGeom>
          <a:solidFill>
            <a:srgbClr val="76B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16200000">
            <a:off x="2140550" y="2698275"/>
            <a:ext cx="4398550" cy="1048039"/>
          </a:xfrm>
        </p:spPr>
        <p:txBody>
          <a:bodyPr>
            <a:normAutofit/>
          </a:bodyPr>
          <a:lstStyle>
            <a:lvl1pPr>
              <a:defRPr sz="3500" cap="all" baseline="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56394" y="1491963"/>
            <a:ext cx="5925858" cy="46850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55206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55206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3" hasCustomPrompt="1"/>
          </p:nvPr>
        </p:nvSpPr>
        <p:spPr>
          <a:xfrm>
            <a:off x="5956301" y="936625"/>
            <a:ext cx="4695224" cy="338138"/>
          </a:xfrm>
        </p:spPr>
        <p:txBody>
          <a:bodyPr/>
          <a:lstStyle>
            <a:lvl1pPr marL="0" indent="0">
              <a:buNone/>
              <a:defRPr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Дополнительная информация</a:t>
            </a:r>
          </a:p>
        </p:txBody>
      </p: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0350" y="430860"/>
            <a:ext cx="1621902" cy="416865"/>
          </a:xfrm>
          <a:prstGeom prst="rect">
            <a:avLst/>
          </a:prstGeom>
        </p:spPr>
      </p:pic>
      <p:sp>
        <p:nvSpPr>
          <p:cNvPr id="12" name="Дата 2"/>
          <p:cNvSpPr>
            <a:spLocks noGrp="1"/>
          </p:cNvSpPr>
          <p:nvPr>
            <p:ph type="dt" sz="half" idx="10"/>
          </p:nvPr>
        </p:nvSpPr>
        <p:spPr>
          <a:xfrm>
            <a:off x="266485" y="6455206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CF1E5A0-17D4-4AC6-A15F-F435A1A2B69A}" type="datetime1">
              <a:rPr lang="ru-RU" smtClean="0"/>
              <a:t>13.03.2024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18339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794"/>
          <a:stretch/>
        </p:blipFill>
        <p:spPr>
          <a:xfrm>
            <a:off x="-6350" y="4562475"/>
            <a:ext cx="12192000" cy="2295525"/>
          </a:xfrm>
          <a:prstGeom prst="rect">
            <a:avLst/>
          </a:prstGeom>
        </p:spPr>
      </p:pic>
      <p:sp>
        <p:nvSpPr>
          <p:cNvPr id="14" name="Прямоугольник 13"/>
          <p:cNvSpPr/>
          <p:nvPr userDrawn="1"/>
        </p:nvSpPr>
        <p:spPr>
          <a:xfrm>
            <a:off x="-6350" y="4562474"/>
            <a:ext cx="12192000" cy="2295525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0517" y="562598"/>
            <a:ext cx="1946933" cy="500405"/>
          </a:xfrm>
          <a:prstGeom prst="rect">
            <a:avLst/>
          </a:prstGeom>
        </p:spPr>
      </p:pic>
      <p:sp>
        <p:nvSpPr>
          <p:cNvPr id="10" name="Дата 2"/>
          <p:cNvSpPr>
            <a:spLocks noGrp="1"/>
          </p:cNvSpPr>
          <p:nvPr>
            <p:ph type="dt" sz="half" idx="10"/>
          </p:nvPr>
        </p:nvSpPr>
        <p:spPr>
          <a:xfrm>
            <a:off x="831850" y="6356349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C0248CC4-17DB-40CC-8A66-A211C988011A}" type="datetime1">
              <a:rPr lang="ru-RU" smtClean="0"/>
              <a:t>13.03.2024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75523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Только бумаг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4" t="-1" b="15745"/>
          <a:stretch/>
        </p:blipFill>
        <p:spPr>
          <a:xfrm>
            <a:off x="-12700" y="-1"/>
            <a:ext cx="12204700" cy="6858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1794934" y="3386239"/>
            <a:ext cx="876530" cy="85520"/>
          </a:xfrm>
          <a:prstGeom prst="rect">
            <a:avLst/>
          </a:prstGeom>
          <a:solidFill>
            <a:srgbClr val="76B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05232" y="1545491"/>
            <a:ext cx="6757088" cy="1472143"/>
          </a:xfrm>
        </p:spPr>
        <p:txBody>
          <a:bodyPr>
            <a:normAutofit/>
          </a:bodyPr>
          <a:lstStyle>
            <a:lvl1pPr>
              <a:defRPr sz="3600" cap="all" baseline="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53124" y="3282805"/>
            <a:ext cx="8929127" cy="289415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3873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3873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0517" y="562598"/>
            <a:ext cx="1946933" cy="500405"/>
          </a:xfrm>
          <a:prstGeom prst="rect">
            <a:avLst/>
          </a:prstGeom>
        </p:spPr>
      </p:pic>
      <p:sp>
        <p:nvSpPr>
          <p:cNvPr id="12" name="Дата 2"/>
          <p:cNvSpPr>
            <a:spLocks noGrp="1"/>
          </p:cNvSpPr>
          <p:nvPr>
            <p:ph type="dt" sz="half" idx="10"/>
          </p:nvPr>
        </p:nvSpPr>
        <p:spPr>
          <a:xfrm>
            <a:off x="209924" y="6438730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B856F867-DC02-4F2C-8862-6BED8A7A1726}" type="datetime1">
              <a:rPr lang="ru-RU" smtClean="0"/>
              <a:t>13.03.2024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06047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9328356" cy="1048039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D8E1E1E-DB61-4C0F-B445-FE8EED50769B}" type="datetime1">
              <a:rPr lang="ru-RU" smtClean="0"/>
              <a:t>13.03.2024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0350" y="680711"/>
            <a:ext cx="1621902" cy="416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3443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Только Лог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9863204-8C42-4A92-AE5C-5D9CFBF08284}" type="datetime1">
              <a:rPr lang="ru-RU" smtClean="0"/>
              <a:t>13.03.2024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0350" y="680711"/>
            <a:ext cx="1621902" cy="416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8446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D297F394-A1F5-4576-A904-83060017D709}" type="datetime1">
              <a:rPr lang="ru-RU" smtClean="0"/>
              <a:t>13.03.2024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94445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6E995F-51CA-412B-94FB-A3CE5EFA8128}" type="datetime1">
              <a:rPr lang="ru-RU" smtClean="0"/>
              <a:t>13.03.2024</a:t>
            </a:fld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0A22C6-F084-439D-B0BE-9BB4293CFB2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72797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/>
            </a:lvl1pPr>
          </a:lstStyle>
          <a:p>
            <a:r>
              <a:rPr lang="ru-RU" dirty="0"/>
              <a:t>Введите заголовок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2192000" y="-25400"/>
            <a:ext cx="2777067" cy="514350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Располагайте </a:t>
            </a:r>
            <a:br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</a:br>
            <a:r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объекты в рамках модульной сетки, </a:t>
            </a:r>
            <a:br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</a:br>
            <a:r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заданной направляющими.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Для отображения/</a:t>
            </a:r>
            <a:br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</a:br>
            <a:r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скрытия направляющих используйте Alt+F9.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Для смены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уровней текста используйте </a:t>
            </a:r>
            <a:br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</a:br>
            <a:r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выделение+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Tab</a:t>
            </a:r>
            <a:r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.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3C3C3C"/>
              </a:solidFill>
              <a:effectLst/>
              <a:uLnTx/>
              <a:uFillTx/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Для возврата</a:t>
            </a:r>
            <a:b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</a:br>
            <a:r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на предыдущий</a:t>
            </a:r>
            <a:br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</a:br>
            <a:r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уровень выделите </a:t>
            </a:r>
            <a:br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</a:br>
            <a:r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строку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и </a:t>
            </a:r>
            <a:r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нажмите </a:t>
            </a:r>
            <a:br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</a:b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Shift+Tab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.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3C3C3C"/>
              </a:solidFill>
              <a:effectLst/>
              <a:uLnTx/>
              <a:uFillTx/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Первый уровень</a:t>
            </a:r>
          </a:p>
          <a:p>
            <a:pPr marL="269875" marR="0" lvl="1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4077"/>
              </a:buClr>
              <a:buSzPct val="100000"/>
              <a:buFont typeface="Wingdings" pitchFamily="2" charset="2"/>
              <a:buChar char="§"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Второй уровень</a:t>
            </a:r>
          </a:p>
          <a:p>
            <a:pPr marL="541338" marR="0" lvl="2" indent="-271463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70BA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Третий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11"/>
          </p:nvPr>
        </p:nvSpPr>
        <p:spPr>
          <a:xfrm>
            <a:off x="383119" y="1268414"/>
            <a:ext cx="11425765" cy="50768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0371063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6049488" cy="10480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104405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</a:t>
            </a:r>
          </a:p>
          <a:p>
            <a:pPr lvl="4"/>
            <a:r>
              <a:rPr lang="ru-RU" dirty="0"/>
              <a:t>Пятый</a:t>
            </a:r>
          </a:p>
        </p:txBody>
      </p:sp>
      <p:sp>
        <p:nvSpPr>
          <p:cNvPr id="13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901880" y="6455135"/>
            <a:ext cx="1980371" cy="26857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AEAEAE"/>
                </a:solidFill>
              </a:defRPr>
            </a:lvl1pPr>
          </a:lstStyle>
          <a:p>
            <a:fld id="{751D432A-D135-4954-8559-2B6A9DE81B6A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63627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62" r:id="rId4"/>
    <p:sldLayoutId id="2147483663" r:id="rId5"/>
    <p:sldLayoutId id="2147483666" r:id="rId6"/>
    <p:sldLayoutId id="2147483669" r:id="rId7"/>
    <p:sldLayoutId id="2147483665" r:id="rId8"/>
    <p:sldLayoutId id="2147483650" r:id="rId9"/>
    <p:sldLayoutId id="2147483651" r:id="rId10"/>
    <p:sldLayoutId id="2147483664" r:id="rId11"/>
    <p:sldLayoutId id="2147483654" r:id="rId12"/>
    <p:sldLayoutId id="2147483655" r:id="rId13"/>
    <p:sldLayoutId id="2147483667" r:id="rId14"/>
    <p:sldLayoutId id="2147483668" r:id="rId15"/>
    <p:sldLayoutId id="2147483670" r:id="rId1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b="1" kern="1200" cap="all" baseline="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5.emf"/><Relationship Id="rId4" Type="http://schemas.openxmlformats.org/officeDocument/2006/relationships/package" Target="../embeddings/_________Microsoft_Visio1.vsdx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8.emf"/><Relationship Id="rId4" Type="http://schemas.openxmlformats.org/officeDocument/2006/relationships/package" Target="../embeddings/_________Microsoft_Visio2.vsdx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0.emf"/><Relationship Id="rId4" Type="http://schemas.openxmlformats.org/officeDocument/2006/relationships/package" Target="../embeddings/_________Microsoft_Visio3.vsdx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4.emf"/><Relationship Id="rId4" Type="http://schemas.openxmlformats.org/officeDocument/2006/relationships/package" Target="../embeddings/_________Microsoft_Visio4.vsdx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wmf"/><Relationship Id="rId3" Type="http://schemas.openxmlformats.org/officeDocument/2006/relationships/oleObject" Target="../embeddings/oleObject5.bin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7.w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26.wmf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>
            <a:extLst>
              <a:ext uri="{FF2B5EF4-FFF2-40B4-BE49-F238E27FC236}">
                <a16:creationId xmlns="" xmlns:a16="http://schemas.microsoft.com/office/drawing/2014/main" id="{0238A66B-EFAE-D8AE-41B5-99056C0128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70453" y="1894704"/>
            <a:ext cx="6087188" cy="2007994"/>
          </a:xfrm>
        </p:spPr>
        <p:txBody>
          <a:bodyPr>
            <a:noAutofit/>
          </a:bodyPr>
          <a:lstStyle/>
          <a:p>
            <a:r>
              <a:rPr lang="ru-RU" altLang="ru-RU" sz="2400" b="0" dirty="0"/>
              <a:t>стабилизация </a:t>
            </a:r>
            <a:r>
              <a:rPr lang="ru-RU" altLang="ru-RU" sz="2400" b="0" dirty="0" smtClean="0"/>
              <a:t>конденсата</a:t>
            </a:r>
            <a:r>
              <a:rPr lang="ru-RU" altLang="ru-RU" sz="2400" b="0" dirty="0"/>
              <a:t>.</a:t>
            </a:r>
            <a:r>
              <a:rPr lang="ru-RU" altLang="ru-RU" sz="2400" b="0" dirty="0" smtClean="0"/>
              <a:t> </a:t>
            </a:r>
            <a:r>
              <a:rPr lang="ru-RU" altLang="ru-RU" sz="2400" b="0" dirty="0"/>
              <a:t>Газофракционирующая </a:t>
            </a:r>
            <a:r>
              <a:rPr lang="ru-RU" altLang="ru-RU" sz="2400" b="0" dirty="0" smtClean="0"/>
              <a:t>Установка.</a:t>
            </a:r>
            <a:br>
              <a:rPr lang="ru-RU" altLang="ru-RU" sz="2400" b="0" dirty="0" smtClean="0"/>
            </a:br>
            <a:r>
              <a:rPr lang="ru-RU" altLang="ru-RU" sz="2400" b="0" dirty="0" smtClean="0"/>
              <a:t>переработка ШФЛУ</a:t>
            </a:r>
            <a:endParaRPr lang="ru-RU" altLang="ru-RU" sz="2400" b="0" dirty="0"/>
          </a:p>
        </p:txBody>
      </p:sp>
      <p:sp>
        <p:nvSpPr>
          <p:cNvPr id="15" name="Подзаголовок 14">
            <a:extLst>
              <a:ext uri="{FF2B5EF4-FFF2-40B4-BE49-F238E27FC236}">
                <a16:creationId xmlns="" xmlns:a16="http://schemas.microsoft.com/office/drawing/2014/main" id="{C4F39DC3-6A7D-7C6F-039E-7EAC2ACF759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Лекция </a:t>
            </a:r>
            <a:r>
              <a:rPr lang="ru-RU" dirty="0" smtClean="0"/>
              <a:t>№</a:t>
            </a:r>
            <a:r>
              <a:rPr lang="en-US" dirty="0" smtClean="0"/>
              <a:t>10</a:t>
            </a:r>
            <a:endParaRPr lang="ru-RU" dirty="0"/>
          </a:p>
        </p:txBody>
      </p:sp>
      <p:sp>
        <p:nvSpPr>
          <p:cNvPr id="16" name="Текст 15">
            <a:extLst>
              <a:ext uri="{FF2B5EF4-FFF2-40B4-BE49-F238E27FC236}">
                <a16:creationId xmlns="" xmlns:a16="http://schemas.microsoft.com/office/drawing/2014/main" id="{0947B76D-2B5F-164C-7A2C-B4CA21F218C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13</a:t>
            </a:r>
            <a:r>
              <a:rPr lang="ru-RU" dirty="0" smtClean="0"/>
              <a:t>.</a:t>
            </a:r>
            <a:r>
              <a:rPr lang="en-US" dirty="0" smtClean="0"/>
              <a:t>03</a:t>
            </a:r>
            <a:r>
              <a:rPr lang="ru-RU" dirty="0" smtClean="0"/>
              <a:t>.202</a:t>
            </a:r>
            <a:r>
              <a:rPr lang="en-US" smtClean="0"/>
              <a:t>4 </a:t>
            </a:r>
            <a:r>
              <a:rPr lang="ru-RU" dirty="0" smtClean="0"/>
              <a:t>г.</a:t>
            </a:r>
            <a:endParaRPr lang="ru-RU" dirty="0"/>
          </a:p>
        </p:txBody>
      </p:sp>
      <p:sp>
        <p:nvSpPr>
          <p:cNvPr id="17" name="Текст 16">
            <a:extLst>
              <a:ext uri="{FF2B5EF4-FFF2-40B4-BE49-F238E27FC236}">
                <a16:creationId xmlns="" xmlns:a16="http://schemas.microsoft.com/office/drawing/2014/main" id="{B5DB5B17-1086-C683-3F38-E7F97189497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970589" y="4979008"/>
            <a:ext cx="5775968" cy="808038"/>
          </a:xfrm>
        </p:spPr>
        <p:txBody>
          <a:bodyPr/>
          <a:lstStyle/>
          <a:p>
            <a:r>
              <a:rPr lang="ru-RU" altLang="ru-RU" sz="1800" b="1" dirty="0"/>
              <a:t>Лектор – к.т.н., доцент ОХИ Юрьев Е.М.</a:t>
            </a:r>
            <a:r>
              <a:rPr lang="ru-RU" altLang="ru-RU" sz="1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62013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382586" y="5722106"/>
            <a:ext cx="6727875" cy="554117"/>
          </a:xfrm>
          <a:prstGeom prst="rect">
            <a:avLst/>
          </a:prstGeom>
        </p:spPr>
        <p:txBody>
          <a:bodyPr wrap="square" lIns="122039" tIns="61019" rIns="122039" bIns="61019">
            <a:spAutoFit/>
          </a:bodyPr>
          <a:lstStyle/>
          <a:p>
            <a:pPr algn="ctr"/>
            <a:r>
              <a:rPr lang="ru-RU" sz="1400" dirty="0"/>
              <a:t>Рисунок – Блок схема разделения УВ газоконденсатного месторождения (без учета процессов очистки/осушки и т.п</a:t>
            </a:r>
            <a:r>
              <a:rPr lang="ru-RU" sz="1400" dirty="0" smtClean="0"/>
              <a:t>.)</a:t>
            </a:r>
            <a:r>
              <a:rPr lang="en-US" sz="1400" dirty="0" smtClean="0"/>
              <a:t> </a:t>
            </a:r>
            <a:r>
              <a:rPr lang="ru-RU" sz="1400" dirty="0" smtClean="0"/>
              <a:t>с учетом </a:t>
            </a:r>
            <a:r>
              <a:rPr lang="ru-RU" sz="1400" dirty="0" err="1" smtClean="0"/>
              <a:t>газофракционирования</a:t>
            </a:r>
            <a:endParaRPr lang="ru-RU" sz="1400" dirty="0"/>
          </a:p>
        </p:txBody>
      </p:sp>
      <p:sp>
        <p:nvSpPr>
          <p:cNvPr id="3" name="TitleSlide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/>
              <a:t>Газовые конденсаты</a:t>
            </a:r>
          </a:p>
        </p:txBody>
      </p:sp>
      <p:sp>
        <p:nvSpPr>
          <p:cNvPr id="4" name="Type1"/>
          <p:cNvSpPr>
            <a:spLocks noGrp="1"/>
          </p:cNvSpPr>
          <p:nvPr>
            <p:ph idx="1"/>
          </p:nvPr>
        </p:nvSpPr>
        <p:spPr>
          <a:xfrm>
            <a:off x="248653" y="1825625"/>
            <a:ext cx="11582399" cy="4547202"/>
          </a:xfrm>
        </p:spPr>
        <p:txBody>
          <a:bodyPr>
            <a:no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altLang="ru-RU" sz="1200" dirty="0" smtClean="0"/>
              <a:t>Нестабильный </a:t>
            </a:r>
            <a:r>
              <a:rPr lang="ru-RU" altLang="ru-RU" sz="1200" dirty="0"/>
              <a:t>газовый конденсат – это первичный продукт: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altLang="ru-RU" sz="1200" dirty="0"/>
              <a:t>смесь жидких УВ, выносимая газом из скважин в капельном виде;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altLang="ru-RU" sz="1200" dirty="0"/>
              <a:t>смесь жидких УВ, отделяемая от газа при снижении его точки росы по УВ методом низкотемпературной сепарации (или конденсации и т.п.):</a:t>
            </a:r>
          </a:p>
          <a:p>
            <a:pPr lvl="1" algn="just">
              <a:lnSpc>
                <a:spcPct val="100000"/>
              </a:lnSpc>
              <a:spcBef>
                <a:spcPts val="0"/>
              </a:spcBef>
            </a:pPr>
            <a:r>
              <a:rPr lang="ru-RU" altLang="ru-RU" sz="1100" dirty="0"/>
              <a:t>широкая фракция легких углеводородов (ШФЛУ), если происходит подготовка природного газа ГМ или ГКМ;</a:t>
            </a:r>
          </a:p>
          <a:p>
            <a:pPr lvl="1" algn="just">
              <a:lnSpc>
                <a:spcPct val="100000"/>
              </a:lnSpc>
              <a:spcBef>
                <a:spcPts val="0"/>
              </a:spcBef>
            </a:pPr>
            <a:r>
              <a:rPr lang="ru-RU" altLang="ru-RU" sz="1100" dirty="0"/>
              <a:t>нестабильный газовый бензин, если происходит подготовка ПНГ (например, на ГПЗ);</a:t>
            </a:r>
          </a:p>
          <a:p>
            <a:pPr lvl="1" algn="just">
              <a:lnSpc>
                <a:spcPct val="100000"/>
              </a:lnSpc>
              <a:spcBef>
                <a:spcPts val="0"/>
              </a:spcBef>
            </a:pPr>
            <a:r>
              <a:rPr lang="ru-RU" altLang="ru-RU" sz="1100" dirty="0"/>
              <a:t>в любом случае эти жидкие смеси обладают высоким ДНП и требуют стабилизации перед их транспортом или использованием в жидком виде;</a:t>
            </a:r>
          </a:p>
          <a:p>
            <a:pPr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altLang="ru-RU" sz="1200" b="0" dirty="0" smtClean="0"/>
              <a:t>Газовый </a:t>
            </a:r>
            <a:r>
              <a:rPr lang="ru-RU" altLang="ru-RU" sz="1200" b="0" dirty="0"/>
              <a:t>бензин (после НТК, НТС, НТР, НТА и т.д.) содержит УВ С</a:t>
            </a:r>
            <a:r>
              <a:rPr lang="ru-RU" altLang="ru-RU" sz="1200" b="0" baseline="-25000" dirty="0"/>
              <a:t>2-7</a:t>
            </a:r>
            <a:r>
              <a:rPr lang="ru-RU" altLang="ru-RU" sz="1200" b="0" dirty="0"/>
              <a:t>.</a:t>
            </a:r>
          </a:p>
          <a:p>
            <a:pPr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altLang="ru-RU" sz="1200" b="0" dirty="0"/>
              <a:t>У нестабильного газового бензина </a:t>
            </a:r>
            <a:r>
              <a:rPr lang="ru-RU" altLang="ru-RU" sz="1200" b="0" u="sng" dirty="0"/>
              <a:t>нет квалифицированного применения</a:t>
            </a:r>
            <a:r>
              <a:rPr lang="ru-RU" altLang="ru-RU" sz="1200" b="0" dirty="0"/>
              <a:t>, у индивидуальных УВ и стабильного газового бензина — </a:t>
            </a:r>
            <a:r>
              <a:rPr lang="ru-RU" altLang="ru-RU" sz="1200" b="0" u="sng" dirty="0"/>
              <a:t>есть</a:t>
            </a:r>
            <a:r>
              <a:rPr lang="ru-RU" altLang="ru-RU" sz="1200" b="0" dirty="0"/>
              <a:t>.</a:t>
            </a:r>
          </a:p>
          <a:p>
            <a:pPr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altLang="ru-RU" sz="1200" b="0" dirty="0"/>
              <a:t>Выделение индивидуальных углеводородов и получение стабильного бензина осуществляют на </a:t>
            </a:r>
            <a:r>
              <a:rPr lang="ru-RU" altLang="ru-RU" sz="1200" i="1" dirty="0"/>
              <a:t>газофракционирующих установках </a:t>
            </a:r>
            <a:r>
              <a:rPr lang="ru-RU" altLang="ru-RU" sz="1200" b="0" dirty="0"/>
              <a:t>(ГФУ). </a:t>
            </a:r>
            <a:endParaRPr lang="ru-RU" sz="1200" b="0" dirty="0"/>
          </a:p>
        </p:txBody>
      </p:sp>
      <p:sp>
        <p:nvSpPr>
          <p:cNvPr id="2" name="Номер слайда 1">
            <a:extLst>
              <a:ext uri="{FF2B5EF4-FFF2-40B4-BE49-F238E27FC236}">
                <a16:creationId xmlns="" xmlns:a16="http://schemas.microsoft.com/office/drawing/2014/main" id="{2A33C4EC-9F03-AD48-F06C-7B577A834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2</a:t>
            </a:fld>
            <a:endParaRPr lang="ru-RU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76267207"/>
              </p:ext>
            </p:extLst>
          </p:nvPr>
        </p:nvGraphicFramePr>
        <p:xfrm>
          <a:off x="3694113" y="3784600"/>
          <a:ext cx="8128000" cy="2563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7" name="Visio" r:id="rId4" imgW="12401533" imgH="3914730" progId="Visio.Drawing.15">
                  <p:embed/>
                </p:oleObj>
              </mc:Choice>
              <mc:Fallback>
                <p:oleObj name="Visio" r:id="rId4" imgW="12401533" imgH="3914730" progId="Visio.Drawing.15">
                  <p:embed/>
                  <p:pic>
                    <p:nvPicPr>
                      <p:cNvPr id="0" name="Объект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94113" y="3784600"/>
                        <a:ext cx="8128000" cy="2563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24988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Slide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/>
              <a:t>Технические требования к качеству ШФЛУ разных марок (ТУ 38.101524-2015)</a:t>
            </a:r>
          </a:p>
        </p:txBody>
      </p:sp>
      <p:sp>
        <p:nvSpPr>
          <p:cNvPr id="4" name="Type1"/>
          <p:cNvSpPr>
            <a:spLocks noGrp="1"/>
          </p:cNvSpPr>
          <p:nvPr>
            <p:ph idx="1"/>
          </p:nvPr>
        </p:nvSpPr>
        <p:spPr>
          <a:xfrm>
            <a:off x="344906" y="1825625"/>
            <a:ext cx="5654842" cy="4547202"/>
          </a:xfrm>
        </p:spPr>
        <p:txBody>
          <a:bodyPr>
            <a:normAutofit fontScale="85000" lnSpcReduction="10000"/>
          </a:bodyPr>
          <a:lstStyle/>
          <a:p>
            <a:pPr indent="0" algn="just">
              <a:buNone/>
            </a:pPr>
            <a:r>
              <a:rPr lang="ru-RU" altLang="ru-RU" sz="1400" b="1" i="1" dirty="0"/>
              <a:t>Источники ШФЛУ:</a:t>
            </a:r>
          </a:p>
          <a:p>
            <a:pPr algn="just"/>
            <a:r>
              <a:rPr lang="ru-RU" sz="1400" b="0" dirty="0"/>
              <a:t>газы стабилизации газового конденсата, подвергнутые сжижению;</a:t>
            </a:r>
          </a:p>
          <a:p>
            <a:pPr algn="just"/>
            <a:r>
              <a:rPr lang="ru-RU" sz="1400" b="0" dirty="0"/>
              <a:t>жидкая фракция, получаемая при сепарации из ПНГ;</a:t>
            </a:r>
          </a:p>
          <a:p>
            <a:pPr indent="0" algn="just">
              <a:buNone/>
            </a:pPr>
            <a:r>
              <a:rPr lang="ru-RU" altLang="ru-RU" sz="1400" b="1" i="1" dirty="0"/>
              <a:t>ШФЛУ – это:</a:t>
            </a:r>
          </a:p>
          <a:p>
            <a:pPr algn="just"/>
            <a:r>
              <a:rPr lang="ru-RU" sz="1400" b="0" dirty="0"/>
              <a:t>Не является товарным продуктом (!);</a:t>
            </a:r>
            <a:endParaRPr lang="en-US" sz="1400" b="0" dirty="0"/>
          </a:p>
          <a:p>
            <a:pPr algn="just"/>
            <a:r>
              <a:rPr lang="ru-RU" sz="1400" b="0" dirty="0"/>
              <a:t>Смесь предельных углеводородов С</a:t>
            </a:r>
            <a:r>
              <a:rPr lang="ru-RU" sz="1400" b="0" baseline="-25000" dirty="0"/>
              <a:t>2</a:t>
            </a:r>
            <a:r>
              <a:rPr lang="ru-RU" sz="1400" b="0" dirty="0"/>
              <a:t>-С</a:t>
            </a:r>
            <a:r>
              <a:rPr lang="ru-RU" sz="1400" b="0" baseline="-25000" dirty="0"/>
              <a:t>6+</a:t>
            </a:r>
            <a:r>
              <a:rPr lang="ru-RU" sz="1400" b="0" dirty="0"/>
              <a:t>;</a:t>
            </a:r>
          </a:p>
          <a:p>
            <a:pPr algn="just"/>
            <a:r>
              <a:rPr lang="ru-RU" sz="1400" b="0" dirty="0"/>
              <a:t>Относится к сжиженным углеводородным газам;</a:t>
            </a:r>
          </a:p>
          <a:p>
            <a:pPr algn="just"/>
            <a:r>
              <a:rPr lang="ru-RU" sz="1400" b="0" dirty="0"/>
              <a:t>Представляет собой легкокипящую и легковоспламеняющуюся жидкость, </a:t>
            </a:r>
            <a:r>
              <a:rPr lang="ru-RU" sz="1400" b="0" dirty="0" err="1"/>
              <a:t>пожаро</a:t>
            </a:r>
            <a:r>
              <a:rPr lang="ru-RU" sz="1400" b="0" dirty="0"/>
              <a:t>- и взрывоопасную, 4-го класса токсичности.</a:t>
            </a:r>
          </a:p>
          <a:p>
            <a:pPr algn="just"/>
            <a:r>
              <a:rPr lang="ru-RU" sz="1400" b="0" dirty="0"/>
              <a:t>Используется в качестве сырья нефтехимическими предприятиями для получения индивидуальных углеводородов при первичной переработке и широкого ряда продукции при дальнейшей переработке индивидуальных углеводородов, например, в процессе пиролиза.</a:t>
            </a:r>
          </a:p>
          <a:p>
            <a:pPr indent="0" algn="just">
              <a:buNone/>
            </a:pPr>
            <a:r>
              <a:rPr lang="ru-RU" altLang="ru-RU" sz="1400" b="0" i="1" dirty="0"/>
              <a:t>Согласно ТУ 38.101524-2015, ШФЛУ – это СУГ, </a:t>
            </a:r>
            <a:r>
              <a:rPr lang="ru-RU" sz="1400" b="0" i="1" dirty="0"/>
              <a:t>предназначенные для использования в качестве сырья на ГФУ с целью получения индивидуальных УВ и их смесей;</a:t>
            </a:r>
          </a:p>
          <a:p>
            <a:pPr indent="0" algn="just">
              <a:buNone/>
            </a:pPr>
            <a:r>
              <a:rPr lang="ru-RU" altLang="ru-RU" sz="1400" b="0" i="1" dirty="0"/>
              <a:t>Главное «узкое место» данного ТУ – норма по содержанию этановой фракции в ШФЛУ – ограничения по строительству трубопроводов.</a:t>
            </a:r>
          </a:p>
          <a:p>
            <a:pPr marL="0" indent="0" algn="just">
              <a:buNone/>
            </a:pPr>
            <a:endParaRPr lang="ru-RU" sz="1400" b="0" dirty="0"/>
          </a:p>
        </p:txBody>
      </p:sp>
      <p:sp>
        <p:nvSpPr>
          <p:cNvPr id="2" name="Номер слайда 1">
            <a:extLst>
              <a:ext uri="{FF2B5EF4-FFF2-40B4-BE49-F238E27FC236}">
                <a16:creationId xmlns="" xmlns:a16="http://schemas.microsoft.com/office/drawing/2014/main" id="{DC4FEA9B-77B1-2041-ACC1-3598849A24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3</a:t>
            </a:fld>
            <a:endParaRPr lang="ru-RU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2016" y="1535705"/>
            <a:ext cx="4224952" cy="42198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6685357" y="5851525"/>
            <a:ext cx="4351611" cy="554117"/>
          </a:xfrm>
          <a:prstGeom prst="rect">
            <a:avLst/>
          </a:prstGeom>
        </p:spPr>
        <p:txBody>
          <a:bodyPr wrap="square" lIns="122039" tIns="61019" rIns="122039" bIns="61019">
            <a:spAutoFit/>
          </a:bodyPr>
          <a:lstStyle/>
          <a:p>
            <a:pPr algn="ctr"/>
            <a:r>
              <a:rPr lang="ru-RU" sz="1400" dirty="0"/>
              <a:t>Рисунок – Распределение компонентов ПНГ по продуктам УКПГ </a:t>
            </a:r>
            <a:r>
              <a:rPr lang="ru-RU" sz="1400" dirty="0" smtClean="0"/>
              <a:t>(</a:t>
            </a:r>
            <a:r>
              <a:rPr lang="ru-RU" sz="1400" i="1" dirty="0" smtClean="0"/>
              <a:t>упрощенные</a:t>
            </a:r>
            <a:r>
              <a:rPr lang="en-US" sz="1400" i="1" dirty="0" smtClean="0"/>
              <a:t> </a:t>
            </a:r>
            <a:r>
              <a:rPr lang="ru-RU" sz="1400" i="1" dirty="0" smtClean="0"/>
              <a:t>данные</a:t>
            </a:r>
            <a:r>
              <a:rPr lang="ru-RU" sz="1400" dirty="0" smtClean="0"/>
              <a:t>)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1132451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Slide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/>
              <a:t>Технические требования к качеству ШФЛУ разных марок (ТУ 38.101524-2015)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189705"/>
              </p:ext>
            </p:extLst>
          </p:nvPr>
        </p:nvGraphicFramePr>
        <p:xfrm>
          <a:off x="838199" y="1882280"/>
          <a:ext cx="10644741" cy="4691531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408993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18493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18493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18493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648072"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Марка А</a:t>
                      </a:r>
                    </a:p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(с ГПЗ)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Марка Б</a:t>
                      </a:r>
                    </a:p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(рефлюксы</a:t>
                      </a:r>
                      <a:r>
                        <a:rPr lang="ru-RU" sz="1400" baseline="0" dirty="0">
                          <a:solidFill>
                            <a:schemeClr val="tx1"/>
                          </a:solidFill>
                        </a:rPr>
                        <a:t> с НПЗ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Марка В</a:t>
                      </a:r>
                    </a:p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(рефлюксы</a:t>
                      </a:r>
                      <a:r>
                        <a:rPr lang="ru-RU" sz="1400" baseline="0" dirty="0">
                          <a:solidFill>
                            <a:schemeClr val="tx1"/>
                          </a:solidFill>
                        </a:rPr>
                        <a:t> с НПЗ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0674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Массовая</a:t>
                      </a:r>
                      <a:r>
                        <a:rPr lang="ru-RU" sz="1400" baseline="0" dirty="0">
                          <a:solidFill>
                            <a:schemeClr val="tx1"/>
                          </a:solidFill>
                        </a:rPr>
                        <a:t> доля компонентов, % 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0674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С</a:t>
                      </a:r>
                      <a:r>
                        <a:rPr lang="ru-RU" sz="1400" baseline="-2500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+С</a:t>
                      </a:r>
                      <a:r>
                        <a:rPr lang="ru-RU" sz="1400" baseline="-25000"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ru-RU" sz="1400" baseline="0" dirty="0">
                          <a:solidFill>
                            <a:schemeClr val="tx1"/>
                          </a:solidFill>
                        </a:rPr>
                        <a:t>, не более</a:t>
                      </a:r>
                      <a:endParaRPr lang="ru-RU" sz="1400" baseline="-250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0674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С</a:t>
                      </a:r>
                      <a:r>
                        <a:rPr lang="ru-RU" sz="1400" baseline="-25000" dirty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ru-RU" sz="1400" baseline="0" dirty="0">
                          <a:solidFill>
                            <a:schemeClr val="tx1"/>
                          </a:solidFill>
                        </a:rPr>
                        <a:t>, не менее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15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0674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С</a:t>
                      </a:r>
                      <a:r>
                        <a:rPr lang="ru-RU" sz="1400" baseline="-25000" dirty="0">
                          <a:solidFill>
                            <a:schemeClr val="tx1"/>
                          </a:solidFill>
                        </a:rPr>
                        <a:t>4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+С</a:t>
                      </a:r>
                      <a:r>
                        <a:rPr lang="ru-RU" sz="1400" baseline="-25000" dirty="0">
                          <a:solidFill>
                            <a:schemeClr val="tx1"/>
                          </a:solidFill>
                        </a:rPr>
                        <a:t>5</a:t>
                      </a:r>
                      <a:r>
                        <a:rPr lang="ru-RU" sz="1400" baseline="0" dirty="0">
                          <a:solidFill>
                            <a:schemeClr val="tx1"/>
                          </a:solidFill>
                        </a:rPr>
                        <a:t>, не менее</a:t>
                      </a:r>
                      <a:endParaRPr lang="ru-RU" sz="1400" baseline="-250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45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40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35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0674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С</a:t>
                      </a:r>
                      <a:r>
                        <a:rPr lang="ru-RU" sz="1400" baseline="-25000" dirty="0">
                          <a:solidFill>
                            <a:schemeClr val="tx1"/>
                          </a:solidFill>
                        </a:rPr>
                        <a:t>6</a:t>
                      </a:r>
                      <a:r>
                        <a:rPr lang="ru-RU" sz="1400" baseline="0" dirty="0">
                          <a:solidFill>
                            <a:schemeClr val="tx1"/>
                          </a:solidFill>
                        </a:rPr>
                        <a:t>, не более</a:t>
                      </a:r>
                      <a:endParaRPr lang="ru-RU" sz="1400" baseline="-250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15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30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50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529833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Массовая доля метанола, %</a:t>
                      </a:r>
                      <a:r>
                        <a:rPr lang="ru-RU" sz="1400" baseline="0" dirty="0">
                          <a:solidFill>
                            <a:schemeClr val="tx1"/>
                          </a:solidFill>
                        </a:rPr>
                        <a:t> не более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Не нормируется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0,15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Не нормируется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529833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Массовая доля сероводорода и меркаптановой серы, 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0,025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0,05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0,05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06745"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в том числе сероводорода, 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0,003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0,003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0,003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529833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Содержание свободной воды и щелочи</a:t>
                      </a:r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Отсутствие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0674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Внешний вид</a:t>
                      </a:r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Бесцветная прозрачная жидкость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30674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Плотность при 20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°C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, кг/см</a:t>
                      </a:r>
                      <a:r>
                        <a:rPr lang="ru-RU" sz="1400" baseline="30000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Не нормируется, определение обязательно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369B07A6-7BBC-E2FD-3A63-3D9373DCA8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1489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Стабилизация </a:t>
            </a:r>
            <a:r>
              <a:rPr lang="ru-RU" dirty="0" smtClean="0"/>
              <a:t>газового </a:t>
            </a:r>
            <a:r>
              <a:rPr lang="ru-RU" dirty="0"/>
              <a:t>конденсата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5456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Slide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/>
              <a:t>Стабилизация сырого газового конденсата</a:t>
            </a:r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5649" y="2154322"/>
            <a:ext cx="3492397" cy="3056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Номер слайда 1">
            <a:extLst>
              <a:ext uri="{FF2B5EF4-FFF2-40B4-BE49-F238E27FC236}">
                <a16:creationId xmlns="" xmlns:a16="http://schemas.microsoft.com/office/drawing/2014/main" id="{7C960900-BDCC-10AE-AA8E-B17EA08958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6</a:t>
            </a:fld>
            <a:endParaRPr lang="ru-RU"/>
          </a:p>
        </p:txBody>
      </p:sp>
      <p:sp>
        <p:nvSpPr>
          <p:cNvPr id="8" name="Type1"/>
          <p:cNvSpPr>
            <a:spLocks noGrp="1"/>
          </p:cNvSpPr>
          <p:nvPr>
            <p:ph sz="quarter" idx="4294967295"/>
          </p:nvPr>
        </p:nvSpPr>
        <p:spPr>
          <a:xfrm>
            <a:off x="391538" y="1791192"/>
            <a:ext cx="7411021" cy="4721904"/>
          </a:xfrm>
        </p:spPr>
        <p:txBody>
          <a:bodyPr>
            <a:normAutofit lnSpcReduction="10000"/>
          </a:bodyPr>
          <a:lstStyle/>
          <a:p>
            <a:pPr algn="just">
              <a:spcBef>
                <a:spcPts val="600"/>
              </a:spcBef>
            </a:pPr>
            <a:r>
              <a:rPr lang="ru-RU" altLang="ru-RU" sz="1400" b="0" dirty="0"/>
              <a:t>Сырой газовый конденсат, выносимый газом в виде капельной жидкости из скважины (10-500 г/м</a:t>
            </a:r>
            <a:r>
              <a:rPr lang="ru-RU" altLang="ru-RU" sz="1400" b="0" baseline="30000" dirty="0"/>
              <a:t>3</a:t>
            </a:r>
            <a:r>
              <a:rPr lang="ru-RU" altLang="ru-RU" sz="1400" b="0" dirty="0"/>
              <a:t>), – более тяжелый, УВ С</a:t>
            </a:r>
            <a:r>
              <a:rPr lang="ru-RU" altLang="ru-RU" sz="1400" b="0" baseline="-25000" dirty="0"/>
              <a:t>2-12+</a:t>
            </a:r>
            <a:r>
              <a:rPr lang="ru-RU" altLang="ru-RU" sz="1400" b="0" dirty="0"/>
              <a:t>. </a:t>
            </a:r>
          </a:p>
          <a:p>
            <a:pPr algn="just">
              <a:spcBef>
                <a:spcPts val="600"/>
              </a:spcBef>
            </a:pPr>
            <a:r>
              <a:rPr lang="ru-RU" altLang="ru-RU" sz="1400" i="1" dirty="0"/>
              <a:t>Технология переработки включает процессы: </a:t>
            </a:r>
          </a:p>
          <a:p>
            <a:pPr lvl="1" algn="just">
              <a:spcBef>
                <a:spcPts val="600"/>
              </a:spcBef>
            </a:pPr>
            <a:r>
              <a:rPr lang="ru-RU" altLang="ru-RU" sz="1400" b="0" dirty="0"/>
              <a:t>стабилизации; </a:t>
            </a:r>
          </a:p>
          <a:p>
            <a:pPr lvl="1" algn="just">
              <a:spcBef>
                <a:spcPts val="600"/>
              </a:spcBef>
            </a:pPr>
            <a:r>
              <a:rPr lang="ru-RU" altLang="ru-RU" sz="1400" b="0" dirty="0"/>
              <a:t>обезвоживания и обессоливания; </a:t>
            </a:r>
          </a:p>
          <a:p>
            <a:pPr lvl="1" algn="just">
              <a:spcBef>
                <a:spcPts val="600"/>
              </a:spcBef>
            </a:pPr>
            <a:r>
              <a:rPr lang="ru-RU" altLang="ru-RU" sz="1400" b="0" dirty="0"/>
              <a:t>очистки от серосодержащих примесей; </a:t>
            </a:r>
          </a:p>
          <a:p>
            <a:pPr lvl="1" algn="just">
              <a:spcBef>
                <a:spcPts val="600"/>
              </a:spcBef>
            </a:pPr>
            <a:r>
              <a:rPr lang="ru-RU" altLang="ru-RU" sz="1400" b="0" dirty="0"/>
              <a:t>перегонки и выделения фракций моторных топлив (с последующим их облагораживанием). </a:t>
            </a:r>
          </a:p>
          <a:p>
            <a:pPr algn="just">
              <a:spcBef>
                <a:spcPts val="600"/>
              </a:spcBef>
            </a:pPr>
            <a:r>
              <a:rPr lang="ru-RU" altLang="ru-RU" sz="1400" b="0" dirty="0"/>
              <a:t>Иногда стабильный конденсат смешивают со стабильной нефтью, тогда последние три процесса совмещены с технологией первичной переработки нефти.</a:t>
            </a:r>
          </a:p>
          <a:p>
            <a:pPr algn="just">
              <a:spcBef>
                <a:spcPts val="600"/>
              </a:spcBef>
            </a:pPr>
            <a:r>
              <a:rPr lang="ru-RU" altLang="ru-RU" sz="1400" dirty="0" smtClean="0"/>
              <a:t>Стабильный </a:t>
            </a:r>
            <a:r>
              <a:rPr lang="ru-RU" altLang="ru-RU" sz="1400" dirty="0"/>
              <a:t>конденсат одного и того же месторождения может иметь различные показатели:</a:t>
            </a:r>
          </a:p>
          <a:p>
            <a:pPr lvl="1" algn="just">
              <a:spcBef>
                <a:spcPts val="600"/>
              </a:spcBef>
            </a:pPr>
            <a:r>
              <a:rPr lang="ru-RU" altLang="ru-RU" sz="1400" b="0" dirty="0"/>
              <a:t>из-за снижения пластового давления месторождения; </a:t>
            </a:r>
          </a:p>
          <a:p>
            <a:pPr lvl="1" algn="just">
              <a:spcBef>
                <a:spcPts val="600"/>
              </a:spcBef>
            </a:pPr>
            <a:r>
              <a:rPr lang="ru-RU" altLang="ru-RU" sz="1400" b="0" dirty="0"/>
              <a:t>из-за режима эксплуатации установок, где производится выделение тяжелых углеводородов из газа. </a:t>
            </a:r>
          </a:p>
          <a:p>
            <a:pPr algn="just">
              <a:spcBef>
                <a:spcPts val="600"/>
              </a:spcBef>
            </a:pPr>
            <a:r>
              <a:rPr lang="ru-RU" altLang="ru-RU" sz="1400" b="0" dirty="0"/>
              <a:t>Так, снижение температуры сепарации на установках НТС повышает степень конденсации углеводородов С</a:t>
            </a:r>
            <a:r>
              <a:rPr lang="ru-RU" altLang="ru-RU" sz="1400" b="0" baseline="-25000" dirty="0"/>
              <a:t>5-6</a:t>
            </a:r>
            <a:r>
              <a:rPr lang="ru-RU" altLang="ru-RU" sz="1400" b="0" dirty="0"/>
              <a:t>, что в свою очередь приводит к увеличению содержания легких фракций в конденсате. </a:t>
            </a:r>
            <a:endParaRPr lang="ru-RU" altLang="ru-RU" sz="1400" b="0" dirty="0" smtClean="0"/>
          </a:p>
          <a:p>
            <a:pPr algn="just">
              <a:spcBef>
                <a:spcPts val="600"/>
              </a:spcBef>
            </a:pPr>
            <a:r>
              <a:rPr lang="ru-RU" altLang="ru-RU" sz="1400" b="0" dirty="0"/>
              <a:t>По мере выработки газового месторождения количество выносимого из пласта конденсата уменьшается, а по составу он становится более легким</a:t>
            </a:r>
            <a:r>
              <a:rPr lang="ru-RU" altLang="ru-RU" sz="1400" b="0" dirty="0" smtClean="0"/>
              <a:t>.</a:t>
            </a:r>
            <a:endParaRPr lang="ru-RU" altLang="ru-RU" sz="1400" b="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7794538" y="1560341"/>
            <a:ext cx="4027575" cy="554117"/>
          </a:xfrm>
          <a:prstGeom prst="rect">
            <a:avLst/>
          </a:prstGeom>
        </p:spPr>
        <p:txBody>
          <a:bodyPr wrap="square" lIns="122039" tIns="61019" rIns="122039" bIns="61019">
            <a:spAutoFit/>
          </a:bodyPr>
          <a:lstStyle/>
          <a:p>
            <a:pPr algn="ctr"/>
            <a:r>
              <a:rPr lang="ru-RU" sz="1400" dirty="0" smtClean="0"/>
              <a:t>Таблица – Составы нестабильного газового конденсата (примеры)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181211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Slide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/>
              <a:t>Стабилизация сырого газового конденсата</a:t>
            </a:r>
          </a:p>
        </p:txBody>
      </p:sp>
      <p:sp>
        <p:nvSpPr>
          <p:cNvPr id="4" name="Type1"/>
          <p:cNvSpPr>
            <a:spLocks noGrp="1"/>
          </p:cNvSpPr>
          <p:nvPr>
            <p:ph idx="1"/>
          </p:nvPr>
        </p:nvSpPr>
        <p:spPr>
          <a:xfrm>
            <a:off x="838200" y="1825625"/>
            <a:ext cx="10885371" cy="4547202"/>
          </a:xfrm>
        </p:spPr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spcBef>
                <a:spcPts val="1200"/>
              </a:spcBef>
              <a:buNone/>
            </a:pPr>
            <a:r>
              <a:rPr lang="ru-RU" altLang="ru-RU" sz="1400" i="1" dirty="0"/>
              <a:t>Газовые конденсаты стабилизируют и перерабатывают двумя методами: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</a:pPr>
            <a:r>
              <a:rPr lang="ru-RU" altLang="ru-RU" sz="1400" i="1" dirty="0"/>
              <a:t>ступенчатой дегазацией</a:t>
            </a:r>
            <a:r>
              <a:rPr lang="ru-RU" altLang="ru-RU" sz="1400" dirty="0"/>
              <a:t>:</a:t>
            </a:r>
          </a:p>
          <a:p>
            <a:pPr marL="424098" lvl="1" algn="just">
              <a:lnSpc>
                <a:spcPct val="150000"/>
              </a:lnSpc>
              <a:spcBef>
                <a:spcPct val="0"/>
              </a:spcBef>
            </a:pPr>
            <a:r>
              <a:rPr lang="ru-RU" altLang="ru-RU" sz="1400" dirty="0"/>
              <a:t>это простейший метод стабилизации – вследствие 2-3-ступенчатого сброса давления происходит однократное испарение наиболее легких компонентов, которые в виде газа отделяются от конденсата; схема характерна для промыслов, где стабильный конденсат хранится в атмосферных резервуарах и подается на переработку на НПЗ; схема  ступенчатой дегазации не позволяет обеспечить полное извлечение легколетучих углеводородов (до гексана) и поэтому они в последующем выветриваются из конденсата 2-й ступени в емкостях.</a:t>
            </a:r>
          </a:p>
          <a:p>
            <a:pPr algn="just">
              <a:lnSpc>
                <a:spcPct val="150000"/>
              </a:lnSpc>
            </a:pPr>
            <a:r>
              <a:rPr lang="ru-RU" altLang="ru-RU" sz="1400" i="1" dirty="0"/>
              <a:t>ректификацией в стабилизационных колоннах</a:t>
            </a:r>
            <a:r>
              <a:rPr lang="ru-RU" altLang="ru-RU" sz="1400" dirty="0"/>
              <a:t>:</a:t>
            </a:r>
          </a:p>
          <a:p>
            <a:pPr marL="468313" lvl="1" indent="-285750" algn="just">
              <a:lnSpc>
                <a:spcPct val="150000"/>
              </a:lnSpc>
              <a:spcBef>
                <a:spcPct val="0"/>
              </a:spcBef>
            </a:pPr>
            <a:r>
              <a:rPr lang="ru-RU" altLang="ru-RU" sz="1400" dirty="0"/>
              <a:t>получила большее распространение, так как позволяет исключить потери ценных углеводородов и предотвратить загрязнение ими атмосферы; современные стабилизационные установки газового конденсата ректификацией включают две колонны – абсорбционно-отпарную (АОК) и стабилизационную.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="" xmlns:a16="http://schemas.microsoft.com/office/drawing/2014/main" id="{22EFD382-E40C-2223-9A08-E58C7A5512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2622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Slide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/>
              <a:t>Стабилизация ступенчатой дегазацией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D48B35A9-D0A6-FAE7-7FA7-331093198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8</a:t>
            </a:fld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453050" y="1799971"/>
            <a:ext cx="2696972" cy="492562"/>
          </a:xfrm>
          <a:prstGeom prst="rect">
            <a:avLst/>
          </a:prstGeom>
        </p:spPr>
        <p:txBody>
          <a:bodyPr wrap="square" lIns="122039" tIns="61019" rIns="122039" bIns="61019">
            <a:spAutoFit/>
          </a:bodyPr>
          <a:lstStyle/>
          <a:p>
            <a:pPr algn="ctr"/>
            <a:r>
              <a:rPr lang="ru-RU" altLang="ru-RU" sz="1200" dirty="0"/>
              <a:t>Таблица – Состав нестабильного конденсата</a:t>
            </a:r>
            <a:endParaRPr lang="ru-RU" sz="1200" dirty="0"/>
          </a:p>
        </p:txBody>
      </p:sp>
      <p:graphicFrame>
        <p:nvGraphicFramePr>
          <p:cNvPr id="18" name="Таблица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2992874"/>
              </p:ext>
            </p:extLst>
          </p:nvPr>
        </p:nvGraphicFramePr>
        <p:xfrm>
          <a:off x="576319" y="2269986"/>
          <a:ext cx="2370223" cy="44500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22321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14701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Компонент</a:t>
                      </a:r>
                      <a:endParaRPr lang="ru-RU" sz="10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Содержание в НК, % мол.</a:t>
                      </a:r>
                      <a:endParaRPr lang="ru-RU" sz="1000" dirty="0"/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N</a:t>
                      </a:r>
                      <a:r>
                        <a:rPr lang="en-US" sz="1000" baseline="-25000" dirty="0" smtClean="0"/>
                        <a:t>2</a:t>
                      </a:r>
                      <a:endParaRPr lang="ru-RU" sz="1000" baseline="-250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0,114</a:t>
                      </a:r>
                      <a:endParaRPr lang="ru-RU" sz="1000" dirty="0"/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CH</a:t>
                      </a:r>
                      <a:r>
                        <a:rPr lang="en-US" sz="1000" baseline="-25000" dirty="0" smtClean="0"/>
                        <a:t>4</a:t>
                      </a:r>
                      <a:endParaRPr lang="ru-RU" sz="1000" baseline="-250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51,326</a:t>
                      </a:r>
                      <a:endParaRPr lang="ru-RU" sz="1000" dirty="0"/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C</a:t>
                      </a:r>
                      <a:r>
                        <a:rPr lang="en-US" sz="1000" baseline="-25000" dirty="0" smtClean="0"/>
                        <a:t>2</a:t>
                      </a:r>
                      <a:r>
                        <a:rPr lang="en-US" sz="1000" dirty="0" smtClean="0"/>
                        <a:t>H</a:t>
                      </a:r>
                      <a:r>
                        <a:rPr lang="en-US" sz="1000" baseline="-25000" dirty="0" smtClean="0"/>
                        <a:t>6</a:t>
                      </a:r>
                      <a:endParaRPr lang="ru-RU" sz="1000" baseline="-250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10,806</a:t>
                      </a:r>
                      <a:endParaRPr lang="ru-RU" sz="1000" dirty="0"/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C</a:t>
                      </a:r>
                      <a:r>
                        <a:rPr lang="en-US" sz="1000" baseline="-25000" dirty="0" smtClean="0"/>
                        <a:t>3</a:t>
                      </a:r>
                      <a:r>
                        <a:rPr lang="en-US" sz="1000" dirty="0" smtClean="0"/>
                        <a:t>H</a:t>
                      </a:r>
                      <a:r>
                        <a:rPr lang="en-US" sz="1000" baseline="-25000" dirty="0" smtClean="0"/>
                        <a:t>8</a:t>
                      </a:r>
                      <a:endParaRPr lang="ru-RU" sz="1000" baseline="-250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9,410</a:t>
                      </a:r>
                      <a:endParaRPr lang="ru-RU" sz="1000" dirty="0"/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изо-С</a:t>
                      </a:r>
                      <a:r>
                        <a:rPr lang="ru-RU" sz="1000" baseline="-25000" dirty="0" smtClean="0"/>
                        <a:t>4</a:t>
                      </a:r>
                      <a:r>
                        <a:rPr lang="ru-RU" sz="1000" dirty="0" smtClean="0"/>
                        <a:t>Н</a:t>
                      </a:r>
                      <a:r>
                        <a:rPr lang="ru-RU" sz="1000" baseline="-25000" dirty="0" smtClean="0"/>
                        <a:t>10</a:t>
                      </a:r>
                      <a:endParaRPr lang="ru-RU" sz="1000" baseline="-250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2,519</a:t>
                      </a:r>
                      <a:endParaRPr lang="ru-RU" sz="1000" dirty="0"/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н-С</a:t>
                      </a:r>
                      <a:r>
                        <a:rPr lang="ru-RU" sz="1000" baseline="-25000" dirty="0" smtClean="0"/>
                        <a:t>4</a:t>
                      </a:r>
                      <a:r>
                        <a:rPr lang="ru-RU" sz="1000" dirty="0" smtClean="0"/>
                        <a:t>Н</a:t>
                      </a:r>
                      <a:r>
                        <a:rPr lang="ru-RU" sz="1000" baseline="-25000" dirty="0" smtClean="0"/>
                        <a:t>10</a:t>
                      </a:r>
                      <a:endParaRPr lang="ru-RU" sz="1000" baseline="-250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2,858</a:t>
                      </a:r>
                      <a:endParaRPr lang="ru-RU" sz="1000" dirty="0"/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изо-С</a:t>
                      </a:r>
                      <a:r>
                        <a:rPr lang="ru-RU" sz="1000" baseline="-25000" dirty="0" smtClean="0"/>
                        <a:t>5</a:t>
                      </a:r>
                      <a:r>
                        <a:rPr lang="ru-RU" sz="1000" dirty="0" smtClean="0"/>
                        <a:t>Н</a:t>
                      </a:r>
                      <a:r>
                        <a:rPr lang="ru-RU" sz="1000" baseline="-25000" dirty="0" smtClean="0"/>
                        <a:t>12</a:t>
                      </a:r>
                      <a:endParaRPr lang="ru-RU" sz="1000" baseline="-250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2,175</a:t>
                      </a:r>
                      <a:endParaRPr lang="ru-RU" sz="1000" dirty="0"/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н-С</a:t>
                      </a:r>
                      <a:r>
                        <a:rPr lang="ru-RU" sz="1000" baseline="-25000" dirty="0" smtClean="0"/>
                        <a:t>5</a:t>
                      </a:r>
                      <a:r>
                        <a:rPr lang="ru-RU" sz="1000" dirty="0" smtClean="0"/>
                        <a:t>Н</a:t>
                      </a:r>
                      <a:r>
                        <a:rPr lang="ru-RU" sz="1000" baseline="-25000" dirty="0" smtClean="0"/>
                        <a:t>12</a:t>
                      </a:r>
                      <a:endParaRPr lang="ru-RU" sz="1000" baseline="-250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1,869</a:t>
                      </a:r>
                      <a:endParaRPr lang="ru-RU" sz="1000" dirty="0"/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С</a:t>
                      </a:r>
                      <a:r>
                        <a:rPr lang="ru-RU" sz="1000" baseline="-25000" dirty="0" smtClean="0"/>
                        <a:t>6</a:t>
                      </a:r>
                      <a:r>
                        <a:rPr lang="ru-RU" sz="1000" dirty="0" smtClean="0"/>
                        <a:t>Н</a:t>
                      </a:r>
                      <a:r>
                        <a:rPr lang="ru-RU" sz="1000" baseline="-25000" dirty="0" smtClean="0"/>
                        <a:t>14</a:t>
                      </a:r>
                      <a:endParaRPr lang="ru-RU" sz="1000" baseline="-250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3,286</a:t>
                      </a:r>
                      <a:endParaRPr lang="ru-RU" sz="1000" dirty="0"/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С</a:t>
                      </a:r>
                      <a:r>
                        <a:rPr lang="ru-RU" sz="1000" baseline="-25000" dirty="0" smtClean="0"/>
                        <a:t>7</a:t>
                      </a:r>
                      <a:r>
                        <a:rPr lang="ru-RU" sz="1000" dirty="0" smtClean="0"/>
                        <a:t>Н</a:t>
                      </a:r>
                      <a:r>
                        <a:rPr lang="ru-RU" sz="1000" baseline="-25000" dirty="0" smtClean="0"/>
                        <a:t>16</a:t>
                      </a:r>
                      <a:endParaRPr lang="ru-RU" sz="1000" baseline="-250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2,509</a:t>
                      </a:r>
                      <a:endParaRPr lang="ru-RU" sz="1000" dirty="0"/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С</a:t>
                      </a:r>
                      <a:r>
                        <a:rPr lang="ru-RU" sz="1000" baseline="-25000" dirty="0" smtClean="0"/>
                        <a:t>8</a:t>
                      </a:r>
                      <a:r>
                        <a:rPr lang="ru-RU" sz="1000" dirty="0" smtClean="0"/>
                        <a:t>Н</a:t>
                      </a:r>
                      <a:r>
                        <a:rPr lang="ru-RU" sz="1000" baseline="-25000" dirty="0" smtClean="0"/>
                        <a:t>18</a:t>
                      </a:r>
                      <a:endParaRPr lang="ru-RU" sz="1000" baseline="-250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2,271</a:t>
                      </a:r>
                      <a:endParaRPr lang="ru-RU" sz="1000" dirty="0"/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С</a:t>
                      </a:r>
                      <a:r>
                        <a:rPr lang="ru-RU" sz="1000" baseline="-25000" dirty="0" smtClean="0"/>
                        <a:t>9</a:t>
                      </a:r>
                      <a:r>
                        <a:rPr lang="ru-RU" sz="1000" dirty="0" smtClean="0"/>
                        <a:t>Н</a:t>
                      </a:r>
                      <a:r>
                        <a:rPr lang="ru-RU" sz="1000" baseline="-25000" dirty="0" smtClean="0"/>
                        <a:t>20</a:t>
                      </a:r>
                      <a:endParaRPr lang="ru-RU" sz="1000" baseline="-250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2,218</a:t>
                      </a:r>
                      <a:endParaRPr lang="ru-RU" sz="1000" dirty="0"/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С</a:t>
                      </a:r>
                      <a:r>
                        <a:rPr lang="ru-RU" sz="1000" baseline="-25000" dirty="0" smtClean="0"/>
                        <a:t>10</a:t>
                      </a:r>
                      <a:r>
                        <a:rPr lang="ru-RU" sz="1000" dirty="0" smtClean="0"/>
                        <a:t>Н</a:t>
                      </a:r>
                      <a:r>
                        <a:rPr lang="ru-RU" sz="1000" baseline="-25000" dirty="0" smtClean="0"/>
                        <a:t>22</a:t>
                      </a:r>
                      <a:endParaRPr lang="ru-RU" sz="1000" baseline="-250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8,401</a:t>
                      </a:r>
                      <a:endParaRPr lang="ru-RU" sz="1000" dirty="0"/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CO</a:t>
                      </a:r>
                      <a:r>
                        <a:rPr lang="en-US" sz="1000" baseline="-25000" dirty="0" smtClean="0"/>
                        <a:t>2</a:t>
                      </a:r>
                      <a:endParaRPr lang="ru-RU" sz="1000" baseline="-250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0,239</a:t>
                      </a:r>
                      <a:endParaRPr lang="ru-RU" sz="1000" dirty="0"/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Кол-во</a:t>
                      </a:r>
                      <a:r>
                        <a:rPr lang="ru-RU" sz="1000" baseline="0" dirty="0" smtClean="0"/>
                        <a:t> С</a:t>
                      </a:r>
                      <a:r>
                        <a:rPr lang="ru-RU" sz="1000" baseline="-25000" dirty="0" smtClean="0"/>
                        <a:t>5</a:t>
                      </a:r>
                      <a:r>
                        <a:rPr lang="ru-RU" sz="1000" baseline="0" dirty="0" smtClean="0"/>
                        <a:t>-С</a:t>
                      </a:r>
                      <a:r>
                        <a:rPr lang="ru-RU" sz="1000" baseline="-25000" dirty="0" smtClean="0"/>
                        <a:t>10</a:t>
                      </a:r>
                      <a:r>
                        <a:rPr lang="ru-RU" sz="1000" baseline="0" dirty="0" smtClean="0"/>
                        <a:t> в сырье, % мол.</a:t>
                      </a:r>
                      <a:endParaRPr lang="ru-RU" sz="10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22,729</a:t>
                      </a:r>
                      <a:endParaRPr lang="ru-RU" sz="1000" dirty="0"/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кг/100 моль</a:t>
                      </a:r>
                      <a:endParaRPr lang="ru-RU" sz="10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2302</a:t>
                      </a:r>
                      <a:endParaRPr lang="ru-RU" sz="1000" dirty="0"/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19" name="Type1"/>
          <p:cNvSpPr>
            <a:spLocks noGrp="1"/>
          </p:cNvSpPr>
          <p:nvPr>
            <p:ph idx="4294967295"/>
          </p:nvPr>
        </p:nvSpPr>
        <p:spPr>
          <a:xfrm>
            <a:off x="7902550" y="1516915"/>
            <a:ext cx="3882190" cy="1438943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324000" algn="just">
              <a:lnSpc>
                <a:spcPct val="130000"/>
              </a:lnSpc>
              <a:spcBef>
                <a:spcPct val="0"/>
              </a:spcBef>
              <a:buNone/>
            </a:pPr>
            <a:r>
              <a:rPr lang="ru-RU" altLang="ru-RU" sz="1400" b="1" dirty="0"/>
              <a:t>Критерий эффективности – </a:t>
            </a:r>
            <a:r>
              <a:rPr lang="ru-RU" altLang="ru-RU" sz="1400" b="1" i="1" dirty="0"/>
              <a:t>степень отпарки </a:t>
            </a:r>
            <a:r>
              <a:rPr lang="ru-RU" altLang="ru-RU" sz="1400" b="0" dirty="0"/>
              <a:t>– степень распределения тяжелых УВ С</a:t>
            </a:r>
            <a:r>
              <a:rPr lang="ru-RU" altLang="ru-RU" sz="1400" b="0" baseline="-25000" dirty="0"/>
              <a:t>5+</a:t>
            </a:r>
            <a:r>
              <a:rPr lang="ru-RU" altLang="ru-RU" sz="1400" b="0" dirty="0"/>
              <a:t> между газами сепарации и стаб</a:t>
            </a:r>
            <a:r>
              <a:rPr lang="ru-RU" altLang="ru-RU" sz="1400" dirty="0"/>
              <a:t>ильным </a:t>
            </a:r>
            <a:r>
              <a:rPr lang="ru-RU" altLang="ru-RU" sz="1400" b="0" dirty="0"/>
              <a:t>конденсатом.</a:t>
            </a:r>
          </a:p>
        </p:txBody>
      </p:sp>
      <p:graphicFrame>
        <p:nvGraphicFramePr>
          <p:cNvPr id="20" name="Объект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74302440"/>
              </p:ext>
            </p:extLst>
          </p:nvPr>
        </p:nvGraphicFramePr>
        <p:xfrm>
          <a:off x="3114018" y="1521380"/>
          <a:ext cx="4705350" cy="449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1" name="Visio" r:id="rId4" imgW="4705446" imgH="4495770" progId="Visio.Drawing.15">
                  <p:embed/>
                </p:oleObj>
              </mc:Choice>
              <mc:Fallback>
                <p:oleObj name="Visio" r:id="rId4" imgW="4705446" imgH="4495770" progId="Visio.Drawing.15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14018" y="1521380"/>
                        <a:ext cx="4705350" cy="449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Прямоугольник 20"/>
          <p:cNvSpPr/>
          <p:nvPr/>
        </p:nvSpPr>
        <p:spPr>
          <a:xfrm>
            <a:off x="8370602" y="2781520"/>
            <a:ext cx="3127474" cy="492562"/>
          </a:xfrm>
          <a:prstGeom prst="rect">
            <a:avLst/>
          </a:prstGeom>
        </p:spPr>
        <p:txBody>
          <a:bodyPr wrap="square" lIns="122039" tIns="61019" rIns="122039" bIns="61019">
            <a:spAutoFit/>
          </a:bodyPr>
          <a:lstStyle/>
          <a:p>
            <a:pPr algn="ctr"/>
            <a:r>
              <a:rPr lang="ru-RU" altLang="ru-RU" sz="1200" dirty="0" smtClean="0"/>
              <a:t>Таблица – Анализ результатов сепарации</a:t>
            </a:r>
            <a:endParaRPr lang="ru-RU" altLang="ru-RU" sz="1200" dirty="0"/>
          </a:p>
        </p:txBody>
      </p:sp>
      <p:graphicFrame>
        <p:nvGraphicFramePr>
          <p:cNvPr id="22" name="Таблица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4538527"/>
              </p:ext>
            </p:extLst>
          </p:nvPr>
        </p:nvGraphicFramePr>
        <p:xfrm>
          <a:off x="8010562" y="3285576"/>
          <a:ext cx="3780000" cy="31394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9440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120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6120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6120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0">
                <a:tc rowSpan="2"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Компонент</a:t>
                      </a:r>
                      <a:endParaRPr lang="ru-RU" sz="1000" dirty="0"/>
                    </a:p>
                  </a:txBody>
                  <a:tcPr marL="45720" marR="45720"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Количество</a:t>
                      </a:r>
                      <a:r>
                        <a:rPr lang="ru-RU" sz="1000" baseline="0" dirty="0" smtClean="0"/>
                        <a:t> ступеней сепарации</a:t>
                      </a:r>
                      <a:endParaRPr lang="ru-RU" sz="1000" dirty="0"/>
                    </a:p>
                  </a:txBody>
                  <a:tcPr marL="45720" marR="4572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dirty="0"/>
                    </a:p>
                  </a:txBody>
                  <a:tcPr marL="45720" marR="4572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dirty="0"/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ctr"/>
                      <a:endParaRPr lang="ru-RU" sz="10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I</a:t>
                      </a:r>
                      <a:endParaRPr lang="ru-RU" sz="1000" b="1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II</a:t>
                      </a:r>
                      <a:endParaRPr lang="ru-RU" sz="1000" b="1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III</a:t>
                      </a:r>
                      <a:endParaRPr lang="ru-RU" sz="1000" b="1" dirty="0"/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000" kern="1200" dirty="0" smtClean="0"/>
                        <a:t>Степень </a:t>
                      </a:r>
                      <a:r>
                        <a:rPr lang="ru-RU" sz="1000" kern="1200" dirty="0" err="1" smtClean="0"/>
                        <a:t>отпарки</a:t>
                      </a:r>
                      <a:endParaRPr lang="ru-RU" sz="10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/>
                      <a:endParaRPr lang="ru-RU" sz="10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/>
                      <a:endParaRPr lang="ru-RU" sz="10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/>
                      <a:endParaRPr lang="ru-RU" sz="10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изо-С</a:t>
                      </a:r>
                      <a:r>
                        <a:rPr lang="ru-RU" sz="1000" baseline="-25000" dirty="0" smtClean="0"/>
                        <a:t>5</a:t>
                      </a:r>
                      <a:r>
                        <a:rPr lang="ru-RU" sz="1000" dirty="0" smtClean="0"/>
                        <a:t>Н</a:t>
                      </a:r>
                      <a:r>
                        <a:rPr lang="ru-RU" sz="1000" baseline="-25000" dirty="0" smtClean="0"/>
                        <a:t>12</a:t>
                      </a:r>
                      <a:endParaRPr lang="ru-RU" sz="1000" baseline="-250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86,70</a:t>
                      </a:r>
                      <a:endParaRPr lang="ru-RU" sz="10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67,49</a:t>
                      </a:r>
                      <a:endParaRPr lang="ru-RU" sz="10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57,64</a:t>
                      </a:r>
                      <a:endParaRPr lang="ru-RU" sz="1000" dirty="0"/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н-С</a:t>
                      </a:r>
                      <a:r>
                        <a:rPr lang="ru-RU" sz="1000" baseline="-25000" dirty="0" smtClean="0"/>
                        <a:t>5</a:t>
                      </a:r>
                      <a:r>
                        <a:rPr lang="ru-RU" sz="1000" dirty="0" smtClean="0"/>
                        <a:t>Н</a:t>
                      </a:r>
                      <a:r>
                        <a:rPr lang="ru-RU" sz="1000" baseline="-25000" dirty="0" smtClean="0"/>
                        <a:t>12</a:t>
                      </a:r>
                      <a:endParaRPr lang="ru-RU" sz="1000" baseline="-250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84,20</a:t>
                      </a:r>
                      <a:endParaRPr lang="ru-RU" sz="10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62,78</a:t>
                      </a:r>
                      <a:endParaRPr lang="ru-RU" sz="10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52,49</a:t>
                      </a:r>
                      <a:endParaRPr lang="ru-RU" sz="1000" dirty="0"/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С</a:t>
                      </a:r>
                      <a:r>
                        <a:rPr lang="ru-RU" sz="1000" baseline="-25000" dirty="0" smtClean="0"/>
                        <a:t>6</a:t>
                      </a:r>
                      <a:r>
                        <a:rPr lang="ru-RU" sz="1000" dirty="0" smtClean="0"/>
                        <a:t>Н</a:t>
                      </a:r>
                      <a:r>
                        <a:rPr lang="ru-RU" sz="1000" baseline="-25000" dirty="0" smtClean="0"/>
                        <a:t>14</a:t>
                      </a:r>
                      <a:endParaRPr lang="ru-RU" sz="1000" baseline="-250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66,47</a:t>
                      </a:r>
                      <a:endParaRPr lang="ru-RU" sz="10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38,08</a:t>
                      </a:r>
                      <a:endParaRPr lang="ru-RU" sz="10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28,66</a:t>
                      </a:r>
                      <a:endParaRPr lang="ru-RU" sz="1000" dirty="0"/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С</a:t>
                      </a:r>
                      <a:r>
                        <a:rPr lang="ru-RU" sz="1000" baseline="-25000" dirty="0" smtClean="0"/>
                        <a:t>7</a:t>
                      </a:r>
                      <a:r>
                        <a:rPr lang="ru-RU" sz="1000" dirty="0" smtClean="0"/>
                        <a:t>Н</a:t>
                      </a:r>
                      <a:r>
                        <a:rPr lang="ru-RU" sz="1000" baseline="-25000" dirty="0" smtClean="0"/>
                        <a:t>16</a:t>
                      </a:r>
                      <a:endParaRPr lang="ru-RU" sz="1000" baseline="-250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42,60</a:t>
                      </a:r>
                      <a:endParaRPr lang="ru-RU" sz="10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18,6</a:t>
                      </a:r>
                      <a:endParaRPr lang="ru-RU" sz="10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12,99</a:t>
                      </a:r>
                      <a:endParaRPr lang="ru-RU" sz="1000" dirty="0"/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С</a:t>
                      </a:r>
                      <a:r>
                        <a:rPr lang="ru-RU" sz="1000" baseline="-25000" dirty="0" smtClean="0"/>
                        <a:t>8</a:t>
                      </a:r>
                      <a:r>
                        <a:rPr lang="ru-RU" sz="1000" dirty="0" smtClean="0"/>
                        <a:t>Н</a:t>
                      </a:r>
                      <a:r>
                        <a:rPr lang="ru-RU" sz="1000" baseline="-25000" dirty="0" smtClean="0"/>
                        <a:t>18</a:t>
                      </a:r>
                      <a:endParaRPr lang="ru-RU" sz="1000" baseline="-250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22,30</a:t>
                      </a:r>
                      <a:endParaRPr lang="ru-RU" sz="10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8,11</a:t>
                      </a:r>
                      <a:endParaRPr lang="ru-RU" sz="10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5,49</a:t>
                      </a:r>
                      <a:endParaRPr lang="ru-RU" sz="1000" dirty="0"/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С</a:t>
                      </a:r>
                      <a:r>
                        <a:rPr lang="ru-RU" sz="1000" baseline="-25000" dirty="0" smtClean="0"/>
                        <a:t>9</a:t>
                      </a:r>
                      <a:r>
                        <a:rPr lang="ru-RU" sz="1000" dirty="0" smtClean="0"/>
                        <a:t>Н</a:t>
                      </a:r>
                      <a:r>
                        <a:rPr lang="ru-RU" sz="1000" baseline="-25000" dirty="0" smtClean="0"/>
                        <a:t>20</a:t>
                      </a:r>
                      <a:endParaRPr lang="ru-RU" sz="1000" baseline="-250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11,49</a:t>
                      </a:r>
                      <a:endParaRPr lang="ru-RU" sz="10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3,84</a:t>
                      </a:r>
                      <a:endParaRPr lang="ru-RU" sz="10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3,54</a:t>
                      </a:r>
                      <a:endParaRPr lang="ru-RU" sz="1000" dirty="0"/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С</a:t>
                      </a:r>
                      <a:r>
                        <a:rPr lang="ru-RU" sz="1000" baseline="-25000" dirty="0" smtClean="0"/>
                        <a:t>10</a:t>
                      </a:r>
                      <a:r>
                        <a:rPr lang="ru-RU" sz="1000" dirty="0" smtClean="0"/>
                        <a:t>Н</a:t>
                      </a:r>
                      <a:r>
                        <a:rPr lang="ru-RU" sz="1000" baseline="-25000" dirty="0" smtClean="0"/>
                        <a:t>22</a:t>
                      </a:r>
                      <a:endParaRPr lang="ru-RU" sz="1000" baseline="-250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5,17</a:t>
                      </a:r>
                      <a:endParaRPr lang="ru-RU" sz="10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1,66</a:t>
                      </a:r>
                      <a:endParaRPr lang="ru-RU" sz="10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1,1</a:t>
                      </a:r>
                      <a:endParaRPr lang="ru-RU" sz="1000" dirty="0"/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Кол-во</a:t>
                      </a:r>
                      <a:r>
                        <a:rPr lang="ru-RU" sz="1000" baseline="0" dirty="0" smtClean="0"/>
                        <a:t> С</a:t>
                      </a:r>
                      <a:r>
                        <a:rPr lang="ru-RU" sz="1000" baseline="-25000" dirty="0" smtClean="0"/>
                        <a:t>5</a:t>
                      </a:r>
                      <a:r>
                        <a:rPr lang="ru-RU" sz="1000" baseline="0" dirty="0" smtClean="0"/>
                        <a:t>-С</a:t>
                      </a:r>
                      <a:r>
                        <a:rPr lang="ru-RU" sz="1000" baseline="-25000" dirty="0" smtClean="0"/>
                        <a:t>10</a:t>
                      </a:r>
                      <a:r>
                        <a:rPr lang="ru-RU" sz="1000" baseline="0" dirty="0" smtClean="0"/>
                        <a:t>, перешедших в газы сепарации, % мол. от сырья</a:t>
                      </a:r>
                      <a:endParaRPr lang="ru-RU" sz="10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18,99</a:t>
                      </a:r>
                      <a:endParaRPr lang="ru-RU" sz="10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5,96</a:t>
                      </a:r>
                      <a:endParaRPr lang="ru-RU" sz="10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2,17</a:t>
                      </a:r>
                      <a:endParaRPr lang="ru-RU" sz="1000" dirty="0"/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23" name="Прямоугольник 22"/>
          <p:cNvSpPr/>
          <p:nvPr/>
        </p:nvSpPr>
        <p:spPr>
          <a:xfrm>
            <a:off x="3150022" y="5949872"/>
            <a:ext cx="4752528" cy="677228"/>
          </a:xfrm>
          <a:prstGeom prst="rect">
            <a:avLst/>
          </a:prstGeom>
        </p:spPr>
        <p:txBody>
          <a:bodyPr wrap="square" lIns="122039" tIns="61019" rIns="122039" bIns="61019">
            <a:spAutoFit/>
          </a:bodyPr>
          <a:lstStyle/>
          <a:p>
            <a:pPr algn="ctr"/>
            <a:r>
              <a:rPr lang="ru-RU" altLang="ru-RU" sz="1200" b="1" dirty="0" smtClean="0"/>
              <a:t>Рисунок - Расчетная </a:t>
            </a:r>
            <a:r>
              <a:rPr lang="ru-RU" altLang="ru-RU" sz="1200" b="1" dirty="0"/>
              <a:t>схема вариантов стабилизации конденсата </a:t>
            </a:r>
            <a:r>
              <a:rPr lang="ru-RU" altLang="ru-RU" sz="1200" b="1" dirty="0" smtClean="0"/>
              <a:t>дегазацией: </a:t>
            </a:r>
            <a:r>
              <a:rPr lang="ru-RU" altLang="ru-RU" sz="1200" dirty="0" smtClean="0"/>
              <a:t>НК </a:t>
            </a:r>
            <a:r>
              <a:rPr lang="ru-RU" altLang="ru-RU" sz="1200" dirty="0"/>
              <a:t>– нестабильный конденсат; ГС – газ </a:t>
            </a:r>
            <a:r>
              <a:rPr lang="ru-RU" altLang="ru-RU" sz="1200" dirty="0" smtClean="0"/>
              <a:t>сепарации; СК </a:t>
            </a:r>
            <a:r>
              <a:rPr lang="ru-RU" altLang="ru-RU" sz="1200" dirty="0"/>
              <a:t>– стабильный конденсат 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1160458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Slide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/>
              <a:t>Стабилизация в ректификационных колоннах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34373566-9434-4629-2305-88D8C1F1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9</a:t>
            </a:fld>
            <a:endParaRPr lang="ru-RU"/>
          </a:p>
        </p:txBody>
      </p:sp>
      <p:sp>
        <p:nvSpPr>
          <p:cNvPr id="14" name="Type1"/>
          <p:cNvSpPr>
            <a:spLocks noGrp="1"/>
          </p:cNvSpPr>
          <p:nvPr>
            <p:ph sz="quarter" idx="4294967295"/>
          </p:nvPr>
        </p:nvSpPr>
        <p:spPr>
          <a:xfrm>
            <a:off x="383517" y="1879477"/>
            <a:ext cx="4638713" cy="5066809"/>
          </a:xfrm>
        </p:spPr>
        <p:txBody>
          <a:bodyPr/>
          <a:lstStyle/>
          <a:p>
            <a:pPr marL="0" indent="0" algn="just">
              <a:lnSpc>
                <a:spcPct val="130000"/>
              </a:lnSpc>
              <a:spcBef>
                <a:spcPts val="600"/>
              </a:spcBef>
              <a:buNone/>
            </a:pPr>
            <a:r>
              <a:rPr lang="ru-RU" altLang="ru-RU" sz="1400" i="1" dirty="0"/>
              <a:t>Процесс стабилизации конденсата дегазацией имеет серьезные недостатки:</a:t>
            </a:r>
          </a:p>
          <a:p>
            <a:pPr lvl="1" algn="just">
              <a:lnSpc>
                <a:spcPct val="130000"/>
              </a:lnSpc>
              <a:spcBef>
                <a:spcPts val="600"/>
              </a:spcBef>
            </a:pPr>
            <a:r>
              <a:rPr lang="ru-RU" altLang="ru-RU" sz="1400" b="0" dirty="0"/>
              <a:t>потеря легких фракций конденсата;</a:t>
            </a:r>
          </a:p>
          <a:p>
            <a:pPr lvl="1" algn="just">
              <a:lnSpc>
                <a:spcPct val="130000"/>
              </a:lnSpc>
              <a:spcBef>
                <a:spcPts val="600"/>
              </a:spcBef>
            </a:pPr>
            <a:r>
              <a:rPr lang="ru-RU" altLang="ru-RU" sz="1400" b="0" dirty="0"/>
              <a:t>невозможность производства сжиженных газов, отвечающих требованиям ГОСТ. </a:t>
            </a:r>
          </a:p>
          <a:p>
            <a:pPr lvl="1" algn="just">
              <a:lnSpc>
                <a:spcPct val="130000"/>
              </a:lnSpc>
              <a:spcBef>
                <a:spcPts val="600"/>
              </a:spcBef>
            </a:pPr>
            <a:r>
              <a:rPr lang="ru-RU" altLang="ru-RU" sz="1400" b="0" dirty="0"/>
              <a:t>сбор и утилизация газов сепарации связаны с большими энергетическими затратами. </a:t>
            </a:r>
          </a:p>
          <a:p>
            <a:pPr lvl="1" algn="just">
              <a:lnSpc>
                <a:spcPct val="130000"/>
              </a:lnSpc>
              <a:spcBef>
                <a:spcPts val="600"/>
              </a:spcBef>
            </a:pPr>
            <a:r>
              <a:rPr lang="ru-RU" altLang="ru-RU" sz="1400" b="0" dirty="0"/>
              <a:t>необходимость замены оборудования при увеличении объема добычи конденсата;</a:t>
            </a:r>
          </a:p>
        </p:txBody>
      </p:sp>
      <p:sp>
        <p:nvSpPr>
          <p:cNvPr id="15" name="Type1"/>
          <p:cNvSpPr>
            <a:spLocks noGrp="1"/>
          </p:cNvSpPr>
          <p:nvPr>
            <p:ph sz="quarter" idx="4294967295"/>
          </p:nvPr>
        </p:nvSpPr>
        <p:spPr>
          <a:xfrm>
            <a:off x="7169001" y="1879477"/>
            <a:ext cx="4638713" cy="5066809"/>
          </a:xfrm>
        </p:spPr>
        <p:txBody>
          <a:bodyPr/>
          <a:lstStyle/>
          <a:p>
            <a:pPr marL="0" indent="0" algn="just">
              <a:lnSpc>
                <a:spcPct val="130000"/>
              </a:lnSpc>
              <a:spcBef>
                <a:spcPts val="1200"/>
              </a:spcBef>
              <a:buNone/>
            </a:pPr>
            <a:r>
              <a:rPr lang="ru-RU" altLang="ru-RU" sz="1400" i="1" dirty="0"/>
              <a:t>Преимущества </a:t>
            </a:r>
            <a:r>
              <a:rPr lang="ru-RU" altLang="ru-RU" sz="1400" i="1" dirty="0" smtClean="0"/>
              <a:t>стабилизации в ректификационных колоннах:</a:t>
            </a:r>
            <a:endParaRPr lang="ru-RU" altLang="ru-RU" sz="1400" i="1" dirty="0"/>
          </a:p>
          <a:p>
            <a:pPr marL="285750" indent="-285750" algn="just">
              <a:lnSpc>
                <a:spcPct val="13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ru-RU" altLang="ru-RU" sz="1400" b="0" dirty="0"/>
              <a:t>проведение предварительной сепарации и деэтанизации нестабильного конденсата при высоких давлениях облегчает утилизацию газовых потоков;</a:t>
            </a:r>
          </a:p>
          <a:p>
            <a:pPr marL="285750" indent="-285750" algn="just">
              <a:lnSpc>
                <a:spcPct val="13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ru-RU" altLang="ru-RU" sz="1400" b="0" dirty="0"/>
              <a:t>возможно производство сжиженных газов, отвечающих требованиям ГОСТ, без применения искусственного холода;</a:t>
            </a:r>
          </a:p>
          <a:p>
            <a:pPr marL="285750" indent="-285750" algn="just">
              <a:lnSpc>
                <a:spcPct val="13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ru-RU" altLang="ru-RU" sz="1400" b="0" dirty="0"/>
              <a:t>рационально используется энергия конденсата;</a:t>
            </a:r>
          </a:p>
          <a:p>
            <a:pPr marL="285750" indent="-285750" algn="just">
              <a:lnSpc>
                <a:spcPct val="13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ru-RU" altLang="ru-RU" sz="1400" b="0" dirty="0"/>
              <a:t>товарный конденсат отличается низким давлением насыщенных паров, что снижает его потери при транспортировании и хранении.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="" xmlns:a16="http://schemas.microsoft.com/office/drawing/2014/main" id="{8C80ED5A-8C1B-5156-73D5-219B7B3E0B1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166246" y="2216714"/>
            <a:ext cx="1907704" cy="4721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7040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="" xmlns:a16="http://schemas.microsoft.com/office/drawing/2014/main" id="{3423D7C2-FA75-CFD6-B1EE-AF1A6F152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/>
              <a:t>Стабилизация в ректификационных колоннах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="" xmlns:a16="http://schemas.microsoft.com/office/drawing/2014/main" id="{8850FC66-42B4-33DB-B533-62B2B90D4B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10</a:t>
            </a:fld>
            <a:endParaRPr lang="ru-RU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2829631"/>
              </p:ext>
            </p:extLst>
          </p:nvPr>
        </p:nvGraphicFramePr>
        <p:xfrm>
          <a:off x="403344" y="1991895"/>
          <a:ext cx="3060000" cy="22442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84287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0109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61603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indent="0" algn="ctr"/>
                      <a:r>
                        <a:rPr lang="ru-RU" sz="900" dirty="0"/>
                        <a:t>Показатели</a:t>
                      </a: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-RU" sz="900" dirty="0"/>
                        <a:t>К-1</a:t>
                      </a: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-RU" sz="900" dirty="0"/>
                        <a:t>К-2</a:t>
                      </a:r>
                    </a:p>
                  </a:txBody>
                  <a:tcPr marL="18000" marR="18000" marT="18000" marB="1800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indent="0" algn="ctr"/>
                      <a:r>
                        <a:rPr lang="ru-RU" sz="900" dirty="0"/>
                        <a:t>Производительность по сырью, м</a:t>
                      </a:r>
                      <a:r>
                        <a:rPr lang="ru-RU" sz="900" baseline="30000" dirty="0"/>
                        <a:t>3</a:t>
                      </a:r>
                      <a:r>
                        <a:rPr lang="ru-RU" sz="900" dirty="0"/>
                        <a:t>/ч</a:t>
                      </a: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-RU" sz="900" dirty="0"/>
                        <a:t>300</a:t>
                      </a: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-RU" sz="900" dirty="0"/>
                        <a:t>200</a:t>
                      </a:r>
                    </a:p>
                  </a:txBody>
                  <a:tcPr marL="18000" marR="18000" marT="18000" marB="1800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indent="0" algn="ctr"/>
                      <a:r>
                        <a:rPr lang="ru-RU" sz="900" dirty="0"/>
                        <a:t>Диаметр верхней секции, м</a:t>
                      </a: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-RU" sz="900" dirty="0"/>
                        <a:t>1,8</a:t>
                      </a: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-RU" sz="900" dirty="0"/>
                        <a:t>1,8</a:t>
                      </a:r>
                    </a:p>
                  </a:txBody>
                  <a:tcPr marL="18000" marR="18000" marT="18000" marB="18000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indent="0" algn="ctr"/>
                      <a:r>
                        <a:rPr lang="ru-RU" sz="900" dirty="0"/>
                        <a:t>Диаметр нижней секции, м</a:t>
                      </a: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-RU" sz="900" dirty="0"/>
                        <a:t>2,8</a:t>
                      </a: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-RU" sz="900" dirty="0"/>
                        <a:t>2,8</a:t>
                      </a:r>
                    </a:p>
                  </a:txBody>
                  <a:tcPr marL="18000" marR="18000" marT="18000" marB="18000"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indent="0" algn="ctr"/>
                      <a:r>
                        <a:rPr lang="ru-RU" sz="900" dirty="0"/>
                        <a:t>Высота колонны, м</a:t>
                      </a: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-RU" sz="900" dirty="0"/>
                        <a:t>36</a:t>
                      </a: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-RU" sz="900" dirty="0"/>
                        <a:t>36</a:t>
                      </a:r>
                    </a:p>
                  </a:txBody>
                  <a:tcPr marL="18000" marR="18000" marT="18000" marB="18000"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indent="0" algn="ctr"/>
                      <a:r>
                        <a:rPr lang="ru-RU" sz="900" dirty="0"/>
                        <a:t>Число тарелок в верхней секции</a:t>
                      </a: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-RU" sz="900" dirty="0"/>
                        <a:t>14</a:t>
                      </a: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-RU" sz="900" dirty="0"/>
                        <a:t>14</a:t>
                      </a:r>
                    </a:p>
                  </a:txBody>
                  <a:tcPr marL="18000" marR="18000" marT="18000" marB="18000" anchor="ctr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/>
                        <a:t>Число тарелок в нижней секции</a:t>
                      </a: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-RU" sz="900" dirty="0"/>
                        <a:t>26</a:t>
                      </a: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-RU" sz="900" dirty="0"/>
                        <a:t>26</a:t>
                      </a:r>
                    </a:p>
                  </a:txBody>
                  <a:tcPr marL="18000" marR="18000" marT="18000" marB="18000" anchor="ctr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indent="0" algn="ctr"/>
                      <a:r>
                        <a:rPr lang="ru-RU" sz="900" dirty="0"/>
                        <a:t>Тип тарелок</a:t>
                      </a:r>
                    </a:p>
                  </a:txBody>
                  <a:tcPr marL="18000" marR="18000" marT="18000" marB="18000" anchor="ctr"/>
                </a:tc>
                <a:tc gridSpan="2">
                  <a:txBody>
                    <a:bodyPr/>
                    <a:lstStyle/>
                    <a:p>
                      <a:pPr indent="0" algn="ctr"/>
                      <a:r>
                        <a:rPr lang="ru-RU" sz="900" dirty="0"/>
                        <a:t>2-хступенчатые</a:t>
                      </a:r>
                      <a:r>
                        <a:rPr lang="ru-RU" sz="900" baseline="0" dirty="0"/>
                        <a:t> клапанные</a:t>
                      </a:r>
                      <a:endParaRPr lang="ru-RU" sz="900" dirty="0"/>
                    </a:p>
                  </a:txBody>
                  <a:tcPr marL="18000" marR="18000" marT="18000" marB="1800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indent="0" algn="ctr"/>
                      <a:r>
                        <a:rPr lang="ru-RU" sz="900" dirty="0"/>
                        <a:t>Тарелка питания (считая снизу)</a:t>
                      </a: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-RU" sz="900" dirty="0"/>
                        <a:t>14</a:t>
                      </a: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-RU" sz="900" dirty="0"/>
                        <a:t>14</a:t>
                      </a:r>
                    </a:p>
                  </a:txBody>
                  <a:tcPr marL="18000" marR="18000" marT="18000" marB="18000" anchor="ctr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</a:tbl>
          </a:graphicData>
        </a:graphic>
      </p:graphicFrame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50287365"/>
              </p:ext>
            </p:extLst>
          </p:nvPr>
        </p:nvGraphicFramePr>
        <p:xfrm>
          <a:off x="3504801" y="1965159"/>
          <a:ext cx="8413899" cy="44772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8" name="Visio" r:id="rId4" imgW="8896288" imgH="4733910" progId="Visio.Drawing.15">
                  <p:embed/>
                </p:oleObj>
              </mc:Choice>
              <mc:Fallback>
                <p:oleObj name="Visio" r:id="rId4" imgW="8896288" imgH="4733910" progId="Visio.Drawing.15">
                  <p:embed/>
                  <p:pic>
                    <p:nvPicPr>
                      <p:cNvPr id="0" name="Объект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4801" y="1965159"/>
                        <a:ext cx="8413899" cy="447725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373063" y="4225635"/>
            <a:ext cx="3677059" cy="23544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altLang="ru-RU" sz="1050" b="1" dirty="0" smtClean="0"/>
              <a:t>Рисунок - Технологическая </a:t>
            </a:r>
            <a:r>
              <a:rPr lang="ru-RU" altLang="ru-RU" sz="1050" b="1" dirty="0"/>
              <a:t>схема УСК </a:t>
            </a:r>
            <a:r>
              <a:rPr lang="ru-RU" altLang="ru-RU" sz="1050" b="1" dirty="0" err="1"/>
              <a:t>Сосногорского</a:t>
            </a:r>
            <a:r>
              <a:rPr lang="ru-RU" altLang="ru-RU" sz="1050" b="1" dirty="0"/>
              <a:t> ГПЗ:</a:t>
            </a:r>
            <a:endParaRPr lang="en-US" altLang="ru-RU" sz="1050" b="1" i="1" dirty="0"/>
          </a:p>
          <a:p>
            <a:pPr algn="ctr">
              <a:spcBef>
                <a:spcPct val="0"/>
              </a:spcBef>
            </a:pPr>
            <a:r>
              <a:rPr lang="ru-RU" altLang="ru-RU" sz="1050" dirty="0"/>
              <a:t>С-1, С-2, СД — сепараторы-разделители; Х-1, Х-2, Х-3, Х-4, Х-5 — аппараты воздушного охлаждения; Т-1, Т-2, Т-3, Т-4 — рекуперативные теплообменники; П-1, П-2 — печи; К-1 — деэтанизатор;</a:t>
            </a:r>
            <a:r>
              <a:rPr lang="en-US" altLang="ru-RU" sz="1050" dirty="0"/>
              <a:t> </a:t>
            </a:r>
            <a:r>
              <a:rPr lang="ru-RU" altLang="ru-RU" sz="1050" dirty="0"/>
              <a:t>К-2 — </a:t>
            </a:r>
            <a:r>
              <a:rPr lang="ru-RU" altLang="ru-RU" sz="1050" dirty="0" err="1"/>
              <a:t>дебутанизатор</a:t>
            </a:r>
            <a:r>
              <a:rPr lang="ru-RU" altLang="ru-RU" sz="1050" dirty="0"/>
              <a:t>; Н-1, Н-2, Н-3, Н-4 — насосы; </a:t>
            </a:r>
            <a:r>
              <a:rPr lang="en-US" altLang="ru-RU" sz="1050" dirty="0"/>
              <a:t>I </a:t>
            </a:r>
            <a:r>
              <a:rPr lang="ru-RU" altLang="ru-RU" sz="1050" dirty="0"/>
              <a:t>— нестабильный конденсат; II — газ дегазации; V — газ сепарации; X – газ стабилизации; </a:t>
            </a:r>
            <a:r>
              <a:rPr lang="en-US" altLang="ru-RU" sz="1050" dirty="0"/>
              <a:t>III,</a:t>
            </a:r>
            <a:r>
              <a:rPr lang="ru-RU" altLang="ru-RU" sz="1050" dirty="0"/>
              <a:t> VI— </a:t>
            </a:r>
            <a:r>
              <a:rPr lang="ru-RU" altLang="ru-RU" sz="1050" dirty="0" err="1"/>
              <a:t>воднометанольная</a:t>
            </a:r>
            <a:r>
              <a:rPr lang="ru-RU" altLang="ru-RU" sz="1050" dirty="0"/>
              <a:t> смесь;</a:t>
            </a:r>
            <a:r>
              <a:rPr lang="en-US" altLang="ru-RU" sz="1050" dirty="0"/>
              <a:t> </a:t>
            </a:r>
            <a:r>
              <a:rPr lang="ru-RU" altLang="ru-RU" sz="1050" dirty="0"/>
              <a:t>IV— дегазированный нестабильный конденсат; </a:t>
            </a:r>
            <a:r>
              <a:rPr lang="ru-RU" altLang="ru-RU" sz="1050" dirty="0" smtClean="0"/>
              <a:t>VII — </a:t>
            </a:r>
            <a:r>
              <a:rPr lang="ru-RU" altLang="ru-RU" sz="1050" dirty="0" err="1"/>
              <a:t>деэтанизированный</a:t>
            </a:r>
            <a:r>
              <a:rPr lang="ru-RU" altLang="ru-RU" sz="1050" dirty="0"/>
              <a:t> конденсат; </a:t>
            </a:r>
            <a:r>
              <a:rPr lang="ru-RU" altLang="ru-RU" sz="1050" dirty="0" smtClean="0"/>
              <a:t>VIII — </a:t>
            </a:r>
            <a:r>
              <a:rPr lang="ru-RU" altLang="ru-RU" sz="1050" dirty="0"/>
              <a:t>стабильный конденсат; </a:t>
            </a:r>
            <a:r>
              <a:rPr lang="ru-RU" altLang="ru-RU" sz="1050" dirty="0" smtClean="0"/>
              <a:t>IX – </a:t>
            </a:r>
            <a:r>
              <a:rPr lang="ru-RU" altLang="ru-RU" sz="1050" dirty="0"/>
              <a:t>ШФЛУ</a:t>
            </a:r>
          </a:p>
        </p:txBody>
      </p:sp>
    </p:spTree>
    <p:extLst>
      <p:ext uri="{BB962C8B-B14F-4D97-AF65-F5344CB8AC3E}">
        <p14:creationId xmlns:p14="http://schemas.microsoft.com/office/powerpoint/2010/main" val="1985068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3">
            <a:extLst>
              <a:ext uri="{FF2B5EF4-FFF2-40B4-BE49-F238E27FC236}">
                <a16:creationId xmlns="" xmlns:a16="http://schemas.microsoft.com/office/drawing/2014/main" id="{F446F960-3C7D-2429-D13C-36DD5C0D45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1650373"/>
              </p:ext>
            </p:extLst>
          </p:nvPr>
        </p:nvGraphicFramePr>
        <p:xfrm>
          <a:off x="316831" y="5158222"/>
          <a:ext cx="6649453" cy="149352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540313">
                  <a:extLst>
                    <a:ext uri="{9D8B030D-6E8A-4147-A177-3AD203B41FA5}">
                      <a16:colId xmlns="" xmlns:a16="http://schemas.microsoft.com/office/drawing/2014/main" val="562560222"/>
                    </a:ext>
                  </a:extLst>
                </a:gridCol>
                <a:gridCol w="612678">
                  <a:extLst>
                    <a:ext uri="{9D8B030D-6E8A-4147-A177-3AD203B41FA5}">
                      <a16:colId xmlns="" xmlns:a16="http://schemas.microsoft.com/office/drawing/2014/main" val="2098981708"/>
                    </a:ext>
                  </a:extLst>
                </a:gridCol>
                <a:gridCol w="612678">
                  <a:extLst>
                    <a:ext uri="{9D8B030D-6E8A-4147-A177-3AD203B41FA5}">
                      <a16:colId xmlns="" xmlns:a16="http://schemas.microsoft.com/office/drawing/2014/main" val="96695748"/>
                    </a:ext>
                  </a:extLst>
                </a:gridCol>
                <a:gridCol w="612678">
                  <a:extLst>
                    <a:ext uri="{9D8B030D-6E8A-4147-A177-3AD203B41FA5}">
                      <a16:colId xmlns="" xmlns:a16="http://schemas.microsoft.com/office/drawing/2014/main" val="1586685426"/>
                    </a:ext>
                  </a:extLst>
                </a:gridCol>
                <a:gridCol w="612678">
                  <a:extLst>
                    <a:ext uri="{9D8B030D-6E8A-4147-A177-3AD203B41FA5}">
                      <a16:colId xmlns="" xmlns:a16="http://schemas.microsoft.com/office/drawing/2014/main" val="2471999180"/>
                    </a:ext>
                  </a:extLst>
                </a:gridCol>
                <a:gridCol w="612678">
                  <a:extLst>
                    <a:ext uri="{9D8B030D-6E8A-4147-A177-3AD203B41FA5}">
                      <a16:colId xmlns="" xmlns:a16="http://schemas.microsoft.com/office/drawing/2014/main" val="3733595714"/>
                    </a:ext>
                  </a:extLst>
                </a:gridCol>
                <a:gridCol w="612678">
                  <a:extLst>
                    <a:ext uri="{9D8B030D-6E8A-4147-A177-3AD203B41FA5}">
                      <a16:colId xmlns="" xmlns:a16="http://schemas.microsoft.com/office/drawing/2014/main" val="1178641774"/>
                    </a:ext>
                  </a:extLst>
                </a:gridCol>
                <a:gridCol w="1433072">
                  <a:extLst>
                    <a:ext uri="{9D8B030D-6E8A-4147-A177-3AD203B41FA5}">
                      <a16:colId xmlns="" xmlns:a16="http://schemas.microsoft.com/office/drawing/2014/main" val="1264675842"/>
                    </a:ext>
                  </a:extLst>
                </a:gridCol>
              </a:tblGrid>
              <a:tr h="180000">
                <a:tc rowSpan="2">
                  <a:txBody>
                    <a:bodyPr/>
                    <a:lstStyle/>
                    <a:p>
                      <a:pPr algn="ctr"/>
                      <a:r>
                        <a:rPr lang="ru-RU" sz="800" dirty="0"/>
                        <a:t>Потоки</a:t>
                      </a:r>
                    </a:p>
                  </a:txBody>
                  <a:tcPr anchor="ctr"/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ru-RU" sz="800" dirty="0"/>
                        <a:t>Содержание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800" dirty="0"/>
                        <a:t>Выход от сырья, % (масс.)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402208991"/>
                  </a:ext>
                </a:extLst>
              </a:tr>
              <a:tr h="18000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N</a:t>
                      </a:r>
                      <a:r>
                        <a:rPr lang="en-US" sz="800" baseline="-25000" dirty="0"/>
                        <a:t>2</a:t>
                      </a:r>
                      <a:r>
                        <a:rPr lang="en-US" sz="800" dirty="0"/>
                        <a:t>+CH</a:t>
                      </a:r>
                      <a:r>
                        <a:rPr lang="en-US" sz="800" baseline="-25000" dirty="0"/>
                        <a:t>4</a:t>
                      </a:r>
                      <a:endParaRPr lang="ru-RU" sz="800" baseline="-25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C</a:t>
                      </a:r>
                      <a:r>
                        <a:rPr lang="en-US" sz="800" baseline="-25000" dirty="0"/>
                        <a:t>2</a:t>
                      </a:r>
                      <a:r>
                        <a:rPr lang="en-US" sz="800" dirty="0"/>
                        <a:t>H</a:t>
                      </a:r>
                      <a:r>
                        <a:rPr lang="en-US" sz="800" baseline="-25000" dirty="0"/>
                        <a:t>6</a:t>
                      </a:r>
                      <a:endParaRPr lang="ru-RU" sz="800" baseline="-25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C</a:t>
                      </a:r>
                      <a:r>
                        <a:rPr lang="en-US" sz="800" baseline="-25000" dirty="0"/>
                        <a:t>3</a:t>
                      </a:r>
                      <a:r>
                        <a:rPr lang="en-US" sz="800" dirty="0"/>
                        <a:t>H</a:t>
                      </a:r>
                      <a:r>
                        <a:rPr lang="en-US" sz="800" baseline="-25000" dirty="0"/>
                        <a:t>8</a:t>
                      </a:r>
                      <a:endParaRPr lang="ru-RU" sz="800" baseline="-25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C</a:t>
                      </a:r>
                      <a:r>
                        <a:rPr lang="en-US" sz="800" baseline="-25000" dirty="0"/>
                        <a:t>4</a:t>
                      </a:r>
                      <a:r>
                        <a:rPr lang="en-US" sz="800" dirty="0"/>
                        <a:t>H</a:t>
                      </a:r>
                      <a:r>
                        <a:rPr lang="en-US" sz="800" baseline="-25000" dirty="0"/>
                        <a:t>10</a:t>
                      </a:r>
                      <a:endParaRPr lang="ru-RU" sz="800" baseline="-25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C</a:t>
                      </a:r>
                      <a:r>
                        <a:rPr lang="en-US" sz="800" baseline="-25000" dirty="0"/>
                        <a:t>5</a:t>
                      </a:r>
                      <a:r>
                        <a:rPr lang="en-US" sz="800" dirty="0"/>
                        <a:t>H</a:t>
                      </a:r>
                      <a:r>
                        <a:rPr lang="en-US" sz="800" baseline="-25000" dirty="0"/>
                        <a:t>12</a:t>
                      </a:r>
                      <a:endParaRPr lang="ru-RU" sz="800" baseline="-25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C</a:t>
                      </a:r>
                      <a:r>
                        <a:rPr lang="en-US" sz="800" baseline="-25000" dirty="0"/>
                        <a:t>6+</a:t>
                      </a:r>
                      <a:endParaRPr lang="ru-RU" sz="800" baseline="-250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218719371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/>
                      <a:r>
                        <a:rPr lang="ru-RU" sz="800" dirty="0"/>
                        <a:t>Нестабильный конденсат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/>
                        <a:t>2,62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/>
                        <a:t>5,97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/>
                        <a:t>12,70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/>
                        <a:t>13,17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/>
                        <a:t>2,11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/>
                        <a:t>63,43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/>
                        <a:t>100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4239552596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/>
                      <a:r>
                        <a:rPr lang="ru-RU" sz="800" dirty="0"/>
                        <a:t>Газ сепарации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/>
                        <a:t>53,17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/>
                        <a:t>27,65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/>
                        <a:t>13,47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/>
                        <a:t>4,40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/>
                        <a:t>1,09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/>
                        <a:t>0,20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/>
                        <a:t>2,17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925774249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/>
                      <a:r>
                        <a:rPr lang="ru-RU" sz="800" dirty="0"/>
                        <a:t>Газ стабилизации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/>
                        <a:t>6,92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/>
                        <a:t>59,43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/>
                        <a:t>20,55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/>
                        <a:t>2,78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/>
                        <a:t>0,32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/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/>
                        <a:t>8,67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3980404638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/>
                      <a:r>
                        <a:rPr lang="ru-RU" sz="800" dirty="0"/>
                        <a:t>ШФЛУ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/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/>
                        <a:t>1,42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/>
                        <a:t>44,97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/>
                        <a:t>52,91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/>
                        <a:t>0,70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/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/>
                        <a:t>18,57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615548679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/>
                      <a:r>
                        <a:rPr lang="ru-RU" sz="800" dirty="0"/>
                        <a:t>Стабильный конденсат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/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/>
                        <a:t>0,01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/>
                        <a:t>0,06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/>
                        <a:t>2,39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/>
                        <a:t>1,71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/>
                        <a:t>95,83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/>
                        <a:t>69,11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4259443852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ECEE4254-F368-B79B-442D-9AD12CC7412E}"/>
              </a:ext>
            </a:extLst>
          </p:cNvPr>
          <p:cNvSpPr txBox="1"/>
          <p:nvPr/>
        </p:nvSpPr>
        <p:spPr>
          <a:xfrm>
            <a:off x="782136" y="4810630"/>
            <a:ext cx="567890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b="1" dirty="0"/>
              <a:t>Усредненный состав и количество потоков УСК </a:t>
            </a:r>
            <a:r>
              <a:rPr lang="ru-RU" sz="1100" b="1" dirty="0" err="1"/>
              <a:t>Сосногорского</a:t>
            </a:r>
            <a:r>
              <a:rPr lang="ru-RU" sz="1100" b="1" dirty="0"/>
              <a:t> ГПЗ</a:t>
            </a:r>
          </a:p>
        </p:txBody>
      </p:sp>
      <p:sp>
        <p:nvSpPr>
          <p:cNvPr id="5" name="Заголовок 4">
            <a:extLst>
              <a:ext uri="{FF2B5EF4-FFF2-40B4-BE49-F238E27FC236}">
                <a16:creationId xmlns="" xmlns:a16="http://schemas.microsoft.com/office/drawing/2014/main" id="{C2295017-F913-1AAC-68CF-340505599A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/>
              <a:t>Стабилизация в ректификационных колоннах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8E7DA0F1-5F03-E51D-15F3-B63765C262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11</a:t>
            </a:fld>
            <a:endParaRPr lang="ru-RU"/>
          </a:p>
        </p:txBody>
      </p:sp>
      <p:pic>
        <p:nvPicPr>
          <p:cNvPr id="8" name="Picture 5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24" r="12097" b="9079"/>
          <a:stretch/>
        </p:blipFill>
        <p:spPr bwMode="auto">
          <a:xfrm>
            <a:off x="649705" y="1836216"/>
            <a:ext cx="2550141" cy="25581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385099" y="4409801"/>
            <a:ext cx="307935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altLang="ru-RU" sz="1100" b="1" dirty="0"/>
              <a:t>Рисунок – Материальный баланс УСК </a:t>
            </a:r>
            <a:r>
              <a:rPr lang="ru-RU" altLang="ru-RU" sz="1100" b="1" dirty="0" err="1"/>
              <a:t>Сосногорского</a:t>
            </a:r>
            <a:r>
              <a:rPr lang="ru-RU" altLang="ru-RU" sz="1100" b="1" dirty="0"/>
              <a:t> ГПЗ</a:t>
            </a:r>
            <a:endParaRPr lang="ru-RU" altLang="ru-RU" sz="1100" dirty="0"/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0181" y="1558178"/>
            <a:ext cx="4037945" cy="4426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Прямоугольник 4"/>
          <p:cNvSpPr>
            <a:spLocks noChangeArrowheads="1"/>
          </p:cNvSpPr>
          <p:nvPr/>
        </p:nvSpPr>
        <p:spPr bwMode="auto">
          <a:xfrm>
            <a:off x="7788325" y="5984816"/>
            <a:ext cx="342038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100" b="1" dirty="0" smtClean="0"/>
              <a:t>Рисунок – Распределение веществ по потокам УСК </a:t>
            </a:r>
            <a:r>
              <a:rPr lang="ru-RU" altLang="ru-RU" sz="1100" b="1" dirty="0" err="1"/>
              <a:t>Сосногорского</a:t>
            </a:r>
            <a:r>
              <a:rPr lang="ru-RU" altLang="ru-RU" sz="1100" b="1" dirty="0"/>
              <a:t> ГПЗ</a:t>
            </a:r>
            <a:endParaRPr lang="ru-RU" altLang="ru-RU" sz="1100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51" r="12810" b="17721"/>
          <a:stretch/>
        </p:blipFill>
        <p:spPr bwMode="auto">
          <a:xfrm>
            <a:off x="3914273" y="1788639"/>
            <a:ext cx="2642344" cy="1700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Прямоугольник 4"/>
          <p:cNvSpPr>
            <a:spLocks noChangeArrowheads="1"/>
          </p:cNvSpPr>
          <p:nvPr/>
        </p:nvSpPr>
        <p:spPr bwMode="auto">
          <a:xfrm>
            <a:off x="3464451" y="3643489"/>
            <a:ext cx="3788838" cy="577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050" b="1" dirty="0">
                <a:latin typeface="+mn-lt"/>
              </a:rPr>
              <a:t>Трехфазный сепаратор: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050" i="1" dirty="0">
                <a:latin typeface="+mn-lt"/>
              </a:rPr>
              <a:t>1 – емкость, 2 – коллектор,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050" i="1" dirty="0">
                <a:latin typeface="+mn-lt"/>
              </a:rPr>
              <a:t>3 – маточник, 4 – перегородка</a:t>
            </a:r>
            <a:endParaRPr lang="en-US" altLang="ru-RU" sz="1050" i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04742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Прямоугольник 4"/>
          <p:cNvSpPr>
            <a:spLocks noChangeArrowheads="1"/>
          </p:cNvSpPr>
          <p:nvPr/>
        </p:nvSpPr>
        <p:spPr bwMode="auto">
          <a:xfrm>
            <a:off x="2279650" y="1599737"/>
            <a:ext cx="76327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1" dirty="0"/>
              <a:t>Технологическая схема УСК </a:t>
            </a:r>
            <a:r>
              <a:rPr lang="ru-RU" altLang="ru-RU" sz="1600" b="1" dirty="0" err="1"/>
              <a:t>Сосногорского</a:t>
            </a:r>
            <a:r>
              <a:rPr lang="ru-RU" altLang="ru-RU" sz="1600" b="1" dirty="0"/>
              <a:t> ГПЗ: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2808860"/>
              </p:ext>
            </p:extLst>
          </p:nvPr>
        </p:nvGraphicFramePr>
        <p:xfrm>
          <a:off x="1146927" y="2007435"/>
          <a:ext cx="9898145" cy="45360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74801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57506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57506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Показатели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К-1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К-2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indent="180000" algn="l"/>
                      <a:r>
                        <a:rPr lang="ru-RU" sz="1400" dirty="0"/>
                        <a:t>Производительность по сырью, м3/ч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200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indent="180000" algn="l"/>
                      <a:r>
                        <a:rPr lang="ru-RU" sz="1400" dirty="0"/>
                        <a:t>Диаметр верхней секции, 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1,8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1,8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indent="180000" algn="l"/>
                      <a:r>
                        <a:rPr lang="ru-RU" sz="1400" dirty="0"/>
                        <a:t>Диаметр нижней секции, 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2,8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2,8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indent="180000" algn="l"/>
                      <a:r>
                        <a:rPr lang="ru-RU" sz="1400" dirty="0"/>
                        <a:t>Высота колонны, 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indent="180000" algn="l"/>
                      <a:r>
                        <a:rPr lang="ru-RU" sz="1400" dirty="0"/>
                        <a:t>Число тарелок в верхней секции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marL="0" marR="0" indent="180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Число тарелок в нижней секции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indent="180000" algn="l"/>
                      <a:r>
                        <a:rPr lang="ru-RU" sz="1400" dirty="0"/>
                        <a:t>Тип тарелок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2-хступенчатые</a:t>
                      </a:r>
                      <a:r>
                        <a:rPr lang="ru-RU" sz="1400" baseline="0" dirty="0"/>
                        <a:t> клапанные</a:t>
                      </a:r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indent="180000" algn="l"/>
                      <a:r>
                        <a:rPr lang="ru-RU" sz="1400" dirty="0"/>
                        <a:t>Тарелка питания (считая снизу)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marL="0" marR="0" indent="180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Давление,</a:t>
                      </a:r>
                      <a:r>
                        <a:rPr lang="ru-RU" sz="1400" baseline="0" dirty="0"/>
                        <a:t> МПа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2,1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1,65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indent="180000" algn="l"/>
                      <a:r>
                        <a:rPr lang="ru-RU" sz="1400" dirty="0"/>
                        <a:t>Температура, °С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marL="285750" indent="180000" algn="l">
                        <a:buFont typeface="Wingdings" panose="05000000000000000000" pitchFamily="2" charset="2"/>
                        <a:buChar char="§"/>
                      </a:pPr>
                      <a:r>
                        <a:rPr lang="ru-RU" sz="1400" dirty="0"/>
                        <a:t>верха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marL="285750" indent="180000" algn="l">
                        <a:buFont typeface="Wingdings" panose="05000000000000000000" pitchFamily="2" charset="2"/>
                        <a:buChar char="§"/>
                      </a:pPr>
                      <a:r>
                        <a:rPr lang="ru-RU" sz="1400" dirty="0"/>
                        <a:t>питания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marL="285750" indent="180000" algn="l">
                        <a:buFont typeface="Wingdings" panose="05000000000000000000" pitchFamily="2" charset="2"/>
                        <a:buChar char="§"/>
                      </a:pPr>
                      <a:r>
                        <a:rPr lang="ru-RU" sz="1400" dirty="0"/>
                        <a:t>низа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190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5" name="Заголовок 4">
            <a:extLst>
              <a:ext uri="{FF2B5EF4-FFF2-40B4-BE49-F238E27FC236}">
                <a16:creationId xmlns="" xmlns:a16="http://schemas.microsoft.com/office/drawing/2014/main" id="{6248BCA4-BB16-A1EE-D186-ABFC6DB4E0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/>
              <a:t>Стабилизация в ректификационных колоннах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73666B8B-397B-6BE7-6920-E87EFFBCF6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191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="" xmlns:a16="http://schemas.microsoft.com/office/drawing/2014/main" id="{C2295017-F913-1AAC-68CF-340505599A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/>
              <a:t>Стабилизация в ректификационных колоннах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8E7DA0F1-5F03-E51D-15F3-B63765C262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13</a:t>
            </a:fld>
            <a:endParaRPr lang="ru-RU"/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0181" y="1558178"/>
            <a:ext cx="4037945" cy="4426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Прямоугольник 4"/>
          <p:cNvSpPr>
            <a:spLocks noChangeArrowheads="1"/>
          </p:cNvSpPr>
          <p:nvPr/>
        </p:nvSpPr>
        <p:spPr bwMode="auto">
          <a:xfrm>
            <a:off x="7788325" y="5984816"/>
            <a:ext cx="342038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100" b="1" dirty="0" smtClean="0"/>
              <a:t>Рисунок – Распределение веществ по потокам УСК </a:t>
            </a:r>
            <a:r>
              <a:rPr lang="ru-RU" altLang="ru-RU" sz="1100" b="1" dirty="0" err="1"/>
              <a:t>Сосногорского</a:t>
            </a:r>
            <a:r>
              <a:rPr lang="ru-RU" altLang="ru-RU" sz="1100" b="1" dirty="0"/>
              <a:t> ГПЗ</a:t>
            </a:r>
            <a:endParaRPr lang="ru-RU" altLang="ru-RU" sz="1100" dirty="0"/>
          </a:p>
        </p:txBody>
      </p:sp>
      <p:sp>
        <p:nvSpPr>
          <p:cNvPr id="14" name="Прямоугольник 4"/>
          <p:cNvSpPr>
            <a:spLocks noChangeArrowheads="1"/>
          </p:cNvSpPr>
          <p:nvPr/>
        </p:nvSpPr>
        <p:spPr bwMode="auto">
          <a:xfrm>
            <a:off x="617983" y="1903663"/>
            <a:ext cx="6448564" cy="36379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indent="268288" algn="just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ru-RU" altLang="ru-RU" sz="1600" b="1" dirty="0">
                <a:latin typeface="+mn-lt"/>
              </a:rPr>
              <a:t>Технологическая схема УСК </a:t>
            </a:r>
            <a:r>
              <a:rPr lang="ru-RU" altLang="ru-RU" sz="1600" b="1" dirty="0" err="1">
                <a:latin typeface="+mn-lt"/>
              </a:rPr>
              <a:t>Сосногорского</a:t>
            </a:r>
            <a:r>
              <a:rPr lang="ru-RU" altLang="ru-RU" sz="1600" b="1" dirty="0">
                <a:latin typeface="+mn-lt"/>
              </a:rPr>
              <a:t> ГПЗ:</a:t>
            </a:r>
          </a:p>
          <a:p>
            <a:pPr marL="285750" indent="-285750" algn="just" eaLnBrk="1" hangingPunct="1">
              <a:lnSpc>
                <a:spcPct val="120000"/>
              </a:lnSpc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ru-RU" altLang="ru-RU" sz="1600" dirty="0">
                <a:latin typeface="+mn-lt"/>
              </a:rPr>
              <a:t>Переход к ректификационному варианту стабилизации снизил потери конденсата с газами в 3 раза;</a:t>
            </a:r>
          </a:p>
          <a:p>
            <a:pPr marL="285750" indent="-285750" algn="just" eaLnBrk="1" hangingPunct="1">
              <a:lnSpc>
                <a:spcPct val="120000"/>
              </a:lnSpc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ru-RU" altLang="ru-RU" sz="1600" dirty="0">
                <a:latin typeface="+mn-lt"/>
              </a:rPr>
              <a:t>Тепловая нагрузка на печь П-1 снизилась на 22 %;</a:t>
            </a:r>
          </a:p>
          <a:p>
            <a:pPr marL="285750" indent="-285750" algn="just" eaLnBrk="1" hangingPunct="1">
              <a:lnSpc>
                <a:spcPct val="120000"/>
              </a:lnSpc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ru-RU" altLang="ru-RU" sz="1600" dirty="0">
                <a:latin typeface="+mn-lt"/>
              </a:rPr>
              <a:t>Низкая </a:t>
            </a:r>
            <a:r>
              <a:rPr lang="ru-RU" altLang="ru-RU" sz="1600" dirty="0" err="1">
                <a:latin typeface="+mn-lt"/>
              </a:rPr>
              <a:t>металло</a:t>
            </a:r>
            <a:r>
              <a:rPr lang="ru-RU" altLang="ru-RU" sz="1600" dirty="0">
                <a:latin typeface="+mn-lt"/>
              </a:rPr>
              <a:t>- и энергоемкость;</a:t>
            </a:r>
          </a:p>
          <a:p>
            <a:pPr indent="268288" algn="just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ru-RU" altLang="ru-RU" sz="1600" b="1" i="1" dirty="0">
                <a:latin typeface="+mn-lt"/>
              </a:rPr>
              <a:t>Недостатки</a:t>
            </a:r>
            <a:r>
              <a:rPr lang="ru-RU" altLang="ru-RU" sz="1600" dirty="0">
                <a:latin typeface="+mn-lt"/>
              </a:rPr>
              <a:t>:</a:t>
            </a:r>
          </a:p>
          <a:p>
            <a:pPr marL="285750" indent="-285750" algn="just" eaLnBrk="1" hangingPunct="1">
              <a:lnSpc>
                <a:spcPct val="120000"/>
              </a:lnSpc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ru-RU" altLang="ru-RU" sz="1600" dirty="0">
                <a:latin typeface="+mn-lt"/>
              </a:rPr>
              <a:t>Низкая степень извлечения пропана в ШФЛУ (большие потери с газами);</a:t>
            </a:r>
          </a:p>
          <a:p>
            <a:pPr marL="285750" indent="-285750" algn="just" eaLnBrk="1" hangingPunct="1">
              <a:lnSpc>
                <a:spcPct val="120000"/>
              </a:lnSpc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ru-RU" altLang="ru-RU" sz="1600" dirty="0">
                <a:latin typeface="+mn-lt"/>
              </a:rPr>
              <a:t>Жесткая зависимость от состава и температуры </a:t>
            </a:r>
            <a:r>
              <a:rPr lang="ru-RU" altLang="ru-RU" sz="1600" dirty="0" err="1">
                <a:latin typeface="+mn-lt"/>
              </a:rPr>
              <a:t>нестаб.конденсата</a:t>
            </a:r>
            <a:r>
              <a:rPr lang="ru-RU" altLang="ru-RU" sz="1600" dirty="0">
                <a:latin typeface="+mn-lt"/>
              </a:rPr>
              <a:t> (т.е. от УКПГ);</a:t>
            </a:r>
          </a:p>
          <a:p>
            <a:pPr marL="285750" indent="-285750" algn="just" eaLnBrk="1" hangingPunct="1">
              <a:lnSpc>
                <a:spcPct val="120000"/>
              </a:lnSpc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ru-RU" altLang="ru-RU" sz="1600" dirty="0">
                <a:latin typeface="+mn-lt"/>
              </a:rPr>
              <a:t>Возможно пенообразование в РК при высоком </a:t>
            </a:r>
            <a:r>
              <a:rPr lang="ru-RU" altLang="ru-RU" sz="1600" dirty="0" err="1">
                <a:latin typeface="+mn-lt"/>
              </a:rPr>
              <a:t>газосодержании</a:t>
            </a:r>
            <a:r>
              <a:rPr lang="ru-RU" altLang="ru-RU" sz="1600" dirty="0">
                <a:latin typeface="+mn-lt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1716867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="" xmlns:a16="http://schemas.microsoft.com/office/drawing/2014/main" id="{052F5B03-0DD3-47B7-99C9-06E03AC977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/>
              <a:t>Стабилизация в ректификационных колоннах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39FA9BE8-4E8E-F239-D922-1798D59176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14</a:t>
            </a:fld>
            <a:endParaRPr lang="ru-RU"/>
          </a:p>
        </p:txBody>
      </p:sp>
      <p:sp>
        <p:nvSpPr>
          <p:cNvPr id="6" name="Прямоугольник 4"/>
          <p:cNvSpPr>
            <a:spLocks noChangeArrowheads="1"/>
          </p:cNvSpPr>
          <p:nvPr/>
        </p:nvSpPr>
        <p:spPr bwMode="auto">
          <a:xfrm>
            <a:off x="494883" y="2007936"/>
            <a:ext cx="3271490" cy="37117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indent="457200" algn="just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ru-RU" altLang="ru-RU" sz="1400" i="1" dirty="0"/>
              <a:t>Мероприятия при снижении расхода нестабильного конденсата вследствие длительной эксплуатации месторождений:</a:t>
            </a:r>
          </a:p>
          <a:p>
            <a:pPr indent="457200" algn="just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ru-RU" altLang="ru-RU" sz="1400" b="1" dirty="0"/>
              <a:t>Ректификационный вариант:</a:t>
            </a:r>
          </a:p>
          <a:p>
            <a:pPr indent="161925" algn="just" eaLnBrk="1" hangingPunct="1">
              <a:lnSpc>
                <a:spcPct val="120000"/>
              </a:lnSpc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ru-RU" altLang="ru-RU" sz="1400" dirty="0"/>
              <a:t>Подача сырья одним потоком в К-1 (через Т/О);</a:t>
            </a:r>
          </a:p>
          <a:p>
            <a:pPr indent="161925" algn="just" eaLnBrk="1" hangingPunct="1">
              <a:lnSpc>
                <a:spcPct val="120000"/>
              </a:lnSpc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ru-RU" altLang="ru-RU" sz="1400" dirty="0"/>
              <a:t>В качестве ХО колонны К-1 подача части </a:t>
            </a:r>
            <a:r>
              <a:rPr lang="ru-RU" altLang="ru-RU" sz="1400" dirty="0" err="1"/>
              <a:t>стаб.конденсата</a:t>
            </a:r>
            <a:r>
              <a:rPr lang="ru-RU" altLang="ru-RU" sz="1400" dirty="0"/>
              <a:t>;</a:t>
            </a:r>
          </a:p>
          <a:p>
            <a:pPr indent="161925" algn="just" eaLnBrk="1" hangingPunct="1">
              <a:lnSpc>
                <a:spcPct val="120000"/>
              </a:lnSpc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ru-RU" altLang="ru-RU" sz="1400" dirty="0"/>
              <a:t>Переход на абсорбционную технологию (К-1 становится АОК, ХО – газы дегазации);</a:t>
            </a:r>
          </a:p>
          <a:p>
            <a:pPr indent="161925" algn="just" eaLnBrk="1" hangingPunct="1">
              <a:lnSpc>
                <a:spcPct val="120000"/>
              </a:lnSpc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ru-RU" altLang="ru-RU" sz="1400" dirty="0"/>
              <a:t>Переход на ступенчатую дегазацию;</a:t>
            </a:r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83768575"/>
              </p:ext>
            </p:extLst>
          </p:nvPr>
        </p:nvGraphicFramePr>
        <p:xfrm>
          <a:off x="3802377" y="2298698"/>
          <a:ext cx="8140427" cy="43317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4" name="Visio" r:id="rId4" imgW="8896288" imgH="4733910" progId="Visio.Drawing.15">
                  <p:embed/>
                </p:oleObj>
              </mc:Choice>
              <mc:Fallback>
                <p:oleObj name="Visio" r:id="rId4" imgW="8896288" imgH="4733910" progId="Visio.Drawing.15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02377" y="2298698"/>
                        <a:ext cx="8140427" cy="433175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84852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Стабилизация смешанных нефтегазовых смесей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6502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="" xmlns:a16="http://schemas.microsoft.com/office/drawing/2014/main" id="{65F5FDCB-6D2C-CB77-9C3C-987E6C5AE6A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839"/>
          <a:stretch/>
        </p:blipFill>
        <p:spPr bwMode="auto">
          <a:xfrm>
            <a:off x="6755905" y="3969060"/>
            <a:ext cx="5436095" cy="2888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603" name="Прямоугольник 4"/>
          <p:cNvSpPr>
            <a:spLocks noChangeArrowheads="1"/>
          </p:cNvSpPr>
          <p:nvPr/>
        </p:nvSpPr>
        <p:spPr bwMode="auto">
          <a:xfrm>
            <a:off x="838199" y="1925526"/>
            <a:ext cx="10904622" cy="45407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indent="268288" algn="just" eaLnBrk="1" hangingPunct="1">
              <a:lnSpc>
                <a:spcPct val="130000"/>
              </a:lnSpc>
              <a:defRPr/>
            </a:pPr>
            <a:r>
              <a:rPr lang="ru-RU" altLang="ru-RU" sz="1400" b="1" dirty="0">
                <a:latin typeface="+mn-lt"/>
              </a:rPr>
              <a:t>Предпосылки:</a:t>
            </a:r>
          </a:p>
          <a:p>
            <a:pPr marL="285750" indent="-285750" algn="just" eaLnBrk="1" hangingPunct="1">
              <a:lnSpc>
                <a:spcPct val="130000"/>
              </a:lnSpc>
              <a:buFont typeface="Wingdings" panose="05000000000000000000" pitchFamily="2" charset="2"/>
              <a:buChar char="§"/>
              <a:defRPr/>
            </a:pPr>
            <a:r>
              <a:rPr lang="ru-RU" altLang="ru-RU" sz="1400" dirty="0">
                <a:latin typeface="+mn-lt"/>
              </a:rPr>
              <a:t>в СССР до 80-х гг. большинство ГПЗ были загружены нефтяным газом;</a:t>
            </a:r>
          </a:p>
          <a:p>
            <a:pPr marL="285750" indent="-285750" algn="just" eaLnBrk="1" hangingPunct="1">
              <a:lnSpc>
                <a:spcPct val="130000"/>
              </a:lnSpc>
              <a:buFont typeface="Wingdings" panose="05000000000000000000" pitchFamily="2" charset="2"/>
              <a:buChar char="§"/>
              <a:defRPr/>
            </a:pPr>
            <a:r>
              <a:rPr lang="ru-RU" altLang="ru-RU" sz="1400" dirty="0">
                <a:latin typeface="+mn-lt"/>
              </a:rPr>
              <a:t>Близость промысла и НПЗ (на Кавказе и в европейской части СССР) упрощала совместную переработку газов и нефти – не требовалась подготовка газов и нефти для подачи в разные трубопроводные системы;</a:t>
            </a:r>
          </a:p>
          <a:p>
            <a:pPr marL="285750" indent="-285750" algn="just" eaLnBrk="1" hangingPunct="1">
              <a:lnSpc>
                <a:spcPct val="130000"/>
              </a:lnSpc>
              <a:buFont typeface="Wingdings" panose="05000000000000000000" pitchFamily="2" charset="2"/>
              <a:buChar char="§"/>
              <a:defRPr/>
            </a:pPr>
            <a:r>
              <a:rPr lang="ru-RU" altLang="ru-RU" sz="1400" dirty="0">
                <a:latin typeface="+mn-lt"/>
              </a:rPr>
              <a:t>Высокие пластовые давления на нефтяных месторождениях;</a:t>
            </a:r>
          </a:p>
          <a:p>
            <a:pPr algn="just" eaLnBrk="1" hangingPunct="1">
              <a:lnSpc>
                <a:spcPct val="130000"/>
              </a:lnSpc>
              <a:defRPr/>
            </a:pPr>
            <a:endParaRPr lang="ru-RU" altLang="ru-RU" sz="1400" dirty="0">
              <a:latin typeface="+mn-lt"/>
            </a:endParaRPr>
          </a:p>
          <a:p>
            <a:pPr indent="268288" algn="just" eaLnBrk="1" hangingPunct="1">
              <a:lnSpc>
                <a:spcPct val="130000"/>
              </a:lnSpc>
              <a:defRPr/>
            </a:pPr>
            <a:r>
              <a:rPr lang="ru-RU" altLang="ru-RU" sz="1400" b="1" dirty="0">
                <a:latin typeface="+mn-lt"/>
              </a:rPr>
              <a:t>Схемы сбора и подготовки:</a:t>
            </a:r>
          </a:p>
          <a:p>
            <a:pPr marL="285750" indent="-285750" algn="just" eaLnBrk="1" hangingPunct="1">
              <a:lnSpc>
                <a:spcPct val="130000"/>
              </a:lnSpc>
              <a:buFont typeface="Wingdings" panose="05000000000000000000" pitchFamily="2" charset="2"/>
              <a:buChar char="§"/>
              <a:defRPr/>
            </a:pPr>
            <a:r>
              <a:rPr lang="ru-RU" altLang="ru-RU" sz="1400" dirty="0">
                <a:latin typeface="+mn-lt"/>
              </a:rPr>
              <a:t>Совместный сбор и транспортирование нефти и газа (под собственным давлением);</a:t>
            </a:r>
          </a:p>
          <a:p>
            <a:pPr marL="285750" indent="-285750" algn="just" eaLnBrk="1" hangingPunct="1">
              <a:lnSpc>
                <a:spcPct val="130000"/>
              </a:lnSpc>
              <a:buFont typeface="Wingdings" panose="05000000000000000000" pitchFamily="2" charset="2"/>
              <a:buChar char="§"/>
              <a:defRPr/>
            </a:pPr>
            <a:r>
              <a:rPr lang="ru-RU" altLang="ru-RU" sz="1400" dirty="0">
                <a:latin typeface="+mn-lt"/>
              </a:rPr>
              <a:t>2х, 3х-ступенчатая сепарация;</a:t>
            </a:r>
          </a:p>
          <a:p>
            <a:pPr marL="285750" indent="-285750" algn="just" eaLnBrk="1" hangingPunct="1">
              <a:lnSpc>
                <a:spcPct val="130000"/>
              </a:lnSpc>
              <a:buFont typeface="Wingdings" panose="05000000000000000000" pitchFamily="2" charset="2"/>
              <a:buChar char="§"/>
              <a:defRPr/>
            </a:pPr>
            <a:r>
              <a:rPr lang="ru-RU" altLang="ru-RU" sz="1400" dirty="0">
                <a:latin typeface="+mn-lt"/>
              </a:rPr>
              <a:t>Компрессия газа;</a:t>
            </a:r>
          </a:p>
          <a:p>
            <a:pPr marL="285750" indent="-285750" algn="just" eaLnBrk="1" hangingPunct="1">
              <a:lnSpc>
                <a:spcPct val="130000"/>
              </a:lnSpc>
              <a:buFont typeface="Wingdings" panose="05000000000000000000" pitchFamily="2" charset="2"/>
              <a:buChar char="§"/>
              <a:defRPr/>
            </a:pPr>
            <a:r>
              <a:rPr lang="ru-RU" altLang="ru-RU" sz="1400" dirty="0">
                <a:latin typeface="+mn-lt"/>
              </a:rPr>
              <a:t>Совместная подготовка Н и Г: </a:t>
            </a:r>
          </a:p>
          <a:p>
            <a:pPr indent="268288" algn="just" eaLnBrk="1" hangingPunct="1">
              <a:lnSpc>
                <a:spcPct val="130000"/>
              </a:lnSpc>
              <a:defRPr/>
            </a:pPr>
            <a:r>
              <a:rPr lang="ru-RU" altLang="ru-RU" sz="1400" dirty="0">
                <a:latin typeface="+mn-lt"/>
              </a:rPr>
              <a:t>обезвоживание, обессоливание, </a:t>
            </a:r>
          </a:p>
          <a:p>
            <a:pPr indent="268288" algn="just" eaLnBrk="1" hangingPunct="1">
              <a:lnSpc>
                <a:spcPct val="130000"/>
              </a:lnSpc>
              <a:defRPr/>
            </a:pPr>
            <a:r>
              <a:rPr lang="ru-RU" altLang="ru-RU" sz="1400" dirty="0">
                <a:latin typeface="+mn-lt"/>
              </a:rPr>
              <a:t>стабилизация нефти + </a:t>
            </a:r>
            <a:r>
              <a:rPr lang="ru-RU" altLang="ru-RU" sz="1400" dirty="0" err="1">
                <a:latin typeface="+mn-lt"/>
              </a:rPr>
              <a:t>отбензинивание</a:t>
            </a:r>
            <a:r>
              <a:rPr lang="ru-RU" altLang="ru-RU" sz="1400" dirty="0">
                <a:latin typeface="+mn-lt"/>
              </a:rPr>
              <a:t> газа;</a:t>
            </a:r>
          </a:p>
          <a:p>
            <a:pPr marL="285750" indent="-285750" algn="just" eaLnBrk="1" hangingPunct="1">
              <a:lnSpc>
                <a:spcPct val="130000"/>
              </a:lnSpc>
              <a:buFont typeface="Wingdings" panose="05000000000000000000" pitchFamily="2" charset="2"/>
              <a:buChar char="§"/>
              <a:defRPr/>
            </a:pPr>
            <a:r>
              <a:rPr lang="ru-RU" altLang="ru-RU" sz="1400" dirty="0">
                <a:latin typeface="+mn-lt"/>
              </a:rPr>
              <a:t>Разделение газового бензина на ГФУ;</a:t>
            </a:r>
          </a:p>
          <a:p>
            <a:pPr marL="285750" indent="-285750" algn="just" eaLnBrk="1" hangingPunct="1">
              <a:lnSpc>
                <a:spcPct val="130000"/>
              </a:lnSpc>
              <a:buFont typeface="Wingdings" panose="05000000000000000000" pitchFamily="2" charset="2"/>
              <a:buChar char="§"/>
              <a:defRPr/>
            </a:pPr>
            <a:r>
              <a:rPr lang="ru-RU" altLang="ru-RU" sz="1400" dirty="0">
                <a:latin typeface="+mn-lt"/>
              </a:rPr>
              <a:t>Переработка нефти на НПЗ.</a:t>
            </a:r>
          </a:p>
          <a:p>
            <a:pPr marL="285750" indent="-285750" algn="just" eaLnBrk="1" hangingPunct="1">
              <a:lnSpc>
                <a:spcPct val="130000"/>
              </a:lnSpc>
              <a:buFontTx/>
              <a:buChar char="-"/>
              <a:defRPr/>
            </a:pPr>
            <a:endParaRPr lang="en-US" altLang="ru-RU" sz="1400" dirty="0">
              <a:latin typeface="+mn-lt"/>
            </a:endParaRPr>
          </a:p>
        </p:txBody>
      </p:sp>
      <p:sp>
        <p:nvSpPr>
          <p:cNvPr id="4" name="Заголовок 3">
            <a:extLst>
              <a:ext uri="{FF2B5EF4-FFF2-40B4-BE49-F238E27FC236}">
                <a16:creationId xmlns="" xmlns:a16="http://schemas.microsoft.com/office/drawing/2014/main" id="{CF06B708-83B5-81BD-57C5-432EFBBB6A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/>
              <a:t>Стабилизация смешанных нефтегазовых смесей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="" xmlns:a16="http://schemas.microsoft.com/office/drawing/2014/main" id="{7E4DF3AE-88E7-9116-1DDB-1EDE3F1FA7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6087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1" name="Picture 2"/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3637"/>
          <a:stretch/>
        </p:blipFill>
        <p:spPr bwMode="auto">
          <a:xfrm>
            <a:off x="353482" y="1706485"/>
            <a:ext cx="7217837" cy="4836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4AD55D82-0229-6839-8D50-C39C86B02A27}"/>
              </a:ext>
            </a:extLst>
          </p:cNvPr>
          <p:cNvSpPr txBox="1"/>
          <p:nvPr/>
        </p:nvSpPr>
        <p:spPr>
          <a:xfrm>
            <a:off x="6834914" y="4188533"/>
            <a:ext cx="4931207" cy="23544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ru-RU" sz="1200" b="1" dirty="0"/>
              <a:t>Технологическая схема комбинированных установок Нефтекумского ГПЗ</a:t>
            </a:r>
          </a:p>
          <a:p>
            <a:pPr algn="ctr"/>
            <a:r>
              <a:rPr lang="ru-RU" sz="1200" i="1" dirty="0"/>
              <a:t>1,2,3,5 – емкости, дегидраторы; 4,7,8,10,17,19 – холодильники; 6,12,16,18 – насосы; </a:t>
            </a:r>
          </a:p>
          <a:p>
            <a:pPr algn="ctr"/>
            <a:r>
              <a:rPr lang="ru-RU" sz="1200" i="1" dirty="0"/>
              <a:t>9 – стабилизатор; 11 – емкость орошения; 13,14 – печи; 15 – фракционирующий абсорбер.</a:t>
            </a:r>
          </a:p>
          <a:p>
            <a:pPr algn="ctr">
              <a:spcBef>
                <a:spcPts val="600"/>
              </a:spcBef>
            </a:pPr>
            <a:r>
              <a:rPr lang="en-US" sz="1200" i="1" dirty="0"/>
              <a:t>I </a:t>
            </a:r>
            <a:r>
              <a:rPr lang="ru-RU" sz="1200" i="1" dirty="0"/>
              <a:t>– вода; </a:t>
            </a:r>
            <a:r>
              <a:rPr lang="en-US" sz="1200" i="1" dirty="0"/>
              <a:t>II</a:t>
            </a:r>
            <a:r>
              <a:rPr lang="ru-RU" sz="1200" i="1" dirty="0"/>
              <a:t> – деэмульгатор;</a:t>
            </a:r>
            <a:r>
              <a:rPr lang="en-US" sz="1200" i="1" dirty="0"/>
              <a:t> III</a:t>
            </a:r>
            <a:r>
              <a:rPr lang="ru-RU" sz="1200" i="1" dirty="0"/>
              <a:t> – сырая нефть;</a:t>
            </a:r>
            <a:r>
              <a:rPr lang="en-US" sz="1200" i="1" dirty="0"/>
              <a:t> IV</a:t>
            </a:r>
            <a:r>
              <a:rPr lang="ru-RU" sz="1200" i="1" dirty="0"/>
              <a:t> – обезвоженная обессоленная нефть;</a:t>
            </a:r>
            <a:r>
              <a:rPr lang="en-US" sz="1200" i="1" dirty="0"/>
              <a:t> V</a:t>
            </a:r>
            <a:r>
              <a:rPr lang="ru-RU" sz="1200" i="1" dirty="0"/>
              <a:t> – стабильная нефть;</a:t>
            </a:r>
            <a:r>
              <a:rPr lang="en-US" sz="1200" i="1" dirty="0"/>
              <a:t> </a:t>
            </a:r>
            <a:endParaRPr lang="ru-RU" sz="1200" i="1" dirty="0"/>
          </a:p>
          <a:p>
            <a:pPr algn="ctr"/>
            <a:r>
              <a:rPr lang="en-US" sz="1200" i="1" dirty="0"/>
              <a:t>VI</a:t>
            </a:r>
            <a:r>
              <a:rPr lang="ru-RU" sz="1200" i="1" dirty="0"/>
              <a:t> – газовый бензин;</a:t>
            </a:r>
            <a:r>
              <a:rPr lang="en-US" sz="1200" i="1" dirty="0"/>
              <a:t> VII</a:t>
            </a:r>
            <a:r>
              <a:rPr lang="ru-RU" sz="1200" i="1" dirty="0"/>
              <a:t> – жирный газ;</a:t>
            </a:r>
            <a:r>
              <a:rPr lang="en-US" sz="1200" i="1" dirty="0"/>
              <a:t> VIII</a:t>
            </a:r>
            <a:r>
              <a:rPr lang="ru-RU" sz="1200" i="1" dirty="0"/>
              <a:t> – конденсат;</a:t>
            </a:r>
            <a:r>
              <a:rPr lang="en-US" sz="1200" i="1" dirty="0"/>
              <a:t> IX</a:t>
            </a:r>
            <a:r>
              <a:rPr lang="ru-RU" sz="1200" i="1" dirty="0"/>
              <a:t> – тощий абсорбент;</a:t>
            </a:r>
            <a:r>
              <a:rPr lang="en-US" sz="1200" i="1" dirty="0"/>
              <a:t> X</a:t>
            </a:r>
            <a:r>
              <a:rPr lang="ru-RU" sz="1200" i="1" dirty="0"/>
              <a:t> – сухой газ;</a:t>
            </a:r>
            <a:r>
              <a:rPr lang="en-US" sz="1200" i="1" dirty="0"/>
              <a:t> </a:t>
            </a:r>
            <a:endParaRPr lang="ru-RU" sz="1200" i="1" dirty="0"/>
          </a:p>
          <a:p>
            <a:pPr algn="ctr"/>
            <a:r>
              <a:rPr lang="en-US" sz="1200" i="1" dirty="0"/>
              <a:t>XI</a:t>
            </a:r>
            <a:r>
              <a:rPr lang="ru-RU" sz="1200" i="1" dirty="0"/>
              <a:t> – насыщенный абсорбент на КУ-3, КУ-4</a:t>
            </a:r>
            <a:r>
              <a:rPr lang="en-US" sz="1200" i="1" dirty="0"/>
              <a:t> </a:t>
            </a:r>
            <a:endParaRPr lang="ru-RU" sz="1200" i="1" dirty="0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53E4391-80A5-EEA0-8647-3E59E558BC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/>
              <a:t>Стабилизация смешанных нефтегазовых смесей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C8C9CCFB-621B-7613-FAE3-09830F76A9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2221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3">
            <a:extLst>
              <a:ext uri="{FF2B5EF4-FFF2-40B4-BE49-F238E27FC236}">
                <a16:creationId xmlns="" xmlns:a16="http://schemas.microsoft.com/office/drawing/2014/main" id="{75DB5578-21A5-571B-349D-38B501916F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7489048"/>
              </p:ext>
            </p:extLst>
          </p:nvPr>
        </p:nvGraphicFramePr>
        <p:xfrm>
          <a:off x="838199" y="1933054"/>
          <a:ext cx="10530528" cy="46800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308706">
                  <a:extLst>
                    <a:ext uri="{9D8B030D-6E8A-4147-A177-3AD203B41FA5}">
                      <a16:colId xmlns="" xmlns:a16="http://schemas.microsoft.com/office/drawing/2014/main" val="4010449659"/>
                    </a:ext>
                  </a:extLst>
                </a:gridCol>
                <a:gridCol w="1956558">
                  <a:extLst>
                    <a:ext uri="{9D8B030D-6E8A-4147-A177-3AD203B41FA5}">
                      <a16:colId xmlns="" xmlns:a16="http://schemas.microsoft.com/office/drawing/2014/main" val="3649856365"/>
                    </a:ext>
                  </a:extLst>
                </a:gridCol>
                <a:gridCol w="2632632">
                  <a:extLst>
                    <a:ext uri="{9D8B030D-6E8A-4147-A177-3AD203B41FA5}">
                      <a16:colId xmlns="" xmlns:a16="http://schemas.microsoft.com/office/drawing/2014/main" val="2112395079"/>
                    </a:ext>
                  </a:extLst>
                </a:gridCol>
                <a:gridCol w="2632632">
                  <a:extLst>
                    <a:ext uri="{9D8B030D-6E8A-4147-A177-3AD203B41FA5}">
                      <a16:colId xmlns="" xmlns:a16="http://schemas.microsoft.com/office/drawing/2014/main" val="1105996002"/>
                    </a:ext>
                  </a:extLst>
                </a:gridCol>
              </a:tblGrid>
              <a:tr h="360000"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Показатели</a:t>
                      </a: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Проектные данные</a:t>
                      </a: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Фактические данные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46279078"/>
                  </a:ext>
                </a:extLst>
              </a:tr>
              <a:tr h="360000">
                <a:tc v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До реконструкции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После </a:t>
                      </a:r>
                      <a:r>
                        <a:rPr lang="ru-RU" sz="1400" dirty="0" err="1"/>
                        <a:t>раеконструкции</a:t>
                      </a:r>
                      <a:endParaRPr lang="ru-RU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74930466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l"/>
                      <a:r>
                        <a:rPr lang="ru-RU" sz="1400" b="1" dirty="0"/>
                        <a:t>Давление избыточное, Мпа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0,8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0,65 – 0,8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0,65 – 0,8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372334395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l"/>
                      <a:r>
                        <a:rPr lang="ru-RU" sz="1400" b="1" dirty="0"/>
                        <a:t>Расход, т/ч: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4035303636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285750" indent="-285750" algn="l">
                        <a:buFont typeface="Wingdings" panose="05000000000000000000" pitchFamily="2" charset="2"/>
                        <a:buChar char="§"/>
                      </a:pPr>
                      <a:r>
                        <a:rPr lang="ru-RU" sz="1400" dirty="0"/>
                        <a:t>Сырья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280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270 – 290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270 – 290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749033808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285750" indent="-285750" algn="l">
                        <a:buFont typeface="Wingdings" panose="05000000000000000000" pitchFamily="2" charset="2"/>
                        <a:buChar char="§"/>
                      </a:pPr>
                      <a:r>
                        <a:rPr lang="ru-RU" sz="1400" dirty="0"/>
                        <a:t>Газового бензина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30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10 – 12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12 – 18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18551788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285750" indent="-285750" algn="l">
                        <a:buFont typeface="Wingdings" panose="05000000000000000000" pitchFamily="2" charset="2"/>
                        <a:buChar char="§"/>
                      </a:pPr>
                      <a:r>
                        <a:rPr lang="ru-RU" sz="1400" dirty="0"/>
                        <a:t>Орошения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60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28 – 36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28 – 36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850537058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285750" indent="-285750" algn="l">
                        <a:buFont typeface="Wingdings" panose="05000000000000000000" pitchFamily="2" charset="2"/>
                        <a:buChar char="§"/>
                      </a:pPr>
                      <a:r>
                        <a:rPr lang="ru-RU" sz="1400" dirty="0"/>
                        <a:t>Стабильной нефти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250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240 – 265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240 – 265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342981281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l"/>
                      <a:r>
                        <a:rPr lang="ru-RU" sz="1400" b="1" dirty="0"/>
                        <a:t>Температура, </a:t>
                      </a:r>
                      <a:r>
                        <a:rPr lang="ru-RU" sz="1400" b="1" dirty="0">
                          <a:sym typeface="Symbol" panose="05050102010706020507" pitchFamily="18" charset="2"/>
                        </a:rPr>
                        <a:t></a:t>
                      </a:r>
                      <a:r>
                        <a:rPr lang="ru-RU" sz="1400" b="1" dirty="0"/>
                        <a:t>С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044255405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285750" indent="-285750" algn="l">
                        <a:buFont typeface="Wingdings" panose="05000000000000000000" pitchFamily="2" charset="2"/>
                        <a:buChar char="§"/>
                      </a:pPr>
                      <a:r>
                        <a:rPr lang="ru-RU" sz="1400" dirty="0"/>
                        <a:t>Верха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90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100 – 106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95 – 105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327622043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285750" indent="-285750" algn="l">
                        <a:buFont typeface="Wingdings" panose="05000000000000000000" pitchFamily="2" charset="2"/>
                        <a:buChar char="§"/>
                      </a:pPr>
                      <a:r>
                        <a:rPr lang="ru-RU" sz="1400" dirty="0"/>
                        <a:t>Низа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230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240 – 250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205 – 210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62647608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285750" indent="-285750" algn="l">
                        <a:buFont typeface="Wingdings" panose="05000000000000000000" pitchFamily="2" charset="2"/>
                        <a:buChar char="§"/>
                      </a:pPr>
                      <a:r>
                        <a:rPr lang="ru-RU" sz="1400" dirty="0"/>
                        <a:t>Сырья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180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175 – 185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205 – 210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02876365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285750" indent="-285750" algn="l">
                        <a:buFont typeface="Wingdings" panose="05000000000000000000" pitchFamily="2" charset="2"/>
                        <a:buChar char="§"/>
                      </a:pPr>
                      <a:r>
                        <a:rPr lang="ru-RU" sz="1400" dirty="0"/>
                        <a:t>Орошения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35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50 – 60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25 – 35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455663217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9423C519-B4FA-A986-7319-F865B5815EA0}"/>
              </a:ext>
            </a:extLst>
          </p:cNvPr>
          <p:cNvSpPr txBox="1"/>
          <p:nvPr/>
        </p:nvSpPr>
        <p:spPr>
          <a:xfrm>
            <a:off x="1815840" y="1615139"/>
            <a:ext cx="856032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altLang="ru-RU" sz="1400" b="1" i="1" dirty="0"/>
              <a:t>Технологический режим работы стабилизатора установок КУ-1, КУ-2</a:t>
            </a:r>
            <a:endParaRPr lang="ru-RU" sz="1400" b="1" i="1" dirty="0"/>
          </a:p>
        </p:txBody>
      </p:sp>
      <p:sp>
        <p:nvSpPr>
          <p:cNvPr id="6" name="Заголовок 5">
            <a:extLst>
              <a:ext uri="{FF2B5EF4-FFF2-40B4-BE49-F238E27FC236}">
                <a16:creationId xmlns="" xmlns:a16="http://schemas.microsoft.com/office/drawing/2014/main" id="{C3D648CD-9444-3EBC-BF7A-5A1EF29004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/>
              <a:t>Стабилизация нефтегазовых смесей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A0F57BD8-D7F3-90EF-398E-1EA97572B2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6875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3">
            <a:extLst>
              <a:ext uri="{FF2B5EF4-FFF2-40B4-BE49-F238E27FC236}">
                <a16:creationId xmlns="" xmlns:a16="http://schemas.microsoft.com/office/drawing/2014/main" id="{EB7F5B0E-DA9D-25CB-DAD9-48583EF5CC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1155774"/>
              </p:ext>
            </p:extLst>
          </p:nvPr>
        </p:nvGraphicFramePr>
        <p:xfrm>
          <a:off x="838199" y="1949614"/>
          <a:ext cx="10653076" cy="46634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657628">
                  <a:extLst>
                    <a:ext uri="{9D8B030D-6E8A-4147-A177-3AD203B41FA5}">
                      <a16:colId xmlns="" xmlns:a16="http://schemas.microsoft.com/office/drawing/2014/main" val="4010449659"/>
                    </a:ext>
                  </a:extLst>
                </a:gridCol>
                <a:gridCol w="1348427">
                  <a:extLst>
                    <a:ext uri="{9D8B030D-6E8A-4147-A177-3AD203B41FA5}">
                      <a16:colId xmlns="" xmlns:a16="http://schemas.microsoft.com/office/drawing/2014/main" val="830837790"/>
                    </a:ext>
                  </a:extLst>
                </a:gridCol>
                <a:gridCol w="2148152">
                  <a:extLst>
                    <a:ext uri="{9D8B030D-6E8A-4147-A177-3AD203B41FA5}">
                      <a16:colId xmlns="" xmlns:a16="http://schemas.microsoft.com/office/drawing/2014/main" val="2112395079"/>
                    </a:ext>
                  </a:extLst>
                </a:gridCol>
                <a:gridCol w="2498869">
                  <a:extLst>
                    <a:ext uri="{9D8B030D-6E8A-4147-A177-3AD203B41FA5}">
                      <a16:colId xmlns="" xmlns:a16="http://schemas.microsoft.com/office/drawing/2014/main" val="1105996002"/>
                    </a:ext>
                  </a:extLst>
                </a:gridCol>
              </a:tblGrid>
              <a:tr h="252000">
                <a:tc rowSpan="2"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Показатели</a:t>
                      </a: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100"/>
                        <a:t>Проектные данные</a:t>
                      </a:r>
                      <a:endParaRPr lang="ru-RU" sz="11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Фактические данные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46279078"/>
                  </a:ext>
                </a:extLst>
              </a:tr>
              <a:tr h="252000">
                <a:tc v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До реконструкции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После реконструкции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749304664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l"/>
                      <a:r>
                        <a:rPr lang="ru-RU" sz="1100" b="1" dirty="0"/>
                        <a:t>Давление избыточное, Мпа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1,0 – 1,2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1,1 – 1,2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3723343950"/>
                  </a:ext>
                </a:extLst>
              </a:tr>
              <a:tr h="252000">
                <a:tc gridSpan="4">
                  <a:txBody>
                    <a:bodyPr/>
                    <a:lstStyle/>
                    <a:p>
                      <a:pPr algn="l"/>
                      <a:r>
                        <a:rPr lang="ru-RU" sz="1100" b="1" dirty="0"/>
                        <a:t>Расход, т/ч: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4035303636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285750" indent="-285750" algn="l">
                        <a:buFont typeface="Wingdings" panose="05000000000000000000" pitchFamily="2" charset="2"/>
                        <a:buChar char="§"/>
                      </a:pPr>
                      <a:r>
                        <a:rPr lang="ru-RU" sz="1100" dirty="0"/>
                        <a:t>Сырого газа, тыс. м3/ч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/>
                        <a:t>26</a:t>
                      </a:r>
                      <a:endParaRPr lang="ru-RU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30 – 32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30 – 35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749033808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285750" indent="-285750" algn="l">
                        <a:buFont typeface="Wingdings" panose="05000000000000000000" pitchFamily="2" charset="2"/>
                        <a:buChar char="§"/>
                      </a:pPr>
                      <a:r>
                        <a:rPr lang="ru-RU" sz="1100" dirty="0"/>
                        <a:t>Абсорбента (нестабильной нефти), т/ч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/>
                        <a:t>150</a:t>
                      </a:r>
                      <a:endParaRPr lang="ru-RU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50 – 60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185517882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285750" indent="-285750" algn="l">
                        <a:buFont typeface="Wingdings" panose="05000000000000000000" pitchFamily="2" charset="2"/>
                        <a:buChar char="§"/>
                      </a:pPr>
                      <a:r>
                        <a:rPr lang="ru-RU" sz="1100" dirty="0"/>
                        <a:t>Стабильной нефти, т/ч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/>
                        <a:t>25</a:t>
                      </a:r>
                      <a:endParaRPr lang="ru-RU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25 – 30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850537058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285750" indent="-285750" algn="l">
                        <a:buFont typeface="Wingdings" panose="05000000000000000000" pitchFamily="2" charset="2"/>
                        <a:buChar char="§"/>
                      </a:pPr>
                      <a:r>
                        <a:rPr lang="ru-RU" sz="1100" dirty="0"/>
                        <a:t>Сухого газа, м3/ч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/>
                        <a:t>24</a:t>
                      </a:r>
                      <a:endParaRPr lang="ru-RU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28 – 30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27 – 32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3429812814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l"/>
                      <a:r>
                        <a:rPr lang="ru-RU" sz="1100" b="1" dirty="0"/>
                        <a:t>Удельный расход абсорбента, кг/м3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5,5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2,5 – 3,5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2 – 2,4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044255405"/>
                  </a:ext>
                </a:extLst>
              </a:tr>
              <a:tr h="252000"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ru-RU" sz="1100" b="1" dirty="0"/>
                        <a:t>Температура, </a:t>
                      </a:r>
                      <a:r>
                        <a:rPr lang="ru-RU" sz="1100" b="1" dirty="0">
                          <a:sym typeface="Symbol" panose="05050102010706020507" pitchFamily="18" charset="2"/>
                        </a:rPr>
                        <a:t></a:t>
                      </a:r>
                      <a:r>
                        <a:rPr lang="ru-RU" sz="1100" b="1" dirty="0"/>
                        <a:t>С 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3276220430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285750" indent="-285750" algn="l">
                        <a:buFont typeface="Wingdings" panose="05000000000000000000" pitchFamily="2" charset="2"/>
                        <a:buChar char="§"/>
                      </a:pPr>
                      <a:r>
                        <a:rPr lang="ru-RU" sz="1100" dirty="0"/>
                        <a:t>Тощего абсорбента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/>
                        <a:t>35</a:t>
                      </a:r>
                      <a:endParaRPr lang="ru-RU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40 – 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10 – 15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626476080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285750" indent="-285750" algn="l">
                        <a:buFont typeface="Wingdings" panose="05000000000000000000" pitchFamily="2" charset="2"/>
                        <a:buChar char="§"/>
                      </a:pPr>
                      <a:r>
                        <a:rPr lang="ru-RU" sz="1100" dirty="0"/>
                        <a:t>Сырого газа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/>
                        <a:t>40</a:t>
                      </a:r>
                      <a:endParaRPr lang="ru-RU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35 – 40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12 – 15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028763650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285750" indent="-285750" algn="l">
                        <a:buFont typeface="Wingdings" panose="05000000000000000000" pitchFamily="2" charset="2"/>
                        <a:buChar char="§"/>
                      </a:pPr>
                      <a:r>
                        <a:rPr lang="ru-RU" sz="1100" dirty="0"/>
                        <a:t>Низа аппарата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/>
                        <a:t>175</a:t>
                      </a:r>
                      <a:endParaRPr lang="ru-RU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170 – 185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35 – 40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455663217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indent="0" algn="l">
                        <a:buFont typeface="Wingdings" panose="05000000000000000000" pitchFamily="2" charset="2"/>
                        <a:buNone/>
                      </a:pPr>
                      <a:r>
                        <a:rPr lang="ru-RU" sz="1100" b="1" dirty="0"/>
                        <a:t>Средняя молекулярная масса тощего абсорбента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230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216 – 225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118 – 125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3354244411"/>
                  </a:ext>
                </a:extLst>
              </a:tr>
              <a:tr h="252000">
                <a:tc gridSpan="4">
                  <a:txBody>
                    <a:bodyPr/>
                    <a:lstStyle/>
                    <a:p>
                      <a:pPr marL="0" indent="0" algn="l">
                        <a:buFont typeface="Wingdings" panose="05000000000000000000" pitchFamily="2" charset="2"/>
                        <a:buNone/>
                      </a:pPr>
                      <a:r>
                        <a:rPr lang="ru-RU" sz="1100" b="1" dirty="0"/>
                        <a:t>Коэффициенты извлечения, %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620429755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285750" indent="-285750" algn="l">
                        <a:buFont typeface="Wingdings" panose="05000000000000000000" pitchFamily="2" charset="2"/>
                        <a:buChar char="§"/>
                      </a:pPr>
                      <a:r>
                        <a:rPr lang="ru-RU" sz="1100" dirty="0"/>
                        <a:t>Пропана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/>
                        <a:t>40</a:t>
                      </a:r>
                      <a:endParaRPr lang="ru-RU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15 – 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50 – 55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94575232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285750" indent="-285750" algn="l">
                        <a:buFont typeface="Wingdings" panose="05000000000000000000" pitchFamily="2" charset="2"/>
                        <a:buChar char="§"/>
                      </a:pPr>
                      <a:r>
                        <a:rPr lang="ru-RU" sz="1100" dirty="0"/>
                        <a:t>Бутана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/>
                        <a:t>65</a:t>
                      </a:r>
                      <a:endParaRPr lang="ru-RU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40 – 48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69 – 79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3271811902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285750" indent="-285750" algn="l">
                        <a:buFont typeface="Wingdings" panose="05000000000000000000" pitchFamily="2" charset="2"/>
                        <a:buChar char="§"/>
                      </a:pPr>
                      <a:r>
                        <a:rPr lang="ru-RU" sz="1100" dirty="0"/>
                        <a:t>Пентана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80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57 – 66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85 – 95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3742801010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579F4CC8-E7B6-E874-0554-C40F10977F66}"/>
              </a:ext>
            </a:extLst>
          </p:cNvPr>
          <p:cNvSpPr txBox="1"/>
          <p:nvPr/>
        </p:nvSpPr>
        <p:spPr>
          <a:xfrm>
            <a:off x="1770669" y="1594365"/>
            <a:ext cx="972060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altLang="ru-RU" sz="1400" b="1" i="1" dirty="0"/>
              <a:t>Технологический режим работы фракционирующего абсорбера установок КУ-1, КУ-2</a:t>
            </a:r>
            <a:endParaRPr lang="ru-RU" sz="1400" dirty="0"/>
          </a:p>
        </p:txBody>
      </p:sp>
      <p:sp>
        <p:nvSpPr>
          <p:cNvPr id="6" name="Заголовок 5">
            <a:extLst>
              <a:ext uri="{FF2B5EF4-FFF2-40B4-BE49-F238E27FC236}">
                <a16:creationId xmlns="" xmlns:a16="http://schemas.microsoft.com/office/drawing/2014/main" id="{10FCB5D5-6087-16C0-C6AB-49CF622198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/>
              <a:t>Стабилизация нефтегазовых смесей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="" xmlns:a16="http://schemas.microsoft.com/office/drawing/2014/main" id="{AA92A33C-93EA-D3A5-D394-2E637401AD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950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Прямоугольник 4"/>
          <p:cNvSpPr>
            <a:spLocks noChangeArrowheads="1"/>
          </p:cNvSpPr>
          <p:nvPr/>
        </p:nvSpPr>
        <p:spPr bwMode="auto">
          <a:xfrm>
            <a:off x="838199" y="1836071"/>
            <a:ext cx="9634980" cy="26320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indent="268288" algn="just" eaLnBrk="1" hangingPunct="1">
              <a:lnSpc>
                <a:spcPct val="150000"/>
              </a:lnSpc>
              <a:defRPr/>
            </a:pPr>
            <a:r>
              <a:rPr lang="ru-RU" altLang="ru-RU" sz="1600" b="1" i="1" dirty="0"/>
              <a:t>Отличия от схем стабилизации конденсата:</a:t>
            </a:r>
          </a:p>
          <a:p>
            <a:pPr marL="285750" indent="-285750" algn="just" eaLnBrk="1" hangingPunct="1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lang="ru-RU" altLang="ru-RU" sz="1600" dirty="0"/>
              <a:t>Высокий выход жидкости/низкий выход газов;</a:t>
            </a:r>
          </a:p>
          <a:p>
            <a:pPr marL="285750" indent="-285750" algn="just" eaLnBrk="1" hangingPunct="1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lang="ru-RU" altLang="ru-RU" sz="1600" dirty="0"/>
              <a:t>Высокий расход тепла в кубах колонных аппаратов;</a:t>
            </a:r>
          </a:p>
          <a:p>
            <a:pPr marL="285750" indent="-285750" algn="just" eaLnBrk="1" hangingPunct="1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lang="ru-RU" altLang="ru-RU" sz="1600" dirty="0"/>
              <a:t>Возможность применения бензиновой или более тяжелых фракций в качестве абсорбентов;</a:t>
            </a:r>
          </a:p>
          <a:p>
            <a:pPr marL="285750" indent="-285750" algn="just" eaLnBrk="1" hangingPunct="1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lang="ru-RU" altLang="ru-RU" sz="1600" dirty="0"/>
              <a:t>Необходимость промежуточного охлаждения абсорбера для увеличения степени абсорбции (нефть-абсорбент имеет относительно высокую </a:t>
            </a:r>
            <a:r>
              <a:rPr lang="en-US" altLang="ru-RU" sz="1600" dirty="0"/>
              <a:t>t</a:t>
            </a:r>
            <a:r>
              <a:rPr lang="ru-RU" altLang="ru-RU" sz="1600" dirty="0"/>
              <a:t>);</a:t>
            </a:r>
          </a:p>
          <a:p>
            <a:pPr marL="285750" indent="-285750" algn="just" eaLnBrk="1" hangingPunct="1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lang="ru-RU" altLang="ru-RU" sz="1600" dirty="0"/>
              <a:t>Требуется понижение давления для увеличения степени </a:t>
            </a:r>
            <a:r>
              <a:rPr lang="ru-RU" altLang="ru-RU" sz="1600" dirty="0" err="1"/>
              <a:t>отпарки</a:t>
            </a:r>
            <a:r>
              <a:rPr lang="ru-RU" altLang="ru-RU" sz="1600" dirty="0"/>
              <a:t> ПБФ;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="" xmlns:a16="http://schemas.microsoft.com/office/drawing/2014/main" id="{EAE74783-3744-7A73-E83E-C5E93A7EE1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9036" y="2840140"/>
            <a:ext cx="6402964" cy="4017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>
            <a:extLst>
              <a:ext uri="{FF2B5EF4-FFF2-40B4-BE49-F238E27FC236}">
                <a16:creationId xmlns="" xmlns:a16="http://schemas.microsoft.com/office/drawing/2014/main" id="{77C3148B-54B6-E23C-4DE3-074746A886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/>
              <a:t>Стабилизация нефтегазовых смесей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="" xmlns:a16="http://schemas.microsoft.com/office/drawing/2014/main" id="{888CA226-D11F-BEED-2E92-39F4FA230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93311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Газофракционирующие установки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00497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2302593"/>
              </p:ext>
            </p:extLst>
          </p:nvPr>
        </p:nvGraphicFramePr>
        <p:xfrm>
          <a:off x="854303" y="1427163"/>
          <a:ext cx="10483394" cy="52977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87975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60363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bg1"/>
                          </a:solidFill>
                        </a:rPr>
                        <a:t>Фракция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altLang="ru-RU" sz="1200" dirty="0">
                          <a:solidFill>
                            <a:schemeClr val="bg1"/>
                          </a:solidFill>
                        </a:rPr>
                        <a:t>Направление использования</a:t>
                      </a:r>
                      <a:endParaRPr lang="ru-RU" sz="12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eaLnBrk="0" hangingPunct="0"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Газ сухой углеводородный</a:t>
                      </a:r>
                    </a:p>
                    <a:p>
                      <a:pPr algn="ctr" eaLnBrk="0" hangingPunct="0"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</a:rPr>
                        <a:t>(С</a:t>
                      </a:r>
                      <a:r>
                        <a:rPr lang="ru-RU" sz="1200" kern="1200" baseline="-2500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</a:rPr>
                        <a:t>-С</a:t>
                      </a:r>
                      <a:r>
                        <a:rPr lang="ru-RU" sz="1200" kern="1200" baseline="-25000"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200" dirty="0">
                          <a:solidFill>
                            <a:schemeClr val="tx1"/>
                          </a:solidFill>
                        </a:rPr>
                        <a:t>Топливный газ; сырье установок по производству синтез-газа или двуокиси углерода или водорода; сырье пиролиза; хладагент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eaLnBrk="0" hangingPunct="0"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Этановая фракция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200" dirty="0">
                          <a:solidFill>
                            <a:schemeClr val="tx1"/>
                          </a:solidFill>
                        </a:rPr>
                        <a:t>Сырье пиролиза; хладагент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eaLnBrk="0" hangingPunct="0"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Этан-этиленовая</a:t>
                      </a:r>
                      <a:r>
                        <a:rPr lang="ru-RU" sz="1200" baseline="0" dirty="0">
                          <a:solidFill>
                            <a:schemeClr val="tx1"/>
                          </a:solidFill>
                        </a:rPr>
                        <a:t> фракция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Нефтехимическое сырье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Пропан-пропиленовая фракция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200" dirty="0">
                          <a:solidFill>
                            <a:schemeClr val="tx1"/>
                          </a:solidFill>
                        </a:rPr>
                        <a:t>Растворитель на установках деасфальтизации гудрона; Сырье для производства полимердистиллята или алкилата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Пропановая фракция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Сырье пиролиза; хладагент; бытовой</a:t>
                      </a:r>
                      <a:r>
                        <a:rPr lang="ru-RU" sz="1200" baseline="0" dirty="0">
                          <a:solidFill>
                            <a:schemeClr val="tx1"/>
                          </a:solidFill>
                        </a:rPr>
                        <a:t> сжиженный газ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eaLnBrk="0" hangingPunct="0"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Сжиженные газы С</a:t>
                      </a:r>
                      <a:r>
                        <a:rPr lang="ru-RU" sz="1200" baseline="-25000" dirty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-С</a:t>
                      </a:r>
                      <a:r>
                        <a:rPr lang="ru-RU" sz="1200" baseline="-25000" dirty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  <a:p>
                      <a:pPr algn="ctr" eaLnBrk="0" hangingPunct="0"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</a:rPr>
                        <a:t>(ПТ, СПБТ, БТ)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200" dirty="0">
                          <a:solidFill>
                            <a:schemeClr val="tx1"/>
                          </a:solidFill>
                        </a:rPr>
                        <a:t>Топливный газ для коммунально-бытовых нужд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eaLnBrk="0" hangingPunct="0"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Автомобильные сжиженные газы С</a:t>
                      </a:r>
                      <a:r>
                        <a:rPr lang="ru-RU" sz="1200" baseline="-25000" dirty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-С</a:t>
                      </a:r>
                      <a:r>
                        <a:rPr lang="ru-RU" sz="1200" baseline="-25000" dirty="0">
                          <a:solidFill>
                            <a:schemeClr val="tx1"/>
                          </a:solidFill>
                        </a:rPr>
                        <a:t>4</a:t>
                      </a:r>
                      <a:r>
                        <a:rPr lang="ru-RU" sz="12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</a:rPr>
                        <a:t>(ПА, ПБА)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200" dirty="0">
                          <a:solidFill>
                            <a:schemeClr val="tx1"/>
                          </a:solidFill>
                        </a:rPr>
                        <a:t>Моторное топливо для автомобильного транспорта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eaLnBrk="0" hangingPunct="0"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Бутановая фракция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Сырье для получения бутадиена;</a:t>
                      </a:r>
                      <a:r>
                        <a:rPr lang="ru-RU" sz="1200" baseline="0" dirty="0">
                          <a:solidFill>
                            <a:schemeClr val="tx1"/>
                          </a:solidFill>
                        </a:rPr>
                        <a:t> бытовой сжиженный газ; компонент автобензина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Изобутановая фракция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200" dirty="0">
                          <a:solidFill>
                            <a:schemeClr val="tx1"/>
                          </a:solidFill>
                        </a:rPr>
                        <a:t>Компонент сырья на установке алкилирования изобутана бутиленом; сырье для производства каучука, МТБЭ и ЭТБЭ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Бутан-бутиленовая фракция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200" dirty="0">
                          <a:solidFill>
                            <a:schemeClr val="tx1"/>
                          </a:solidFill>
                        </a:rPr>
                        <a:t>Сырье для получения бутадиена в производстве синтетического каучука; Сырье пиролиза; Сырье установки алкилирования изобутана бутиленом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Изопентановая фракция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200" dirty="0">
                          <a:solidFill>
                            <a:schemeClr val="tx1"/>
                          </a:solidFill>
                        </a:rPr>
                        <a:t>Компонент при приготовлении автобензина; сырье для изопренового</a:t>
                      </a:r>
                      <a:r>
                        <a:rPr lang="ru-RU" altLang="ru-RU" sz="1200" baseline="0" dirty="0">
                          <a:solidFill>
                            <a:schemeClr val="tx1"/>
                          </a:solidFill>
                        </a:rPr>
                        <a:t> каучука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Пентановая</a:t>
                      </a:r>
                      <a:r>
                        <a:rPr lang="ru-RU" sz="1200" baseline="0" dirty="0">
                          <a:solidFill>
                            <a:schemeClr val="tx1"/>
                          </a:solidFill>
                        </a:rPr>
                        <a:t> фракция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Сырье для пиролиза, изомеризации; Нефрас (нефтяной растворитель)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Газовый бензин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200" dirty="0">
                          <a:solidFill>
                            <a:schemeClr val="tx1"/>
                          </a:solidFill>
                        </a:rPr>
                        <a:t>Компонент при приготовлении товарных автомобильных бензинов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Кислый газ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200" dirty="0">
                          <a:solidFill>
                            <a:schemeClr val="tx1"/>
                          </a:solidFill>
                        </a:rPr>
                        <a:t>Сырье для производства серной кислоты и элементарной серы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4" name="Заголовок 3">
            <a:extLst>
              <a:ext uri="{FF2B5EF4-FFF2-40B4-BE49-F238E27FC236}">
                <a16:creationId xmlns="" xmlns:a16="http://schemas.microsoft.com/office/drawing/2014/main" id="{60BEBD73-538E-0318-AF3C-771544041E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/>
              <a:t>Продукты разделения и переработки </a:t>
            </a:r>
            <a:r>
              <a:rPr lang="ru-RU" sz="2400" dirty="0" smtClean="0"/>
              <a:t>углеводородных газов</a:t>
            </a:r>
            <a:endParaRPr lang="ru-RU" sz="2400" dirty="0"/>
          </a:p>
        </p:txBody>
      </p:sp>
      <p:sp>
        <p:nvSpPr>
          <p:cNvPr id="3" name="Номер слайда 2">
            <a:extLst>
              <a:ext uri="{FF2B5EF4-FFF2-40B4-BE49-F238E27FC236}">
                <a16:creationId xmlns="" xmlns:a16="http://schemas.microsoft.com/office/drawing/2014/main" id="{CA053E86-2127-BE1E-EF48-66D30ED0F1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0A22C6-F084-439D-B0BE-9BB4293CFB29}" type="slidenum">
              <a:rPr lang="ru-RU" smtClean="0"/>
              <a:pPr>
                <a:defRPr/>
              </a:pPr>
              <a:t>22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499845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AF4730D9-3422-C43D-1264-00C66E3B694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07" r="33934" b="44096"/>
          <a:stretch/>
        </p:blipFill>
        <p:spPr>
          <a:xfrm>
            <a:off x="329804" y="2830854"/>
            <a:ext cx="5249729" cy="2581084"/>
          </a:xfrm>
          <a:prstGeom prst="rect">
            <a:avLst/>
          </a:prstGeom>
        </p:spPr>
      </p:pic>
      <p:sp>
        <p:nvSpPr>
          <p:cNvPr id="3" name="TitleSlide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/>
              <a:t>Газофракционирующие установки</a:t>
            </a:r>
          </a:p>
        </p:txBody>
      </p:sp>
      <p:sp>
        <p:nvSpPr>
          <p:cNvPr id="4" name="Type1"/>
          <p:cNvSpPr>
            <a:spLocks noGrp="1"/>
          </p:cNvSpPr>
          <p:nvPr>
            <p:ph idx="1"/>
          </p:nvPr>
        </p:nvSpPr>
        <p:spPr>
          <a:xfrm>
            <a:off x="5842000" y="1617134"/>
            <a:ext cx="5930633" cy="4971360"/>
          </a:xfrm>
        </p:spPr>
        <p:txBody>
          <a:bodyPr>
            <a:normAutofit fontScale="85000" lnSpcReduction="10000"/>
          </a:bodyPr>
          <a:lstStyle/>
          <a:p>
            <a:pPr indent="457200" algn="just">
              <a:lnSpc>
                <a:spcPct val="130000"/>
              </a:lnSpc>
              <a:spcBef>
                <a:spcPct val="0"/>
              </a:spcBef>
              <a:buNone/>
            </a:pPr>
            <a:r>
              <a:rPr lang="ru-RU" altLang="ru-RU" sz="1400" dirty="0"/>
              <a:t>Основное назначение процессов </a:t>
            </a:r>
            <a:r>
              <a:rPr lang="ru-RU" altLang="ru-RU" sz="1400" b="1" i="1" dirty="0"/>
              <a:t>газофракционирования</a:t>
            </a:r>
            <a:r>
              <a:rPr lang="ru-RU" altLang="ru-RU" sz="1400" dirty="0"/>
              <a:t>: разделение газовых смесей, содержащих УВ С</a:t>
            </a:r>
            <a:r>
              <a:rPr lang="ru-RU" altLang="ru-RU" sz="1400" baseline="-25000" dirty="0"/>
              <a:t>1</a:t>
            </a:r>
            <a:r>
              <a:rPr lang="ru-RU" altLang="ru-RU" sz="1400" dirty="0"/>
              <a:t>-С</a:t>
            </a:r>
            <a:r>
              <a:rPr lang="ru-RU" altLang="ru-RU" sz="1400" baseline="-25000" dirty="0"/>
              <a:t>4+ </a:t>
            </a:r>
            <a:r>
              <a:rPr lang="ru-RU" altLang="ru-RU" sz="1400" dirty="0"/>
              <a:t>на фракции, близкие по составу, и/или  индивидуальные вещества.</a:t>
            </a:r>
          </a:p>
          <a:p>
            <a:pPr indent="457200" algn="just">
              <a:lnSpc>
                <a:spcPct val="130000"/>
              </a:lnSpc>
              <a:spcBef>
                <a:spcPct val="0"/>
              </a:spcBef>
              <a:buNone/>
            </a:pPr>
            <a:r>
              <a:rPr lang="ru-RU" altLang="ru-RU" sz="1400" b="1" i="1" dirty="0"/>
              <a:t>Газофракционирующая установка (ГФУ) </a:t>
            </a:r>
            <a:r>
              <a:rPr lang="ru-RU" altLang="ru-RU" sz="1400" dirty="0"/>
              <a:t>включает в себя набор ректификационных колонн для разделения газообразной смеси. </a:t>
            </a:r>
          </a:p>
          <a:p>
            <a:pPr indent="457200" algn="just">
              <a:lnSpc>
                <a:spcPct val="130000"/>
              </a:lnSpc>
              <a:spcBef>
                <a:spcPct val="0"/>
              </a:spcBef>
              <a:buNone/>
            </a:pPr>
            <a:r>
              <a:rPr lang="ru-RU" altLang="ru-RU" sz="1400" b="1" i="1" dirty="0"/>
              <a:t>Абсорбционно-газофракционирующая установка (АГФУ) </a:t>
            </a:r>
            <a:r>
              <a:rPr lang="ru-RU" altLang="ru-RU" sz="1400" dirty="0"/>
              <a:t>также включает установку абсорбционного поглощения жирных газов (т.е. отделения метан-этановой фракции от прочих газов).</a:t>
            </a:r>
            <a:endParaRPr lang="ru-RU" altLang="ru-RU" sz="1400" baseline="-25000" dirty="0"/>
          </a:p>
          <a:p>
            <a:pPr indent="457200" algn="just">
              <a:lnSpc>
                <a:spcPct val="130000"/>
              </a:lnSpc>
              <a:spcBef>
                <a:spcPct val="0"/>
              </a:spcBef>
              <a:buNone/>
            </a:pPr>
            <a:r>
              <a:rPr lang="ru-RU" altLang="ru-RU" sz="1400" b="1" dirty="0"/>
              <a:t>Сырье</a:t>
            </a:r>
            <a:r>
              <a:rPr lang="ru-RU" altLang="ru-RU" sz="1400" dirty="0"/>
              <a:t> – </a:t>
            </a:r>
            <a:r>
              <a:rPr lang="ru-RU" altLang="ru-RU" sz="1400" dirty="0" smtClean="0"/>
              <a:t>ШФЛУ (при подготовке газа), газовые </a:t>
            </a:r>
            <a:r>
              <a:rPr lang="ru-RU" altLang="ru-RU" sz="1400" dirty="0"/>
              <a:t>продукты установок первичной и вторичной переработки нефти </a:t>
            </a:r>
            <a:r>
              <a:rPr lang="ru-RU" altLang="ru-RU" sz="1400" dirty="0" smtClean="0"/>
              <a:t>- т.н</a:t>
            </a:r>
            <a:r>
              <a:rPr lang="ru-RU" altLang="ru-RU" sz="1400" dirty="0"/>
              <a:t>. «</a:t>
            </a:r>
            <a:r>
              <a:rPr lang="ru-RU" altLang="ru-RU" sz="1400" b="1" i="1" dirty="0"/>
              <a:t>рефлюксы</a:t>
            </a:r>
            <a:r>
              <a:rPr lang="ru-RU" altLang="ru-RU" sz="1400" dirty="0" smtClean="0"/>
              <a:t>» (на НПЗ). </a:t>
            </a:r>
          </a:p>
          <a:p>
            <a:pPr indent="457200" algn="just">
              <a:lnSpc>
                <a:spcPct val="130000"/>
              </a:lnSpc>
              <a:spcBef>
                <a:spcPct val="0"/>
              </a:spcBef>
              <a:buNone/>
            </a:pPr>
            <a:r>
              <a:rPr lang="ru-RU" altLang="ru-RU" sz="1400" b="1" i="1" dirty="0" smtClean="0"/>
              <a:t>ГФУ</a:t>
            </a:r>
            <a:r>
              <a:rPr lang="ru-RU" altLang="ru-RU" sz="1400" b="1" i="1" dirty="0"/>
              <a:t>: </a:t>
            </a:r>
          </a:p>
          <a:p>
            <a:pPr algn="just">
              <a:lnSpc>
                <a:spcPct val="130000"/>
              </a:lnSpc>
              <a:spcBef>
                <a:spcPct val="0"/>
              </a:spcBef>
            </a:pPr>
            <a:r>
              <a:rPr lang="ru-RU" altLang="ru-RU" sz="1400" b="0" i="1" dirty="0"/>
              <a:t>Одноколонные</a:t>
            </a:r>
            <a:r>
              <a:rPr lang="ru-RU" altLang="ru-RU" sz="1400" b="0" dirty="0"/>
              <a:t> (стабилизационные) – как правило, предназначены для стабилизации газового бензина и получения топливного сжиженного газа (смесь пропана и бутана);</a:t>
            </a:r>
          </a:p>
          <a:p>
            <a:pPr algn="just">
              <a:lnSpc>
                <a:spcPct val="130000"/>
              </a:lnSpc>
              <a:spcBef>
                <a:spcPct val="0"/>
              </a:spcBef>
            </a:pPr>
            <a:r>
              <a:rPr lang="ru-RU" altLang="ru-RU" sz="1400" b="0" i="1" dirty="0"/>
              <a:t>Многоколонные </a:t>
            </a:r>
            <a:r>
              <a:rPr lang="ru-RU" altLang="ru-RU" sz="1400" b="0" dirty="0"/>
              <a:t>– многоколонные ГФУ, позволяющие получать, кроме стабильного газового бензина, индивидуальные углеводороды, сырьем для ГФУ служит, как правило, </a:t>
            </a:r>
            <a:r>
              <a:rPr lang="ru-RU" altLang="ru-RU" sz="1400" b="0" dirty="0" err="1"/>
              <a:t>деэтанизированный</a:t>
            </a:r>
            <a:r>
              <a:rPr lang="ru-RU" altLang="ru-RU" sz="1400" b="0" dirty="0"/>
              <a:t> нестабильный газовый бензин.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EFCBB453-B61C-96E9-F3F9-920A6CF2CF69}"/>
              </a:ext>
            </a:extLst>
          </p:cNvPr>
          <p:cNvSpPr txBox="1"/>
          <p:nvPr/>
        </p:nvSpPr>
        <p:spPr>
          <a:xfrm>
            <a:off x="768058" y="2307634"/>
            <a:ext cx="466825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/>
              <a:t>Блок-схема установки фракционирования </a:t>
            </a:r>
            <a:r>
              <a:rPr lang="ru-RU" sz="1400" b="1" dirty="0" err="1"/>
              <a:t>деметанизированного</a:t>
            </a:r>
            <a:r>
              <a:rPr lang="ru-RU" sz="1400" b="1" dirty="0"/>
              <a:t> конденсата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3EEEE86A-0CAB-A75C-7B02-9BF1481E5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54478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838199" y="6321811"/>
            <a:ext cx="10577661" cy="484347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1400" b="1" dirty="0">
                <a:solidFill>
                  <a:schemeClr val="tx1"/>
                </a:solidFill>
                <a:latin typeface="+mn-lt"/>
              </a:rPr>
              <a:t>Выход газообразных продуктов во вторичных процессах – 5-20 %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2527"/>
          <a:stretch/>
        </p:blipFill>
        <p:spPr bwMode="auto">
          <a:xfrm>
            <a:off x="1496840" y="2092365"/>
            <a:ext cx="5275212" cy="4297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0507740"/>
              </p:ext>
            </p:extLst>
          </p:nvPr>
        </p:nvGraphicFramePr>
        <p:xfrm>
          <a:off x="7120739" y="1604685"/>
          <a:ext cx="4036625" cy="4785360"/>
        </p:xfrm>
        <a:graphic>
          <a:graphicData uri="http://schemas.openxmlformats.org/drawingml/2006/table">
            <a:tbl>
              <a:tblPr bandRow="1">
                <a:tableStyleId>{93296810-A885-4BE3-A3E7-6D5BEEA58F35}</a:tableStyleId>
              </a:tblPr>
              <a:tblGrid>
                <a:gridCol w="162449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41212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95813"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>
                          <a:solidFill>
                            <a:schemeClr val="tx1"/>
                          </a:solidFill>
                        </a:rPr>
                        <a:t>Вещество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kern="1200" dirty="0">
                          <a:solidFill>
                            <a:schemeClr val="tx1"/>
                          </a:solidFill>
                        </a:rPr>
                        <a:t>t</a:t>
                      </a:r>
                      <a:r>
                        <a:rPr lang="ru-RU" sz="1400" b="1" kern="1200" baseline="-25000" dirty="0">
                          <a:solidFill>
                            <a:schemeClr val="tx1"/>
                          </a:solidFill>
                        </a:rPr>
                        <a:t>кип</a:t>
                      </a:r>
                      <a:r>
                        <a:rPr lang="en-US" sz="1400" b="1" kern="12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400" b="1" kern="120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sz="1400" b="1" kern="1200" baseline="0" dirty="0">
                          <a:solidFill>
                            <a:schemeClr val="tx1"/>
                          </a:solidFill>
                        </a:rPr>
                        <a:t>p</a:t>
                      </a:r>
                      <a:r>
                        <a:rPr lang="ru-RU" sz="1400" b="1" kern="1200" baseline="0" dirty="0">
                          <a:solidFill>
                            <a:schemeClr val="tx1"/>
                          </a:solidFill>
                        </a:rPr>
                        <a:t> = 1 атм), °С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95813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Метан</a:t>
                      </a:r>
                      <a:endParaRPr lang="ru-RU" sz="1400" b="0" baseline="-25000"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-161,5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95813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Этилен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-103,7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95813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Этан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-88,6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95813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Пропилен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-47,7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95813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Пропан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-42,1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95813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Изобутилен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-7,0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95813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н-Бутилен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-6,3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95813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н-Бутан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-0,5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95813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Изобутан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-11,7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95813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Бутадиен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-4,4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95813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Н-Пентан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+36,07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493023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Изопентан </a:t>
                      </a:r>
                      <a:br>
                        <a:rPr lang="ru-RU" sz="1400" b="0" dirty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(2-метилбутан)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+27,9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295813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Пентен-1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+30,1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295813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Н</a:t>
                      </a:r>
                      <a:r>
                        <a:rPr lang="ru-RU" sz="1400" b="0" baseline="-250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-252,9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422661" y="1482472"/>
            <a:ext cx="5423570" cy="745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1400" dirty="0">
                <a:solidFill>
                  <a:schemeClr val="tx1"/>
                </a:solidFill>
                <a:latin typeface="+mn-lt"/>
              </a:rPr>
              <a:t>Состав газов различных процессов переработки ромашкинской нефти, % мас. 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8C5BE71E-1B6B-778B-76C0-AD9653F179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/>
              <a:t>Нефтезаводские </a:t>
            </a:r>
            <a:r>
              <a:rPr lang="ru-RU" sz="2800" dirty="0" err="1"/>
              <a:t>газы</a:t>
            </a:r>
            <a:endParaRPr lang="ru-RU" sz="2800" dirty="0"/>
          </a:p>
        </p:txBody>
      </p:sp>
      <p:sp>
        <p:nvSpPr>
          <p:cNvPr id="2" name="Номер слайда 1">
            <a:extLst>
              <a:ext uri="{FF2B5EF4-FFF2-40B4-BE49-F238E27FC236}">
                <a16:creationId xmlns="" xmlns:a16="http://schemas.microsoft.com/office/drawing/2014/main" id="{979EEC36-29CF-D95B-1C0B-6F7268DF56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24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2547146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0597455"/>
              </p:ext>
            </p:extLst>
          </p:nvPr>
        </p:nvGraphicFramePr>
        <p:xfrm>
          <a:off x="838199" y="1625726"/>
          <a:ext cx="10775624" cy="25488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49022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52410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76129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bg1"/>
                          </a:solidFill>
                        </a:rPr>
                        <a:t>Процесс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altLang="ru-RU" sz="1200" dirty="0">
                          <a:solidFill>
                            <a:schemeClr val="bg1"/>
                          </a:solidFill>
                        </a:rPr>
                        <a:t>Особенности</a:t>
                      </a:r>
                      <a:endParaRPr lang="ru-RU" sz="12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bg1"/>
                          </a:solidFill>
                        </a:rPr>
                        <a:t>Вспомогательные реагенты, материалы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eaLnBrk="0" hangingPunct="0"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Осушка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200" dirty="0">
                          <a:solidFill>
                            <a:schemeClr val="tx1"/>
                          </a:solidFill>
                        </a:rPr>
                        <a:t>Обычно используют,</a:t>
                      </a:r>
                      <a:r>
                        <a:rPr lang="ru-RU" altLang="ru-RU" sz="1200" baseline="0" dirty="0">
                          <a:solidFill>
                            <a:schemeClr val="tx1"/>
                          </a:solidFill>
                        </a:rPr>
                        <a:t> если в последующем есть низкотемпературные процессы (например, НТР)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Гликоли, цеолиты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eaLnBrk="0" hangingPunct="0"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Очистка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см. ниже</a:t>
                      </a:r>
                      <a:endParaRPr lang="ru-RU" sz="1200" i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Амины, органические растворители, щелочи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eaLnBrk="0" hangingPunct="0"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Абсорбция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Используется при большом расходе метана и этана,</a:t>
                      </a:r>
                      <a:r>
                        <a:rPr lang="ru-RU" sz="1200" baseline="0" dirty="0">
                          <a:solidFill>
                            <a:schemeClr val="tx1"/>
                          </a:solidFill>
                        </a:rPr>
                        <a:t> например, газ термопроцессов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Стабильный и нестабильный бензины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Компрессия,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конденсация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Низкая четкость разделения, расход холода, необходимость учитывать</a:t>
                      </a:r>
                      <a:r>
                        <a:rPr lang="ru-RU" sz="1200" baseline="0" dirty="0">
                          <a:solidFill>
                            <a:schemeClr val="tx1"/>
                          </a:solidFill>
                        </a:rPr>
                        <a:t> критические параметры, </a:t>
                      </a:r>
                      <a:r>
                        <a:rPr lang="ru-RU" sz="1200" b="1" baseline="0" dirty="0">
                          <a:solidFill>
                            <a:schemeClr val="tx1"/>
                          </a:solidFill>
                        </a:rPr>
                        <a:t>НО</a:t>
                      </a:r>
                      <a:r>
                        <a:rPr lang="ru-RU" sz="1200" baseline="0" dirty="0">
                          <a:solidFill>
                            <a:schemeClr val="tx1"/>
                          </a:solidFill>
                        </a:rPr>
                        <a:t> относительная дешевизна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Хладагенты: вода, воздух, </a:t>
                      </a:r>
                      <a:r>
                        <a:rPr lang="ru-RU" sz="1200" baseline="0" dirty="0">
                          <a:solidFill>
                            <a:schemeClr val="tx1"/>
                          </a:solidFill>
                        </a:rPr>
                        <a:t>аммиак, пропан, этан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Ректификация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Повышенное давление,</a:t>
                      </a:r>
                      <a:r>
                        <a:rPr lang="ru-RU" sz="1200" baseline="0" dirty="0">
                          <a:solidFill>
                            <a:schemeClr val="tx1"/>
                          </a:solidFill>
                        </a:rPr>
                        <a:t> высокая чёткость ректификации и т.д. (см. ниже)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см. ниже</a:t>
                      </a:r>
                      <a:endParaRPr lang="ru-RU" sz="1200" i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838199" y="4234326"/>
            <a:ext cx="7920235" cy="23787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3525" algn="just">
              <a:lnSpc>
                <a:spcPct val="130000"/>
              </a:lnSpc>
              <a:defRPr/>
            </a:pPr>
            <a:r>
              <a:rPr lang="ru-RU" sz="1200" b="1" dirty="0"/>
              <a:t>Сочетание процессов и последовательность зависит от:</a:t>
            </a:r>
          </a:p>
          <a:p>
            <a:pPr marL="285750" indent="-285750" algn="just">
              <a:lnSpc>
                <a:spcPct val="130000"/>
              </a:lnSpc>
              <a:buFont typeface="Wingdings" panose="05000000000000000000" pitchFamily="2" charset="2"/>
              <a:buChar char="§"/>
              <a:defRPr/>
            </a:pPr>
            <a:r>
              <a:rPr lang="ru-RU" sz="1200" dirty="0"/>
              <a:t>Состава технологических газов;</a:t>
            </a:r>
          </a:p>
          <a:p>
            <a:pPr marL="285750" indent="-285750" algn="just">
              <a:lnSpc>
                <a:spcPct val="130000"/>
              </a:lnSpc>
              <a:buFont typeface="Wingdings" panose="05000000000000000000" pitchFamily="2" charset="2"/>
              <a:buChar char="§"/>
              <a:defRPr/>
            </a:pPr>
            <a:r>
              <a:rPr lang="ru-RU" sz="1200" dirty="0"/>
              <a:t>Требуемого ассортимента продукции</a:t>
            </a:r>
          </a:p>
          <a:p>
            <a:pPr indent="263525" algn="just">
              <a:lnSpc>
                <a:spcPct val="130000"/>
              </a:lnSpc>
              <a:spcBef>
                <a:spcPts val="600"/>
              </a:spcBef>
              <a:defRPr/>
            </a:pPr>
            <a:r>
              <a:rPr lang="ru-RU" sz="1200" b="1" dirty="0"/>
              <a:t>Как правило:</a:t>
            </a:r>
          </a:p>
          <a:p>
            <a:pPr marL="171450" indent="-171450" algn="just">
              <a:lnSpc>
                <a:spcPct val="130000"/>
              </a:lnSpc>
              <a:buFont typeface="Wingdings" panose="05000000000000000000" pitchFamily="2" charset="2"/>
              <a:buChar char="§"/>
              <a:defRPr/>
            </a:pPr>
            <a:r>
              <a:rPr lang="ru-RU" sz="1200" dirty="0"/>
              <a:t>очистка + абсорбция + ректификация;</a:t>
            </a:r>
          </a:p>
          <a:p>
            <a:pPr marL="171450" indent="-171450" algn="just">
              <a:lnSpc>
                <a:spcPct val="130000"/>
              </a:lnSpc>
              <a:buFont typeface="Wingdings" panose="05000000000000000000" pitchFamily="2" charset="2"/>
              <a:buChar char="§"/>
              <a:defRPr/>
            </a:pPr>
            <a:r>
              <a:rPr lang="ru-RU" sz="1200" dirty="0"/>
              <a:t>очистка + ректификация;</a:t>
            </a:r>
          </a:p>
          <a:p>
            <a:pPr indent="263525" algn="just">
              <a:lnSpc>
                <a:spcPct val="130000"/>
              </a:lnSpc>
              <a:spcBef>
                <a:spcPts val="600"/>
              </a:spcBef>
              <a:defRPr/>
            </a:pPr>
            <a:r>
              <a:rPr lang="ru-RU" sz="1200" b="1" dirty="0"/>
              <a:t>Реже:</a:t>
            </a:r>
          </a:p>
          <a:p>
            <a:pPr marL="285750" indent="-285750" algn="just">
              <a:lnSpc>
                <a:spcPct val="130000"/>
              </a:lnSpc>
              <a:buFont typeface="Wingdings" panose="05000000000000000000" pitchFamily="2" charset="2"/>
              <a:buChar char="§"/>
              <a:defRPr/>
            </a:pPr>
            <a:r>
              <a:rPr lang="ru-RU" sz="1200" dirty="0"/>
              <a:t>очистка + компрессия + конденсация + ректификация (</a:t>
            </a:r>
            <a:r>
              <a:rPr lang="ru-RU" sz="1200" i="1" dirty="0"/>
              <a:t>характерно для ГПЗ</a:t>
            </a:r>
            <a:r>
              <a:rPr lang="ru-RU" sz="1200" dirty="0"/>
              <a:t>);</a:t>
            </a:r>
          </a:p>
          <a:p>
            <a:pPr marL="285750" indent="-285750" algn="just">
              <a:lnSpc>
                <a:spcPct val="130000"/>
              </a:lnSpc>
              <a:buFont typeface="Wingdings" panose="05000000000000000000" pitchFamily="2" charset="2"/>
              <a:buChar char="§"/>
              <a:defRPr/>
            </a:pPr>
            <a:r>
              <a:rPr lang="ru-RU" sz="1200" dirty="0"/>
              <a:t>очистка + компрессия + конденсация (</a:t>
            </a:r>
            <a:r>
              <a:rPr lang="ru-RU" sz="1200" i="1" dirty="0"/>
              <a:t>характерно для ГПЗ</a:t>
            </a:r>
            <a:r>
              <a:rPr lang="ru-RU" sz="1200" dirty="0"/>
              <a:t>);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69D74C44-0923-9B2D-EEB5-A8693D5517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/>
              <a:t>Процессы на установке газофракционирования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="" xmlns:a16="http://schemas.microsoft.com/office/drawing/2014/main" id="{59C56D37-1365-ACCF-5649-65B3667AF8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0A22C6-F084-439D-B0BE-9BB4293CFB29}" type="slidenum">
              <a:rPr lang="ru-RU" smtClean="0"/>
              <a:pPr>
                <a:defRPr/>
              </a:pPr>
              <a:t>25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8211881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6"/>
          <p:cNvSpPr>
            <a:spLocks noChangeArrowheads="1"/>
          </p:cNvSpPr>
          <p:nvPr/>
        </p:nvSpPr>
        <p:spPr bwMode="auto">
          <a:xfrm>
            <a:off x="553453" y="1939549"/>
            <a:ext cx="6270680" cy="485363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lvl="1" indent="358775" algn="just" eaLnBrk="1" hangingPunct="1">
              <a:lnSpc>
                <a:spcPct val="130000"/>
              </a:lnSpc>
              <a:spcBef>
                <a:spcPts val="1200"/>
              </a:spcBef>
              <a:defRPr/>
            </a:pPr>
            <a:r>
              <a:rPr lang="ru-RU" altLang="ru-RU" sz="1400" b="1" dirty="0" smtClean="0">
                <a:latin typeface="+mn-lt"/>
              </a:rPr>
              <a:t>Схема ГФУ (последовательность колонн + температура, давление, число тарелок в колонне) выбирается исходя из:</a:t>
            </a:r>
          </a:p>
          <a:p>
            <a:pPr marL="285750" lvl="1" algn="just" eaLnBrk="1" hangingPunct="1">
              <a:lnSpc>
                <a:spcPct val="130000"/>
              </a:lnSpc>
              <a:buFont typeface="Wingdings" panose="05000000000000000000" pitchFamily="2" charset="2"/>
              <a:buChar char="§"/>
              <a:defRPr/>
            </a:pPr>
            <a:r>
              <a:rPr lang="ru-RU" altLang="ru-RU" sz="1400" dirty="0" smtClean="0">
                <a:latin typeface="+mn-lt"/>
              </a:rPr>
              <a:t>состава исходной смеси;</a:t>
            </a:r>
          </a:p>
          <a:p>
            <a:pPr marL="285750" lvl="1" algn="just" eaLnBrk="1" hangingPunct="1">
              <a:lnSpc>
                <a:spcPct val="130000"/>
              </a:lnSpc>
              <a:buFont typeface="Wingdings" panose="05000000000000000000" pitchFamily="2" charset="2"/>
              <a:buChar char="§"/>
              <a:defRPr/>
            </a:pPr>
            <a:r>
              <a:rPr lang="ru-RU" altLang="ru-RU" sz="1400" dirty="0" smtClean="0">
                <a:latin typeface="+mn-lt"/>
              </a:rPr>
              <a:t>требуемой чистоты продуктов;</a:t>
            </a:r>
          </a:p>
          <a:p>
            <a:pPr marL="285750" lvl="1" algn="just" eaLnBrk="1" hangingPunct="1">
              <a:lnSpc>
                <a:spcPct val="130000"/>
              </a:lnSpc>
              <a:buFont typeface="Wingdings" panose="05000000000000000000" pitchFamily="2" charset="2"/>
              <a:buChar char="§"/>
              <a:defRPr/>
            </a:pPr>
            <a:r>
              <a:rPr lang="ru-RU" altLang="ru-RU" sz="1400" dirty="0" smtClean="0">
                <a:latin typeface="+mn-lt"/>
              </a:rPr>
              <a:t>заданного ассортимента продуктов.</a:t>
            </a:r>
          </a:p>
          <a:p>
            <a:pPr marL="285750" lvl="1" algn="just" eaLnBrk="1" hangingPunct="1">
              <a:lnSpc>
                <a:spcPct val="130000"/>
              </a:lnSpc>
              <a:buFont typeface="Wingdings" panose="05000000000000000000" pitchFamily="2" charset="2"/>
              <a:buChar char="§"/>
              <a:defRPr/>
            </a:pPr>
            <a:endParaRPr lang="ru-RU" altLang="ru-RU" sz="1400" dirty="0" smtClean="0">
              <a:latin typeface="+mn-lt"/>
            </a:endParaRPr>
          </a:p>
          <a:p>
            <a:pPr marL="0" lvl="1" indent="355600" algn="just" eaLnBrk="1" hangingPunct="1">
              <a:lnSpc>
                <a:spcPct val="130000"/>
              </a:lnSpc>
              <a:defRPr/>
            </a:pPr>
            <a:r>
              <a:rPr lang="ru-RU" altLang="ru-RU" sz="1400" b="1" dirty="0" smtClean="0">
                <a:latin typeface="+mn-lt"/>
              </a:rPr>
              <a:t>Особенности фракционирования сырья на ГФУ</a:t>
            </a:r>
            <a:endParaRPr lang="ru-RU" altLang="ru-RU" sz="1400" b="1" dirty="0">
              <a:latin typeface="+mn-lt"/>
            </a:endParaRPr>
          </a:p>
          <a:p>
            <a:pPr marL="285750" indent="-285750" algn="just" eaLnBrk="1" hangingPunct="1">
              <a:lnSpc>
                <a:spcPct val="130000"/>
              </a:lnSpc>
              <a:buFont typeface="Wingdings" panose="05000000000000000000" pitchFamily="2" charset="2"/>
              <a:buChar char="§"/>
              <a:defRPr/>
            </a:pPr>
            <a:r>
              <a:rPr lang="ru-RU" altLang="ru-RU" sz="1400" dirty="0" smtClean="0">
                <a:latin typeface="+mn-lt"/>
              </a:rPr>
              <a:t>Необходимость </a:t>
            </a:r>
            <a:r>
              <a:rPr lang="ru-RU" altLang="ru-RU" sz="1400" dirty="0">
                <a:latin typeface="+mn-lt"/>
              </a:rPr>
              <a:t>разделения близких по температурам кипения компонентов/фракций (например, для С</a:t>
            </a:r>
            <a:r>
              <a:rPr lang="ru-RU" altLang="ru-RU" sz="1400" baseline="-25000" dirty="0">
                <a:latin typeface="+mn-lt"/>
              </a:rPr>
              <a:t>4</a:t>
            </a:r>
            <a:r>
              <a:rPr lang="ru-RU" altLang="ru-RU" sz="1400" dirty="0">
                <a:latin typeface="+mn-lt"/>
              </a:rPr>
              <a:t> разница Т</a:t>
            </a:r>
            <a:r>
              <a:rPr lang="ru-RU" altLang="ru-RU" sz="1400" baseline="-25000" dirty="0">
                <a:latin typeface="+mn-lt"/>
              </a:rPr>
              <a:t>кип</a:t>
            </a:r>
            <a:r>
              <a:rPr lang="ru-RU" altLang="ru-RU" sz="1400" dirty="0">
                <a:latin typeface="+mn-lt"/>
              </a:rPr>
              <a:t> равна </a:t>
            </a:r>
            <a:r>
              <a:rPr lang="ru-RU" altLang="ru-RU" sz="1400" dirty="0">
                <a:latin typeface="+mn-lt"/>
                <a:cs typeface="Times New Roman"/>
              </a:rPr>
              <a:t>±6°С</a:t>
            </a:r>
            <a:r>
              <a:rPr lang="ru-RU" altLang="ru-RU" sz="1400" dirty="0">
                <a:latin typeface="+mn-lt"/>
              </a:rPr>
              <a:t>);</a:t>
            </a:r>
          </a:p>
          <a:p>
            <a:pPr marL="285750" indent="-285750" algn="just" eaLnBrk="1" hangingPunct="1">
              <a:lnSpc>
                <a:spcPct val="130000"/>
              </a:lnSpc>
              <a:buFont typeface="Wingdings" panose="05000000000000000000" pitchFamily="2" charset="2"/>
              <a:buChar char="§"/>
              <a:defRPr/>
            </a:pPr>
            <a:r>
              <a:rPr lang="ru-RU" altLang="ru-RU" sz="1400" dirty="0">
                <a:latin typeface="+mn-lt"/>
              </a:rPr>
              <a:t>Необходимость высокой четкости фракционирования;</a:t>
            </a:r>
          </a:p>
          <a:p>
            <a:pPr marL="285750" indent="-285750" algn="just" eaLnBrk="1" hangingPunct="1">
              <a:lnSpc>
                <a:spcPct val="130000"/>
              </a:lnSpc>
              <a:buFont typeface="Wingdings" panose="05000000000000000000" pitchFamily="2" charset="2"/>
              <a:buChar char="§"/>
              <a:defRPr/>
            </a:pPr>
            <a:r>
              <a:rPr lang="ru-RU" altLang="ru-RU" sz="1400" dirty="0">
                <a:latin typeface="+mn-lt"/>
              </a:rPr>
              <a:t>Для создания жидкостного орошения требуется:</a:t>
            </a:r>
          </a:p>
          <a:p>
            <a:pPr marL="715963" lvl="1" indent="-179388" algn="just" eaLnBrk="1" hangingPunct="1">
              <a:lnSpc>
                <a:spcPct val="130000"/>
              </a:lnSpc>
              <a:buFont typeface="Symbol" panose="05050102010706020507" pitchFamily="18" charset="2"/>
              <a:buChar char="-"/>
              <a:defRPr/>
            </a:pPr>
            <a:r>
              <a:rPr lang="ru-RU" altLang="ru-RU" sz="1400" dirty="0">
                <a:latin typeface="+mn-lt"/>
              </a:rPr>
              <a:t>Вести процесс при повышенных </a:t>
            </a:r>
            <a:r>
              <a:rPr lang="ru-RU" altLang="ru-RU" sz="1400" dirty="0" smtClean="0">
                <a:latin typeface="+mn-lt"/>
              </a:rPr>
              <a:t>давлениях</a:t>
            </a:r>
            <a:r>
              <a:rPr lang="en-US" altLang="ru-RU" sz="1400" dirty="0" smtClean="0">
                <a:latin typeface="+mn-lt"/>
              </a:rPr>
              <a:t> (</a:t>
            </a:r>
            <a:r>
              <a:rPr lang="ru-RU" altLang="ru-RU" sz="1400" dirty="0" smtClean="0">
                <a:latin typeface="+mn-lt"/>
              </a:rPr>
              <a:t>относительная летучесть при этом низкая</a:t>
            </a:r>
            <a:r>
              <a:rPr lang="en-US" altLang="ru-RU" sz="1400" dirty="0" smtClean="0">
                <a:latin typeface="+mn-lt"/>
              </a:rPr>
              <a:t>)</a:t>
            </a:r>
            <a:r>
              <a:rPr lang="ru-RU" altLang="ru-RU" sz="1400" dirty="0" smtClean="0">
                <a:latin typeface="+mn-lt"/>
              </a:rPr>
              <a:t>;</a:t>
            </a:r>
            <a:endParaRPr lang="ru-RU" altLang="ru-RU" sz="1400" dirty="0">
              <a:latin typeface="+mn-lt"/>
            </a:endParaRPr>
          </a:p>
          <a:p>
            <a:pPr marL="715963" lvl="1" indent="-179388" algn="just" eaLnBrk="1" hangingPunct="1">
              <a:lnSpc>
                <a:spcPct val="130000"/>
              </a:lnSpc>
              <a:buFont typeface="Symbol" panose="05050102010706020507" pitchFamily="18" charset="2"/>
              <a:buChar char="-"/>
              <a:defRPr/>
            </a:pPr>
            <a:r>
              <a:rPr lang="ru-RU" altLang="ru-RU" sz="1400" dirty="0">
                <a:latin typeface="+mn-lt"/>
              </a:rPr>
              <a:t>Использовать внешние холодильные </a:t>
            </a:r>
            <a:r>
              <a:rPr lang="ru-RU" altLang="ru-RU" sz="1400" dirty="0" smtClean="0">
                <a:latin typeface="+mn-lt"/>
              </a:rPr>
              <a:t>циклы для конденсации флегмы.</a:t>
            </a:r>
            <a:endParaRPr lang="ru-RU" altLang="ru-RU" sz="1400" dirty="0">
              <a:latin typeface="+mn-lt"/>
            </a:endParaRPr>
          </a:p>
        </p:txBody>
      </p:sp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B23C3C15-1B5A-D45E-966A-4BE7951182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30000"/>
              </a:lnSpc>
              <a:defRPr/>
            </a:pPr>
            <a:r>
              <a:rPr lang="ru-RU" altLang="ru-RU" sz="2800" dirty="0" smtClean="0"/>
              <a:t>Практические основы </a:t>
            </a:r>
            <a:r>
              <a:rPr lang="ru-RU" altLang="ru-RU" sz="2800" dirty="0"/>
              <a:t>фракционирования </a:t>
            </a:r>
            <a:r>
              <a:rPr lang="ru-RU" altLang="ru-RU" sz="2800" dirty="0" smtClean="0"/>
              <a:t>сырья на ГФУ</a:t>
            </a:r>
            <a:endParaRPr lang="ru-RU" altLang="ru-RU" sz="2800" dirty="0"/>
          </a:p>
        </p:txBody>
      </p:sp>
      <p:sp>
        <p:nvSpPr>
          <p:cNvPr id="2" name="Номер слайда 1">
            <a:extLst>
              <a:ext uri="{FF2B5EF4-FFF2-40B4-BE49-F238E27FC236}">
                <a16:creationId xmlns="" xmlns:a16="http://schemas.microsoft.com/office/drawing/2014/main" id="{B8B64F26-9F1F-1FBE-0977-3C5D346E5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26</a:t>
            </a:fld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221" y="1580621"/>
            <a:ext cx="3933825" cy="4695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2028653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6"/>
          <p:cNvSpPr>
            <a:spLocks noChangeArrowheads="1"/>
          </p:cNvSpPr>
          <p:nvPr/>
        </p:nvSpPr>
        <p:spPr bwMode="auto">
          <a:xfrm>
            <a:off x="838200" y="1939549"/>
            <a:ext cx="5985933" cy="37005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lvl="1" indent="358775" algn="just" eaLnBrk="1" hangingPunct="1">
              <a:lnSpc>
                <a:spcPct val="130000"/>
              </a:lnSpc>
              <a:spcBef>
                <a:spcPts val="1200"/>
              </a:spcBef>
              <a:defRPr/>
            </a:pPr>
            <a:r>
              <a:rPr lang="ru-RU" altLang="ru-RU" sz="1400" b="1" dirty="0" smtClean="0">
                <a:latin typeface="+mn-lt"/>
              </a:rPr>
              <a:t>Правила</a:t>
            </a:r>
            <a:r>
              <a:rPr lang="ru-RU" altLang="ru-RU" sz="1400" b="1" dirty="0">
                <a:latin typeface="+mn-lt"/>
              </a:rPr>
              <a:t>:</a:t>
            </a:r>
          </a:p>
          <a:p>
            <a:pPr marL="342900" lvl="1" indent="-342900" algn="just" eaLnBrk="1" hangingPunct="1">
              <a:lnSpc>
                <a:spcPct val="130000"/>
              </a:lnSpc>
              <a:buAutoNum type="arabicPeriod"/>
              <a:defRPr/>
            </a:pPr>
            <a:r>
              <a:rPr lang="ru-RU" altLang="ru-RU" sz="1400" dirty="0">
                <a:latin typeface="+mn-lt"/>
              </a:rPr>
              <a:t>Сырье колонны делится на такие фракции, для ректификации которых при заданном хладагенте и исходных термодинамических параметрах состояния требуются минимальные затраты на сжатие этого сырья до состояния ректификата;</a:t>
            </a:r>
          </a:p>
          <a:p>
            <a:pPr marL="342900" lvl="1" indent="-342900" algn="just" eaLnBrk="1" hangingPunct="1">
              <a:lnSpc>
                <a:spcPct val="130000"/>
              </a:lnSpc>
              <a:buAutoNum type="arabicPeriod"/>
              <a:defRPr/>
            </a:pPr>
            <a:r>
              <a:rPr lang="ru-RU" altLang="ru-RU" sz="1400" dirty="0">
                <a:latin typeface="+mn-lt"/>
              </a:rPr>
              <a:t>Для высокой четкости разделения ректификата и остатка колонны предпочтительно, чтобы они были примерно равны по мольному расходу (</a:t>
            </a:r>
            <a:r>
              <a:rPr lang="ru-RU" altLang="ru-RU" sz="1400" i="1" dirty="0">
                <a:latin typeface="+mn-lt"/>
              </a:rPr>
              <a:t>правило деления сырья пополам</a:t>
            </a:r>
            <a:r>
              <a:rPr lang="ru-RU" altLang="ru-RU" sz="1400" dirty="0">
                <a:latin typeface="+mn-lt"/>
              </a:rPr>
              <a:t>);</a:t>
            </a:r>
          </a:p>
          <a:p>
            <a:pPr marL="342900" lvl="1" indent="-342900" algn="just" eaLnBrk="1" hangingPunct="1">
              <a:lnSpc>
                <a:spcPct val="130000"/>
              </a:lnSpc>
              <a:buAutoNum type="arabicPeriod"/>
              <a:defRPr/>
            </a:pPr>
            <a:r>
              <a:rPr lang="ru-RU" altLang="ru-RU" sz="1400" dirty="0">
                <a:latin typeface="+mn-lt"/>
              </a:rPr>
              <a:t>Близкокипящие компоненты при требуемой высокой чистоте получаемых продуктов в технологической схеме разделяют последними.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B23C3C15-1B5A-D45E-966A-4BE7951182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30000"/>
              </a:lnSpc>
              <a:defRPr/>
            </a:pPr>
            <a:r>
              <a:rPr lang="ru-RU" altLang="ru-RU" sz="2800" dirty="0" smtClean="0"/>
              <a:t>Практические основы </a:t>
            </a:r>
            <a:r>
              <a:rPr lang="ru-RU" altLang="ru-RU" sz="2800" dirty="0"/>
              <a:t>фракционирования </a:t>
            </a:r>
            <a:r>
              <a:rPr lang="ru-RU" altLang="ru-RU" sz="2800" dirty="0" smtClean="0"/>
              <a:t>сырья на ГФУ</a:t>
            </a:r>
            <a:endParaRPr lang="ru-RU" altLang="ru-RU" sz="2800" dirty="0"/>
          </a:p>
        </p:txBody>
      </p:sp>
      <p:sp>
        <p:nvSpPr>
          <p:cNvPr id="2" name="Номер слайда 1">
            <a:extLst>
              <a:ext uri="{FF2B5EF4-FFF2-40B4-BE49-F238E27FC236}">
                <a16:creationId xmlns="" xmlns:a16="http://schemas.microsoft.com/office/drawing/2014/main" id="{B8B64F26-9F1F-1FBE-0977-3C5D346E5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27</a:t>
            </a:fld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221" y="1580621"/>
            <a:ext cx="3933825" cy="4695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6387708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1719377" y="1443088"/>
            <a:ext cx="9055100" cy="4928794"/>
            <a:chOff x="1719377" y="1497406"/>
            <a:chExt cx="9055100" cy="4928794"/>
          </a:xfrm>
        </p:grpSpPr>
        <p:pic>
          <p:nvPicPr>
            <p:cNvPr id="22531" name="Picture 3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733"/>
            <a:stretch/>
          </p:blipFill>
          <p:spPr bwMode="auto">
            <a:xfrm>
              <a:off x="1719377" y="1497406"/>
              <a:ext cx="9055100" cy="49287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532" name="Rectangle 6"/>
            <p:cNvSpPr>
              <a:spLocks noChangeArrowheads="1"/>
            </p:cNvSpPr>
            <p:nvPr/>
          </p:nvSpPr>
          <p:spPr bwMode="auto">
            <a:xfrm>
              <a:off x="2852852" y="4316807"/>
              <a:ext cx="1441450" cy="261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ru-RU" sz="1100" b="1" dirty="0">
                  <a:solidFill>
                    <a:srgbClr val="71AF27"/>
                  </a:solidFill>
                  <a:latin typeface="Arial" pitchFamily="34" charset="0"/>
                </a:rPr>
                <a:t>2,5-3,0 </a:t>
              </a:r>
              <a:r>
                <a:rPr lang="ru-RU" altLang="ru-RU" sz="1100" b="1" dirty="0">
                  <a:solidFill>
                    <a:srgbClr val="71AF27"/>
                  </a:solidFill>
                  <a:latin typeface="Arial" pitchFamily="34" charset="0"/>
                </a:rPr>
                <a:t>МПа </a:t>
              </a:r>
              <a:endParaRPr lang="ru-RU" altLang="ru-RU" sz="1100" dirty="0">
                <a:solidFill>
                  <a:srgbClr val="71AF27"/>
                </a:solidFill>
                <a:latin typeface="Arial" pitchFamily="34" charset="0"/>
              </a:endParaRPr>
            </a:p>
          </p:txBody>
        </p:sp>
        <p:sp>
          <p:nvSpPr>
            <p:cNvPr id="22533" name="Rectangle 6"/>
            <p:cNvSpPr>
              <a:spLocks noChangeArrowheads="1"/>
            </p:cNvSpPr>
            <p:nvPr/>
          </p:nvSpPr>
          <p:spPr bwMode="auto">
            <a:xfrm>
              <a:off x="3571990" y="2243532"/>
              <a:ext cx="1441450" cy="261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ru-RU" sz="1100" b="1">
                  <a:solidFill>
                    <a:srgbClr val="71AF27"/>
                  </a:solidFill>
                  <a:latin typeface="Arial" pitchFamily="34" charset="0"/>
                </a:rPr>
                <a:t>-10-(-5)°C</a:t>
              </a:r>
              <a:r>
                <a:rPr lang="ru-RU" altLang="ru-RU" sz="1100" b="1">
                  <a:solidFill>
                    <a:srgbClr val="71AF27"/>
                  </a:solidFill>
                  <a:latin typeface="Arial" pitchFamily="34" charset="0"/>
                </a:rPr>
                <a:t> </a:t>
              </a:r>
              <a:endParaRPr lang="ru-RU" altLang="ru-RU" sz="1100">
                <a:solidFill>
                  <a:srgbClr val="71AF27"/>
                </a:solidFill>
                <a:latin typeface="Arial" pitchFamily="34" charset="0"/>
              </a:endParaRPr>
            </a:p>
          </p:txBody>
        </p:sp>
        <p:sp>
          <p:nvSpPr>
            <p:cNvPr id="22534" name="Rectangle 6"/>
            <p:cNvSpPr>
              <a:spLocks noChangeArrowheads="1"/>
            </p:cNvSpPr>
            <p:nvPr/>
          </p:nvSpPr>
          <p:spPr bwMode="auto">
            <a:xfrm>
              <a:off x="2924291" y="5201043"/>
              <a:ext cx="720725" cy="260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ru-RU" sz="1100" b="1">
                  <a:solidFill>
                    <a:srgbClr val="71AF27"/>
                  </a:solidFill>
                  <a:latin typeface="Arial" pitchFamily="34" charset="0"/>
                </a:rPr>
                <a:t>0,7 </a:t>
              </a:r>
              <a:r>
                <a:rPr lang="ru-RU" altLang="ru-RU" sz="1100" b="1">
                  <a:solidFill>
                    <a:srgbClr val="71AF27"/>
                  </a:solidFill>
                  <a:latin typeface="Arial" pitchFamily="34" charset="0"/>
                </a:rPr>
                <a:t>МПа </a:t>
              </a:r>
              <a:endParaRPr lang="ru-RU" altLang="ru-RU" sz="1100">
                <a:solidFill>
                  <a:srgbClr val="71AF27"/>
                </a:solidFill>
                <a:latin typeface="Arial" pitchFamily="34" charset="0"/>
              </a:endParaRPr>
            </a:p>
          </p:txBody>
        </p:sp>
        <p:sp>
          <p:nvSpPr>
            <p:cNvPr id="22535" name="Rectangle 6"/>
            <p:cNvSpPr>
              <a:spLocks noChangeArrowheads="1"/>
            </p:cNvSpPr>
            <p:nvPr/>
          </p:nvSpPr>
          <p:spPr bwMode="auto">
            <a:xfrm>
              <a:off x="4724515" y="4161231"/>
              <a:ext cx="1441450" cy="431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100" b="1" dirty="0" smtClean="0">
                  <a:solidFill>
                    <a:srgbClr val="71AF27"/>
                  </a:solidFill>
                  <a:latin typeface="Arial" pitchFamily="34" charset="0"/>
                </a:rPr>
                <a:t>1,6</a:t>
              </a:r>
              <a:r>
                <a:rPr lang="en-US" altLang="ru-RU" sz="1100" b="1" dirty="0" smtClean="0">
                  <a:solidFill>
                    <a:srgbClr val="71AF27"/>
                  </a:solidFill>
                  <a:latin typeface="Arial" pitchFamily="34" charset="0"/>
                </a:rPr>
                <a:t> </a:t>
              </a:r>
              <a:r>
                <a:rPr lang="ru-RU" altLang="ru-RU" sz="1100" b="1" dirty="0">
                  <a:solidFill>
                    <a:srgbClr val="71AF27"/>
                  </a:solidFill>
                  <a:latin typeface="Arial" pitchFamily="34" charset="0"/>
                </a:rPr>
                <a:t>МПа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100" b="1" dirty="0">
                  <a:solidFill>
                    <a:srgbClr val="71AF27"/>
                  </a:solidFill>
                  <a:latin typeface="Arial" pitchFamily="34" charset="0"/>
                </a:rPr>
                <a:t>82-92°С </a:t>
              </a:r>
              <a:endParaRPr lang="ru-RU" altLang="ru-RU" sz="1100" dirty="0">
                <a:solidFill>
                  <a:srgbClr val="71AF27"/>
                </a:solidFill>
                <a:latin typeface="Arial" pitchFamily="34" charset="0"/>
              </a:endParaRPr>
            </a:p>
          </p:txBody>
        </p:sp>
        <p:sp>
          <p:nvSpPr>
            <p:cNvPr id="22536" name="Rectangle 6"/>
            <p:cNvSpPr>
              <a:spLocks noChangeArrowheads="1"/>
            </p:cNvSpPr>
            <p:nvPr/>
          </p:nvSpPr>
          <p:spPr bwMode="auto">
            <a:xfrm>
              <a:off x="6453302" y="4259656"/>
              <a:ext cx="1441450" cy="431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100" b="1" dirty="0" smtClean="0">
                  <a:solidFill>
                    <a:srgbClr val="71AF27"/>
                  </a:solidFill>
                  <a:latin typeface="Arial" pitchFamily="34" charset="0"/>
                </a:rPr>
                <a:t>0,6</a:t>
              </a:r>
              <a:r>
                <a:rPr lang="en-US" altLang="ru-RU" sz="1100" b="1" dirty="0" smtClean="0">
                  <a:solidFill>
                    <a:srgbClr val="71AF27"/>
                  </a:solidFill>
                  <a:latin typeface="Arial" pitchFamily="34" charset="0"/>
                </a:rPr>
                <a:t> </a:t>
              </a:r>
              <a:r>
                <a:rPr lang="ru-RU" altLang="ru-RU" sz="1100" b="1" dirty="0">
                  <a:solidFill>
                    <a:srgbClr val="71AF27"/>
                  </a:solidFill>
                  <a:latin typeface="Arial" pitchFamily="34" charset="0"/>
                </a:rPr>
                <a:t>МПа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100" b="1" dirty="0">
                  <a:solidFill>
                    <a:srgbClr val="71AF27"/>
                  </a:solidFill>
                  <a:latin typeface="Arial" pitchFamily="34" charset="0"/>
                </a:rPr>
                <a:t>70-130°С </a:t>
              </a:r>
              <a:endParaRPr lang="ru-RU" altLang="ru-RU" sz="1100" dirty="0">
                <a:solidFill>
                  <a:srgbClr val="71AF27"/>
                </a:solidFill>
                <a:latin typeface="Arial" pitchFamily="34" charset="0"/>
              </a:endParaRPr>
            </a:p>
          </p:txBody>
        </p:sp>
        <p:sp>
          <p:nvSpPr>
            <p:cNvPr id="22537" name="Rectangle 6"/>
            <p:cNvSpPr>
              <a:spLocks noChangeArrowheads="1"/>
            </p:cNvSpPr>
            <p:nvPr/>
          </p:nvSpPr>
          <p:spPr bwMode="auto">
            <a:xfrm>
              <a:off x="8182090" y="4232669"/>
              <a:ext cx="1439862" cy="430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100" b="1" dirty="0" smtClean="0">
                  <a:solidFill>
                    <a:srgbClr val="71AF27"/>
                  </a:solidFill>
                  <a:latin typeface="Arial" pitchFamily="34" charset="0"/>
                </a:rPr>
                <a:t>0,5</a:t>
              </a:r>
              <a:r>
                <a:rPr lang="en-US" altLang="ru-RU" sz="1100" b="1" dirty="0" smtClean="0">
                  <a:solidFill>
                    <a:srgbClr val="71AF27"/>
                  </a:solidFill>
                  <a:latin typeface="Arial" pitchFamily="34" charset="0"/>
                </a:rPr>
                <a:t> </a:t>
              </a:r>
              <a:r>
                <a:rPr lang="ru-RU" altLang="ru-RU" sz="1100" b="1" dirty="0">
                  <a:solidFill>
                    <a:srgbClr val="71AF27"/>
                  </a:solidFill>
                  <a:latin typeface="Arial" pitchFamily="34" charset="0"/>
                </a:rPr>
                <a:t>МПа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100" b="1" dirty="0">
                  <a:solidFill>
                    <a:srgbClr val="71AF27"/>
                  </a:solidFill>
                  <a:latin typeface="Arial" pitchFamily="34" charset="0"/>
                </a:rPr>
                <a:t>100-130°С </a:t>
              </a:r>
              <a:endParaRPr lang="ru-RU" altLang="ru-RU" sz="1100" dirty="0">
                <a:solidFill>
                  <a:srgbClr val="71AF27"/>
                </a:solidFill>
                <a:latin typeface="Arial" pitchFamily="34" charset="0"/>
              </a:endParaRPr>
            </a:p>
          </p:txBody>
        </p:sp>
        <p:sp>
          <p:nvSpPr>
            <p:cNvPr id="13" name="Rectangle 6"/>
            <p:cNvSpPr>
              <a:spLocks noChangeArrowheads="1"/>
            </p:cNvSpPr>
            <p:nvPr/>
          </p:nvSpPr>
          <p:spPr bwMode="auto">
            <a:xfrm>
              <a:off x="6580476" y="2497878"/>
              <a:ext cx="593551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100" b="1" dirty="0" smtClean="0">
                  <a:solidFill>
                    <a:srgbClr val="71AF27"/>
                  </a:solidFill>
                  <a:latin typeface="Arial" pitchFamily="34" charset="0"/>
                </a:rPr>
                <a:t>30 °С</a:t>
              </a:r>
              <a:endParaRPr lang="ru-RU" altLang="ru-RU" sz="1100" dirty="0">
                <a:solidFill>
                  <a:srgbClr val="71AF27"/>
                </a:solidFill>
                <a:latin typeface="Arial" pitchFamily="34" charset="0"/>
              </a:endParaRPr>
            </a:p>
          </p:txBody>
        </p:sp>
        <p:sp>
          <p:nvSpPr>
            <p:cNvPr id="14" name="Rectangle 6"/>
            <p:cNvSpPr>
              <a:spLocks noChangeArrowheads="1"/>
            </p:cNvSpPr>
            <p:nvPr/>
          </p:nvSpPr>
          <p:spPr bwMode="auto">
            <a:xfrm>
              <a:off x="7885314" y="5657537"/>
              <a:ext cx="593551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100" b="1" dirty="0" smtClean="0">
                  <a:solidFill>
                    <a:srgbClr val="71AF27"/>
                  </a:solidFill>
                  <a:latin typeface="Arial" pitchFamily="34" charset="0"/>
                </a:rPr>
                <a:t>30 °С</a:t>
              </a:r>
              <a:endParaRPr lang="ru-RU" altLang="ru-RU" sz="1100" dirty="0">
                <a:solidFill>
                  <a:srgbClr val="71AF27"/>
                </a:solidFill>
                <a:latin typeface="Arial" pitchFamily="34" charset="0"/>
              </a:endParaRPr>
            </a:p>
          </p:txBody>
        </p:sp>
        <p:sp>
          <p:nvSpPr>
            <p:cNvPr id="15" name="Rectangle 6"/>
            <p:cNvSpPr>
              <a:spLocks noChangeArrowheads="1"/>
            </p:cNvSpPr>
            <p:nvPr/>
          </p:nvSpPr>
          <p:spPr bwMode="auto">
            <a:xfrm>
              <a:off x="9741275" y="5150207"/>
              <a:ext cx="593551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100" b="1" dirty="0" smtClean="0">
                  <a:solidFill>
                    <a:srgbClr val="71AF27"/>
                  </a:solidFill>
                  <a:latin typeface="Arial" pitchFamily="34" charset="0"/>
                </a:rPr>
                <a:t>30 °С</a:t>
              </a:r>
              <a:endParaRPr lang="ru-RU" altLang="ru-RU" sz="1100" dirty="0">
                <a:solidFill>
                  <a:srgbClr val="71AF27"/>
                </a:solidFill>
                <a:latin typeface="Arial" pitchFamily="34" charset="0"/>
              </a:endParaRPr>
            </a:p>
          </p:txBody>
        </p:sp>
      </p:grpSp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58BAB693-0E1B-02ED-945C-3976642D68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/>
              <a:t>Газофракционирование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="" xmlns:a16="http://schemas.microsoft.com/office/drawing/2014/main" id="{43548BC2-4839-DD46-F1B2-6E1D9029F6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28</a:t>
            </a:fld>
            <a:endParaRPr lang="ru-RU" dirty="0"/>
          </a:p>
        </p:txBody>
      </p:sp>
      <p:sp>
        <p:nvSpPr>
          <p:cNvPr id="12" name="Rectangle 6">
            <a:extLst>
              <a:ext uri="{FF2B5EF4-FFF2-40B4-BE49-F238E27FC236}">
                <a16:creationId xmlns="" xmlns:a16="http://schemas.microsoft.com/office/drawing/2014/main" id="{003A0B84-9A72-49D0-A36E-4273911D48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6317564"/>
            <a:ext cx="1044568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latin typeface="+mn-lt"/>
              </a:rPr>
              <a:t>Принципиальная технологическая схема газофракционирующей установки </a:t>
            </a:r>
            <a:r>
              <a:rPr lang="ru-RU" altLang="ru-RU" sz="1200" b="1" dirty="0" err="1" smtClean="0">
                <a:latin typeface="+mn-lt"/>
              </a:rPr>
              <a:t>деметанизированного</a:t>
            </a:r>
            <a:r>
              <a:rPr lang="ru-RU" altLang="ru-RU" sz="1200" b="1" dirty="0" smtClean="0">
                <a:latin typeface="+mn-lt"/>
              </a:rPr>
              <a:t> конденсата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latin typeface="+mn-lt"/>
              </a:rPr>
              <a:t>(в режиме стабилизации работают только колонны К-1 и К-3)</a:t>
            </a:r>
            <a:endParaRPr lang="ru-RU" altLang="ru-RU" sz="12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1374744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99C0325A-6D68-1045-CFA6-8147484A5A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6929"/>
            <a:ext cx="8462319" cy="823785"/>
          </a:xfrm>
        </p:spPr>
        <p:txBody>
          <a:bodyPr>
            <a:normAutofit/>
          </a:bodyPr>
          <a:lstStyle/>
          <a:p>
            <a:r>
              <a:rPr lang="ru-RU" altLang="ru-RU" sz="2800" b="1" dirty="0">
                <a:latin typeface="Arial" pitchFamily="34" charset="0"/>
              </a:rPr>
              <a:t>Газофракционирование</a:t>
            </a:r>
            <a:endParaRPr lang="ru-RU" sz="2800" dirty="0"/>
          </a:p>
        </p:txBody>
      </p:sp>
      <p:sp>
        <p:nvSpPr>
          <p:cNvPr id="2" name="Номер слайда 1">
            <a:extLst>
              <a:ext uri="{FF2B5EF4-FFF2-40B4-BE49-F238E27FC236}">
                <a16:creationId xmlns="" xmlns:a16="http://schemas.microsoft.com/office/drawing/2014/main" id="{1D67A4D0-48AD-81AF-EAC1-132423B738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29</a:t>
            </a:fld>
            <a:endParaRPr lang="ru-RU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003A0B84-9A72-49D0-A36E-4273911D48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5757460"/>
            <a:ext cx="1044568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>
                <a:latin typeface="+mn-lt"/>
              </a:rPr>
              <a:t>Технологическая схема промышленной ГФУ:</a:t>
            </a:r>
            <a:endParaRPr lang="ru-RU" altLang="ru-RU" sz="1200" dirty="0">
              <a:latin typeface="+mn-lt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dirty="0">
                <a:latin typeface="+mn-lt"/>
              </a:rPr>
              <a:t>1 — пропановая колонна; 2 — бутановая колонна; 3 — </a:t>
            </a:r>
            <a:r>
              <a:rPr lang="ru-RU" altLang="ru-RU" sz="1200" dirty="0" err="1">
                <a:latin typeface="+mn-lt"/>
              </a:rPr>
              <a:t>изобутановая</a:t>
            </a:r>
            <a:r>
              <a:rPr lang="ru-RU" altLang="ru-RU" sz="1200" dirty="0">
                <a:latin typeface="+mn-lt"/>
              </a:rPr>
              <a:t> колонна; 4, 5, 6 — конденсаторы-холодильники; 7, 8, 9— емкости орошения; 10, 11, 12, 20— насосы; 13, 14, 15— кипятильники; 16, 17, 18— теплообменники;19— холодильник бензина. Потоки: </a:t>
            </a:r>
            <a:r>
              <a:rPr lang="en-US" altLang="ru-RU" sz="1200" dirty="0">
                <a:latin typeface="+mn-lt"/>
              </a:rPr>
              <a:t>I</a:t>
            </a:r>
            <a:r>
              <a:rPr lang="ru-RU" altLang="ru-RU" sz="1200" dirty="0">
                <a:latin typeface="+mn-lt"/>
              </a:rPr>
              <a:t> —нестабильный бензин; II — пропан; </a:t>
            </a:r>
            <a:r>
              <a:rPr lang="en-US" altLang="ru-RU" sz="1200" dirty="0">
                <a:latin typeface="+mn-lt"/>
              </a:rPr>
              <a:t>III</a:t>
            </a:r>
            <a:r>
              <a:rPr lang="ru-RU" altLang="ru-RU" sz="1200" dirty="0">
                <a:latin typeface="+mn-lt"/>
              </a:rPr>
              <a:t> — стабильный газовый бензин; IV — изобутан; V — н-бутан.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="" xmlns:a16="http://schemas.microsoft.com/office/drawing/2014/main" id="{471C4B3C-EBBE-0037-C483-A164E73969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4791" y="1098029"/>
            <a:ext cx="7702418" cy="4590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1028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485794" y="5597391"/>
            <a:ext cx="516573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79388">
              <a:defRPr/>
            </a:pPr>
            <a:r>
              <a:rPr lang="ru-RU" sz="1200" b="1" dirty="0"/>
              <a:t>Фракционирующий абсорбер (деэтанизатор):</a:t>
            </a:r>
          </a:p>
          <a:p>
            <a:pPr marL="179388" indent="-179388">
              <a:buFontTx/>
              <a:buChar char="-"/>
              <a:defRPr/>
            </a:pPr>
            <a:r>
              <a:rPr lang="ru-RU" sz="1200" dirty="0"/>
              <a:t>Верхняя часть – 25-30 тарелок – абсорбция фракции С</a:t>
            </a:r>
            <a:r>
              <a:rPr lang="ru-RU" sz="1200" baseline="-25000" dirty="0"/>
              <a:t>3+</a:t>
            </a:r>
            <a:r>
              <a:rPr lang="ru-RU" sz="1200" dirty="0"/>
              <a:t>;</a:t>
            </a:r>
          </a:p>
          <a:p>
            <a:pPr marL="179388" indent="-179388">
              <a:buFontTx/>
              <a:buChar char="-"/>
              <a:defRPr/>
            </a:pPr>
            <a:r>
              <a:rPr lang="ru-RU" sz="1200" dirty="0"/>
              <a:t>Нижняя часть – 25-30 тарелок – частичная регенерация абсорбента;</a:t>
            </a:r>
          </a:p>
          <a:p>
            <a:pPr marL="179388" indent="-179388">
              <a:buFontTx/>
              <a:buChar char="-"/>
              <a:defRPr/>
            </a:pPr>
            <a:r>
              <a:rPr lang="ru-RU" sz="1200" dirty="0"/>
              <a:t>Абсорбент – нестабильная бензиновая фракция;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0903" y="975380"/>
            <a:ext cx="2586848" cy="4683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1" r="10398" b="20598"/>
          <a:stretch/>
        </p:blipFill>
        <p:spPr bwMode="auto">
          <a:xfrm>
            <a:off x="839137" y="963671"/>
            <a:ext cx="5863472" cy="27343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5859014"/>
              </p:ext>
            </p:extLst>
          </p:nvPr>
        </p:nvGraphicFramePr>
        <p:xfrm>
          <a:off x="925550" y="4306098"/>
          <a:ext cx="5257015" cy="24465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21747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5988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5988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75988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759884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25200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Колонна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Диаметр, мм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1800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2400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1400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1800</a:t>
                      </a:r>
                    </a:p>
                  </a:txBody>
                  <a:tcPr marL="68580" marR="68580" marT="0" marB="0" anchor="ctr"/>
                </a:tc>
              </a:tr>
              <a:tr h="25200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Давление, МПа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1,35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0,93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1,73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0,59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Температура, °С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Верха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Питания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Низа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106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Число тарелок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Флегмовое число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4" name="Заголовок 3">
            <a:extLst>
              <a:ext uri="{FF2B5EF4-FFF2-40B4-BE49-F238E27FC236}">
                <a16:creationId xmlns="" xmlns:a16="http://schemas.microsoft.com/office/drawing/2014/main" id="{8DB36D58-6E34-CA9D-4C59-EDD5794FE9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96" y="103695"/>
            <a:ext cx="8462319" cy="772650"/>
          </a:xfrm>
        </p:spPr>
        <p:txBody>
          <a:bodyPr>
            <a:noAutofit/>
          </a:bodyPr>
          <a:lstStyle/>
          <a:p>
            <a:r>
              <a:rPr lang="ru-RU" sz="2400" dirty="0"/>
              <a:t>Абсорбционно-газофракционирующая установка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="" xmlns:a16="http://schemas.microsoft.com/office/drawing/2014/main" id="{62585976-7FCE-C0C4-46C3-62809FED43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0A22C6-F084-439D-B0BE-9BB4293CFB29}" type="slidenum">
              <a:rPr lang="ru-RU" smtClean="0"/>
              <a:pPr>
                <a:defRPr/>
              </a:pPr>
              <a:t>30</a:t>
            </a:fld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4CE141F6-9623-A2CD-8799-9588E1ED8D8C}"/>
              </a:ext>
            </a:extLst>
          </p:cNvPr>
          <p:cNvSpPr txBox="1"/>
          <p:nvPr/>
        </p:nvSpPr>
        <p:spPr>
          <a:xfrm>
            <a:off x="32909" y="3698056"/>
            <a:ext cx="747593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b="1" dirty="0"/>
              <a:t>Принципиальная схема абсорбционно-газофракционирующей установки (АГФУ):</a:t>
            </a:r>
          </a:p>
          <a:p>
            <a:pPr algn="ctr"/>
            <a:r>
              <a:rPr lang="ru-RU" sz="1100" dirty="0"/>
              <a:t>1 – фракционирующий абсорбер; 2 – стабилизационная колонна; 3 – </a:t>
            </a:r>
            <a:r>
              <a:rPr lang="ru-RU" sz="1100" dirty="0" err="1"/>
              <a:t>пропановая</a:t>
            </a:r>
            <a:r>
              <a:rPr lang="ru-RU" sz="1100" dirty="0"/>
              <a:t> колонна; 4 – бутановая колонна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D727CC07-C86A-3368-84BB-EB336908B825}"/>
              </a:ext>
            </a:extLst>
          </p:cNvPr>
          <p:cNvSpPr txBox="1"/>
          <p:nvPr/>
        </p:nvSpPr>
        <p:spPr>
          <a:xfrm>
            <a:off x="6884894" y="1178866"/>
            <a:ext cx="2946605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b="1" dirty="0"/>
              <a:t>Фракционирующий абсорбер (</a:t>
            </a:r>
            <a:r>
              <a:rPr lang="ru-RU" sz="1100" b="1" dirty="0" smtClean="0"/>
              <a:t>деэтанизатор, абсорбер-десорбер):</a:t>
            </a:r>
            <a:endParaRPr lang="ru-RU" sz="1100" b="1" dirty="0"/>
          </a:p>
          <a:p>
            <a:pPr algn="ctr"/>
            <a:r>
              <a:rPr lang="ru-RU" sz="1100" dirty="0"/>
              <a:t>1 – колонна; 2,4 – холодильник абсорбента; 3 – насос; </a:t>
            </a:r>
          </a:p>
          <a:p>
            <a:pPr algn="ctr"/>
            <a:r>
              <a:rPr lang="ru-RU" sz="1100" dirty="0"/>
              <a:t>5 - кипятильник</a:t>
            </a:r>
          </a:p>
        </p:txBody>
      </p:sp>
    </p:spTree>
    <p:extLst>
      <p:ext uri="{BB962C8B-B14F-4D97-AF65-F5344CB8AC3E}">
        <p14:creationId xmlns:p14="http://schemas.microsoft.com/office/powerpoint/2010/main" val="2056798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="" xmlns:a16="http://schemas.microsoft.com/office/drawing/2014/main" id="{55BD36CF-776F-77D5-899A-3BC5611E9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3280"/>
            <a:ext cx="8462319" cy="823785"/>
          </a:xfrm>
        </p:spPr>
        <p:txBody>
          <a:bodyPr>
            <a:noAutofit/>
          </a:bodyPr>
          <a:lstStyle/>
          <a:p>
            <a:r>
              <a:rPr lang="ru-RU" altLang="ru-RU" sz="2400" b="1" dirty="0"/>
              <a:t>Газофракционирующая установка</a:t>
            </a:r>
            <a:endParaRPr lang="ru-RU" sz="2400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69E33394-9144-953D-410A-699B37798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31</a:t>
            </a:fld>
            <a:endParaRPr lang="ru-RU"/>
          </a:p>
        </p:txBody>
      </p:sp>
      <p:pic>
        <p:nvPicPr>
          <p:cNvPr id="7" name="Picture 5">
            <a:extLst>
              <a:ext uri="{FF2B5EF4-FFF2-40B4-BE49-F238E27FC236}">
                <a16:creationId xmlns="" xmlns:a16="http://schemas.microsoft.com/office/drawing/2014/main" id="{52833206-CB3E-2665-1040-DB6917879DB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67" t="3510" r="20596" b="17579"/>
          <a:stretch/>
        </p:blipFill>
        <p:spPr bwMode="auto">
          <a:xfrm>
            <a:off x="382497" y="1107218"/>
            <a:ext cx="5129343" cy="4398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497B15CC-1E44-8A83-231E-2DCF10D8BBCA}"/>
              </a:ext>
            </a:extLst>
          </p:cNvPr>
          <p:cNvSpPr txBox="1"/>
          <p:nvPr/>
        </p:nvSpPr>
        <p:spPr>
          <a:xfrm>
            <a:off x="291521" y="5597391"/>
            <a:ext cx="531129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b="1" dirty="0"/>
              <a:t>Принципиальная схема газофракционирующей установки (ГФУ)</a:t>
            </a:r>
          </a:p>
          <a:p>
            <a:pPr algn="ctr"/>
            <a:r>
              <a:rPr lang="ru-RU" sz="1200" dirty="0"/>
              <a:t>1 – </a:t>
            </a:r>
            <a:r>
              <a:rPr lang="ru-RU" sz="1200" dirty="0" err="1"/>
              <a:t>деэтанизатор</a:t>
            </a:r>
            <a:r>
              <a:rPr lang="ru-RU" sz="1200" dirty="0"/>
              <a:t>; 2 – </a:t>
            </a:r>
            <a:r>
              <a:rPr lang="ru-RU" sz="1200" dirty="0" err="1"/>
              <a:t>пропановая</a:t>
            </a:r>
            <a:r>
              <a:rPr lang="ru-RU" sz="1200" dirty="0"/>
              <a:t> колонна; 3 – бутановая колонна; 4 – </a:t>
            </a:r>
            <a:r>
              <a:rPr lang="ru-RU" sz="1200" dirty="0" err="1"/>
              <a:t>изобутановая</a:t>
            </a:r>
            <a:r>
              <a:rPr lang="ru-RU" sz="1200" dirty="0"/>
              <a:t> колонна; 5 – </a:t>
            </a:r>
            <a:r>
              <a:rPr lang="ru-RU" sz="1200" dirty="0" err="1"/>
              <a:t>пентановая</a:t>
            </a:r>
            <a:r>
              <a:rPr lang="ru-RU" sz="1200" dirty="0"/>
              <a:t> колонна; 6 – </a:t>
            </a:r>
            <a:r>
              <a:rPr lang="ru-RU" sz="1200" dirty="0" err="1"/>
              <a:t>изопентановая</a:t>
            </a:r>
            <a:r>
              <a:rPr lang="ru-RU" sz="1200" dirty="0"/>
              <a:t> колонна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A28BEAF0-90B6-E907-21CB-5F3F035DFA30}"/>
              </a:ext>
            </a:extLst>
          </p:cNvPr>
          <p:cNvSpPr/>
          <p:nvPr/>
        </p:nvSpPr>
        <p:spPr>
          <a:xfrm>
            <a:off x="5825764" y="5092772"/>
            <a:ext cx="575977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defRPr/>
            </a:pPr>
            <a:r>
              <a:rPr lang="ru-RU" sz="1400" dirty="0"/>
              <a:t>Разница в температурах кипения соответствующих алканов и алкенов 5-10 °С, поэтому 50 % затрат на ГФУ приходится на изобутановые и изопентановые колонны (общее число тарелок в них 95-180 шт.).</a:t>
            </a:r>
          </a:p>
        </p:txBody>
      </p:sp>
      <p:graphicFrame>
        <p:nvGraphicFramePr>
          <p:cNvPr id="10" name="Таблица 9">
            <a:extLst>
              <a:ext uri="{FF2B5EF4-FFF2-40B4-BE49-F238E27FC236}">
                <a16:creationId xmlns="" xmlns:a16="http://schemas.microsoft.com/office/drawing/2014/main" id="{1BF76BAD-14A9-C399-849B-DE67200148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8895119"/>
              </p:ext>
            </p:extLst>
          </p:nvPr>
        </p:nvGraphicFramePr>
        <p:xfrm>
          <a:off x="5618375" y="1245743"/>
          <a:ext cx="6174556" cy="20160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82342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46182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59108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14911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149114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№ п/п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Колонна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Давление, МПа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t</a:t>
                      </a:r>
                      <a:r>
                        <a:rPr lang="ru-RU" sz="1200" dirty="0"/>
                        <a:t> верха</a:t>
                      </a:r>
                      <a:r>
                        <a:rPr lang="en-US" sz="1200" dirty="0"/>
                        <a:t>, °C</a:t>
                      </a:r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t</a:t>
                      </a:r>
                      <a:r>
                        <a:rPr lang="ru-RU" sz="1200" dirty="0"/>
                        <a:t> низа</a:t>
                      </a:r>
                      <a:r>
                        <a:rPr lang="en-US" sz="1200" dirty="0"/>
                        <a:t>, °C</a:t>
                      </a:r>
                      <a:endParaRPr lang="ru-RU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Деэтанизатор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2</a:t>
                      </a:r>
                      <a:r>
                        <a:rPr lang="ru-RU" sz="1200" dirty="0"/>
                        <a:t>,</a:t>
                      </a:r>
                      <a:r>
                        <a:rPr lang="en-US" sz="1200" dirty="0"/>
                        <a:t>6</a:t>
                      </a:r>
                      <a:r>
                        <a:rPr lang="ru-RU" sz="1200" dirty="0"/>
                        <a:t>-</a:t>
                      </a:r>
                      <a:r>
                        <a:rPr lang="en-US" sz="1200" dirty="0"/>
                        <a:t>2,8</a:t>
                      </a:r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25-30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110-115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Пропановая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1,2-1,4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62-68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145-155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Бутановая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2,0-2,2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58-65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110-115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Изобутановая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1,0-1,2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65-70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80-85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Пентановая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0,3-0,4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75-80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120-125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Изопентановая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0,35-0,45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78-85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95-100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11" name="Таблица 10">
            <a:extLst>
              <a:ext uri="{FF2B5EF4-FFF2-40B4-BE49-F238E27FC236}">
                <a16:creationId xmlns="" xmlns:a16="http://schemas.microsoft.com/office/drawing/2014/main" id="{2C804AB6-071F-23E4-0AE3-A50C4702BD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3643089"/>
              </p:ext>
            </p:extLst>
          </p:nvPr>
        </p:nvGraphicFramePr>
        <p:xfrm>
          <a:off x="6394515" y="3537177"/>
          <a:ext cx="4622276" cy="12801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46448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8185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87593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21600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+mn-lt"/>
                        </a:rPr>
                        <a:t>Фракция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+mn-lt"/>
                        </a:rPr>
                        <a:t>Чистота, 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+mn-lt"/>
                        </a:rPr>
                        <a:t>Отбор от потенциала,</a:t>
                      </a:r>
                      <a:r>
                        <a:rPr lang="ru-RU" sz="1200" baseline="0" dirty="0">
                          <a:latin typeface="+mn-lt"/>
                        </a:rPr>
                        <a:t> %</a:t>
                      </a:r>
                      <a:endParaRPr lang="ru-RU" sz="120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+mn-lt"/>
                        </a:rPr>
                        <a:t>Сухой</a:t>
                      </a:r>
                      <a:r>
                        <a:rPr lang="ru-RU" sz="1200" baseline="0" dirty="0">
                          <a:latin typeface="+mn-lt"/>
                        </a:rPr>
                        <a:t> газ (С</a:t>
                      </a:r>
                      <a:r>
                        <a:rPr lang="ru-RU" sz="1200" baseline="-25000" dirty="0">
                          <a:latin typeface="+mn-lt"/>
                        </a:rPr>
                        <a:t>2-</a:t>
                      </a:r>
                      <a:r>
                        <a:rPr lang="ru-RU" sz="1200" baseline="0" dirty="0">
                          <a:latin typeface="+mn-lt"/>
                        </a:rPr>
                        <a:t>)</a:t>
                      </a:r>
                      <a:endParaRPr lang="ru-RU" sz="12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+mn-lt"/>
                        </a:rPr>
                        <a:t>90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+mn-lt"/>
                          <a:cs typeface="Arial"/>
                        </a:rPr>
                        <a:t>∑ С</a:t>
                      </a:r>
                      <a:r>
                        <a:rPr lang="ru-RU" sz="1200" baseline="-25000" dirty="0">
                          <a:latin typeface="+mn-lt"/>
                          <a:cs typeface="Arial"/>
                        </a:rPr>
                        <a:t>3</a:t>
                      </a:r>
                      <a:endParaRPr lang="ru-RU" sz="1200" baseline="-250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+mn-lt"/>
                        </a:rPr>
                        <a:t>96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+mn-lt"/>
                        </a:rPr>
                        <a:t>82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+mn-lt"/>
                          <a:cs typeface="Arial"/>
                        </a:rPr>
                        <a:t>∑ С</a:t>
                      </a:r>
                      <a:r>
                        <a:rPr lang="ru-RU" sz="1200" baseline="-25000" dirty="0">
                          <a:latin typeface="+mn-lt"/>
                          <a:cs typeface="Arial"/>
                        </a:rPr>
                        <a:t>4</a:t>
                      </a:r>
                      <a:endParaRPr lang="ru-RU" sz="1200" baseline="-250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+mn-lt"/>
                        </a:rPr>
                        <a:t>97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+mn-lt"/>
                        </a:rPr>
                        <a:t>95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68034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="" xmlns:a16="http://schemas.microsoft.com/office/drawing/2014/main" id="{55BD36CF-776F-77D5-899A-3BC5611E9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3280"/>
            <a:ext cx="8462319" cy="823785"/>
          </a:xfrm>
        </p:spPr>
        <p:txBody>
          <a:bodyPr>
            <a:noAutofit/>
          </a:bodyPr>
          <a:lstStyle/>
          <a:p>
            <a:r>
              <a:rPr lang="ru-RU" altLang="ru-RU" sz="2400" b="1" dirty="0"/>
              <a:t>Параметры газофракционирования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69E33394-9144-953D-410A-699B37798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32</a:t>
            </a:fld>
            <a:endParaRPr lang="ru-RU"/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="" xmlns:a16="http://schemas.microsoft.com/office/drawing/2014/main" id="{624D3BFD-3F7B-2237-08CD-58E3FA03F1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9443196"/>
              </p:ext>
            </p:extLst>
          </p:nvPr>
        </p:nvGraphicFramePr>
        <p:xfrm>
          <a:off x="838200" y="1527063"/>
          <a:ext cx="5835978" cy="210312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91798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91798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+mn-lt"/>
                        </a:rPr>
                        <a:t>+++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+mn-lt"/>
                        </a:rPr>
                        <a:t>---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+mn-lt"/>
                        </a:rPr>
                        <a:t>Применение дешевых хладагентов</a:t>
                      </a:r>
                      <a:r>
                        <a:rPr lang="ru-RU" sz="1200" baseline="0" dirty="0">
                          <a:latin typeface="+mn-lt"/>
                        </a:rPr>
                        <a:t> в конденсаторах</a:t>
                      </a:r>
                      <a:endParaRPr lang="ru-RU" sz="12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+mn-lt"/>
                        </a:rPr>
                        <a:t>Ухудшается четкость ректификации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+mn-lt"/>
                        </a:rPr>
                        <a:t>Уменьшение</a:t>
                      </a:r>
                      <a:r>
                        <a:rPr lang="ru-RU" sz="1200" baseline="0" dirty="0">
                          <a:latin typeface="+mn-lt"/>
                        </a:rPr>
                        <a:t> размеров конденсаторов</a:t>
                      </a:r>
                      <a:endParaRPr lang="ru-RU" sz="12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+mn-lt"/>
                        </a:rPr>
                        <a:t>Увеличение</a:t>
                      </a:r>
                      <a:r>
                        <a:rPr lang="ru-RU" sz="1200" baseline="0" dirty="0">
                          <a:latin typeface="+mn-lt"/>
                        </a:rPr>
                        <a:t> размеров рибойлеров</a:t>
                      </a:r>
                      <a:endParaRPr lang="ru-RU" sz="120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+mn-lt"/>
                        </a:rPr>
                        <a:t>Уменьшение диаметра колонны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+mn-lt"/>
                        </a:rPr>
                        <a:t>Увеличение затрат на нагрев сырья и подвод тепла в колонну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+mn-lt"/>
                        </a:rPr>
                        <a:t>Рост производительности колонны</a:t>
                      </a:r>
                      <a:r>
                        <a:rPr lang="ru-RU" sz="1200" baseline="0" dirty="0">
                          <a:latin typeface="+mn-lt"/>
                        </a:rPr>
                        <a:t> при том же диаметре</a:t>
                      </a:r>
                      <a:endParaRPr lang="ru-RU" sz="12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+mn-lt"/>
                        </a:rPr>
                        <a:t>Возможна деструкция</a:t>
                      </a:r>
                      <a:r>
                        <a:rPr lang="ru-RU" sz="1200" baseline="0" dirty="0">
                          <a:latin typeface="+mn-lt"/>
                        </a:rPr>
                        <a:t> продуктов из-за повышения температур</a:t>
                      </a:r>
                      <a:endParaRPr lang="ru-RU" sz="120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Rectangle 5">
            <a:extLst>
              <a:ext uri="{FF2B5EF4-FFF2-40B4-BE49-F238E27FC236}">
                <a16:creationId xmlns="" xmlns:a16="http://schemas.microsoft.com/office/drawing/2014/main" id="{23C3AE75-75BF-89F3-5EED-4BFFA05BE0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27997" y="1108775"/>
            <a:ext cx="345638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1" i="1" dirty="0">
                <a:latin typeface="+mn-lt"/>
              </a:rPr>
              <a:t>Повышение давления</a:t>
            </a: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="" xmlns:a16="http://schemas.microsoft.com/office/drawing/2014/main" id="{330ADCD5-E678-7732-C79F-F6054D6ED4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1473481"/>
              </p:ext>
            </p:extLst>
          </p:nvPr>
        </p:nvGraphicFramePr>
        <p:xfrm>
          <a:off x="7032280" y="1530184"/>
          <a:ext cx="4321520" cy="159008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16076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16076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18017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Тип колонны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Давление, МПа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18017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Этановая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1,2-2,5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18017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Пропановая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0,8-2,0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18017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Бутановая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0,3-1,6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18017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Изобутановая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0,8-2,0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" name="Rectangle 5">
            <a:extLst>
              <a:ext uri="{FF2B5EF4-FFF2-40B4-BE49-F238E27FC236}">
                <a16:creationId xmlns="" xmlns:a16="http://schemas.microsoft.com/office/drawing/2014/main" id="{7071B3C1-483F-65F6-007A-6DB9A14BF3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10860" y="1108775"/>
            <a:ext cx="345638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1" i="1" dirty="0">
                <a:latin typeface="+mn-lt"/>
              </a:rPr>
              <a:t>Типовое давление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965D215C-4ACD-AB69-2D02-989D20D1F8ED}"/>
              </a:ext>
            </a:extLst>
          </p:cNvPr>
          <p:cNvSpPr/>
          <p:nvPr/>
        </p:nvSpPr>
        <p:spPr>
          <a:xfrm>
            <a:off x="534185" y="3939826"/>
            <a:ext cx="11123629" cy="18892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lang="ru-RU" sz="1600" b="1" dirty="0"/>
              <a:t>Давление в емкости орошения </a:t>
            </a:r>
            <a:r>
              <a:rPr lang="ru-RU" sz="1600" dirty="0"/>
              <a:t>определяется требуемым составом орошения и дистиллята, отбираемого на сторону. </a:t>
            </a:r>
            <a:r>
              <a:rPr lang="ru-RU" sz="1600" b="1" dirty="0"/>
              <a:t>Давление в колонне </a:t>
            </a:r>
            <a:r>
              <a:rPr lang="ru-RU" sz="1600" dirty="0"/>
              <a:t>на 2-3 атм. выше, чем в емкости орошения.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lang="ru-RU" sz="1600" b="1" dirty="0"/>
              <a:t>Температурный режим </a:t>
            </a:r>
            <a:r>
              <a:rPr lang="ru-RU" sz="1600" dirty="0"/>
              <a:t>в колонне тем выше, чем выше давление.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lang="ru-RU" sz="1600" b="1" dirty="0"/>
              <a:t>Температура охлаждающей воды: </a:t>
            </a:r>
            <a:r>
              <a:rPr lang="ru-RU" sz="1600" dirty="0"/>
              <a:t>13-16 °С зимой, 24-32 °С летом. </a:t>
            </a:r>
            <a:r>
              <a:rPr lang="ru-RU" sz="1600" b="1" dirty="0"/>
              <a:t>Температура конденсации </a:t>
            </a:r>
            <a:r>
              <a:rPr lang="ru-RU" sz="1600" dirty="0"/>
              <a:t>принимается 30-40 °С</a:t>
            </a:r>
            <a:r>
              <a:rPr lang="ru-RU" sz="1600" dirty="0" smtClean="0"/>
              <a:t>.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799473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="" xmlns:a16="http://schemas.microsoft.com/office/drawing/2014/main" id="{55BD36CF-776F-77D5-899A-3BC5611E9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3280"/>
            <a:ext cx="8462319" cy="823785"/>
          </a:xfrm>
        </p:spPr>
        <p:txBody>
          <a:bodyPr>
            <a:noAutofit/>
          </a:bodyPr>
          <a:lstStyle/>
          <a:p>
            <a:r>
              <a:rPr lang="ru-RU" altLang="ru-RU" sz="2400" b="1" dirty="0"/>
              <a:t>Параметры газофракционирования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69E33394-9144-953D-410A-699B37798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33</a:t>
            </a:fld>
            <a:endParaRPr lang="ru-RU"/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="" xmlns:a16="http://schemas.microsoft.com/office/drawing/2014/main" id="{624D3BFD-3F7B-2237-08CD-58E3FA03F1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1087969"/>
              </p:ext>
            </p:extLst>
          </p:nvPr>
        </p:nvGraphicFramePr>
        <p:xfrm>
          <a:off x="677331" y="1673673"/>
          <a:ext cx="3272163" cy="1403097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1090721"/>
                <a:gridCol w="109072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9072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11646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+mn-lt"/>
                        </a:rPr>
                        <a:t>Пропан</a:t>
                      </a:r>
                      <a:endParaRPr lang="ru-RU" sz="12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+mn-lt"/>
                        </a:rPr>
                        <a:t>3 МПа</a:t>
                      </a:r>
                      <a:endParaRPr lang="ru-RU" sz="12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+mn-lt"/>
                        </a:rPr>
                        <a:t>4 МПа</a:t>
                      </a:r>
                      <a:endParaRPr lang="ru-RU" sz="120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34937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+mn-lt"/>
                        </a:rPr>
                        <a:t>100 °С</a:t>
                      </a:r>
                      <a:endParaRPr lang="ru-RU" sz="12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+mn-lt"/>
                        </a:rPr>
                        <a:t>1,25</a:t>
                      </a:r>
                      <a:endParaRPr lang="ru-RU" sz="12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+mn-lt"/>
                        </a:rPr>
                        <a:t>1,05</a:t>
                      </a:r>
                      <a:endParaRPr lang="ru-RU" sz="120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9384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+mn-lt"/>
                        </a:rPr>
                        <a:t>150 °С</a:t>
                      </a:r>
                      <a:endParaRPr lang="ru-RU" sz="12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+mn-lt"/>
                        </a:rPr>
                        <a:t>1,95</a:t>
                      </a:r>
                      <a:endParaRPr lang="ru-RU" sz="12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+mn-lt"/>
                        </a:rPr>
                        <a:t>1,5</a:t>
                      </a:r>
                      <a:endParaRPr lang="ru-RU" sz="120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965D215C-4ACD-AB69-2D02-989D20D1F8ED}"/>
              </a:ext>
            </a:extLst>
          </p:cNvPr>
          <p:cNvSpPr/>
          <p:nvPr/>
        </p:nvSpPr>
        <p:spPr>
          <a:xfrm>
            <a:off x="614084" y="4151670"/>
            <a:ext cx="11123629" cy="22098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spcBef>
                <a:spcPts val="1200"/>
              </a:spcBef>
              <a:defRPr/>
            </a:pPr>
            <a:r>
              <a:rPr lang="ru-RU" sz="1400" b="1" i="1" dirty="0" smtClean="0"/>
              <a:t>Практический </a:t>
            </a:r>
            <a:r>
              <a:rPr lang="ru-RU" sz="1400" b="1" i="1" dirty="0"/>
              <a:t>пример: </a:t>
            </a:r>
            <a:r>
              <a:rPr lang="ru-RU" sz="1400" dirty="0" smtClean="0"/>
              <a:t>бутановая </a:t>
            </a:r>
            <a:r>
              <a:rPr lang="ru-RU" sz="1400" dirty="0"/>
              <a:t>колонна (вверху отбирается пропан-бутановая фракция (СУГ), внизу газовый бензин), состав сырья постоянен</a:t>
            </a:r>
            <a:r>
              <a:rPr lang="ru-RU" sz="1400" dirty="0" smtClean="0"/>
              <a:t>.</a:t>
            </a:r>
            <a:endParaRPr lang="ru-RU" sz="1400" dirty="0"/>
          </a:p>
          <a:p>
            <a:pPr algn="just">
              <a:lnSpc>
                <a:spcPct val="120000"/>
              </a:lnSpc>
              <a:spcBef>
                <a:spcPts val="1200"/>
              </a:spcBef>
              <a:defRPr/>
            </a:pPr>
            <a:r>
              <a:rPr lang="ru-RU" sz="1400" b="1" i="1" dirty="0"/>
              <a:t>Вопрос: </a:t>
            </a:r>
            <a:r>
              <a:rPr lang="ru-RU" sz="1400" dirty="0"/>
              <a:t>Необходимо понизить ДНП газового бензина. Как?</a:t>
            </a:r>
          </a:p>
          <a:p>
            <a:pPr algn="just">
              <a:lnSpc>
                <a:spcPct val="120000"/>
              </a:lnSpc>
              <a:defRPr/>
            </a:pPr>
            <a:r>
              <a:rPr lang="ru-RU" sz="1400" b="1" i="1" dirty="0"/>
              <a:t>Ответ: </a:t>
            </a:r>
            <a:r>
              <a:rPr lang="ru-RU" sz="1400" dirty="0"/>
              <a:t>более глубокая отпарка н-бутана достигается за счет небольшого снижения давления в колонне или небольшим повышением температуры вверху или внизу колонны.</a:t>
            </a:r>
          </a:p>
          <a:p>
            <a:pPr algn="just">
              <a:lnSpc>
                <a:spcPct val="120000"/>
              </a:lnSpc>
              <a:spcBef>
                <a:spcPts val="1200"/>
              </a:spcBef>
              <a:defRPr/>
            </a:pPr>
            <a:r>
              <a:rPr lang="ru-RU" sz="1400" b="1" i="1" dirty="0"/>
              <a:t>Вопрос: </a:t>
            </a:r>
            <a:r>
              <a:rPr lang="ru-RU" sz="1400" dirty="0"/>
              <a:t>Как получить СУГ с минимальным содержанием неиспарившегося остатка (т.е. пентанов)?</a:t>
            </a:r>
          </a:p>
          <a:p>
            <a:pPr algn="just">
              <a:lnSpc>
                <a:spcPct val="120000"/>
              </a:lnSpc>
              <a:defRPr/>
            </a:pPr>
            <a:r>
              <a:rPr lang="ru-RU" sz="1400" b="1" i="1" dirty="0"/>
              <a:t>Ответ: </a:t>
            </a:r>
            <a:r>
              <a:rPr lang="ru-RU" sz="1400" dirty="0"/>
              <a:t>давление в колонне повысить, а температуру вверху или внизу несколько снизить.</a:t>
            </a:r>
          </a:p>
        </p:txBody>
      </p:sp>
      <p:graphicFrame>
        <p:nvGraphicFramePr>
          <p:cNvPr id="9" name="Таблица 8">
            <a:extLst>
              <a:ext uri="{FF2B5EF4-FFF2-40B4-BE49-F238E27FC236}">
                <a16:creationId xmlns="" xmlns:a16="http://schemas.microsoft.com/office/drawing/2014/main" id="{624D3BFD-3F7B-2237-08CD-58E3FA03F1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0903531"/>
              </p:ext>
            </p:extLst>
          </p:nvPr>
        </p:nvGraphicFramePr>
        <p:xfrm>
          <a:off x="4209616" y="1673673"/>
          <a:ext cx="3272163" cy="1403097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1090721"/>
                <a:gridCol w="109072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9072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11646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+mn-lt"/>
                        </a:rPr>
                        <a:t>н-Бутан</a:t>
                      </a:r>
                      <a:endParaRPr lang="ru-RU" sz="12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+mn-lt"/>
                        </a:rPr>
                        <a:t>3 МПа</a:t>
                      </a:r>
                      <a:endParaRPr lang="ru-RU" sz="12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+mn-lt"/>
                        </a:rPr>
                        <a:t>4 МПа</a:t>
                      </a:r>
                      <a:endParaRPr lang="ru-RU" sz="120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34937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+mn-lt"/>
                        </a:rPr>
                        <a:t>100 °С</a:t>
                      </a:r>
                      <a:endParaRPr lang="ru-RU" sz="12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+mn-lt"/>
                        </a:rPr>
                        <a:t>0,7</a:t>
                      </a:r>
                      <a:endParaRPr lang="ru-RU" sz="12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+mn-lt"/>
                        </a:rPr>
                        <a:t>0,62</a:t>
                      </a:r>
                      <a:endParaRPr lang="ru-RU" sz="120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9384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+mn-lt"/>
                        </a:rPr>
                        <a:t>150 °С</a:t>
                      </a:r>
                      <a:endParaRPr lang="ru-RU" sz="12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+mn-lt"/>
                        </a:rPr>
                        <a:t>1,05</a:t>
                      </a:r>
                      <a:endParaRPr lang="ru-RU" sz="12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+mn-lt"/>
                        </a:rPr>
                        <a:t>1</a:t>
                      </a:r>
                      <a:endParaRPr lang="ru-RU" sz="120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0" name="Таблица 9">
            <a:extLst>
              <a:ext uri="{FF2B5EF4-FFF2-40B4-BE49-F238E27FC236}">
                <a16:creationId xmlns="" xmlns:a16="http://schemas.microsoft.com/office/drawing/2014/main" id="{624D3BFD-3F7B-2237-08CD-58E3FA03F1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7896911"/>
              </p:ext>
            </p:extLst>
          </p:nvPr>
        </p:nvGraphicFramePr>
        <p:xfrm>
          <a:off x="7713133" y="1673674"/>
          <a:ext cx="3889611" cy="1393574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1871134"/>
                <a:gridCol w="108373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93474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72006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+mn-lt"/>
                        </a:rPr>
                        <a:t>Пропан/ н-Бутан</a:t>
                      </a:r>
                      <a:endParaRPr lang="ru-RU" sz="12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+mn-lt"/>
                        </a:rPr>
                        <a:t>3 МПа</a:t>
                      </a:r>
                      <a:endParaRPr lang="ru-RU" sz="12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+mn-lt"/>
                        </a:rPr>
                        <a:t>4 МПа</a:t>
                      </a:r>
                      <a:endParaRPr lang="ru-RU" sz="120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2958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+mn-lt"/>
                        </a:rPr>
                        <a:t>100 °С</a:t>
                      </a:r>
                      <a:endParaRPr lang="ru-RU" sz="12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+mn-lt"/>
                        </a:rPr>
                        <a:t>1,79</a:t>
                      </a:r>
                      <a:endParaRPr lang="ru-RU" sz="12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+mn-lt"/>
                        </a:rPr>
                        <a:t>1,69</a:t>
                      </a:r>
                      <a:endParaRPr lang="ru-RU" sz="120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8967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+mn-lt"/>
                        </a:rPr>
                        <a:t>150 °С</a:t>
                      </a:r>
                      <a:endParaRPr lang="ru-RU" sz="12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+mn-lt"/>
                        </a:rPr>
                        <a:t>1,85</a:t>
                      </a:r>
                      <a:endParaRPr lang="ru-RU" sz="12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+mn-lt"/>
                        </a:rPr>
                        <a:t>1,5</a:t>
                      </a:r>
                      <a:endParaRPr lang="ru-RU" sz="120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965D215C-4ACD-AB69-2D02-989D20D1F8ED}"/>
              </a:ext>
            </a:extLst>
          </p:cNvPr>
          <p:cNvSpPr/>
          <p:nvPr/>
        </p:nvSpPr>
        <p:spPr>
          <a:xfrm>
            <a:off x="1411865" y="1196619"/>
            <a:ext cx="5857738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250" b="1" i="1" dirty="0" smtClean="0"/>
              <a:t>Константы фазового равновесия</a:t>
            </a:r>
          </a:p>
          <a:p>
            <a:pPr algn="ctr">
              <a:defRPr/>
            </a:pPr>
            <a:r>
              <a:rPr lang="ru-RU" sz="1250" dirty="0" smtClean="0"/>
              <a:t>(мол. доля вещества в газе / мол. доля вещества в жидкости)</a:t>
            </a:r>
            <a:endParaRPr lang="ru-RU" sz="1250" dirty="0"/>
          </a:p>
        </p:txBody>
      </p:sp>
      <p:sp>
        <p:nvSpPr>
          <p:cNvPr id="14" name="Прямоугольник 13">
            <a:extLst>
              <a:ext uri="{FF2B5EF4-FFF2-40B4-BE49-F238E27FC236}">
                <a16:creationId xmlns="" xmlns:a16="http://schemas.microsoft.com/office/drawing/2014/main" id="{965D215C-4ACD-AB69-2D02-989D20D1F8ED}"/>
              </a:ext>
            </a:extLst>
          </p:cNvPr>
          <p:cNvSpPr/>
          <p:nvPr/>
        </p:nvSpPr>
        <p:spPr>
          <a:xfrm>
            <a:off x="8202966" y="1196619"/>
            <a:ext cx="3409049" cy="2986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ts val="1200"/>
              </a:spcBef>
              <a:defRPr/>
            </a:pPr>
            <a:r>
              <a:rPr lang="ru-RU" sz="1250" b="1" i="1" dirty="0" smtClean="0"/>
              <a:t>Относительные летучести</a:t>
            </a:r>
            <a:endParaRPr lang="ru-RU" sz="1250" dirty="0"/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46214558"/>
              </p:ext>
            </p:extLst>
          </p:nvPr>
        </p:nvGraphicFramePr>
        <p:xfrm>
          <a:off x="1917700" y="3215217"/>
          <a:ext cx="685800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24" name="Equation" r:id="rId3" imgW="685800" imgH="571320" progId="Equation.DSMT4">
                  <p:embed/>
                </p:oleObj>
              </mc:Choice>
              <mc:Fallback>
                <p:oleObj name="Equation" r:id="rId3" imgW="685800" imgH="5713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17700" y="3215217"/>
                        <a:ext cx="685800" cy="571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Объект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24524053"/>
              </p:ext>
            </p:extLst>
          </p:nvPr>
        </p:nvGraphicFramePr>
        <p:xfrm>
          <a:off x="5477398" y="3190346"/>
          <a:ext cx="698500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25" name="Equation" r:id="rId5" imgW="698400" imgH="571320" progId="Equation.DSMT4">
                  <p:embed/>
                </p:oleObj>
              </mc:Choice>
              <mc:Fallback>
                <p:oleObj name="Equation" r:id="rId5" imgW="698400" imgH="5713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477398" y="3190346"/>
                        <a:ext cx="698500" cy="571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Объект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75925663"/>
              </p:ext>
            </p:extLst>
          </p:nvPr>
        </p:nvGraphicFramePr>
        <p:xfrm>
          <a:off x="7612063" y="3134783"/>
          <a:ext cx="4013200" cy="1104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26" name="Equation" r:id="rId7" imgW="4012920" imgH="1104840" progId="Equation.DSMT4">
                  <p:embed/>
                </p:oleObj>
              </mc:Choice>
              <mc:Fallback>
                <p:oleObj name="Equation" r:id="rId7" imgW="4012920" imgH="11048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612063" y="3134783"/>
                        <a:ext cx="4013200" cy="1104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1958486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39" t="4727" r="17274" b="17836"/>
          <a:stretch/>
        </p:blipFill>
        <p:spPr bwMode="auto">
          <a:xfrm>
            <a:off x="7641250" y="1591755"/>
            <a:ext cx="3959258" cy="3714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838199" y="1910152"/>
            <a:ext cx="6354454" cy="2761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30000"/>
              </a:lnSpc>
              <a:spcAft>
                <a:spcPts val="1200"/>
              </a:spcAft>
              <a:defRPr/>
            </a:pPr>
            <a:r>
              <a:rPr lang="ru-RU" sz="1400" b="1" dirty="0"/>
              <a:t>Флегмовые числа </a:t>
            </a:r>
            <a:r>
              <a:rPr lang="ru-RU" sz="1400" dirty="0"/>
              <a:t>– 0,5-25.</a:t>
            </a:r>
          </a:p>
          <a:p>
            <a:pPr indent="457200" algn="just">
              <a:lnSpc>
                <a:spcPct val="130000"/>
              </a:lnSpc>
              <a:spcAft>
                <a:spcPts val="1200"/>
              </a:spcAft>
              <a:defRPr/>
            </a:pPr>
            <a:r>
              <a:rPr lang="ru-RU" sz="1400" dirty="0"/>
              <a:t>С увеличением числа теоретических тарелок и флегмового числа четкость ректификации возрастает. Целесообразно увеличивать число тарелок, уменьшая флегмовое число.</a:t>
            </a:r>
            <a:r>
              <a:rPr lang="en-US" sz="1400" dirty="0"/>
              <a:t> </a:t>
            </a:r>
            <a:r>
              <a:rPr lang="ru-RU" sz="1400" dirty="0"/>
              <a:t>Но оно должно быть не более, чем на 10-20 % выше минимального.</a:t>
            </a:r>
          </a:p>
          <a:p>
            <a:pPr indent="457200" algn="just">
              <a:lnSpc>
                <a:spcPct val="130000"/>
              </a:lnSpc>
              <a:spcAft>
                <a:spcPts val="1200"/>
              </a:spcAft>
              <a:defRPr/>
            </a:pPr>
            <a:r>
              <a:rPr lang="ru-RU" sz="1400" b="1" dirty="0"/>
              <a:t>Число реальных тарелок </a:t>
            </a:r>
            <a:r>
              <a:rPr lang="ru-RU" sz="1400" dirty="0"/>
              <a:t>– 60-180 шт. (желобчатые, круглоколпачковые, </a:t>
            </a:r>
            <a:r>
              <a:rPr lang="en-US" sz="1400" dirty="0"/>
              <a:t>S-</a:t>
            </a:r>
            <a:r>
              <a:rPr lang="ru-RU" sz="1400" dirty="0"/>
              <a:t>образные, ситчатые, решетчатые и т.д.).</a:t>
            </a:r>
          </a:p>
          <a:p>
            <a:pPr indent="457200" algn="just">
              <a:lnSpc>
                <a:spcPct val="130000"/>
              </a:lnSpc>
              <a:spcAft>
                <a:spcPts val="1200"/>
              </a:spcAft>
              <a:defRPr/>
            </a:pPr>
            <a:r>
              <a:rPr lang="ru-RU" sz="1400" b="1" dirty="0"/>
              <a:t>К.п.д. тарелок </a:t>
            </a:r>
            <a:r>
              <a:rPr lang="ru-RU" sz="1400" dirty="0"/>
              <a:t>– 0,25-0,5.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8395440"/>
              </p:ext>
            </p:extLst>
          </p:nvPr>
        </p:nvGraphicFramePr>
        <p:xfrm>
          <a:off x="1571348" y="4776186"/>
          <a:ext cx="4888156" cy="180299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44407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44407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450749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Разница</a:t>
                      </a:r>
                      <a:r>
                        <a:rPr lang="ru-RU" sz="1600" baseline="0" dirty="0"/>
                        <a:t> </a:t>
                      </a:r>
                      <a:r>
                        <a:rPr lang="en-US" sz="1600" i="1" baseline="0" dirty="0"/>
                        <a:t>t</a:t>
                      </a:r>
                      <a:r>
                        <a:rPr lang="ru-RU" sz="1600" baseline="-25000" dirty="0"/>
                        <a:t>кип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Число тарелок </a:t>
                      </a:r>
                      <a:r>
                        <a:rPr lang="en-US" sz="1600" i="1" dirty="0"/>
                        <a:t>min</a:t>
                      </a:r>
                      <a:endParaRPr lang="ru-RU" sz="1600" i="1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5074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35-40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30</a:t>
                      </a:r>
                      <a:endParaRPr lang="ru-RU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5074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10-15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80</a:t>
                      </a:r>
                      <a:endParaRPr lang="ru-RU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5074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5-10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100</a:t>
                      </a:r>
                      <a:endParaRPr lang="ru-RU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4C3A1F88-EC94-80B1-1742-E1D71FFDCA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/>
              <a:t>Параметры газофракционирования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="" xmlns:a16="http://schemas.microsoft.com/office/drawing/2014/main" id="{8130AD04-C813-0DEF-A4AC-3B1B7D47D6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0A22C6-F084-439D-B0BE-9BB4293CFB29}" type="slidenum">
              <a:rPr lang="ru-RU" smtClean="0"/>
              <a:pPr>
                <a:defRPr/>
              </a:pPr>
              <a:t>34</a:t>
            </a:fld>
            <a:endParaRPr lang="ru-RU" dirty="0"/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8F6EB9DE-81E5-AE3F-C605-A71966573F0A}"/>
              </a:ext>
            </a:extLst>
          </p:cNvPr>
          <p:cNvSpPr txBox="1"/>
          <p:nvPr/>
        </p:nvSpPr>
        <p:spPr>
          <a:xfrm>
            <a:off x="7641249" y="5214243"/>
            <a:ext cx="411845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b="1" dirty="0"/>
              <a:t>Зависимость чистоты верхнего продукта </a:t>
            </a:r>
            <a:r>
              <a:rPr lang="ru-RU" sz="1200" b="1" dirty="0" err="1"/>
              <a:t>изобутановой</a:t>
            </a:r>
            <a:r>
              <a:rPr lang="ru-RU" sz="1200" b="1" dirty="0"/>
              <a:t> колонны от кратности орошения для тарелок разных типов:</a:t>
            </a:r>
          </a:p>
          <a:p>
            <a:pPr algn="ctr"/>
            <a:r>
              <a:rPr lang="ru-RU" sz="1200" dirty="0"/>
              <a:t>1 – решетчатые; 2 – с желобчатыми колпачками; 3 – с круглыми колпачками</a:t>
            </a:r>
          </a:p>
        </p:txBody>
      </p:sp>
    </p:spTree>
    <p:extLst>
      <p:ext uri="{BB962C8B-B14F-4D97-AF65-F5344CB8AC3E}">
        <p14:creationId xmlns:p14="http://schemas.microsoft.com/office/powerpoint/2010/main" val="302439448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9210467-D247-44A2-EC0E-9E08982D89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/>
              <a:t>Газофракционирование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3A7229F0-3A4B-F7DA-10E7-E98A860C27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35</a:t>
            </a:fld>
            <a:endParaRPr lang="ru-RU"/>
          </a:p>
        </p:txBody>
      </p:sp>
      <p:sp>
        <p:nvSpPr>
          <p:cNvPr id="5" name="Rectangle 6">
            <a:extLst>
              <a:ext uri="{FF2B5EF4-FFF2-40B4-BE49-F238E27FC236}">
                <a16:creationId xmlns="" xmlns:a16="http://schemas.microsoft.com/office/drawing/2014/main" id="{7B5D1C17-DB59-9B37-19A7-0DB6AE38F5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0220" y="1733000"/>
            <a:ext cx="869156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b="1" dirty="0">
                <a:latin typeface="+mn-lt"/>
              </a:rPr>
              <a:t>Затраты на выделение различных компонентов на ГФУ </a:t>
            </a:r>
            <a:br>
              <a:rPr lang="ru-RU" altLang="ru-RU" sz="1400" b="1" dirty="0">
                <a:latin typeface="+mn-lt"/>
              </a:rPr>
            </a:br>
            <a:r>
              <a:rPr lang="ru-RU" altLang="ru-RU" sz="1400" b="1" dirty="0">
                <a:latin typeface="+mn-lt"/>
              </a:rPr>
              <a:t>(% от общей суммы затрат на установке)</a:t>
            </a: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="" xmlns:a16="http://schemas.microsoft.com/office/drawing/2014/main" id="{76E091F3-5645-76A0-1FA5-B2750B743C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40355"/>
              </p:ext>
            </p:extLst>
          </p:nvPr>
        </p:nvGraphicFramePr>
        <p:xfrm>
          <a:off x="1429709" y="2365848"/>
          <a:ext cx="9332581" cy="156972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42006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81117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81117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81117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811171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291472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1376357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</a:tblGrid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Статьи затрат</a:t>
                      </a:r>
                    </a:p>
                  </a:txBody>
                  <a:tcPr anchor="ctr"/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Выделяемые компоненты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С</a:t>
                      </a:r>
                      <a:r>
                        <a:rPr lang="ru-RU" sz="1200" baseline="-25000" dirty="0"/>
                        <a:t>2+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С</a:t>
                      </a:r>
                      <a:r>
                        <a:rPr lang="ru-RU" sz="1200" baseline="-25000" dirty="0"/>
                        <a:t>3+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С</a:t>
                      </a:r>
                      <a:r>
                        <a:rPr lang="ru-RU" sz="1200" baseline="-25000" dirty="0"/>
                        <a:t>4+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С</a:t>
                      </a:r>
                      <a:r>
                        <a:rPr lang="ru-RU" sz="1200" baseline="-25000" dirty="0"/>
                        <a:t>5+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изо-</a:t>
                      </a:r>
                      <a:r>
                        <a:rPr lang="ru-RU" sz="1200" baseline="0" dirty="0"/>
                        <a:t>С</a:t>
                      </a:r>
                      <a:r>
                        <a:rPr lang="ru-RU" sz="1200" baseline="-25000" dirty="0"/>
                        <a:t>4</a:t>
                      </a:r>
                      <a:r>
                        <a:rPr lang="ru-RU" sz="1200" baseline="0" dirty="0"/>
                        <a:t> / н-С</a:t>
                      </a:r>
                      <a:r>
                        <a:rPr lang="ru-RU" sz="1200" baseline="-25000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изо-</a:t>
                      </a:r>
                      <a:r>
                        <a:rPr lang="ru-RU" sz="1200" baseline="0" dirty="0"/>
                        <a:t>С</a:t>
                      </a:r>
                      <a:r>
                        <a:rPr lang="ru-RU" sz="1200" baseline="-25000" dirty="0"/>
                        <a:t>5</a:t>
                      </a:r>
                      <a:r>
                        <a:rPr lang="ru-RU" sz="1200" baseline="0" dirty="0"/>
                        <a:t> / н-С</a:t>
                      </a:r>
                      <a:r>
                        <a:rPr lang="ru-RU" sz="1200" baseline="-25000" dirty="0"/>
                        <a:t>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Эксплуатационные расходы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5-12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15-20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15-25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7-12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20-30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15-20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Капитальные вложения </a:t>
                      </a:r>
                      <a:br>
                        <a:rPr lang="ru-RU" sz="1200" dirty="0"/>
                      </a:br>
                      <a:r>
                        <a:rPr lang="ru-RU" sz="1200" dirty="0"/>
                        <a:t>(на ректификационное оборудование)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2-8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7-10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10-16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5-10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25-35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20-25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59901278-5A36-92FD-5C66-90B2E8D781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199" y="4183144"/>
            <a:ext cx="4591639" cy="198778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indent="457200" algn="just" eaLnBrk="1" hangingPunct="1">
              <a:lnSpc>
                <a:spcPct val="150000"/>
              </a:lnSpc>
              <a:defRPr/>
            </a:pPr>
            <a:r>
              <a:rPr lang="ru-RU" altLang="ru-RU" sz="1400" b="1" dirty="0">
                <a:latin typeface="+mn-lt"/>
              </a:rPr>
              <a:t>ГФУ </a:t>
            </a:r>
            <a:r>
              <a:rPr lang="ru-RU" altLang="ru-RU" sz="1400" dirty="0">
                <a:latin typeface="+mn-lt"/>
              </a:rPr>
              <a:t>рентабельны, как правило, тогда, когда объединены с процессами переработки индивидуальных УВ (</a:t>
            </a:r>
            <a:r>
              <a:rPr lang="ru-RU" altLang="ru-RU" sz="1400" i="1" dirty="0">
                <a:latin typeface="+mn-lt"/>
              </a:rPr>
              <a:t>пиролиз, производство полимеров, алкилирование, синтез эфиров</a:t>
            </a:r>
            <a:r>
              <a:rPr lang="ru-RU" altLang="ru-RU" sz="1400" dirty="0">
                <a:latin typeface="+mn-lt"/>
              </a:rPr>
              <a:t>).</a:t>
            </a:r>
          </a:p>
          <a:p>
            <a:pPr indent="457200" algn="just" eaLnBrk="1" hangingPunct="1">
              <a:lnSpc>
                <a:spcPct val="150000"/>
              </a:lnSpc>
              <a:defRPr/>
            </a:pPr>
            <a:r>
              <a:rPr lang="ru-RU" altLang="ru-RU" sz="1400" dirty="0">
                <a:latin typeface="+mn-lt"/>
              </a:rPr>
              <a:t>В остальных случаях рентабелен, как правило, выпуск широких фракций.</a:t>
            </a:r>
          </a:p>
        </p:txBody>
      </p:sp>
      <p:graphicFrame>
        <p:nvGraphicFramePr>
          <p:cNvPr id="8" name="Таблица 7">
            <a:extLst>
              <a:ext uri="{FF2B5EF4-FFF2-40B4-BE49-F238E27FC236}">
                <a16:creationId xmlns="" xmlns:a16="http://schemas.microsoft.com/office/drawing/2014/main" id="{A5B63AB5-5B7F-CEFD-5E62-D0528B3799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8059476"/>
              </p:ext>
            </p:extLst>
          </p:nvPr>
        </p:nvGraphicFramePr>
        <p:xfrm>
          <a:off x="5749912" y="4317476"/>
          <a:ext cx="5681637" cy="18534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89387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89387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89387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370692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Продукт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Цена, </a:t>
                      </a:r>
                      <a:r>
                        <a:rPr lang="en-US" sz="1200" dirty="0"/>
                        <a:t>$/</a:t>
                      </a:r>
                      <a:r>
                        <a:rPr lang="ru-RU" sz="1200" dirty="0"/>
                        <a:t>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Дата информации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692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Этан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241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Февраль 2019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692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Пропан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485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/>
                        <a:t>Декабрь 2018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0692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Н-бутан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328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/>
                        <a:t>Февраль 2019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0692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Изобутан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301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/>
                        <a:t>Февраль 2019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1709736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4396963"/>
              </p:ext>
            </p:extLst>
          </p:nvPr>
        </p:nvGraphicFramePr>
        <p:xfrm>
          <a:off x="2221190" y="1146133"/>
          <a:ext cx="7749620" cy="53949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27188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12103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35670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bg1"/>
                          </a:solidFill>
                          <a:latin typeface="+mn-lt"/>
                        </a:rPr>
                        <a:t>Статьи баланса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altLang="ru-RU" sz="1200" b="1" dirty="0">
                          <a:solidFill>
                            <a:schemeClr val="bg1"/>
                          </a:solidFill>
                          <a:latin typeface="+mn-lt"/>
                        </a:rPr>
                        <a:t>Переработка предельных УВ газов</a:t>
                      </a:r>
                      <a:endParaRPr lang="ru-RU" sz="1200" b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altLang="ru-RU" sz="1200" b="1" dirty="0">
                          <a:solidFill>
                            <a:schemeClr val="bg1"/>
                          </a:solidFill>
                          <a:latin typeface="+mn-lt"/>
                        </a:rPr>
                        <a:t>Переработка непредельных УВ газов</a:t>
                      </a:r>
                      <a:endParaRPr lang="ru-RU" sz="1200" b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0">
                <a:tc gridSpan="3">
                  <a:txBody>
                    <a:bodyPr/>
                    <a:lstStyle/>
                    <a:p>
                      <a:pPr algn="ctr" eaLnBrk="0" hangingPunct="0">
                        <a:defRPr/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ПОСТУПИЛО: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eaLnBrk="0" hangingPunct="0">
                        <a:defRPr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+mn-lt"/>
                        </a:rPr>
                        <a:t>Газ и головка стабилизации АТ и АВТ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latin typeface="+mn-lt"/>
                        </a:rPr>
                        <a:t>72,5</a:t>
                      </a:r>
                      <a:endParaRPr lang="ru-RU" sz="12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latin typeface="+mn-lt"/>
                        </a:rPr>
                        <a:t>-</a:t>
                      </a:r>
                      <a:endParaRPr lang="ru-RU" sz="12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eaLnBrk="0" hangingPunct="0">
                        <a:defRPr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+mn-lt"/>
                        </a:rPr>
                        <a:t>Головка стабилизации</a:t>
                      </a:r>
                      <a:r>
                        <a:rPr lang="ru-RU" sz="1200" b="0" baseline="0" dirty="0">
                          <a:solidFill>
                            <a:schemeClr val="tx1"/>
                          </a:solidFill>
                          <a:latin typeface="+mn-lt"/>
                        </a:rPr>
                        <a:t> катрифоримнга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latin typeface="+mn-lt"/>
                        </a:rPr>
                        <a:t>27,5</a:t>
                      </a:r>
                      <a:endParaRPr lang="ru-RU" sz="12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latin typeface="+mn-lt"/>
                        </a:rPr>
                        <a:t>-</a:t>
                      </a:r>
                      <a:endParaRPr lang="ru-RU" sz="12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+mn-lt"/>
                        </a:rPr>
                        <a:t>Газ и головка стабилизации: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53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+mn-lt"/>
                        </a:rPr>
                        <a:t>Термического крекинга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latin typeface="+mn-lt"/>
                        </a:rPr>
                        <a:t>-</a:t>
                      </a:r>
                      <a:endParaRPr lang="ru-RU" sz="12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latin typeface="+mn-lt"/>
                        </a:rPr>
                        <a:t>25,5</a:t>
                      </a:r>
                      <a:endParaRPr lang="ru-RU" sz="12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53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+mn-lt"/>
                        </a:rPr>
                        <a:t>Коксования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latin typeface="+mn-lt"/>
                        </a:rPr>
                        <a:t>-</a:t>
                      </a:r>
                      <a:endParaRPr lang="ru-RU" sz="12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latin typeface="+mn-lt"/>
                        </a:rPr>
                        <a:t>28,5</a:t>
                      </a:r>
                      <a:endParaRPr lang="ru-RU" sz="12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53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+mn-lt"/>
                        </a:rPr>
                        <a:t>Каталитического</a:t>
                      </a:r>
                      <a:r>
                        <a:rPr lang="ru-RU" sz="1200" b="0" baseline="0" dirty="0">
                          <a:solidFill>
                            <a:schemeClr val="tx1"/>
                          </a:solidFill>
                          <a:latin typeface="+mn-lt"/>
                        </a:rPr>
                        <a:t> крекинга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latin typeface="+mn-lt"/>
                        </a:rPr>
                        <a:t>-</a:t>
                      </a:r>
                      <a:endParaRPr lang="ru-RU" sz="12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latin typeface="+mn-lt"/>
                        </a:rPr>
                        <a:t>46,0</a:t>
                      </a:r>
                      <a:endParaRPr lang="ru-RU" sz="12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+mn-lt"/>
                        </a:rPr>
                        <a:t>ВСЕГО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latin typeface="+mn-lt"/>
                        </a:rPr>
                        <a:t>100</a:t>
                      </a:r>
                      <a:endParaRPr lang="ru-RU" sz="12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latin typeface="+mn-lt"/>
                        </a:rPr>
                        <a:t>100</a:t>
                      </a:r>
                      <a:endParaRPr lang="ru-RU" sz="12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0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ПОЛУЧЕНО: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+mn-lt"/>
                        </a:rPr>
                        <a:t>Сухой газ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latin typeface="+mn-lt"/>
                        </a:rPr>
                        <a:t>4,8</a:t>
                      </a:r>
                      <a:endParaRPr lang="ru-RU" sz="12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latin typeface="+mn-lt"/>
                        </a:rPr>
                        <a:t>30,5</a:t>
                      </a:r>
                      <a:endParaRPr lang="ru-RU" sz="12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+mn-lt"/>
                        </a:rPr>
                        <a:t>Фракции: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53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+mn-lt"/>
                        </a:rPr>
                        <a:t>Пропановая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latin typeface="+mn-lt"/>
                        </a:rPr>
                        <a:t>24,5</a:t>
                      </a:r>
                      <a:endParaRPr lang="ru-RU" sz="12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latin typeface="+mn-lt"/>
                        </a:rPr>
                        <a:t>-</a:t>
                      </a:r>
                      <a:endParaRPr lang="ru-RU" sz="12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53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+mn-lt"/>
                        </a:rPr>
                        <a:t>Пропан-пропиленовая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latin typeface="+mn-lt"/>
                        </a:rPr>
                        <a:t>-</a:t>
                      </a:r>
                      <a:endParaRPr lang="ru-RU" sz="12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latin typeface="+mn-lt"/>
                        </a:rPr>
                        <a:t>25,5</a:t>
                      </a:r>
                      <a:endParaRPr lang="ru-RU" sz="12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53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+mn-lt"/>
                        </a:rPr>
                        <a:t>Изобутановая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latin typeface="+mn-lt"/>
                        </a:rPr>
                        <a:t>14,6</a:t>
                      </a:r>
                      <a:endParaRPr lang="ru-RU" sz="12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latin typeface="+mn-lt"/>
                        </a:rPr>
                        <a:t>-</a:t>
                      </a:r>
                      <a:endParaRPr lang="ru-RU" sz="12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53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+mn-lt"/>
                        </a:rPr>
                        <a:t>Бутановая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latin typeface="+mn-lt"/>
                        </a:rPr>
                        <a:t>36,8</a:t>
                      </a:r>
                      <a:endParaRPr lang="ru-RU" sz="12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latin typeface="+mn-lt"/>
                        </a:rPr>
                        <a:t>-</a:t>
                      </a:r>
                      <a:endParaRPr lang="ru-RU" sz="12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53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+mn-lt"/>
                        </a:rPr>
                        <a:t>Бутан-бутиленовая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latin typeface="+mn-lt"/>
                        </a:rPr>
                        <a:t>-</a:t>
                      </a:r>
                      <a:endParaRPr lang="ru-RU" sz="12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latin typeface="+mn-lt"/>
                        </a:rPr>
                        <a:t>37,5</a:t>
                      </a:r>
                      <a:endParaRPr lang="ru-RU" sz="12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53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+mn-lt"/>
                        </a:rPr>
                        <a:t>С</a:t>
                      </a:r>
                      <a:r>
                        <a:rPr lang="ru-RU" sz="1200" b="0" baseline="-25000" dirty="0">
                          <a:solidFill>
                            <a:schemeClr val="tx1"/>
                          </a:solidFill>
                          <a:latin typeface="+mn-lt"/>
                        </a:rPr>
                        <a:t>5</a:t>
                      </a: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+mn-lt"/>
                        </a:rPr>
                        <a:t> и выше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latin typeface="+mn-lt"/>
                        </a:rPr>
                        <a:t>19,3</a:t>
                      </a:r>
                      <a:endParaRPr lang="ru-RU" sz="12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latin typeface="+mn-lt"/>
                        </a:rPr>
                        <a:t>6,5</a:t>
                      </a:r>
                      <a:endParaRPr lang="ru-RU" sz="12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+mn-lt"/>
                        </a:rPr>
                        <a:t>ВСЕГО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latin typeface="+mn-lt"/>
                        </a:rPr>
                        <a:t>100</a:t>
                      </a:r>
                      <a:endParaRPr lang="ru-RU" sz="12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latin typeface="+mn-lt"/>
                        </a:rPr>
                        <a:t>100</a:t>
                      </a:r>
                      <a:endParaRPr lang="ru-RU" sz="12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8"/>
                  </a:ext>
                </a:extLst>
              </a:tr>
            </a:tbl>
          </a:graphicData>
        </a:graphic>
      </p:graphicFrame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0626BB0A-72A7-F319-A0F2-18F00EF91E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626" y="62383"/>
            <a:ext cx="8462319" cy="823785"/>
          </a:xfrm>
        </p:spPr>
        <p:txBody>
          <a:bodyPr>
            <a:normAutofit/>
          </a:bodyPr>
          <a:lstStyle/>
          <a:p>
            <a:r>
              <a:rPr lang="ru-RU" sz="2800" dirty="0"/>
              <a:t>Материальный баланс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="" xmlns:a16="http://schemas.microsoft.com/office/drawing/2014/main" id="{2182CEB1-2A25-794E-50C8-52BD4D0018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0A22C6-F084-439D-B0BE-9BB4293CFB29}" type="slidenum">
              <a:rPr lang="ru-RU" smtClean="0"/>
              <a:pPr>
                <a:defRPr/>
              </a:pPr>
              <a:t>36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9506667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="" xmlns:a16="http://schemas.microsoft.com/office/drawing/2014/main" id="{B3ED5328-F168-BA67-14D4-AA63113421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/>
              <a:t>Пример АГФУ на НПЗ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="" xmlns:a16="http://schemas.microsoft.com/office/drawing/2014/main" id="{02E24EF5-3076-E650-E059-1C94D59EDD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1044052" cy="4547202"/>
          </a:xfrm>
        </p:spPr>
        <p:txBody>
          <a:bodyPr>
            <a:normAutofit/>
          </a:bodyPr>
          <a:lstStyle/>
          <a:p>
            <a:pPr marL="0" indent="263525" algn="just">
              <a:lnSpc>
                <a:spcPct val="150000"/>
              </a:lnSpc>
              <a:spcBef>
                <a:spcPts val="0"/>
              </a:spcBef>
              <a:buNone/>
              <a:defRPr/>
            </a:pPr>
            <a:r>
              <a:rPr lang="ru-RU" sz="1600" b="1" dirty="0"/>
              <a:t>Абсорбционно-газофракционирующая установка (АГФУ) с блоком очистки углеводородных газов предназначена для: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defRPr/>
            </a:pPr>
            <a:r>
              <a:rPr lang="ru-RU" sz="1600" dirty="0"/>
              <a:t>очистки сухого углеводородного газа установок предприятия от сернистых соединений;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defRPr/>
            </a:pPr>
            <a:r>
              <a:rPr lang="ru-RU" sz="1600" dirty="0"/>
              <a:t>переработки рефлюксов – головок стабилизации, с целью очистки их от сернистых соединений и разделения на отдельные фракции.</a:t>
            </a:r>
          </a:p>
          <a:p>
            <a:pPr marL="0" indent="263525" algn="just">
              <a:lnSpc>
                <a:spcPct val="150000"/>
              </a:lnSpc>
              <a:spcBef>
                <a:spcPts val="1200"/>
              </a:spcBef>
              <a:buNone/>
              <a:defRPr/>
            </a:pPr>
            <a:r>
              <a:rPr lang="ru-RU" sz="1600" b="1" dirty="0"/>
              <a:t>Установка выполнена в один технологический поток и состоит из следующих технологических блоков: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defRPr/>
            </a:pPr>
            <a:r>
              <a:rPr lang="ru-RU" sz="1600" dirty="0"/>
              <a:t>блок очистки сырья;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defRPr/>
            </a:pPr>
            <a:r>
              <a:rPr lang="ru-RU" sz="1600" dirty="0"/>
              <a:t>блок регенерации водного раствора </a:t>
            </a:r>
            <a:r>
              <a:rPr lang="ru-RU" sz="1600" dirty="0" err="1"/>
              <a:t>моноэтаноламина</a:t>
            </a:r>
            <a:r>
              <a:rPr lang="ru-RU" sz="1600" dirty="0"/>
              <a:t>;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defRPr/>
            </a:pPr>
            <a:r>
              <a:rPr lang="ru-RU" sz="1600" dirty="0"/>
              <a:t>блок ректификации.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="" xmlns:a16="http://schemas.microsoft.com/office/drawing/2014/main" id="{AD14CF62-A249-6A9E-C707-56AA207CE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0A22C6-F084-439D-B0BE-9BB4293CFB29}" type="slidenum">
              <a:rPr lang="ru-RU" smtClean="0"/>
              <a:pPr>
                <a:defRPr/>
              </a:pPr>
              <a:t>37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5509953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="" xmlns:a16="http://schemas.microsoft.com/office/drawing/2014/main" id="{B882C771-30BE-3EBA-8D02-6C2951EDC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/>
              <a:t>Пример АГФУ на НПЗ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="" xmlns:a16="http://schemas.microsoft.com/office/drawing/2014/main" id="{8D47A37F-69A4-D9B1-1499-807360920B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1044052" cy="4547202"/>
          </a:xfrm>
        </p:spPr>
        <p:txBody>
          <a:bodyPr>
            <a:normAutofit/>
          </a:bodyPr>
          <a:lstStyle/>
          <a:p>
            <a:pPr marL="342900" indent="-342900" algn="just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ru-RU" altLang="ru-RU" sz="1600" dirty="0"/>
              <a:t>Очистка </a:t>
            </a:r>
            <a:r>
              <a:rPr lang="ru-RU" altLang="ru-RU" sz="1600" b="1" dirty="0"/>
              <a:t>сухого газа </a:t>
            </a:r>
            <a:r>
              <a:rPr lang="ru-RU" altLang="ru-RU" sz="1600" dirty="0"/>
              <a:t>от сернистых соединений производится путем </a:t>
            </a:r>
            <a:r>
              <a:rPr lang="ru-RU" altLang="ru-RU" sz="1600" b="1" dirty="0"/>
              <a:t>абсорбции</a:t>
            </a:r>
            <a:r>
              <a:rPr lang="ru-RU" altLang="ru-RU" sz="1600" dirty="0"/>
              <a:t> их водным раствором </a:t>
            </a:r>
            <a:r>
              <a:rPr lang="ru-RU" altLang="ru-RU" sz="1600" b="1" dirty="0" err="1"/>
              <a:t>моноэтаноламина</a:t>
            </a:r>
            <a:r>
              <a:rPr lang="ru-RU" altLang="ru-RU" sz="1600" dirty="0"/>
              <a:t> (МЭА) с последующей </a:t>
            </a:r>
            <a:r>
              <a:rPr lang="ru-RU" altLang="ru-RU" sz="1600" b="1" dirty="0"/>
              <a:t>термической регенерацией </a:t>
            </a:r>
            <a:r>
              <a:rPr lang="ru-RU" altLang="ru-RU" sz="1600" dirty="0"/>
              <a:t>насыщенного сероводородом водного </a:t>
            </a:r>
            <a:r>
              <a:rPr lang="ru-RU" altLang="ru-RU" sz="1600" b="1" dirty="0"/>
              <a:t>раствора МЭА</a:t>
            </a:r>
            <a:r>
              <a:rPr lang="ru-RU" altLang="ru-RU" sz="1600" dirty="0"/>
              <a:t>.</a:t>
            </a:r>
          </a:p>
          <a:p>
            <a:pPr marL="342900" indent="-342900" algn="just" eaLnBrk="1" hangingPunct="1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ru-RU" altLang="ru-RU" sz="1600" dirty="0"/>
              <a:t>Очистка </a:t>
            </a:r>
            <a:r>
              <a:rPr lang="ru-RU" altLang="ru-RU" sz="1600" b="1" dirty="0"/>
              <a:t>рефлюксов</a:t>
            </a:r>
            <a:r>
              <a:rPr lang="ru-RU" altLang="ru-RU" sz="1600" dirty="0"/>
              <a:t> от сернистых соединений производится путем абсорбции (+</a:t>
            </a:r>
            <a:r>
              <a:rPr lang="ru-RU" altLang="ru-RU" sz="1600" b="1" dirty="0"/>
              <a:t>экстракции)</a:t>
            </a:r>
            <a:r>
              <a:rPr lang="ru-RU" altLang="ru-RU" sz="1600" dirty="0"/>
              <a:t> их водным раствором </a:t>
            </a:r>
            <a:r>
              <a:rPr lang="ru-RU" altLang="ru-RU" sz="1600" b="1" dirty="0"/>
              <a:t>МЭА</a:t>
            </a:r>
            <a:r>
              <a:rPr lang="ru-RU" altLang="ru-RU" sz="1600" dirty="0"/>
              <a:t> с последующей </a:t>
            </a:r>
            <a:r>
              <a:rPr lang="ru-RU" altLang="ru-RU" sz="1600" b="1" dirty="0"/>
              <a:t>экстракцией</a:t>
            </a:r>
            <a:r>
              <a:rPr lang="ru-RU" altLang="ru-RU" sz="1600" dirty="0"/>
              <a:t> водным раствором </a:t>
            </a:r>
            <a:r>
              <a:rPr lang="ru-RU" altLang="ru-RU" sz="1600" b="1" dirty="0"/>
              <a:t>едкого натра </a:t>
            </a:r>
            <a:r>
              <a:rPr lang="ru-RU" altLang="ru-RU" sz="1600" dirty="0"/>
              <a:t>(щелочи).</a:t>
            </a:r>
          </a:p>
          <a:p>
            <a:pPr marL="342900" indent="-342900" algn="just" eaLnBrk="1" hangingPunct="1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ru-RU" altLang="ru-RU" sz="1600" dirty="0"/>
              <a:t>Разделение рефлюкса на отдельные фракции производится при помощи процесса ректификации.</a:t>
            </a:r>
          </a:p>
          <a:p>
            <a:pPr marL="0" indent="358775" algn="just" eaLnBrk="1" hangingPunct="1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u-RU" altLang="ru-RU" sz="1600" dirty="0"/>
              <a:t>Проектная производительность установки по сырью </a:t>
            </a:r>
            <a:r>
              <a:rPr lang="ru-RU" altLang="ru-RU" sz="1600" b="1" dirty="0"/>
              <a:t>160 тысяч тонн в год</a:t>
            </a:r>
            <a:r>
              <a:rPr lang="ru-RU" altLang="ru-RU" sz="1600" dirty="0"/>
              <a:t>.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="" xmlns:a16="http://schemas.microsoft.com/office/drawing/2014/main" id="{0168507B-DD1C-0160-65D3-D61234D68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0A22C6-F084-439D-B0BE-9BB4293CFB29}" type="slidenum">
              <a:rPr lang="ru-RU" smtClean="0"/>
              <a:pPr>
                <a:defRPr/>
              </a:pPr>
              <a:t>38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5234501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35" name="Rectangle 1"/>
          <p:cNvSpPr>
            <a:spLocks noChangeArrowheads="1"/>
          </p:cNvSpPr>
          <p:nvPr/>
        </p:nvSpPr>
        <p:spPr bwMode="auto">
          <a:xfrm>
            <a:off x="1981201" y="2526640"/>
            <a:ext cx="184731" cy="661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tabLst>
                <a:tab pos="1000125" algn="l"/>
              </a:tabLst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tabLst>
                <a:tab pos="1000125" algn="l"/>
              </a:tabLst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tabLst>
                <a:tab pos="1000125" algn="l"/>
              </a:tabLst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tabLst>
                <a:tab pos="1000125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tabLst>
                <a:tab pos="1000125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1000125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1000125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1000125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1000125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300" dirty="0">
                <a:latin typeface="Arial" pitchFamily="34" charset="0"/>
                <a:cs typeface="Times New Roman" pitchFamily="18" charset="0"/>
              </a:rPr>
              <a:t/>
            </a:r>
            <a:br>
              <a:rPr lang="ru-RU" altLang="ru-RU" sz="1300" dirty="0">
                <a:latin typeface="Arial" pitchFamily="34" charset="0"/>
                <a:cs typeface="Times New Roman" pitchFamily="18" charset="0"/>
              </a:rPr>
            </a:br>
            <a:endParaRPr lang="ru-RU" altLang="ru-RU" sz="600" dirty="0">
              <a:latin typeface="Arial" pitchFamily="34" charset="0"/>
              <a:cs typeface="Times New Roman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ru-RU" altLang="ru-RU" sz="1800" dirty="0">
              <a:latin typeface="Arial" pitchFamily="34" charset="0"/>
              <a:cs typeface="Times New Roman" pitchFamily="18" charset="0"/>
            </a:endParaRPr>
          </a:p>
        </p:txBody>
      </p:sp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A6661C72-8864-4CE7-93D8-37DC8FA7B1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/>
              <a:t>Пример АГФУ на НПЗ</a:t>
            </a:r>
            <a:br>
              <a:rPr lang="ru-RU" sz="2800" dirty="0"/>
            </a:br>
            <a:r>
              <a:rPr lang="ru-RU" sz="2800" dirty="0"/>
              <a:t>Сырье установки АГФУ 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="" xmlns:a16="http://schemas.microsoft.com/office/drawing/2014/main" id="{371A77AF-2539-38C9-4D4E-3E701A2D72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0A22C6-F084-439D-B0BE-9BB4293CFB29}" type="slidenum">
              <a:rPr lang="ru-RU" smtClean="0"/>
              <a:pPr>
                <a:defRPr/>
              </a:pPr>
              <a:t>39</a:t>
            </a:fld>
            <a:endParaRPr lang="ru-RU" dirty="0"/>
          </a:p>
        </p:txBody>
      </p:sp>
      <p:graphicFrame>
        <p:nvGraphicFramePr>
          <p:cNvPr id="5" name="Таблица 5">
            <a:extLst>
              <a:ext uri="{FF2B5EF4-FFF2-40B4-BE49-F238E27FC236}">
                <a16:creationId xmlns="" xmlns:a16="http://schemas.microsoft.com/office/drawing/2014/main" id="{B591BDF3-6389-9BA8-2422-71D4B5D0C1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9921212"/>
              </p:ext>
            </p:extLst>
          </p:nvPr>
        </p:nvGraphicFramePr>
        <p:xfrm>
          <a:off x="838199" y="1879166"/>
          <a:ext cx="10681356" cy="45821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14374">
                  <a:extLst>
                    <a:ext uri="{9D8B030D-6E8A-4147-A177-3AD203B41FA5}">
                      <a16:colId xmlns="" xmlns:a16="http://schemas.microsoft.com/office/drawing/2014/main" val="3373019839"/>
                    </a:ext>
                  </a:extLst>
                </a:gridCol>
                <a:gridCol w="2187470">
                  <a:extLst>
                    <a:ext uri="{9D8B030D-6E8A-4147-A177-3AD203B41FA5}">
                      <a16:colId xmlns="" xmlns:a16="http://schemas.microsoft.com/office/drawing/2014/main" val="2374159891"/>
                    </a:ext>
                  </a:extLst>
                </a:gridCol>
                <a:gridCol w="4099129">
                  <a:extLst>
                    <a:ext uri="{9D8B030D-6E8A-4147-A177-3AD203B41FA5}">
                      <a16:colId xmlns="" xmlns:a16="http://schemas.microsoft.com/office/drawing/2014/main" val="3010318069"/>
                    </a:ext>
                  </a:extLst>
                </a:gridCol>
                <a:gridCol w="1426610">
                  <a:extLst>
                    <a:ext uri="{9D8B030D-6E8A-4147-A177-3AD203B41FA5}">
                      <a16:colId xmlns="" xmlns:a16="http://schemas.microsoft.com/office/drawing/2014/main" val="246274518"/>
                    </a:ext>
                  </a:extLst>
                </a:gridCol>
                <a:gridCol w="2453773">
                  <a:extLst>
                    <a:ext uri="{9D8B030D-6E8A-4147-A177-3AD203B41FA5}">
                      <a16:colId xmlns="" xmlns:a16="http://schemas.microsoft.com/office/drawing/2014/main" val="2701038571"/>
                    </a:ext>
                  </a:extLst>
                </a:gridCol>
              </a:tblGrid>
              <a:tr h="37084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№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п/п</a:t>
                      </a: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0196" marR="30196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Наименование сырья, материалов, реагентов, катализаторов, полуфабрикатов, готовой продукции</a:t>
                      </a: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0196" marR="30196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Показатели качества, </a:t>
                      </a:r>
                      <a:br>
                        <a:rPr kumimoji="0" lang="ru-RU" altLang="ru-RU" sz="12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</a:br>
                      <a:r>
                        <a:rPr kumimoji="0" lang="ru-RU" altLang="ru-RU" sz="12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подлежащие проверке</a:t>
                      </a: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0196" marR="30196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Норма по нормативному </a:t>
                      </a:r>
                      <a:br>
                        <a:rPr kumimoji="0" lang="ru-RU" altLang="ru-RU" sz="12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</a:br>
                      <a:r>
                        <a:rPr kumimoji="0" lang="ru-RU" altLang="ru-RU" sz="12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документу</a:t>
                      </a: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0196" marR="30196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Область применения готовой продукции</a:t>
                      </a: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0196" marR="30196" marT="0" marB="0" anchor="ctr" horzOverflow="overflow"/>
                </a:tc>
                <a:extLst>
                  <a:ext uri="{0D108BD9-81ED-4DB2-BD59-A6C34878D82A}">
                    <a16:rowId xmlns="" xmlns:a16="http://schemas.microsoft.com/office/drawing/2014/main" val="2059748420"/>
                  </a:ext>
                </a:extLst>
              </a:tr>
              <a:tr h="37084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tabLst>
                          <a:tab pos="998538" algn="l"/>
                        </a:tabLst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tabLst>
                          <a:tab pos="998538" algn="l"/>
                        </a:tabLst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tabLst>
                          <a:tab pos="998538" algn="l"/>
                        </a:tabLst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tabLst>
                          <a:tab pos="998538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tabLst>
                          <a:tab pos="998538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tabLst>
                          <a:tab pos="998538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tabLst>
                          <a:tab pos="998538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tabLst>
                          <a:tab pos="998538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tabLst>
                          <a:tab pos="998538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None/>
                        <a:tabLst>
                          <a:tab pos="998538" algn="l"/>
                        </a:tabLst>
                      </a:pPr>
                      <a:r>
                        <a:rPr kumimoji="0" lang="ru-RU" altLang="ru-RU" sz="12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1. 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0196" marR="30196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Газ сухой углеводородный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0196" marR="30196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 Массовая доля углеводородов фракции С</a:t>
                      </a:r>
                      <a:r>
                        <a:rPr kumimoji="0" lang="ru-RU" altLang="ru-RU" sz="1200" b="0" u="none" strike="noStrike" cap="none" normalizeH="0" baseline="-25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  <a:r>
                        <a:rPr kumimoji="0" lang="ru-RU" altLang="ru-RU" sz="12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и выше, %, не более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 Содержание сероводорода, % об., не более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0196" marR="30196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5,0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не нормируется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0196" marR="30196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Поступает для очистки от сернистых соединений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0196" marR="30196" marT="0" marB="0" anchor="ctr" horzOverflow="overflow"/>
                </a:tc>
                <a:extLst>
                  <a:ext uri="{0D108BD9-81ED-4DB2-BD59-A6C34878D82A}">
                    <a16:rowId xmlns="" xmlns:a16="http://schemas.microsoft.com/office/drawing/2014/main" val="3932248616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+mn-lt"/>
                        </a:rPr>
                        <a:t>2. </a:t>
                      </a:r>
                    </a:p>
                    <a:p>
                      <a:pPr algn="ctr"/>
                      <a:endParaRPr lang="ru-RU" sz="1200" dirty="0">
                        <a:latin typeface="+mn-lt"/>
                      </a:endParaRPr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2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Рефлюксы – головка стабилизации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 Углеводородный состав: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массовая доля углеводородов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 фракции С</a:t>
                      </a:r>
                      <a:r>
                        <a:rPr kumimoji="0" lang="ru-RU" altLang="ru-RU" sz="1200" b="0" u="none" strike="noStrike" cap="none" normalizeH="0" baseline="-25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  <a:r>
                        <a:rPr kumimoji="0" lang="ru-RU" altLang="ru-RU" sz="12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 %, не более </a:t>
                      </a:r>
                    </a:p>
                    <a:p>
                      <a:pPr marL="171450" marR="0" lvl="0" indent="-17145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ru-RU" altLang="ru-RU" sz="12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 установки 43‑103, Л‑35‑11/600, Л‑35‑11/1000, </a:t>
                      </a:r>
                    </a:p>
                    <a:p>
                      <a:pPr marL="171450" marR="0" lvl="0" indent="-17145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ru-RU" altLang="ru-RU" sz="12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 секции 300 КПА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0196" marR="30196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2,0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5,0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0196" marR="30196" marT="0" marB="0" anchor="ctr" horzOverflow="overflow"/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2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Поступает для очистки от сернистых соединений и разделения на отдельные фракции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318914958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 фракции С</a:t>
                      </a:r>
                      <a:r>
                        <a:rPr kumimoji="0" lang="ru-RU" altLang="ru-RU" sz="1200" b="0" u="none" strike="noStrike" cap="none" normalizeH="0" baseline="-25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  <a:r>
                        <a:rPr kumimoji="0" lang="ru-RU" altLang="ru-RU" sz="12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и выше, %, не более</a:t>
                      </a:r>
                    </a:p>
                    <a:p>
                      <a:pPr marL="171450" marR="0" lvl="0" indent="-17145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ru-RU" altLang="ru-RU" sz="12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 установки 43-103</a:t>
                      </a:r>
                    </a:p>
                    <a:p>
                      <a:pPr marL="171450" marR="0" lvl="0" indent="-17145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ru-RU" altLang="ru-RU" sz="12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 установки АВТ-10 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0196" marR="30196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15,0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50,0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0196" marR="30196" marT="0" marB="0" anchor="ctr" horzOverflow="overflow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87755152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 фракции С</a:t>
                      </a:r>
                      <a:r>
                        <a:rPr kumimoji="0" lang="ru-RU" altLang="ru-RU" sz="1200" b="0" u="none" strike="noStrike" cap="none" normalizeH="0" baseline="-25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  <a:r>
                        <a:rPr kumimoji="0" lang="ru-RU" altLang="ru-RU" sz="12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 %, не более </a:t>
                      </a:r>
                    </a:p>
                    <a:p>
                      <a:pPr marL="171450" marR="0" lvl="0" indent="-17145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ru-RU" altLang="ru-RU" sz="12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 секции 300 КПА 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0196" marR="30196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5,0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0196" marR="30196" marT="0" marB="0" anchor="ctr" horzOverflow="overflow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682604632"/>
                  </a:ext>
                </a:extLst>
              </a:tr>
              <a:tr h="37084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tabLst>
                          <a:tab pos="998538" algn="l"/>
                        </a:tabLst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tabLst>
                          <a:tab pos="998538" algn="l"/>
                        </a:tabLst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tabLst>
                          <a:tab pos="998538" algn="l"/>
                        </a:tabLst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tabLst>
                          <a:tab pos="998538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tabLst>
                          <a:tab pos="998538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tabLst>
                          <a:tab pos="998538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tabLst>
                          <a:tab pos="998538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tabLst>
                          <a:tab pos="998538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tabLst>
                          <a:tab pos="998538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None/>
                        <a:tabLst>
                          <a:tab pos="998538" algn="l"/>
                        </a:tabLst>
                      </a:pPr>
                      <a:r>
                        <a:rPr kumimoji="0" lang="ru-RU" altLang="ru-RU" sz="12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3.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0196" marR="30196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Газовый конденсат факела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6854" marR="36854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6854" marR="36854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6854" marR="36854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Поступает для очистки от сернистых соединений и разделения на отдельные фракции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6854" marR="36854" marT="0" marB="0" anchor="ctr" horzOverflow="overflow"/>
                </a:tc>
                <a:extLst>
                  <a:ext uri="{0D108BD9-81ED-4DB2-BD59-A6C34878D82A}">
                    <a16:rowId xmlns="" xmlns:a16="http://schemas.microsoft.com/office/drawing/2014/main" val="1484601381"/>
                  </a:ext>
                </a:extLst>
              </a:tr>
              <a:tr h="37084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tabLst>
                          <a:tab pos="998538" algn="l"/>
                        </a:tabLst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tabLst>
                          <a:tab pos="998538" algn="l"/>
                        </a:tabLst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tabLst>
                          <a:tab pos="998538" algn="l"/>
                        </a:tabLst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tabLst>
                          <a:tab pos="998538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tabLst>
                          <a:tab pos="998538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tabLst>
                          <a:tab pos="998538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tabLst>
                          <a:tab pos="998538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tabLst>
                          <a:tab pos="998538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tabLst>
                          <a:tab pos="998538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None/>
                        <a:tabLst>
                          <a:tab pos="998538" algn="l"/>
                        </a:tabLst>
                      </a:pPr>
                      <a:r>
                        <a:rPr kumimoji="0" lang="ru-RU" altLang="ru-RU" sz="12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4.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0196" marR="30196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Бензин-отгон установки Л-24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6854" marR="36854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6854" marR="36854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6854" marR="36854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Поступает для очистки от сернистых соединений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6854" marR="36854" marT="0" marB="0" anchor="ctr" horzOverflow="overflow"/>
                </a:tc>
                <a:extLst>
                  <a:ext uri="{0D108BD9-81ED-4DB2-BD59-A6C34878D82A}">
                    <a16:rowId xmlns="" xmlns:a16="http://schemas.microsoft.com/office/drawing/2014/main" val="27006939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8910547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ok-t.ru/studopediaru/baza4/2367314896714.files/image021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00C3C5"/>
              </a:clrFrom>
              <a:clrTo>
                <a:srgbClr val="00C3C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1328" y="4094147"/>
            <a:ext cx="3215680" cy="2411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ok-t.ru/studopediaru/baza4/2367314896714.files/image020.pn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1290" y="3886055"/>
            <a:ext cx="2879228" cy="2827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>
            <a:extLst>
              <a:ext uri="{FF2B5EF4-FFF2-40B4-BE49-F238E27FC236}">
                <a16:creationId xmlns="" xmlns:a16="http://schemas.microsoft.com/office/drawing/2014/main" id="{6EFC246D-699D-8FA4-ADEC-3113F51B44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altLang="ru-RU" sz="2800" b="1" dirty="0"/>
              <a:t>Колонны установки АГФУ</a:t>
            </a:r>
            <a:endParaRPr lang="ru-RU" sz="2800" dirty="0"/>
          </a:p>
        </p:txBody>
      </p:sp>
      <p:sp>
        <p:nvSpPr>
          <p:cNvPr id="3" name="Номер слайда 2">
            <a:extLst>
              <a:ext uri="{FF2B5EF4-FFF2-40B4-BE49-F238E27FC236}">
                <a16:creationId xmlns="" xmlns:a16="http://schemas.microsoft.com/office/drawing/2014/main" id="{E0DC8225-EEC7-8AA7-54EC-3B8E962C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0A22C6-F084-439D-B0BE-9BB4293CFB29}" type="slidenum">
              <a:rPr lang="ru-RU" smtClean="0"/>
              <a:pPr>
                <a:defRPr/>
              </a:pPr>
              <a:t>40</a:t>
            </a:fld>
            <a:endParaRPr lang="ru-RU" dirty="0"/>
          </a:p>
        </p:txBody>
      </p:sp>
      <p:graphicFrame>
        <p:nvGraphicFramePr>
          <p:cNvPr id="6" name="Таблица 6">
            <a:extLst>
              <a:ext uri="{FF2B5EF4-FFF2-40B4-BE49-F238E27FC236}">
                <a16:creationId xmlns="" xmlns:a16="http://schemas.microsoft.com/office/drawing/2014/main" id="{1D791A3D-8630-4F66-A719-DB4DF868E5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7987605"/>
              </p:ext>
            </p:extLst>
          </p:nvPr>
        </p:nvGraphicFramePr>
        <p:xfrm>
          <a:off x="838199" y="1878068"/>
          <a:ext cx="10964159" cy="19224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40927">
                  <a:extLst>
                    <a:ext uri="{9D8B030D-6E8A-4147-A177-3AD203B41FA5}">
                      <a16:colId xmlns="" xmlns:a16="http://schemas.microsoft.com/office/drawing/2014/main" val="2004224648"/>
                    </a:ext>
                  </a:extLst>
                </a:gridCol>
                <a:gridCol w="1797706">
                  <a:extLst>
                    <a:ext uri="{9D8B030D-6E8A-4147-A177-3AD203B41FA5}">
                      <a16:colId xmlns="" xmlns:a16="http://schemas.microsoft.com/office/drawing/2014/main" val="1584529798"/>
                    </a:ext>
                  </a:extLst>
                </a:gridCol>
                <a:gridCol w="810705">
                  <a:extLst>
                    <a:ext uri="{9D8B030D-6E8A-4147-A177-3AD203B41FA5}">
                      <a16:colId xmlns="" xmlns:a16="http://schemas.microsoft.com/office/drawing/2014/main" val="565950481"/>
                    </a:ext>
                  </a:extLst>
                </a:gridCol>
                <a:gridCol w="810705">
                  <a:extLst>
                    <a:ext uri="{9D8B030D-6E8A-4147-A177-3AD203B41FA5}">
                      <a16:colId xmlns="" xmlns:a16="http://schemas.microsoft.com/office/drawing/2014/main" val="3141562060"/>
                    </a:ext>
                  </a:extLst>
                </a:gridCol>
                <a:gridCol w="961534">
                  <a:extLst>
                    <a:ext uri="{9D8B030D-6E8A-4147-A177-3AD203B41FA5}">
                      <a16:colId xmlns="" xmlns:a16="http://schemas.microsoft.com/office/drawing/2014/main" val="3153313045"/>
                    </a:ext>
                  </a:extLst>
                </a:gridCol>
                <a:gridCol w="1159497">
                  <a:extLst>
                    <a:ext uri="{9D8B030D-6E8A-4147-A177-3AD203B41FA5}">
                      <a16:colId xmlns="" xmlns:a16="http://schemas.microsoft.com/office/drawing/2014/main" val="2651324001"/>
                    </a:ext>
                  </a:extLst>
                </a:gridCol>
                <a:gridCol w="989815">
                  <a:extLst>
                    <a:ext uri="{9D8B030D-6E8A-4147-A177-3AD203B41FA5}">
                      <a16:colId xmlns="" xmlns:a16="http://schemas.microsoft.com/office/drawing/2014/main" val="262434874"/>
                    </a:ext>
                  </a:extLst>
                </a:gridCol>
                <a:gridCol w="807063">
                  <a:extLst>
                    <a:ext uri="{9D8B030D-6E8A-4147-A177-3AD203B41FA5}">
                      <a16:colId xmlns="" xmlns:a16="http://schemas.microsoft.com/office/drawing/2014/main" val="3867005036"/>
                    </a:ext>
                  </a:extLst>
                </a:gridCol>
                <a:gridCol w="984744">
                  <a:extLst>
                    <a:ext uri="{9D8B030D-6E8A-4147-A177-3AD203B41FA5}">
                      <a16:colId xmlns="" xmlns:a16="http://schemas.microsoft.com/office/drawing/2014/main" val="3030748370"/>
                    </a:ext>
                  </a:extLst>
                </a:gridCol>
                <a:gridCol w="984744">
                  <a:extLst>
                    <a:ext uri="{9D8B030D-6E8A-4147-A177-3AD203B41FA5}">
                      <a16:colId xmlns="" xmlns:a16="http://schemas.microsoft.com/office/drawing/2014/main" val="1347787091"/>
                    </a:ext>
                  </a:extLst>
                </a:gridCol>
                <a:gridCol w="1116719">
                  <a:extLst>
                    <a:ext uri="{9D8B030D-6E8A-4147-A177-3AD203B41FA5}">
                      <a16:colId xmlns="" xmlns:a16="http://schemas.microsoft.com/office/drawing/2014/main" val="298155978"/>
                    </a:ext>
                  </a:extLst>
                </a:gridCol>
              </a:tblGrid>
              <a:tr h="324000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№ п/п</a:t>
                      </a:r>
                    </a:p>
                  </a:txBody>
                  <a:tcPr marL="18000" marR="18000" marT="18000" marB="1800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Наименование оборудования (тип, наименование аппарата, назначение и т.д.)</a:t>
                      </a:r>
                    </a:p>
                  </a:txBody>
                  <a:tcPr marL="18000" marR="18000" marT="18000" marB="1800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Номер позиции на схеме, индекс</a:t>
                      </a:r>
                    </a:p>
                  </a:txBody>
                  <a:tcPr marL="18000" marR="18000" marT="18000" marB="1800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Количество,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шт.</a:t>
                      </a:r>
                    </a:p>
                  </a:txBody>
                  <a:tcPr marL="18000" marR="18000" marT="18000" marB="1800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Материал</a:t>
                      </a:r>
                    </a:p>
                  </a:txBody>
                  <a:tcPr marL="18000" marR="18000" marT="18000" marB="18000" anchor="ctr"/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+mn-lt"/>
                        </a:rPr>
                        <a:t>Техническая характеристика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10254831"/>
                  </a:ext>
                </a:extLst>
              </a:tr>
              <a:tr h="324000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№ п/п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8000" marR="18000" marT="18000" marB="18000"/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Наименование оборудования (тип, наименование аппарата, назначение и т.д.)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8000" marR="18000" marT="18000" marB="18000"/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Номер позиции на схеме, индекс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8000" marR="18000" marT="18000" marB="18000"/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Количество,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шт.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8000" marR="18000" marT="18000" marB="18000"/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Материал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8000" marR="18000" marT="18000" marB="1800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Расчетная температура, </a:t>
                      </a:r>
                      <a:r>
                        <a:rPr lang="ru-RU" sz="1200" dirty="0">
                          <a:effectLst/>
                          <a:latin typeface="+mn-lt"/>
                          <a:sym typeface="Symbol"/>
                        </a:rPr>
                        <a:t></a:t>
                      </a:r>
                      <a:r>
                        <a:rPr lang="ru-RU" sz="1200" dirty="0">
                          <a:effectLst/>
                          <a:latin typeface="+mn-lt"/>
                        </a:rPr>
                        <a:t>С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Расчетное давление, кгс/см</a:t>
                      </a:r>
                      <a:r>
                        <a:rPr lang="ru-RU" sz="1200" baseline="30000" dirty="0">
                          <a:effectLst/>
                          <a:latin typeface="+mn-lt"/>
                        </a:rPr>
                        <a:t>2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Диаметр, мм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Длина, высота, мм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Количество тарелок, шт.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Тип тарелок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8000" marR="18000" marT="18000" marB="18000" anchor="ctr"/>
                </a:tc>
                <a:extLst>
                  <a:ext uri="{0D108BD9-81ED-4DB2-BD59-A6C34878D82A}">
                    <a16:rowId xmlns="" xmlns:a16="http://schemas.microsoft.com/office/drawing/2014/main" val="855488045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1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2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3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4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5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7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8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9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10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11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12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8000" marR="18000" marT="18000" marB="18000" anchor="ctr"/>
                </a:tc>
                <a:extLst>
                  <a:ext uri="{0D108BD9-81ED-4DB2-BD59-A6C34878D82A}">
                    <a16:rowId xmlns="" xmlns:a16="http://schemas.microsoft.com/office/drawing/2014/main" val="3279205773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999490" algn="l"/>
                        </a:tabLs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2.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Депропанизатор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К-4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1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Ст3сп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135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17,0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1800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25718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45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Желобчатые 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8000" marR="18000" marT="18000" marB="18000" anchor="ctr"/>
                </a:tc>
                <a:extLst>
                  <a:ext uri="{0D108BD9-81ED-4DB2-BD59-A6C34878D82A}">
                    <a16:rowId xmlns="" xmlns:a16="http://schemas.microsoft.com/office/drawing/2014/main" val="997318618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999490" algn="l"/>
                        </a:tabLs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3.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Дебутанизатор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К-5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1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Ст.3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150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8,0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1600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26621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40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Желобчатые 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8000" marR="18000" marT="18000" marB="18000" anchor="ctr"/>
                </a:tc>
                <a:extLst>
                  <a:ext uri="{0D108BD9-81ED-4DB2-BD59-A6C34878D82A}">
                    <a16:rowId xmlns="" xmlns:a16="http://schemas.microsoft.com/office/drawing/2014/main" val="21698002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207225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6235F69-65E8-067F-59DF-9BF4F78DF4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1278" y="62383"/>
            <a:ext cx="8536947" cy="823785"/>
          </a:xfrm>
        </p:spPr>
        <p:txBody>
          <a:bodyPr>
            <a:noAutofit/>
          </a:bodyPr>
          <a:lstStyle/>
          <a:p>
            <a:r>
              <a:rPr lang="ru-RU" sz="2800" dirty="0"/>
              <a:t>Пример АГФУ на НПЗ</a:t>
            </a:r>
            <a:br>
              <a:rPr lang="ru-RU" sz="2800" dirty="0"/>
            </a:br>
            <a:r>
              <a:rPr lang="ru-RU" sz="2800" dirty="0"/>
              <a:t>Продукция установки АГФУ 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29378079-8F21-8DC2-C00D-E3C71A28BC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41</a:t>
            </a:fld>
            <a:endParaRPr lang="ru-RU"/>
          </a:p>
        </p:txBody>
      </p:sp>
      <p:graphicFrame>
        <p:nvGraphicFramePr>
          <p:cNvPr id="5" name="Таблица 3">
            <a:extLst>
              <a:ext uri="{FF2B5EF4-FFF2-40B4-BE49-F238E27FC236}">
                <a16:creationId xmlns="" xmlns:a16="http://schemas.microsoft.com/office/drawing/2014/main" id="{5D75D837-0D42-5307-1C3D-63522A333D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9997441"/>
              </p:ext>
            </p:extLst>
          </p:nvPr>
        </p:nvGraphicFramePr>
        <p:xfrm>
          <a:off x="821702" y="1386588"/>
          <a:ext cx="10548595" cy="49530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109719">
                  <a:extLst>
                    <a:ext uri="{9D8B030D-6E8A-4147-A177-3AD203B41FA5}">
                      <a16:colId xmlns="" xmlns:a16="http://schemas.microsoft.com/office/drawing/2014/main" val="3551126065"/>
                    </a:ext>
                  </a:extLst>
                </a:gridCol>
                <a:gridCol w="3280843">
                  <a:extLst>
                    <a:ext uri="{9D8B030D-6E8A-4147-A177-3AD203B41FA5}">
                      <a16:colId xmlns="" xmlns:a16="http://schemas.microsoft.com/office/drawing/2014/main" val="2922514086"/>
                    </a:ext>
                  </a:extLst>
                </a:gridCol>
                <a:gridCol w="1524157">
                  <a:extLst>
                    <a:ext uri="{9D8B030D-6E8A-4147-A177-3AD203B41FA5}">
                      <a16:colId xmlns="" xmlns:a16="http://schemas.microsoft.com/office/drawing/2014/main" val="2791800751"/>
                    </a:ext>
                  </a:extLst>
                </a:gridCol>
                <a:gridCol w="1524157">
                  <a:extLst>
                    <a:ext uri="{9D8B030D-6E8A-4147-A177-3AD203B41FA5}">
                      <a16:colId xmlns="" xmlns:a16="http://schemas.microsoft.com/office/drawing/2014/main" val="3498652266"/>
                    </a:ext>
                  </a:extLst>
                </a:gridCol>
                <a:gridCol w="2109719">
                  <a:extLst>
                    <a:ext uri="{9D8B030D-6E8A-4147-A177-3AD203B41FA5}">
                      <a16:colId xmlns="" xmlns:a16="http://schemas.microsoft.com/office/drawing/2014/main" val="3601025149"/>
                    </a:ext>
                  </a:extLst>
                </a:gridCol>
              </a:tblGrid>
              <a:tr h="37084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1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Газ сухой углеводородный</a:t>
                      </a:r>
                      <a:endParaRPr kumimoji="0" lang="ru-RU" alt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 Массовая доля углеводородов фракции С</a:t>
                      </a:r>
                      <a:r>
                        <a:rPr kumimoji="0" lang="ru-RU" altLang="ru-RU" sz="1100" b="0" u="none" strike="noStrike" cap="none" normalizeH="0" baseline="-25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и выше, %,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не более </a:t>
                      </a:r>
                      <a:endParaRPr kumimoji="0" lang="ru-RU" alt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11588" marR="11588" marT="0" marB="0" anchor="ctr" horzOverflow="overflow">
                    <a:solidFill>
                      <a:srgbClr val="ECF3E8"/>
                    </a:solidFill>
                  </a:tcPr>
                </a:tc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5,0 (не является браковочным)</a:t>
                      </a:r>
                      <a:endParaRPr kumimoji="0" lang="ru-RU" alt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11588" marR="11588" marT="0" marB="0" anchor="ctr" horzOverflow="overflow">
                    <a:solidFill>
                      <a:srgbClr val="ECF3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Используется в ка­честве </a:t>
                      </a:r>
                      <a:r>
                        <a:rPr kumimoji="0" lang="ru-RU" altLang="ru-RU" sz="11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топливного газа </a:t>
                      </a: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на технологи­ческих установках, котлах-утилизато­рах и других объ­ектах предприятия</a:t>
                      </a:r>
                      <a:endParaRPr kumimoji="0" lang="ru-RU" alt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rgbClr val="D6E6C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704550487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 Содержание сероводорода, % об., не более</a:t>
                      </a:r>
                      <a:endParaRPr kumimoji="0" lang="ru-RU" alt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11588" marR="11588" marT="0" marB="0" anchor="ctr" horzOverflow="overflow">
                    <a:solidFill>
                      <a:srgbClr val="D6E6CD"/>
                    </a:solidFill>
                  </a:tcPr>
                </a:tc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0,01 (до ввода в действие блока очистки сухого газа на установке 43-103)</a:t>
                      </a:r>
                      <a:endParaRPr kumimoji="0" lang="ru-RU" alt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11588" marR="11588" marT="0" marB="0" anchor="ctr" horzOverflow="overflow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64735596"/>
                  </a:ext>
                </a:extLst>
              </a:tr>
              <a:tr h="0">
                <a:tc rowSpan="9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Газы углеводородные сжиженные </a:t>
                      </a: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топливные для коммунально-бытового потребления.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* На установке производятся компоненты газов ПТ (ППФ), СПБТ (смесь ППФ и ББФ)</a:t>
                      </a:r>
                      <a:endParaRPr kumimoji="0" lang="ru-RU" alt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 Массовая доля компонентов, %</a:t>
                      </a:r>
                      <a:r>
                        <a:rPr kumimoji="0" lang="en-US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:</a:t>
                      </a:r>
                      <a:endParaRPr kumimoji="0" lang="ru-RU" alt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11588" marR="11588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ПТ</a:t>
                      </a:r>
                      <a:endParaRPr kumimoji="0" lang="ru-RU" alt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11588" marR="11588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СПБТ</a:t>
                      </a:r>
                      <a:endParaRPr kumimoji="0" lang="ru-RU" alt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11588" marR="11588" marT="0" marB="0" anchor="ctr" horzOverflow="overflow"/>
                </a:tc>
                <a:tc rowSpan="9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Используется в качестве </a:t>
                      </a:r>
                      <a:r>
                        <a:rPr kumimoji="0" lang="ru-RU" altLang="ru-RU" sz="11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топлива для коммунально-бытового потребления и промышленных целей</a:t>
                      </a:r>
                      <a:endParaRPr kumimoji="0" lang="ru-RU" alt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451153218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-сумма метана, этана и этилена</a:t>
                      </a:r>
                      <a:endParaRPr kumimoji="0" lang="ru-RU" alt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11588" marR="11588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не нормируется</a:t>
                      </a:r>
                      <a:endParaRPr kumimoji="0" lang="ru-RU" alt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11588" marR="11588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не нормируется</a:t>
                      </a:r>
                      <a:endParaRPr kumimoji="0" lang="ru-RU" alt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11588" marR="11588" marT="0" marB="0" anchor="ctr" horzOverflow="overflow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146219561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-сумма пропана и пропилена, не менее</a:t>
                      </a:r>
                      <a:endParaRPr kumimoji="0" lang="ru-RU" alt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11588" marR="11588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75</a:t>
                      </a:r>
                      <a:endParaRPr kumimoji="0" lang="ru-RU" alt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11588" marR="11588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не нормируется</a:t>
                      </a:r>
                      <a:endParaRPr kumimoji="0" lang="ru-RU" alt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11588" marR="11588" marT="0" marB="0" anchor="ctr" horzOverflow="overflow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058212903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-сумма бутанов и бутиленов, не более</a:t>
                      </a:r>
                      <a:endParaRPr kumimoji="0" lang="ru-RU" alt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11588" marR="11588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не нормируется</a:t>
                      </a:r>
                      <a:endParaRPr kumimoji="0" lang="ru-RU" alt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11588" marR="11588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60</a:t>
                      </a:r>
                      <a:endParaRPr kumimoji="0" lang="ru-RU" alt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11588" marR="11588" marT="0" marB="0" anchor="ctr" horzOverflow="overflow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84896988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 Объемная доля жидкого остатка при 20 °С, %, не более</a:t>
                      </a:r>
                      <a:endParaRPr kumimoji="0" lang="ru-RU" alt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11588" marR="11588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0,7</a:t>
                      </a:r>
                      <a:endParaRPr kumimoji="0" lang="ru-RU" alt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11588" marR="11588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1,6</a:t>
                      </a:r>
                      <a:endParaRPr kumimoji="0" lang="ru-RU" alt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11588" marR="11588" marT="0" marB="0" anchor="ctr" horzOverflow="overflow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6264566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3. Давление насыщенных паров, избыточное, МПа, при температуре: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плюс 45 °С, не более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минус 20 °С, не менее</a:t>
                      </a:r>
                      <a:endParaRPr kumimoji="0" lang="ru-RU" alt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11588" marR="11588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1,6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0,16</a:t>
                      </a:r>
                      <a:endParaRPr kumimoji="0" lang="ru-RU" alt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11588" marR="11588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1,6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  <a:endParaRPr kumimoji="0" lang="ru-RU" alt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11588" marR="11588" marT="0" marB="0" anchor="ctr" horzOverflow="overflow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956880347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4. Массовая доля сероводорода и меркаптановой серы, %, не более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в том числе сероводорода, не более</a:t>
                      </a:r>
                      <a:endParaRPr kumimoji="0" lang="ru-RU" alt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11588" marR="11588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0,013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0,003</a:t>
                      </a:r>
                      <a:endParaRPr kumimoji="0" lang="ru-RU" alt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11588" marR="11588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0,013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0,003</a:t>
                      </a:r>
                      <a:endParaRPr kumimoji="0" lang="ru-RU" alt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11588" marR="11588" marT="0" marB="0" anchor="ctr" horzOverflow="overflow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77744023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5. Содержание свободной воды и щелочи</a:t>
                      </a:r>
                      <a:endParaRPr kumimoji="0" lang="ru-RU" alt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11588" marR="11588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отсутствие</a:t>
                      </a:r>
                      <a:endParaRPr kumimoji="0" lang="ru-RU" alt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11588" marR="11588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отсутствие</a:t>
                      </a:r>
                      <a:endParaRPr kumimoji="0" lang="ru-RU" alt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11588" marR="11588" marT="0" marB="0" anchor="ctr" horzOverflow="overflow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678118777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6. Интенсивность запаха, баллы, не менее</a:t>
                      </a:r>
                      <a:endParaRPr kumimoji="0" lang="ru-RU" alt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11588" marR="11588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  <a:endParaRPr kumimoji="0" lang="ru-RU" alt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11588" marR="11588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  <a:endParaRPr kumimoji="0" lang="ru-RU" alt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11588" marR="11588" marT="0" marB="0" anchor="ctr" horzOverflow="overflow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144909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1096834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6235F69-65E8-067F-59DF-9BF4F78DF4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1278" y="62383"/>
            <a:ext cx="8536947" cy="823785"/>
          </a:xfrm>
        </p:spPr>
        <p:txBody>
          <a:bodyPr>
            <a:noAutofit/>
          </a:bodyPr>
          <a:lstStyle/>
          <a:p>
            <a:r>
              <a:rPr lang="ru-RU" sz="2800" dirty="0"/>
              <a:t>Пример АГФУ на НПЗ</a:t>
            </a:r>
            <a:br>
              <a:rPr lang="ru-RU" sz="2800" dirty="0"/>
            </a:br>
            <a:r>
              <a:rPr lang="ru-RU" sz="2800" dirty="0"/>
              <a:t>Продукция установки АГФУ 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29378079-8F21-8DC2-C00D-E3C71A28BC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42</a:t>
            </a:fld>
            <a:endParaRPr lang="ru-RU"/>
          </a:p>
        </p:txBody>
      </p:sp>
      <p:graphicFrame>
        <p:nvGraphicFramePr>
          <p:cNvPr id="6" name="Таблица 4">
            <a:extLst>
              <a:ext uri="{FF2B5EF4-FFF2-40B4-BE49-F238E27FC236}">
                <a16:creationId xmlns="" xmlns:a16="http://schemas.microsoft.com/office/drawing/2014/main" id="{CF29075F-E956-8809-ECC4-FAB0F4EB58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115712"/>
              </p:ext>
            </p:extLst>
          </p:nvPr>
        </p:nvGraphicFramePr>
        <p:xfrm>
          <a:off x="431539" y="1372330"/>
          <a:ext cx="11328922" cy="508392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455355">
                  <a:extLst>
                    <a:ext uri="{9D8B030D-6E8A-4147-A177-3AD203B41FA5}">
                      <a16:colId xmlns="" xmlns:a16="http://schemas.microsoft.com/office/drawing/2014/main" val="2354487642"/>
                    </a:ext>
                  </a:extLst>
                </a:gridCol>
                <a:gridCol w="3327662">
                  <a:extLst>
                    <a:ext uri="{9D8B030D-6E8A-4147-A177-3AD203B41FA5}">
                      <a16:colId xmlns="" xmlns:a16="http://schemas.microsoft.com/office/drawing/2014/main" val="554931755"/>
                    </a:ext>
                  </a:extLst>
                </a:gridCol>
                <a:gridCol w="838985">
                  <a:extLst>
                    <a:ext uri="{9D8B030D-6E8A-4147-A177-3AD203B41FA5}">
                      <a16:colId xmlns="" xmlns:a16="http://schemas.microsoft.com/office/drawing/2014/main" val="2438747797"/>
                    </a:ext>
                  </a:extLst>
                </a:gridCol>
                <a:gridCol w="838985">
                  <a:extLst>
                    <a:ext uri="{9D8B030D-6E8A-4147-A177-3AD203B41FA5}">
                      <a16:colId xmlns="" xmlns:a16="http://schemas.microsoft.com/office/drawing/2014/main" val="3099140787"/>
                    </a:ext>
                  </a:extLst>
                </a:gridCol>
                <a:gridCol w="838985">
                  <a:extLst>
                    <a:ext uri="{9D8B030D-6E8A-4147-A177-3AD203B41FA5}">
                      <a16:colId xmlns="" xmlns:a16="http://schemas.microsoft.com/office/drawing/2014/main" val="4275665610"/>
                    </a:ext>
                  </a:extLst>
                </a:gridCol>
                <a:gridCol w="3028950">
                  <a:extLst>
                    <a:ext uri="{9D8B030D-6E8A-4147-A177-3AD203B41FA5}">
                      <a16:colId xmlns="" xmlns:a16="http://schemas.microsoft.com/office/drawing/2014/main" val="1319958765"/>
                    </a:ext>
                  </a:extLst>
                </a:gridCol>
              </a:tblGrid>
              <a:tr h="288000">
                <a:tc rowSpan="8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Фракция пропан-пропиленовая</a:t>
                      </a: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.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* На установке производится компонент фракции пропан-пропиленовой (ППФ)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1. Массовая доля компонентов, %:</a:t>
                      </a:r>
                      <a:endParaRPr lang="ru-RU" sz="105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1588" marR="11588" marT="0" marB="0" anchor="ctr"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CF3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А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1588" marR="11588" marT="0" marB="0" anchor="ctr"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CF3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Б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1588" marR="11588" marT="0" marB="0" anchor="ctr"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CF3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В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1588" marR="11588" marT="0" marB="0" anchor="ctr"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CF3E8"/>
                    </a:solidFill>
                  </a:tcPr>
                </a:tc>
                <a:tc rowSpan="8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Применяется в качестве </a:t>
                      </a:r>
                      <a:r>
                        <a:rPr lang="ru-RU" sz="1050" b="1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сырья для производства </a:t>
                      </a:r>
                      <a:r>
                        <a:rPr lang="ru-RU" sz="1050" b="1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полимердистиллята</a:t>
                      </a:r>
                      <a:r>
                        <a:rPr lang="ru-RU" sz="1050" b="1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и установок концентрирования</a:t>
                      </a:r>
                      <a:endParaRPr lang="ru-RU" sz="105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D6E6C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44588481"/>
                  </a:ext>
                </a:extLst>
              </a:tr>
              <a:tr h="2880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 сумма углеводородов С</a:t>
                      </a:r>
                      <a:r>
                        <a:rPr lang="ru-RU" sz="1050" baseline="-250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</a:t>
                      </a: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,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не более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1588" marR="115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2,0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1588" marR="115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4,0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1588" marR="115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6,0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1588" marR="11588" marT="0" marB="0" anchor="ctr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842346271"/>
                  </a:ext>
                </a:extLst>
              </a:tr>
              <a:tr h="2880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 пропан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1588" marR="115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не норм.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1588" marR="115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не норм.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1588" marR="115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не норм.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1588" marR="11588" marT="0" marB="0" anchor="ctr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41923191"/>
                  </a:ext>
                </a:extLst>
              </a:tr>
              <a:tr h="2880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 пропилен, не менее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1588" marR="115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65,0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1588" marR="115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42,0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1588" marR="115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25,0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1588" marR="11588" marT="0" marB="0" anchor="ctr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074178102"/>
                  </a:ext>
                </a:extLst>
              </a:tr>
              <a:tr h="2880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 сумма углеводородов С</a:t>
                      </a:r>
                      <a:r>
                        <a:rPr lang="ru-RU" sz="1050" baseline="-250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</a:t>
                      </a: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,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не более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1588" marR="115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5,0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1588" marR="115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6,0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1588" marR="115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8,0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1588" marR="11588" marT="0" marB="0" anchor="ctr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168478615"/>
                  </a:ext>
                </a:extLst>
              </a:tr>
              <a:tr h="2880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 сумма углеводородов С</a:t>
                      </a:r>
                      <a:r>
                        <a:rPr lang="ru-RU" sz="1050" baseline="-250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</a:t>
                      </a: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, и выше, не более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1588" marR="115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отс.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1588" marR="115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отс.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1588" marR="115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1,0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1588" marR="11588" marT="0" marB="0" anchor="ctr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82446826"/>
                  </a:ext>
                </a:extLst>
              </a:tr>
              <a:tr h="2880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2. Массовая доля сероводорода, %, не более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1588" marR="115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0,002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1588" marR="115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0,002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1588" marR="115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0,02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1588" marR="11588" marT="0" marB="0" anchor="ctr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249433698"/>
                  </a:ext>
                </a:extLst>
              </a:tr>
              <a:tr h="28800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3. Содержание свободной воды и щелочи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1588" marR="115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отсутствие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1588" marR="115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отсутствие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1588" marR="115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отсутствие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1588" marR="11588" marT="0" marB="0" anchor="ctr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31746623"/>
                  </a:ext>
                </a:extLst>
              </a:tr>
              <a:tr h="288000"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1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Фракция бутан-бутиленовая</a:t>
                      </a: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установки АГФУ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1. Массовая доля компонентов, %: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 сумма углеводородов фракции С</a:t>
                      </a:r>
                      <a:r>
                        <a:rPr lang="ru-RU" sz="1050" baseline="-250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</a:t>
                      </a: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, не более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1588" marR="11588" marT="0" marB="0" anchor="ctr"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5,0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1588" marR="11588" marT="0" marB="0" anchor="ctr"/>
                </a:tc>
                <a:tc hMerge="1">
                  <a:txBody>
                    <a:bodyPr/>
                    <a:lstStyle/>
                    <a:p>
                      <a:endParaRPr lang="ru-RU" sz="9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900" dirty="0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Используется в качестве компонента </a:t>
                      </a:r>
                      <a:r>
                        <a:rPr lang="ru-RU" sz="1050" b="1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сырья на установке сернокислотного алкилирования </a:t>
                      </a: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25/12, а также в качестве компонента для приготовления газа углеводородного сжиженного бытового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="" xmlns:a16="http://schemas.microsoft.com/office/drawing/2014/main" val="1229059769"/>
                  </a:ext>
                </a:extLst>
              </a:tr>
              <a:tr h="28800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 сумма бутиленов, не менее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1588" marR="11588" marT="0" marB="0" anchor="ctr"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25,0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1588" marR="11588" marT="0" marB="0" anchor="ctr"/>
                </a:tc>
                <a:tc hMerge="1">
                  <a:txBody>
                    <a:bodyPr/>
                    <a:lstStyle/>
                    <a:p>
                      <a:endParaRPr lang="ru-RU" sz="9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9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869681553"/>
                  </a:ext>
                </a:extLst>
              </a:tr>
              <a:tr h="28800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 сумма углеводородов фракции С</a:t>
                      </a:r>
                      <a:r>
                        <a:rPr lang="ru-RU" sz="1050" baseline="-250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 </a:t>
                      </a: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и выше, не более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1588" marR="11588" marT="0" marB="0" anchor="ctr"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6,0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1588" marR="11588" marT="0" marB="0" anchor="ctr"/>
                </a:tc>
                <a:tc hMerge="1">
                  <a:txBody>
                    <a:bodyPr/>
                    <a:lstStyle/>
                    <a:p>
                      <a:endParaRPr lang="ru-RU" sz="9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9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11689857"/>
                  </a:ext>
                </a:extLst>
              </a:tr>
              <a:tr h="28800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2. Массовая доля сероводорода и меркаптановой серы, %, не более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1588" marR="11588" marT="0" marB="0" anchor="ctr"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0,02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1588" marR="11588" marT="0" marB="0" anchor="ctr"/>
                </a:tc>
                <a:tc hMerge="1">
                  <a:txBody>
                    <a:bodyPr/>
                    <a:lstStyle/>
                    <a:p>
                      <a:endParaRPr lang="ru-RU" sz="9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9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385940183"/>
                  </a:ext>
                </a:extLst>
              </a:tr>
              <a:tr h="28800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1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Газ кислый</a:t>
                      </a:r>
                      <a:endParaRPr lang="ru-RU" sz="105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1. Массовая доля Н</a:t>
                      </a:r>
                      <a:r>
                        <a:rPr lang="ru-RU" sz="1050" baseline="-250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</a:t>
                      </a: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 + СО</a:t>
                      </a:r>
                      <a:r>
                        <a:rPr lang="ru-RU" sz="1050" baseline="-250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</a:t>
                      </a: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, %, не менее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1588" marR="11588" marT="0" marB="0" anchor="ctr"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96,0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1588" marR="11588" marT="0" marB="0" anchor="ctr"/>
                </a:tc>
                <a:tc hMerge="1">
                  <a:txBody>
                    <a:bodyPr/>
                    <a:lstStyle/>
                    <a:p>
                      <a:endParaRPr lang="ru-RU" sz="9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9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Используется в качестве сырья </a:t>
                      </a:r>
                      <a:r>
                        <a:rPr lang="ru-RU" sz="1050" b="1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для производства серной кислоты </a:t>
                      </a: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методом расщепления, а также на установке </a:t>
                      </a:r>
                      <a:r>
                        <a:rPr lang="ru-RU" sz="1050" b="1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по производству элементарной серы</a:t>
                      </a:r>
                      <a:endParaRPr lang="ru-RU" sz="105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6C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882872196"/>
                  </a:ext>
                </a:extLst>
              </a:tr>
              <a:tr h="28800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2. Массовая доля углеводородов, %, не более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1588" marR="11588" marT="0" marB="0" anchor="ctr"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4,0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1588" marR="11588" marT="0" marB="0" anchor="ctr"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sz="9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9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0707388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1754001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6235F69-65E8-067F-59DF-9BF4F78DF4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1278" y="62383"/>
            <a:ext cx="8536947" cy="823785"/>
          </a:xfrm>
        </p:spPr>
        <p:txBody>
          <a:bodyPr>
            <a:noAutofit/>
          </a:bodyPr>
          <a:lstStyle/>
          <a:p>
            <a:r>
              <a:rPr lang="ru-RU" sz="2800" dirty="0"/>
              <a:t>Пример АГФУ на НПЗ</a:t>
            </a:r>
            <a:br>
              <a:rPr lang="ru-RU" sz="2800" dirty="0"/>
            </a:br>
            <a:r>
              <a:rPr lang="ru-RU" sz="2800" dirty="0"/>
              <a:t>Продукция установки АГФУ 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29378079-8F21-8DC2-C00D-E3C71A28BC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43</a:t>
            </a:fld>
            <a:endParaRPr lang="ru-RU"/>
          </a:p>
        </p:txBody>
      </p:sp>
      <p:graphicFrame>
        <p:nvGraphicFramePr>
          <p:cNvPr id="3" name="Таблица 4">
            <a:extLst>
              <a:ext uri="{FF2B5EF4-FFF2-40B4-BE49-F238E27FC236}">
                <a16:creationId xmlns="" xmlns:a16="http://schemas.microsoft.com/office/drawing/2014/main" id="{97CCAFE5-5105-6EED-849A-5646C93EF2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1334336"/>
              </p:ext>
            </p:extLst>
          </p:nvPr>
        </p:nvGraphicFramePr>
        <p:xfrm>
          <a:off x="801278" y="1731017"/>
          <a:ext cx="10642864" cy="332841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660716">
                  <a:extLst>
                    <a:ext uri="{9D8B030D-6E8A-4147-A177-3AD203B41FA5}">
                      <a16:colId xmlns="" xmlns:a16="http://schemas.microsoft.com/office/drawing/2014/main" val="779905732"/>
                    </a:ext>
                  </a:extLst>
                </a:gridCol>
                <a:gridCol w="2759697">
                  <a:extLst>
                    <a:ext uri="{9D8B030D-6E8A-4147-A177-3AD203B41FA5}">
                      <a16:colId xmlns="" xmlns:a16="http://schemas.microsoft.com/office/drawing/2014/main" val="318158432"/>
                    </a:ext>
                  </a:extLst>
                </a:gridCol>
                <a:gridCol w="2903455">
                  <a:extLst>
                    <a:ext uri="{9D8B030D-6E8A-4147-A177-3AD203B41FA5}">
                      <a16:colId xmlns="" xmlns:a16="http://schemas.microsoft.com/office/drawing/2014/main" val="3855508058"/>
                    </a:ext>
                  </a:extLst>
                </a:gridCol>
                <a:gridCol w="2318996">
                  <a:extLst>
                    <a:ext uri="{9D8B030D-6E8A-4147-A177-3AD203B41FA5}">
                      <a16:colId xmlns="" xmlns:a16="http://schemas.microsoft.com/office/drawing/2014/main" val="2915692833"/>
                    </a:ext>
                  </a:extLst>
                </a:gridCol>
              </a:tblGrid>
              <a:tr h="370840">
                <a:tc rowSpan="4"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Фракции бензиновые 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 компоненты товарных бензинов. Технические условия </a:t>
                      </a:r>
                    </a:p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(бензин газовый)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1. Внешний вид</a:t>
                      </a:r>
                    </a:p>
                  </a:txBody>
                  <a:tcPr marL="11588" marR="11588" marT="0" marB="0" anchor="ctr"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CF3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бесцветная прозрачная жидкость, не содержащая воды и механических примесей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1588" marR="11588" marT="0" marB="0" anchor="ctr"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CF3E8"/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Используется в качестве компонента при приготовлении товарных автомобильных бензинов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6C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227590312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2. Фракционный состав:</a:t>
                      </a:r>
                    </a:p>
                    <a:p>
                      <a:pPr marL="285750" indent="-285750" algn="just">
                        <a:lnSpc>
                          <a:spcPct val="12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температура начала перегонки, °С, не ниже</a:t>
                      </a:r>
                    </a:p>
                    <a:p>
                      <a:pPr marL="285750" indent="-285750" algn="just">
                        <a:lnSpc>
                          <a:spcPct val="12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90% перегоняется при температуре, °С, не выше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1588" marR="115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не нормируется</a:t>
                      </a:r>
                    </a:p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190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1588" marR="11588" marT="0" marB="0" anchor="ctr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30716147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just">
                        <a:lnSpc>
                          <a:spcPct val="12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температура конца кипения, °С, не выше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1588" marR="115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215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1588" marR="11588" marT="0" marB="0" anchor="ctr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954478609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3. Испытание на медной пластине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1588" marR="11588" marT="0" marB="0" anchor="ctr"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выдерживает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1588" marR="11588" marT="0" marB="0" anchor="ctr"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6922804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1177615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AF87606-E4B6-8402-D4A2-DD433835F9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ru-RU" sz="2800" b="1" dirty="0"/>
              <a:t>Пример ГФУ на НПЗ</a:t>
            </a:r>
            <a:r>
              <a:rPr lang="ru-RU" altLang="ru-RU" sz="2800" dirty="0"/>
              <a:t/>
            </a:r>
            <a:br>
              <a:rPr lang="ru-RU" altLang="ru-RU" sz="2800" dirty="0"/>
            </a:br>
            <a:r>
              <a:rPr lang="ru-RU" altLang="ru-RU" sz="2800" b="1" dirty="0"/>
              <a:t>Колонны установки ГФУ</a:t>
            </a:r>
            <a:endParaRPr lang="ru-RU" sz="2800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D3347C3D-B388-931D-4B9F-609AB616E5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44</a:t>
            </a:fld>
            <a:endParaRPr lang="ru-RU"/>
          </a:p>
        </p:txBody>
      </p:sp>
      <p:graphicFrame>
        <p:nvGraphicFramePr>
          <p:cNvPr id="5" name="Таблица 5">
            <a:extLst>
              <a:ext uri="{FF2B5EF4-FFF2-40B4-BE49-F238E27FC236}">
                <a16:creationId xmlns="" xmlns:a16="http://schemas.microsoft.com/office/drawing/2014/main" id="{F8F3BCA7-3B50-94A9-9935-A4053BBBFC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2928311"/>
              </p:ext>
            </p:extLst>
          </p:nvPr>
        </p:nvGraphicFramePr>
        <p:xfrm>
          <a:off x="677945" y="1870585"/>
          <a:ext cx="10992439" cy="44913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942707">
                  <a:extLst>
                    <a:ext uri="{9D8B030D-6E8A-4147-A177-3AD203B41FA5}">
                      <a16:colId xmlns="" xmlns:a16="http://schemas.microsoft.com/office/drawing/2014/main" val="3136545100"/>
                    </a:ext>
                  </a:extLst>
                </a:gridCol>
                <a:gridCol w="1055804">
                  <a:extLst>
                    <a:ext uri="{9D8B030D-6E8A-4147-A177-3AD203B41FA5}">
                      <a16:colId xmlns="" xmlns:a16="http://schemas.microsoft.com/office/drawing/2014/main" val="3114097717"/>
                    </a:ext>
                  </a:extLst>
                </a:gridCol>
                <a:gridCol w="725862">
                  <a:extLst>
                    <a:ext uri="{9D8B030D-6E8A-4147-A177-3AD203B41FA5}">
                      <a16:colId xmlns="" xmlns:a16="http://schemas.microsoft.com/office/drawing/2014/main" val="2644318751"/>
                    </a:ext>
                  </a:extLst>
                </a:gridCol>
                <a:gridCol w="1074658">
                  <a:extLst>
                    <a:ext uri="{9D8B030D-6E8A-4147-A177-3AD203B41FA5}">
                      <a16:colId xmlns="" xmlns:a16="http://schemas.microsoft.com/office/drawing/2014/main" val="3022437062"/>
                    </a:ext>
                  </a:extLst>
                </a:gridCol>
                <a:gridCol w="1329177">
                  <a:extLst>
                    <a:ext uri="{9D8B030D-6E8A-4147-A177-3AD203B41FA5}">
                      <a16:colId xmlns="" xmlns:a16="http://schemas.microsoft.com/office/drawing/2014/main" val="4012787541"/>
                    </a:ext>
                  </a:extLst>
                </a:gridCol>
                <a:gridCol w="1018097">
                  <a:extLst>
                    <a:ext uri="{9D8B030D-6E8A-4147-A177-3AD203B41FA5}">
                      <a16:colId xmlns="" xmlns:a16="http://schemas.microsoft.com/office/drawing/2014/main" val="1159941621"/>
                    </a:ext>
                  </a:extLst>
                </a:gridCol>
                <a:gridCol w="961532">
                  <a:extLst>
                    <a:ext uri="{9D8B030D-6E8A-4147-A177-3AD203B41FA5}">
                      <a16:colId xmlns="" xmlns:a16="http://schemas.microsoft.com/office/drawing/2014/main" val="3920266458"/>
                    </a:ext>
                  </a:extLst>
                </a:gridCol>
                <a:gridCol w="725866">
                  <a:extLst>
                    <a:ext uri="{9D8B030D-6E8A-4147-A177-3AD203B41FA5}">
                      <a16:colId xmlns="" xmlns:a16="http://schemas.microsoft.com/office/drawing/2014/main" val="2118669691"/>
                    </a:ext>
                  </a:extLst>
                </a:gridCol>
                <a:gridCol w="855877">
                  <a:extLst>
                    <a:ext uri="{9D8B030D-6E8A-4147-A177-3AD203B41FA5}">
                      <a16:colId xmlns="" xmlns:a16="http://schemas.microsoft.com/office/drawing/2014/main" val="1868448308"/>
                    </a:ext>
                  </a:extLst>
                </a:gridCol>
                <a:gridCol w="1302859">
                  <a:extLst>
                    <a:ext uri="{9D8B030D-6E8A-4147-A177-3AD203B41FA5}">
                      <a16:colId xmlns="" xmlns:a16="http://schemas.microsoft.com/office/drawing/2014/main" val="1536224549"/>
                    </a:ext>
                  </a:extLst>
                </a:gridCol>
              </a:tblGrid>
              <a:tr h="468000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Наименование оборудования (тип, наименование аппарата, назначение и т.д.)</a:t>
                      </a:r>
                    </a:p>
                  </a:txBody>
                  <a:tcPr marL="57416" marR="57416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Номер позиции по схеме, индекс</a:t>
                      </a:r>
                    </a:p>
                  </a:txBody>
                  <a:tcPr marL="57416" marR="57416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Кол-во, шт.</a:t>
                      </a:r>
                    </a:p>
                  </a:txBody>
                  <a:tcPr marL="57416" marR="57416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Материал</a:t>
                      </a:r>
                    </a:p>
                  </a:txBody>
                  <a:tcPr marL="57416" marR="57416" marT="0" marB="0" anchor="ctr"/>
                </a:tc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Техническая характеристика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7416" marR="57416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7416" marR="57416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7416" marR="57416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7416" marR="57416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7416" marR="57416" marT="0" marB="0"/>
                </a:tc>
                <a:extLst>
                  <a:ext uri="{0D108BD9-81ED-4DB2-BD59-A6C34878D82A}">
                    <a16:rowId xmlns="" xmlns:a16="http://schemas.microsoft.com/office/drawing/2014/main" val="343321499"/>
                  </a:ext>
                </a:extLst>
              </a:tr>
              <a:tr h="468000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Наименование оборудования (тип, наименование аппарата, назначение и т.д.)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7416" marR="57416" marT="0" marB="0"/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Номер позиции по схеме, индекс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7416" marR="57416" marT="0" marB="0"/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Кол-во, шт.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7416" marR="57416" marT="0" marB="0"/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Материал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7416" marR="5741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расчетная температура, °С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расчетное давление, МПа (кгс/см</a:t>
                      </a:r>
                      <a:r>
                        <a:rPr lang="ru-RU" sz="1200" baseline="30000" dirty="0">
                          <a:effectLst/>
                          <a:latin typeface="+mn-lt"/>
                        </a:rPr>
                        <a:t>2</a:t>
                      </a:r>
                      <a:r>
                        <a:rPr lang="ru-RU" sz="1200" dirty="0">
                          <a:effectLst/>
                          <a:latin typeface="+mn-lt"/>
                        </a:rPr>
                        <a:t>)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диаметр, мм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высота, мм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кол-во тарелок, </a:t>
                      </a:r>
                      <a:br>
                        <a:rPr lang="ru-RU" sz="1200" dirty="0">
                          <a:effectLst/>
                          <a:latin typeface="+mn-lt"/>
                        </a:rPr>
                      </a:br>
                      <a:r>
                        <a:rPr lang="ru-RU" sz="1200" dirty="0">
                          <a:effectLst/>
                          <a:latin typeface="+mn-lt"/>
                        </a:rPr>
                        <a:t>шт.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тип тарелок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extLst>
                  <a:ext uri="{0D108BD9-81ED-4DB2-BD59-A6C34878D82A}">
                    <a16:rowId xmlns="" xmlns:a16="http://schemas.microsoft.com/office/drawing/2014/main" val="3894766312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Основной дебутанизатор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К-1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1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20Ксп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130-низ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70-верх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1,27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(12,7)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3400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69500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90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2-х поточные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ОН-26-02-29-66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extLst>
                  <a:ext uri="{0D108BD9-81ED-4DB2-BD59-A6C34878D82A}">
                    <a16:rowId xmlns="" xmlns:a16="http://schemas.microsoft.com/office/drawing/2014/main" val="2601459310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Пропановая колонна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К-3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1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16ГС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92-низ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82-верх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1,65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(16,5)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2800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51400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60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2-х поточные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ОН-26-02-29-66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extLst>
                  <a:ext uri="{0D108BD9-81ED-4DB2-BD59-A6C34878D82A}">
                    <a16:rowId xmlns="" xmlns:a16="http://schemas.microsoft.com/office/drawing/2014/main" val="1722967180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Изобутановая колонна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К-5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1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20Ксп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74-низ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64-верх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1,04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(10,4)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3600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69600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90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2-х поточные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ОН-26-02-29-66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extLst>
                  <a:ext uri="{0D108BD9-81ED-4DB2-BD59-A6C34878D82A}">
                    <a16:rowId xmlns="" xmlns:a16="http://schemas.microsoft.com/office/drawing/2014/main" val="676902760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Изобутановая колонна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К-5А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1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16ГСсп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64-низ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60-верх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1,03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(10,3)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3600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69600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90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2-х поточные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ОН-26-02-29-66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extLst>
                  <a:ext uri="{0D108BD9-81ED-4DB2-BD59-A6C34878D82A}">
                    <a16:rowId xmlns="" xmlns:a16="http://schemas.microsoft.com/office/drawing/2014/main" val="1271849465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Изопентановая колонна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К-6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1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16ГС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130-низ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100-верх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0,7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(7,0)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2600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69300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90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2-х поточные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ОН-26-02-29-66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extLst>
                  <a:ext uri="{0D108BD9-81ED-4DB2-BD59-A6C34878D82A}">
                    <a16:rowId xmlns="" xmlns:a16="http://schemas.microsoft.com/office/drawing/2014/main" val="2271350478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Изопентановая колонна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К-6А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1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16ГС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130-низ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100-верх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0,7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(7,0)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2600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69300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90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2-х поточные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ОН-26-02-29-66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extLst>
                  <a:ext uri="{0D108BD9-81ED-4DB2-BD59-A6C34878D82A}">
                    <a16:rowId xmlns="" xmlns:a16="http://schemas.microsoft.com/office/drawing/2014/main" val="7457932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8339899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EE2299E-3663-FF51-569B-DABFEC25EA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9345" y="207390"/>
            <a:ext cx="8462319" cy="678778"/>
          </a:xfrm>
        </p:spPr>
        <p:txBody>
          <a:bodyPr>
            <a:normAutofit/>
          </a:bodyPr>
          <a:lstStyle/>
          <a:p>
            <a:r>
              <a:rPr lang="ru-RU" altLang="ru-RU" sz="2400" b="1" dirty="0"/>
              <a:t>Пример ГФУ на НПЗ</a:t>
            </a:r>
            <a:endParaRPr lang="ru-RU" sz="2400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42148822-0ABD-392E-E7C2-FAA0BB6FEB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45</a:t>
            </a:fld>
            <a:endParaRPr lang="ru-RU"/>
          </a:p>
        </p:txBody>
      </p:sp>
      <p:pic>
        <p:nvPicPr>
          <p:cNvPr id="5" name="Picture 2" descr="https://media.gazprom-neft.ru/picts/picts_repository/tnw1200-1_DSC_2076.jpg">
            <a:extLst>
              <a:ext uri="{FF2B5EF4-FFF2-40B4-BE49-F238E27FC236}">
                <a16:creationId xmlns="" xmlns:a16="http://schemas.microsoft.com/office/drawing/2014/main" id="{E5222198-7A6D-E7C8-9D79-29E31A8A2E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8228" y="984137"/>
            <a:ext cx="8595543" cy="5737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1452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EE2299E-3663-FF51-569B-DABFEC25EA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5637"/>
            <a:ext cx="8462319" cy="823785"/>
          </a:xfrm>
        </p:spPr>
        <p:txBody>
          <a:bodyPr>
            <a:normAutofit/>
          </a:bodyPr>
          <a:lstStyle/>
          <a:p>
            <a:r>
              <a:rPr lang="ru-RU" altLang="ru-RU" sz="2400" b="1" dirty="0"/>
              <a:t>Пример ГФУ на НПЗ</a:t>
            </a:r>
            <a:endParaRPr lang="ru-RU" sz="2400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42148822-0ABD-392E-E7C2-FAA0BB6FEB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46</a:t>
            </a:fld>
            <a:endParaRPr lang="ru-RU"/>
          </a:p>
        </p:txBody>
      </p:sp>
      <p:pic>
        <p:nvPicPr>
          <p:cNvPr id="3" name="Picture 2" descr="http://sdelanounas.ru/i/d/3/d/d3d3LnNkZWxhbm91bmFzLnJ1L3VwbG9hZHMvOS82Lzk2NDE0MDY4MjMyMDFfb3JpZy5qcGVnP19faWQ9NTE2MzY=.jpg">
            <a:extLst>
              <a:ext uri="{FF2B5EF4-FFF2-40B4-BE49-F238E27FC236}">
                <a16:creationId xmlns="" xmlns:a16="http://schemas.microsoft.com/office/drawing/2014/main" id="{02E45A21-46B2-BD09-4D49-25AF02322C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0412" y="2922965"/>
            <a:ext cx="5188230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http://expert.ru/data/public/416793/416836/042_expert_11.jpg">
            <a:extLst>
              <a:ext uri="{FF2B5EF4-FFF2-40B4-BE49-F238E27FC236}">
                <a16:creationId xmlns="" xmlns:a16="http://schemas.microsoft.com/office/drawing/2014/main" id="{C05E070C-F3B4-9099-7519-1AA08D3C36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772" y="1361209"/>
            <a:ext cx="5953125" cy="397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594755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1524001" y="1780659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/>
          </a:p>
        </p:txBody>
      </p:sp>
      <p:sp>
        <p:nvSpPr>
          <p:cNvPr id="2052" name="Rectangle 7"/>
          <p:cNvSpPr>
            <a:spLocks noChangeArrowheads="1"/>
          </p:cNvSpPr>
          <p:nvPr/>
        </p:nvSpPr>
        <p:spPr bwMode="auto">
          <a:xfrm>
            <a:off x="779872" y="3643244"/>
            <a:ext cx="89789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b="1" dirty="0">
                <a:latin typeface="+mn-lt"/>
              </a:rPr>
              <a:t>УСТАРЕВШИЕ МАТЕРИАЛЫ</a:t>
            </a:r>
            <a:endParaRPr lang="en-US" altLang="ru-RU" sz="2800" b="1" dirty="0">
              <a:latin typeface="+mn-lt"/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="" xmlns:a16="http://schemas.microsoft.com/office/drawing/2014/main" id="{BA42F000-DC56-D9C9-D783-DF226FEBDD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0A22C6-F084-439D-B0BE-9BB4293CFB29}" type="slidenum">
              <a:rPr lang="ru-RU" smtClean="0"/>
              <a:pPr>
                <a:defRPr/>
              </a:pPr>
              <a:t>47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8378172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9051" y="1341439"/>
            <a:ext cx="9559925" cy="4675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99C0325A-6D68-1045-CFA6-8147484A5A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6929"/>
            <a:ext cx="8462319" cy="823785"/>
          </a:xfrm>
        </p:spPr>
        <p:txBody>
          <a:bodyPr>
            <a:normAutofit/>
          </a:bodyPr>
          <a:lstStyle/>
          <a:p>
            <a:r>
              <a:rPr lang="ru-RU" altLang="ru-RU" sz="2800" b="1" dirty="0">
                <a:latin typeface="Arial" pitchFamily="34" charset="0"/>
              </a:rPr>
              <a:t>Газофракционирование</a:t>
            </a:r>
            <a:endParaRPr lang="ru-RU" sz="2800" dirty="0"/>
          </a:p>
        </p:txBody>
      </p:sp>
      <p:sp>
        <p:nvSpPr>
          <p:cNvPr id="2" name="Номер слайда 1">
            <a:extLst>
              <a:ext uri="{FF2B5EF4-FFF2-40B4-BE49-F238E27FC236}">
                <a16:creationId xmlns="" xmlns:a16="http://schemas.microsoft.com/office/drawing/2014/main" id="{1D67A4D0-48AD-81AF-EAC1-132423B738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48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248252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99C0325A-6D68-1045-CFA6-8147484A5A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6929"/>
            <a:ext cx="8462319" cy="823785"/>
          </a:xfrm>
        </p:spPr>
        <p:txBody>
          <a:bodyPr>
            <a:normAutofit/>
          </a:bodyPr>
          <a:lstStyle/>
          <a:p>
            <a:r>
              <a:rPr lang="ru-RU" altLang="ru-RU" sz="2800" b="1" dirty="0">
                <a:latin typeface="Arial" pitchFamily="34" charset="0"/>
              </a:rPr>
              <a:t>Газофракционирование</a:t>
            </a:r>
            <a:endParaRPr lang="ru-RU" sz="2800" dirty="0"/>
          </a:p>
        </p:txBody>
      </p:sp>
      <p:sp>
        <p:nvSpPr>
          <p:cNvPr id="2" name="Номер слайда 1">
            <a:extLst>
              <a:ext uri="{FF2B5EF4-FFF2-40B4-BE49-F238E27FC236}">
                <a16:creationId xmlns="" xmlns:a16="http://schemas.microsoft.com/office/drawing/2014/main" id="{1D67A4D0-48AD-81AF-EAC1-132423B738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49</a:t>
            </a:fld>
            <a:endParaRPr lang="ru-RU"/>
          </a:p>
        </p:txBody>
      </p:sp>
      <p:sp>
        <p:nvSpPr>
          <p:cNvPr id="4" name="Rectangle 6">
            <a:extLst>
              <a:ext uri="{FF2B5EF4-FFF2-40B4-BE49-F238E27FC236}">
                <a16:creationId xmlns="" xmlns:a16="http://schemas.microsoft.com/office/drawing/2014/main" id="{0EBF77C9-CB76-E85F-2F24-2FF29088BE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1271746"/>
            <a:ext cx="10662501" cy="22585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indent="263525"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ru-RU" altLang="ru-RU" sz="1600" b="1" dirty="0">
                <a:latin typeface="+mn-lt"/>
              </a:rPr>
              <a:t>ГФУ: </a:t>
            </a:r>
          </a:p>
          <a:p>
            <a:pPr marL="285750" indent="-285750" algn="just"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ru-RU" altLang="ru-RU" sz="1600" b="1" dirty="0">
                <a:latin typeface="+mn-lt"/>
              </a:rPr>
              <a:t>Одноколонные</a:t>
            </a:r>
            <a:r>
              <a:rPr lang="ru-RU" altLang="ru-RU" sz="1600" dirty="0">
                <a:latin typeface="+mn-lt"/>
              </a:rPr>
              <a:t> (</a:t>
            </a:r>
            <a:r>
              <a:rPr lang="ru-RU" altLang="ru-RU" sz="1600" i="1" dirty="0">
                <a:latin typeface="+mn-lt"/>
              </a:rPr>
              <a:t>стабилизационные</a:t>
            </a:r>
            <a:r>
              <a:rPr lang="ru-RU" altLang="ru-RU" sz="1600" dirty="0">
                <a:latin typeface="+mn-lt"/>
              </a:rPr>
              <a:t>) – как правило, предназначены для стабилизации газового бензина и получения топливного сжиженного газа (смесь пропана и бутана);</a:t>
            </a:r>
          </a:p>
          <a:p>
            <a:pPr marL="285750" indent="-285750" algn="just"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ru-RU" altLang="ru-RU" sz="1600" b="1" dirty="0">
                <a:latin typeface="+mn-lt"/>
              </a:rPr>
              <a:t>Многоколонные </a:t>
            </a:r>
            <a:r>
              <a:rPr lang="ru-RU" altLang="ru-RU" sz="1600" dirty="0">
                <a:latin typeface="+mn-lt"/>
              </a:rPr>
              <a:t>– многоколонные ГФУ, позволяющие получать, кроме стабильного газового бензина, индивидуальные углеводороды, сырьем для ГФУ служит, как правило, </a:t>
            </a:r>
            <a:r>
              <a:rPr lang="ru-RU" altLang="ru-RU" sz="1600" dirty="0" err="1">
                <a:latin typeface="+mn-lt"/>
              </a:rPr>
              <a:t>деэтанизированный</a:t>
            </a:r>
            <a:r>
              <a:rPr lang="ru-RU" altLang="ru-RU" sz="1600" dirty="0">
                <a:latin typeface="+mn-lt"/>
              </a:rPr>
              <a:t> нестабильный газовый бензин.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1E296AB0-AC43-8037-C019-078E70378C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994" y="3627969"/>
            <a:ext cx="8990012" cy="287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350082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174" y="1665063"/>
            <a:ext cx="6129338" cy="464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4" name="Rectangle 6"/>
          <p:cNvSpPr>
            <a:spLocks noChangeArrowheads="1"/>
          </p:cNvSpPr>
          <p:nvPr/>
        </p:nvSpPr>
        <p:spPr bwMode="auto">
          <a:xfrm>
            <a:off x="6582512" y="2569399"/>
            <a:ext cx="5213783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b="1" dirty="0"/>
              <a:t>Промежуточные конденсаторы, теплообменники и кипятильники не указаны</a:t>
            </a:r>
          </a:p>
          <a:p>
            <a:pPr algn="ctr" eaLnBrk="1" hangingPunct="1">
              <a:spcBef>
                <a:spcPct val="0"/>
              </a:spcBef>
              <a:buNone/>
            </a:pPr>
            <a:r>
              <a:rPr lang="ru-RU" altLang="ru-RU" sz="1400" b="1" dirty="0"/>
              <a:t>Режимы работы колонн (максимально допустимые значения) </a:t>
            </a:r>
          </a:p>
        </p:txBody>
      </p:sp>
      <p:graphicFrame>
        <p:nvGraphicFramePr>
          <p:cNvPr id="46" name="Таблица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0911359"/>
              </p:ext>
            </p:extLst>
          </p:nvPr>
        </p:nvGraphicFramePr>
        <p:xfrm>
          <a:off x="6639982" y="3400362"/>
          <a:ext cx="5156313" cy="1440000"/>
        </p:xfrm>
        <a:graphic>
          <a:graphicData uri="http://schemas.openxmlformats.org/drawingml/2006/table">
            <a:tbl>
              <a:tblPr/>
              <a:tblGrid>
                <a:gridCol w="220782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3712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3712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73712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737121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 dirty="0">
                        <a:latin typeface="+mn-lt"/>
                      </a:endParaRPr>
                    </a:p>
                  </a:txBody>
                  <a:tcPr marL="9525" marR="9525" marT="95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+mn-lt"/>
                        </a:rPr>
                        <a:t>К-1</a:t>
                      </a:r>
                    </a:p>
                  </a:txBody>
                  <a:tcPr marL="9525" marR="9525" marT="95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latin typeface="+mn-lt"/>
                        </a:rPr>
                        <a:t>К-2</a:t>
                      </a:r>
                    </a:p>
                  </a:txBody>
                  <a:tcPr marL="9525" marR="9525" marT="95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+mn-lt"/>
                        </a:rPr>
                        <a:t>К-3</a:t>
                      </a:r>
                    </a:p>
                  </a:txBody>
                  <a:tcPr marL="9525" marR="9525" marT="95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latin typeface="+mn-lt"/>
                        </a:rPr>
                        <a:t>К-4</a:t>
                      </a:r>
                    </a:p>
                  </a:txBody>
                  <a:tcPr marL="9525" marR="9525" marT="95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+mn-lt"/>
                        </a:rPr>
                        <a:t>Давление верха, атм</a:t>
                      </a:r>
                    </a:p>
                  </a:txBody>
                  <a:tcPr marL="9525" marR="9525" marT="95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+mn-lt"/>
                        </a:rPr>
                        <a:t>9</a:t>
                      </a:r>
                    </a:p>
                  </a:txBody>
                  <a:tcPr marL="9525" marR="9525" marT="95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+mn-lt"/>
                        </a:rPr>
                        <a:t>16</a:t>
                      </a:r>
                    </a:p>
                  </a:txBody>
                  <a:tcPr marL="9525" marR="9525" marT="95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latin typeface="+mn-lt"/>
                        </a:rPr>
                        <a:t>6,8</a:t>
                      </a:r>
                    </a:p>
                  </a:txBody>
                  <a:tcPr marL="9525" marR="9525" marT="95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+mn-lt"/>
                        </a:rPr>
                        <a:t>4,5</a:t>
                      </a:r>
                    </a:p>
                  </a:txBody>
                  <a:tcPr marL="9525" marR="9525" marT="95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latin typeface="+mn-lt"/>
                        </a:rPr>
                        <a:t>Температура верха, °С</a:t>
                      </a:r>
                    </a:p>
                  </a:txBody>
                  <a:tcPr marL="9525" marR="9525" marT="95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latin typeface="+mn-lt"/>
                        </a:rPr>
                        <a:t>70</a:t>
                      </a:r>
                    </a:p>
                  </a:txBody>
                  <a:tcPr marL="9525" marR="9525" marT="95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+mn-lt"/>
                        </a:rPr>
                        <a:t>82</a:t>
                      </a:r>
                    </a:p>
                  </a:txBody>
                  <a:tcPr marL="9525" marR="9525" marT="95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latin typeface="+mn-lt"/>
                        </a:rPr>
                        <a:t>60</a:t>
                      </a:r>
                    </a:p>
                  </a:txBody>
                  <a:tcPr marL="9525" marR="9525" marT="95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+mn-lt"/>
                        </a:rPr>
                        <a:t>100</a:t>
                      </a:r>
                    </a:p>
                  </a:txBody>
                  <a:tcPr marL="9525" marR="9525" marT="95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+mn-lt"/>
                        </a:rPr>
                        <a:t>Температура низа, °С</a:t>
                      </a:r>
                    </a:p>
                  </a:txBody>
                  <a:tcPr marL="9525" marR="9525" marT="95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+mn-lt"/>
                        </a:rPr>
                        <a:t>130</a:t>
                      </a:r>
                    </a:p>
                  </a:txBody>
                  <a:tcPr marL="9525" marR="9525" marT="95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latin typeface="+mn-lt"/>
                        </a:rPr>
                        <a:t>92</a:t>
                      </a:r>
                    </a:p>
                  </a:txBody>
                  <a:tcPr marL="9525" marR="9525" marT="95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latin typeface="+mn-lt"/>
                        </a:rPr>
                        <a:t>74</a:t>
                      </a:r>
                    </a:p>
                  </a:txBody>
                  <a:tcPr marL="9525" marR="9525" marT="95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latin typeface="+mn-lt"/>
                        </a:rPr>
                        <a:t>130</a:t>
                      </a:r>
                    </a:p>
                  </a:txBody>
                  <a:tcPr marL="9525" marR="9525" marT="95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2D55DB2E-2326-9316-0665-FED9541B32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altLang="ru-RU" sz="2800" b="1" dirty="0"/>
              <a:t>Схема газофракционирования</a:t>
            </a:r>
            <a:endParaRPr lang="ru-RU" sz="2800" dirty="0"/>
          </a:p>
        </p:txBody>
      </p:sp>
      <p:sp>
        <p:nvSpPr>
          <p:cNvPr id="2" name="Номер слайда 1">
            <a:extLst>
              <a:ext uri="{FF2B5EF4-FFF2-40B4-BE49-F238E27FC236}">
                <a16:creationId xmlns="" xmlns:a16="http://schemas.microsoft.com/office/drawing/2014/main" id="{396D94F9-BE6A-983E-63B7-8EA7D4BF38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0A22C6-F084-439D-B0BE-9BB4293CFB29}" type="slidenum">
              <a:rPr lang="ru-RU" smtClean="0"/>
              <a:pPr>
                <a:defRPr/>
              </a:pPr>
              <a:t>50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1239197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0466790"/>
              </p:ext>
            </p:extLst>
          </p:nvPr>
        </p:nvGraphicFramePr>
        <p:xfrm>
          <a:off x="581323" y="1602441"/>
          <a:ext cx="11029354" cy="4661280"/>
        </p:xfrm>
        <a:graphic>
          <a:graphicData uri="http://schemas.openxmlformats.org/drawingml/2006/table">
            <a:tbl>
              <a:tblPr bandRow="1">
                <a:tableStyleId>{93296810-A885-4BE3-A3E7-6D5BEEA58F35}</a:tableStyleId>
              </a:tblPr>
              <a:tblGrid>
                <a:gridCol w="146115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83898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97096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404593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470582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376313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1126503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1324466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1055796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</a:tblGrid>
              <a:tr h="324000"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 anchor="ctr">
                    <a:solidFill>
                      <a:schemeClr val="accent6"/>
                    </a:solidFill>
                  </a:tcPr>
                </a:tc>
                <a:tc gridSpan="8"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Состав газа, %,</a:t>
                      </a:r>
                      <a:r>
                        <a:rPr lang="ru-RU" sz="1400" b="1" baseline="0" dirty="0">
                          <a:solidFill>
                            <a:schemeClr val="tx1"/>
                          </a:solidFill>
                        </a:rPr>
                        <a:t> процессов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 anchor="ctr"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/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/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/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/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/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/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ru-RU" sz="1200" b="1" kern="1200" dirty="0">
                          <a:solidFill>
                            <a:schemeClr val="tx1"/>
                          </a:solidFill>
                        </a:rPr>
                        <a:t>Компоненты</a:t>
                      </a:r>
                      <a:endParaRPr lang="ru-RU" sz="1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kern="1200" dirty="0">
                          <a:solidFill>
                            <a:schemeClr val="tx1"/>
                          </a:solidFill>
                        </a:rPr>
                        <a:t>АВТ</a:t>
                      </a:r>
                      <a:endParaRPr lang="ru-RU" sz="1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kern="1200" dirty="0">
                          <a:solidFill>
                            <a:schemeClr val="tx1"/>
                          </a:solidFill>
                        </a:rPr>
                        <a:t>Катрифориминг</a:t>
                      </a:r>
                      <a:endParaRPr lang="ru-RU" sz="1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kern="1200" dirty="0">
                          <a:solidFill>
                            <a:schemeClr val="tx1"/>
                          </a:solidFill>
                        </a:rPr>
                        <a:t>Гидроочистка</a:t>
                      </a:r>
                      <a:r>
                        <a:rPr lang="ru-RU" sz="1200" b="1" kern="1200" baseline="0" dirty="0">
                          <a:solidFill>
                            <a:schemeClr val="tx1"/>
                          </a:solidFill>
                        </a:rPr>
                        <a:t> дизтоплива</a:t>
                      </a:r>
                      <a:endParaRPr lang="ru-RU" sz="1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kern="1200" dirty="0">
                          <a:solidFill>
                            <a:schemeClr val="tx1"/>
                          </a:solidFill>
                        </a:rPr>
                        <a:t>Гидрокрекинг вакуумного дистиллята</a:t>
                      </a:r>
                      <a:endParaRPr lang="ru-RU" sz="1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kern="1200" dirty="0">
                          <a:solidFill>
                            <a:schemeClr val="tx1"/>
                          </a:solidFill>
                        </a:rPr>
                        <a:t>Замедленного коксования гудрона</a:t>
                      </a:r>
                      <a:endParaRPr lang="ru-RU" sz="1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kern="1200" dirty="0">
                          <a:solidFill>
                            <a:schemeClr val="tx1"/>
                          </a:solidFill>
                        </a:rPr>
                        <a:t>Термический</a:t>
                      </a:r>
                      <a:r>
                        <a:rPr lang="ru-RU" sz="1200" b="1" kern="1200" baseline="0" dirty="0">
                          <a:solidFill>
                            <a:schemeClr val="tx1"/>
                          </a:solidFill>
                        </a:rPr>
                        <a:t> крекинг</a:t>
                      </a:r>
                      <a:endParaRPr lang="ru-RU" sz="1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kern="1200" dirty="0">
                          <a:solidFill>
                            <a:schemeClr val="tx1"/>
                          </a:solidFill>
                        </a:rPr>
                        <a:t>Каталитический</a:t>
                      </a:r>
                      <a:r>
                        <a:rPr lang="ru-RU" sz="1200" b="1" kern="1200" baseline="0" dirty="0">
                          <a:solidFill>
                            <a:schemeClr val="tx1"/>
                          </a:solidFill>
                        </a:rPr>
                        <a:t> крекинг</a:t>
                      </a:r>
                      <a:endParaRPr lang="ru-RU" sz="1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kern="1200" dirty="0">
                          <a:solidFill>
                            <a:schemeClr val="tx1"/>
                          </a:solidFill>
                        </a:rPr>
                        <a:t>Пиролиз бензина</a:t>
                      </a:r>
                      <a:endParaRPr lang="ru-RU" sz="1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СН</a:t>
                      </a:r>
                      <a:r>
                        <a:rPr lang="ru-RU" sz="1200" b="1" baseline="-25000" dirty="0">
                          <a:solidFill>
                            <a:schemeClr val="tx1"/>
                          </a:solidFill>
                        </a:rPr>
                        <a:t>4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 + Н</a:t>
                      </a:r>
                      <a:r>
                        <a:rPr lang="ru-RU" sz="1200" b="1" baseline="-250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marL="45720" marR="4572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2,7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19,0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34,0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6,9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36,3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16,2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13,0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18,2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Этилен</a:t>
                      </a:r>
                    </a:p>
                  </a:txBody>
                  <a:tcPr marL="45720" marR="4572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1,7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2,5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5,0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43,4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Этан</a:t>
                      </a:r>
                    </a:p>
                  </a:txBody>
                  <a:tcPr marL="45720" marR="4572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5,1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21,0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24,5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14,0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18,2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17,0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8,0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3,5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Пропилен</a:t>
                      </a:r>
                    </a:p>
                  </a:txBody>
                  <a:tcPr marL="45720" marR="4572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5,9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9,0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23,8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20,8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Пропан</a:t>
                      </a:r>
                    </a:p>
                  </a:txBody>
                  <a:tcPr marL="45720" marR="4572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41,3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32,0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20,5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44,7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17,0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21,5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10,8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0,4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Изобутилен</a:t>
                      </a:r>
                    </a:p>
                  </a:txBody>
                  <a:tcPr marL="45720" marR="4572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2,3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4,5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7,2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1,0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н-Бутилен</a:t>
                      </a:r>
                    </a:p>
                  </a:txBody>
                  <a:tcPr marL="45720" marR="4572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3,7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0,8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12,8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3,9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н-Бутан</a:t>
                      </a:r>
                    </a:p>
                  </a:txBody>
                  <a:tcPr marL="45720" marR="4572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50,9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16,0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10,4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9,5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14,5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4,8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0,4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Изобутан</a:t>
                      </a:r>
                    </a:p>
                  </a:txBody>
                  <a:tcPr marL="45720" marR="4572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13,0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12,0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21,0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24,0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5,6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5,0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14,6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3,0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Бутадиен</a:t>
                      </a:r>
                    </a:p>
                  </a:txBody>
                  <a:tcPr marL="45720" marR="4572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5,4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Сумма непредельных</a:t>
                      </a:r>
                    </a:p>
                  </a:txBody>
                  <a:tcPr marL="45720" marR="4572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13,6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25,8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48,8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74,5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838199" y="6263721"/>
            <a:ext cx="10662502" cy="594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1600" u="sng" dirty="0">
                <a:solidFill>
                  <a:schemeClr val="tx1"/>
                </a:solidFill>
                <a:latin typeface="+mn-lt"/>
              </a:rPr>
              <a:t>Выход газообразных продуктов во вторичных процессах – 5-20 %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378DF97D-7008-D760-522C-B34AFE799F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/>
              <a:t>Нефтезаводские </a:t>
            </a:r>
            <a:r>
              <a:rPr lang="ru-RU" sz="2800" dirty="0" err="1"/>
              <a:t>газы</a:t>
            </a:r>
            <a:endParaRPr lang="ru-RU" sz="2800" dirty="0"/>
          </a:p>
        </p:txBody>
      </p:sp>
      <p:sp>
        <p:nvSpPr>
          <p:cNvPr id="8" name="Номер слайда 7">
            <a:extLst>
              <a:ext uri="{FF2B5EF4-FFF2-40B4-BE49-F238E27FC236}">
                <a16:creationId xmlns="" xmlns:a16="http://schemas.microsoft.com/office/drawing/2014/main" id="{FEBBA986-754E-1181-F1D2-D6ADEBA20E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51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946608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ПУ2022">
      <a:dk1>
        <a:sysClr val="windowText" lastClr="000000"/>
      </a:dk1>
      <a:lt1>
        <a:sysClr val="window" lastClr="FFFFFF"/>
      </a:lt1>
      <a:dk2>
        <a:srgbClr val="6C6D6C"/>
      </a:dk2>
      <a:lt2>
        <a:srgbClr val="E7E6E6"/>
      </a:lt2>
      <a:accent1>
        <a:srgbClr val="6B6C6B"/>
      </a:accent1>
      <a:accent2>
        <a:srgbClr val="28BE46"/>
      </a:accent2>
      <a:accent3>
        <a:srgbClr val="FF4460"/>
      </a:accent3>
      <a:accent4>
        <a:srgbClr val="FFB600"/>
      </a:accent4>
      <a:accent5>
        <a:srgbClr val="6573FF"/>
      </a:accent5>
      <a:accent6>
        <a:srgbClr val="76B729"/>
      </a:accent6>
      <a:hlink>
        <a:srgbClr val="00B0F0"/>
      </a:hlink>
      <a:folHlink>
        <a:srgbClr val="0082B0"/>
      </a:folHlink>
    </a:clrScheme>
    <a:fontScheme name="ТПУ2022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ТПУ Бумага 2022" id="{55A60C95-F522-4BAC-9770-FCA24AF08DF3}" vid="{57619226-B091-43B9-B026-5A27E7D46D15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ШАБЛОН_ТПУ_бумага_2022</Template>
  <TotalTime>1013</TotalTime>
  <Words>5443</Words>
  <Application>Microsoft Office PowerPoint</Application>
  <PresentationFormat>Произвольный</PresentationFormat>
  <Paragraphs>1436</Paragraphs>
  <Slides>51</Slides>
  <Notes>3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51</vt:i4>
      </vt:variant>
    </vt:vector>
  </HeadingPairs>
  <TitlesOfParts>
    <vt:vector size="54" baseType="lpstr">
      <vt:lpstr>Тема Office</vt:lpstr>
      <vt:lpstr>Visio</vt:lpstr>
      <vt:lpstr>Equation</vt:lpstr>
      <vt:lpstr>стабилизация конденсата. Газофракционирующая Установка. переработка ШФЛУ</vt:lpstr>
      <vt:lpstr>Газовые конденсаты</vt:lpstr>
      <vt:lpstr>Технические требования к качеству ШФЛУ разных марок (ТУ 38.101524-2015)</vt:lpstr>
      <vt:lpstr>Технические требования к качеству ШФЛУ разных марок (ТУ 38.101524-2015)</vt:lpstr>
      <vt:lpstr>Стабилизация газового конденсата</vt:lpstr>
      <vt:lpstr>Стабилизация сырого газового конденсата</vt:lpstr>
      <vt:lpstr>Стабилизация сырого газового конденсата</vt:lpstr>
      <vt:lpstr>Стабилизация ступенчатой дегазацией</vt:lpstr>
      <vt:lpstr>Стабилизация в ректификационных колоннах</vt:lpstr>
      <vt:lpstr>Стабилизация в ректификационных колоннах</vt:lpstr>
      <vt:lpstr>Стабилизация в ректификационных колоннах</vt:lpstr>
      <vt:lpstr>Стабилизация в ректификационных колоннах</vt:lpstr>
      <vt:lpstr>Стабилизация в ректификационных колоннах</vt:lpstr>
      <vt:lpstr>Стабилизация в ректификационных колоннах</vt:lpstr>
      <vt:lpstr>Стабилизация смешанных нефтегазовых смесей</vt:lpstr>
      <vt:lpstr>Стабилизация смешанных нефтегазовых смесей</vt:lpstr>
      <vt:lpstr>Стабилизация смешанных нефтегазовых смесей</vt:lpstr>
      <vt:lpstr>Стабилизация нефтегазовых смесей</vt:lpstr>
      <vt:lpstr>Стабилизация нефтегазовых смесей</vt:lpstr>
      <vt:lpstr>Стабилизация нефтегазовых смесей</vt:lpstr>
      <vt:lpstr>Газофракционирующие установки</vt:lpstr>
      <vt:lpstr>Продукты разделения и переработки углеводородных газов</vt:lpstr>
      <vt:lpstr>Газофракционирующие установки</vt:lpstr>
      <vt:lpstr>Нефтезаводские газы</vt:lpstr>
      <vt:lpstr>Процессы на установке газофракционирования</vt:lpstr>
      <vt:lpstr>Практические основы фракционирования сырья на ГФУ</vt:lpstr>
      <vt:lpstr>Практические основы фракционирования сырья на ГФУ</vt:lpstr>
      <vt:lpstr>Газофракционирование</vt:lpstr>
      <vt:lpstr>Газофракционирование</vt:lpstr>
      <vt:lpstr>Абсорбционно-газофракционирующая установка</vt:lpstr>
      <vt:lpstr>Газофракционирующая установка</vt:lpstr>
      <vt:lpstr>Параметры газофракционирования</vt:lpstr>
      <vt:lpstr>Параметры газофракционирования</vt:lpstr>
      <vt:lpstr>Параметры газофракционирования</vt:lpstr>
      <vt:lpstr>Газофракционирование</vt:lpstr>
      <vt:lpstr>Материальный баланс</vt:lpstr>
      <vt:lpstr>Пример АГФУ на НПЗ</vt:lpstr>
      <vt:lpstr>Пример АГФУ на НПЗ</vt:lpstr>
      <vt:lpstr>Пример АГФУ на НПЗ Сырье установки АГФУ </vt:lpstr>
      <vt:lpstr>Колонны установки АГФУ</vt:lpstr>
      <vt:lpstr>Пример АГФУ на НПЗ Продукция установки АГФУ </vt:lpstr>
      <vt:lpstr>Пример АГФУ на НПЗ Продукция установки АГФУ </vt:lpstr>
      <vt:lpstr>Пример АГФУ на НПЗ Продукция установки АГФУ </vt:lpstr>
      <vt:lpstr>Пример ГФУ на НПЗ Колонны установки ГФУ</vt:lpstr>
      <vt:lpstr>Пример ГФУ на НПЗ</vt:lpstr>
      <vt:lpstr>Пример ГФУ на НПЗ</vt:lpstr>
      <vt:lpstr>Презентация PowerPoint</vt:lpstr>
      <vt:lpstr>Газофракционирование</vt:lpstr>
      <vt:lpstr>Газофракционирование</vt:lpstr>
      <vt:lpstr>Схема газофракционирования</vt:lpstr>
      <vt:lpstr>Нефтезаводские газы</vt:lpstr>
    </vt:vector>
  </TitlesOfParts>
  <Company>Org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Сычевская Ольга Витальевна</dc:creator>
  <cp:lastModifiedBy>Egor M. Yurev</cp:lastModifiedBy>
  <cp:revision>76</cp:revision>
  <cp:lastPrinted>2021-08-02T01:21:27Z</cp:lastPrinted>
  <dcterms:created xsi:type="dcterms:W3CDTF">2022-09-15T08:49:06Z</dcterms:created>
  <dcterms:modified xsi:type="dcterms:W3CDTF">2024-03-13T12:26:05Z</dcterms:modified>
</cp:coreProperties>
</file>