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sdx" ContentType="application/vnd.ms-visio.drawing"/>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31" r:id="rId2"/>
    <p:sldId id="463" r:id="rId3"/>
    <p:sldId id="461" r:id="rId4"/>
    <p:sldId id="417" r:id="rId5"/>
    <p:sldId id="455" r:id="rId6"/>
    <p:sldId id="427" r:id="rId7"/>
    <p:sldId id="430" r:id="rId8"/>
    <p:sldId id="464" r:id="rId9"/>
    <p:sldId id="440" r:id="rId10"/>
    <p:sldId id="433" r:id="rId11"/>
    <p:sldId id="465" r:id="rId12"/>
    <p:sldId id="434" r:id="rId13"/>
    <p:sldId id="466" r:id="rId14"/>
    <p:sldId id="435" r:id="rId15"/>
    <p:sldId id="437" r:id="rId16"/>
    <p:sldId id="457" r:id="rId17"/>
    <p:sldId id="458" r:id="rId18"/>
    <p:sldId id="468" r:id="rId19"/>
    <p:sldId id="469" r:id="rId20"/>
    <p:sldId id="419" r:id="rId21"/>
    <p:sldId id="446" r:id="rId22"/>
    <p:sldId id="460" r:id="rId23"/>
    <p:sldId id="420" r:id="rId24"/>
    <p:sldId id="471" r:id="rId25"/>
    <p:sldId id="459" r:id="rId26"/>
    <p:sldId id="380" r:id="rId27"/>
    <p:sldId id="406" r:id="rId28"/>
    <p:sldId id="409" r:id="rId29"/>
    <p:sldId id="410" r:id="rId30"/>
    <p:sldId id="411" r:id="rId31"/>
    <p:sldId id="422" r:id="rId32"/>
    <p:sldId id="424" r:id="rId33"/>
    <p:sldId id="439" r:id="rId34"/>
    <p:sldId id="447" r:id="rId35"/>
    <p:sldId id="448" r:id="rId36"/>
    <p:sldId id="450" r:id="rId37"/>
    <p:sldId id="452" r:id="rId38"/>
    <p:sldId id="453" r:id="rId39"/>
    <p:sldId id="454" r:id="rId40"/>
    <p:sldId id="470" r:id="rId4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67" autoAdjust="0"/>
    <p:restoredTop sz="96120" autoAdjust="0"/>
  </p:normalViewPr>
  <p:slideViewPr>
    <p:cSldViewPr>
      <p:cViewPr varScale="1">
        <p:scale>
          <a:sx n="114" d="100"/>
          <a:sy n="114" d="100"/>
        </p:scale>
        <p:origin x="-17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D8D82C-6C7E-4A82-975E-BF1CABE6E6ED}" type="datetimeFigureOut">
              <a:rPr lang="ru-RU" smtClean="0"/>
              <a:t>15.03.2023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65A488-AA53-4F93-A35C-212A303774B3}" type="slidenum">
              <a:rPr lang="ru-RU" smtClean="0"/>
              <a:t>‹#›</a:t>
            </a:fld>
            <a:endParaRPr lang="ru-RU"/>
          </a:p>
        </p:txBody>
      </p:sp>
    </p:spTree>
    <p:extLst>
      <p:ext uri="{BB962C8B-B14F-4D97-AF65-F5344CB8AC3E}">
        <p14:creationId xmlns:p14="http://schemas.microsoft.com/office/powerpoint/2010/main" val="749079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0E11B29-876B-4B37-A990-6F7BF22B694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EBE1BA0-9840-4A43-8C8B-E743AA00374F}"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F5ACF45-0AE0-4D57-9960-B976DCE0A44B}"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C79947C-062D-4B11-8168-3661254035BF}"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395E83AD-E6D6-42CF-AE78-92DE6BC2F42E}"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D9FD0EFD-B6A8-43CA-9DC4-08A3EADBD1B3}"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3F0F41D9-3593-4BE7-A55A-97A049762523}"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2CF7C13-4AD8-4B79-9797-6C033E618F59}"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020061A1-78A8-4074-903B-6A0DEEE7218F}"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5375BC9-E97F-466B-AFEC-9F8221082FF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01267B4-F88C-416E-9651-DEED029C3DEF}"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62516EE-96BE-4078-A5CE-7BDD8C392338}"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4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D691A8D6-2026-492E-8283-180C727D6362}"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_________Microsoft_Visio1.vsdx"/></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package" Target="../embeddings/_________Microsoft_Visio2.vsdx"/></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7.wmf"/><Relationship Id="rId5" Type="http://schemas.openxmlformats.org/officeDocument/2006/relationships/oleObject" Target="../embeddings/oleObject3.bin"/><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gif"/><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1965325"/>
            <a:ext cx="9144000" cy="0"/>
          </a:xfrm>
          <a:prstGeom prst="rect">
            <a:avLst/>
          </a:prstGeom>
          <a:noFill/>
          <a:ln w="9525">
            <a:noFill/>
            <a:miter lim="800000"/>
            <a:headEnd/>
            <a:tailEnd/>
          </a:ln>
        </p:spPr>
        <p:txBody>
          <a:bodyPr wrap="none" anchor="ctr">
            <a:spAutoFit/>
          </a:bodyPr>
          <a:lstStyle/>
          <a:p>
            <a:endParaRPr lang="ru-RU" altLang="ru-RU" dirty="0"/>
          </a:p>
        </p:txBody>
      </p:sp>
      <p:sp>
        <p:nvSpPr>
          <p:cNvPr id="11267" name="Rectangle 3"/>
          <p:cNvSpPr>
            <a:spLocks noChangeArrowheads="1"/>
          </p:cNvSpPr>
          <p:nvPr/>
        </p:nvSpPr>
        <p:spPr bwMode="auto">
          <a:xfrm>
            <a:off x="0" y="4891088"/>
            <a:ext cx="9144000" cy="0"/>
          </a:xfrm>
          <a:prstGeom prst="rect">
            <a:avLst/>
          </a:prstGeom>
          <a:noFill/>
          <a:ln w="9525">
            <a:noFill/>
            <a:miter lim="800000"/>
            <a:headEnd/>
            <a:tailEnd/>
          </a:ln>
        </p:spPr>
        <p:txBody>
          <a:bodyPr wrap="none" anchor="ctr">
            <a:spAutoFit/>
          </a:bodyPr>
          <a:lstStyle/>
          <a:p>
            <a:endParaRPr lang="ru-RU" altLang="ru-RU" dirty="0"/>
          </a:p>
        </p:txBody>
      </p:sp>
      <p:sp>
        <p:nvSpPr>
          <p:cNvPr id="11268" name="Rectangle 4"/>
          <p:cNvSpPr>
            <a:spLocks noChangeArrowheads="1"/>
          </p:cNvSpPr>
          <p:nvPr/>
        </p:nvSpPr>
        <p:spPr bwMode="auto">
          <a:xfrm>
            <a:off x="849313" y="1881514"/>
            <a:ext cx="7394575" cy="523220"/>
          </a:xfrm>
          <a:prstGeom prst="rect">
            <a:avLst/>
          </a:prstGeom>
          <a:noFill/>
          <a:ln w="9525">
            <a:noFill/>
            <a:miter lim="800000"/>
            <a:headEnd/>
            <a:tailEnd/>
          </a:ln>
        </p:spPr>
        <p:txBody>
          <a:bodyPr anchor="ctr">
            <a:spAutoFit/>
          </a:bodyPr>
          <a:lstStyle/>
          <a:p>
            <a:pPr algn="ctr" eaLnBrk="1" hangingPunct="1">
              <a:buNone/>
            </a:pPr>
            <a:r>
              <a:rPr lang="ru-RU" sz="2800" b="1" dirty="0">
                <a:latin typeface="Calibri" panose="020F0502020204030204" pitchFamily="34" charset="0"/>
                <a:cs typeface="Calibri" panose="020F0502020204030204" pitchFamily="34" charset="0"/>
              </a:rPr>
              <a:t>Технология </a:t>
            </a:r>
            <a:r>
              <a:rPr lang="ru-RU" sz="2800" b="1" dirty="0" smtClean="0">
                <a:latin typeface="Calibri" panose="020F0502020204030204" pitchFamily="34" charset="0"/>
                <a:cs typeface="Calibri" panose="020F0502020204030204" pitchFamily="34" charset="0"/>
              </a:rPr>
              <a:t>переработки газа</a:t>
            </a:r>
            <a:endParaRPr lang="ru-RU" altLang="ru-RU" sz="7200" b="1" dirty="0"/>
          </a:p>
        </p:txBody>
      </p:sp>
      <p:sp>
        <p:nvSpPr>
          <p:cNvPr id="11269" name="Rectangle 6"/>
          <p:cNvSpPr>
            <a:spLocks noChangeArrowheads="1"/>
          </p:cNvSpPr>
          <p:nvPr/>
        </p:nvSpPr>
        <p:spPr bwMode="auto">
          <a:xfrm>
            <a:off x="57150" y="4006642"/>
            <a:ext cx="8978900" cy="338554"/>
          </a:xfrm>
          <a:prstGeom prst="rect">
            <a:avLst/>
          </a:prstGeom>
          <a:noFill/>
          <a:ln w="9525">
            <a:noFill/>
            <a:miter lim="800000"/>
            <a:headEnd/>
            <a:tailEnd/>
          </a:ln>
        </p:spPr>
        <p:txBody>
          <a:bodyPr anchor="ctr">
            <a:spAutoFit/>
          </a:bodyPr>
          <a:lstStyle/>
          <a:p>
            <a:pPr algn="ctr"/>
            <a:r>
              <a:rPr lang="ru-RU" altLang="ru-RU" sz="1600" b="1" dirty="0" smtClean="0">
                <a:solidFill>
                  <a:schemeClr val="tx2"/>
                </a:solidFill>
              </a:rPr>
              <a:t>Низкотемпературные процессы разделения газов</a:t>
            </a:r>
            <a:endParaRPr lang="ru-RU" altLang="ru-RU" sz="1600" dirty="0"/>
          </a:p>
        </p:txBody>
      </p:sp>
      <p:sp>
        <p:nvSpPr>
          <p:cNvPr id="11270" name="Rectangle 7"/>
          <p:cNvSpPr>
            <a:spLocks noChangeArrowheads="1"/>
          </p:cNvSpPr>
          <p:nvPr/>
        </p:nvSpPr>
        <p:spPr bwMode="auto">
          <a:xfrm>
            <a:off x="1475656" y="5076716"/>
            <a:ext cx="6192688" cy="646331"/>
          </a:xfrm>
          <a:prstGeom prst="rect">
            <a:avLst/>
          </a:prstGeom>
          <a:noFill/>
          <a:ln w="9525">
            <a:noFill/>
            <a:miter lim="800000"/>
            <a:headEnd/>
            <a:tailEnd/>
          </a:ln>
        </p:spPr>
        <p:txBody>
          <a:bodyPr wrap="square" anchor="ctr">
            <a:spAutoFit/>
          </a:bodyPr>
          <a:lstStyle/>
          <a:p>
            <a:pPr algn="ctr"/>
            <a:r>
              <a:rPr lang="ru-RU" altLang="ru-RU" b="1" dirty="0"/>
              <a:t>Лектор – к.т.н., доцент отделения химической инженерии ИШПР Юрьев Е.М.</a:t>
            </a:r>
            <a:r>
              <a:rPr lang="ru-RU" altLang="ru-RU" dirty="0"/>
              <a:t> </a:t>
            </a:r>
          </a:p>
        </p:txBody>
      </p:sp>
      <p:sp>
        <p:nvSpPr>
          <p:cNvPr id="11271" name="Rectangle 6"/>
          <p:cNvSpPr>
            <a:spLocks noChangeArrowheads="1"/>
          </p:cNvSpPr>
          <p:nvPr/>
        </p:nvSpPr>
        <p:spPr bwMode="auto">
          <a:xfrm>
            <a:off x="82550" y="3184525"/>
            <a:ext cx="8978900" cy="488950"/>
          </a:xfrm>
          <a:prstGeom prst="rect">
            <a:avLst/>
          </a:prstGeom>
          <a:noFill/>
          <a:ln w="9525">
            <a:noFill/>
            <a:miter lim="800000"/>
            <a:headEnd/>
            <a:tailEnd/>
          </a:ln>
        </p:spPr>
        <p:txBody>
          <a:bodyPr anchor="ctr">
            <a:spAutoFit/>
          </a:bodyPr>
          <a:lstStyle/>
          <a:p>
            <a:pPr algn="ctr"/>
            <a:r>
              <a:rPr lang="ru-RU" altLang="ru-RU" sz="2600" b="1" dirty="0"/>
              <a:t>Лекция № </a:t>
            </a:r>
            <a:r>
              <a:rPr lang="en-US" altLang="ru-RU" sz="2600" b="1" dirty="0" smtClean="0"/>
              <a:t>9</a:t>
            </a:r>
            <a:endParaRPr lang="ru-RU" altLang="ru-RU" sz="2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6"/>
          <p:cNvSpPr>
            <a:spLocks noChangeArrowheads="1"/>
          </p:cNvSpPr>
          <p:nvPr/>
        </p:nvSpPr>
        <p:spPr bwMode="auto">
          <a:xfrm>
            <a:off x="1054100" y="165100"/>
            <a:ext cx="80899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a:solidFill>
                  <a:schemeClr val="tx2"/>
                </a:solidFill>
              </a:rPr>
              <a:t>Способы получения холода</a:t>
            </a:r>
            <a:endParaRPr lang="ru-RU" altLang="ru-RU" sz="2100" b="1"/>
          </a:p>
        </p:txBody>
      </p:sp>
      <p:sp>
        <p:nvSpPr>
          <p:cNvPr id="8196" name="Rectangle 6"/>
          <p:cNvSpPr>
            <a:spLocks noChangeArrowheads="1"/>
          </p:cNvSpPr>
          <p:nvPr/>
        </p:nvSpPr>
        <p:spPr bwMode="auto">
          <a:xfrm>
            <a:off x="250825" y="908720"/>
            <a:ext cx="8569325" cy="5693866"/>
          </a:xfrm>
          <a:prstGeom prst="rect">
            <a:avLst/>
          </a:prstGeom>
          <a:noFill/>
          <a:ln w="9525">
            <a:noFill/>
            <a:miter lim="800000"/>
            <a:headEnd/>
            <a:tailEnd/>
          </a:ln>
        </p:spPr>
        <p:txBody>
          <a:bodyPr>
            <a:spAutoFit/>
          </a:bodyPr>
          <a:lstStyle/>
          <a:p>
            <a:pPr algn="just">
              <a:defRPr/>
            </a:pPr>
            <a:r>
              <a:rPr lang="ru-RU" altLang="ru-RU" sz="2000" b="1" dirty="0"/>
              <a:t>Требуется температура ниже Т</a:t>
            </a:r>
            <a:r>
              <a:rPr lang="ru-RU" altLang="ru-RU" sz="2000" b="1" baseline="-25000" dirty="0"/>
              <a:t>окр.ср.</a:t>
            </a:r>
            <a:r>
              <a:rPr lang="ru-RU" altLang="ru-RU" sz="2000" b="1" dirty="0"/>
              <a:t> – требуется </a:t>
            </a:r>
            <a:r>
              <a:rPr lang="ru-RU" altLang="ru-RU" sz="2000" b="1" i="1" dirty="0"/>
              <a:t>холодильный цикл:</a:t>
            </a:r>
          </a:p>
          <a:p>
            <a:pPr algn="just">
              <a:buFont typeface="Arial" pitchFamily="34" charset="0"/>
              <a:buChar char="•"/>
              <a:defRPr/>
            </a:pPr>
            <a:r>
              <a:rPr lang="ru-RU" b="1" dirty="0" smtClean="0"/>
              <a:t>с </a:t>
            </a:r>
            <a:r>
              <a:rPr lang="ru-RU" b="1" i="1" dirty="0"/>
              <a:t>внешним холодильным циклом</a:t>
            </a:r>
            <a:r>
              <a:rPr lang="en-US" i="1" dirty="0"/>
              <a:t> - </a:t>
            </a:r>
            <a:r>
              <a:rPr lang="ru-RU" dirty="0"/>
              <a:t>применяются специальные вещества - хладагенты, совершающие круговой процесс в холодильном цикле; 	</a:t>
            </a:r>
          </a:p>
          <a:p>
            <a:pPr lvl="1" algn="just">
              <a:buFont typeface="Arial" pitchFamily="34" charset="0"/>
              <a:buChar char="•"/>
              <a:defRPr/>
            </a:pPr>
            <a:r>
              <a:rPr lang="ru-RU" b="1" dirty="0"/>
              <a:t>однокомпонентные </a:t>
            </a:r>
            <a:r>
              <a:rPr lang="ru-RU" dirty="0"/>
              <a:t>хладагенты</a:t>
            </a:r>
            <a:r>
              <a:rPr lang="ru-RU" b="1" dirty="0"/>
              <a:t> </a:t>
            </a:r>
            <a:r>
              <a:rPr lang="ru-RU" dirty="0"/>
              <a:t>(пропан, этан, этилен, аммиак и т.д.), </a:t>
            </a:r>
          </a:p>
          <a:p>
            <a:pPr lvl="1" algn="just">
              <a:buFont typeface="Arial" pitchFamily="34" charset="0"/>
              <a:buChar char="•"/>
              <a:defRPr/>
            </a:pPr>
            <a:r>
              <a:rPr lang="ru-RU" b="1" dirty="0"/>
              <a:t>многокомпонентные</a:t>
            </a:r>
            <a:r>
              <a:rPr lang="ru-RU" dirty="0"/>
              <a:t>, смешанные </a:t>
            </a:r>
            <a:r>
              <a:rPr lang="ru-RU" dirty="0" smtClean="0"/>
              <a:t>(смесь </a:t>
            </a:r>
            <a:r>
              <a:rPr lang="ru-RU" dirty="0"/>
              <a:t>легких </a:t>
            </a:r>
            <a:r>
              <a:rPr lang="ru-RU" dirty="0" smtClean="0"/>
              <a:t>углеводородов, например, этана и пропана в производстве СПГ); </a:t>
            </a:r>
            <a:endParaRPr lang="ru-RU" dirty="0"/>
          </a:p>
          <a:p>
            <a:pPr marL="6350" lvl="1" algn="just">
              <a:defRPr/>
            </a:pPr>
            <a:r>
              <a:rPr lang="ru-RU" dirty="0"/>
              <a:t>для глубокого охлаждения используют </a:t>
            </a:r>
            <a:r>
              <a:rPr lang="ru-RU" b="1" i="1" dirty="0"/>
              <a:t>каскадные холодильные циклы</a:t>
            </a:r>
            <a:r>
              <a:rPr lang="en-US" b="1" i="1" dirty="0"/>
              <a:t> </a:t>
            </a:r>
            <a:r>
              <a:rPr lang="en-US" dirty="0"/>
              <a:t>- </a:t>
            </a:r>
            <a:r>
              <a:rPr lang="ru-RU" dirty="0"/>
              <a:t>использование соединенных последовательно нескольких холодильных циклов с различными хладагентами, отличающимися по температурам кипения;</a:t>
            </a:r>
          </a:p>
          <a:p>
            <a:pPr algn="just">
              <a:buFont typeface="Arial" pitchFamily="34" charset="0"/>
              <a:buChar char="•"/>
              <a:defRPr/>
            </a:pPr>
            <a:endParaRPr lang="ru-RU" i="1" dirty="0"/>
          </a:p>
          <a:p>
            <a:pPr algn="just">
              <a:buFont typeface="Arial" pitchFamily="34" charset="0"/>
              <a:buChar char="•"/>
              <a:defRPr/>
            </a:pPr>
            <a:r>
              <a:rPr lang="ru-RU" b="1" i="1" dirty="0"/>
              <a:t>с внутренним холодильным циклом</a:t>
            </a:r>
            <a:r>
              <a:rPr lang="ru-RU" i="1" dirty="0"/>
              <a:t>,</a:t>
            </a:r>
            <a:r>
              <a:rPr lang="ru-RU" dirty="0"/>
              <a:t> когда используется непосредственное охлаждение технологических потоков путем их </a:t>
            </a:r>
            <a:r>
              <a:rPr lang="ru-RU" i="1" dirty="0"/>
              <a:t>дроссельного</a:t>
            </a:r>
            <a:r>
              <a:rPr lang="ru-RU" dirty="0"/>
              <a:t> (изоэнтальпийного) или </a:t>
            </a:r>
            <a:r>
              <a:rPr lang="ru-RU" i="1" dirty="0"/>
              <a:t>детандерного</a:t>
            </a:r>
            <a:r>
              <a:rPr lang="ru-RU" dirty="0"/>
              <a:t> (изоэнтропийного) расширения;</a:t>
            </a:r>
          </a:p>
          <a:p>
            <a:pPr algn="just">
              <a:buFont typeface="Arial" pitchFamily="34" charset="0"/>
              <a:buChar char="•"/>
              <a:defRPr/>
            </a:pPr>
            <a:endParaRPr lang="ru-RU" i="1" dirty="0"/>
          </a:p>
          <a:p>
            <a:pPr algn="just">
              <a:buFont typeface="Arial" pitchFamily="34" charset="0"/>
              <a:buChar char="•"/>
              <a:defRPr/>
            </a:pPr>
            <a:r>
              <a:rPr lang="ru-RU" b="1" i="1" dirty="0"/>
              <a:t>с комбинированным холодильным циклом</a:t>
            </a:r>
            <a:r>
              <a:rPr lang="ru-RU" i="1" dirty="0"/>
              <a:t>,</a:t>
            </a:r>
            <a:r>
              <a:rPr lang="ru-RU" dirty="0"/>
              <a:t> например с использованием внешнего хладагента на начальном этапе с последующим дросселированием или детандированием потока.</a:t>
            </a:r>
          </a:p>
        </p:txBody>
      </p:sp>
    </p:spTree>
    <p:extLst>
      <p:ext uri="{BB962C8B-B14F-4D97-AF65-F5344CB8AC3E}">
        <p14:creationId xmlns:p14="http://schemas.microsoft.com/office/powerpoint/2010/main" val="9811821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a:p>
        </p:txBody>
      </p:sp>
      <p:sp>
        <p:nvSpPr>
          <p:cNvPr id="1030" name="Rectangle 5"/>
          <p:cNvSpPr>
            <a:spLocks noChangeArrowheads="1"/>
          </p:cNvSpPr>
          <p:nvPr/>
        </p:nvSpPr>
        <p:spPr bwMode="auto">
          <a:xfrm>
            <a:off x="165100" y="114142"/>
            <a:ext cx="8978900" cy="492443"/>
          </a:xfrm>
          <a:prstGeom prst="rect">
            <a:avLst/>
          </a:prstGeom>
          <a:noFill/>
          <a:ln w="9525">
            <a:noFill/>
            <a:miter lim="800000"/>
            <a:headEnd/>
            <a:tailEnd/>
          </a:ln>
        </p:spPr>
        <p:txBody>
          <a:bodyPr anchor="ctr">
            <a:spAutoFit/>
          </a:bodyPr>
          <a:lstStyle/>
          <a:p>
            <a:pPr algn="ctr"/>
            <a:r>
              <a:rPr lang="ru-RU" altLang="ru-RU" sz="2600" b="1" dirty="0" smtClean="0"/>
              <a:t>Процессы извлечения жидкостей в ГП</a:t>
            </a:r>
            <a:endParaRPr lang="ru-RU" altLang="ru-RU" sz="2600" dirty="0"/>
          </a:p>
        </p:txBody>
      </p:sp>
      <p:sp>
        <p:nvSpPr>
          <p:cNvPr id="12292" name="Rectangle 4"/>
          <p:cNvSpPr>
            <a:spLocks noChangeArrowheads="1"/>
          </p:cNvSpPr>
          <p:nvPr/>
        </p:nvSpPr>
        <p:spPr bwMode="auto">
          <a:xfrm>
            <a:off x="323850" y="872128"/>
            <a:ext cx="8423275" cy="1077218"/>
          </a:xfrm>
          <a:prstGeom prst="rect">
            <a:avLst/>
          </a:prstGeom>
          <a:noFill/>
          <a:ln>
            <a:noFill/>
          </a:ln>
          <a:extLst/>
        </p:spPr>
        <p:txBody>
          <a:bodyPr anchor="t" anchorCtr="0">
            <a:spAutoFit/>
          </a:bodyPr>
          <a:lstStyle/>
          <a:p>
            <a:pPr algn="just" eaLnBrk="0" hangingPunct="0">
              <a:defRPr/>
            </a:pPr>
            <a:r>
              <a:rPr lang="ru-RU" sz="1600" b="1" dirty="0">
                <a:cs typeface="Times New Roman" pitchFamily="18" charset="0"/>
              </a:rPr>
              <a:t>Основные типы задач процессов извлечения УВ:</a:t>
            </a:r>
          </a:p>
          <a:p>
            <a:pPr marL="342900" indent="-342900" algn="just" eaLnBrk="0" hangingPunct="0">
              <a:buAutoNum type="arabicPeriod"/>
              <a:defRPr/>
            </a:pPr>
            <a:r>
              <a:rPr lang="ru-RU" sz="1600" dirty="0">
                <a:cs typeface="Times New Roman" pitchFamily="18" charset="0"/>
              </a:rPr>
              <a:t>Контроль точки </a:t>
            </a:r>
            <a:r>
              <a:rPr lang="ru-RU" sz="1600" dirty="0" smtClean="0">
                <a:cs typeface="Times New Roman" pitchFamily="18" charset="0"/>
              </a:rPr>
              <a:t>росы по УВ (обеспечение надежности транспорта газа);</a:t>
            </a:r>
            <a:endParaRPr lang="ru-RU" sz="1600" dirty="0">
              <a:cs typeface="Times New Roman" pitchFamily="18" charset="0"/>
            </a:endParaRPr>
          </a:p>
          <a:p>
            <a:pPr marL="342900" indent="-342900" algn="just" eaLnBrk="0" hangingPunct="0">
              <a:buAutoNum type="arabicPeriod"/>
              <a:defRPr/>
            </a:pPr>
            <a:r>
              <a:rPr lang="ru-RU" sz="1600" dirty="0">
                <a:cs typeface="Times New Roman" pitchFamily="18" charset="0"/>
              </a:rPr>
              <a:t>Частичное извлечение этана + высокая степень извлечения С</a:t>
            </a:r>
            <a:r>
              <a:rPr lang="ru-RU" sz="1600" baseline="-25000" dirty="0">
                <a:cs typeface="Times New Roman" pitchFamily="18" charset="0"/>
              </a:rPr>
              <a:t>3+</a:t>
            </a:r>
            <a:r>
              <a:rPr lang="ru-RU" sz="1600" dirty="0">
                <a:cs typeface="Times New Roman" pitchFamily="18" charset="0"/>
              </a:rPr>
              <a:t>.</a:t>
            </a:r>
          </a:p>
          <a:p>
            <a:pPr marL="342900" indent="-342900" algn="just" eaLnBrk="0" hangingPunct="0">
              <a:buFontTx/>
              <a:buAutoNum type="arabicPeriod"/>
              <a:defRPr/>
            </a:pPr>
            <a:r>
              <a:rPr lang="ru-RU" sz="1600" dirty="0">
                <a:cs typeface="Times New Roman" pitchFamily="18" charset="0"/>
              </a:rPr>
              <a:t>Глубокое извлечение этана + высокая степень извлечения С</a:t>
            </a:r>
            <a:r>
              <a:rPr lang="ru-RU" sz="1600" baseline="-25000" dirty="0">
                <a:cs typeface="Times New Roman" pitchFamily="18" charset="0"/>
              </a:rPr>
              <a:t>3</a:t>
            </a:r>
            <a:r>
              <a:rPr lang="ru-RU" sz="1600" baseline="-25000" dirty="0" smtClean="0">
                <a:cs typeface="Times New Roman" pitchFamily="18" charset="0"/>
              </a:rPr>
              <a:t>+</a:t>
            </a:r>
            <a:r>
              <a:rPr lang="ru-RU" sz="1600" dirty="0" smtClean="0">
                <a:cs typeface="Times New Roman" pitchFamily="18" charset="0"/>
              </a:rPr>
              <a:t>.</a:t>
            </a:r>
            <a:endParaRPr lang="ru-RU" sz="1600" dirty="0">
              <a:cs typeface="Times New Roman" pitchFamily="18" charset="0"/>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val="2346242976"/>
              </p:ext>
            </p:extLst>
          </p:nvPr>
        </p:nvGraphicFramePr>
        <p:xfrm>
          <a:off x="1306178" y="1949346"/>
          <a:ext cx="6696744" cy="4737754"/>
        </p:xfrm>
        <a:graphic>
          <a:graphicData uri="http://schemas.openxmlformats.org/presentationml/2006/ole">
            <mc:AlternateContent xmlns:mc="http://schemas.openxmlformats.org/markup-compatibility/2006">
              <mc:Choice xmlns:v="urn:schemas-microsoft-com:vml" Requires="v">
                <p:oleObj spid="_x0000_s18436" name="Visio" r:id="rId4" imgW="9048643" imgH="6400890" progId="Visio.Drawing.15">
                  <p:embed/>
                </p:oleObj>
              </mc:Choice>
              <mc:Fallback>
                <p:oleObj name="Visio" r:id="rId4" imgW="9048643" imgH="6400890" progId="Visio.Drawing.15">
                  <p:embed/>
                  <p:pic>
                    <p:nvPicPr>
                      <p:cNvPr id="0" name="Объект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6178" y="1949346"/>
                        <a:ext cx="6696744" cy="4737754"/>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476577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a:p>
        </p:txBody>
      </p:sp>
      <p:sp>
        <p:nvSpPr>
          <p:cNvPr id="1030" name="Rectangle 5"/>
          <p:cNvSpPr>
            <a:spLocks noChangeArrowheads="1"/>
          </p:cNvSpPr>
          <p:nvPr/>
        </p:nvSpPr>
        <p:spPr bwMode="auto">
          <a:xfrm>
            <a:off x="165100" y="114142"/>
            <a:ext cx="8978900" cy="492443"/>
          </a:xfrm>
          <a:prstGeom prst="rect">
            <a:avLst/>
          </a:prstGeom>
          <a:noFill/>
          <a:ln w="9525">
            <a:noFill/>
            <a:miter lim="800000"/>
            <a:headEnd/>
            <a:tailEnd/>
          </a:ln>
        </p:spPr>
        <p:txBody>
          <a:bodyPr anchor="ctr">
            <a:spAutoFit/>
          </a:bodyPr>
          <a:lstStyle/>
          <a:p>
            <a:pPr algn="ctr"/>
            <a:r>
              <a:rPr lang="ru-RU" altLang="ru-RU" sz="2600" b="1" dirty="0" smtClean="0"/>
              <a:t>Процессы извлечения жидкостей в ГП</a:t>
            </a:r>
            <a:endParaRPr lang="ru-RU" altLang="ru-RU" sz="2600" dirty="0"/>
          </a:p>
        </p:txBody>
      </p:sp>
      <p:sp>
        <p:nvSpPr>
          <p:cNvPr id="12292" name="Rectangle 4"/>
          <p:cNvSpPr>
            <a:spLocks noChangeArrowheads="1"/>
          </p:cNvSpPr>
          <p:nvPr/>
        </p:nvSpPr>
        <p:spPr bwMode="auto">
          <a:xfrm>
            <a:off x="323850" y="1052736"/>
            <a:ext cx="8423275" cy="5262979"/>
          </a:xfrm>
          <a:prstGeom prst="rect">
            <a:avLst/>
          </a:prstGeom>
          <a:noFill/>
          <a:ln>
            <a:noFill/>
          </a:ln>
          <a:extLst/>
        </p:spPr>
        <p:txBody>
          <a:bodyPr anchor="t" anchorCtr="0">
            <a:spAutoFit/>
          </a:bodyPr>
          <a:lstStyle/>
          <a:p>
            <a:pPr algn="just" eaLnBrk="0" hangingPunct="0">
              <a:defRPr/>
            </a:pPr>
            <a:r>
              <a:rPr lang="ru-RU" sz="1600" b="1" dirty="0" smtClean="0">
                <a:cs typeface="Times New Roman" pitchFamily="18" charset="0"/>
              </a:rPr>
              <a:t>Выбор </a:t>
            </a:r>
            <a:r>
              <a:rPr lang="ru-RU" sz="1600" b="1" dirty="0">
                <a:cs typeface="Times New Roman" pitchFamily="18" charset="0"/>
              </a:rPr>
              <a:t>схемы извлечения тяжелых УВ зависит от факторов:</a:t>
            </a:r>
          </a:p>
          <a:p>
            <a:pPr marL="285750" indent="-285750" algn="just" eaLnBrk="0" hangingPunct="0">
              <a:buFontTx/>
              <a:buChar char="-"/>
              <a:defRPr/>
            </a:pPr>
            <a:r>
              <a:rPr lang="ru-RU" sz="1600" dirty="0">
                <a:cs typeface="Times New Roman" pitchFamily="18" charset="0"/>
              </a:rPr>
              <a:t>от экономически обоснованной степени извлечения;</a:t>
            </a:r>
          </a:p>
          <a:p>
            <a:pPr marL="285750" indent="-285750" algn="just" eaLnBrk="0" hangingPunct="0">
              <a:buFontTx/>
              <a:buChar char="-"/>
              <a:defRPr/>
            </a:pPr>
            <a:r>
              <a:rPr lang="ru-RU" sz="1600" dirty="0" smtClean="0">
                <a:cs typeface="Times New Roman" pitchFamily="18" charset="0"/>
              </a:rPr>
              <a:t>объемного расхода </a:t>
            </a:r>
            <a:r>
              <a:rPr lang="ru-RU" sz="1600" dirty="0">
                <a:cs typeface="Times New Roman" pitchFamily="18" charset="0"/>
              </a:rPr>
              <a:t>перерабатываемого газа;</a:t>
            </a:r>
          </a:p>
          <a:p>
            <a:pPr marL="285750" indent="-285750" algn="just" eaLnBrk="0" hangingPunct="0">
              <a:buFontTx/>
              <a:buChar char="-"/>
              <a:defRPr/>
            </a:pPr>
            <a:r>
              <a:rPr lang="ru-RU" sz="1600" dirty="0">
                <a:cs typeface="Times New Roman" pitchFamily="18" charset="0"/>
              </a:rPr>
              <a:t>состава перерабатываемого газа;</a:t>
            </a:r>
          </a:p>
          <a:p>
            <a:pPr marL="285750" indent="-285750" algn="just" eaLnBrk="0" hangingPunct="0">
              <a:buFontTx/>
              <a:buChar char="-"/>
              <a:defRPr/>
            </a:pPr>
            <a:r>
              <a:rPr lang="ru-RU" sz="1600" dirty="0">
                <a:cs typeface="Times New Roman" pitchFamily="18" charset="0"/>
              </a:rPr>
              <a:t>входных и выходных давлений;</a:t>
            </a:r>
          </a:p>
          <a:p>
            <a:pPr marL="285750" indent="-285750" algn="just" eaLnBrk="0" hangingPunct="0">
              <a:buFontTx/>
              <a:buChar char="-"/>
              <a:defRPr/>
            </a:pPr>
            <a:r>
              <a:rPr lang="ru-RU" sz="1600" dirty="0">
                <a:cs typeface="Times New Roman" pitchFamily="18" charset="0"/>
              </a:rPr>
              <a:t>номенклатуры продуктов.</a:t>
            </a:r>
          </a:p>
          <a:p>
            <a:pPr algn="just" eaLnBrk="0" hangingPunct="0">
              <a:defRPr/>
            </a:pPr>
            <a:endParaRPr lang="ru-RU" sz="1600" b="1" dirty="0" smtClean="0">
              <a:cs typeface="Times New Roman" pitchFamily="18" charset="0"/>
            </a:endParaRPr>
          </a:p>
          <a:p>
            <a:pPr algn="just" eaLnBrk="0" hangingPunct="0">
              <a:defRPr/>
            </a:pPr>
            <a:r>
              <a:rPr lang="ru-RU" sz="1600" b="1" dirty="0" smtClean="0">
                <a:cs typeface="Times New Roman" pitchFamily="18" charset="0"/>
              </a:rPr>
              <a:t>Ключевой параметр: </a:t>
            </a:r>
            <a:r>
              <a:rPr lang="ru-RU" sz="1600" b="1" dirty="0">
                <a:cs typeface="Times New Roman" pitchFamily="18" charset="0"/>
              </a:rPr>
              <a:t>входное </a:t>
            </a:r>
            <a:r>
              <a:rPr lang="ru-RU" sz="1600" b="1" dirty="0" smtClean="0">
                <a:cs typeface="Times New Roman" pitchFamily="18" charset="0"/>
              </a:rPr>
              <a:t>давление</a:t>
            </a:r>
            <a:r>
              <a:rPr lang="ru-RU" sz="1600" dirty="0" smtClean="0">
                <a:cs typeface="Times New Roman" pitchFamily="18" charset="0"/>
              </a:rPr>
              <a:t>. </a:t>
            </a:r>
            <a:endParaRPr lang="ru-RU" sz="1600" dirty="0">
              <a:cs typeface="Times New Roman" pitchFamily="18" charset="0"/>
            </a:endParaRPr>
          </a:p>
          <a:p>
            <a:pPr algn="just" eaLnBrk="0" hangingPunct="0">
              <a:defRPr/>
            </a:pPr>
            <a:endParaRPr lang="ru-RU" sz="1600" b="1" dirty="0" smtClean="0">
              <a:cs typeface="Times New Roman" pitchFamily="18" charset="0"/>
            </a:endParaRPr>
          </a:p>
          <a:p>
            <a:pPr algn="just" eaLnBrk="0" hangingPunct="0">
              <a:defRPr/>
            </a:pPr>
            <a:r>
              <a:rPr lang="ru-RU" sz="1600" b="1" dirty="0" smtClean="0">
                <a:cs typeface="Times New Roman" pitchFamily="18" charset="0"/>
              </a:rPr>
              <a:t>Влияние </a:t>
            </a:r>
            <a:r>
              <a:rPr lang="ru-RU" sz="1600" b="1" dirty="0">
                <a:cs typeface="Times New Roman" pitchFamily="18" charset="0"/>
              </a:rPr>
              <a:t>входного давления: </a:t>
            </a:r>
          </a:p>
          <a:p>
            <a:pPr marL="285750" indent="-285750" algn="just" eaLnBrk="0" hangingPunct="0">
              <a:buFontTx/>
              <a:buChar char="-"/>
              <a:defRPr/>
            </a:pPr>
            <a:r>
              <a:rPr lang="ru-RU" sz="1600" dirty="0">
                <a:cs typeface="Times New Roman" pitchFamily="18" charset="0"/>
              </a:rPr>
              <a:t>Высокое входное давление + низкая требуемая степень извлечения этана: все охлаждение можно «получить» за счет расширения самого газа (дроссель или ТД);</a:t>
            </a:r>
          </a:p>
          <a:p>
            <a:pPr marL="285750" indent="-285750" algn="just" eaLnBrk="0" hangingPunct="0">
              <a:buFontTx/>
              <a:buChar char="-"/>
              <a:defRPr/>
            </a:pPr>
            <a:r>
              <a:rPr lang="ru-RU" sz="1600" dirty="0">
                <a:cs typeface="Times New Roman" pitchFamily="18" charset="0"/>
              </a:rPr>
              <a:t>Низкое входное давление: внешнее охлаждение или предварительное компримирование с последующим охлаждением за счет расширения.</a:t>
            </a:r>
          </a:p>
          <a:p>
            <a:pPr algn="just" eaLnBrk="0" hangingPunct="0">
              <a:defRPr/>
            </a:pPr>
            <a:endParaRPr lang="ru-RU" sz="1600" b="1" i="1" dirty="0" smtClean="0">
              <a:cs typeface="Times New Roman" pitchFamily="18" charset="0"/>
            </a:endParaRPr>
          </a:p>
          <a:p>
            <a:pPr algn="just" eaLnBrk="0" hangingPunct="0">
              <a:defRPr/>
            </a:pPr>
            <a:r>
              <a:rPr lang="ru-RU" sz="1600" b="1" i="1" dirty="0" smtClean="0">
                <a:cs typeface="Times New Roman" pitchFamily="18" charset="0"/>
              </a:rPr>
              <a:t>Например</a:t>
            </a:r>
            <a:r>
              <a:rPr lang="ru-RU" sz="1600" b="1" i="1" dirty="0">
                <a:cs typeface="Times New Roman" pitchFamily="18" charset="0"/>
              </a:rPr>
              <a:t>:</a:t>
            </a:r>
          </a:p>
          <a:p>
            <a:pPr marL="342900" indent="-342900" algn="just" eaLnBrk="0" hangingPunct="0">
              <a:buAutoNum type="arabicPeriod"/>
              <a:defRPr/>
            </a:pPr>
            <a:r>
              <a:rPr lang="ru-RU" sz="1600" dirty="0">
                <a:cs typeface="Times New Roman" pitchFamily="18" charset="0"/>
              </a:rPr>
              <a:t>Невысокая (40-60 %) степень извлечения этана:</a:t>
            </a:r>
          </a:p>
          <a:p>
            <a:pPr algn="just" eaLnBrk="0" hangingPunct="0">
              <a:defRPr/>
            </a:pPr>
            <a:r>
              <a:rPr lang="ru-RU" sz="1600" dirty="0">
                <a:cs typeface="Times New Roman" pitchFamily="18" charset="0"/>
              </a:rPr>
              <a:t>- низкотемпературная сепарация (-40 °С) + стабилизация полученной жидкости;</a:t>
            </a:r>
          </a:p>
          <a:p>
            <a:pPr algn="just" eaLnBrk="0" hangingPunct="0">
              <a:defRPr/>
            </a:pPr>
            <a:r>
              <a:rPr lang="ru-RU" sz="1600" dirty="0">
                <a:cs typeface="Times New Roman" pitchFamily="18" charset="0"/>
              </a:rPr>
              <a:t>- масляная абсорбция (</a:t>
            </a:r>
            <a:r>
              <a:rPr lang="ru-RU" sz="1600" i="1" dirty="0">
                <a:cs typeface="Times New Roman" pitchFamily="18" charset="0"/>
              </a:rPr>
              <a:t>устаревшее</a:t>
            </a:r>
            <a:r>
              <a:rPr lang="ru-RU" sz="1600" dirty="0">
                <a:cs typeface="Times New Roman" pitchFamily="18" charset="0"/>
              </a:rPr>
              <a:t>)</a:t>
            </a:r>
          </a:p>
          <a:p>
            <a:pPr algn="just" eaLnBrk="0" hangingPunct="0">
              <a:defRPr/>
            </a:pPr>
            <a:r>
              <a:rPr lang="ru-RU" sz="1600" dirty="0">
                <a:cs typeface="Times New Roman" pitchFamily="18" charset="0"/>
              </a:rPr>
              <a:t>2. Высокая (более 60 %) степень извлечения этана: дросселирование газа + внешнее охлаждение</a:t>
            </a:r>
            <a:r>
              <a:rPr lang="ru-RU" sz="1600" dirty="0" smtClean="0">
                <a:cs typeface="Times New Roman" pitchFamily="18" charset="0"/>
              </a:rPr>
              <a:t>.</a:t>
            </a:r>
            <a:endParaRPr lang="ru-RU" sz="1600" dirty="0">
              <a:cs typeface="Times New Roman" pitchFamily="18" charset="0"/>
            </a:endParaRPr>
          </a:p>
        </p:txBody>
      </p:sp>
    </p:spTree>
    <p:extLst>
      <p:ext uri="{BB962C8B-B14F-4D97-AF65-F5344CB8AC3E}">
        <p14:creationId xmlns:p14="http://schemas.microsoft.com/office/powerpoint/2010/main" val="9383697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2087637504"/>
              </p:ext>
            </p:extLst>
          </p:nvPr>
        </p:nvGraphicFramePr>
        <p:xfrm>
          <a:off x="361320" y="2996952"/>
          <a:ext cx="8387144" cy="3383280"/>
        </p:xfrm>
        <a:graphic>
          <a:graphicData uri="http://schemas.openxmlformats.org/drawingml/2006/table">
            <a:tbl>
              <a:tblPr firstRow="1" bandRow="1">
                <a:tableStyleId>{21E4AEA4-8DFA-4A89-87EB-49C32662AFE0}</a:tableStyleId>
              </a:tblPr>
              <a:tblGrid>
                <a:gridCol w="4896000"/>
                <a:gridCol w="900000"/>
                <a:gridCol w="864000"/>
                <a:gridCol w="864000"/>
                <a:gridCol w="863144"/>
              </a:tblGrid>
              <a:tr h="0">
                <a:tc>
                  <a:txBody>
                    <a:bodyPr/>
                    <a:lstStyle/>
                    <a:p>
                      <a:pPr algn="ctr"/>
                      <a:r>
                        <a:rPr lang="ru-RU" sz="1400" dirty="0" smtClean="0"/>
                        <a:t>Процессы</a:t>
                      </a:r>
                      <a:endParaRPr lang="ru-RU" sz="1400" dirty="0"/>
                    </a:p>
                  </a:txBody>
                  <a:tcPr anchor="ctr"/>
                </a:tc>
                <a:tc>
                  <a:txBody>
                    <a:bodyPr/>
                    <a:lstStyle/>
                    <a:p>
                      <a:pPr algn="ctr"/>
                      <a:r>
                        <a:rPr lang="en-US" sz="1400" i="1" dirty="0" smtClean="0"/>
                        <a:t>t</a:t>
                      </a:r>
                      <a:r>
                        <a:rPr lang="en-US" sz="1400" dirty="0" smtClean="0"/>
                        <a:t>, °C</a:t>
                      </a:r>
                      <a:endParaRPr lang="ru-RU" sz="1400" dirty="0"/>
                    </a:p>
                  </a:txBody>
                  <a:tcPr anchor="ctr"/>
                </a:tc>
                <a:tc gridSpan="3">
                  <a:txBody>
                    <a:bodyPr/>
                    <a:lstStyle/>
                    <a:p>
                      <a:pPr algn="ctr"/>
                      <a:r>
                        <a:rPr lang="ru-RU" sz="1400" dirty="0" smtClean="0"/>
                        <a:t>Степень</a:t>
                      </a:r>
                      <a:r>
                        <a:rPr lang="ru-RU" sz="1400" baseline="0" dirty="0" smtClean="0"/>
                        <a:t> извлечения, %</a:t>
                      </a:r>
                      <a:endParaRPr lang="ru-RU" sz="1400" dirty="0"/>
                    </a:p>
                  </a:txBody>
                  <a:tcPr anchor="ctr"/>
                </a:tc>
                <a:tc hMerge="1">
                  <a:txBody>
                    <a:bodyPr/>
                    <a:lstStyle/>
                    <a:p>
                      <a:pPr algn="ctr"/>
                      <a:endParaRPr lang="ru-RU" sz="1400" dirty="0"/>
                    </a:p>
                  </a:txBody>
                  <a:tcPr anchor="ctr"/>
                </a:tc>
                <a:tc hMerge="1">
                  <a:txBody>
                    <a:bodyPr/>
                    <a:lstStyle/>
                    <a:p>
                      <a:pPr algn="ctr"/>
                      <a:endParaRPr lang="ru-RU" sz="1400" dirty="0"/>
                    </a:p>
                  </a:txBody>
                  <a:tcPr anchor="ctr"/>
                </a:tc>
              </a:tr>
              <a:tr h="0">
                <a:tc>
                  <a:txBody>
                    <a:bodyPr/>
                    <a:lstStyle/>
                    <a:p>
                      <a:pPr algn="ctr"/>
                      <a:endParaRPr lang="ru-RU" sz="1400" dirty="0"/>
                    </a:p>
                  </a:txBody>
                  <a:tcPr anchor="ctr"/>
                </a:tc>
                <a:tc>
                  <a:txBody>
                    <a:bodyPr/>
                    <a:lstStyle/>
                    <a:p>
                      <a:pPr algn="ctr"/>
                      <a:endParaRPr lang="ru-RU" sz="1400" dirty="0"/>
                    </a:p>
                  </a:txBody>
                  <a:tcPr anchor="ctr"/>
                </a:tc>
                <a:tc>
                  <a:txBody>
                    <a:bodyPr/>
                    <a:lstStyle/>
                    <a:p>
                      <a:pPr algn="ctr"/>
                      <a:r>
                        <a:rPr lang="ru-RU" sz="1400" dirty="0" smtClean="0"/>
                        <a:t>Этан</a:t>
                      </a:r>
                      <a:endParaRPr lang="ru-RU" sz="1400" dirty="0"/>
                    </a:p>
                  </a:txBody>
                  <a:tcPr anchor="ctr"/>
                </a:tc>
                <a:tc>
                  <a:txBody>
                    <a:bodyPr/>
                    <a:lstStyle/>
                    <a:p>
                      <a:pPr algn="ctr"/>
                      <a:r>
                        <a:rPr lang="ru-RU" sz="1400" dirty="0" smtClean="0"/>
                        <a:t>Пропан</a:t>
                      </a:r>
                      <a:endParaRPr lang="ru-RU" sz="1400" dirty="0"/>
                    </a:p>
                  </a:txBody>
                  <a:tcPr anchor="ctr"/>
                </a:tc>
                <a:tc>
                  <a:txBody>
                    <a:bodyPr/>
                    <a:lstStyle/>
                    <a:p>
                      <a:pPr algn="ctr"/>
                      <a:r>
                        <a:rPr lang="ru-RU" sz="1400" dirty="0" smtClean="0"/>
                        <a:t>Бутаны</a:t>
                      </a:r>
                      <a:endParaRPr lang="ru-RU" sz="1400" dirty="0"/>
                    </a:p>
                  </a:txBody>
                  <a:tcPr anchor="ctr"/>
                </a:tc>
              </a:tr>
              <a:tr h="0">
                <a:tc>
                  <a:txBody>
                    <a:bodyPr/>
                    <a:lstStyle/>
                    <a:p>
                      <a:pPr algn="ctr"/>
                      <a:r>
                        <a:rPr lang="ru-RU" sz="1400" dirty="0" smtClean="0"/>
                        <a:t>Абсорбция без применения искусственного холода (масляная абсорбция)</a:t>
                      </a:r>
                      <a:endParaRPr lang="ru-RU" sz="1400" dirty="0"/>
                    </a:p>
                  </a:txBody>
                  <a:tcPr anchor="ctr"/>
                </a:tc>
                <a:tc>
                  <a:txBody>
                    <a:bodyPr/>
                    <a:lstStyle/>
                    <a:p>
                      <a:pPr algn="ctr"/>
                      <a:r>
                        <a:rPr lang="ru-RU" sz="1400" dirty="0" smtClean="0"/>
                        <a:t>10-45</a:t>
                      </a:r>
                      <a:endParaRPr lang="ru-RU" sz="1400" dirty="0"/>
                    </a:p>
                  </a:txBody>
                  <a:tcPr anchor="ctr"/>
                </a:tc>
                <a:tc>
                  <a:txBody>
                    <a:bodyPr/>
                    <a:lstStyle/>
                    <a:p>
                      <a:pPr algn="ctr"/>
                      <a:r>
                        <a:rPr lang="ru-RU" sz="1400" dirty="0" smtClean="0"/>
                        <a:t>25-30</a:t>
                      </a:r>
                      <a:endParaRPr lang="ru-RU" sz="1400" dirty="0"/>
                    </a:p>
                  </a:txBody>
                  <a:tcPr anchor="ctr"/>
                </a:tc>
                <a:tc>
                  <a:txBody>
                    <a:bodyPr/>
                    <a:lstStyle/>
                    <a:p>
                      <a:pPr algn="ctr"/>
                      <a:r>
                        <a:rPr lang="ru-RU" sz="1400" dirty="0" smtClean="0"/>
                        <a:t>40-60</a:t>
                      </a:r>
                      <a:endParaRPr lang="ru-RU" sz="1400" dirty="0"/>
                    </a:p>
                  </a:txBody>
                  <a:tcPr anchor="ctr"/>
                </a:tc>
                <a:tc>
                  <a:txBody>
                    <a:bodyPr/>
                    <a:lstStyle/>
                    <a:p>
                      <a:pPr algn="ctr"/>
                      <a:r>
                        <a:rPr lang="ru-RU" sz="1400" dirty="0" smtClean="0"/>
                        <a:t>60-80</a:t>
                      </a:r>
                      <a:endParaRPr lang="ru-RU" sz="1400" dirty="0"/>
                    </a:p>
                  </a:txBody>
                  <a:tcPr anchor="ctr"/>
                </a:tc>
              </a:tr>
              <a:tr h="0">
                <a:tc>
                  <a:txBody>
                    <a:bodyPr/>
                    <a:lstStyle/>
                    <a:p>
                      <a:pPr algn="ctr"/>
                      <a:r>
                        <a:rPr lang="ru-RU" sz="1400" dirty="0" smtClean="0"/>
                        <a:t>НТС с дросселированием</a:t>
                      </a:r>
                      <a:endParaRPr lang="ru-RU" sz="1400" dirty="0"/>
                    </a:p>
                  </a:txBody>
                  <a:tcPr anchor="ctr"/>
                </a:tc>
                <a:tc>
                  <a:txBody>
                    <a:bodyPr/>
                    <a:lstStyle/>
                    <a:p>
                      <a:pPr algn="ctr"/>
                      <a:r>
                        <a:rPr lang="ru-RU" sz="1400" dirty="0" smtClean="0"/>
                        <a:t>-25</a:t>
                      </a:r>
                      <a:endParaRPr lang="ru-RU" sz="1400" dirty="0"/>
                    </a:p>
                  </a:txBody>
                  <a:tcPr anchor="ctr"/>
                </a:tc>
                <a:tc>
                  <a:txBody>
                    <a:bodyPr/>
                    <a:lstStyle/>
                    <a:p>
                      <a:pPr algn="ctr"/>
                      <a:r>
                        <a:rPr lang="ru-RU" sz="1400" dirty="0" smtClean="0"/>
                        <a:t>25-30</a:t>
                      </a:r>
                      <a:endParaRPr lang="ru-RU" sz="1400" dirty="0"/>
                    </a:p>
                  </a:txBody>
                  <a:tcPr anchor="ctr"/>
                </a:tc>
                <a:tc>
                  <a:txBody>
                    <a:bodyPr/>
                    <a:lstStyle/>
                    <a:p>
                      <a:pPr algn="ctr"/>
                      <a:r>
                        <a:rPr lang="ru-RU" sz="1400" dirty="0" smtClean="0"/>
                        <a:t>40-60</a:t>
                      </a:r>
                      <a:endParaRPr lang="ru-RU" sz="1400" dirty="0"/>
                    </a:p>
                  </a:txBody>
                  <a:tcPr anchor="ctr"/>
                </a:tc>
                <a:tc>
                  <a:txBody>
                    <a:bodyPr/>
                    <a:lstStyle/>
                    <a:p>
                      <a:pPr algn="ctr"/>
                      <a:r>
                        <a:rPr lang="ru-RU" sz="1400" dirty="0" smtClean="0"/>
                        <a:t>60-80</a:t>
                      </a:r>
                      <a:endParaRPr lang="ru-RU" sz="1400" dirty="0"/>
                    </a:p>
                  </a:txBody>
                  <a:tcPr anchor="ctr"/>
                </a:tc>
              </a:tr>
              <a:tr h="0">
                <a:tc>
                  <a:txBody>
                    <a:bodyPr/>
                    <a:lstStyle/>
                    <a:p>
                      <a:pPr algn="ctr"/>
                      <a:r>
                        <a:rPr lang="ru-RU" sz="1400" dirty="0" smtClean="0"/>
                        <a:t>Низкотемпературная</a:t>
                      </a:r>
                      <a:r>
                        <a:rPr lang="ru-RU" sz="1400" baseline="0" dirty="0" smtClean="0"/>
                        <a:t> абсорбция</a:t>
                      </a:r>
                      <a:endParaRPr lang="ru-RU" sz="1400" dirty="0"/>
                    </a:p>
                  </a:txBody>
                  <a:tcPr anchor="ctr"/>
                </a:tc>
                <a:tc>
                  <a:txBody>
                    <a:bodyPr/>
                    <a:lstStyle/>
                    <a:p>
                      <a:pPr algn="ctr"/>
                      <a:r>
                        <a:rPr lang="ru-RU" sz="1400" dirty="0" smtClean="0"/>
                        <a:t>-40</a:t>
                      </a:r>
                      <a:endParaRPr lang="ru-RU" sz="1400" dirty="0"/>
                    </a:p>
                  </a:txBody>
                  <a:tcPr anchor="ctr"/>
                </a:tc>
                <a:tc>
                  <a:txBody>
                    <a:bodyPr/>
                    <a:lstStyle/>
                    <a:p>
                      <a:pPr algn="ctr"/>
                      <a:r>
                        <a:rPr lang="ru-RU" sz="1400" dirty="0" smtClean="0"/>
                        <a:t>30-40</a:t>
                      </a:r>
                      <a:endParaRPr lang="ru-RU" sz="1400" dirty="0"/>
                    </a:p>
                  </a:txBody>
                  <a:tcPr anchor="ctr"/>
                </a:tc>
                <a:tc>
                  <a:txBody>
                    <a:bodyPr/>
                    <a:lstStyle/>
                    <a:p>
                      <a:pPr algn="ctr"/>
                      <a:r>
                        <a:rPr lang="ru-RU" sz="1400" dirty="0" smtClean="0"/>
                        <a:t>90</a:t>
                      </a:r>
                      <a:endParaRPr lang="ru-RU" sz="1400" dirty="0"/>
                    </a:p>
                  </a:txBody>
                  <a:tcPr anchor="ctr"/>
                </a:tc>
                <a:tc>
                  <a:txBody>
                    <a:bodyPr/>
                    <a:lstStyle/>
                    <a:p>
                      <a:pPr algn="ctr"/>
                      <a:r>
                        <a:rPr lang="ru-RU" sz="1400" dirty="0" smtClean="0"/>
                        <a:t>97</a:t>
                      </a:r>
                      <a:endParaRPr lang="ru-RU" sz="1400" dirty="0"/>
                    </a:p>
                  </a:txBody>
                  <a:tcPr anchor="ctr"/>
                </a:tc>
              </a:tr>
              <a:tr h="0">
                <a:tc>
                  <a:txBody>
                    <a:bodyPr/>
                    <a:lstStyle/>
                    <a:p>
                      <a:pPr algn="ctr"/>
                      <a:r>
                        <a:rPr lang="ru-RU" sz="1400" dirty="0" smtClean="0"/>
                        <a:t>НТК с пропановым холодильным циклом</a:t>
                      </a:r>
                      <a:endParaRPr lang="ru-RU" sz="1400" dirty="0"/>
                    </a:p>
                  </a:txBody>
                  <a:tcPr anchor="ctr"/>
                </a:tc>
                <a:tc>
                  <a:txBody>
                    <a:bodyPr/>
                    <a:lstStyle/>
                    <a:p>
                      <a:pPr algn="ctr"/>
                      <a:r>
                        <a:rPr lang="ru-RU" sz="1400" dirty="0" smtClean="0"/>
                        <a:t>-40</a:t>
                      </a:r>
                      <a:endParaRPr lang="ru-RU" sz="1400" dirty="0"/>
                    </a:p>
                  </a:txBody>
                  <a:tcPr anchor="ctr"/>
                </a:tc>
                <a:tc>
                  <a:txBody>
                    <a:bodyPr/>
                    <a:lstStyle/>
                    <a:p>
                      <a:pPr algn="ctr"/>
                      <a:r>
                        <a:rPr lang="ru-RU" sz="1400" dirty="0" smtClean="0"/>
                        <a:t>35-40</a:t>
                      </a:r>
                      <a:endParaRPr lang="ru-RU" sz="1400" dirty="0"/>
                    </a:p>
                  </a:txBody>
                  <a:tcPr anchor="ctr"/>
                </a:tc>
                <a:tc>
                  <a:txBody>
                    <a:bodyPr/>
                    <a:lstStyle/>
                    <a:p>
                      <a:pPr algn="ctr"/>
                      <a:r>
                        <a:rPr lang="ru-RU" sz="1400" dirty="0" smtClean="0"/>
                        <a:t>90</a:t>
                      </a:r>
                      <a:endParaRPr lang="ru-RU" sz="1400" dirty="0"/>
                    </a:p>
                  </a:txBody>
                  <a:tcPr anchor="ctr"/>
                </a:tc>
                <a:tc>
                  <a:txBody>
                    <a:bodyPr/>
                    <a:lstStyle/>
                    <a:p>
                      <a:pPr algn="ctr"/>
                      <a:r>
                        <a:rPr lang="ru-RU" sz="1400" dirty="0" smtClean="0"/>
                        <a:t>97</a:t>
                      </a:r>
                      <a:endParaRPr lang="ru-RU" sz="1400" dirty="0"/>
                    </a:p>
                  </a:txBody>
                  <a:tcPr anchor="ctr"/>
                </a:tc>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t>НТК с пропан-этановым холодильным циклом</a:t>
                      </a:r>
                    </a:p>
                  </a:txBody>
                  <a:tcPr anchor="ctr"/>
                </a:tc>
                <a:tc>
                  <a:txBody>
                    <a:bodyPr/>
                    <a:lstStyle/>
                    <a:p>
                      <a:pPr algn="ctr"/>
                      <a:r>
                        <a:rPr lang="ru-RU" sz="1400" dirty="0" smtClean="0"/>
                        <a:t>-80</a:t>
                      </a:r>
                      <a:endParaRPr lang="ru-RU" sz="1400" dirty="0"/>
                    </a:p>
                  </a:txBody>
                  <a:tcPr anchor="ctr"/>
                </a:tc>
                <a:tc>
                  <a:txBody>
                    <a:bodyPr/>
                    <a:lstStyle/>
                    <a:p>
                      <a:pPr algn="ctr"/>
                      <a:r>
                        <a:rPr lang="ru-RU" sz="1400" dirty="0" smtClean="0"/>
                        <a:t>60-80</a:t>
                      </a:r>
                      <a:endParaRPr lang="ru-RU" sz="1400" dirty="0"/>
                    </a:p>
                  </a:txBody>
                  <a:tcPr anchor="ctr"/>
                </a:tc>
                <a:tc>
                  <a:txBody>
                    <a:bodyPr/>
                    <a:lstStyle/>
                    <a:p>
                      <a:pPr algn="ctr"/>
                      <a:r>
                        <a:rPr lang="ru-RU" sz="1400" dirty="0" smtClean="0"/>
                        <a:t>95</a:t>
                      </a:r>
                      <a:endParaRPr lang="ru-RU" sz="1400" dirty="0"/>
                    </a:p>
                  </a:txBody>
                  <a:tcPr anchor="ctr"/>
                </a:tc>
                <a:tc>
                  <a:txBody>
                    <a:bodyPr/>
                    <a:lstStyle/>
                    <a:p>
                      <a:pPr algn="ctr"/>
                      <a:r>
                        <a:rPr lang="ru-RU" sz="1400" dirty="0" smtClean="0"/>
                        <a:t>99</a:t>
                      </a:r>
                      <a:endParaRPr lang="ru-RU" sz="1400" dirty="0"/>
                    </a:p>
                  </a:txBody>
                  <a:tcPr anchor="ctr"/>
                </a:tc>
              </a:tr>
              <a:tr h="0">
                <a:tc>
                  <a:txBody>
                    <a:bodyPr/>
                    <a:lstStyle/>
                    <a:p>
                      <a:pPr algn="ctr"/>
                      <a:r>
                        <a:rPr lang="ru-RU" sz="1400" dirty="0" smtClean="0"/>
                        <a:t>Турбодетандерный НТК-процесс с пропановым холодильным циклом</a:t>
                      </a:r>
                      <a:endParaRPr lang="ru-RU" sz="1400" dirty="0"/>
                    </a:p>
                  </a:txBody>
                  <a:tcPr anchor="ctr"/>
                </a:tc>
                <a:tc>
                  <a:txBody>
                    <a:bodyPr/>
                    <a:lstStyle/>
                    <a:p>
                      <a:pPr algn="ctr"/>
                      <a:r>
                        <a:rPr lang="ru-RU" sz="1400" dirty="0" smtClean="0"/>
                        <a:t>-90-(-80)</a:t>
                      </a:r>
                      <a:endParaRPr lang="ru-RU" sz="1400" dirty="0"/>
                    </a:p>
                  </a:txBody>
                  <a:tcPr anchor="ctr"/>
                </a:tc>
                <a:tc>
                  <a:txBody>
                    <a:bodyPr/>
                    <a:lstStyle/>
                    <a:p>
                      <a:pPr algn="ctr"/>
                      <a:r>
                        <a:rPr lang="ru-RU" sz="1400" dirty="0" smtClean="0"/>
                        <a:t>60-70</a:t>
                      </a:r>
                      <a:endParaRPr lang="ru-RU" sz="1400" dirty="0"/>
                    </a:p>
                  </a:txBody>
                  <a:tcPr anchor="ctr"/>
                </a:tc>
                <a:tc>
                  <a:txBody>
                    <a:bodyPr/>
                    <a:lstStyle/>
                    <a:p>
                      <a:pPr algn="ctr"/>
                      <a:r>
                        <a:rPr lang="ru-RU" sz="1400" dirty="0" smtClean="0"/>
                        <a:t>95</a:t>
                      </a:r>
                      <a:endParaRPr lang="ru-RU" sz="1400" dirty="0"/>
                    </a:p>
                  </a:txBody>
                  <a:tcPr anchor="ctr"/>
                </a:tc>
                <a:tc>
                  <a:txBody>
                    <a:bodyPr/>
                    <a:lstStyle/>
                    <a:p>
                      <a:pPr algn="ctr"/>
                      <a:r>
                        <a:rPr lang="ru-RU" sz="1400" dirty="0" smtClean="0"/>
                        <a:t>99</a:t>
                      </a:r>
                      <a:endParaRPr lang="ru-RU" sz="1400" dirty="0"/>
                    </a:p>
                  </a:txBody>
                  <a:tcPr anchor="ctr"/>
                </a:tc>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t>Турбодетандерный НТК-процесс с этан-этиленовым холодильным циклом</a:t>
                      </a:r>
                    </a:p>
                  </a:txBody>
                  <a:tcPr anchor="ctr"/>
                </a:tc>
                <a:tc>
                  <a:txBody>
                    <a:bodyPr/>
                    <a:lstStyle/>
                    <a:p>
                      <a:pPr algn="ctr"/>
                      <a:r>
                        <a:rPr lang="ru-RU" sz="1400" dirty="0" smtClean="0"/>
                        <a:t>-120</a:t>
                      </a:r>
                      <a:endParaRPr lang="ru-RU" sz="1400" dirty="0"/>
                    </a:p>
                  </a:txBody>
                  <a:tcPr anchor="ctr"/>
                </a:tc>
                <a:tc>
                  <a:txBody>
                    <a:bodyPr/>
                    <a:lstStyle/>
                    <a:p>
                      <a:pPr algn="ctr"/>
                      <a:r>
                        <a:rPr lang="ru-RU" sz="1400" dirty="0" smtClean="0"/>
                        <a:t>85</a:t>
                      </a:r>
                      <a:endParaRPr lang="ru-RU" sz="1400" dirty="0"/>
                    </a:p>
                  </a:txBody>
                  <a:tcPr anchor="ctr"/>
                </a:tc>
                <a:tc>
                  <a:txBody>
                    <a:bodyPr/>
                    <a:lstStyle/>
                    <a:p>
                      <a:pPr algn="ctr"/>
                      <a:r>
                        <a:rPr lang="ru-RU" sz="1400" dirty="0" smtClean="0"/>
                        <a:t>95</a:t>
                      </a:r>
                      <a:endParaRPr lang="ru-RU" sz="1400" dirty="0"/>
                    </a:p>
                  </a:txBody>
                  <a:tcPr anchor="ctr"/>
                </a:tc>
                <a:tc>
                  <a:txBody>
                    <a:bodyPr/>
                    <a:lstStyle/>
                    <a:p>
                      <a:pPr algn="ctr"/>
                      <a:r>
                        <a:rPr lang="ru-RU" sz="1400" dirty="0" smtClean="0"/>
                        <a:t>99</a:t>
                      </a:r>
                      <a:endParaRPr lang="ru-RU" sz="1400" dirty="0"/>
                    </a:p>
                  </a:txBody>
                  <a:tcPr anchor="ctr"/>
                </a:tc>
              </a:tr>
            </a:tbl>
          </a:graphicData>
        </a:graphic>
      </p:graphicFrame>
      <p:sp>
        <p:nvSpPr>
          <p:cNvPr id="4" name="Rectangle 5"/>
          <p:cNvSpPr>
            <a:spLocks noChangeArrowheads="1"/>
          </p:cNvSpPr>
          <p:nvPr/>
        </p:nvSpPr>
        <p:spPr bwMode="auto">
          <a:xfrm>
            <a:off x="1043608" y="6420"/>
            <a:ext cx="8100392" cy="707886"/>
          </a:xfrm>
          <a:prstGeom prst="rect">
            <a:avLst/>
          </a:prstGeom>
          <a:noFill/>
          <a:ln w="9525">
            <a:noFill/>
            <a:miter lim="800000"/>
            <a:headEnd/>
            <a:tailEnd/>
          </a:ln>
        </p:spPr>
        <p:txBody>
          <a:bodyPr wrap="square" anchor="ctr">
            <a:spAutoFit/>
          </a:bodyPr>
          <a:lstStyle/>
          <a:p>
            <a:pPr algn="ctr"/>
            <a:r>
              <a:rPr lang="ru-RU" altLang="ru-RU" sz="2000" b="1" dirty="0" smtClean="0"/>
              <a:t>Предпочтительные области применения различных технологических процессов</a:t>
            </a:r>
            <a:endParaRPr lang="ru-RU" altLang="ru-RU" sz="2000" dirty="0"/>
          </a:p>
        </p:txBody>
      </p:sp>
      <p:sp>
        <p:nvSpPr>
          <p:cNvPr id="5" name="Rectangle 4"/>
          <p:cNvSpPr>
            <a:spLocks noChangeArrowheads="1"/>
          </p:cNvSpPr>
          <p:nvPr/>
        </p:nvSpPr>
        <p:spPr bwMode="auto">
          <a:xfrm>
            <a:off x="323850" y="872128"/>
            <a:ext cx="8423275" cy="2062103"/>
          </a:xfrm>
          <a:prstGeom prst="rect">
            <a:avLst/>
          </a:prstGeom>
          <a:noFill/>
          <a:ln>
            <a:noFill/>
          </a:ln>
          <a:extLst/>
        </p:spPr>
        <p:txBody>
          <a:bodyPr anchor="t" anchorCtr="0">
            <a:spAutoFit/>
          </a:bodyPr>
          <a:lstStyle/>
          <a:p>
            <a:pPr algn="just" eaLnBrk="0" hangingPunct="0">
              <a:defRPr/>
            </a:pPr>
            <a:r>
              <a:rPr lang="ru-RU" sz="1600" b="1" dirty="0" smtClean="0"/>
              <a:t>Низкотемпературная сепарация </a:t>
            </a:r>
            <a:r>
              <a:rPr lang="ru-RU" sz="1600" dirty="0" smtClean="0"/>
              <a:t>(НТС) – извлечение тяжелых УВ на промысле за счет охлаждения газа путем его дросселирования (как правило, только в начальный период работы месторождения).</a:t>
            </a:r>
          </a:p>
          <a:p>
            <a:pPr algn="just" eaLnBrk="0" hangingPunct="0">
              <a:defRPr/>
            </a:pPr>
            <a:r>
              <a:rPr lang="ru-RU" sz="1600" dirty="0"/>
              <a:t>Иногда </a:t>
            </a:r>
            <a:r>
              <a:rPr lang="ru-RU" sz="1600" b="1" i="1" dirty="0"/>
              <a:t>низкотемпературной сепарацией</a:t>
            </a:r>
            <a:r>
              <a:rPr lang="ru-RU" sz="1600" dirty="0"/>
              <a:t> называют процессы НТК, в которых используются только сепараторы и не используются тарельчатые колонны.</a:t>
            </a:r>
            <a:endParaRPr lang="ru-RU" sz="1600" dirty="0">
              <a:cs typeface="Times New Roman" pitchFamily="18" charset="0"/>
            </a:endParaRPr>
          </a:p>
          <a:p>
            <a:pPr algn="just" eaLnBrk="0" hangingPunct="0">
              <a:defRPr/>
            </a:pPr>
            <a:r>
              <a:rPr lang="ru-RU" sz="1600" b="1" dirty="0" smtClean="0"/>
              <a:t>Низкотемпературная конденсация </a:t>
            </a:r>
            <a:r>
              <a:rPr lang="ru-RU" sz="1600" dirty="0" smtClean="0"/>
              <a:t>(НТК) – глубокое извлечение УВ (в т.ч. извлечение этана)</a:t>
            </a:r>
            <a:r>
              <a:rPr lang="ru-RU" sz="1600" dirty="0"/>
              <a:t> за счет </a:t>
            </a:r>
            <a:r>
              <a:rPr lang="ru-RU" sz="1600" dirty="0" smtClean="0"/>
              <a:t>сочетания холодильных циклов (где и начинается конденсация) и/или изоэнтальпийного или изоэнтропийного расширения.</a:t>
            </a:r>
          </a:p>
        </p:txBody>
      </p:sp>
    </p:spTree>
    <p:extLst>
      <p:ext uri="{BB962C8B-B14F-4D97-AF65-F5344CB8AC3E}">
        <p14:creationId xmlns:p14="http://schemas.microsoft.com/office/powerpoint/2010/main" val="3085198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a:spLocks noChangeArrowheads="1"/>
          </p:cNvSpPr>
          <p:nvPr/>
        </p:nvSpPr>
        <p:spPr bwMode="auto">
          <a:xfrm>
            <a:off x="1054100" y="188913"/>
            <a:ext cx="80899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100" b="1">
                <a:solidFill>
                  <a:schemeClr val="tx2"/>
                </a:solidFill>
              </a:rPr>
              <a:t>Разделение углеводородных газовых смесей</a:t>
            </a:r>
            <a:endParaRPr lang="ru-RU" altLang="ru-RU" sz="2100" b="1"/>
          </a:p>
        </p:txBody>
      </p:sp>
      <p:sp>
        <p:nvSpPr>
          <p:cNvPr id="4099" name="Rectangle 6"/>
          <p:cNvSpPr>
            <a:spLocks noChangeArrowheads="1"/>
          </p:cNvSpPr>
          <p:nvPr/>
        </p:nvSpPr>
        <p:spPr bwMode="auto">
          <a:xfrm>
            <a:off x="250825" y="1052513"/>
            <a:ext cx="856932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1" hangingPunct="1">
              <a:spcBef>
                <a:spcPct val="0"/>
              </a:spcBef>
              <a:buFontTx/>
              <a:buNone/>
            </a:pPr>
            <a:r>
              <a:rPr lang="ru-RU" altLang="ru-RU" sz="1800" b="1" dirty="0" smtClean="0"/>
              <a:t>Требования к газу перед низкотемпературным разделением:</a:t>
            </a:r>
          </a:p>
          <a:p>
            <a:pPr marL="285750" indent="-285750" algn="just" eaLnBrk="1" hangingPunct="1">
              <a:spcBef>
                <a:spcPct val="0"/>
              </a:spcBef>
              <a:buFontTx/>
              <a:buChar char="-"/>
            </a:pPr>
            <a:r>
              <a:rPr lang="ru-RU" altLang="ru-RU" sz="1800" dirty="0" smtClean="0"/>
              <a:t>Содержание </a:t>
            </a:r>
            <a:r>
              <a:rPr lang="en-US" altLang="ru-RU" sz="1800" dirty="0" smtClean="0"/>
              <a:t>H</a:t>
            </a:r>
            <a:r>
              <a:rPr lang="en-US" altLang="ru-RU" sz="1800" baseline="-25000" dirty="0" smtClean="0"/>
              <a:t>2</a:t>
            </a:r>
            <a:r>
              <a:rPr lang="en-US" altLang="ru-RU" sz="1800" dirty="0" smtClean="0"/>
              <a:t>S – </a:t>
            </a:r>
            <a:r>
              <a:rPr lang="ru-RU" altLang="ru-RU" sz="1800" dirty="0" smtClean="0"/>
              <a:t>менее 0,001 %;</a:t>
            </a:r>
          </a:p>
          <a:p>
            <a:pPr marL="285750" indent="-285750" algn="just" eaLnBrk="1" hangingPunct="1">
              <a:spcBef>
                <a:spcPct val="0"/>
              </a:spcBef>
              <a:buFontTx/>
              <a:buChar char="-"/>
            </a:pPr>
            <a:r>
              <a:rPr lang="ru-RU" altLang="ru-RU" sz="1800" dirty="0" smtClean="0"/>
              <a:t>Содержание </a:t>
            </a:r>
            <a:r>
              <a:rPr lang="en-US" altLang="ru-RU" sz="1800" dirty="0" smtClean="0"/>
              <a:t>CO</a:t>
            </a:r>
            <a:r>
              <a:rPr lang="en-US" altLang="ru-RU" sz="1800" baseline="-25000" dirty="0" smtClean="0"/>
              <a:t>2</a:t>
            </a:r>
            <a:r>
              <a:rPr lang="en-US" altLang="ru-RU" sz="1800" dirty="0" smtClean="0"/>
              <a:t> – </a:t>
            </a:r>
            <a:r>
              <a:rPr lang="ru-RU" altLang="ru-RU" sz="1800" dirty="0" smtClean="0"/>
              <a:t>менее 0,02 %;</a:t>
            </a:r>
          </a:p>
          <a:p>
            <a:pPr marL="285750" indent="-285750" algn="just" eaLnBrk="1" hangingPunct="1">
              <a:spcBef>
                <a:spcPct val="0"/>
              </a:spcBef>
              <a:buFontTx/>
              <a:buChar char="-"/>
            </a:pPr>
            <a:r>
              <a:rPr lang="ru-RU" altLang="ru-RU" sz="1800" dirty="0" smtClean="0"/>
              <a:t>Точка росы - не более минимальной температуры разделения – менее 1 </a:t>
            </a:r>
            <a:r>
              <a:rPr lang="en-US" altLang="ru-RU" sz="1800" dirty="0" smtClean="0"/>
              <a:t>ppm H</a:t>
            </a:r>
            <a:r>
              <a:rPr lang="en-US" altLang="ru-RU" sz="1800" baseline="-25000" dirty="0" smtClean="0"/>
              <a:t>2</a:t>
            </a:r>
            <a:r>
              <a:rPr lang="en-US" altLang="ru-RU" sz="1800" dirty="0" smtClean="0"/>
              <a:t>O </a:t>
            </a:r>
            <a:r>
              <a:rPr lang="ru-RU" altLang="ru-RU" sz="1800" dirty="0" smtClean="0"/>
              <a:t>(</a:t>
            </a:r>
            <a:r>
              <a:rPr lang="en-US" altLang="ru-RU" sz="1800" dirty="0" smtClean="0"/>
              <a:t>8000 </a:t>
            </a:r>
            <a:r>
              <a:rPr lang="ru-RU" altLang="ru-RU" sz="1800" dirty="0" smtClean="0"/>
              <a:t>ч бесперебойной работы установок);</a:t>
            </a:r>
            <a:endParaRPr lang="en-US" altLang="ru-RU" sz="1800" dirty="0"/>
          </a:p>
        </p:txBody>
      </p:sp>
      <p:graphicFrame>
        <p:nvGraphicFramePr>
          <p:cNvPr id="6" name="Таблица 5"/>
          <p:cNvGraphicFramePr>
            <a:graphicFrameLocks noGrp="1"/>
          </p:cNvGraphicFramePr>
          <p:nvPr>
            <p:extLst>
              <p:ext uri="{D42A27DB-BD31-4B8C-83A1-F6EECF244321}">
                <p14:modId xmlns:p14="http://schemas.microsoft.com/office/powerpoint/2010/main" val="1319271732"/>
              </p:ext>
            </p:extLst>
          </p:nvPr>
        </p:nvGraphicFramePr>
        <p:xfrm>
          <a:off x="395536" y="3350096"/>
          <a:ext cx="8568953" cy="2438400"/>
        </p:xfrm>
        <a:graphic>
          <a:graphicData uri="http://schemas.openxmlformats.org/drawingml/2006/table">
            <a:tbl>
              <a:tblPr firstRow="1" bandRow="1">
                <a:tableStyleId>{21E4AEA4-8DFA-4A89-87EB-49C32662AFE0}</a:tableStyleId>
              </a:tblPr>
              <a:tblGrid>
                <a:gridCol w="4284476"/>
                <a:gridCol w="1428159"/>
                <a:gridCol w="1428159"/>
                <a:gridCol w="1428159"/>
              </a:tblGrid>
              <a:tr h="0">
                <a:tc>
                  <a:txBody>
                    <a:bodyPr/>
                    <a:lstStyle/>
                    <a:p>
                      <a:pPr algn="ctr"/>
                      <a:r>
                        <a:rPr lang="ru-RU" sz="1400" dirty="0" smtClean="0"/>
                        <a:t>Статья расходов</a:t>
                      </a:r>
                      <a:endParaRPr lang="ru-RU" sz="1400" dirty="0"/>
                    </a:p>
                  </a:txBody>
                  <a:tcPr anchor="ctr"/>
                </a:tc>
                <a:tc gridSpan="3">
                  <a:txBody>
                    <a:bodyPr/>
                    <a:lstStyle/>
                    <a:p>
                      <a:pPr algn="ctr"/>
                      <a:r>
                        <a:rPr lang="ru-RU" sz="1400" dirty="0" smtClean="0"/>
                        <a:t>Процесс разделения</a:t>
                      </a:r>
                      <a:endParaRPr lang="ru-RU" sz="1400" dirty="0"/>
                    </a:p>
                  </a:txBody>
                  <a:tcPr anchor="ctr"/>
                </a:tc>
                <a:tc hMerge="1">
                  <a:txBody>
                    <a:bodyPr/>
                    <a:lstStyle/>
                    <a:p>
                      <a:pPr algn="ctr"/>
                      <a:endParaRPr lang="ru-RU" sz="1400" dirty="0"/>
                    </a:p>
                  </a:txBody>
                  <a:tcPr anchor="ctr"/>
                </a:tc>
                <a:tc hMerge="1">
                  <a:txBody>
                    <a:bodyPr/>
                    <a:lstStyle/>
                    <a:p>
                      <a:pPr algn="ctr"/>
                      <a:endParaRPr lang="ru-RU" sz="1400" dirty="0"/>
                    </a:p>
                  </a:txBody>
                  <a:tcPr anchor="ctr"/>
                </a:tc>
              </a:tr>
              <a:tr h="0">
                <a:tc>
                  <a:txBody>
                    <a:bodyPr/>
                    <a:lstStyle/>
                    <a:p>
                      <a:pPr algn="ctr"/>
                      <a:endParaRPr lang="ru-RU" sz="1400" dirty="0"/>
                    </a:p>
                  </a:txBody>
                  <a:tcPr anchor="ctr"/>
                </a:tc>
                <a:tc>
                  <a:txBody>
                    <a:bodyPr/>
                    <a:lstStyle/>
                    <a:p>
                      <a:pPr algn="ctr"/>
                      <a:r>
                        <a:rPr lang="ru-RU" sz="1400" dirty="0" smtClean="0"/>
                        <a:t>НТА</a:t>
                      </a:r>
                      <a:endParaRPr lang="ru-RU" sz="1400" dirty="0"/>
                    </a:p>
                  </a:txBody>
                  <a:tcPr anchor="ctr"/>
                </a:tc>
                <a:tc>
                  <a:txBody>
                    <a:bodyPr/>
                    <a:lstStyle/>
                    <a:p>
                      <a:pPr algn="ctr"/>
                      <a:r>
                        <a:rPr lang="ru-RU" sz="1400" dirty="0" smtClean="0"/>
                        <a:t>НТК</a:t>
                      </a:r>
                      <a:endParaRPr lang="ru-RU" sz="1400" dirty="0"/>
                    </a:p>
                  </a:txBody>
                  <a:tcPr anchor="ctr"/>
                </a:tc>
                <a:tc>
                  <a:txBody>
                    <a:bodyPr/>
                    <a:lstStyle/>
                    <a:p>
                      <a:pPr algn="ctr"/>
                      <a:r>
                        <a:rPr lang="ru-RU" sz="1400" dirty="0" smtClean="0"/>
                        <a:t>Ректификация</a:t>
                      </a:r>
                      <a:endParaRPr lang="ru-RU" sz="1400" dirty="0"/>
                    </a:p>
                  </a:txBody>
                  <a:tcPr anchor="ctr"/>
                </a:tc>
              </a:tr>
              <a:tr h="0">
                <a:tc>
                  <a:txBody>
                    <a:bodyPr/>
                    <a:lstStyle/>
                    <a:p>
                      <a:pPr algn="ctr"/>
                      <a:r>
                        <a:rPr lang="ru-RU" sz="1400" dirty="0" smtClean="0"/>
                        <a:t>Компрессоры для хладагентов</a:t>
                      </a:r>
                      <a:endParaRPr lang="ru-RU" sz="1400" dirty="0"/>
                    </a:p>
                  </a:txBody>
                  <a:tcPr anchor="ctr"/>
                </a:tc>
                <a:tc>
                  <a:txBody>
                    <a:bodyPr/>
                    <a:lstStyle/>
                    <a:p>
                      <a:pPr algn="ctr"/>
                      <a:r>
                        <a:rPr lang="ru-RU" sz="1400" dirty="0" smtClean="0"/>
                        <a:t>20-50</a:t>
                      </a:r>
                      <a:endParaRPr lang="ru-RU" sz="1400" dirty="0"/>
                    </a:p>
                  </a:txBody>
                  <a:tcPr anchor="ctr"/>
                </a:tc>
                <a:tc>
                  <a:txBody>
                    <a:bodyPr/>
                    <a:lstStyle/>
                    <a:p>
                      <a:pPr algn="ctr"/>
                      <a:r>
                        <a:rPr lang="ru-RU" sz="1400" dirty="0" smtClean="0"/>
                        <a:t>30-45</a:t>
                      </a:r>
                      <a:endParaRPr lang="ru-RU" sz="1400" dirty="0"/>
                    </a:p>
                  </a:txBody>
                  <a:tcPr anchor="ctr"/>
                </a:tc>
                <a:tc>
                  <a:txBody>
                    <a:bodyPr/>
                    <a:lstStyle/>
                    <a:p>
                      <a:pPr algn="ctr"/>
                      <a:r>
                        <a:rPr lang="ru-RU" sz="1400" dirty="0" smtClean="0"/>
                        <a:t>0-10</a:t>
                      </a:r>
                      <a:endParaRPr lang="ru-RU" sz="1400" dirty="0"/>
                    </a:p>
                  </a:txBody>
                  <a:tcPr anchor="ctr"/>
                </a:tc>
              </a:tr>
              <a:tr h="0">
                <a:tc>
                  <a:txBody>
                    <a:bodyPr/>
                    <a:lstStyle/>
                    <a:p>
                      <a:pPr algn="ctr"/>
                      <a:r>
                        <a:rPr lang="ru-RU" sz="1400" dirty="0" smtClean="0"/>
                        <a:t>Технологические компрессоры</a:t>
                      </a:r>
                      <a:endParaRPr lang="ru-RU" sz="1400" dirty="0"/>
                    </a:p>
                  </a:txBody>
                  <a:tcPr anchor="ctr"/>
                </a:tc>
                <a:tc>
                  <a:txBody>
                    <a:bodyPr/>
                    <a:lstStyle/>
                    <a:p>
                      <a:pPr algn="ctr"/>
                      <a:r>
                        <a:rPr lang="ru-RU" sz="1400" dirty="0" smtClean="0"/>
                        <a:t>1-10</a:t>
                      </a:r>
                      <a:endParaRPr lang="ru-RU" sz="1400" dirty="0"/>
                    </a:p>
                  </a:txBody>
                  <a:tcPr anchor="ctr"/>
                </a:tc>
                <a:tc>
                  <a:txBody>
                    <a:bodyPr/>
                    <a:lstStyle/>
                    <a:p>
                      <a:pPr algn="ctr"/>
                      <a:r>
                        <a:rPr lang="ru-RU" sz="1400" dirty="0" smtClean="0"/>
                        <a:t>0-20</a:t>
                      </a:r>
                      <a:endParaRPr lang="ru-RU" sz="1400" dirty="0"/>
                    </a:p>
                  </a:txBody>
                  <a:tcPr anchor="ctr"/>
                </a:tc>
                <a:tc>
                  <a:txBody>
                    <a:bodyPr/>
                    <a:lstStyle/>
                    <a:p>
                      <a:pPr algn="ctr"/>
                      <a:r>
                        <a:rPr lang="ru-RU" sz="1400" dirty="0" smtClean="0"/>
                        <a:t>-</a:t>
                      </a:r>
                      <a:endParaRPr lang="ru-RU" sz="1400" dirty="0"/>
                    </a:p>
                  </a:txBody>
                  <a:tcPr anchor="ctr"/>
                </a:tc>
              </a:tr>
              <a:tr h="0">
                <a:tc>
                  <a:txBody>
                    <a:bodyPr/>
                    <a:lstStyle/>
                    <a:p>
                      <a:pPr algn="ctr"/>
                      <a:r>
                        <a:rPr lang="ru-RU" sz="1400" dirty="0" smtClean="0"/>
                        <a:t>Технологическое тепло</a:t>
                      </a:r>
                      <a:endParaRPr lang="ru-RU" sz="1400" dirty="0"/>
                    </a:p>
                  </a:txBody>
                  <a:tcPr anchor="ctr"/>
                </a:tc>
                <a:tc>
                  <a:txBody>
                    <a:bodyPr/>
                    <a:lstStyle/>
                    <a:p>
                      <a:pPr algn="ctr"/>
                      <a:r>
                        <a:rPr lang="ru-RU" sz="1400" dirty="0" smtClean="0"/>
                        <a:t>30-70</a:t>
                      </a:r>
                      <a:endParaRPr lang="ru-RU" sz="1400" dirty="0"/>
                    </a:p>
                  </a:txBody>
                  <a:tcPr anchor="ctr"/>
                </a:tc>
                <a:tc>
                  <a:txBody>
                    <a:bodyPr/>
                    <a:lstStyle/>
                    <a:p>
                      <a:pPr algn="ctr"/>
                      <a:r>
                        <a:rPr lang="ru-RU" sz="1400" dirty="0" smtClean="0"/>
                        <a:t>35-65</a:t>
                      </a:r>
                      <a:endParaRPr lang="ru-RU" sz="1400" dirty="0"/>
                    </a:p>
                  </a:txBody>
                  <a:tcPr anchor="ctr"/>
                </a:tc>
                <a:tc>
                  <a:txBody>
                    <a:bodyPr/>
                    <a:lstStyle/>
                    <a:p>
                      <a:pPr algn="ctr"/>
                      <a:r>
                        <a:rPr lang="ru-RU" sz="1400" dirty="0" smtClean="0"/>
                        <a:t>75-90</a:t>
                      </a:r>
                      <a:endParaRPr lang="ru-RU" sz="1400" dirty="0"/>
                    </a:p>
                  </a:txBody>
                  <a:tcPr anchor="ctr"/>
                </a:tc>
              </a:tr>
              <a:tr h="0">
                <a:tc>
                  <a:txBody>
                    <a:bodyPr/>
                    <a:lstStyle/>
                    <a:p>
                      <a:pPr algn="ctr"/>
                      <a:r>
                        <a:rPr lang="ru-RU" sz="1400" dirty="0" smtClean="0"/>
                        <a:t>Насосы</a:t>
                      </a:r>
                      <a:endParaRPr lang="ru-RU" sz="1400" dirty="0"/>
                    </a:p>
                  </a:txBody>
                  <a:tcPr anchor="ctr"/>
                </a:tc>
                <a:tc>
                  <a:txBody>
                    <a:bodyPr/>
                    <a:lstStyle/>
                    <a:p>
                      <a:pPr algn="ctr"/>
                      <a:r>
                        <a:rPr lang="ru-RU" sz="1400" dirty="0" smtClean="0"/>
                        <a:t>5-10</a:t>
                      </a:r>
                      <a:endParaRPr lang="ru-RU" sz="1400" dirty="0"/>
                    </a:p>
                  </a:txBody>
                  <a:tcPr anchor="ctr"/>
                </a:tc>
                <a:tc>
                  <a:txBody>
                    <a:bodyPr/>
                    <a:lstStyle/>
                    <a:p>
                      <a:pPr algn="ctr"/>
                      <a:r>
                        <a:rPr lang="ru-RU" sz="1400" dirty="0" smtClean="0"/>
                        <a:t>1-5</a:t>
                      </a:r>
                      <a:endParaRPr lang="ru-RU" sz="1400" dirty="0"/>
                    </a:p>
                  </a:txBody>
                  <a:tcPr anchor="ctr"/>
                </a:tc>
                <a:tc>
                  <a:txBody>
                    <a:bodyPr/>
                    <a:lstStyle/>
                    <a:p>
                      <a:pPr algn="ctr"/>
                      <a:r>
                        <a:rPr lang="ru-RU" sz="1400" dirty="0" smtClean="0"/>
                        <a:t>5-10</a:t>
                      </a:r>
                      <a:endParaRPr lang="ru-RU" sz="1400" dirty="0"/>
                    </a:p>
                  </a:txBody>
                  <a:tcPr anchor="ctr"/>
                </a:tc>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t>Вентиляторы и</a:t>
                      </a:r>
                      <a:r>
                        <a:rPr lang="ru-RU" sz="1400" baseline="0" dirty="0" smtClean="0"/>
                        <a:t> </a:t>
                      </a:r>
                      <a:r>
                        <a:rPr lang="ru-RU" sz="1400" baseline="0" dirty="0" err="1" smtClean="0"/>
                        <a:t>газодувки</a:t>
                      </a:r>
                      <a:endParaRPr lang="ru-RU" sz="1400" dirty="0" smtClean="0"/>
                    </a:p>
                  </a:txBody>
                  <a:tcPr anchor="ctr"/>
                </a:tc>
                <a:tc>
                  <a:txBody>
                    <a:bodyPr/>
                    <a:lstStyle/>
                    <a:p>
                      <a:pPr algn="ctr"/>
                      <a:r>
                        <a:rPr lang="ru-RU" sz="1400" dirty="0" smtClean="0"/>
                        <a:t>1-5</a:t>
                      </a:r>
                      <a:endParaRPr lang="ru-RU" sz="1400" dirty="0"/>
                    </a:p>
                  </a:txBody>
                  <a:tcPr anchor="ctr"/>
                </a:tc>
                <a:tc>
                  <a:txBody>
                    <a:bodyPr/>
                    <a:lstStyle/>
                    <a:p>
                      <a:pPr algn="ctr"/>
                      <a:r>
                        <a:rPr lang="ru-RU" sz="1400" dirty="0" smtClean="0"/>
                        <a:t>1-5</a:t>
                      </a:r>
                      <a:endParaRPr lang="ru-RU" sz="1400" dirty="0"/>
                    </a:p>
                  </a:txBody>
                  <a:tcPr anchor="ctr"/>
                </a:tc>
                <a:tc>
                  <a:txBody>
                    <a:bodyPr/>
                    <a:lstStyle/>
                    <a:p>
                      <a:pPr algn="ctr"/>
                      <a:r>
                        <a:rPr lang="ru-RU" sz="1400" dirty="0" smtClean="0"/>
                        <a:t>1-5</a:t>
                      </a:r>
                      <a:endParaRPr lang="ru-RU" sz="1400" dirty="0"/>
                    </a:p>
                  </a:txBody>
                  <a:tcPr anchor="ctr"/>
                </a:tc>
              </a:tr>
              <a:tr h="0">
                <a:tc>
                  <a:txBody>
                    <a:bodyPr/>
                    <a:lstStyle/>
                    <a:p>
                      <a:pPr algn="ctr"/>
                      <a:r>
                        <a:rPr lang="ru-RU" sz="1400" dirty="0" smtClean="0"/>
                        <a:t>Прочее</a:t>
                      </a:r>
                      <a:endParaRPr lang="ru-RU" sz="1400" dirty="0"/>
                    </a:p>
                  </a:txBody>
                  <a:tcPr anchor="ctr"/>
                </a:tc>
                <a:tc>
                  <a:txBody>
                    <a:bodyPr/>
                    <a:lstStyle/>
                    <a:p>
                      <a:pPr algn="ctr"/>
                      <a:r>
                        <a:rPr lang="ru-RU" sz="1400" dirty="0" smtClean="0"/>
                        <a:t>1-3</a:t>
                      </a:r>
                      <a:endParaRPr lang="ru-RU" sz="1400" dirty="0"/>
                    </a:p>
                  </a:txBody>
                  <a:tcPr anchor="ctr"/>
                </a:tc>
                <a:tc>
                  <a:txBody>
                    <a:bodyPr/>
                    <a:lstStyle/>
                    <a:p>
                      <a:pPr algn="ctr"/>
                      <a:r>
                        <a:rPr lang="ru-RU" sz="1400" dirty="0" smtClean="0"/>
                        <a:t>1-3</a:t>
                      </a:r>
                      <a:endParaRPr lang="ru-RU" sz="1400" dirty="0"/>
                    </a:p>
                  </a:txBody>
                  <a:tcPr anchor="ctr"/>
                </a:tc>
                <a:tc>
                  <a:txBody>
                    <a:bodyPr/>
                    <a:lstStyle/>
                    <a:p>
                      <a:pPr algn="ctr"/>
                      <a:r>
                        <a:rPr lang="ru-RU" sz="1400" dirty="0" smtClean="0"/>
                        <a:t>1-3</a:t>
                      </a:r>
                      <a:endParaRPr lang="ru-RU" sz="1400" dirty="0"/>
                    </a:p>
                  </a:txBody>
                  <a:tcPr anchor="ctr"/>
                </a:tc>
              </a:tr>
            </a:tbl>
          </a:graphicData>
        </a:graphic>
      </p:graphicFrame>
      <p:sp>
        <p:nvSpPr>
          <p:cNvPr id="7" name="Rectangle 3"/>
          <p:cNvSpPr>
            <a:spLocks noChangeArrowheads="1"/>
          </p:cNvSpPr>
          <p:nvPr/>
        </p:nvSpPr>
        <p:spPr bwMode="auto">
          <a:xfrm>
            <a:off x="502614" y="2992596"/>
            <a:ext cx="83898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ru-RU" altLang="ru-RU" sz="1400" b="1" dirty="0" smtClean="0">
                <a:cs typeface="Times New Roman" pitchFamily="18" charset="0"/>
              </a:rPr>
              <a:t>Структура энергозатрат (%) различных ГПУ фирмы «Шелл»</a:t>
            </a:r>
            <a:endParaRPr lang="ru-RU" altLang="ru-RU" sz="2000" dirty="0"/>
          </a:p>
        </p:txBody>
      </p:sp>
    </p:spTree>
    <p:extLst>
      <p:ext uri="{BB962C8B-B14F-4D97-AF65-F5344CB8AC3E}">
        <p14:creationId xmlns:p14="http://schemas.microsoft.com/office/powerpoint/2010/main" val="2743128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ChangeArrowheads="1"/>
          </p:cNvSpPr>
          <p:nvPr/>
        </p:nvSpPr>
        <p:spPr bwMode="auto">
          <a:xfrm>
            <a:off x="1054100" y="-26988"/>
            <a:ext cx="808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a:t>Низкотемпературная сепарация</a:t>
            </a:r>
            <a:endParaRPr lang="ru-RU" altLang="ru-RU" sz="2100" b="1"/>
          </a:p>
        </p:txBody>
      </p:sp>
      <p:sp>
        <p:nvSpPr>
          <p:cNvPr id="18435" name="Rectangle 6"/>
          <p:cNvSpPr>
            <a:spLocks noChangeArrowheads="1"/>
          </p:cNvSpPr>
          <p:nvPr/>
        </p:nvSpPr>
        <p:spPr bwMode="auto">
          <a:xfrm>
            <a:off x="250825" y="860425"/>
            <a:ext cx="86423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ru-RU" sz="1600" b="1" i="1" dirty="0" smtClean="0"/>
              <a:t>Низкотемпературной сепарацией</a:t>
            </a:r>
            <a:r>
              <a:rPr lang="ru-RU" sz="1600" b="1" dirty="0" smtClean="0"/>
              <a:t> </a:t>
            </a:r>
            <a:r>
              <a:rPr lang="ru-RU" sz="1600" dirty="0" smtClean="0"/>
              <a:t>называют процесс из­влечения жидких углеводородов из газов путем однократной конденсации при пониженных температурах  от -10 до –</a:t>
            </a:r>
            <a:r>
              <a:rPr lang="en-US" sz="1600" dirty="0" smtClean="0"/>
              <a:t>35 °</a:t>
            </a:r>
            <a:r>
              <a:rPr lang="ru-RU" sz="1600" dirty="0" smtClean="0"/>
              <a:t>С </a:t>
            </a:r>
            <a:r>
              <a:rPr lang="ru-RU" sz="1600" dirty="0" err="1" smtClean="0"/>
              <a:t>с</a:t>
            </a:r>
            <a:r>
              <a:rPr lang="ru-RU" sz="1600" dirty="0" smtClean="0"/>
              <a:t> последующей сепарацией газовой и жидкой фаз.</a:t>
            </a:r>
          </a:p>
          <a:p>
            <a:pPr algn="just">
              <a:defRPr/>
            </a:pPr>
            <a:endParaRPr lang="ru-RU" sz="1600" dirty="0" smtClean="0"/>
          </a:p>
          <a:p>
            <a:pPr algn="just">
              <a:defRPr/>
            </a:pPr>
            <a:r>
              <a:rPr lang="ru-RU" sz="1600" b="1" dirty="0" smtClean="0"/>
              <a:t>Основное условие применения НТС </a:t>
            </a:r>
            <a:r>
              <a:rPr lang="ru-RU" sz="1600" dirty="0" smtClean="0"/>
              <a:t>- избыточное давле­ние газа по сравнению с давлением, необходимым для подачи в магистральные трубопроводы (как правило, на начальных этапах эксплуатации месторождения).</a:t>
            </a:r>
          </a:p>
          <a:p>
            <a:pPr algn="just">
              <a:defRPr/>
            </a:pPr>
            <a:r>
              <a:rPr lang="ru-RU" sz="1600" b="1" dirty="0" smtClean="0">
                <a:cs typeface="Times New Roman" pitchFamily="18" charset="0"/>
              </a:rPr>
              <a:t>Высокое </a:t>
            </a:r>
            <a:r>
              <a:rPr lang="ru-RU" sz="1600" b="1" dirty="0">
                <a:cs typeface="Times New Roman" pitchFamily="18" charset="0"/>
              </a:rPr>
              <a:t>входное давление:</a:t>
            </a:r>
            <a:r>
              <a:rPr lang="ru-RU" sz="1600" dirty="0">
                <a:cs typeface="Times New Roman" pitchFamily="18" charset="0"/>
              </a:rPr>
              <a:t> дросселирование;</a:t>
            </a:r>
          </a:p>
          <a:p>
            <a:pPr algn="just">
              <a:defRPr/>
            </a:pPr>
            <a:r>
              <a:rPr lang="ru-RU" sz="1600" b="1" dirty="0">
                <a:cs typeface="Times New Roman" pitchFamily="18" charset="0"/>
              </a:rPr>
              <a:t>Низкое входное давление: </a:t>
            </a:r>
            <a:r>
              <a:rPr lang="ru-RU" sz="1600" dirty="0">
                <a:cs typeface="Times New Roman" pitchFamily="18" charset="0"/>
              </a:rPr>
              <a:t>внешний холодильный цикл, например, пропановый</a:t>
            </a:r>
            <a:r>
              <a:rPr lang="ru-RU" sz="1600" dirty="0" smtClean="0">
                <a:cs typeface="Times New Roman" pitchFamily="18" charset="0"/>
              </a:rPr>
              <a:t>.</a:t>
            </a:r>
          </a:p>
        </p:txBody>
      </p:sp>
      <p:sp>
        <p:nvSpPr>
          <p:cNvPr id="19460"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19461"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638" r="12590" b="18381"/>
          <a:stretch/>
        </p:blipFill>
        <p:spPr bwMode="auto">
          <a:xfrm>
            <a:off x="2102588" y="3717032"/>
            <a:ext cx="4938823" cy="1642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3"/>
          <p:cNvSpPr>
            <a:spLocks noChangeArrowheads="1"/>
          </p:cNvSpPr>
          <p:nvPr/>
        </p:nvSpPr>
        <p:spPr bwMode="auto">
          <a:xfrm>
            <a:off x="1619672" y="6207695"/>
            <a:ext cx="58421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ru-RU" altLang="ru-RU" sz="1200" b="1" dirty="0" smtClean="0">
                <a:cs typeface="Times New Roman" pitchFamily="18" charset="0"/>
              </a:rPr>
              <a:t>Простая схема использования эффекта Джоуля-Томсона при разделении (сжижении) природного газа</a:t>
            </a:r>
            <a:endParaRPr lang="ru-RU" altLang="ru-RU" sz="1800" dirty="0"/>
          </a:p>
        </p:txBody>
      </p:sp>
    </p:spTree>
    <p:extLst>
      <p:ext uri="{BB962C8B-B14F-4D97-AF65-F5344CB8AC3E}">
        <p14:creationId xmlns:p14="http://schemas.microsoft.com/office/powerpoint/2010/main" val="5558741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ChangeArrowheads="1"/>
          </p:cNvSpPr>
          <p:nvPr/>
        </p:nvSpPr>
        <p:spPr bwMode="auto">
          <a:xfrm>
            <a:off x="1054100" y="-26988"/>
            <a:ext cx="808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a:t>Низкотемпературная сепарация</a:t>
            </a:r>
            <a:endParaRPr lang="ru-RU" altLang="ru-RU" sz="2100" b="1"/>
          </a:p>
        </p:txBody>
      </p:sp>
      <p:sp>
        <p:nvSpPr>
          <p:cNvPr id="21507" name="Rectangle 6"/>
          <p:cNvSpPr>
            <a:spLocks noChangeArrowheads="1"/>
          </p:cNvSpPr>
          <p:nvPr/>
        </p:nvSpPr>
        <p:spPr bwMode="auto">
          <a:xfrm>
            <a:off x="323850" y="6218148"/>
            <a:ext cx="8642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ru-RU" altLang="ru-RU" sz="1400" b="1" dirty="0"/>
              <a:t>Принципиальная технологическая схема установки низкотемпературной сепарации газа</a:t>
            </a:r>
          </a:p>
          <a:p>
            <a:pPr algn="ctr">
              <a:spcBef>
                <a:spcPct val="0"/>
              </a:spcBef>
              <a:buFontTx/>
              <a:buNone/>
            </a:pPr>
            <a:r>
              <a:rPr lang="ru-RU" altLang="ru-RU" sz="1400" dirty="0"/>
              <a:t>1, 5, 6 – сепараторы; 2,3 - рекуперативные теплообменники; 4 – дроссель.</a:t>
            </a:r>
          </a:p>
        </p:txBody>
      </p:sp>
      <p:sp>
        <p:nvSpPr>
          <p:cNvPr id="21508"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21509"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7" name="Прямоугольник 1"/>
          <p:cNvSpPr>
            <a:spLocks noChangeArrowheads="1"/>
          </p:cNvSpPr>
          <p:nvPr/>
        </p:nvSpPr>
        <p:spPr bwMode="auto">
          <a:xfrm>
            <a:off x="323850" y="836712"/>
            <a:ext cx="84963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a:spcBef>
                <a:spcPts val="0"/>
              </a:spcBef>
              <a:buNone/>
              <a:defRPr/>
            </a:pPr>
            <a:r>
              <a:rPr lang="ru-RU" sz="1600" b="1" dirty="0"/>
              <a:t>Сегодня</a:t>
            </a:r>
            <a:r>
              <a:rPr lang="ru-RU" sz="1600" dirty="0"/>
              <a:t>, установка НТС, как правило, включает следующие элементы: </a:t>
            </a:r>
          </a:p>
          <a:p>
            <a:pPr marL="285750" indent="-285750" algn="just">
              <a:spcBef>
                <a:spcPts val="0"/>
              </a:spcBef>
              <a:buFontTx/>
              <a:buChar char="-"/>
              <a:defRPr/>
            </a:pPr>
            <a:r>
              <a:rPr lang="ru-RU" sz="1600" dirty="0"/>
              <a:t>системы  предварительного впрыска и регенерации ингибитора гидратообразования;</a:t>
            </a:r>
          </a:p>
          <a:p>
            <a:pPr marL="285750" indent="-285750" algn="just">
              <a:spcBef>
                <a:spcPts val="0"/>
              </a:spcBef>
              <a:buFontTx/>
              <a:buChar char="-"/>
              <a:defRPr/>
            </a:pPr>
            <a:r>
              <a:rPr lang="ru-RU" sz="1600" dirty="0" err="1"/>
              <a:t>рекуперационный</a:t>
            </a:r>
            <a:r>
              <a:rPr lang="ru-RU" sz="1600" dirty="0"/>
              <a:t> теплообменник;</a:t>
            </a:r>
          </a:p>
          <a:p>
            <a:pPr marL="285750" indent="-285750" algn="just">
              <a:spcBef>
                <a:spcPts val="0"/>
              </a:spcBef>
              <a:buFontTx/>
              <a:buChar char="-"/>
              <a:defRPr/>
            </a:pPr>
            <a:r>
              <a:rPr lang="ru-RU" sz="1600" dirty="0"/>
              <a:t>непосредственно, сам сепаратор (или несколько);</a:t>
            </a:r>
          </a:p>
          <a:p>
            <a:pPr marL="285750" indent="-285750" algn="just">
              <a:spcBef>
                <a:spcPts val="0"/>
              </a:spcBef>
              <a:buFontTx/>
              <a:buChar char="-"/>
              <a:defRPr/>
            </a:pPr>
            <a:r>
              <a:rPr lang="ru-RU" sz="1600" dirty="0"/>
              <a:t>холодильные машины;</a:t>
            </a:r>
          </a:p>
          <a:p>
            <a:pPr marL="285750" indent="-285750" algn="just">
              <a:spcBef>
                <a:spcPts val="0"/>
              </a:spcBef>
              <a:buFontTx/>
              <a:buChar char="-"/>
              <a:defRPr/>
            </a:pPr>
            <a:r>
              <a:rPr lang="ru-RU" sz="1600" dirty="0"/>
              <a:t>систему стабилизации конденсата.</a:t>
            </a:r>
          </a:p>
        </p:txBody>
      </p:sp>
      <p:graphicFrame>
        <p:nvGraphicFramePr>
          <p:cNvPr id="2" name="Объект 1"/>
          <p:cNvGraphicFramePr>
            <a:graphicFrameLocks noChangeAspect="1"/>
          </p:cNvGraphicFramePr>
          <p:nvPr>
            <p:extLst>
              <p:ext uri="{D42A27DB-BD31-4B8C-83A1-F6EECF244321}">
                <p14:modId xmlns:p14="http://schemas.microsoft.com/office/powerpoint/2010/main" val="413275590"/>
              </p:ext>
            </p:extLst>
          </p:nvPr>
        </p:nvGraphicFramePr>
        <p:xfrm>
          <a:off x="2017712" y="2708920"/>
          <a:ext cx="5254625" cy="3124200"/>
        </p:xfrm>
        <a:graphic>
          <a:graphicData uri="http://schemas.openxmlformats.org/presentationml/2006/ole">
            <mc:AlternateContent xmlns:mc="http://schemas.openxmlformats.org/markup-compatibility/2006">
              <mc:Choice xmlns:v="urn:schemas-microsoft-com:vml" Requires="v">
                <p:oleObj spid="_x0000_s19460" name="Visio" r:id="rId4" imgW="7353289" imgH="4372110" progId="Visio.Drawing.15">
                  <p:embed/>
                </p:oleObj>
              </mc:Choice>
              <mc:Fallback>
                <p:oleObj name="Visio" r:id="rId4" imgW="7353289" imgH="4372110" progId="Visio.Drawing.15">
                  <p:embed/>
                  <p:pic>
                    <p:nvPicPr>
                      <p:cNvPr id="0" name="Объект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7712" y="2708920"/>
                        <a:ext cx="52546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834649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a:p>
        </p:txBody>
      </p:sp>
      <p:sp>
        <p:nvSpPr>
          <p:cNvPr id="1030" name="Rectangle 5"/>
          <p:cNvSpPr>
            <a:spLocks noChangeArrowheads="1"/>
          </p:cNvSpPr>
          <p:nvPr/>
        </p:nvSpPr>
        <p:spPr bwMode="auto">
          <a:xfrm>
            <a:off x="165100" y="114142"/>
            <a:ext cx="8978900" cy="492443"/>
          </a:xfrm>
          <a:prstGeom prst="rect">
            <a:avLst/>
          </a:prstGeom>
          <a:noFill/>
          <a:ln w="9525">
            <a:noFill/>
            <a:miter lim="800000"/>
            <a:headEnd/>
            <a:tailEnd/>
          </a:ln>
        </p:spPr>
        <p:txBody>
          <a:bodyPr anchor="ctr">
            <a:spAutoFit/>
          </a:bodyPr>
          <a:lstStyle/>
          <a:p>
            <a:pPr algn="ctr"/>
            <a:r>
              <a:rPr lang="ru-RU" altLang="ru-RU" sz="2600" b="1" dirty="0" smtClean="0"/>
              <a:t>Низкотемпературная сепарация</a:t>
            </a:r>
            <a:endParaRPr lang="ru-RU" altLang="ru-RU" sz="2600" dirty="0"/>
          </a:p>
        </p:txBody>
      </p:sp>
      <p:sp>
        <p:nvSpPr>
          <p:cNvPr id="12292" name="Rectangle 4"/>
          <p:cNvSpPr>
            <a:spLocks noChangeArrowheads="1"/>
          </p:cNvSpPr>
          <p:nvPr/>
        </p:nvSpPr>
        <p:spPr bwMode="auto">
          <a:xfrm>
            <a:off x="360362" y="5589240"/>
            <a:ext cx="8423275" cy="338554"/>
          </a:xfrm>
          <a:prstGeom prst="rect">
            <a:avLst/>
          </a:prstGeom>
          <a:noFill/>
          <a:ln>
            <a:noFill/>
          </a:ln>
          <a:extLst/>
        </p:spPr>
        <p:txBody>
          <a:bodyPr anchor="t" anchorCtr="0">
            <a:spAutoFit/>
          </a:bodyPr>
          <a:lstStyle/>
          <a:p>
            <a:pPr algn="ctr" eaLnBrk="0" hangingPunct="0">
              <a:defRPr/>
            </a:pPr>
            <a:r>
              <a:rPr lang="ru-RU" sz="1600" b="1" dirty="0" smtClean="0">
                <a:cs typeface="Times New Roman" pitchFamily="18" charset="0"/>
              </a:rPr>
              <a:t>Установка НТС с впрыском гликоля и стабилизацией конденсата</a:t>
            </a:r>
            <a:endParaRPr lang="ru-RU" sz="1600" b="1" dirty="0">
              <a:cs typeface="Times New Roman" pitchFamily="18" charset="0"/>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150" y="1772816"/>
            <a:ext cx="7200800" cy="3821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60361" y="982469"/>
            <a:ext cx="8423275" cy="338554"/>
          </a:xfrm>
          <a:prstGeom prst="rect">
            <a:avLst/>
          </a:prstGeom>
        </p:spPr>
        <p:txBody>
          <a:bodyPr wrap="square">
            <a:spAutoFit/>
          </a:bodyPr>
          <a:lstStyle/>
          <a:p>
            <a:pPr algn="just">
              <a:defRPr/>
            </a:pPr>
            <a:r>
              <a:rPr lang="ru-RU" sz="1600" dirty="0" smtClean="0">
                <a:cs typeface="Times New Roman" pitchFamily="18" charset="0"/>
              </a:rPr>
              <a:t>Температура </a:t>
            </a:r>
            <a:r>
              <a:rPr lang="ru-RU" sz="1600" dirty="0">
                <a:cs typeface="Times New Roman" pitchFamily="18" charset="0"/>
              </a:rPr>
              <a:t>точки росы выходного газа по УВ определяется условиями в сепараторе.</a:t>
            </a:r>
            <a:endParaRPr lang="en-US" sz="1600" dirty="0"/>
          </a:p>
        </p:txBody>
      </p:sp>
    </p:spTree>
    <p:extLst>
      <p:ext uri="{BB962C8B-B14F-4D97-AF65-F5344CB8AC3E}">
        <p14:creationId xmlns:p14="http://schemas.microsoft.com/office/powerpoint/2010/main" val="16760408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ChangeArrowheads="1"/>
          </p:cNvSpPr>
          <p:nvPr/>
        </p:nvSpPr>
        <p:spPr bwMode="auto">
          <a:xfrm>
            <a:off x="1054100" y="86717"/>
            <a:ext cx="808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dirty="0"/>
              <a:t>Факторы процесса низкотемпературной сепарации</a:t>
            </a:r>
            <a:endParaRPr lang="ru-RU" altLang="ru-RU" sz="2100" b="1" dirty="0"/>
          </a:p>
        </p:txBody>
      </p:sp>
      <p:sp>
        <p:nvSpPr>
          <p:cNvPr id="18435" name="Rectangle 6"/>
          <p:cNvSpPr>
            <a:spLocks noChangeArrowheads="1"/>
          </p:cNvSpPr>
          <p:nvPr/>
        </p:nvSpPr>
        <p:spPr bwMode="auto">
          <a:xfrm>
            <a:off x="250825" y="1023114"/>
            <a:ext cx="864235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spcBef>
                <a:spcPts val="600"/>
              </a:spcBef>
              <a:defRPr/>
            </a:pPr>
            <a:r>
              <a:rPr lang="ru-RU" sz="1600" b="1" i="1" dirty="0" smtClean="0"/>
              <a:t>Состав сырьевого газа</a:t>
            </a:r>
            <a:endParaRPr lang="ru-RU" sz="1600" b="1" dirty="0" smtClean="0"/>
          </a:p>
          <a:p>
            <a:pPr algn="just">
              <a:spcBef>
                <a:spcPts val="600"/>
              </a:spcBef>
              <a:defRPr/>
            </a:pPr>
            <a:r>
              <a:rPr lang="ru-RU" sz="1600" dirty="0" smtClean="0"/>
              <a:t>Чем тяжелее состав исходной смеси (чем больше средняя молекулярная масса газа), тем выше сте­пень извлечения жидких углеводородов. </a:t>
            </a:r>
          </a:p>
          <a:p>
            <a:pPr algn="just">
              <a:spcBef>
                <a:spcPts val="600"/>
              </a:spcBef>
              <a:defRPr/>
            </a:pPr>
            <a:r>
              <a:rPr lang="ru-RU" sz="1600" dirty="0" smtClean="0"/>
              <a:t>Для </a:t>
            </a:r>
            <a:r>
              <a:rPr lang="ru-RU" sz="1600" b="1" dirty="0" smtClean="0"/>
              <a:t>тощих смесей </a:t>
            </a:r>
            <a:r>
              <a:rPr lang="ru-RU" sz="1600" dirty="0" smtClean="0"/>
              <a:t>для повышения степени из­влечения жидких  углеводородов иногда используют </a:t>
            </a:r>
            <a:r>
              <a:rPr lang="ru-RU" sz="1600" b="1" i="1" dirty="0" smtClean="0"/>
              <a:t>метод сорбции в потоке</a:t>
            </a:r>
            <a:r>
              <a:rPr lang="ru-RU" sz="1600" dirty="0" smtClean="0"/>
              <a:t>, т.е. осуществляют впрыск стабильного конденсата или других углеводородных жидкостей на некотором расстоянии от сепаратора происходит утяжеление смеси - по­вышается степень извлечения компонентов С</a:t>
            </a:r>
            <a:r>
              <a:rPr lang="ru-RU" sz="1600" baseline="-25000" dirty="0" smtClean="0"/>
              <a:t>3+</a:t>
            </a:r>
            <a:r>
              <a:rPr lang="ru-RU" sz="1600" dirty="0" smtClean="0"/>
              <a:t>.</a:t>
            </a:r>
          </a:p>
        </p:txBody>
      </p:sp>
      <p:sp>
        <p:nvSpPr>
          <p:cNvPr id="22532"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22533"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Tree>
    <p:extLst>
      <p:ext uri="{BB962C8B-B14F-4D97-AF65-F5344CB8AC3E}">
        <p14:creationId xmlns:p14="http://schemas.microsoft.com/office/powerpoint/2010/main" val="10663859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ChangeArrowheads="1"/>
          </p:cNvSpPr>
          <p:nvPr/>
        </p:nvSpPr>
        <p:spPr bwMode="auto">
          <a:xfrm>
            <a:off x="1054100" y="86717"/>
            <a:ext cx="808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dirty="0"/>
              <a:t>Факторы процесса низкотемпературной сепарации</a:t>
            </a:r>
            <a:endParaRPr lang="ru-RU" altLang="ru-RU" sz="2100" b="1" dirty="0"/>
          </a:p>
        </p:txBody>
      </p:sp>
      <p:sp>
        <p:nvSpPr>
          <p:cNvPr id="18435" name="Rectangle 6"/>
          <p:cNvSpPr>
            <a:spLocks noChangeArrowheads="1"/>
          </p:cNvSpPr>
          <p:nvPr/>
        </p:nvSpPr>
        <p:spPr bwMode="auto">
          <a:xfrm>
            <a:off x="250825" y="1083508"/>
            <a:ext cx="864235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spcBef>
                <a:spcPts val="600"/>
              </a:spcBef>
              <a:defRPr/>
            </a:pPr>
            <a:r>
              <a:rPr lang="ru-RU" sz="1600" b="1" i="1" dirty="0" smtClean="0"/>
              <a:t>Температура</a:t>
            </a:r>
            <a:endParaRPr lang="ru-RU" sz="1600" b="1" dirty="0" smtClean="0"/>
          </a:p>
          <a:p>
            <a:pPr algn="just">
              <a:spcBef>
                <a:spcPts val="600"/>
              </a:spcBef>
              <a:defRPr/>
            </a:pPr>
            <a:r>
              <a:rPr lang="ru-RU" sz="1600" dirty="0" smtClean="0"/>
              <a:t>Температуру выбирают:</a:t>
            </a:r>
          </a:p>
          <a:p>
            <a:pPr marL="285750" indent="-285750" algn="just">
              <a:spcBef>
                <a:spcPts val="600"/>
              </a:spcBef>
              <a:buFontTx/>
              <a:buChar char="-"/>
              <a:defRPr/>
            </a:pPr>
            <a:r>
              <a:rPr lang="ru-RU" sz="1600" dirty="0" smtClean="0"/>
              <a:t>по необходимому значению точка росы по УВ, обеспечивающей транспор­тировку газа в однофазном состоянии;</a:t>
            </a:r>
          </a:p>
          <a:p>
            <a:pPr marL="285750" indent="-285750" algn="just">
              <a:spcBef>
                <a:spcPts val="600"/>
              </a:spcBef>
              <a:buFontTx/>
              <a:buChar char="-"/>
              <a:defRPr/>
            </a:pPr>
            <a:r>
              <a:rPr lang="ru-RU" sz="1600" dirty="0" smtClean="0"/>
              <a:t>из необходимости увеличения степени извлечения пропана и бутанов в виде жидкости.</a:t>
            </a:r>
          </a:p>
          <a:p>
            <a:pPr algn="just">
              <a:spcBef>
                <a:spcPts val="600"/>
              </a:spcBef>
              <a:defRPr/>
            </a:pPr>
            <a:r>
              <a:rPr lang="ru-RU" sz="1600" b="1" dirty="0" smtClean="0"/>
              <a:t>Для легких газов </a:t>
            </a:r>
            <a:r>
              <a:rPr lang="ru-RU" sz="1600" dirty="0" smtClean="0"/>
              <a:t>(ММ </a:t>
            </a:r>
            <a:r>
              <a:rPr lang="en-US" sz="1600" dirty="0" smtClean="0"/>
              <a:t>&lt; </a:t>
            </a:r>
            <a:r>
              <a:rPr lang="ru-RU" sz="1600" dirty="0" smtClean="0"/>
              <a:t>22, </a:t>
            </a:r>
            <a:r>
              <a:rPr lang="en-US" sz="1600" i="1" dirty="0" smtClean="0"/>
              <a:t>t</a:t>
            </a:r>
            <a:r>
              <a:rPr lang="ru-RU" sz="1600" baseline="-25000" dirty="0" smtClean="0"/>
              <a:t>кип</a:t>
            </a:r>
            <a:r>
              <a:rPr lang="ru-RU" sz="1600" dirty="0"/>
              <a:t>=</a:t>
            </a:r>
            <a:r>
              <a:rPr lang="ru-RU" sz="1600" dirty="0" smtClean="0"/>
              <a:t>(-156)-</a:t>
            </a:r>
            <a:r>
              <a:rPr lang="en-US" sz="1600" dirty="0" smtClean="0"/>
              <a:t>(-</a:t>
            </a:r>
            <a:r>
              <a:rPr lang="ru-RU" sz="1600" dirty="0" smtClean="0"/>
              <a:t>133</a:t>
            </a:r>
            <a:r>
              <a:rPr lang="en-US" sz="1600" dirty="0" smtClean="0"/>
              <a:t>)</a:t>
            </a:r>
            <a:r>
              <a:rPr lang="ru-RU" sz="1600" dirty="0" smtClean="0"/>
              <a:t> </a:t>
            </a:r>
            <a:r>
              <a:rPr lang="en-US" sz="1600" dirty="0" smtClean="0"/>
              <a:t>°</a:t>
            </a:r>
            <a:r>
              <a:rPr lang="ru-RU" sz="1600" dirty="0" smtClean="0"/>
              <a:t>С) снижение </a:t>
            </a:r>
            <a:r>
              <a:rPr lang="en-US" sz="1600" i="1" dirty="0" smtClean="0"/>
              <a:t>t</a:t>
            </a:r>
            <a:r>
              <a:rPr lang="ru-RU" sz="1600" baseline="-25000" dirty="0" err="1" smtClean="0"/>
              <a:t>сепар</a:t>
            </a:r>
            <a:r>
              <a:rPr lang="ru-RU" sz="1600" dirty="0" smtClean="0"/>
              <a:t> от 0 до -40 °С обеспе­чивает рост степени извлечения конденсата;</a:t>
            </a:r>
          </a:p>
          <a:p>
            <a:pPr algn="just">
              <a:spcBef>
                <a:spcPts val="600"/>
              </a:spcBef>
              <a:defRPr/>
            </a:pPr>
            <a:r>
              <a:rPr lang="ru-RU" sz="1600" b="1" dirty="0" smtClean="0"/>
              <a:t>Для жирных газов</a:t>
            </a:r>
            <a:r>
              <a:rPr lang="ru-RU" sz="1600" dirty="0" smtClean="0"/>
              <a:t> влияние температуры на степень извлечения жидких углеводородов мало.</a:t>
            </a:r>
          </a:p>
          <a:p>
            <a:pPr algn="just">
              <a:spcBef>
                <a:spcPts val="600"/>
              </a:spcBef>
              <a:defRPr/>
            </a:pPr>
            <a:r>
              <a:rPr lang="ru-RU" sz="1600" b="1" dirty="0" smtClean="0"/>
              <a:t>Чем легче состав </a:t>
            </a:r>
            <a:r>
              <a:rPr lang="ru-RU" sz="1600" dirty="0" smtClean="0"/>
              <a:t>исходной смеси, </a:t>
            </a:r>
            <a:r>
              <a:rPr lang="ru-RU" sz="1600" b="1" dirty="0" smtClean="0"/>
              <a:t>тем более низкая </a:t>
            </a:r>
            <a:r>
              <a:rPr lang="en-US" sz="1600" b="1" i="1" dirty="0"/>
              <a:t>t</a:t>
            </a:r>
            <a:r>
              <a:rPr lang="ru-RU" sz="1600" b="1" baseline="-25000" dirty="0" err="1"/>
              <a:t>сепар</a:t>
            </a:r>
            <a:r>
              <a:rPr lang="ru-RU" sz="1600" b="1" dirty="0" smtClean="0"/>
              <a:t> </a:t>
            </a:r>
            <a:r>
              <a:rPr lang="ru-RU" sz="1600" dirty="0" smtClean="0"/>
              <a:t>требуется для выделения жидких углево­дородов на установках НТС для достижения заданной точки росы.</a:t>
            </a:r>
          </a:p>
          <a:p>
            <a:pPr algn="just">
              <a:spcBef>
                <a:spcPts val="600"/>
              </a:spcBef>
              <a:defRPr/>
            </a:pPr>
            <a:r>
              <a:rPr lang="ru-RU" sz="1600" b="1" dirty="0" smtClean="0"/>
              <a:t>Следует помнить:</a:t>
            </a:r>
            <a:r>
              <a:rPr lang="ru-RU" sz="1600" dirty="0" smtClean="0"/>
              <a:t> чем ниже температура, тем ниже </a:t>
            </a:r>
            <a:r>
              <a:rPr lang="ru-RU" sz="1600" i="1" dirty="0" smtClean="0"/>
              <a:t>избирательность</a:t>
            </a:r>
            <a:r>
              <a:rPr lang="ru-RU" sz="1600" dirty="0" smtClean="0"/>
              <a:t> </a:t>
            </a:r>
            <a:r>
              <a:rPr lang="ru-RU" sz="1600" i="1" dirty="0"/>
              <a:t>процесса </a:t>
            </a:r>
            <a:r>
              <a:rPr lang="ru-RU" sz="1600" i="1" dirty="0" smtClean="0"/>
              <a:t>конденсации</a:t>
            </a:r>
            <a:r>
              <a:rPr lang="ru-RU" sz="1600" dirty="0" smtClean="0"/>
              <a:t> (</a:t>
            </a:r>
            <a:r>
              <a:rPr lang="ru-RU" sz="1600" dirty="0"/>
              <a:t>отношение </a:t>
            </a:r>
            <a:r>
              <a:rPr lang="ru-RU" sz="1600" dirty="0" smtClean="0"/>
              <a:t>расхода вещества к общему расходу конденсата), т.е. шире компонентный состав получаемой жидкости. </a:t>
            </a:r>
          </a:p>
          <a:p>
            <a:pPr algn="just">
              <a:spcBef>
                <a:spcPts val="600"/>
              </a:spcBef>
              <a:defRPr/>
            </a:pPr>
            <a:r>
              <a:rPr lang="ru-RU" sz="1600" dirty="0" smtClean="0"/>
              <a:t>Чем легче компонент, тем ниже температура, соответствующая максимальному значению избирательности.</a:t>
            </a:r>
          </a:p>
        </p:txBody>
      </p:sp>
      <p:sp>
        <p:nvSpPr>
          <p:cNvPr id="22532"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22533"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Tree>
    <p:extLst>
      <p:ext uri="{BB962C8B-B14F-4D97-AF65-F5344CB8AC3E}">
        <p14:creationId xmlns:p14="http://schemas.microsoft.com/office/powerpoint/2010/main" val="5899112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ChangeArrowheads="1"/>
          </p:cNvSpPr>
          <p:nvPr/>
        </p:nvSpPr>
        <p:spPr bwMode="auto">
          <a:xfrm>
            <a:off x="1054100" y="-26988"/>
            <a:ext cx="808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a:t>Факторы процесса низкотемпературной сепарации</a:t>
            </a:r>
            <a:endParaRPr lang="ru-RU" altLang="ru-RU" sz="2100" b="1"/>
          </a:p>
        </p:txBody>
      </p:sp>
      <p:sp>
        <p:nvSpPr>
          <p:cNvPr id="23555" name="Rectangle 6"/>
          <p:cNvSpPr>
            <a:spLocks noChangeArrowheads="1"/>
          </p:cNvSpPr>
          <p:nvPr/>
        </p:nvSpPr>
        <p:spPr bwMode="auto">
          <a:xfrm>
            <a:off x="250825" y="1340768"/>
            <a:ext cx="864235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a:spcBef>
                <a:spcPts val="600"/>
              </a:spcBef>
              <a:buFontTx/>
              <a:buNone/>
            </a:pPr>
            <a:r>
              <a:rPr lang="ru-RU" altLang="ru-RU" sz="1600" b="1" i="1" dirty="0" smtClean="0"/>
              <a:t>Давление</a:t>
            </a:r>
            <a:endParaRPr lang="ru-RU" altLang="ru-RU" sz="1600" b="1" dirty="0"/>
          </a:p>
          <a:p>
            <a:pPr algn="just">
              <a:spcBef>
                <a:spcPts val="600"/>
              </a:spcBef>
              <a:buFontTx/>
              <a:buNone/>
            </a:pPr>
            <a:r>
              <a:rPr lang="ru-RU" altLang="ru-RU" sz="1600" i="1" dirty="0" smtClean="0"/>
              <a:t>Давление:</a:t>
            </a:r>
          </a:p>
          <a:p>
            <a:pPr algn="just">
              <a:spcBef>
                <a:spcPts val="600"/>
              </a:spcBef>
              <a:buFontTx/>
              <a:buNone/>
            </a:pPr>
            <a:r>
              <a:rPr lang="ru-RU" altLang="ru-RU" sz="1600" i="1" dirty="0" smtClean="0"/>
              <a:t>- 1-ой ступени сепарации </a:t>
            </a:r>
            <a:r>
              <a:rPr lang="ru-RU" altLang="ru-RU" sz="1600" dirty="0" smtClean="0"/>
              <a:t>выбирается, исходя из устьевых параметров и состава газа;</a:t>
            </a:r>
            <a:endParaRPr lang="ru-RU" altLang="ru-RU" sz="1600" i="1" dirty="0" smtClean="0"/>
          </a:p>
          <a:p>
            <a:pPr algn="just">
              <a:spcBef>
                <a:spcPts val="600"/>
              </a:spcBef>
              <a:buFontTx/>
              <a:buNone/>
            </a:pPr>
            <a:r>
              <a:rPr lang="ru-RU" altLang="ru-RU" sz="1600" i="1" dirty="0" smtClean="0"/>
              <a:t>- последней ступени сепарации </a:t>
            </a:r>
            <a:r>
              <a:rPr lang="ru-RU" altLang="ru-RU" sz="1600" dirty="0" smtClean="0"/>
              <a:t>выбирается исходя из </a:t>
            </a:r>
            <a:r>
              <a:rPr lang="ru-RU" altLang="ru-RU" sz="1600" i="1" dirty="0" smtClean="0"/>
              <a:t>давления в </a:t>
            </a:r>
            <a:r>
              <a:rPr lang="ru-RU" altLang="ru-RU" sz="1600" i="1" dirty="0"/>
              <a:t>магистральном </a:t>
            </a:r>
            <a:r>
              <a:rPr lang="ru-RU" altLang="ru-RU" sz="1600" i="1" dirty="0" smtClean="0"/>
              <a:t>трубопроводе.</a:t>
            </a:r>
            <a:endParaRPr lang="ru-RU" altLang="ru-RU" sz="1600" dirty="0" smtClean="0"/>
          </a:p>
          <a:p>
            <a:pPr algn="just">
              <a:spcBef>
                <a:spcPts val="600"/>
              </a:spcBef>
              <a:buFontTx/>
              <a:buNone/>
            </a:pPr>
            <a:r>
              <a:rPr lang="ru-RU" altLang="ru-RU" sz="1600" dirty="0" smtClean="0"/>
              <a:t>В </a:t>
            </a:r>
            <a:r>
              <a:rPr lang="ru-RU" altLang="ru-RU" sz="1600" dirty="0"/>
              <a:t>пределах обычно ис­пользуемых </a:t>
            </a:r>
            <a:r>
              <a:rPr lang="ru-RU" altLang="ru-RU" sz="1600" dirty="0" smtClean="0"/>
              <a:t>значений (</a:t>
            </a:r>
            <a:r>
              <a:rPr lang="ru-RU" altLang="ru-RU" sz="1600" dirty="0"/>
              <a:t>5-7,5 МПа) </a:t>
            </a:r>
            <a:r>
              <a:rPr lang="ru-RU" altLang="ru-RU" sz="1600" dirty="0" smtClean="0"/>
              <a:t>давление </a:t>
            </a:r>
            <a:r>
              <a:rPr lang="ru-RU" altLang="ru-RU" sz="1600" dirty="0"/>
              <a:t>мало влияет на степень извлечения компонентов </a:t>
            </a:r>
            <a:r>
              <a:rPr lang="ru-RU" altLang="ru-RU" sz="1600" dirty="0" smtClean="0"/>
              <a:t>С</a:t>
            </a:r>
            <a:r>
              <a:rPr lang="ru-RU" altLang="ru-RU" sz="1600" baseline="-25000" dirty="0" smtClean="0"/>
              <a:t>3+</a:t>
            </a:r>
            <a:r>
              <a:rPr lang="ru-RU" altLang="ru-RU" sz="1600" dirty="0" smtClean="0"/>
              <a:t>. </a:t>
            </a:r>
            <a:endParaRPr lang="ru-RU" altLang="ru-RU" sz="1600" dirty="0"/>
          </a:p>
          <a:p>
            <a:pPr algn="just">
              <a:spcBef>
                <a:spcPts val="600"/>
              </a:spcBef>
              <a:buFontTx/>
              <a:buNone/>
            </a:pPr>
            <a:r>
              <a:rPr lang="ru-RU" altLang="ru-RU" sz="1600" dirty="0"/>
              <a:t>Важен </a:t>
            </a:r>
            <a:r>
              <a:rPr lang="ru-RU" altLang="ru-RU" sz="1600" i="1" dirty="0"/>
              <a:t>свободный перепад давления</a:t>
            </a:r>
            <a:r>
              <a:rPr lang="ru-RU" altLang="ru-RU" sz="1600" dirty="0"/>
              <a:t>, позволяющий достигать низких </a:t>
            </a:r>
            <a:r>
              <a:rPr lang="ru-RU" altLang="ru-RU" sz="1600" i="1" dirty="0" err="1"/>
              <a:t>Т</a:t>
            </a:r>
            <a:r>
              <a:rPr lang="ru-RU" altLang="ru-RU" sz="1600" baseline="-25000" dirty="0" err="1"/>
              <a:t>сеп</a:t>
            </a:r>
            <a:r>
              <a:rPr lang="ru-RU" altLang="ru-RU" sz="1600" dirty="0" smtClean="0"/>
              <a:t>.</a:t>
            </a:r>
            <a:endParaRPr lang="ru-RU" altLang="ru-RU" sz="1600" dirty="0"/>
          </a:p>
        </p:txBody>
      </p:sp>
      <p:sp>
        <p:nvSpPr>
          <p:cNvPr id="23556"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23557"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Tree>
    <p:extLst>
      <p:ext uri="{BB962C8B-B14F-4D97-AF65-F5344CB8AC3E}">
        <p14:creationId xmlns:p14="http://schemas.microsoft.com/office/powerpoint/2010/main" val="16407943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ChangeArrowheads="1"/>
          </p:cNvSpPr>
          <p:nvPr/>
        </p:nvSpPr>
        <p:spPr bwMode="auto">
          <a:xfrm>
            <a:off x="1054100" y="-26988"/>
            <a:ext cx="808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a:t>Факторы процесса низкотемпературной сепарации</a:t>
            </a:r>
            <a:endParaRPr lang="ru-RU" altLang="ru-RU" sz="2100" b="1"/>
          </a:p>
        </p:txBody>
      </p:sp>
      <p:sp>
        <p:nvSpPr>
          <p:cNvPr id="23555" name="Rectangle 6"/>
          <p:cNvSpPr>
            <a:spLocks noChangeArrowheads="1"/>
          </p:cNvSpPr>
          <p:nvPr/>
        </p:nvSpPr>
        <p:spPr bwMode="auto">
          <a:xfrm>
            <a:off x="250825" y="908720"/>
            <a:ext cx="864235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1" hangingPunct="1">
              <a:spcBef>
                <a:spcPts val="600"/>
              </a:spcBef>
              <a:buNone/>
            </a:pPr>
            <a:r>
              <a:rPr lang="ru-RU" altLang="ru-RU" sz="1600" b="1" i="1" dirty="0"/>
              <a:t>Эффективность работы установок </a:t>
            </a:r>
            <a:r>
              <a:rPr lang="ru-RU" altLang="ru-RU" sz="1600" b="1" i="1" dirty="0" smtClean="0"/>
              <a:t>НТС при длительной эксплуатации скважин</a:t>
            </a:r>
            <a:endParaRPr lang="ru-RU" altLang="ru-RU" sz="1600" b="1" i="1" dirty="0"/>
          </a:p>
          <a:p>
            <a:pPr algn="just" eaLnBrk="1" hangingPunct="1">
              <a:spcBef>
                <a:spcPts val="600"/>
              </a:spcBef>
              <a:buNone/>
            </a:pPr>
            <a:r>
              <a:rPr lang="ru-RU" altLang="ru-RU" sz="1600" dirty="0"/>
              <a:t>По мере </a:t>
            </a:r>
            <a:r>
              <a:rPr lang="ru-RU" altLang="ru-RU" sz="1600" dirty="0" smtClean="0"/>
              <a:t>эксплуатации </a:t>
            </a:r>
            <a:r>
              <a:rPr lang="ru-RU" altLang="ru-RU" sz="1600" dirty="0"/>
              <a:t>скважин эффективность работы установок НТС снижается по двум причинам:        </a:t>
            </a:r>
          </a:p>
          <a:p>
            <a:pPr algn="just" eaLnBrk="1" hangingPunct="1">
              <a:spcBef>
                <a:spcPts val="600"/>
              </a:spcBef>
            </a:pPr>
            <a:r>
              <a:rPr lang="ru-RU" altLang="ru-RU" sz="1600" dirty="0" smtClean="0"/>
              <a:t> уменьшение </a:t>
            </a:r>
            <a:r>
              <a:rPr lang="ru-RU" altLang="ru-RU" sz="1600" dirty="0"/>
              <a:t>свободного перепада давления вследствие сни­жения пластового давления;</a:t>
            </a:r>
          </a:p>
          <a:p>
            <a:pPr algn="just" eaLnBrk="1" hangingPunct="1">
              <a:spcBef>
                <a:spcPts val="600"/>
              </a:spcBef>
            </a:pPr>
            <a:r>
              <a:rPr lang="ru-RU" altLang="ru-RU" sz="1600" dirty="0" smtClean="0"/>
              <a:t> облегчение </a:t>
            </a:r>
            <a:r>
              <a:rPr lang="ru-RU" altLang="ru-RU" sz="1600" dirty="0"/>
              <a:t>состава газа.</a:t>
            </a:r>
          </a:p>
          <a:p>
            <a:pPr algn="just" eaLnBrk="1" hangingPunct="1">
              <a:spcBef>
                <a:spcPts val="600"/>
              </a:spcBef>
              <a:buNone/>
            </a:pPr>
            <a:r>
              <a:rPr lang="ru-RU" altLang="ru-RU" sz="1600" i="1" dirty="0" smtClean="0"/>
              <a:t>Возможные мероприятия:</a:t>
            </a:r>
          </a:p>
          <a:p>
            <a:pPr lvl="1" algn="just" eaLnBrk="1" hangingPunct="1">
              <a:spcBef>
                <a:spcPts val="600"/>
              </a:spcBef>
            </a:pPr>
            <a:r>
              <a:rPr lang="ru-RU" altLang="ru-RU" sz="1400" dirty="0" smtClean="0"/>
              <a:t>При </a:t>
            </a:r>
            <a:r>
              <a:rPr lang="ru-RU" altLang="ru-RU" sz="1400" dirty="0"/>
              <a:t>длительной эксплуатации месторожде­ний сепарация газа должна осуществляться при более низких </a:t>
            </a:r>
            <a:r>
              <a:rPr lang="ru-RU" altLang="ru-RU" sz="1400" dirty="0" smtClean="0"/>
              <a:t>температурах;</a:t>
            </a:r>
            <a:endParaRPr lang="ru-RU" altLang="ru-RU" sz="1400" dirty="0"/>
          </a:p>
          <a:p>
            <a:pPr lvl="1" algn="just">
              <a:spcBef>
                <a:spcPts val="600"/>
              </a:spcBef>
            </a:pPr>
            <a:r>
              <a:rPr lang="ru-RU" altLang="ru-RU" sz="1400" dirty="0" smtClean="0"/>
              <a:t>При </a:t>
            </a:r>
            <a:r>
              <a:rPr lang="ru-RU" altLang="ru-RU" sz="1400" dirty="0"/>
              <a:t>снижении пластового давления замена </a:t>
            </a:r>
            <a:r>
              <a:rPr lang="ru-RU" altLang="ru-RU" sz="1400" dirty="0" smtClean="0"/>
              <a:t>дросселя на турбодетандер позволяет </a:t>
            </a:r>
            <a:r>
              <a:rPr lang="ru-RU" altLang="ru-RU" sz="1400" dirty="0"/>
              <a:t>эффективнее использовать свободный перепад </a:t>
            </a:r>
            <a:r>
              <a:rPr lang="ru-RU" altLang="ru-RU" sz="1400" dirty="0" smtClean="0"/>
              <a:t>давления: детандирование </a:t>
            </a:r>
            <a:r>
              <a:rPr lang="ru-RU" altLang="ru-RU" sz="1400" dirty="0"/>
              <a:t>потока </a:t>
            </a:r>
            <a:r>
              <a:rPr lang="ru-RU" altLang="ru-RU" sz="1400" dirty="0" smtClean="0"/>
              <a:t>при </a:t>
            </a:r>
            <a:r>
              <a:rPr lang="ru-RU" altLang="ru-RU" sz="1400" dirty="0"/>
              <a:t>одном и том же </a:t>
            </a:r>
            <a:r>
              <a:rPr lang="ru-RU" altLang="ru-RU" sz="1400" dirty="0" smtClean="0"/>
              <a:t>перепаде, что и дросселирование, позволяет достигать </a:t>
            </a:r>
            <a:r>
              <a:rPr lang="ru-RU" altLang="ru-RU" sz="1400" dirty="0"/>
              <a:t>более низких температур </a:t>
            </a:r>
            <a:r>
              <a:rPr lang="ru-RU" altLang="ru-RU" sz="1400" dirty="0" smtClean="0"/>
              <a:t>сепара­ции;</a:t>
            </a:r>
            <a:endParaRPr lang="ru-RU" altLang="ru-RU" sz="1400" dirty="0"/>
          </a:p>
          <a:p>
            <a:pPr lvl="1" algn="just">
              <a:spcBef>
                <a:spcPts val="600"/>
              </a:spcBef>
            </a:pPr>
            <a:r>
              <a:rPr lang="ru-RU" altLang="ru-RU" sz="1400" dirty="0"/>
              <a:t>В период снижения пластового давления эффективность работы установок НТС </a:t>
            </a:r>
            <a:r>
              <a:rPr lang="ru-RU" altLang="ru-RU" sz="1400" dirty="0" smtClean="0"/>
              <a:t>можно поддерживать поддерживается </a:t>
            </a:r>
            <a:r>
              <a:rPr lang="ru-RU" altLang="ru-RU" sz="1400" dirty="0"/>
              <a:t>на прежнем уровне путем ввода дожимного компрессора и внешнего холодильного </a:t>
            </a:r>
            <a:r>
              <a:rPr lang="ru-RU" altLang="ru-RU" sz="1400" dirty="0" smtClean="0"/>
              <a:t>цикла</a:t>
            </a:r>
            <a:r>
              <a:rPr lang="ru-RU" altLang="ru-RU" sz="1400" dirty="0"/>
              <a:t>;</a:t>
            </a:r>
            <a:endParaRPr lang="ru-RU" altLang="ru-RU" sz="1400" dirty="0" smtClean="0"/>
          </a:p>
          <a:p>
            <a:pPr lvl="1" algn="just">
              <a:spcBef>
                <a:spcPts val="600"/>
              </a:spcBef>
            </a:pPr>
            <a:r>
              <a:rPr lang="ru-RU" altLang="ru-RU" sz="1400" dirty="0" smtClean="0"/>
              <a:t>Когда свободный </a:t>
            </a:r>
            <a:r>
              <a:rPr lang="ru-RU" altLang="ru-RU" sz="1400" dirty="0"/>
              <a:t>перепад давления практически отсутствует, на эффективность работы установок НТС </a:t>
            </a:r>
            <a:r>
              <a:rPr lang="ru-RU" altLang="ru-RU" sz="1400" dirty="0" smtClean="0"/>
              <a:t>с холодильным циклом оказывает </a:t>
            </a:r>
            <a:r>
              <a:rPr lang="ru-RU" altLang="ru-RU" sz="1400" dirty="0"/>
              <a:t>влияние выбранный хладагент, его расход в испарителе и поверхность теплообмена</a:t>
            </a:r>
            <a:r>
              <a:rPr lang="ru-RU" altLang="ru-RU" sz="1400" dirty="0" smtClean="0"/>
              <a:t>.</a:t>
            </a:r>
            <a:endParaRPr lang="ru-RU" altLang="ru-RU" sz="1400" dirty="0"/>
          </a:p>
        </p:txBody>
      </p:sp>
      <p:sp>
        <p:nvSpPr>
          <p:cNvPr id="23556"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23557"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Tree>
    <p:extLst>
      <p:ext uri="{BB962C8B-B14F-4D97-AF65-F5344CB8AC3E}">
        <p14:creationId xmlns:p14="http://schemas.microsoft.com/office/powerpoint/2010/main" val="16615708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ChangeArrowheads="1"/>
          </p:cNvSpPr>
          <p:nvPr/>
        </p:nvSpPr>
        <p:spPr bwMode="auto">
          <a:xfrm>
            <a:off x="1054100" y="-26988"/>
            <a:ext cx="808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a:t>Факторы процесса низкотемпературной сепарации</a:t>
            </a:r>
            <a:endParaRPr lang="ru-RU" altLang="ru-RU" sz="2100" b="1"/>
          </a:p>
        </p:txBody>
      </p:sp>
      <p:sp>
        <p:nvSpPr>
          <p:cNvPr id="24579" name="Rectangle 6"/>
          <p:cNvSpPr>
            <a:spLocks noChangeArrowheads="1"/>
          </p:cNvSpPr>
          <p:nvPr/>
        </p:nvSpPr>
        <p:spPr bwMode="auto">
          <a:xfrm>
            <a:off x="107503" y="856451"/>
            <a:ext cx="8863459"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a:spcBef>
                <a:spcPts val="600"/>
              </a:spcBef>
              <a:buFontTx/>
              <a:buNone/>
            </a:pPr>
            <a:r>
              <a:rPr lang="ru-RU" altLang="ru-RU" sz="1600" b="1" i="1" dirty="0"/>
              <a:t>Число ступеней </a:t>
            </a:r>
            <a:r>
              <a:rPr lang="ru-RU" altLang="ru-RU" sz="1600" b="1" i="1" dirty="0" smtClean="0"/>
              <a:t>сепарации</a:t>
            </a:r>
            <a:endParaRPr lang="en-US" altLang="ru-RU" sz="1600" b="1" dirty="0"/>
          </a:p>
          <a:p>
            <a:pPr algn="just">
              <a:spcBef>
                <a:spcPts val="600"/>
              </a:spcBef>
              <a:buNone/>
            </a:pPr>
            <a:r>
              <a:rPr lang="ru-RU" altLang="ru-RU" sz="1600" dirty="0"/>
              <a:t>Увеличение ступеней сепарации повышает четкость разделения газовой и жидкой фаз.</a:t>
            </a:r>
          </a:p>
          <a:p>
            <a:pPr algn="just">
              <a:spcBef>
                <a:spcPts val="600"/>
              </a:spcBef>
              <a:buNone/>
            </a:pPr>
            <a:r>
              <a:rPr lang="ru-RU" altLang="ru-RU" sz="1600" dirty="0" smtClean="0"/>
              <a:t>При </a:t>
            </a:r>
            <a:r>
              <a:rPr lang="ru-RU" altLang="ru-RU" sz="1600" dirty="0"/>
              <a:t>односту­пенчатой сепарации высоки потери компонентов газа с УВ-конденсатом. </a:t>
            </a:r>
          </a:p>
          <a:p>
            <a:pPr algn="just">
              <a:spcBef>
                <a:spcPts val="600"/>
              </a:spcBef>
              <a:buFontTx/>
              <a:buNone/>
            </a:pPr>
            <a:r>
              <a:rPr lang="ru-RU" altLang="ru-RU" sz="1600" dirty="0" smtClean="0"/>
              <a:t>На </a:t>
            </a:r>
            <a:r>
              <a:rPr lang="ru-RU" altLang="ru-RU" sz="1600" dirty="0"/>
              <a:t>ГКМ при подготовке к транспортировке используют 2х- и 3х-ступенчатые схемы НТС.</a:t>
            </a:r>
          </a:p>
          <a:p>
            <a:pPr algn="just">
              <a:spcBef>
                <a:spcPts val="600"/>
              </a:spcBef>
              <a:buFontTx/>
              <a:buNone/>
            </a:pPr>
            <a:r>
              <a:rPr lang="ru-RU" altLang="ru-RU" sz="1600" dirty="0"/>
              <a:t>При одинаковых параметрах (</a:t>
            </a:r>
            <a:r>
              <a:rPr lang="ru-RU" altLang="ru-RU" sz="1600" i="1" dirty="0"/>
              <a:t>Р</a:t>
            </a:r>
            <a:r>
              <a:rPr lang="ru-RU" altLang="ru-RU" sz="1600" dirty="0"/>
              <a:t> и </a:t>
            </a:r>
            <a:r>
              <a:rPr lang="ru-RU" altLang="ru-RU" sz="1600" i="1" dirty="0"/>
              <a:t>Т</a:t>
            </a:r>
            <a:r>
              <a:rPr lang="ru-RU" altLang="ru-RU" sz="1600" dirty="0"/>
              <a:t> последней ступени охлаждения) -  чем меньше число ступеней се­парации, тем больше выход жидкой фазы и тем меньше со­держание углеводородов </a:t>
            </a:r>
            <a:r>
              <a:rPr lang="ru-RU" altLang="ru-RU" sz="1600" dirty="0" smtClean="0"/>
              <a:t>С</a:t>
            </a:r>
            <a:r>
              <a:rPr lang="ru-RU" altLang="ru-RU" sz="1600" baseline="-25000" dirty="0" smtClean="0"/>
              <a:t>5+</a:t>
            </a:r>
            <a:r>
              <a:rPr lang="ru-RU" altLang="ru-RU" sz="1600" dirty="0" smtClean="0"/>
              <a:t>  в </a:t>
            </a:r>
            <a:r>
              <a:rPr lang="ru-RU" altLang="ru-RU" sz="1600" dirty="0"/>
              <a:t>товарном газе. </a:t>
            </a:r>
          </a:p>
          <a:p>
            <a:pPr algn="just" eaLnBrk="1" hangingPunct="1">
              <a:spcBef>
                <a:spcPts val="600"/>
              </a:spcBef>
              <a:buFontTx/>
              <a:buNone/>
            </a:pPr>
            <a:r>
              <a:rPr lang="ru-RU" altLang="ru-RU" sz="1600" b="1" i="1" dirty="0" smtClean="0"/>
              <a:t>Гидратообразование</a:t>
            </a:r>
            <a:endParaRPr lang="ru-RU" altLang="ru-RU" sz="1600" b="1" dirty="0"/>
          </a:p>
          <a:p>
            <a:pPr algn="just" eaLnBrk="1" hangingPunct="1">
              <a:spcBef>
                <a:spcPts val="600"/>
              </a:spcBef>
              <a:buFontTx/>
              <a:buNone/>
            </a:pPr>
            <a:r>
              <a:rPr lang="ru-RU" altLang="ru-RU" sz="1600" dirty="0"/>
              <a:t>Снижение  температуры газа приводит к конденсации водяных паров и к образованию гидратов углеводородов. Для предотвращения гидратообразования в поток газа подают ингибиторы, в качестве которых используются водные растворы гликолей и метанола.                                      </a:t>
            </a:r>
          </a:p>
        </p:txBody>
      </p:sp>
      <p:sp>
        <p:nvSpPr>
          <p:cNvPr id="24580"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24581"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pic>
        <p:nvPicPr>
          <p:cNvPr id="9" name="Picture 2" descr="http://lh6.ggpht.com/_cBMAPLZnJJk/THIvePfH0tI/AAAAAAAAGIk/3ApIUl-didE/s400/%D0%A1%D0%BB%D0%BE%D0%B8%20%D0%B3%D0%B0%D0%B7%D0%BE%D0%B3%D0%B8%D0%B4%D1%80%D0%B0%D1%82%D0%BE%D0%B2%20(%D0%B1%D0%B5%D0%BB%D1%8B%D0%B9%20%D1%86%D0%B2%D0%B5%D1%82)%20%D0%B2%20%D0%B4%D0%BE%D0%BD%D0%BD%D1%8B%D1%85%20%D0%BE%D1%81%D0%B0%D0%B4%D0%BA%D0%B0%D1%85%20%D0%BD%D0%B0%20%D0%AE%D0%B6%D0%BD%D0%BE%D0%B9%20%D0%BF%D0%BB%D0%BE%D1%89%D0%B0%D0%B4%D0%B8%20%D0%B2%D0%BE%D1%81%D1%82%D0%BE%D1%87%D0%BD%D0%BE%D0%B3%D0%BE%20%D0%A1%D0%B0%D1%85%D0%B0%D0%BB%D0%B8%D0%BD%D1%81%D0%BA%D0%BE%D0%B3%D0%BE%20%D1%81%D0%BA%D0%BB%D0%BE%D0%BD%D0%B0%20%D0%9E%D1%85%D0%BE%D1%82%D1%81%D0%BA%D0%BE%D0%B3%D0%BE%20%D0%BC%D0%BE%D1%80%D1%8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5325" y="4293096"/>
            <a:ext cx="3606875" cy="240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6415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ChangeArrowheads="1"/>
          </p:cNvSpPr>
          <p:nvPr/>
        </p:nvSpPr>
        <p:spPr bwMode="auto">
          <a:xfrm>
            <a:off x="1054100" y="116632"/>
            <a:ext cx="808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dirty="0"/>
              <a:t>Преимущества </a:t>
            </a:r>
            <a:r>
              <a:rPr lang="ru-RU" altLang="ru-RU" sz="2400" b="1" dirty="0" smtClean="0"/>
              <a:t>и недостатки НТС</a:t>
            </a:r>
            <a:endParaRPr lang="ru-RU" altLang="ru-RU" sz="2100" b="1" dirty="0"/>
          </a:p>
        </p:txBody>
      </p:sp>
      <p:sp>
        <p:nvSpPr>
          <p:cNvPr id="26627" name="Rectangle 2"/>
          <p:cNvSpPr>
            <a:spLocks noChangeArrowheads="1"/>
          </p:cNvSpPr>
          <p:nvPr/>
        </p:nvSpPr>
        <p:spPr bwMode="auto">
          <a:xfrm>
            <a:off x="0" y="-99392"/>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26628"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graphicFrame>
        <p:nvGraphicFramePr>
          <p:cNvPr id="6" name="Таблица 5"/>
          <p:cNvGraphicFramePr>
            <a:graphicFrameLocks noGrp="1"/>
          </p:cNvGraphicFramePr>
          <p:nvPr>
            <p:extLst>
              <p:ext uri="{D42A27DB-BD31-4B8C-83A1-F6EECF244321}">
                <p14:modId xmlns:p14="http://schemas.microsoft.com/office/powerpoint/2010/main" val="7351726"/>
              </p:ext>
            </p:extLst>
          </p:nvPr>
        </p:nvGraphicFramePr>
        <p:xfrm>
          <a:off x="323528" y="1052736"/>
          <a:ext cx="8496000" cy="5504180"/>
        </p:xfrm>
        <a:graphic>
          <a:graphicData uri="http://schemas.openxmlformats.org/drawingml/2006/table">
            <a:tbl>
              <a:tblPr firstRow="1" bandRow="1">
                <a:tableStyleId>{21E4AEA4-8DFA-4A89-87EB-49C32662AFE0}</a:tableStyleId>
              </a:tblPr>
              <a:tblGrid>
                <a:gridCol w="3672408"/>
                <a:gridCol w="4823592"/>
              </a:tblGrid>
              <a:tr h="252000">
                <a:tc>
                  <a:txBody>
                    <a:bodyPr/>
                    <a:lstStyle/>
                    <a:p>
                      <a:pPr algn="ctr">
                        <a:lnSpc>
                          <a:spcPct val="114000"/>
                        </a:lnSpc>
                      </a:pPr>
                      <a:r>
                        <a:rPr lang="ru-RU" altLang="ru-RU" sz="1400" b="1" dirty="0" smtClean="0"/>
                        <a:t>Преимущества</a:t>
                      </a:r>
                      <a:endParaRPr lang="ru-RU" sz="1400" dirty="0"/>
                    </a:p>
                  </a:txBody>
                  <a:tcPr anchor="ctr"/>
                </a:tc>
                <a:tc>
                  <a:txBody>
                    <a:bodyPr/>
                    <a:lstStyle/>
                    <a:p>
                      <a:pPr marL="0" marR="0" indent="0" algn="ctr" defTabSz="914400" rtl="0" eaLnBrk="1" fontAlgn="auto" latinLnBrk="0" hangingPunct="1">
                        <a:lnSpc>
                          <a:spcPct val="114000"/>
                        </a:lnSpc>
                        <a:spcBef>
                          <a:spcPts val="0"/>
                        </a:spcBef>
                        <a:spcAft>
                          <a:spcPts val="0"/>
                        </a:spcAft>
                        <a:buClrTx/>
                        <a:buSzTx/>
                        <a:buFontTx/>
                        <a:buNone/>
                        <a:tabLst/>
                        <a:defRPr/>
                      </a:pPr>
                      <a:r>
                        <a:rPr lang="ru-RU" altLang="ru-RU" sz="1400" b="1" dirty="0" smtClean="0"/>
                        <a:t>Недостатки</a:t>
                      </a:r>
                      <a:endParaRPr lang="ru-RU" sz="1400" dirty="0"/>
                    </a:p>
                  </a:txBody>
                  <a:tcPr anchor="ctr"/>
                </a:tc>
              </a:tr>
              <a:tr h="252000">
                <a:tc>
                  <a:txBody>
                    <a:bodyPr/>
                    <a:lstStyle/>
                    <a:p>
                      <a:pPr algn="ctr">
                        <a:lnSpc>
                          <a:spcPct val="114000"/>
                        </a:lnSpc>
                      </a:pPr>
                      <a:r>
                        <a:rPr lang="ru-RU" altLang="ru-RU" sz="1400" b="0" i="0" u="none" dirty="0" smtClean="0"/>
                        <a:t>низкие капитальные вложения и эксплуатационные расходы при наличии свободного перепада давления</a:t>
                      </a:r>
                      <a:endParaRPr lang="ru-RU" sz="1400" b="0" i="0" u="none" dirty="0"/>
                    </a:p>
                  </a:txBody>
                  <a:tcPr anchor="ctr"/>
                </a:tc>
                <a:tc>
                  <a:txBody>
                    <a:bodyPr/>
                    <a:lstStyle/>
                    <a:p>
                      <a:pPr algn="ctr">
                        <a:lnSpc>
                          <a:spcPct val="114000"/>
                        </a:lnSpc>
                      </a:pPr>
                      <a:r>
                        <a:rPr lang="ru-RU" altLang="ru-RU" sz="1400" b="0" i="0" u="none" dirty="0" smtClean="0"/>
                        <a:t>зависимость извлечения целевых компонентов при </a:t>
                      </a:r>
                      <a:r>
                        <a:rPr lang="ru-RU" altLang="ru-RU" sz="1400" b="0" i="1" u="none" dirty="0" smtClean="0"/>
                        <a:t>Р</a:t>
                      </a:r>
                      <a:r>
                        <a:rPr lang="ru-RU" altLang="ru-RU" sz="1400" b="0" i="0" u="none" dirty="0" smtClean="0"/>
                        <a:t> и </a:t>
                      </a:r>
                      <a:r>
                        <a:rPr lang="ru-RU" altLang="ru-RU" sz="1400" b="0" i="1" u="none" dirty="0" smtClean="0"/>
                        <a:t>Т</a:t>
                      </a:r>
                      <a:r>
                        <a:rPr lang="ru-RU" altLang="ru-RU" sz="1400" b="0" i="0" u="none" dirty="0" smtClean="0"/>
                        <a:t> дросселирования от состава исходной смеси, и, вследствие этого, снижение эффективности процесса по мере облегчения состава газа и повышения температуры НТС</a:t>
                      </a:r>
                      <a:endParaRPr lang="ru-RU" sz="1400" b="0" i="0" u="none" dirty="0"/>
                    </a:p>
                  </a:txBody>
                  <a:tcPr anchor="ctr"/>
                </a:tc>
              </a:tr>
              <a:tr h="252000">
                <a:tc>
                  <a:txBody>
                    <a:bodyPr/>
                    <a:lstStyle/>
                    <a:p>
                      <a:pPr algn="ctr">
                        <a:lnSpc>
                          <a:spcPct val="114000"/>
                        </a:lnSpc>
                      </a:pPr>
                      <a:r>
                        <a:rPr lang="ru-RU" altLang="ru-RU" sz="1400" b="0" i="0" u="none" dirty="0" smtClean="0"/>
                        <a:t>имеет место осушка газа до точек росы, необходимых для транспортировки газа по магистральным газопроводам</a:t>
                      </a:r>
                      <a:endParaRPr lang="ru-RU" sz="1400" b="0" i="0" u="none" dirty="0"/>
                    </a:p>
                  </a:txBody>
                  <a:tcPr anchor="ctr"/>
                </a:tc>
                <a:tc>
                  <a:txBody>
                    <a:bodyPr/>
                    <a:lstStyle/>
                    <a:p>
                      <a:pPr algn="ctr">
                        <a:lnSpc>
                          <a:spcPct val="114000"/>
                        </a:lnSpc>
                      </a:pPr>
                      <a:r>
                        <a:rPr lang="ru-RU" altLang="ru-RU" sz="1400" b="0" i="0" u="none" dirty="0" smtClean="0"/>
                        <a:t>необходимость реконструкции установки с заменой источника холода после исчерпания свободного перепада давления</a:t>
                      </a:r>
                      <a:endParaRPr lang="ru-RU" sz="1400" b="0" i="0" u="none" dirty="0"/>
                    </a:p>
                  </a:txBody>
                  <a:tcPr anchor="ctr"/>
                </a:tc>
              </a:tr>
              <a:tr h="252000">
                <a:tc>
                  <a:txBody>
                    <a:bodyPr/>
                    <a:lstStyle/>
                    <a:p>
                      <a:pPr algn="ctr">
                        <a:lnSpc>
                          <a:spcPct val="114000"/>
                        </a:lnSpc>
                      </a:pPr>
                      <a:r>
                        <a:rPr lang="ru-RU" altLang="ru-RU" sz="1400" b="0" i="0" u="none" dirty="0" smtClean="0"/>
                        <a:t>оправдывают себя на начальных стадиях эксплуатации скважин или на небольших месторождениях, где нецелесообразно строительство дорогих установок</a:t>
                      </a:r>
                      <a:endParaRPr lang="ru-RU" sz="1400" b="0" i="0" u="none" dirty="0"/>
                    </a:p>
                  </a:txBody>
                  <a:tcPr anchor="ctr"/>
                </a:tc>
                <a:tc>
                  <a:txBody>
                    <a:bodyPr/>
                    <a:lstStyle/>
                    <a:p>
                      <a:pPr algn="ctr">
                        <a:lnSpc>
                          <a:spcPct val="114000"/>
                        </a:lnSpc>
                      </a:pPr>
                      <a:r>
                        <a:rPr lang="ru-RU" altLang="ru-RU" sz="1400" b="0" i="0" u="none" dirty="0" smtClean="0"/>
                        <a:t>необходимость применения ингибитора гидратообразования, что усложняет и удорожает схему процесса по причине введе­ния в схему блока отделения и регенерации ингибитора</a:t>
                      </a:r>
                      <a:endParaRPr lang="ru-RU" sz="1400" b="0" i="0" u="none" dirty="0"/>
                    </a:p>
                  </a:txBody>
                  <a:tcPr anchor="ctr"/>
                </a:tc>
              </a:tr>
              <a:tr h="252000">
                <a:tc>
                  <a:txBody>
                    <a:bodyPr/>
                    <a:lstStyle/>
                    <a:p>
                      <a:pPr marL="0" marR="0" indent="0" algn="ctr" defTabSz="914400" rtl="0" eaLnBrk="1" fontAlgn="auto" latinLnBrk="0" hangingPunct="1">
                        <a:lnSpc>
                          <a:spcPct val="114000"/>
                        </a:lnSpc>
                        <a:spcBef>
                          <a:spcPts val="0"/>
                        </a:spcBef>
                        <a:spcAft>
                          <a:spcPts val="0"/>
                        </a:spcAft>
                        <a:buClrTx/>
                        <a:buSzTx/>
                        <a:buFontTx/>
                        <a:buNone/>
                        <a:tabLst/>
                        <a:defRPr/>
                      </a:pPr>
                      <a:endParaRPr lang="ru-RU" sz="1400" b="0" i="0" u="none" dirty="0"/>
                    </a:p>
                  </a:txBody>
                  <a:tcPr anchor="ctr"/>
                </a:tc>
                <a:tc>
                  <a:txBody>
                    <a:bodyPr/>
                    <a:lstStyle/>
                    <a:p>
                      <a:pPr algn="ctr">
                        <a:lnSpc>
                          <a:spcPct val="114000"/>
                        </a:lnSpc>
                      </a:pPr>
                      <a:r>
                        <a:rPr lang="ru-RU" altLang="ru-RU" sz="1400" b="0" i="0" u="none" dirty="0" smtClean="0"/>
                        <a:t>высокие потери целевых компонентов с товарным газом</a:t>
                      </a:r>
                      <a:endParaRPr lang="ru-RU" sz="1400" b="0" i="0" u="none" dirty="0"/>
                    </a:p>
                  </a:txBody>
                  <a:tcPr anchor="ctr"/>
                </a:tc>
              </a:tr>
              <a:tr h="252000">
                <a:tc>
                  <a:txBody>
                    <a:bodyPr/>
                    <a:lstStyle/>
                    <a:p>
                      <a:pPr marL="0" marR="0" indent="0" algn="ctr" defTabSz="914400" rtl="0" eaLnBrk="1" fontAlgn="auto" latinLnBrk="0" hangingPunct="1">
                        <a:lnSpc>
                          <a:spcPct val="114000"/>
                        </a:lnSpc>
                        <a:spcBef>
                          <a:spcPts val="0"/>
                        </a:spcBef>
                        <a:spcAft>
                          <a:spcPts val="0"/>
                        </a:spcAft>
                        <a:buClrTx/>
                        <a:buSzTx/>
                        <a:buFontTx/>
                        <a:buNone/>
                        <a:tabLst/>
                        <a:defRPr/>
                      </a:pPr>
                      <a:endParaRPr lang="ru-RU" sz="1400" b="0" i="0" u="none" dirty="0"/>
                    </a:p>
                  </a:txBody>
                  <a:tcPr anchor="ctr"/>
                </a:tc>
                <a:tc>
                  <a:txBody>
                    <a:bodyPr/>
                    <a:lstStyle/>
                    <a:p>
                      <a:pPr algn="ctr">
                        <a:lnSpc>
                          <a:spcPct val="114000"/>
                        </a:lnSpc>
                      </a:pPr>
                      <a:r>
                        <a:rPr lang="ru-RU" altLang="ru-RU" sz="1400" b="0" i="0" u="none" dirty="0" smtClean="0"/>
                        <a:t>относительно низкие степени извлечения газового конденсата, особенно  для тощих газов</a:t>
                      </a:r>
                      <a:endParaRPr lang="ru-RU" sz="1400" b="0" i="0" u="none" dirty="0"/>
                    </a:p>
                  </a:txBody>
                  <a:tcPr anchor="ctr"/>
                </a:tc>
              </a:tr>
              <a:tr h="252000">
                <a:tc gridSpan="2">
                  <a:txBody>
                    <a:bodyPr/>
                    <a:lstStyle/>
                    <a:p>
                      <a:pPr marL="0" marR="0" indent="0" algn="ctr" defTabSz="914400" rtl="0" eaLnBrk="1" fontAlgn="auto" latinLnBrk="0" hangingPunct="1">
                        <a:lnSpc>
                          <a:spcPct val="114000"/>
                        </a:lnSpc>
                        <a:spcBef>
                          <a:spcPts val="0"/>
                        </a:spcBef>
                        <a:spcAft>
                          <a:spcPts val="0"/>
                        </a:spcAft>
                        <a:buClrTx/>
                        <a:buSzTx/>
                        <a:buFontTx/>
                        <a:buNone/>
                        <a:tabLst/>
                        <a:defRPr/>
                      </a:pPr>
                      <a:r>
                        <a:rPr lang="ru-RU" altLang="ru-RU" sz="1400" b="1" dirty="0" smtClean="0"/>
                        <a:t>За­рубежный опыт: </a:t>
                      </a:r>
                      <a:r>
                        <a:rPr lang="ru-RU" altLang="ru-RU" sz="1400" dirty="0" smtClean="0"/>
                        <a:t>целесообразно заменять установок НТС </a:t>
                      </a:r>
                      <a:r>
                        <a:rPr lang="ru-RU" altLang="ru-RU" sz="1400" b="1" dirty="0" smtClean="0"/>
                        <a:t>на крупных месторождениях </a:t>
                      </a:r>
                      <a:r>
                        <a:rPr lang="ru-RU" altLang="ru-RU" sz="1400" dirty="0" smtClean="0"/>
                        <a:t>на установки, основанные на процессах </a:t>
                      </a:r>
                      <a:r>
                        <a:rPr lang="ru-RU" altLang="ru-RU" sz="1400" i="1" dirty="0" smtClean="0"/>
                        <a:t>низкотемпературной конденсации </a:t>
                      </a:r>
                      <a:r>
                        <a:rPr lang="ru-RU" altLang="ru-RU" sz="1400" dirty="0" smtClean="0"/>
                        <a:t>(минус 90 - 120 °С) с разделением углеводородных смесей на узкие фракции или индивидуальные углеводороды</a:t>
                      </a:r>
                      <a:endParaRPr lang="ru-RU" sz="1400" dirty="0"/>
                    </a:p>
                  </a:txBody>
                  <a:tcPr anchor="ctr"/>
                </a:tc>
                <a:tc hMerge="1">
                  <a:txBody>
                    <a:bodyPr/>
                    <a:lstStyle/>
                    <a:p>
                      <a:pPr algn="ctr"/>
                      <a:endParaRPr lang="ru-RU" sz="1200" dirty="0"/>
                    </a:p>
                  </a:txBody>
                  <a:tcPr anchor="ctr"/>
                </a:tc>
              </a:tr>
            </a:tbl>
          </a:graphicData>
        </a:graphic>
      </p:graphicFrame>
    </p:spTree>
    <p:extLst>
      <p:ext uri="{BB962C8B-B14F-4D97-AF65-F5344CB8AC3E}">
        <p14:creationId xmlns:p14="http://schemas.microsoft.com/office/powerpoint/2010/main" val="10990415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ChangeArrowheads="1"/>
          </p:cNvSpPr>
          <p:nvPr/>
        </p:nvSpPr>
        <p:spPr bwMode="auto">
          <a:xfrm>
            <a:off x="1054100" y="147558"/>
            <a:ext cx="8089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000" b="1" dirty="0" smtClean="0"/>
              <a:t>Общие рекомендации к выбору оборудования для НТС</a:t>
            </a:r>
            <a:endParaRPr lang="ru-RU" altLang="ru-RU" sz="2000" b="1" dirty="0"/>
          </a:p>
        </p:txBody>
      </p:sp>
      <p:sp>
        <p:nvSpPr>
          <p:cNvPr id="26627" name="Rectangle 2"/>
          <p:cNvSpPr>
            <a:spLocks noChangeArrowheads="1"/>
          </p:cNvSpPr>
          <p:nvPr/>
        </p:nvSpPr>
        <p:spPr bwMode="auto">
          <a:xfrm>
            <a:off x="0" y="-99392"/>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26628"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7" name="Rectangle 6"/>
          <p:cNvSpPr>
            <a:spLocks noChangeArrowheads="1"/>
          </p:cNvSpPr>
          <p:nvPr/>
        </p:nvSpPr>
        <p:spPr bwMode="auto">
          <a:xfrm>
            <a:off x="179512" y="914971"/>
            <a:ext cx="8642350"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a:spcBef>
                <a:spcPct val="0"/>
              </a:spcBef>
              <a:buFontTx/>
              <a:buNone/>
            </a:pPr>
            <a:r>
              <a:rPr lang="ru-RU" altLang="ru-RU" sz="1600" b="1" dirty="0" smtClean="0"/>
              <a:t>Низкая четкость разделения фаз при НТС – недостаток сепарационного оборудования, а не процессов НТС</a:t>
            </a:r>
            <a:r>
              <a:rPr lang="ru-RU" altLang="ru-RU" sz="1600" dirty="0" smtClean="0"/>
              <a:t>. Поэтому при выборе режима работы НТС следует руководствоваться общими рекомендациями:</a:t>
            </a:r>
          </a:p>
          <a:p>
            <a:pPr marL="342900" indent="-342900" algn="just">
              <a:spcBef>
                <a:spcPct val="0"/>
              </a:spcBef>
              <a:buFontTx/>
              <a:buAutoNum type="arabicPeriod"/>
            </a:pPr>
            <a:r>
              <a:rPr lang="ru-RU" altLang="ru-RU" sz="1600" dirty="0" smtClean="0"/>
              <a:t>При выборе размеров оборудования </a:t>
            </a:r>
            <a:r>
              <a:rPr lang="ru-RU" altLang="ru-RU" sz="1600" b="1" dirty="0" smtClean="0"/>
              <a:t>необходимо бороться с капельным уносом</a:t>
            </a:r>
            <a:r>
              <a:rPr lang="ru-RU" altLang="ru-RU" sz="1600" dirty="0" smtClean="0"/>
              <a:t>, в первую очередь </a:t>
            </a:r>
            <a:r>
              <a:rPr lang="ru-RU" altLang="ru-RU" sz="1600" b="1" dirty="0" smtClean="0"/>
              <a:t>за счет уменьшения скорости газа</a:t>
            </a:r>
            <a:r>
              <a:rPr lang="ru-RU" altLang="ru-RU" sz="1600" dirty="0" smtClean="0"/>
              <a:t>.</a:t>
            </a:r>
          </a:p>
          <a:p>
            <a:pPr marL="342900" indent="-342900" algn="just">
              <a:spcBef>
                <a:spcPct val="0"/>
              </a:spcBef>
              <a:buFontTx/>
              <a:buAutoNum type="arabicPeriod"/>
            </a:pPr>
            <a:r>
              <a:rPr lang="ru-RU" altLang="ru-RU" sz="1600" dirty="0" smtClean="0"/>
              <a:t>Размер капель, осаждаемых в сепараторах, обратно пропорционален корню квадратному из скорости газа. Для улавливания частиц любых размеров скорость газа должна быть тем больше, чем меньше плотность жидкости. Чем выше плотность газа, тем труднее отделить от него капли жидкости или </a:t>
            </a:r>
            <a:r>
              <a:rPr lang="ru-RU" altLang="ru-RU" sz="1600" dirty="0" err="1" smtClean="0"/>
              <a:t>мехпримеси</a:t>
            </a:r>
            <a:r>
              <a:rPr lang="ru-RU" altLang="ru-RU" sz="1600" dirty="0" smtClean="0"/>
              <a:t>. Поэтому </a:t>
            </a:r>
            <a:r>
              <a:rPr lang="ru-RU" altLang="ru-RU" sz="1600" b="1" dirty="0" smtClean="0"/>
              <a:t>центробежные сепараторы </a:t>
            </a:r>
            <a:r>
              <a:rPr lang="ru-RU" altLang="ru-RU" sz="1600" dirty="0" smtClean="0"/>
              <a:t>с повышением давления имеют меньшую эффективность и их </a:t>
            </a:r>
            <a:r>
              <a:rPr lang="ru-RU" altLang="ru-RU" sz="1600" b="1" dirty="0" smtClean="0"/>
              <a:t>целесообразно устанавливать на конечную ступень сепарации</a:t>
            </a:r>
            <a:r>
              <a:rPr lang="ru-RU" altLang="ru-RU" sz="1600" dirty="0" smtClean="0"/>
              <a:t>.</a:t>
            </a:r>
          </a:p>
          <a:p>
            <a:pPr marL="342900" indent="-342900" algn="just">
              <a:spcBef>
                <a:spcPct val="0"/>
              </a:spcBef>
              <a:buFontTx/>
              <a:buAutoNum type="arabicPeriod"/>
            </a:pPr>
            <a:r>
              <a:rPr lang="ru-RU" altLang="ru-RU" sz="1600" dirty="0" smtClean="0"/>
              <a:t>На практике </a:t>
            </a:r>
            <a:r>
              <a:rPr lang="ru-RU" altLang="ru-RU" sz="1600" b="1" dirty="0" smtClean="0"/>
              <a:t>точка росы газа на несколько °С выше, чем температура сепарации</a:t>
            </a:r>
            <a:r>
              <a:rPr lang="ru-RU" altLang="ru-RU" sz="1600" dirty="0" smtClean="0"/>
              <a:t>, это связано с тем, что в сепараторах всегда есть унос капельной жидкости. Это требует установки фильтра, но увеличивает потери давления на установке.</a:t>
            </a:r>
          </a:p>
          <a:p>
            <a:pPr marL="342900" indent="-342900" algn="just">
              <a:spcBef>
                <a:spcPct val="0"/>
              </a:spcBef>
              <a:buFontTx/>
              <a:buAutoNum type="arabicPeriod"/>
            </a:pPr>
            <a:r>
              <a:rPr lang="ru-RU" altLang="ru-RU" sz="1600" b="1" dirty="0" smtClean="0"/>
              <a:t>Выход жидкой фазы тем больше, чем меньше число ступеней сепарации</a:t>
            </a:r>
            <a:r>
              <a:rPr lang="ru-RU" altLang="ru-RU" sz="1600" dirty="0" smtClean="0"/>
              <a:t>. Иногда для имитации меньшего количества ступеней сепарации следует конденсаты первых ступеней подавать в поток газа последующих ступеней сепарации.</a:t>
            </a:r>
            <a:endParaRPr lang="ru-RU" altLang="ru-RU" sz="1600" dirty="0"/>
          </a:p>
        </p:txBody>
      </p:sp>
    </p:spTree>
    <p:extLst>
      <p:ext uri="{BB962C8B-B14F-4D97-AF65-F5344CB8AC3E}">
        <p14:creationId xmlns:p14="http://schemas.microsoft.com/office/powerpoint/2010/main" val="11829100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ChangeArrowheads="1"/>
          </p:cNvSpPr>
          <p:nvPr/>
        </p:nvSpPr>
        <p:spPr bwMode="auto">
          <a:xfrm>
            <a:off x="1054100" y="147558"/>
            <a:ext cx="8089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000" b="1" dirty="0" smtClean="0"/>
              <a:t>Общие рекомендации к выбору оборудования для НТС</a:t>
            </a:r>
            <a:endParaRPr lang="ru-RU" altLang="ru-RU" sz="2000" b="1" dirty="0"/>
          </a:p>
        </p:txBody>
      </p:sp>
      <p:sp>
        <p:nvSpPr>
          <p:cNvPr id="26627" name="Rectangle 2"/>
          <p:cNvSpPr>
            <a:spLocks noChangeArrowheads="1"/>
          </p:cNvSpPr>
          <p:nvPr/>
        </p:nvSpPr>
        <p:spPr bwMode="auto">
          <a:xfrm>
            <a:off x="0" y="-99392"/>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26628"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7" name="Rectangle 6"/>
          <p:cNvSpPr>
            <a:spLocks noChangeArrowheads="1"/>
          </p:cNvSpPr>
          <p:nvPr/>
        </p:nvSpPr>
        <p:spPr bwMode="auto">
          <a:xfrm>
            <a:off x="179512" y="914971"/>
            <a:ext cx="864235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a:spcBef>
                <a:spcPct val="0"/>
              </a:spcBef>
              <a:buNone/>
            </a:pPr>
            <a:r>
              <a:rPr lang="ru-RU" altLang="ru-RU" sz="1600" b="1" dirty="0" smtClean="0"/>
              <a:t>5. 	При использовании ТДА </a:t>
            </a:r>
            <a:r>
              <a:rPr lang="ru-RU" altLang="ru-RU" sz="1600" dirty="0" smtClean="0"/>
              <a:t>в схемах НТС следует поддерживать </a:t>
            </a:r>
            <a:r>
              <a:rPr lang="ru-RU" altLang="ru-RU" sz="1600" b="1" dirty="0" smtClean="0"/>
              <a:t>давление в конечной ступени сепарации на уровне 5,5-6,5 МПа</a:t>
            </a:r>
            <a:r>
              <a:rPr lang="ru-RU" altLang="ru-RU" sz="1600" dirty="0" smtClean="0"/>
              <a:t>. Это обеспечит высокий выход С</a:t>
            </a:r>
            <a:r>
              <a:rPr lang="ru-RU" altLang="ru-RU" sz="1600" baseline="-25000" dirty="0" smtClean="0"/>
              <a:t>3+</a:t>
            </a:r>
            <a:r>
              <a:rPr lang="ru-RU" altLang="ru-RU" sz="1600" dirty="0" smtClean="0"/>
              <a:t> с установки и минимум затрат на компримирование сухого газа.</a:t>
            </a:r>
          </a:p>
          <a:p>
            <a:pPr algn="just">
              <a:spcBef>
                <a:spcPct val="0"/>
              </a:spcBef>
              <a:buNone/>
            </a:pPr>
            <a:r>
              <a:rPr lang="ru-RU" altLang="ru-RU" sz="1600" dirty="0" smtClean="0"/>
              <a:t>6.	В начальный период эксплуатации ГКМ основное количество С</a:t>
            </a:r>
            <a:r>
              <a:rPr lang="ru-RU" altLang="ru-RU" sz="1600" baseline="-25000" dirty="0" smtClean="0"/>
              <a:t>5+</a:t>
            </a:r>
            <a:r>
              <a:rPr lang="ru-RU" altLang="ru-RU" sz="1600" dirty="0" smtClean="0"/>
              <a:t> выделяется на 1 ступени сепарации. </a:t>
            </a:r>
            <a:r>
              <a:rPr lang="ru-RU" altLang="ru-RU" sz="1600" b="1" dirty="0" smtClean="0"/>
              <a:t>Чрезмерное снижение температуры на конечной ступени приводит к увеличению степени конденсации легких компонентов</a:t>
            </a:r>
            <a:r>
              <a:rPr lang="ru-RU" altLang="ru-RU" sz="1600" dirty="0" smtClean="0"/>
              <a:t> и увеличивает количество низконапорных газов на установке стабилизации конденсата.</a:t>
            </a:r>
          </a:p>
          <a:p>
            <a:pPr algn="just">
              <a:spcBef>
                <a:spcPct val="0"/>
              </a:spcBef>
              <a:buNone/>
            </a:pPr>
            <a:r>
              <a:rPr lang="ru-RU" altLang="ru-RU" sz="1600" dirty="0" smtClean="0"/>
              <a:t>7.	Теплообменники и сепараторы следует выбирать с учётом того, что </a:t>
            </a:r>
            <a:r>
              <a:rPr lang="ru-RU" altLang="ru-RU" sz="1600" b="1" dirty="0" smtClean="0"/>
              <a:t>по мере падения пластового давления происходит облегчение добываемого сырья</a:t>
            </a:r>
            <a:r>
              <a:rPr lang="ru-RU" altLang="ru-RU" sz="1600" dirty="0" smtClean="0"/>
              <a:t>, в первую очередь фракции С</a:t>
            </a:r>
            <a:r>
              <a:rPr lang="ru-RU" altLang="ru-RU" sz="1600" baseline="-25000" dirty="0" smtClean="0"/>
              <a:t>5+</a:t>
            </a:r>
            <a:r>
              <a:rPr lang="ru-RU" altLang="ru-RU" sz="1600" dirty="0" smtClean="0"/>
              <a:t>. Чем меньше плотность жидкой фазы, тем труднее добиться четкого разделения фаз. Подача конденсата в поток газа перед конечным сепаратором увеличит плотность жидкой фазы и может повысить степень сепарации.</a:t>
            </a:r>
          </a:p>
          <a:p>
            <a:pPr algn="just">
              <a:spcBef>
                <a:spcPct val="0"/>
              </a:spcBef>
              <a:buNone/>
            </a:pPr>
            <a:r>
              <a:rPr lang="ru-RU" altLang="ru-RU" sz="1600" b="1" dirty="0" smtClean="0"/>
              <a:t>8.	И ТДА, и дросселирующее устройство следует использовать в качестве последней ступени охлаждения</a:t>
            </a:r>
            <a:r>
              <a:rPr lang="ru-RU" altLang="ru-RU" sz="1600" dirty="0" smtClean="0"/>
              <a:t>.</a:t>
            </a:r>
          </a:p>
        </p:txBody>
      </p:sp>
    </p:spTree>
    <p:extLst>
      <p:ext uri="{BB962C8B-B14F-4D97-AF65-F5344CB8AC3E}">
        <p14:creationId xmlns:p14="http://schemas.microsoft.com/office/powerpoint/2010/main" val="7725554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ChangeArrowheads="1"/>
          </p:cNvSpPr>
          <p:nvPr/>
        </p:nvSpPr>
        <p:spPr bwMode="auto">
          <a:xfrm>
            <a:off x="1054100" y="-6330"/>
            <a:ext cx="51740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000" b="1" dirty="0"/>
              <a:t>Значения интегрального </a:t>
            </a:r>
            <a:r>
              <a:rPr lang="ru-RU" altLang="ru-RU" sz="2000" b="1" dirty="0" smtClean="0"/>
              <a:t/>
            </a:r>
            <a:br>
              <a:rPr lang="ru-RU" altLang="ru-RU" sz="2000" b="1" dirty="0" smtClean="0"/>
            </a:br>
            <a:r>
              <a:rPr lang="ru-RU" altLang="ru-RU" sz="2000" b="1" dirty="0" smtClean="0"/>
              <a:t>дроссель-эффекта</a:t>
            </a:r>
            <a:endParaRPr lang="ru-RU" altLang="ru-RU" sz="2000" b="1" dirty="0"/>
          </a:p>
        </p:txBody>
      </p:sp>
      <p:sp>
        <p:nvSpPr>
          <p:cNvPr id="26627" name="Rectangle 2"/>
          <p:cNvSpPr>
            <a:spLocks noChangeArrowheads="1"/>
          </p:cNvSpPr>
          <p:nvPr/>
        </p:nvSpPr>
        <p:spPr bwMode="auto">
          <a:xfrm>
            <a:off x="0" y="-99392"/>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26628"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graphicFrame>
        <p:nvGraphicFramePr>
          <p:cNvPr id="6" name="Таблица 5"/>
          <p:cNvGraphicFramePr>
            <a:graphicFrameLocks noGrp="1"/>
          </p:cNvGraphicFramePr>
          <p:nvPr>
            <p:extLst>
              <p:ext uri="{D42A27DB-BD31-4B8C-83A1-F6EECF244321}">
                <p14:modId xmlns:p14="http://schemas.microsoft.com/office/powerpoint/2010/main" val="3685313503"/>
              </p:ext>
            </p:extLst>
          </p:nvPr>
        </p:nvGraphicFramePr>
        <p:xfrm>
          <a:off x="261274" y="1124744"/>
          <a:ext cx="8703214" cy="2194560"/>
        </p:xfrm>
        <a:graphic>
          <a:graphicData uri="http://schemas.openxmlformats.org/drawingml/2006/table">
            <a:tbl>
              <a:tblPr firstRow="1" bandRow="1">
                <a:tableStyleId>{073A0DAA-6AF3-43AB-8588-CEC1D06C72B9}</a:tableStyleId>
              </a:tblPr>
              <a:tblGrid>
                <a:gridCol w="6732000">
                  <a:extLst>
                    <a:ext uri="{9D8B030D-6E8A-4147-A177-3AD203B41FA5}">
                      <a16:colId xmlns:a16="http://schemas.microsoft.com/office/drawing/2014/main" xmlns="" val="3891695910"/>
                    </a:ext>
                  </a:extLst>
                </a:gridCol>
                <a:gridCol w="1971214">
                  <a:extLst>
                    <a:ext uri="{9D8B030D-6E8A-4147-A177-3AD203B41FA5}">
                      <a16:colId xmlns:a16="http://schemas.microsoft.com/office/drawing/2014/main" xmlns="" val="3453055618"/>
                    </a:ext>
                  </a:extLst>
                </a:gridCol>
              </a:tblGrid>
              <a:tr h="0">
                <a:tc>
                  <a:txBody>
                    <a:bodyPr/>
                    <a:lstStyle/>
                    <a:p>
                      <a:pPr algn="ctr"/>
                      <a:r>
                        <a:rPr lang="ru-RU" sz="1400" dirty="0" smtClean="0"/>
                        <a:t>Дросселируемый поток</a:t>
                      </a:r>
                      <a:endParaRPr lang="ru-RU" sz="1400" dirty="0"/>
                    </a:p>
                  </a:txBody>
                  <a:tcPr anchor="ctr"/>
                </a:tc>
                <a:tc>
                  <a:txBody>
                    <a:bodyPr/>
                    <a:lstStyle/>
                    <a:p>
                      <a:pPr algn="ctr"/>
                      <a:r>
                        <a:rPr lang="ru-RU" sz="1400" dirty="0" smtClean="0"/>
                        <a:t>Дроссель-эффект,</a:t>
                      </a:r>
                      <a:r>
                        <a:rPr lang="ru-RU" sz="1400" baseline="0" dirty="0" smtClean="0"/>
                        <a:t> °С/(кгс см</a:t>
                      </a:r>
                      <a:r>
                        <a:rPr lang="ru-RU" sz="1400" baseline="30000" dirty="0" smtClean="0"/>
                        <a:t>2</a:t>
                      </a:r>
                      <a:r>
                        <a:rPr lang="ru-RU" sz="1400" baseline="0" dirty="0" smtClean="0"/>
                        <a:t>)</a:t>
                      </a:r>
                      <a:endParaRPr lang="ru-RU" sz="1400" dirty="0"/>
                    </a:p>
                  </a:txBody>
                  <a:tcPr anchor="ctr"/>
                </a:tc>
                <a:extLst>
                  <a:ext uri="{0D108BD9-81ED-4DB2-BD59-A6C34878D82A}">
                    <a16:rowId xmlns:a16="http://schemas.microsoft.com/office/drawing/2014/main" xmlns="" val="4054370947"/>
                  </a:ext>
                </a:extLst>
              </a:tr>
              <a:tr h="0">
                <a:tc>
                  <a:txBody>
                    <a:bodyPr/>
                    <a:lstStyle/>
                    <a:p>
                      <a:pPr algn="ctr"/>
                      <a:r>
                        <a:rPr lang="ru-RU" sz="1400" dirty="0" smtClean="0"/>
                        <a:t>Типовой конденсат из первого низкотемпературного сепаратора</a:t>
                      </a:r>
                      <a:endParaRPr lang="ru-RU" sz="1400" dirty="0"/>
                    </a:p>
                  </a:txBody>
                  <a:tcPr anchor="ctr"/>
                </a:tc>
                <a:tc>
                  <a:txBody>
                    <a:bodyPr/>
                    <a:lstStyle/>
                    <a:p>
                      <a:pPr algn="ctr"/>
                      <a:r>
                        <a:rPr lang="ru-RU" sz="1400" dirty="0" smtClean="0"/>
                        <a:t>0,44</a:t>
                      </a:r>
                      <a:endParaRPr lang="ru-RU" sz="1400" dirty="0"/>
                    </a:p>
                  </a:txBody>
                  <a:tcPr anchor="ctr"/>
                </a:tc>
                <a:extLst>
                  <a:ext uri="{0D108BD9-81ED-4DB2-BD59-A6C34878D82A}">
                    <a16:rowId xmlns:a16="http://schemas.microsoft.com/office/drawing/2014/main" xmlns="" val="679861207"/>
                  </a:ext>
                </a:extLst>
              </a:tr>
              <a:tr h="0">
                <a:tc>
                  <a:txBody>
                    <a:bodyPr/>
                    <a:lstStyle/>
                    <a:p>
                      <a:pPr algn="ctr"/>
                      <a:r>
                        <a:rPr lang="ru-RU" sz="1400" dirty="0" smtClean="0"/>
                        <a:t>СОГ </a:t>
                      </a:r>
                      <a:r>
                        <a:rPr lang="ru-RU" sz="1000" dirty="0" smtClean="0"/>
                        <a:t>(по </a:t>
                      </a:r>
                      <a:r>
                        <a:rPr lang="en-US" sz="1000" i="1" dirty="0" smtClean="0"/>
                        <a:t>Campbell JM. Gas conditioning and processing</a:t>
                      </a:r>
                      <a:r>
                        <a:rPr lang="ru-RU" sz="1000" dirty="0" smtClean="0"/>
                        <a:t>)</a:t>
                      </a:r>
                      <a:endParaRPr lang="ru-RU" sz="1100" dirty="0"/>
                    </a:p>
                  </a:txBody>
                  <a:tcPr anchor="ctr"/>
                </a:tc>
                <a:tc>
                  <a:txBody>
                    <a:bodyPr/>
                    <a:lstStyle/>
                    <a:p>
                      <a:pPr algn="ctr"/>
                      <a:r>
                        <a:rPr lang="ru-RU" sz="1400" dirty="0" smtClean="0"/>
                        <a:t>0,4-0,5</a:t>
                      </a:r>
                      <a:endParaRPr lang="ru-RU" sz="1400" dirty="0"/>
                    </a:p>
                  </a:txBody>
                  <a:tcPr anchor="ctr"/>
                </a:tc>
                <a:extLst>
                  <a:ext uri="{0D108BD9-81ED-4DB2-BD59-A6C34878D82A}">
                    <a16:rowId xmlns:a16="http://schemas.microsoft.com/office/drawing/2014/main" xmlns="" val="74051580"/>
                  </a:ext>
                </a:extLst>
              </a:tr>
              <a:tr h="0">
                <a:tc>
                  <a:txBody>
                    <a:bodyPr/>
                    <a:lstStyle/>
                    <a:p>
                      <a:pPr algn="ctr"/>
                      <a:r>
                        <a:rPr lang="ru-RU" sz="1400" dirty="0" smtClean="0"/>
                        <a:t>Типовой сухой газ</a:t>
                      </a:r>
                      <a:r>
                        <a:rPr lang="ru-RU" sz="1400" baseline="0" dirty="0" smtClean="0"/>
                        <a:t> в дросселе, расположенном </a:t>
                      </a:r>
                      <a:r>
                        <a:rPr lang="ru-RU" sz="1400" dirty="0" smtClean="0"/>
                        <a:t>параллельно</a:t>
                      </a:r>
                      <a:r>
                        <a:rPr lang="ru-RU" sz="1400" baseline="0" dirty="0" smtClean="0"/>
                        <a:t> к турбодетандеру</a:t>
                      </a:r>
                      <a:endParaRPr lang="ru-RU" sz="1400" dirty="0"/>
                    </a:p>
                  </a:txBody>
                  <a:tcPr anchor="ctr"/>
                </a:tc>
                <a:tc>
                  <a:txBody>
                    <a:bodyPr/>
                    <a:lstStyle/>
                    <a:p>
                      <a:pPr algn="ctr"/>
                      <a:r>
                        <a:rPr lang="en-US" sz="1400" dirty="0" smtClean="0"/>
                        <a:t>0</a:t>
                      </a:r>
                      <a:r>
                        <a:rPr lang="ru-RU" sz="1400" dirty="0" smtClean="0"/>
                        <a:t>,65</a:t>
                      </a:r>
                      <a:endParaRPr lang="ru-RU" sz="1400" dirty="0"/>
                    </a:p>
                  </a:txBody>
                  <a:tcPr anchor="ctr"/>
                </a:tc>
                <a:extLst>
                  <a:ext uri="{0D108BD9-81ED-4DB2-BD59-A6C34878D82A}">
                    <a16:rowId xmlns:a16="http://schemas.microsoft.com/office/drawing/2014/main" xmlns="" val="3535634950"/>
                  </a:ext>
                </a:extLst>
              </a:tr>
              <a:tr h="0">
                <a:tc>
                  <a:txBody>
                    <a:bodyPr/>
                    <a:lstStyle/>
                    <a:p>
                      <a:pPr algn="ctr"/>
                      <a:r>
                        <a:rPr lang="ru-RU" sz="1400" dirty="0" smtClean="0"/>
                        <a:t>Типовой конденсат из второго низкотемпературного сепаратора</a:t>
                      </a:r>
                      <a:endParaRPr lang="ru-RU" sz="1400" dirty="0"/>
                    </a:p>
                  </a:txBody>
                  <a:tcPr anchor="ctr"/>
                </a:tc>
                <a:tc>
                  <a:txBody>
                    <a:bodyPr/>
                    <a:lstStyle/>
                    <a:p>
                      <a:pPr algn="ctr"/>
                      <a:r>
                        <a:rPr lang="ru-RU" sz="1400" dirty="0" smtClean="0"/>
                        <a:t>0,55</a:t>
                      </a:r>
                      <a:endParaRPr lang="ru-RU" sz="1400" dirty="0"/>
                    </a:p>
                  </a:txBody>
                  <a:tcPr anchor="ctr"/>
                </a:tc>
                <a:extLst>
                  <a:ext uri="{0D108BD9-81ED-4DB2-BD59-A6C34878D82A}">
                    <a16:rowId xmlns:a16="http://schemas.microsoft.com/office/drawing/2014/main" xmlns="" val="100851284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smtClean="0"/>
                        <a:t>Пластовый флюид на устье скважин </a:t>
                      </a:r>
                      <a:r>
                        <a:rPr lang="ru-RU" sz="1400" dirty="0" err="1" smtClean="0"/>
                        <a:t>Самбургского</a:t>
                      </a:r>
                      <a:r>
                        <a:rPr lang="ru-RU" sz="1400" dirty="0" smtClean="0"/>
                        <a:t> участка </a:t>
                      </a:r>
                      <a:r>
                        <a:rPr lang="ru-RU" sz="1400" dirty="0" err="1" smtClean="0"/>
                        <a:t>Уренгойского</a:t>
                      </a:r>
                      <a:r>
                        <a:rPr lang="ru-RU" sz="1400" dirty="0" smtClean="0"/>
                        <a:t> НГКМ</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smtClean="0"/>
                        <a:t>(по </a:t>
                      </a:r>
                      <a:r>
                        <a:rPr lang="ru-RU" sz="1000" i="1" dirty="0" smtClean="0"/>
                        <a:t>А.В. Прокопов. Специфика промысловой подготовки газов </a:t>
                      </a:r>
                      <a:r>
                        <a:rPr lang="ru-RU" sz="1000" i="1" dirty="0" err="1" smtClean="0"/>
                        <a:t>ачимовских</a:t>
                      </a:r>
                      <a:r>
                        <a:rPr lang="ru-RU" sz="1000" i="1" dirty="0" smtClean="0"/>
                        <a:t> залежей. 2018</a:t>
                      </a:r>
                      <a:r>
                        <a:rPr lang="ru-RU" sz="1000" dirty="0" smtClean="0"/>
                        <a:t>.)</a:t>
                      </a:r>
                      <a:endParaRPr lang="ru-RU" sz="1000" i="1" dirty="0" smtClean="0"/>
                    </a:p>
                  </a:txBody>
                  <a:tcPr anchor="ctr"/>
                </a:tc>
                <a:tc>
                  <a:txBody>
                    <a:bodyPr/>
                    <a:lstStyle/>
                    <a:p>
                      <a:pPr algn="ctr"/>
                      <a:r>
                        <a:rPr lang="ru-RU" sz="1400" dirty="0" smtClean="0"/>
                        <a:t>0,08</a:t>
                      </a:r>
                      <a:endParaRPr lang="ru-RU" sz="1400" dirty="0"/>
                    </a:p>
                  </a:txBody>
                  <a:tcPr anchor="ctr"/>
                </a:tc>
                <a:extLst>
                  <a:ext uri="{0D108BD9-81ED-4DB2-BD59-A6C34878D82A}">
                    <a16:rowId xmlns:a16="http://schemas.microsoft.com/office/drawing/2014/main" xmlns="" val="1603967580"/>
                  </a:ext>
                </a:extLst>
              </a:tr>
            </a:tbl>
          </a:graphicData>
        </a:graphic>
      </p:graphicFrame>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308" y="3629769"/>
            <a:ext cx="310762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Рисунок 8"/>
          <p:cNvPicPr>
            <a:picLocks noChangeAspect="1"/>
          </p:cNvPicPr>
          <p:nvPr/>
        </p:nvPicPr>
        <p:blipFill rotWithShape="1">
          <a:blip r:embed="rId4">
            <a:extLst>
              <a:ext uri="{28A0092B-C50C-407E-A947-70E740481C1C}">
                <a14:useLocalDpi xmlns:a14="http://schemas.microsoft.com/office/drawing/2010/main" val="0"/>
              </a:ext>
            </a:extLst>
          </a:blip>
          <a:srcRect r="48267" b="55453"/>
          <a:stretch/>
        </p:blipFill>
        <p:spPr>
          <a:xfrm>
            <a:off x="4932040" y="3501008"/>
            <a:ext cx="3919765" cy="2727287"/>
          </a:xfrm>
          <a:prstGeom prst="rect">
            <a:avLst/>
          </a:prstGeom>
        </p:spPr>
      </p:pic>
      <p:sp>
        <p:nvSpPr>
          <p:cNvPr id="10" name="Rectangle 3"/>
          <p:cNvSpPr>
            <a:spLocks noChangeArrowheads="1"/>
          </p:cNvSpPr>
          <p:nvPr/>
        </p:nvSpPr>
        <p:spPr bwMode="auto">
          <a:xfrm flipH="1">
            <a:off x="5724525" y="6247782"/>
            <a:ext cx="25198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ru-RU" altLang="ru-RU" sz="1400" b="1" dirty="0" smtClean="0">
                <a:cs typeface="Times New Roman" pitchFamily="18" charset="0"/>
              </a:rPr>
              <a:t>Дроссель типа ДР</a:t>
            </a:r>
            <a:endParaRPr lang="ru-RU" altLang="ru-RU" sz="2000" dirty="0"/>
          </a:p>
        </p:txBody>
      </p:sp>
      <p:sp>
        <p:nvSpPr>
          <p:cNvPr id="2" name="Прямоугольник 1"/>
          <p:cNvSpPr/>
          <p:nvPr/>
        </p:nvSpPr>
        <p:spPr>
          <a:xfrm>
            <a:off x="816308" y="5949280"/>
            <a:ext cx="3107620" cy="738664"/>
          </a:xfrm>
          <a:prstGeom prst="rect">
            <a:avLst/>
          </a:prstGeom>
        </p:spPr>
        <p:txBody>
          <a:bodyPr wrap="square">
            <a:spAutoFit/>
          </a:bodyPr>
          <a:lstStyle/>
          <a:p>
            <a:pPr algn="ctr"/>
            <a:r>
              <a:rPr lang="ru-RU" sz="1400" b="1" dirty="0"/>
              <a:t>Клапан Джоуля-Томсона как байпасный клапан турбодетандера</a:t>
            </a:r>
          </a:p>
        </p:txBody>
      </p:sp>
      <p:graphicFrame>
        <p:nvGraphicFramePr>
          <p:cNvPr id="3" name="Объект 2"/>
          <p:cNvGraphicFramePr>
            <a:graphicFrameLocks noChangeAspect="1"/>
          </p:cNvGraphicFramePr>
          <p:nvPr>
            <p:extLst>
              <p:ext uri="{D42A27DB-BD31-4B8C-83A1-F6EECF244321}">
                <p14:modId xmlns:p14="http://schemas.microsoft.com/office/powerpoint/2010/main" val="869024245"/>
              </p:ext>
            </p:extLst>
          </p:nvPr>
        </p:nvGraphicFramePr>
        <p:xfrm>
          <a:off x="6516216" y="31346"/>
          <a:ext cx="2402235" cy="973319"/>
        </p:xfrm>
        <a:graphic>
          <a:graphicData uri="http://schemas.openxmlformats.org/presentationml/2006/ole">
            <mc:AlternateContent xmlns:mc="http://schemas.openxmlformats.org/markup-compatibility/2006">
              <mc:Choice xmlns:v="urn:schemas-microsoft-com:vml" Requires="v">
                <p:oleObj spid="_x0000_s17417" name="Equation" r:id="rId5" imgW="3314880" imgH="1343160" progId="Equation.DSMT4">
                  <p:embed/>
                </p:oleObj>
              </mc:Choice>
              <mc:Fallback>
                <p:oleObj name="Equation" r:id="rId5" imgW="3314880" imgH="1343160" progId="Equation.DSMT4">
                  <p:embed/>
                  <p:pic>
                    <p:nvPicPr>
                      <p:cNvPr id="0" name=""/>
                      <p:cNvPicPr/>
                      <p:nvPr/>
                    </p:nvPicPr>
                    <p:blipFill>
                      <a:blip r:embed="rId6"/>
                      <a:stretch>
                        <a:fillRect/>
                      </a:stretch>
                    </p:blipFill>
                    <p:spPr>
                      <a:xfrm>
                        <a:off x="6516216" y="31346"/>
                        <a:ext cx="2402235" cy="973319"/>
                      </a:xfrm>
                      <a:prstGeom prst="rect">
                        <a:avLst/>
                      </a:prstGeom>
                    </p:spPr>
                  </p:pic>
                </p:oleObj>
              </mc:Fallback>
            </mc:AlternateContent>
          </a:graphicData>
        </a:graphic>
      </p:graphicFrame>
    </p:spTree>
    <p:extLst>
      <p:ext uri="{BB962C8B-B14F-4D97-AF65-F5344CB8AC3E}">
        <p14:creationId xmlns:p14="http://schemas.microsoft.com/office/powerpoint/2010/main" val="34938145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914400" y="22523"/>
            <a:ext cx="8229600" cy="670173"/>
          </a:xfrm>
        </p:spPr>
        <p:txBody>
          <a:bodyPr/>
          <a:lstStyle/>
          <a:p>
            <a:r>
              <a:rPr lang="ru-RU" sz="2400" b="1" dirty="0" smtClean="0"/>
              <a:t>Расчеты эффектов Джоуля-Томсона</a:t>
            </a:r>
            <a:endParaRPr lang="ru-RU" sz="2400" b="1" dirty="0"/>
          </a:p>
        </p:txBody>
      </p:sp>
      <p:sp>
        <p:nvSpPr>
          <p:cNvPr id="4" name="Type1"/>
          <p:cNvSpPr>
            <a:spLocks noGrp="1"/>
          </p:cNvSpPr>
          <p:nvPr>
            <p:ph sz="quarter" idx="4294967295"/>
          </p:nvPr>
        </p:nvSpPr>
        <p:spPr>
          <a:xfrm>
            <a:off x="287338" y="980728"/>
            <a:ext cx="8569325" cy="5060950"/>
          </a:xfrm>
        </p:spPr>
        <p:txBody>
          <a:bodyPr/>
          <a:lstStyle/>
          <a:p>
            <a:pPr marL="0" indent="0">
              <a:buNone/>
            </a:pPr>
            <a:r>
              <a:rPr lang="ru-RU" sz="1400" b="1" kern="1200" dirty="0">
                <a:latin typeface="Arial" panose="020B0604020202020204" pitchFamily="34" charset="0"/>
              </a:rPr>
              <a:t>Для газа, подчиняющегося уравнению Ван-дер-Ваальса </a:t>
            </a:r>
          </a:p>
        </p:txBody>
      </p:sp>
      <p:pic>
        <p:nvPicPr>
          <p:cNvPr id="2" name="Рисунок 1"/>
          <p:cNvPicPr>
            <a:picLocks noChangeAspect="1"/>
          </p:cNvPicPr>
          <p:nvPr/>
        </p:nvPicPr>
        <p:blipFill>
          <a:blip r:embed="rId2"/>
          <a:stretch>
            <a:fillRect/>
          </a:stretch>
        </p:blipFill>
        <p:spPr>
          <a:xfrm>
            <a:off x="2663788" y="1307859"/>
            <a:ext cx="4152142" cy="1327168"/>
          </a:xfrm>
          <a:prstGeom prst="rect">
            <a:avLst/>
          </a:prstGeom>
        </p:spPr>
      </p:pic>
      <p:pic>
        <p:nvPicPr>
          <p:cNvPr id="5" name="Рисунок 4"/>
          <p:cNvPicPr>
            <a:picLocks noChangeAspect="1"/>
          </p:cNvPicPr>
          <p:nvPr/>
        </p:nvPicPr>
        <p:blipFill>
          <a:blip r:embed="rId3"/>
          <a:stretch>
            <a:fillRect/>
          </a:stretch>
        </p:blipFill>
        <p:spPr>
          <a:xfrm>
            <a:off x="4729552" y="3068960"/>
            <a:ext cx="4172755" cy="3464417"/>
          </a:xfrm>
          <a:prstGeom prst="rect">
            <a:avLst/>
          </a:prstGeom>
        </p:spPr>
      </p:pic>
      <p:sp>
        <p:nvSpPr>
          <p:cNvPr id="6" name="Прямоугольник 5"/>
          <p:cNvSpPr/>
          <p:nvPr/>
        </p:nvSpPr>
        <p:spPr>
          <a:xfrm>
            <a:off x="294938" y="4062504"/>
            <a:ext cx="4572000" cy="738664"/>
          </a:xfrm>
          <a:prstGeom prst="rect">
            <a:avLst/>
          </a:prstGeom>
        </p:spPr>
        <p:txBody>
          <a:bodyPr>
            <a:spAutoFit/>
          </a:bodyPr>
          <a:lstStyle/>
          <a:p>
            <a:r>
              <a:rPr lang="ru-RU" sz="1400" b="1" dirty="0" smtClean="0">
                <a:latin typeface="Arial" panose="020B0604020202020204" pitchFamily="34" charset="0"/>
              </a:rPr>
              <a:t>Падение </a:t>
            </a:r>
            <a:r>
              <a:rPr lang="ru-RU" sz="1400" b="1" dirty="0">
                <a:latin typeface="Arial" panose="020B0604020202020204" pitchFamily="34" charset="0"/>
              </a:rPr>
              <a:t>температуры газа при заданном перепаде давления на </a:t>
            </a:r>
            <a:r>
              <a:rPr lang="ru-RU" sz="1400" b="1" dirty="0" smtClean="0">
                <a:latin typeface="Arial" panose="020B0604020202020204" pitchFamily="34" charset="0"/>
              </a:rPr>
              <a:t>клапане (метан или типовой СОГ) </a:t>
            </a:r>
            <a:endParaRPr lang="ru-RU" sz="1400" dirty="0"/>
          </a:p>
        </p:txBody>
      </p:sp>
    </p:spTree>
    <p:extLst>
      <p:ext uri="{BB962C8B-B14F-4D97-AF65-F5344CB8AC3E}">
        <p14:creationId xmlns:p14="http://schemas.microsoft.com/office/powerpoint/2010/main" val="3876291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a:p>
        </p:txBody>
      </p:sp>
      <p:sp>
        <p:nvSpPr>
          <p:cNvPr id="1030" name="Rectangle 5"/>
          <p:cNvSpPr>
            <a:spLocks noChangeArrowheads="1"/>
          </p:cNvSpPr>
          <p:nvPr/>
        </p:nvSpPr>
        <p:spPr bwMode="auto">
          <a:xfrm>
            <a:off x="165100" y="114142"/>
            <a:ext cx="8978900" cy="492443"/>
          </a:xfrm>
          <a:prstGeom prst="rect">
            <a:avLst/>
          </a:prstGeom>
          <a:noFill/>
          <a:ln w="9525">
            <a:noFill/>
            <a:miter lim="800000"/>
            <a:headEnd/>
            <a:tailEnd/>
          </a:ln>
        </p:spPr>
        <p:txBody>
          <a:bodyPr anchor="ctr">
            <a:spAutoFit/>
          </a:bodyPr>
          <a:lstStyle/>
          <a:p>
            <a:pPr algn="ctr"/>
            <a:r>
              <a:rPr lang="ru-RU" altLang="ru-RU" sz="2600" b="1" dirty="0" smtClean="0"/>
              <a:t>Частичное извлечение этана</a:t>
            </a:r>
            <a:endParaRPr lang="ru-RU" altLang="ru-RU" sz="2600" dirty="0"/>
          </a:p>
        </p:txBody>
      </p:sp>
      <p:sp>
        <p:nvSpPr>
          <p:cNvPr id="10" name="Rectangle 4"/>
          <p:cNvSpPr>
            <a:spLocks noChangeArrowheads="1"/>
          </p:cNvSpPr>
          <p:nvPr/>
        </p:nvSpPr>
        <p:spPr bwMode="auto">
          <a:xfrm>
            <a:off x="323528" y="836712"/>
            <a:ext cx="8423275" cy="1384995"/>
          </a:xfrm>
          <a:prstGeom prst="rect">
            <a:avLst/>
          </a:prstGeom>
          <a:noFill/>
          <a:ln>
            <a:noFill/>
          </a:ln>
          <a:extLst/>
        </p:spPr>
        <p:txBody>
          <a:bodyPr anchor="t" anchorCtr="0">
            <a:spAutoFit/>
          </a:bodyPr>
          <a:lstStyle/>
          <a:p>
            <a:pPr eaLnBrk="0" hangingPunct="0">
              <a:defRPr/>
            </a:pPr>
            <a:r>
              <a:rPr lang="ru-RU" sz="1400" dirty="0">
                <a:cs typeface="Times New Roman" pitchFamily="18" charset="0"/>
              </a:rPr>
              <a:t>Извлечение до 60 % этана:</a:t>
            </a:r>
          </a:p>
          <a:p>
            <a:pPr marL="285750" indent="-285750" eaLnBrk="0" hangingPunct="0">
              <a:buFontTx/>
              <a:buChar char="-"/>
              <a:defRPr/>
            </a:pPr>
            <a:r>
              <a:rPr lang="ru-RU" sz="1400" dirty="0">
                <a:cs typeface="Times New Roman" pitchFamily="18" charset="0"/>
              </a:rPr>
              <a:t>дросселирование;</a:t>
            </a:r>
          </a:p>
          <a:p>
            <a:pPr marL="285750" indent="-285750" eaLnBrk="0" hangingPunct="0">
              <a:buFontTx/>
              <a:buChar char="-"/>
              <a:defRPr/>
            </a:pPr>
            <a:r>
              <a:rPr lang="ru-RU" sz="1400" dirty="0">
                <a:cs typeface="Times New Roman" pitchFamily="18" charset="0"/>
              </a:rPr>
              <a:t>внешний холодильный цикл, например, пропановый;</a:t>
            </a:r>
          </a:p>
          <a:p>
            <a:pPr marL="285750" indent="-285750" eaLnBrk="0" hangingPunct="0">
              <a:buFontTx/>
              <a:buChar char="-"/>
              <a:defRPr/>
            </a:pPr>
            <a:r>
              <a:rPr lang="ru-RU" sz="1400" dirty="0">
                <a:cs typeface="Times New Roman" pitchFamily="18" charset="0"/>
              </a:rPr>
              <a:t>масляная абсорбция.</a:t>
            </a:r>
          </a:p>
          <a:p>
            <a:pPr eaLnBrk="0" hangingPunct="0">
              <a:defRPr/>
            </a:pPr>
            <a:r>
              <a:rPr lang="ru-RU" sz="1400" dirty="0" smtClean="0">
                <a:cs typeface="Times New Roman" pitchFamily="18" charset="0"/>
              </a:rPr>
              <a:t>При высоком давлении газа предпочтительна замена пропанового охлаждения детандированием. Возможно, потребуется предварительное сжатие газа перед охлаждением.</a:t>
            </a:r>
          </a:p>
        </p:txBody>
      </p:sp>
      <p:graphicFrame>
        <p:nvGraphicFramePr>
          <p:cNvPr id="11" name="Таблица 10"/>
          <p:cNvGraphicFramePr>
            <a:graphicFrameLocks noGrp="1"/>
          </p:cNvGraphicFramePr>
          <p:nvPr>
            <p:extLst>
              <p:ext uri="{D42A27DB-BD31-4B8C-83A1-F6EECF244321}">
                <p14:modId xmlns:p14="http://schemas.microsoft.com/office/powerpoint/2010/main" val="2707216062"/>
              </p:ext>
            </p:extLst>
          </p:nvPr>
        </p:nvGraphicFramePr>
        <p:xfrm>
          <a:off x="179512" y="2209408"/>
          <a:ext cx="8712024" cy="2011680"/>
        </p:xfrm>
        <a:graphic>
          <a:graphicData uri="http://schemas.openxmlformats.org/drawingml/2006/table">
            <a:tbl>
              <a:tblPr firstRow="1" bandRow="1">
                <a:tableStyleId>{21E4AEA4-8DFA-4A89-87EB-49C32662AFE0}</a:tableStyleId>
              </a:tblPr>
              <a:tblGrid>
                <a:gridCol w="4535560"/>
                <a:gridCol w="4176464"/>
              </a:tblGrid>
              <a:tr h="252000">
                <a:tc gridSpan="2">
                  <a:txBody>
                    <a:bodyPr/>
                    <a:lstStyle/>
                    <a:p>
                      <a:pPr algn="ctr"/>
                      <a:r>
                        <a:rPr lang="ru-RU" sz="1200" dirty="0" smtClean="0"/>
                        <a:t>Целесообразность</a:t>
                      </a:r>
                      <a:r>
                        <a:rPr lang="ru-RU" sz="1200" baseline="0" dirty="0" smtClean="0"/>
                        <a:t> использования</a:t>
                      </a:r>
                      <a:r>
                        <a:rPr lang="ru-RU" sz="1200" dirty="0" smtClean="0"/>
                        <a:t> </a:t>
                      </a:r>
                      <a:r>
                        <a:rPr lang="ru-RU" sz="1200" dirty="0" err="1" smtClean="0"/>
                        <a:t>дросселирования</a:t>
                      </a:r>
                      <a:r>
                        <a:rPr lang="ru-RU" sz="1200" dirty="0" smtClean="0"/>
                        <a:t> / </a:t>
                      </a:r>
                      <a:r>
                        <a:rPr lang="ru-RU" sz="1200" dirty="0" err="1" smtClean="0"/>
                        <a:t>детандирования</a:t>
                      </a:r>
                      <a:endParaRPr lang="ru-RU" sz="1200" dirty="0"/>
                    </a:p>
                  </a:txBody>
                  <a:tcPr anchor="ctr"/>
                </a:tc>
                <a:tc hMerge="1">
                  <a:txBody>
                    <a:bodyPr/>
                    <a:lstStyle/>
                    <a:p>
                      <a:pPr algn="ctr"/>
                      <a:endParaRPr lang="ru-RU" sz="1200" dirty="0"/>
                    </a:p>
                  </a:txBody>
                  <a:tcPr anchor="ctr"/>
                </a:tc>
              </a:tr>
              <a:tr h="252000">
                <a:tc>
                  <a:txBody>
                    <a:bodyPr/>
                    <a:lstStyle/>
                    <a:p>
                      <a:pPr algn="ctr"/>
                      <a:r>
                        <a:rPr lang="ru-RU" sz="1200" b="1" dirty="0" smtClean="0"/>
                        <a:t>Дросселирование</a:t>
                      </a:r>
                      <a:endParaRPr lang="ru-RU" sz="12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Детандирование</a:t>
                      </a:r>
                      <a:endParaRPr lang="ru-RU" sz="1200" b="1" dirty="0"/>
                    </a:p>
                  </a:txBody>
                  <a:tcPr anchor="ctr"/>
                </a:tc>
              </a:tr>
              <a:tr h="252000">
                <a:tc>
                  <a:txBody>
                    <a:bodyPr/>
                    <a:lstStyle/>
                    <a:p>
                      <a:pPr algn="ctr"/>
                      <a:r>
                        <a:rPr lang="ru-RU" sz="1200" dirty="0" smtClean="0">
                          <a:cs typeface="Times New Roman" pitchFamily="18" charset="0"/>
                        </a:rPr>
                        <a:t>При низком расходе газа (менее 0,3 · 10</a:t>
                      </a:r>
                      <a:r>
                        <a:rPr lang="ru-RU" sz="1200" baseline="30000" dirty="0" smtClean="0">
                          <a:cs typeface="Times New Roman" pitchFamily="18" charset="0"/>
                        </a:rPr>
                        <a:t>6</a:t>
                      </a:r>
                      <a:r>
                        <a:rPr lang="ru-RU" sz="1200" dirty="0" smtClean="0">
                          <a:cs typeface="Times New Roman" pitchFamily="18" charset="0"/>
                        </a:rPr>
                        <a:t> нм</a:t>
                      </a:r>
                      <a:r>
                        <a:rPr lang="ru-RU" sz="1200" baseline="30000" dirty="0" smtClean="0">
                          <a:cs typeface="Times New Roman" pitchFamily="18" charset="0"/>
                        </a:rPr>
                        <a:t>3</a:t>
                      </a:r>
                      <a:r>
                        <a:rPr lang="ru-RU" sz="1200" dirty="0" smtClean="0">
                          <a:cs typeface="Times New Roman" pitchFamily="18" charset="0"/>
                        </a:rPr>
                        <a:t>/сут)</a:t>
                      </a:r>
                      <a:endParaRPr lang="ru-RU" sz="1200" dirty="0"/>
                    </a:p>
                  </a:txBody>
                  <a:tcPr anchor="ctr"/>
                </a:tc>
                <a:tc>
                  <a:txBody>
                    <a:bodyPr/>
                    <a:lstStyle/>
                    <a:p>
                      <a:pPr algn="ctr"/>
                      <a:r>
                        <a:rPr lang="ru-RU" sz="1200" dirty="0" smtClean="0"/>
                        <a:t>Та же степень извлечения этана с меньшим </a:t>
                      </a:r>
                      <a:r>
                        <a:rPr lang="ru-RU" sz="1200" u="none" dirty="0" smtClean="0"/>
                        <a:t>входным</a:t>
                      </a:r>
                      <a:r>
                        <a:rPr lang="ru-RU" sz="1200" u="none" baseline="0" dirty="0" smtClean="0"/>
                        <a:t> </a:t>
                      </a:r>
                      <a:r>
                        <a:rPr lang="ru-RU" sz="1200" baseline="0" dirty="0" smtClean="0"/>
                        <a:t>давлением (</a:t>
                      </a:r>
                      <a:r>
                        <a:rPr lang="ru-RU" sz="1200" baseline="0" dirty="0" err="1" smtClean="0"/>
                        <a:t>к.п.д</a:t>
                      </a:r>
                      <a:r>
                        <a:rPr lang="ru-RU" sz="1200" baseline="0" dirty="0" smtClean="0"/>
                        <a:t>. изоэнтропийного процесса выше)</a:t>
                      </a:r>
                      <a:endParaRPr lang="ru-RU" sz="1200" dirty="0"/>
                    </a:p>
                  </a:txBody>
                  <a:tcPr anchor="ctr"/>
                </a:tc>
              </a:tr>
              <a:tr h="252000">
                <a:tc>
                  <a:txBody>
                    <a:bodyPr/>
                    <a:lstStyle/>
                    <a:p>
                      <a:pPr algn="ctr"/>
                      <a:r>
                        <a:rPr lang="ru-RU" sz="1200" dirty="0" smtClean="0">
                          <a:cs typeface="Times New Roman" pitchFamily="18" charset="0"/>
                        </a:rPr>
                        <a:t>При низкой требуемой степени извлечения этана (10-30 %)</a:t>
                      </a:r>
                      <a:endParaRPr lang="ru-RU" sz="1200" dirty="0"/>
                    </a:p>
                  </a:txBody>
                  <a:tcPr anchor="ctr"/>
                </a:tc>
                <a:tc>
                  <a:txBody>
                    <a:bodyPr/>
                    <a:lstStyle/>
                    <a:p>
                      <a:pPr algn="ctr"/>
                      <a:r>
                        <a:rPr lang="ru-RU" sz="1200" dirty="0" smtClean="0"/>
                        <a:t>Если</a:t>
                      </a:r>
                      <a:r>
                        <a:rPr lang="ru-RU" sz="1200" baseline="0" dirty="0" smtClean="0"/>
                        <a:t> н</a:t>
                      </a:r>
                      <a:r>
                        <a:rPr lang="ru-RU" sz="1200" dirty="0" smtClean="0"/>
                        <a:t>еобходимо</a:t>
                      </a:r>
                      <a:r>
                        <a:rPr lang="ru-RU" sz="1200" baseline="0" dirty="0" smtClean="0"/>
                        <a:t> сжатие полученного сухого газа</a:t>
                      </a:r>
                      <a:endParaRPr lang="ru-RU" sz="1200" dirty="0"/>
                    </a:p>
                  </a:txBody>
                  <a:tcPr anchor="ctr"/>
                </a:tc>
              </a:tr>
              <a:tr h="252000">
                <a:tc>
                  <a:txBody>
                    <a:bodyPr/>
                    <a:lstStyle/>
                    <a:p>
                      <a:pPr algn="ctr"/>
                      <a:r>
                        <a:rPr lang="ru-RU" sz="1200" dirty="0" smtClean="0">
                          <a:cs typeface="Times New Roman" pitchFamily="18" charset="0"/>
                        </a:rPr>
                        <a:t>При больших колебаниях расхода газа</a:t>
                      </a:r>
                      <a:endParaRPr lang="ru-RU" sz="1200" dirty="0"/>
                    </a:p>
                  </a:txBody>
                  <a:tcPr anchor="ctr"/>
                </a:tc>
                <a:tc>
                  <a:txBody>
                    <a:bodyPr/>
                    <a:lstStyle/>
                    <a:p>
                      <a:pPr algn="ctr"/>
                      <a:r>
                        <a:rPr lang="ru-RU" sz="1200" dirty="0" smtClean="0"/>
                        <a:t>При</a:t>
                      </a:r>
                      <a:r>
                        <a:rPr lang="ru-RU" sz="1200" baseline="0" dirty="0" smtClean="0"/>
                        <a:t> необходимости разделения тощих газов</a:t>
                      </a:r>
                      <a:endParaRPr lang="ru-RU" sz="1200" dirty="0"/>
                    </a:p>
                  </a:txBody>
                  <a:tcPr anchor="ctr"/>
                </a:tc>
              </a:tr>
              <a:tr h="252000">
                <a:tc>
                  <a:txBody>
                    <a:bodyPr/>
                    <a:lstStyle/>
                    <a:p>
                      <a:pPr algn="ctr"/>
                      <a:r>
                        <a:rPr lang="ru-RU" sz="1200" dirty="0" smtClean="0"/>
                        <a:t>Простота конструкции</a:t>
                      </a:r>
                      <a:endParaRPr lang="ru-RU" sz="1200" dirty="0"/>
                    </a:p>
                  </a:txBody>
                  <a:tcPr anchor="ctr"/>
                </a:tc>
                <a:tc>
                  <a:txBody>
                    <a:bodyPr/>
                    <a:lstStyle/>
                    <a:p>
                      <a:pPr algn="ctr"/>
                      <a:r>
                        <a:rPr lang="ru-RU" sz="1200" dirty="0" smtClean="0"/>
                        <a:t>Если</a:t>
                      </a:r>
                      <a:r>
                        <a:rPr lang="ru-RU" sz="1200" baseline="0" dirty="0" smtClean="0"/>
                        <a:t> уменьшение массы и размеров оборудования имеет первостепенное значение </a:t>
                      </a:r>
                      <a:endParaRPr lang="ru-RU" sz="1200" dirty="0"/>
                    </a:p>
                  </a:txBody>
                  <a:tcPr anchor="ctr"/>
                </a:tc>
              </a:tr>
            </a:tbl>
          </a:graphicData>
        </a:graphic>
      </p:graphicFrame>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8351" y="4149080"/>
            <a:ext cx="3887705" cy="2668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4"/>
          <p:cNvSpPr>
            <a:spLocks noChangeArrowheads="1"/>
          </p:cNvSpPr>
          <p:nvPr/>
        </p:nvSpPr>
        <p:spPr bwMode="auto">
          <a:xfrm>
            <a:off x="4943153" y="5229200"/>
            <a:ext cx="3013223" cy="1384995"/>
          </a:xfrm>
          <a:prstGeom prst="rect">
            <a:avLst/>
          </a:prstGeom>
          <a:noFill/>
          <a:ln>
            <a:noFill/>
          </a:ln>
          <a:extLst/>
        </p:spPr>
        <p:txBody>
          <a:bodyPr wrap="square" anchor="t" anchorCtr="0">
            <a:spAutoFit/>
          </a:bodyPr>
          <a:lstStyle/>
          <a:p>
            <a:pPr eaLnBrk="0" hangingPunct="0">
              <a:defRPr/>
            </a:pPr>
            <a:r>
              <a:rPr lang="ru-RU" sz="1400" dirty="0" smtClean="0">
                <a:cs typeface="Times New Roman" pitchFamily="18" charset="0"/>
              </a:rPr>
              <a:t>Степени извлечения этана (</a:t>
            </a:r>
            <a:r>
              <a:rPr lang="ru-RU" sz="1400" i="1" dirty="0" smtClean="0">
                <a:cs typeface="Times New Roman" pitchFamily="18" charset="0"/>
              </a:rPr>
              <a:t>сплошная линия</a:t>
            </a:r>
            <a:r>
              <a:rPr lang="ru-RU" sz="1400" dirty="0" smtClean="0">
                <a:cs typeface="Times New Roman" pitchFamily="18" charset="0"/>
              </a:rPr>
              <a:t>) и пропана (</a:t>
            </a:r>
            <a:r>
              <a:rPr lang="ru-RU" sz="1400" i="1" dirty="0" smtClean="0">
                <a:cs typeface="Times New Roman" pitchFamily="18" charset="0"/>
              </a:rPr>
              <a:t>пунктирная линия</a:t>
            </a:r>
            <a:r>
              <a:rPr lang="ru-RU" sz="1400" dirty="0" smtClean="0">
                <a:cs typeface="Times New Roman" pitchFamily="18" charset="0"/>
              </a:rPr>
              <a:t>) в зависимости от температуры сепарации и содержания С</a:t>
            </a:r>
            <a:r>
              <a:rPr lang="ru-RU" sz="1400" baseline="-25000" dirty="0" smtClean="0">
                <a:cs typeface="Times New Roman" pitchFamily="18" charset="0"/>
              </a:rPr>
              <a:t>3+</a:t>
            </a:r>
            <a:r>
              <a:rPr lang="ru-RU" sz="1400" dirty="0" smtClean="0">
                <a:cs typeface="Times New Roman" pitchFamily="18" charset="0"/>
              </a:rPr>
              <a:t> в сырье (давление 4,1 МПа)</a:t>
            </a:r>
            <a:endParaRPr lang="ru-RU" sz="1400" dirty="0">
              <a:cs typeface="Times New Roman" pitchFamily="18" charset="0"/>
            </a:endParaRPr>
          </a:p>
        </p:txBody>
      </p:sp>
    </p:spTree>
    <p:extLst>
      <p:ext uri="{BB962C8B-B14F-4D97-AF65-F5344CB8AC3E}">
        <p14:creationId xmlns:p14="http://schemas.microsoft.com/office/powerpoint/2010/main" val="38257661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a:p>
        </p:txBody>
      </p:sp>
      <p:sp>
        <p:nvSpPr>
          <p:cNvPr id="1030" name="Rectangle 5"/>
          <p:cNvSpPr>
            <a:spLocks noChangeArrowheads="1"/>
          </p:cNvSpPr>
          <p:nvPr/>
        </p:nvSpPr>
        <p:spPr bwMode="auto">
          <a:xfrm>
            <a:off x="165100" y="114142"/>
            <a:ext cx="8978900" cy="492443"/>
          </a:xfrm>
          <a:prstGeom prst="rect">
            <a:avLst/>
          </a:prstGeom>
          <a:noFill/>
          <a:ln w="9525">
            <a:noFill/>
            <a:miter lim="800000"/>
            <a:headEnd/>
            <a:tailEnd/>
          </a:ln>
        </p:spPr>
        <p:txBody>
          <a:bodyPr anchor="ctr">
            <a:spAutoFit/>
          </a:bodyPr>
          <a:lstStyle/>
          <a:p>
            <a:pPr algn="ctr"/>
            <a:r>
              <a:rPr lang="ru-RU" altLang="ru-RU" sz="2600" b="1" dirty="0" smtClean="0"/>
              <a:t>Частичное извлечение этана</a:t>
            </a:r>
            <a:endParaRPr lang="ru-RU" altLang="ru-RU" sz="2600"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39" y="908720"/>
            <a:ext cx="6791422" cy="331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4"/>
          <p:cNvSpPr>
            <a:spLocks noChangeArrowheads="1"/>
          </p:cNvSpPr>
          <p:nvPr/>
        </p:nvSpPr>
        <p:spPr bwMode="auto">
          <a:xfrm>
            <a:off x="323528" y="4221088"/>
            <a:ext cx="8423275" cy="338554"/>
          </a:xfrm>
          <a:prstGeom prst="rect">
            <a:avLst/>
          </a:prstGeom>
          <a:noFill/>
          <a:ln>
            <a:noFill/>
          </a:ln>
          <a:extLst/>
        </p:spPr>
        <p:txBody>
          <a:bodyPr anchor="t" anchorCtr="0">
            <a:spAutoFit/>
          </a:bodyPr>
          <a:lstStyle/>
          <a:p>
            <a:pPr algn="ctr" eaLnBrk="0" hangingPunct="0">
              <a:defRPr/>
            </a:pPr>
            <a:r>
              <a:rPr lang="ru-RU" sz="1600" b="1" dirty="0" smtClean="0">
                <a:cs typeface="Times New Roman" pitchFamily="18" charset="0"/>
              </a:rPr>
              <a:t>Схема процесса извлечения фракции С</a:t>
            </a:r>
            <a:r>
              <a:rPr lang="ru-RU" sz="1600" b="1" baseline="-25000" dirty="0" smtClean="0">
                <a:cs typeface="Times New Roman" pitchFamily="18" charset="0"/>
              </a:rPr>
              <a:t>2+</a:t>
            </a:r>
            <a:r>
              <a:rPr lang="ru-RU" sz="1600" b="1" dirty="0" smtClean="0">
                <a:cs typeface="Times New Roman" pitchFamily="18" charset="0"/>
              </a:rPr>
              <a:t> с применением внешнего охлаждения</a:t>
            </a:r>
            <a:endParaRPr lang="ru-RU" sz="1600" b="1" dirty="0">
              <a:cs typeface="Times New Roman" pitchFamily="18"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481410538"/>
              </p:ext>
            </p:extLst>
          </p:nvPr>
        </p:nvGraphicFramePr>
        <p:xfrm>
          <a:off x="325174" y="4653136"/>
          <a:ext cx="8639313" cy="1920240"/>
        </p:xfrm>
        <a:graphic>
          <a:graphicData uri="http://schemas.openxmlformats.org/drawingml/2006/table">
            <a:tbl>
              <a:tblPr firstRow="1" bandRow="1">
                <a:tableStyleId>{21E4AEA4-8DFA-4A89-87EB-49C32662AFE0}</a:tableStyleId>
              </a:tblPr>
              <a:tblGrid>
                <a:gridCol w="4462850"/>
                <a:gridCol w="4176463"/>
              </a:tblGrid>
              <a:tr h="252000">
                <a:tc>
                  <a:txBody>
                    <a:bodyPr/>
                    <a:lstStyle/>
                    <a:p>
                      <a:pPr algn="ctr"/>
                      <a:r>
                        <a:rPr lang="ru-RU" sz="1200" dirty="0" smtClean="0"/>
                        <a:t>Модификация схемы</a:t>
                      </a:r>
                      <a:endParaRPr lang="ru-RU" sz="1200" dirty="0"/>
                    </a:p>
                  </a:txBody>
                  <a:tcPr anchor="ctr"/>
                </a:tc>
                <a:tc>
                  <a:txBody>
                    <a:bodyPr/>
                    <a:lstStyle/>
                    <a:p>
                      <a:pPr algn="ctr"/>
                      <a:r>
                        <a:rPr lang="ru-RU" sz="1200" dirty="0" smtClean="0"/>
                        <a:t>Последствия</a:t>
                      </a:r>
                      <a:endParaRPr lang="ru-RU" sz="1200" dirty="0"/>
                    </a:p>
                  </a:txBody>
                  <a:tcPr anchor="ctr"/>
                </a:tc>
              </a:tr>
              <a:tr h="252000">
                <a:tc>
                  <a:txBody>
                    <a:bodyPr/>
                    <a:lstStyle/>
                    <a:p>
                      <a:pPr algn="ctr"/>
                      <a:r>
                        <a:rPr lang="ru-RU" sz="1200" dirty="0" smtClean="0"/>
                        <a:t>Уменьшение расхода газового рецикла из колонны</a:t>
                      </a:r>
                      <a:r>
                        <a:rPr lang="ru-RU" sz="1200" baseline="0" dirty="0" smtClean="0"/>
                        <a:t> фракционирования за счет добавления орошения</a:t>
                      </a:r>
                      <a:endParaRPr lang="ru-RU" sz="1200" dirty="0"/>
                    </a:p>
                  </a:txBody>
                  <a:tcPr anchor="ctr"/>
                </a:tc>
                <a:tc>
                  <a:txBody>
                    <a:bodyPr/>
                    <a:lstStyle/>
                    <a:p>
                      <a:pPr algn="ctr"/>
                      <a:r>
                        <a:rPr lang="ru-RU" sz="1200" dirty="0" smtClean="0"/>
                        <a:t>Меньше</a:t>
                      </a:r>
                      <a:r>
                        <a:rPr lang="ru-RU" sz="1200" baseline="0" dirty="0" smtClean="0"/>
                        <a:t> газового продукта</a:t>
                      </a:r>
                    </a:p>
                    <a:p>
                      <a:pPr algn="ctr"/>
                      <a:r>
                        <a:rPr lang="ru-RU" sz="1200" baseline="0" dirty="0" smtClean="0"/>
                        <a:t>Выше четкость разделения</a:t>
                      </a:r>
                      <a:endParaRPr lang="ru-RU" sz="1200" dirty="0"/>
                    </a:p>
                  </a:txBody>
                  <a:tcPr anchor="ctr"/>
                </a:tc>
              </a:tr>
              <a:tr h="252000">
                <a:tc>
                  <a:txBody>
                    <a:bodyPr/>
                    <a:lstStyle/>
                    <a:p>
                      <a:pPr algn="ctr"/>
                      <a:r>
                        <a:rPr lang="ru-RU" sz="1200" dirty="0" smtClean="0"/>
                        <a:t>Исключение рецикла газа</a:t>
                      </a:r>
                      <a:endParaRPr lang="ru-RU" sz="1200" dirty="0"/>
                    </a:p>
                  </a:txBody>
                  <a:tcPr anchor="ctr"/>
                </a:tc>
                <a:tc>
                  <a:txBody>
                    <a:bodyPr/>
                    <a:lstStyle/>
                    <a:p>
                      <a:pPr algn="ctr"/>
                      <a:r>
                        <a:rPr lang="ru-RU" sz="1200" dirty="0" smtClean="0"/>
                        <a:t>Дополнительный продукт установки</a:t>
                      </a:r>
                      <a:r>
                        <a:rPr lang="ru-RU" sz="1200" baseline="0" dirty="0" smtClean="0"/>
                        <a:t> (качество???)</a:t>
                      </a:r>
                      <a:endParaRPr lang="ru-RU" sz="1200" dirty="0"/>
                    </a:p>
                  </a:txBody>
                  <a:tcPr anchor="ctr"/>
                </a:tc>
              </a:tr>
              <a:tr h="252000">
                <a:tc>
                  <a:txBody>
                    <a:bodyPr/>
                    <a:lstStyle/>
                    <a:p>
                      <a:pPr algn="ctr"/>
                      <a:r>
                        <a:rPr lang="ru-RU" sz="1200" dirty="0" smtClean="0"/>
                        <a:t>Снижение степени извлечения жидкости в колонне фракционирования</a:t>
                      </a:r>
                      <a:endParaRPr lang="ru-RU" sz="1200" dirty="0"/>
                    </a:p>
                  </a:txBody>
                  <a:tcPr anchor="ctr"/>
                </a:tc>
                <a:tc>
                  <a:txBody>
                    <a:bodyPr/>
                    <a:lstStyle/>
                    <a:p>
                      <a:pPr algn="ctr"/>
                      <a:r>
                        <a:rPr lang="ru-RU" sz="1200" dirty="0" smtClean="0"/>
                        <a:t>Увеличение</a:t>
                      </a:r>
                      <a:r>
                        <a:rPr lang="ru-RU" sz="1200" baseline="0" dirty="0" smtClean="0"/>
                        <a:t> расхода газа топливного качества (???)</a:t>
                      </a:r>
                      <a:endParaRPr lang="ru-RU" sz="1200" dirty="0"/>
                    </a:p>
                  </a:txBody>
                  <a:tcPr anchor="ctr"/>
                </a:tc>
              </a:tr>
              <a:tr h="252000">
                <a:tc>
                  <a:txBody>
                    <a:bodyPr/>
                    <a:lstStyle/>
                    <a:p>
                      <a:pPr algn="ctr"/>
                      <a:r>
                        <a:rPr lang="ru-RU" sz="1200" dirty="0" smtClean="0"/>
                        <a:t>Подача жидкости из холодного сепаратора сразу в колонну фракционирования</a:t>
                      </a:r>
                      <a:endParaRPr lang="ru-RU" sz="1200" dirty="0"/>
                    </a:p>
                  </a:txBody>
                  <a:tcPr anchor="ctr"/>
                </a:tc>
                <a:tc>
                  <a:txBody>
                    <a:bodyPr/>
                    <a:lstStyle/>
                    <a:p>
                      <a:pPr algn="ctr"/>
                      <a:r>
                        <a:rPr lang="ru-RU" sz="1200" dirty="0" smtClean="0"/>
                        <a:t>Температурный режим в колонне выше</a:t>
                      </a:r>
                    </a:p>
                    <a:p>
                      <a:pPr algn="ctr"/>
                      <a:r>
                        <a:rPr lang="ru-RU" sz="1200" dirty="0" smtClean="0"/>
                        <a:t>Меньше мощность циркуляционного</a:t>
                      </a:r>
                      <a:r>
                        <a:rPr lang="ru-RU" sz="1200" baseline="0" dirty="0" smtClean="0"/>
                        <a:t> компрессора</a:t>
                      </a:r>
                      <a:endParaRPr lang="ru-RU" sz="1200" dirty="0"/>
                    </a:p>
                  </a:txBody>
                  <a:tcPr anchor="ctr"/>
                </a:tc>
              </a:tr>
            </a:tbl>
          </a:graphicData>
        </a:graphic>
      </p:graphicFrame>
      <p:sp>
        <p:nvSpPr>
          <p:cNvPr id="9" name="TextBox 8"/>
          <p:cNvSpPr txBox="1"/>
          <p:nvPr/>
        </p:nvSpPr>
        <p:spPr>
          <a:xfrm>
            <a:off x="4860032" y="2452246"/>
            <a:ext cx="648072" cy="184666"/>
          </a:xfrm>
          <a:prstGeom prst="rect">
            <a:avLst/>
          </a:prstGeom>
          <a:solidFill>
            <a:schemeClr val="bg1"/>
          </a:solidFill>
          <a:ln>
            <a:solidFill>
              <a:srgbClr val="FF0000"/>
            </a:solidFill>
          </a:ln>
        </p:spPr>
        <p:txBody>
          <a:bodyPr wrap="square" lIns="0" tIns="0" rIns="0" bIns="0" rtlCol="0">
            <a:spAutoFit/>
          </a:bodyPr>
          <a:lstStyle/>
          <a:p>
            <a:pPr algn="ctr"/>
            <a:r>
              <a:rPr lang="ru-RU" sz="1200" b="1" dirty="0" smtClean="0">
                <a:solidFill>
                  <a:srgbClr val="FF0000"/>
                </a:solidFill>
              </a:rPr>
              <a:t>≈-3</a:t>
            </a:r>
            <a:r>
              <a:rPr lang="en-US" sz="1200" b="1" dirty="0" smtClean="0">
                <a:solidFill>
                  <a:srgbClr val="FF0000"/>
                </a:solidFill>
              </a:rPr>
              <a:t>7</a:t>
            </a:r>
            <a:r>
              <a:rPr lang="ru-RU" sz="1200" b="1" dirty="0" smtClean="0">
                <a:solidFill>
                  <a:srgbClr val="FF0000"/>
                </a:solidFill>
              </a:rPr>
              <a:t> °С</a:t>
            </a:r>
            <a:endParaRPr lang="ru-RU" sz="1200" b="1" dirty="0">
              <a:solidFill>
                <a:srgbClr val="FF0000"/>
              </a:solidFill>
            </a:endParaRPr>
          </a:p>
        </p:txBody>
      </p:sp>
    </p:spTree>
    <p:extLst>
      <p:ext uri="{BB962C8B-B14F-4D97-AF65-F5344CB8AC3E}">
        <p14:creationId xmlns:p14="http://schemas.microsoft.com/office/powerpoint/2010/main" val="37047151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ChangeArrowheads="1"/>
          </p:cNvSpPr>
          <p:nvPr/>
        </p:nvSpPr>
        <p:spPr bwMode="auto">
          <a:xfrm>
            <a:off x="1054100" y="126970"/>
            <a:ext cx="8089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None/>
            </a:pPr>
            <a:r>
              <a:rPr lang="ru-RU" altLang="ru-RU" sz="2000" b="1" dirty="0"/>
              <a:t>Частичное извлечение этана</a:t>
            </a:r>
            <a:endParaRPr lang="ru-RU" altLang="ru-RU" sz="2000" dirty="0"/>
          </a:p>
        </p:txBody>
      </p:sp>
      <p:pic>
        <p:nvPicPr>
          <p:cNvPr id="1945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0000">
            <a:off x="1390650" y="982663"/>
            <a:ext cx="6602413"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3"/>
          <p:cNvSpPr>
            <a:spLocks noChangeArrowheads="1"/>
          </p:cNvSpPr>
          <p:nvPr/>
        </p:nvSpPr>
        <p:spPr bwMode="auto">
          <a:xfrm flipH="1">
            <a:off x="1116013" y="5140325"/>
            <a:ext cx="72723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ru-RU" altLang="ru-RU" sz="1400" b="1" dirty="0">
                <a:cs typeface="Times New Roman" pitchFamily="18" charset="0"/>
              </a:rPr>
              <a:t>Принципиальная схема процесса низкотемпературной конденсации (НТК):</a:t>
            </a:r>
            <a:endParaRPr lang="ru-RU" altLang="ru-RU" sz="1400" dirty="0">
              <a:cs typeface="Times New Roman" pitchFamily="18" charset="0"/>
            </a:endParaRPr>
          </a:p>
          <a:p>
            <a:pPr algn="ctr">
              <a:spcBef>
                <a:spcPct val="0"/>
              </a:spcBef>
              <a:buFontTx/>
              <a:buNone/>
            </a:pPr>
            <a:r>
              <a:rPr lang="ru-RU" altLang="ru-RU" sz="1400" dirty="0">
                <a:cs typeface="Times New Roman" pitchFamily="18" charset="0"/>
              </a:rPr>
              <a:t>1,2</a:t>
            </a:r>
            <a:r>
              <a:rPr lang="ru-RU" altLang="ru-RU" sz="1400" i="1" dirty="0">
                <a:cs typeface="Times New Roman" pitchFamily="18" charset="0"/>
              </a:rPr>
              <a:t>-</a:t>
            </a:r>
            <a:r>
              <a:rPr lang="ru-RU" altLang="ru-RU" sz="1400" dirty="0">
                <a:cs typeface="Times New Roman" pitchFamily="18" charset="0"/>
              </a:rPr>
              <a:t> сепараторы 1-й и 2-й ступеней; 3</a:t>
            </a:r>
            <a:r>
              <a:rPr lang="ru-RU" altLang="ru-RU" sz="1400" i="1" dirty="0">
                <a:cs typeface="Times New Roman" pitchFamily="18" charset="0"/>
              </a:rPr>
              <a:t>-</a:t>
            </a:r>
            <a:r>
              <a:rPr lang="ru-RU" altLang="ru-RU" sz="1400" dirty="0">
                <a:cs typeface="Times New Roman" pitchFamily="18" charset="0"/>
              </a:rPr>
              <a:t> турбодетандер; 4</a:t>
            </a:r>
            <a:r>
              <a:rPr lang="ru-RU" altLang="ru-RU" sz="1400" i="1" dirty="0">
                <a:cs typeface="Times New Roman" pitchFamily="18" charset="0"/>
              </a:rPr>
              <a:t>-</a:t>
            </a:r>
            <a:r>
              <a:rPr lang="ru-RU" altLang="ru-RU" sz="1400" dirty="0">
                <a:cs typeface="Times New Roman" pitchFamily="18" charset="0"/>
              </a:rPr>
              <a:t> ректификационная колонна; 5</a:t>
            </a:r>
            <a:r>
              <a:rPr lang="ru-RU" altLang="ru-RU" sz="1400" i="1" dirty="0">
                <a:cs typeface="Times New Roman" pitchFamily="18" charset="0"/>
              </a:rPr>
              <a:t> -</a:t>
            </a:r>
            <a:r>
              <a:rPr lang="ru-RU" altLang="ru-RU" sz="1400" dirty="0">
                <a:cs typeface="Times New Roman" pitchFamily="18" charset="0"/>
              </a:rPr>
              <a:t> выветриватель конденсата; 6</a:t>
            </a:r>
            <a:r>
              <a:rPr lang="ru-RU" altLang="ru-RU" sz="1400" i="1" dirty="0">
                <a:cs typeface="Times New Roman" pitchFamily="18" charset="0"/>
              </a:rPr>
              <a:t> -</a:t>
            </a:r>
            <a:r>
              <a:rPr lang="ru-RU" altLang="ru-RU" sz="1400" dirty="0">
                <a:cs typeface="Times New Roman" pitchFamily="18" charset="0"/>
              </a:rPr>
              <a:t> блок регенерации ингибитора гидратообразования; 7 -ребойлер; 8</a:t>
            </a:r>
            <a:r>
              <a:rPr lang="ru-RU" altLang="ru-RU" sz="1400" i="1" dirty="0">
                <a:cs typeface="Times New Roman" pitchFamily="18" charset="0"/>
              </a:rPr>
              <a:t> -</a:t>
            </a:r>
            <a:r>
              <a:rPr lang="ru-RU" altLang="ru-RU" sz="1400" dirty="0">
                <a:cs typeface="Times New Roman" pitchFamily="18" charset="0"/>
              </a:rPr>
              <a:t> теплообменники; I и II -  исходный и отсепарированный газ; III - ШФЛУ; IV</a:t>
            </a:r>
            <a:r>
              <a:rPr lang="ru-RU" altLang="ru-RU" sz="1400" i="1" dirty="0">
                <a:cs typeface="Times New Roman" pitchFamily="18" charset="0"/>
              </a:rPr>
              <a:t>-</a:t>
            </a:r>
            <a:r>
              <a:rPr lang="ru-RU" altLang="ru-RU" sz="1400" dirty="0">
                <a:cs typeface="Times New Roman" pitchFamily="18" charset="0"/>
              </a:rPr>
              <a:t> ингибитор гидратообразования; V</a:t>
            </a:r>
            <a:r>
              <a:rPr lang="ru-RU" altLang="ru-RU" sz="1400" i="1" dirty="0">
                <a:cs typeface="Times New Roman" pitchFamily="18" charset="0"/>
              </a:rPr>
              <a:t>-</a:t>
            </a:r>
            <a:r>
              <a:rPr lang="ru-RU" altLang="ru-RU" sz="1400" dirty="0">
                <a:cs typeface="Times New Roman" pitchFamily="18" charset="0"/>
              </a:rPr>
              <a:t> конденсат сырого газа.</a:t>
            </a:r>
            <a:r>
              <a:rPr lang="ru-RU" altLang="ru-RU" sz="900" dirty="0"/>
              <a:t> </a:t>
            </a:r>
            <a:endParaRPr lang="ru-RU" altLang="ru-RU" sz="2000" dirty="0"/>
          </a:p>
        </p:txBody>
      </p:sp>
      <p:sp>
        <p:nvSpPr>
          <p:cNvPr id="5" name="Прямоугольник 5"/>
          <p:cNvSpPr>
            <a:spLocks noChangeArrowheads="1"/>
          </p:cNvSpPr>
          <p:nvPr/>
        </p:nvSpPr>
        <p:spPr bwMode="auto">
          <a:xfrm>
            <a:off x="6516216" y="1772816"/>
            <a:ext cx="8810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ru-RU" sz="1100" b="1" dirty="0">
                <a:solidFill>
                  <a:srgbClr val="FF0000"/>
                </a:solidFill>
              </a:rPr>
              <a:t>t</a:t>
            </a:r>
            <a:r>
              <a:rPr lang="en-US" altLang="ru-RU" sz="1100" b="1" dirty="0" smtClean="0">
                <a:solidFill>
                  <a:srgbClr val="FF0000"/>
                </a:solidFill>
              </a:rPr>
              <a:t>=-77 </a:t>
            </a:r>
            <a:r>
              <a:rPr lang="en-US" altLang="ru-RU" sz="1100" b="1" dirty="0">
                <a:solidFill>
                  <a:srgbClr val="FF0000"/>
                </a:solidFill>
              </a:rPr>
              <a:t>°</a:t>
            </a:r>
            <a:r>
              <a:rPr lang="en-US" altLang="ru-RU" sz="1100" b="1" dirty="0" smtClean="0">
                <a:solidFill>
                  <a:srgbClr val="FF0000"/>
                </a:solidFill>
              </a:rPr>
              <a:t>C</a:t>
            </a:r>
            <a:endParaRPr lang="ru-RU" altLang="ru-RU" sz="1100" b="1" dirty="0"/>
          </a:p>
        </p:txBody>
      </p:sp>
      <p:sp>
        <p:nvSpPr>
          <p:cNvPr id="6" name="Прямоугольник 5"/>
          <p:cNvSpPr>
            <a:spLocks noChangeArrowheads="1"/>
          </p:cNvSpPr>
          <p:nvPr/>
        </p:nvSpPr>
        <p:spPr bwMode="auto">
          <a:xfrm>
            <a:off x="4987082" y="2276872"/>
            <a:ext cx="8810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ru-RU" sz="1100" b="1">
                <a:solidFill>
                  <a:srgbClr val="FF0000"/>
                </a:solidFill>
              </a:rPr>
              <a:t>t</a:t>
            </a:r>
            <a:r>
              <a:rPr lang="en-US" altLang="ru-RU" sz="1100" b="1" smtClean="0">
                <a:solidFill>
                  <a:srgbClr val="FF0000"/>
                </a:solidFill>
              </a:rPr>
              <a:t>=-55 </a:t>
            </a:r>
            <a:r>
              <a:rPr lang="en-US" altLang="ru-RU" sz="1100" b="1" dirty="0">
                <a:solidFill>
                  <a:srgbClr val="FF0000"/>
                </a:solidFill>
              </a:rPr>
              <a:t>°</a:t>
            </a:r>
            <a:r>
              <a:rPr lang="en-US" altLang="ru-RU" sz="1100" b="1" dirty="0" smtClean="0">
                <a:solidFill>
                  <a:srgbClr val="FF0000"/>
                </a:solidFill>
              </a:rPr>
              <a:t>C</a:t>
            </a:r>
            <a:endParaRPr lang="ru-RU" altLang="ru-RU" sz="1100" b="1" dirty="0"/>
          </a:p>
        </p:txBody>
      </p:sp>
    </p:spTree>
    <p:extLst>
      <p:ext uri="{BB962C8B-B14F-4D97-AF65-F5344CB8AC3E}">
        <p14:creationId xmlns:p14="http://schemas.microsoft.com/office/powerpoint/2010/main" val="9505891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a:p>
        </p:txBody>
      </p:sp>
      <p:sp>
        <p:nvSpPr>
          <p:cNvPr id="1030" name="Rectangle 5"/>
          <p:cNvSpPr>
            <a:spLocks noChangeArrowheads="1"/>
          </p:cNvSpPr>
          <p:nvPr/>
        </p:nvSpPr>
        <p:spPr bwMode="auto">
          <a:xfrm>
            <a:off x="165100" y="114142"/>
            <a:ext cx="8978900" cy="492443"/>
          </a:xfrm>
          <a:prstGeom prst="rect">
            <a:avLst/>
          </a:prstGeom>
          <a:noFill/>
          <a:ln w="9525">
            <a:noFill/>
            <a:miter lim="800000"/>
            <a:headEnd/>
            <a:tailEnd/>
          </a:ln>
        </p:spPr>
        <p:txBody>
          <a:bodyPr anchor="ctr">
            <a:spAutoFit/>
          </a:bodyPr>
          <a:lstStyle/>
          <a:p>
            <a:pPr algn="ctr"/>
            <a:r>
              <a:rPr lang="ru-RU" altLang="ru-RU" sz="2600" b="1" dirty="0" smtClean="0"/>
              <a:t>Глубокое извлечение этана</a:t>
            </a:r>
            <a:endParaRPr lang="ru-RU" altLang="ru-RU" sz="2600"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3" y="908720"/>
            <a:ext cx="6624736" cy="5006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15740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a:p>
        </p:txBody>
      </p:sp>
      <p:sp>
        <p:nvSpPr>
          <p:cNvPr id="1030" name="Rectangle 5"/>
          <p:cNvSpPr>
            <a:spLocks noChangeArrowheads="1"/>
          </p:cNvSpPr>
          <p:nvPr/>
        </p:nvSpPr>
        <p:spPr bwMode="auto">
          <a:xfrm>
            <a:off x="165100" y="114142"/>
            <a:ext cx="8978900" cy="492443"/>
          </a:xfrm>
          <a:prstGeom prst="rect">
            <a:avLst/>
          </a:prstGeom>
          <a:noFill/>
          <a:ln w="9525">
            <a:noFill/>
            <a:miter lim="800000"/>
            <a:headEnd/>
            <a:tailEnd/>
          </a:ln>
        </p:spPr>
        <p:txBody>
          <a:bodyPr anchor="ctr">
            <a:spAutoFit/>
          </a:bodyPr>
          <a:lstStyle/>
          <a:p>
            <a:pPr algn="ctr"/>
            <a:r>
              <a:rPr lang="ru-RU" altLang="ru-RU" sz="2600" b="1" dirty="0" smtClean="0"/>
              <a:t>Глубокое извлечение этана</a:t>
            </a:r>
            <a:endParaRPr lang="ru-RU" altLang="ru-RU" sz="2600" dirty="0"/>
          </a:p>
        </p:txBody>
      </p:sp>
      <p:pic>
        <p:nvPicPr>
          <p:cNvPr id="5" name="Рисунок 4"/>
          <p:cNvPicPr>
            <a:picLocks noChangeAspect="1"/>
          </p:cNvPicPr>
          <p:nvPr/>
        </p:nvPicPr>
        <p:blipFill>
          <a:blip r:embed="rId2"/>
          <a:stretch>
            <a:fillRect/>
          </a:stretch>
        </p:blipFill>
        <p:spPr>
          <a:xfrm>
            <a:off x="1890615" y="1104627"/>
            <a:ext cx="5362770" cy="3403082"/>
          </a:xfrm>
          <a:prstGeom prst="rect">
            <a:avLst/>
          </a:prstGeom>
        </p:spPr>
      </p:pic>
      <p:sp>
        <p:nvSpPr>
          <p:cNvPr id="7" name="Прямоугольник 6"/>
          <p:cNvSpPr/>
          <p:nvPr/>
        </p:nvSpPr>
        <p:spPr>
          <a:xfrm>
            <a:off x="2485072" y="4509120"/>
            <a:ext cx="4131218" cy="1277273"/>
          </a:xfrm>
          <a:prstGeom prst="rect">
            <a:avLst/>
          </a:prstGeom>
        </p:spPr>
        <p:txBody>
          <a:bodyPr wrap="square">
            <a:spAutoFit/>
          </a:bodyPr>
          <a:lstStyle/>
          <a:p>
            <a:pPr algn="ctr"/>
            <a:r>
              <a:rPr lang="ru-RU" sz="1100" dirty="0" smtClean="0"/>
              <a:t>Рисунок - </a:t>
            </a:r>
            <a:r>
              <a:rPr lang="ru-RU" sz="1100" dirty="0" err="1" smtClean="0"/>
              <a:t>Деметанизатор</a:t>
            </a:r>
            <a:r>
              <a:rPr lang="ru-RU" sz="1100" dirty="0" smtClean="0"/>
              <a:t> </a:t>
            </a:r>
            <a:r>
              <a:rPr lang="ru-RU" sz="1100" dirty="0"/>
              <a:t>с промежуточным орошением:</a:t>
            </a:r>
          </a:p>
          <a:p>
            <a:pPr algn="ctr"/>
            <a:r>
              <a:rPr lang="ru-RU" sz="1100" dirty="0"/>
              <a:t>1, 3, 8 — сепараторы; 2, 4</a:t>
            </a:r>
            <a:r>
              <a:rPr lang="ru-RU" sz="1100" dirty="0" smtClean="0"/>
              <a:t>, 6 </a:t>
            </a:r>
            <a:r>
              <a:rPr lang="ru-RU" sz="1100" dirty="0"/>
              <a:t>— теплообменники;</a:t>
            </a:r>
          </a:p>
          <a:p>
            <a:pPr algn="ctr"/>
            <a:r>
              <a:rPr lang="ru-RU" sz="1100" dirty="0"/>
              <a:t>5 — </a:t>
            </a:r>
            <a:r>
              <a:rPr lang="ru-RU" sz="1100" dirty="0" err="1"/>
              <a:t>деметанизатор</a:t>
            </a:r>
            <a:r>
              <a:rPr lang="ru-RU" sz="1100" dirty="0"/>
              <a:t>; 7 — дроссель или детандер;</a:t>
            </a:r>
          </a:p>
          <a:p>
            <a:pPr algn="ctr"/>
            <a:r>
              <a:rPr lang="ru-RU" sz="1100" dirty="0"/>
              <a:t>9 — кипятильник;</a:t>
            </a:r>
          </a:p>
          <a:p>
            <a:pPr algn="ctr"/>
            <a:r>
              <a:rPr lang="ru-RU" sz="1100" dirty="0"/>
              <a:t>I — газ пиролиза; II </a:t>
            </a:r>
            <a:r>
              <a:rPr lang="ru-RU" sz="1100" dirty="0" smtClean="0"/>
              <a:t>- </a:t>
            </a:r>
            <a:r>
              <a:rPr lang="ru-RU" sz="1100" dirty="0" err="1" smtClean="0"/>
              <a:t>метано</a:t>
            </a:r>
            <a:r>
              <a:rPr lang="ru-RU" sz="1100" dirty="0" smtClean="0"/>
              <a:t>-водородная </a:t>
            </a:r>
            <a:r>
              <a:rPr lang="ru-RU" sz="1100" dirty="0"/>
              <a:t>фракция; III — жидкие продукты (</a:t>
            </a:r>
            <a:r>
              <a:rPr lang="ru-RU" sz="1100" dirty="0" smtClean="0"/>
              <a:t>С</a:t>
            </a:r>
            <a:r>
              <a:rPr lang="ru-RU" sz="1100" baseline="-25000" dirty="0" smtClean="0"/>
              <a:t>2+</a:t>
            </a:r>
            <a:r>
              <a:rPr lang="ru-RU" sz="1100" dirty="0" smtClean="0"/>
              <a:t>).</a:t>
            </a:r>
            <a:endParaRPr lang="ru-RU" sz="1100" dirty="0"/>
          </a:p>
        </p:txBody>
      </p:sp>
    </p:spTree>
    <p:extLst>
      <p:ext uri="{BB962C8B-B14F-4D97-AF65-F5344CB8AC3E}">
        <p14:creationId xmlns:p14="http://schemas.microsoft.com/office/powerpoint/2010/main" val="5865920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a:p>
        </p:txBody>
      </p:sp>
      <p:sp>
        <p:nvSpPr>
          <p:cNvPr id="1030" name="Rectangle 5"/>
          <p:cNvSpPr>
            <a:spLocks noChangeArrowheads="1"/>
          </p:cNvSpPr>
          <p:nvPr/>
        </p:nvSpPr>
        <p:spPr bwMode="auto">
          <a:xfrm>
            <a:off x="165100" y="114142"/>
            <a:ext cx="8978900" cy="492443"/>
          </a:xfrm>
          <a:prstGeom prst="rect">
            <a:avLst/>
          </a:prstGeom>
          <a:noFill/>
          <a:ln w="9525">
            <a:noFill/>
            <a:miter lim="800000"/>
            <a:headEnd/>
            <a:tailEnd/>
          </a:ln>
        </p:spPr>
        <p:txBody>
          <a:bodyPr anchor="ctr">
            <a:spAutoFit/>
          </a:bodyPr>
          <a:lstStyle/>
          <a:p>
            <a:pPr algn="ctr"/>
            <a:r>
              <a:rPr lang="ru-RU" altLang="ru-RU" sz="2600" b="1" dirty="0" smtClean="0"/>
              <a:t>Глубокое извлечение этана</a:t>
            </a:r>
            <a:endParaRPr lang="ru-RU" altLang="ru-RU" sz="2600"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665" y="650680"/>
            <a:ext cx="7039727" cy="630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4"/>
          <p:cNvSpPr>
            <a:spLocks noChangeArrowheads="1"/>
          </p:cNvSpPr>
          <p:nvPr/>
        </p:nvSpPr>
        <p:spPr bwMode="auto">
          <a:xfrm>
            <a:off x="6660232" y="4099718"/>
            <a:ext cx="2334696" cy="1169551"/>
          </a:xfrm>
          <a:prstGeom prst="rect">
            <a:avLst/>
          </a:prstGeom>
          <a:noFill/>
          <a:ln>
            <a:noFill/>
          </a:ln>
          <a:extLst/>
        </p:spPr>
        <p:txBody>
          <a:bodyPr wrap="square" anchor="t" anchorCtr="0">
            <a:spAutoFit/>
          </a:bodyPr>
          <a:lstStyle/>
          <a:p>
            <a:pPr eaLnBrk="0" hangingPunct="0">
              <a:defRPr/>
            </a:pPr>
            <a:r>
              <a:rPr lang="ru-RU" sz="1400" dirty="0" smtClean="0">
                <a:cs typeface="Times New Roman" pitchFamily="18" charset="0"/>
              </a:rPr>
              <a:t>Принципиальная схема установки извлечения этана с пропановым и этановым холодильными циклами</a:t>
            </a:r>
          </a:p>
        </p:txBody>
      </p:sp>
      <p:sp>
        <p:nvSpPr>
          <p:cNvPr id="7" name="TextBox 6"/>
          <p:cNvSpPr txBox="1"/>
          <p:nvPr/>
        </p:nvSpPr>
        <p:spPr>
          <a:xfrm>
            <a:off x="3923928" y="2236222"/>
            <a:ext cx="504056" cy="184666"/>
          </a:xfrm>
          <a:prstGeom prst="rect">
            <a:avLst/>
          </a:prstGeom>
          <a:solidFill>
            <a:schemeClr val="bg1"/>
          </a:solidFill>
          <a:ln>
            <a:solidFill>
              <a:srgbClr val="FF0000"/>
            </a:solidFill>
          </a:ln>
        </p:spPr>
        <p:txBody>
          <a:bodyPr wrap="square" lIns="36000" tIns="0" rIns="36000" bIns="0" rtlCol="0">
            <a:spAutoFit/>
          </a:bodyPr>
          <a:lstStyle/>
          <a:p>
            <a:pPr algn="ctr"/>
            <a:r>
              <a:rPr lang="ru-RU" sz="1200" b="1" dirty="0" smtClean="0">
                <a:solidFill>
                  <a:srgbClr val="FF0000"/>
                </a:solidFill>
              </a:rPr>
              <a:t>-3</a:t>
            </a:r>
            <a:r>
              <a:rPr lang="en-US" sz="1200" b="1" dirty="0" smtClean="0">
                <a:solidFill>
                  <a:srgbClr val="FF0000"/>
                </a:solidFill>
              </a:rPr>
              <a:t>7</a:t>
            </a:r>
            <a:r>
              <a:rPr lang="ru-RU" sz="1200" b="1" dirty="0" smtClean="0">
                <a:solidFill>
                  <a:srgbClr val="FF0000"/>
                </a:solidFill>
              </a:rPr>
              <a:t> °С</a:t>
            </a:r>
            <a:endParaRPr lang="ru-RU" sz="1200" b="1" dirty="0">
              <a:solidFill>
                <a:srgbClr val="FF0000"/>
              </a:solidFill>
            </a:endParaRPr>
          </a:p>
        </p:txBody>
      </p:sp>
      <p:sp>
        <p:nvSpPr>
          <p:cNvPr id="8" name="TextBox 7"/>
          <p:cNvSpPr txBox="1"/>
          <p:nvPr/>
        </p:nvSpPr>
        <p:spPr>
          <a:xfrm>
            <a:off x="6012160" y="3356992"/>
            <a:ext cx="504056" cy="184666"/>
          </a:xfrm>
          <a:prstGeom prst="rect">
            <a:avLst/>
          </a:prstGeom>
          <a:solidFill>
            <a:schemeClr val="bg1"/>
          </a:solidFill>
          <a:ln>
            <a:solidFill>
              <a:srgbClr val="FF0000"/>
            </a:solidFill>
          </a:ln>
        </p:spPr>
        <p:txBody>
          <a:bodyPr wrap="square" lIns="36000" tIns="0" rIns="36000" bIns="0" rtlCol="0">
            <a:spAutoFit/>
          </a:bodyPr>
          <a:lstStyle/>
          <a:p>
            <a:pPr algn="ctr"/>
            <a:r>
              <a:rPr lang="ru-RU" sz="1200" b="1" dirty="0" smtClean="0">
                <a:solidFill>
                  <a:srgbClr val="FF0000"/>
                </a:solidFill>
              </a:rPr>
              <a:t>-93 °С</a:t>
            </a:r>
            <a:endParaRPr lang="ru-RU" sz="1200" b="1" dirty="0">
              <a:solidFill>
                <a:srgbClr val="FF0000"/>
              </a:solidFill>
            </a:endParaRPr>
          </a:p>
        </p:txBody>
      </p:sp>
      <p:sp>
        <p:nvSpPr>
          <p:cNvPr id="9" name="TextBox 8"/>
          <p:cNvSpPr txBox="1"/>
          <p:nvPr/>
        </p:nvSpPr>
        <p:spPr>
          <a:xfrm>
            <a:off x="7668344" y="1988840"/>
            <a:ext cx="720080" cy="184666"/>
          </a:xfrm>
          <a:prstGeom prst="rect">
            <a:avLst/>
          </a:prstGeom>
          <a:solidFill>
            <a:schemeClr val="bg1"/>
          </a:solidFill>
          <a:ln>
            <a:solidFill>
              <a:srgbClr val="FF0000"/>
            </a:solidFill>
          </a:ln>
        </p:spPr>
        <p:txBody>
          <a:bodyPr wrap="square" lIns="36000" tIns="0" rIns="36000" bIns="0" rtlCol="0">
            <a:spAutoFit/>
          </a:bodyPr>
          <a:lstStyle/>
          <a:p>
            <a:pPr algn="ctr"/>
            <a:r>
              <a:rPr lang="ru-RU" sz="1200" b="1" dirty="0" smtClean="0">
                <a:solidFill>
                  <a:srgbClr val="FF0000"/>
                </a:solidFill>
              </a:rPr>
              <a:t>3,5 МПа</a:t>
            </a:r>
            <a:endParaRPr lang="ru-RU" sz="1200" b="1" dirty="0">
              <a:solidFill>
                <a:srgbClr val="FF0000"/>
              </a:solidFill>
            </a:endParaRPr>
          </a:p>
        </p:txBody>
      </p:sp>
      <p:sp>
        <p:nvSpPr>
          <p:cNvPr id="10" name="TextBox 9"/>
          <p:cNvSpPr txBox="1"/>
          <p:nvPr/>
        </p:nvSpPr>
        <p:spPr>
          <a:xfrm>
            <a:off x="5904148" y="4684494"/>
            <a:ext cx="720080" cy="369332"/>
          </a:xfrm>
          <a:prstGeom prst="rect">
            <a:avLst/>
          </a:prstGeom>
          <a:solidFill>
            <a:schemeClr val="bg1"/>
          </a:solidFill>
          <a:ln>
            <a:solidFill>
              <a:srgbClr val="FF0000"/>
            </a:solidFill>
          </a:ln>
        </p:spPr>
        <p:txBody>
          <a:bodyPr wrap="square" lIns="36000" tIns="0" rIns="36000" bIns="0" rtlCol="0">
            <a:spAutoFit/>
          </a:bodyPr>
          <a:lstStyle/>
          <a:p>
            <a:pPr algn="ctr"/>
            <a:r>
              <a:rPr lang="ru-RU" sz="1200" b="1" dirty="0" smtClean="0">
                <a:solidFill>
                  <a:srgbClr val="FF0000"/>
                </a:solidFill>
              </a:rPr>
              <a:t>95,5 % </a:t>
            </a:r>
            <a:r>
              <a:rPr lang="en-US" sz="1200" b="1" dirty="0" smtClean="0">
                <a:solidFill>
                  <a:srgbClr val="FF0000"/>
                </a:solidFill>
              </a:rPr>
              <a:t>C</a:t>
            </a:r>
            <a:r>
              <a:rPr lang="en-US" sz="1200" b="1" baseline="-25000" dirty="0" smtClean="0">
                <a:solidFill>
                  <a:srgbClr val="FF0000"/>
                </a:solidFill>
              </a:rPr>
              <a:t>2</a:t>
            </a:r>
            <a:r>
              <a:rPr lang="en-US" sz="1200" b="1" dirty="0" smtClean="0">
                <a:solidFill>
                  <a:srgbClr val="FF0000"/>
                </a:solidFill>
              </a:rPr>
              <a:t>H</a:t>
            </a:r>
            <a:r>
              <a:rPr lang="en-US" sz="1200" b="1" baseline="-25000" dirty="0" smtClean="0">
                <a:solidFill>
                  <a:srgbClr val="FF0000"/>
                </a:solidFill>
              </a:rPr>
              <a:t>6</a:t>
            </a:r>
            <a:endParaRPr lang="ru-RU" sz="1200" b="1" baseline="-25000" dirty="0">
              <a:solidFill>
                <a:srgbClr val="FF0000"/>
              </a:solidFill>
            </a:endParaRPr>
          </a:p>
        </p:txBody>
      </p:sp>
      <p:sp>
        <p:nvSpPr>
          <p:cNvPr id="11" name="TextBox 10"/>
          <p:cNvSpPr txBox="1"/>
          <p:nvPr/>
        </p:nvSpPr>
        <p:spPr>
          <a:xfrm>
            <a:off x="2051720" y="5686459"/>
            <a:ext cx="936104" cy="184666"/>
          </a:xfrm>
          <a:prstGeom prst="rect">
            <a:avLst/>
          </a:prstGeom>
          <a:solidFill>
            <a:schemeClr val="bg1"/>
          </a:solidFill>
          <a:ln>
            <a:solidFill>
              <a:srgbClr val="FF0000"/>
            </a:solidFill>
          </a:ln>
        </p:spPr>
        <p:txBody>
          <a:bodyPr wrap="square" lIns="36000" tIns="0" rIns="36000" bIns="0" rtlCol="0">
            <a:spAutoFit/>
          </a:bodyPr>
          <a:lstStyle/>
          <a:p>
            <a:pPr algn="ctr"/>
            <a:r>
              <a:rPr lang="en-US" sz="1200" b="1" dirty="0" smtClean="0">
                <a:solidFill>
                  <a:srgbClr val="FF0000"/>
                </a:solidFill>
              </a:rPr>
              <a:t>2</a:t>
            </a:r>
            <a:r>
              <a:rPr lang="ru-RU" sz="1200" b="1" dirty="0" smtClean="0">
                <a:solidFill>
                  <a:srgbClr val="FF0000"/>
                </a:solidFill>
              </a:rPr>
              <a:t>,</a:t>
            </a:r>
            <a:r>
              <a:rPr lang="en-US" sz="1200" b="1" dirty="0" smtClean="0">
                <a:solidFill>
                  <a:srgbClr val="FF0000"/>
                </a:solidFill>
              </a:rPr>
              <a:t>9</a:t>
            </a:r>
            <a:r>
              <a:rPr lang="ru-RU" sz="1200" b="1" dirty="0" smtClean="0">
                <a:solidFill>
                  <a:srgbClr val="FF0000"/>
                </a:solidFill>
              </a:rPr>
              <a:t>5 МПа</a:t>
            </a:r>
            <a:endParaRPr lang="ru-RU" sz="1200" b="1" dirty="0">
              <a:solidFill>
                <a:srgbClr val="FF0000"/>
              </a:solidFill>
            </a:endParaRPr>
          </a:p>
        </p:txBody>
      </p:sp>
      <p:sp>
        <p:nvSpPr>
          <p:cNvPr id="12" name="TextBox 11"/>
          <p:cNvSpPr txBox="1"/>
          <p:nvPr/>
        </p:nvSpPr>
        <p:spPr>
          <a:xfrm>
            <a:off x="1600689" y="6050324"/>
            <a:ext cx="432048" cy="184666"/>
          </a:xfrm>
          <a:prstGeom prst="rect">
            <a:avLst/>
          </a:prstGeom>
          <a:solidFill>
            <a:schemeClr val="bg1"/>
          </a:solidFill>
          <a:ln>
            <a:solidFill>
              <a:srgbClr val="FF0000"/>
            </a:solidFill>
          </a:ln>
        </p:spPr>
        <p:txBody>
          <a:bodyPr wrap="square" lIns="36000" tIns="0" rIns="36000" bIns="0" rtlCol="0">
            <a:spAutoFit/>
          </a:bodyPr>
          <a:lstStyle/>
          <a:p>
            <a:pPr algn="ctr"/>
            <a:r>
              <a:rPr lang="ru-RU" sz="1200" b="1" dirty="0" smtClean="0">
                <a:solidFill>
                  <a:srgbClr val="FF0000"/>
                </a:solidFill>
              </a:rPr>
              <a:t>-</a:t>
            </a:r>
            <a:r>
              <a:rPr lang="en-US" sz="1200" b="1" dirty="0" smtClean="0">
                <a:solidFill>
                  <a:srgbClr val="FF0000"/>
                </a:solidFill>
              </a:rPr>
              <a:t>8</a:t>
            </a:r>
            <a:r>
              <a:rPr lang="ru-RU" sz="1200" b="1" dirty="0" smtClean="0">
                <a:solidFill>
                  <a:srgbClr val="FF0000"/>
                </a:solidFill>
              </a:rPr>
              <a:t> °С</a:t>
            </a:r>
            <a:endParaRPr lang="ru-RU" sz="1200" b="1" dirty="0">
              <a:solidFill>
                <a:srgbClr val="FF0000"/>
              </a:solidFill>
            </a:endParaRPr>
          </a:p>
        </p:txBody>
      </p:sp>
      <p:sp>
        <p:nvSpPr>
          <p:cNvPr id="13" name="TextBox 12"/>
          <p:cNvSpPr txBox="1"/>
          <p:nvPr/>
        </p:nvSpPr>
        <p:spPr>
          <a:xfrm>
            <a:off x="1672697" y="4869160"/>
            <a:ext cx="720080" cy="184666"/>
          </a:xfrm>
          <a:prstGeom prst="rect">
            <a:avLst/>
          </a:prstGeom>
          <a:solidFill>
            <a:schemeClr val="bg1"/>
          </a:solidFill>
          <a:ln>
            <a:solidFill>
              <a:srgbClr val="FF0000"/>
            </a:solidFill>
          </a:ln>
        </p:spPr>
        <p:txBody>
          <a:bodyPr wrap="square" lIns="36000" tIns="0" rIns="36000" bIns="0" rtlCol="0">
            <a:spAutoFit/>
          </a:bodyPr>
          <a:lstStyle/>
          <a:p>
            <a:pPr algn="ctr"/>
            <a:r>
              <a:rPr lang="ru-RU" sz="1200" b="1" dirty="0" smtClean="0">
                <a:solidFill>
                  <a:srgbClr val="FF0000"/>
                </a:solidFill>
              </a:rPr>
              <a:t>-</a:t>
            </a:r>
            <a:r>
              <a:rPr lang="en-US" sz="1200" b="1" dirty="0" smtClean="0">
                <a:solidFill>
                  <a:srgbClr val="FF0000"/>
                </a:solidFill>
              </a:rPr>
              <a:t>100</a:t>
            </a:r>
            <a:r>
              <a:rPr lang="ru-RU" sz="1200" b="1" dirty="0" smtClean="0">
                <a:solidFill>
                  <a:srgbClr val="FF0000"/>
                </a:solidFill>
              </a:rPr>
              <a:t> °С</a:t>
            </a:r>
            <a:endParaRPr lang="ru-RU" sz="1200" b="1" dirty="0">
              <a:solidFill>
                <a:srgbClr val="FF0000"/>
              </a:solidFill>
            </a:endParaRPr>
          </a:p>
        </p:txBody>
      </p:sp>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3287" y="6050324"/>
            <a:ext cx="5345857" cy="731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40163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1965325"/>
            <a:ext cx="9144000" cy="0"/>
          </a:xfrm>
          <a:prstGeom prst="rect">
            <a:avLst/>
          </a:prstGeom>
          <a:noFill/>
          <a:ln w="9525">
            <a:noFill/>
            <a:miter lim="800000"/>
            <a:headEnd/>
            <a:tailEnd/>
          </a:ln>
        </p:spPr>
        <p:txBody>
          <a:bodyPr wrap="none" anchor="ctr">
            <a:spAutoFit/>
          </a:bodyPr>
          <a:lstStyle/>
          <a:p>
            <a:endParaRPr lang="ru-RU" altLang="ru-RU" dirty="0"/>
          </a:p>
        </p:txBody>
      </p:sp>
      <p:sp>
        <p:nvSpPr>
          <p:cNvPr id="11267" name="Rectangle 3"/>
          <p:cNvSpPr>
            <a:spLocks noChangeArrowheads="1"/>
          </p:cNvSpPr>
          <p:nvPr/>
        </p:nvSpPr>
        <p:spPr bwMode="auto">
          <a:xfrm>
            <a:off x="0" y="4891088"/>
            <a:ext cx="9144000" cy="0"/>
          </a:xfrm>
          <a:prstGeom prst="rect">
            <a:avLst/>
          </a:prstGeom>
          <a:noFill/>
          <a:ln w="9525">
            <a:noFill/>
            <a:miter lim="800000"/>
            <a:headEnd/>
            <a:tailEnd/>
          </a:ln>
        </p:spPr>
        <p:txBody>
          <a:bodyPr wrap="none" anchor="ctr">
            <a:spAutoFit/>
          </a:bodyPr>
          <a:lstStyle/>
          <a:p>
            <a:endParaRPr lang="ru-RU" altLang="ru-RU" dirty="0"/>
          </a:p>
        </p:txBody>
      </p:sp>
      <p:sp>
        <p:nvSpPr>
          <p:cNvPr id="11268" name="Rectangle 4"/>
          <p:cNvSpPr>
            <a:spLocks noChangeArrowheads="1"/>
          </p:cNvSpPr>
          <p:nvPr/>
        </p:nvSpPr>
        <p:spPr bwMode="auto">
          <a:xfrm>
            <a:off x="849313" y="1866900"/>
            <a:ext cx="7394575" cy="552450"/>
          </a:xfrm>
          <a:prstGeom prst="rect">
            <a:avLst/>
          </a:prstGeom>
          <a:noFill/>
          <a:ln w="9525">
            <a:noFill/>
            <a:miter lim="800000"/>
            <a:headEnd/>
            <a:tailEnd/>
          </a:ln>
        </p:spPr>
        <p:txBody>
          <a:bodyPr anchor="ctr">
            <a:spAutoFit/>
          </a:bodyPr>
          <a:lstStyle/>
          <a:p>
            <a:pPr algn="ctr"/>
            <a:r>
              <a:rPr lang="ru-RU" altLang="ru-RU" sz="3000" b="1" dirty="0"/>
              <a:t>Газохимия</a:t>
            </a:r>
          </a:p>
        </p:txBody>
      </p:sp>
      <p:sp>
        <p:nvSpPr>
          <p:cNvPr id="11269" name="Rectangle 6"/>
          <p:cNvSpPr>
            <a:spLocks noChangeArrowheads="1"/>
          </p:cNvSpPr>
          <p:nvPr/>
        </p:nvSpPr>
        <p:spPr bwMode="auto">
          <a:xfrm>
            <a:off x="57150" y="3992563"/>
            <a:ext cx="8978900" cy="366712"/>
          </a:xfrm>
          <a:prstGeom prst="rect">
            <a:avLst/>
          </a:prstGeom>
          <a:noFill/>
          <a:ln w="9525">
            <a:noFill/>
            <a:miter lim="800000"/>
            <a:headEnd/>
            <a:tailEnd/>
          </a:ln>
        </p:spPr>
        <p:txBody>
          <a:bodyPr anchor="ctr">
            <a:spAutoFit/>
          </a:bodyPr>
          <a:lstStyle/>
          <a:p>
            <a:pPr algn="ctr"/>
            <a:r>
              <a:rPr lang="ru-RU" altLang="ru-RU" b="1" smtClean="0">
                <a:solidFill>
                  <a:schemeClr val="tx2"/>
                </a:solidFill>
              </a:rPr>
              <a:t>Черновые материалы</a:t>
            </a:r>
            <a:endParaRPr lang="ru-RU" altLang="ru-RU" dirty="0"/>
          </a:p>
        </p:txBody>
      </p:sp>
      <p:sp>
        <p:nvSpPr>
          <p:cNvPr id="11270" name="Rectangle 7"/>
          <p:cNvSpPr>
            <a:spLocks noChangeArrowheads="1"/>
          </p:cNvSpPr>
          <p:nvPr/>
        </p:nvSpPr>
        <p:spPr bwMode="auto">
          <a:xfrm>
            <a:off x="1475656" y="5076716"/>
            <a:ext cx="6192688" cy="646331"/>
          </a:xfrm>
          <a:prstGeom prst="rect">
            <a:avLst/>
          </a:prstGeom>
          <a:noFill/>
          <a:ln w="9525">
            <a:noFill/>
            <a:miter lim="800000"/>
            <a:headEnd/>
            <a:tailEnd/>
          </a:ln>
        </p:spPr>
        <p:txBody>
          <a:bodyPr wrap="square" anchor="ctr">
            <a:spAutoFit/>
          </a:bodyPr>
          <a:lstStyle/>
          <a:p>
            <a:pPr algn="ctr"/>
            <a:r>
              <a:rPr lang="ru-RU" altLang="ru-RU" b="1" dirty="0"/>
              <a:t>Лектор – к.т.н., доцент отделения химической инженерии ИШПР Юрьев Е.М.</a:t>
            </a:r>
            <a:r>
              <a:rPr lang="ru-RU" altLang="ru-RU" dirty="0"/>
              <a:t> </a:t>
            </a:r>
          </a:p>
        </p:txBody>
      </p:sp>
      <p:sp>
        <p:nvSpPr>
          <p:cNvPr id="11271" name="Rectangle 6"/>
          <p:cNvSpPr>
            <a:spLocks noChangeArrowheads="1"/>
          </p:cNvSpPr>
          <p:nvPr/>
        </p:nvSpPr>
        <p:spPr bwMode="auto">
          <a:xfrm>
            <a:off x="82550" y="3184525"/>
            <a:ext cx="8978900" cy="488950"/>
          </a:xfrm>
          <a:prstGeom prst="rect">
            <a:avLst/>
          </a:prstGeom>
          <a:noFill/>
          <a:ln w="9525">
            <a:noFill/>
            <a:miter lim="800000"/>
            <a:headEnd/>
            <a:tailEnd/>
          </a:ln>
        </p:spPr>
        <p:txBody>
          <a:bodyPr anchor="ctr">
            <a:spAutoFit/>
          </a:bodyPr>
          <a:lstStyle/>
          <a:p>
            <a:pPr algn="ctr"/>
            <a:r>
              <a:rPr lang="ru-RU" altLang="ru-RU" sz="2600" b="1" dirty="0" smtClean="0"/>
              <a:t>Лекция</a:t>
            </a:r>
            <a:endParaRPr lang="ru-RU" altLang="ru-RU" sz="2600" dirty="0"/>
          </a:p>
        </p:txBody>
      </p:sp>
    </p:spTree>
    <p:extLst>
      <p:ext uri="{BB962C8B-B14F-4D97-AF65-F5344CB8AC3E}">
        <p14:creationId xmlns:p14="http://schemas.microsoft.com/office/powerpoint/2010/main" val="37188247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dirty="0"/>
          </a:p>
        </p:txBody>
      </p:sp>
      <p:sp>
        <p:nvSpPr>
          <p:cNvPr id="15363" name="Rectangle 5"/>
          <p:cNvSpPr>
            <a:spLocks noChangeArrowheads="1"/>
          </p:cNvSpPr>
          <p:nvPr/>
        </p:nvSpPr>
        <p:spPr bwMode="auto">
          <a:xfrm>
            <a:off x="165100" y="115888"/>
            <a:ext cx="8978900" cy="488950"/>
          </a:xfrm>
          <a:prstGeom prst="rect">
            <a:avLst/>
          </a:prstGeom>
          <a:noFill/>
          <a:ln w="9525">
            <a:noFill/>
            <a:miter lim="800000"/>
            <a:headEnd/>
            <a:tailEnd/>
          </a:ln>
        </p:spPr>
        <p:txBody>
          <a:bodyPr anchor="ctr">
            <a:spAutoFit/>
          </a:bodyPr>
          <a:lstStyle/>
          <a:p>
            <a:pPr algn="ctr"/>
            <a:r>
              <a:rPr lang="en-US" altLang="ru-RU" sz="2600" b="1" dirty="0" smtClean="0"/>
              <a:t>T-s-</a:t>
            </a:r>
            <a:r>
              <a:rPr lang="ru-RU" altLang="ru-RU" sz="2600" b="1" dirty="0" smtClean="0"/>
              <a:t>диаграмма</a:t>
            </a:r>
            <a:endParaRPr lang="ru-RU" altLang="ru-RU" sz="2600" dirty="0"/>
          </a:p>
        </p:txBody>
      </p:sp>
      <p:sp>
        <p:nvSpPr>
          <p:cNvPr id="6" name="Rectangle 4"/>
          <p:cNvSpPr>
            <a:spLocks noChangeArrowheads="1"/>
          </p:cNvSpPr>
          <p:nvPr/>
        </p:nvSpPr>
        <p:spPr bwMode="auto">
          <a:xfrm>
            <a:off x="434090" y="6525344"/>
            <a:ext cx="8423275" cy="276999"/>
          </a:xfrm>
          <a:prstGeom prst="rect">
            <a:avLst/>
          </a:prstGeom>
          <a:noFill/>
          <a:ln>
            <a:noFill/>
          </a:ln>
          <a:extLst/>
        </p:spPr>
        <p:txBody>
          <a:bodyPr anchor="t" anchorCtr="0">
            <a:spAutoFit/>
          </a:bodyPr>
          <a:lstStyle/>
          <a:p>
            <a:pPr algn="ctr" eaLnBrk="0" hangingPunct="0">
              <a:defRPr/>
            </a:pPr>
            <a:r>
              <a:rPr lang="ru-RU" sz="1200" b="1" dirty="0" smtClean="0">
                <a:latin typeface="+mj-lt"/>
                <a:cs typeface="Times New Roman" pitchFamily="18" charset="0"/>
              </a:rPr>
              <a:t>Идеальный холодильный цикл на диаграмме температура - энтропия</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3252" y="44624"/>
            <a:ext cx="8955252" cy="629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47603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dirty="0"/>
          </a:p>
        </p:txBody>
      </p:sp>
      <p:sp>
        <p:nvSpPr>
          <p:cNvPr id="15363" name="Rectangle 5"/>
          <p:cNvSpPr>
            <a:spLocks noChangeArrowheads="1"/>
          </p:cNvSpPr>
          <p:nvPr/>
        </p:nvSpPr>
        <p:spPr bwMode="auto">
          <a:xfrm>
            <a:off x="165100" y="115888"/>
            <a:ext cx="8978900" cy="488950"/>
          </a:xfrm>
          <a:prstGeom prst="rect">
            <a:avLst/>
          </a:prstGeom>
          <a:noFill/>
          <a:ln w="9525">
            <a:noFill/>
            <a:miter lim="800000"/>
            <a:headEnd/>
            <a:tailEnd/>
          </a:ln>
        </p:spPr>
        <p:txBody>
          <a:bodyPr anchor="ctr">
            <a:spAutoFit/>
          </a:bodyPr>
          <a:lstStyle/>
          <a:p>
            <a:pPr algn="ctr"/>
            <a:r>
              <a:rPr lang="en-US" altLang="ru-RU" sz="2600" b="1" dirty="0" smtClean="0"/>
              <a:t>T-s-</a:t>
            </a:r>
            <a:r>
              <a:rPr lang="ru-RU" altLang="ru-RU" sz="2600" b="1" dirty="0" smtClean="0"/>
              <a:t>диаграмма</a:t>
            </a:r>
            <a:endParaRPr lang="ru-RU" altLang="ru-RU" sz="2600" dirty="0"/>
          </a:p>
        </p:txBody>
      </p:sp>
      <p:sp>
        <p:nvSpPr>
          <p:cNvPr id="6" name="Rectangle 4"/>
          <p:cNvSpPr>
            <a:spLocks noChangeArrowheads="1"/>
          </p:cNvSpPr>
          <p:nvPr/>
        </p:nvSpPr>
        <p:spPr bwMode="auto">
          <a:xfrm>
            <a:off x="434090" y="5805264"/>
            <a:ext cx="8423275" cy="276999"/>
          </a:xfrm>
          <a:prstGeom prst="rect">
            <a:avLst/>
          </a:prstGeom>
          <a:noFill/>
          <a:ln>
            <a:noFill/>
          </a:ln>
          <a:extLst/>
        </p:spPr>
        <p:txBody>
          <a:bodyPr anchor="t" anchorCtr="0">
            <a:spAutoFit/>
          </a:bodyPr>
          <a:lstStyle/>
          <a:p>
            <a:pPr algn="ctr" eaLnBrk="0" hangingPunct="0">
              <a:defRPr/>
            </a:pPr>
            <a:r>
              <a:rPr lang="ru-RU" sz="1200" b="1" dirty="0" smtClean="0">
                <a:latin typeface="+mj-lt"/>
                <a:cs typeface="Times New Roman" pitchFamily="18" charset="0"/>
              </a:rPr>
              <a:t>Идеальный холодильный цикл на диаграмме температура - энтропия</a:t>
            </a:r>
          </a:p>
        </p:txBody>
      </p:sp>
      <p:pic>
        <p:nvPicPr>
          <p:cNvPr id="7170" name="Picture 2" descr="https://www.researchgate.net/profile/Awajiogak-Ujile/publication/260422296/figure/fig4/AS:317868404166665@1452797141418/Temperature-entropy-diagram-of-a-propane-refrigeration-cyc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6310" y="1147255"/>
            <a:ext cx="5864002" cy="4297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525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dirty="0"/>
          </a:p>
        </p:txBody>
      </p:sp>
      <p:sp>
        <p:nvSpPr>
          <p:cNvPr id="15363" name="Rectangle 5"/>
          <p:cNvSpPr>
            <a:spLocks noChangeArrowheads="1"/>
          </p:cNvSpPr>
          <p:nvPr/>
        </p:nvSpPr>
        <p:spPr bwMode="auto">
          <a:xfrm>
            <a:off x="165100" y="115888"/>
            <a:ext cx="8978900" cy="488950"/>
          </a:xfrm>
          <a:prstGeom prst="rect">
            <a:avLst/>
          </a:prstGeom>
          <a:noFill/>
          <a:ln w="9525">
            <a:noFill/>
            <a:miter lim="800000"/>
            <a:headEnd/>
            <a:tailEnd/>
          </a:ln>
        </p:spPr>
        <p:txBody>
          <a:bodyPr anchor="ctr">
            <a:spAutoFit/>
          </a:bodyPr>
          <a:lstStyle/>
          <a:p>
            <a:pPr algn="ctr"/>
            <a:r>
              <a:rPr lang="en-US" altLang="ru-RU" sz="2600" b="1" dirty="0" smtClean="0"/>
              <a:t>T-s-</a:t>
            </a:r>
            <a:r>
              <a:rPr lang="ru-RU" altLang="ru-RU" sz="2600" b="1" dirty="0" smtClean="0"/>
              <a:t>диаграмма</a:t>
            </a:r>
            <a:endParaRPr lang="ru-RU" altLang="ru-RU" sz="2600" dirty="0"/>
          </a:p>
        </p:txBody>
      </p:sp>
      <p:sp>
        <p:nvSpPr>
          <p:cNvPr id="6" name="Rectangle 4"/>
          <p:cNvSpPr>
            <a:spLocks noChangeArrowheads="1"/>
          </p:cNvSpPr>
          <p:nvPr/>
        </p:nvSpPr>
        <p:spPr bwMode="auto">
          <a:xfrm>
            <a:off x="434090" y="6525344"/>
            <a:ext cx="8423275" cy="276999"/>
          </a:xfrm>
          <a:prstGeom prst="rect">
            <a:avLst/>
          </a:prstGeom>
          <a:noFill/>
          <a:ln>
            <a:noFill/>
          </a:ln>
          <a:extLst/>
        </p:spPr>
        <p:txBody>
          <a:bodyPr anchor="t" anchorCtr="0">
            <a:spAutoFit/>
          </a:bodyPr>
          <a:lstStyle/>
          <a:p>
            <a:pPr algn="ctr" eaLnBrk="0" hangingPunct="0">
              <a:defRPr/>
            </a:pPr>
            <a:r>
              <a:rPr lang="ru-RU" sz="1200" b="1" dirty="0" smtClean="0">
                <a:latin typeface="+mj-lt"/>
                <a:cs typeface="Times New Roman" pitchFamily="18" charset="0"/>
              </a:rPr>
              <a:t>Идеальный парокомпрессионный холодильный цикл на диаграмме температура - энтропия</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3252" y="44624"/>
            <a:ext cx="8955252" cy="629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Прямая со стрелкой 6"/>
          <p:cNvCxnSpPr/>
          <p:nvPr/>
        </p:nvCxnSpPr>
        <p:spPr>
          <a:xfrm>
            <a:off x="6156176" y="1412776"/>
            <a:ext cx="0" cy="2952328"/>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Полилиния 8"/>
          <p:cNvSpPr/>
          <p:nvPr/>
        </p:nvSpPr>
        <p:spPr>
          <a:xfrm>
            <a:off x="5157592" y="1410789"/>
            <a:ext cx="973242" cy="1677582"/>
          </a:xfrm>
          <a:custGeom>
            <a:avLst/>
            <a:gdLst>
              <a:gd name="connsiteX0" fmla="*/ 973242 w 973242"/>
              <a:gd name="connsiteY0" fmla="*/ 0 h 1677582"/>
              <a:gd name="connsiteX1" fmla="*/ 703277 w 973242"/>
              <a:gd name="connsiteY1" fmla="*/ 844731 h 1677582"/>
              <a:gd name="connsiteX2" fmla="*/ 241722 w 973242"/>
              <a:gd name="connsiteY2" fmla="*/ 1515291 h 1677582"/>
              <a:gd name="connsiteX3" fmla="*/ 24008 w 973242"/>
              <a:gd name="connsiteY3" fmla="*/ 1663337 h 1677582"/>
              <a:gd name="connsiteX4" fmla="*/ 15299 w 973242"/>
              <a:gd name="connsiteY4" fmla="*/ 1663337 h 1677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242" h="1677582">
                <a:moveTo>
                  <a:pt x="973242" y="0"/>
                </a:moveTo>
                <a:cubicBezTo>
                  <a:pt x="899219" y="296091"/>
                  <a:pt x="825197" y="592183"/>
                  <a:pt x="703277" y="844731"/>
                </a:cubicBezTo>
                <a:cubicBezTo>
                  <a:pt x="581357" y="1097279"/>
                  <a:pt x="354933" y="1378857"/>
                  <a:pt x="241722" y="1515291"/>
                </a:cubicBezTo>
                <a:cubicBezTo>
                  <a:pt x="128510" y="1651725"/>
                  <a:pt x="61745" y="1638663"/>
                  <a:pt x="24008" y="1663337"/>
                </a:cubicBezTo>
                <a:cubicBezTo>
                  <a:pt x="-13729" y="1688011"/>
                  <a:pt x="785" y="1675674"/>
                  <a:pt x="15299" y="1663337"/>
                </a:cubicBezTo>
              </a:path>
            </a:pathLst>
          </a:custGeom>
          <a:noFill/>
          <a:ln w="381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4" name="Прямая со стрелкой 13"/>
          <p:cNvCxnSpPr>
            <a:endCxn id="9" idx="4"/>
          </p:cNvCxnSpPr>
          <p:nvPr/>
        </p:nvCxnSpPr>
        <p:spPr>
          <a:xfrm flipV="1">
            <a:off x="3779912" y="3074126"/>
            <a:ext cx="1392979" cy="14245"/>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Полилиния 12"/>
          <p:cNvSpPr/>
          <p:nvPr/>
        </p:nvSpPr>
        <p:spPr>
          <a:xfrm>
            <a:off x="3779912" y="3100251"/>
            <a:ext cx="236777" cy="1262743"/>
          </a:xfrm>
          <a:custGeom>
            <a:avLst/>
            <a:gdLst>
              <a:gd name="connsiteX0" fmla="*/ 1645 w 236777"/>
              <a:gd name="connsiteY0" fmla="*/ 0 h 1262743"/>
              <a:gd name="connsiteX1" fmla="*/ 10354 w 236777"/>
              <a:gd name="connsiteY1" fmla="*/ 365760 h 1262743"/>
              <a:gd name="connsiteX2" fmla="*/ 80022 w 236777"/>
              <a:gd name="connsiteY2" fmla="*/ 705395 h 1262743"/>
              <a:gd name="connsiteX3" fmla="*/ 236777 w 236777"/>
              <a:gd name="connsiteY3" fmla="*/ 1262743 h 1262743"/>
              <a:gd name="connsiteX4" fmla="*/ 236777 w 236777"/>
              <a:gd name="connsiteY4" fmla="*/ 1262743 h 1262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777" h="1262743">
                <a:moveTo>
                  <a:pt x="1645" y="0"/>
                </a:moveTo>
                <a:cubicBezTo>
                  <a:pt x="-532" y="124097"/>
                  <a:pt x="-2709" y="248194"/>
                  <a:pt x="10354" y="365760"/>
                </a:cubicBezTo>
                <a:cubicBezTo>
                  <a:pt x="23417" y="483326"/>
                  <a:pt x="42285" y="555898"/>
                  <a:pt x="80022" y="705395"/>
                </a:cubicBezTo>
                <a:cubicBezTo>
                  <a:pt x="117759" y="854892"/>
                  <a:pt x="236777" y="1262743"/>
                  <a:pt x="236777" y="1262743"/>
                </a:cubicBezTo>
                <a:lnTo>
                  <a:pt x="236777" y="1262743"/>
                </a:lnTo>
              </a:path>
            </a:pathLst>
          </a:custGeom>
          <a:noFill/>
          <a:ln w="381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9" name="Прямая со стрелкой 18"/>
          <p:cNvCxnSpPr/>
          <p:nvPr/>
        </p:nvCxnSpPr>
        <p:spPr>
          <a:xfrm flipH="1">
            <a:off x="4032070" y="4362994"/>
            <a:ext cx="2124106" cy="0"/>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982525" y="4450411"/>
            <a:ext cx="360040" cy="215444"/>
          </a:xfrm>
          <a:prstGeom prst="rect">
            <a:avLst/>
          </a:prstGeom>
          <a:solidFill>
            <a:schemeClr val="bg1"/>
          </a:solidFill>
          <a:ln>
            <a:solidFill>
              <a:srgbClr val="FF0000"/>
            </a:solidFill>
          </a:ln>
        </p:spPr>
        <p:txBody>
          <a:bodyPr wrap="square" lIns="0" tIns="0" rIns="0" bIns="0" rtlCol="0">
            <a:spAutoFit/>
          </a:bodyPr>
          <a:lstStyle/>
          <a:p>
            <a:pPr algn="ctr"/>
            <a:r>
              <a:rPr lang="en-US" sz="1400" b="1" dirty="0">
                <a:solidFill>
                  <a:srgbClr val="FF0000"/>
                </a:solidFill>
              </a:rPr>
              <a:t>A</a:t>
            </a:r>
            <a:endParaRPr lang="ru-RU" sz="1400" b="1" dirty="0">
              <a:solidFill>
                <a:srgbClr val="FF0000"/>
              </a:solidFill>
            </a:endParaRPr>
          </a:p>
        </p:txBody>
      </p:sp>
      <p:sp>
        <p:nvSpPr>
          <p:cNvPr id="23" name="TextBox 22"/>
          <p:cNvSpPr txBox="1"/>
          <p:nvPr/>
        </p:nvSpPr>
        <p:spPr>
          <a:xfrm>
            <a:off x="6156176" y="1221802"/>
            <a:ext cx="360040" cy="215444"/>
          </a:xfrm>
          <a:prstGeom prst="rect">
            <a:avLst/>
          </a:prstGeom>
          <a:solidFill>
            <a:schemeClr val="bg1"/>
          </a:solidFill>
          <a:ln>
            <a:solidFill>
              <a:srgbClr val="FF0000"/>
            </a:solidFill>
          </a:ln>
        </p:spPr>
        <p:txBody>
          <a:bodyPr wrap="square" lIns="0" tIns="0" rIns="0" bIns="0" rtlCol="0">
            <a:spAutoFit/>
          </a:bodyPr>
          <a:lstStyle/>
          <a:p>
            <a:pPr algn="ctr"/>
            <a:r>
              <a:rPr lang="en-US" sz="1400" b="1" dirty="0">
                <a:solidFill>
                  <a:srgbClr val="FF0000"/>
                </a:solidFill>
              </a:rPr>
              <a:t>B</a:t>
            </a:r>
            <a:endParaRPr lang="ru-RU" sz="1400" b="1" dirty="0">
              <a:solidFill>
                <a:srgbClr val="FF0000"/>
              </a:solidFill>
            </a:endParaRPr>
          </a:p>
        </p:txBody>
      </p:sp>
      <p:sp>
        <p:nvSpPr>
          <p:cNvPr id="24" name="TextBox 23"/>
          <p:cNvSpPr txBox="1"/>
          <p:nvPr/>
        </p:nvSpPr>
        <p:spPr>
          <a:xfrm>
            <a:off x="3852050" y="2781218"/>
            <a:ext cx="360040" cy="215444"/>
          </a:xfrm>
          <a:prstGeom prst="rect">
            <a:avLst/>
          </a:prstGeom>
          <a:solidFill>
            <a:schemeClr val="bg1"/>
          </a:solidFill>
          <a:ln>
            <a:solidFill>
              <a:srgbClr val="FF0000"/>
            </a:solidFill>
          </a:ln>
        </p:spPr>
        <p:txBody>
          <a:bodyPr wrap="square" lIns="0" tIns="0" rIns="0" bIns="0" rtlCol="0">
            <a:spAutoFit/>
          </a:bodyPr>
          <a:lstStyle/>
          <a:p>
            <a:pPr algn="ctr"/>
            <a:r>
              <a:rPr lang="en-US" sz="1400" b="1" dirty="0" smtClean="0">
                <a:solidFill>
                  <a:srgbClr val="FF0000"/>
                </a:solidFill>
              </a:rPr>
              <a:t>C</a:t>
            </a:r>
            <a:endParaRPr lang="ru-RU" sz="1400" b="1" dirty="0">
              <a:solidFill>
                <a:srgbClr val="FF0000"/>
              </a:solidFill>
            </a:endParaRPr>
          </a:p>
        </p:txBody>
      </p:sp>
      <p:sp>
        <p:nvSpPr>
          <p:cNvPr id="25" name="TextBox 24"/>
          <p:cNvSpPr txBox="1"/>
          <p:nvPr/>
        </p:nvSpPr>
        <p:spPr>
          <a:xfrm>
            <a:off x="4085058" y="4460033"/>
            <a:ext cx="360040" cy="215444"/>
          </a:xfrm>
          <a:prstGeom prst="rect">
            <a:avLst/>
          </a:prstGeom>
          <a:solidFill>
            <a:schemeClr val="bg1"/>
          </a:solidFill>
          <a:ln>
            <a:solidFill>
              <a:srgbClr val="FF0000"/>
            </a:solidFill>
          </a:ln>
        </p:spPr>
        <p:txBody>
          <a:bodyPr wrap="square" lIns="0" tIns="0" rIns="0" bIns="0" rtlCol="0">
            <a:spAutoFit/>
          </a:bodyPr>
          <a:lstStyle/>
          <a:p>
            <a:pPr algn="ctr"/>
            <a:r>
              <a:rPr lang="en-US" sz="1400" b="1" dirty="0">
                <a:solidFill>
                  <a:srgbClr val="FF0000"/>
                </a:solidFill>
              </a:rPr>
              <a:t>D</a:t>
            </a:r>
            <a:endParaRPr lang="ru-RU" sz="1400" b="1" dirty="0">
              <a:solidFill>
                <a:srgbClr val="FF0000"/>
              </a:solidFill>
            </a:endParaRPr>
          </a:p>
        </p:txBody>
      </p:sp>
      <p:cxnSp>
        <p:nvCxnSpPr>
          <p:cNvPr id="28" name="Прямая со стрелкой 27"/>
          <p:cNvCxnSpPr>
            <a:endCxn id="13" idx="0"/>
          </p:cNvCxnSpPr>
          <p:nvPr/>
        </p:nvCxnSpPr>
        <p:spPr>
          <a:xfrm flipV="1">
            <a:off x="3781557" y="3100251"/>
            <a:ext cx="0" cy="1262743"/>
          </a:xfrm>
          <a:prstGeom prst="straightConnector1">
            <a:avLst/>
          </a:prstGeom>
          <a:ln w="38100">
            <a:solidFill>
              <a:srgbClr val="FF0000"/>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flipH="1">
            <a:off x="3779912" y="4348136"/>
            <a:ext cx="236777" cy="0"/>
          </a:xfrm>
          <a:prstGeom prst="straightConnector1">
            <a:avLst/>
          </a:prstGeom>
          <a:ln w="38100">
            <a:solidFill>
              <a:srgbClr val="FF0000"/>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977571" y="3176498"/>
            <a:ext cx="360040" cy="215444"/>
          </a:xfrm>
          <a:prstGeom prst="rect">
            <a:avLst/>
          </a:prstGeom>
          <a:solidFill>
            <a:schemeClr val="bg1"/>
          </a:solidFill>
          <a:ln>
            <a:solidFill>
              <a:srgbClr val="FF0000"/>
            </a:solidFill>
          </a:ln>
        </p:spPr>
        <p:txBody>
          <a:bodyPr wrap="square" lIns="0" tIns="0" rIns="0" bIns="0" rtlCol="0">
            <a:spAutoFit/>
          </a:bodyPr>
          <a:lstStyle/>
          <a:p>
            <a:pPr algn="ctr"/>
            <a:r>
              <a:rPr lang="en-US" sz="1400" b="1" dirty="0" smtClean="0">
                <a:solidFill>
                  <a:srgbClr val="FF0000"/>
                </a:solidFill>
              </a:rPr>
              <a:t>E</a:t>
            </a:r>
            <a:endParaRPr lang="ru-RU" sz="1400" b="1" dirty="0">
              <a:solidFill>
                <a:srgbClr val="FF0000"/>
              </a:solidFill>
            </a:endParaRPr>
          </a:p>
        </p:txBody>
      </p:sp>
      <p:pic>
        <p:nvPicPr>
          <p:cNvPr id="18" name="Picture 2" descr="Термодинамические циклы холодильных машин - презентация онлайн"/>
          <p:cNvPicPr>
            <a:picLocks noChangeAspect="1" noChangeArrowheads="1"/>
          </p:cNvPicPr>
          <p:nvPr/>
        </p:nvPicPr>
        <p:blipFill rotWithShape="1">
          <a:blip r:embed="rId3">
            <a:extLst>
              <a:ext uri="{28A0092B-C50C-407E-A947-70E740481C1C}">
                <a14:useLocalDpi xmlns:a14="http://schemas.microsoft.com/office/drawing/2010/main" val="0"/>
              </a:ext>
            </a:extLst>
          </a:blip>
          <a:srcRect l="4793" t="10631" r="62802" b="41065"/>
          <a:stretch/>
        </p:blipFill>
        <p:spPr bwMode="auto">
          <a:xfrm>
            <a:off x="683568" y="115888"/>
            <a:ext cx="1818486" cy="203303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080541" y="1484784"/>
            <a:ext cx="360040" cy="215444"/>
          </a:xfrm>
          <a:prstGeom prst="rect">
            <a:avLst/>
          </a:prstGeom>
          <a:solidFill>
            <a:schemeClr val="bg1"/>
          </a:solidFill>
          <a:ln>
            <a:solidFill>
              <a:srgbClr val="FF0000"/>
            </a:solidFill>
          </a:ln>
        </p:spPr>
        <p:txBody>
          <a:bodyPr wrap="square" lIns="0" tIns="0" rIns="0" bIns="0" rtlCol="0">
            <a:spAutoFit/>
          </a:bodyPr>
          <a:lstStyle/>
          <a:p>
            <a:pPr algn="ctr"/>
            <a:r>
              <a:rPr lang="en-US" sz="1400" b="1" dirty="0">
                <a:solidFill>
                  <a:srgbClr val="FF0000"/>
                </a:solidFill>
              </a:rPr>
              <a:t>A</a:t>
            </a:r>
            <a:endParaRPr lang="ru-RU" sz="1400" b="1" dirty="0">
              <a:solidFill>
                <a:srgbClr val="FF0000"/>
              </a:solidFill>
            </a:endParaRPr>
          </a:p>
        </p:txBody>
      </p:sp>
      <p:sp>
        <p:nvSpPr>
          <p:cNvPr id="21" name="TextBox 20"/>
          <p:cNvSpPr txBox="1"/>
          <p:nvPr/>
        </p:nvSpPr>
        <p:spPr>
          <a:xfrm>
            <a:off x="2142014" y="497116"/>
            <a:ext cx="360040" cy="215444"/>
          </a:xfrm>
          <a:prstGeom prst="rect">
            <a:avLst/>
          </a:prstGeom>
          <a:solidFill>
            <a:schemeClr val="bg1"/>
          </a:solidFill>
          <a:ln>
            <a:solidFill>
              <a:srgbClr val="FF0000"/>
            </a:solidFill>
          </a:ln>
        </p:spPr>
        <p:txBody>
          <a:bodyPr wrap="square" lIns="0" tIns="0" rIns="0" bIns="0" rtlCol="0">
            <a:spAutoFit/>
          </a:bodyPr>
          <a:lstStyle/>
          <a:p>
            <a:pPr algn="ctr"/>
            <a:r>
              <a:rPr lang="en-US" sz="1400" b="1" dirty="0">
                <a:solidFill>
                  <a:srgbClr val="FF0000"/>
                </a:solidFill>
              </a:rPr>
              <a:t>B</a:t>
            </a:r>
            <a:endParaRPr lang="ru-RU" sz="1400" b="1" dirty="0">
              <a:solidFill>
                <a:srgbClr val="FF0000"/>
              </a:solidFill>
            </a:endParaRPr>
          </a:p>
        </p:txBody>
      </p:sp>
      <p:sp>
        <p:nvSpPr>
          <p:cNvPr id="26" name="TextBox 25"/>
          <p:cNvSpPr txBox="1"/>
          <p:nvPr/>
        </p:nvSpPr>
        <p:spPr>
          <a:xfrm>
            <a:off x="400232" y="456973"/>
            <a:ext cx="360040" cy="215444"/>
          </a:xfrm>
          <a:prstGeom prst="rect">
            <a:avLst/>
          </a:prstGeom>
          <a:solidFill>
            <a:schemeClr val="bg1"/>
          </a:solidFill>
          <a:ln>
            <a:solidFill>
              <a:srgbClr val="FF0000"/>
            </a:solidFill>
          </a:ln>
        </p:spPr>
        <p:txBody>
          <a:bodyPr wrap="square" lIns="0" tIns="0" rIns="0" bIns="0" rtlCol="0">
            <a:spAutoFit/>
          </a:bodyPr>
          <a:lstStyle/>
          <a:p>
            <a:pPr algn="ctr"/>
            <a:r>
              <a:rPr lang="en-US" sz="1400" b="1" dirty="0" smtClean="0">
                <a:solidFill>
                  <a:srgbClr val="FF0000"/>
                </a:solidFill>
              </a:rPr>
              <a:t>C</a:t>
            </a:r>
            <a:endParaRPr lang="ru-RU" sz="1400" b="1" dirty="0">
              <a:solidFill>
                <a:srgbClr val="FF0000"/>
              </a:solidFill>
            </a:endParaRPr>
          </a:p>
        </p:txBody>
      </p:sp>
      <p:sp>
        <p:nvSpPr>
          <p:cNvPr id="27" name="TextBox 26"/>
          <p:cNvSpPr txBox="1"/>
          <p:nvPr/>
        </p:nvSpPr>
        <p:spPr>
          <a:xfrm>
            <a:off x="483331" y="1772816"/>
            <a:ext cx="360040" cy="215444"/>
          </a:xfrm>
          <a:prstGeom prst="rect">
            <a:avLst/>
          </a:prstGeom>
          <a:solidFill>
            <a:schemeClr val="bg1"/>
          </a:solidFill>
          <a:ln>
            <a:solidFill>
              <a:srgbClr val="FF0000"/>
            </a:solidFill>
          </a:ln>
        </p:spPr>
        <p:txBody>
          <a:bodyPr wrap="square" lIns="0" tIns="0" rIns="0" bIns="0" rtlCol="0">
            <a:spAutoFit/>
          </a:bodyPr>
          <a:lstStyle/>
          <a:p>
            <a:pPr algn="ctr"/>
            <a:r>
              <a:rPr lang="en-US" sz="1400" b="1" dirty="0">
                <a:solidFill>
                  <a:srgbClr val="FF0000"/>
                </a:solidFill>
              </a:rPr>
              <a:t>D</a:t>
            </a:r>
            <a:endParaRPr lang="ru-RU" sz="1400" b="1" dirty="0">
              <a:solidFill>
                <a:srgbClr val="FF0000"/>
              </a:solidFill>
            </a:endParaRPr>
          </a:p>
        </p:txBody>
      </p:sp>
    </p:spTree>
    <p:extLst>
      <p:ext uri="{BB962C8B-B14F-4D97-AF65-F5344CB8AC3E}">
        <p14:creationId xmlns:p14="http://schemas.microsoft.com/office/powerpoint/2010/main" val="39418991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dirty="0"/>
          </a:p>
        </p:txBody>
      </p:sp>
      <p:sp>
        <p:nvSpPr>
          <p:cNvPr id="15363" name="Rectangle 5"/>
          <p:cNvSpPr>
            <a:spLocks noChangeArrowheads="1"/>
          </p:cNvSpPr>
          <p:nvPr/>
        </p:nvSpPr>
        <p:spPr bwMode="auto">
          <a:xfrm>
            <a:off x="165100" y="115888"/>
            <a:ext cx="8978900" cy="488950"/>
          </a:xfrm>
          <a:prstGeom prst="rect">
            <a:avLst/>
          </a:prstGeom>
          <a:noFill/>
          <a:ln w="9525">
            <a:noFill/>
            <a:miter lim="800000"/>
            <a:headEnd/>
            <a:tailEnd/>
          </a:ln>
        </p:spPr>
        <p:txBody>
          <a:bodyPr anchor="ctr">
            <a:spAutoFit/>
          </a:bodyPr>
          <a:lstStyle/>
          <a:p>
            <a:pPr algn="ctr"/>
            <a:r>
              <a:rPr lang="en-US" altLang="ru-RU" sz="2600" b="1" dirty="0" smtClean="0"/>
              <a:t>p-H-</a:t>
            </a:r>
            <a:r>
              <a:rPr lang="ru-RU" altLang="ru-RU" sz="2600" b="1" dirty="0" smtClean="0"/>
              <a:t>диаграмма</a:t>
            </a:r>
            <a:endParaRPr lang="ru-RU" altLang="ru-RU" sz="2600" dirty="0"/>
          </a:p>
        </p:txBody>
      </p:sp>
      <p:sp>
        <p:nvSpPr>
          <p:cNvPr id="6" name="Rectangle 4"/>
          <p:cNvSpPr>
            <a:spLocks noChangeArrowheads="1"/>
          </p:cNvSpPr>
          <p:nvPr/>
        </p:nvSpPr>
        <p:spPr bwMode="auto">
          <a:xfrm>
            <a:off x="442911" y="6525344"/>
            <a:ext cx="8423275" cy="276999"/>
          </a:xfrm>
          <a:prstGeom prst="rect">
            <a:avLst/>
          </a:prstGeom>
          <a:noFill/>
          <a:ln>
            <a:noFill/>
          </a:ln>
          <a:extLst/>
        </p:spPr>
        <p:txBody>
          <a:bodyPr anchor="t" anchorCtr="0">
            <a:spAutoFit/>
          </a:bodyPr>
          <a:lstStyle/>
          <a:p>
            <a:pPr algn="ctr" eaLnBrk="0" hangingPunct="0">
              <a:defRPr/>
            </a:pPr>
            <a:r>
              <a:rPr lang="ru-RU" sz="1200" b="1" dirty="0" smtClean="0">
                <a:latin typeface="+mj-lt"/>
                <a:cs typeface="Times New Roman" pitchFamily="18" charset="0"/>
              </a:rPr>
              <a:t>Типичный (идеальный) холодильный цикл пропана (</a:t>
            </a:r>
            <a:r>
              <a:rPr lang="en-US" sz="1200" b="1" dirty="0" smtClean="0">
                <a:latin typeface="+mj-lt"/>
                <a:cs typeface="Times New Roman" pitchFamily="18" charset="0"/>
              </a:rPr>
              <a:t>R290</a:t>
            </a:r>
            <a:r>
              <a:rPr lang="ru-RU" sz="1200" b="1" dirty="0" smtClean="0">
                <a:latin typeface="+mj-lt"/>
                <a:cs typeface="Times New Roman" pitchFamily="18" charset="0"/>
              </a:rPr>
              <a:t>)</a:t>
            </a:r>
          </a:p>
        </p:txBody>
      </p:sp>
      <p:pic>
        <p:nvPicPr>
          <p:cNvPr id="4098" name="Picture 2" descr="https://i2.wp.com/hvac-eng.com/wp-content/uploads/2020/04/Logp-h-diagram-R29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289230"/>
            <a:ext cx="8830690" cy="6823714"/>
          </a:xfrm>
          <a:prstGeom prst="rect">
            <a:avLst/>
          </a:prstGeom>
          <a:noFill/>
          <a:extLst>
            <a:ext uri="{909E8E84-426E-40DD-AFC4-6F175D3DCCD1}">
              <a14:hiddenFill xmlns:a14="http://schemas.microsoft.com/office/drawing/2010/main">
                <a:solidFill>
                  <a:srgbClr val="FFFFFF"/>
                </a:solidFill>
              </a14:hiddenFill>
            </a:ext>
          </a:extLst>
        </p:spPr>
      </p:pic>
      <p:cxnSp>
        <p:nvCxnSpPr>
          <p:cNvPr id="7" name="Прямая со стрелкой 6"/>
          <p:cNvCxnSpPr/>
          <p:nvPr/>
        </p:nvCxnSpPr>
        <p:spPr>
          <a:xfrm flipV="1">
            <a:off x="5292080" y="980728"/>
            <a:ext cx="1008112" cy="2376264"/>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flipH="1">
            <a:off x="3635897" y="980728"/>
            <a:ext cx="2664295"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flipH="1">
            <a:off x="3563888" y="3356992"/>
            <a:ext cx="1728193" cy="0"/>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flipV="1">
            <a:off x="3563888" y="980728"/>
            <a:ext cx="72008" cy="2376264"/>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364088" y="3356992"/>
            <a:ext cx="720080" cy="646331"/>
          </a:xfrm>
          <a:prstGeom prst="rect">
            <a:avLst/>
          </a:prstGeom>
          <a:solidFill>
            <a:schemeClr val="bg1"/>
          </a:solidFill>
          <a:ln>
            <a:solidFill>
              <a:srgbClr val="FF0000"/>
            </a:solidFill>
          </a:ln>
        </p:spPr>
        <p:txBody>
          <a:bodyPr wrap="square" lIns="0" tIns="0" rIns="0" bIns="0" rtlCol="0">
            <a:spAutoFit/>
          </a:bodyPr>
          <a:lstStyle/>
          <a:p>
            <a:pPr algn="ctr"/>
            <a:r>
              <a:rPr lang="ru-RU" sz="1400" b="1" dirty="0" smtClean="0">
                <a:solidFill>
                  <a:srgbClr val="FF0000"/>
                </a:solidFill>
              </a:rPr>
              <a:t>А</a:t>
            </a:r>
          </a:p>
          <a:p>
            <a:pPr algn="ctr"/>
            <a:r>
              <a:rPr lang="ru-RU" sz="1400" b="1" dirty="0" smtClean="0">
                <a:solidFill>
                  <a:srgbClr val="FF0000"/>
                </a:solidFill>
              </a:rPr>
              <a:t>1 бар</a:t>
            </a:r>
          </a:p>
          <a:p>
            <a:pPr algn="ctr"/>
            <a:r>
              <a:rPr lang="ru-RU" sz="1400" b="1" dirty="0" smtClean="0">
                <a:solidFill>
                  <a:srgbClr val="FF0000"/>
                </a:solidFill>
              </a:rPr>
              <a:t>-40 °С</a:t>
            </a:r>
            <a:endParaRPr lang="ru-RU" sz="1400" b="1" dirty="0">
              <a:solidFill>
                <a:srgbClr val="FF0000"/>
              </a:solidFill>
            </a:endParaRPr>
          </a:p>
        </p:txBody>
      </p:sp>
      <p:sp>
        <p:nvSpPr>
          <p:cNvPr id="12" name="TextBox 11"/>
          <p:cNvSpPr txBox="1"/>
          <p:nvPr/>
        </p:nvSpPr>
        <p:spPr>
          <a:xfrm>
            <a:off x="6444208" y="982469"/>
            <a:ext cx="720080" cy="646331"/>
          </a:xfrm>
          <a:prstGeom prst="rect">
            <a:avLst/>
          </a:prstGeom>
          <a:solidFill>
            <a:schemeClr val="bg1"/>
          </a:solidFill>
          <a:ln>
            <a:solidFill>
              <a:srgbClr val="FF0000"/>
            </a:solidFill>
          </a:ln>
        </p:spPr>
        <p:txBody>
          <a:bodyPr wrap="square" lIns="0" tIns="0" rIns="0" bIns="0" rtlCol="0">
            <a:spAutoFit/>
          </a:bodyPr>
          <a:lstStyle/>
          <a:p>
            <a:pPr algn="ctr"/>
            <a:r>
              <a:rPr lang="ru-RU" sz="1400" b="1" dirty="0" smtClean="0">
                <a:solidFill>
                  <a:srgbClr val="FF0000"/>
                </a:solidFill>
              </a:rPr>
              <a:t>В</a:t>
            </a:r>
          </a:p>
          <a:p>
            <a:pPr algn="ctr"/>
            <a:r>
              <a:rPr lang="ru-RU" sz="1400" b="1" dirty="0" smtClean="0">
                <a:solidFill>
                  <a:srgbClr val="FF0000"/>
                </a:solidFill>
              </a:rPr>
              <a:t>17,2 бар</a:t>
            </a:r>
          </a:p>
          <a:p>
            <a:pPr algn="ctr"/>
            <a:r>
              <a:rPr lang="ru-RU" sz="1400" b="1" dirty="0" smtClean="0">
                <a:solidFill>
                  <a:srgbClr val="FF0000"/>
                </a:solidFill>
              </a:rPr>
              <a:t>55 °С</a:t>
            </a:r>
            <a:endParaRPr lang="ru-RU" sz="1400" b="1" dirty="0">
              <a:solidFill>
                <a:srgbClr val="FF0000"/>
              </a:solidFill>
            </a:endParaRPr>
          </a:p>
        </p:txBody>
      </p:sp>
      <p:sp>
        <p:nvSpPr>
          <p:cNvPr id="13" name="TextBox 12"/>
          <p:cNvSpPr txBox="1"/>
          <p:nvPr/>
        </p:nvSpPr>
        <p:spPr>
          <a:xfrm>
            <a:off x="2843808" y="260648"/>
            <a:ext cx="720080" cy="646331"/>
          </a:xfrm>
          <a:prstGeom prst="rect">
            <a:avLst/>
          </a:prstGeom>
          <a:solidFill>
            <a:schemeClr val="bg1"/>
          </a:solidFill>
          <a:ln>
            <a:solidFill>
              <a:srgbClr val="FF0000"/>
            </a:solidFill>
          </a:ln>
        </p:spPr>
        <p:txBody>
          <a:bodyPr wrap="square" lIns="0" tIns="0" rIns="0" bIns="0" rtlCol="0">
            <a:spAutoFit/>
          </a:bodyPr>
          <a:lstStyle/>
          <a:p>
            <a:pPr algn="ctr"/>
            <a:r>
              <a:rPr lang="ru-RU" sz="1400" b="1" dirty="0" smtClean="0">
                <a:solidFill>
                  <a:srgbClr val="FF0000"/>
                </a:solidFill>
              </a:rPr>
              <a:t>С</a:t>
            </a:r>
          </a:p>
          <a:p>
            <a:pPr algn="ctr"/>
            <a:r>
              <a:rPr lang="ru-RU" sz="1400" b="1" dirty="0" smtClean="0">
                <a:solidFill>
                  <a:srgbClr val="FF0000"/>
                </a:solidFill>
              </a:rPr>
              <a:t>17,2 бар</a:t>
            </a:r>
          </a:p>
          <a:p>
            <a:pPr algn="ctr"/>
            <a:r>
              <a:rPr lang="en-US" sz="1400" b="1" dirty="0" smtClean="0">
                <a:solidFill>
                  <a:srgbClr val="FF0000"/>
                </a:solidFill>
              </a:rPr>
              <a:t>48</a:t>
            </a:r>
            <a:r>
              <a:rPr lang="ru-RU" sz="1400" b="1" dirty="0" smtClean="0">
                <a:solidFill>
                  <a:srgbClr val="FF0000"/>
                </a:solidFill>
              </a:rPr>
              <a:t> °С</a:t>
            </a:r>
            <a:endParaRPr lang="ru-RU" sz="1400" b="1" dirty="0">
              <a:solidFill>
                <a:srgbClr val="FF0000"/>
              </a:solidFill>
            </a:endParaRPr>
          </a:p>
        </p:txBody>
      </p:sp>
      <p:cxnSp>
        <p:nvCxnSpPr>
          <p:cNvPr id="14" name="Прямая со стрелкой 13"/>
          <p:cNvCxnSpPr/>
          <p:nvPr/>
        </p:nvCxnSpPr>
        <p:spPr>
          <a:xfrm flipV="1">
            <a:off x="3275856" y="980728"/>
            <a:ext cx="360040" cy="2376264"/>
          </a:xfrm>
          <a:prstGeom prst="straightConnector1">
            <a:avLst/>
          </a:prstGeom>
          <a:ln w="38100">
            <a:solidFill>
              <a:srgbClr val="FF0000"/>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H="1">
            <a:off x="3275856" y="3356992"/>
            <a:ext cx="288032" cy="0"/>
          </a:xfrm>
          <a:prstGeom prst="straightConnector1">
            <a:avLst/>
          </a:prstGeom>
          <a:ln w="38100">
            <a:solidFill>
              <a:srgbClr val="FF0000"/>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599892" y="3429000"/>
            <a:ext cx="720080" cy="646331"/>
          </a:xfrm>
          <a:prstGeom prst="rect">
            <a:avLst/>
          </a:prstGeom>
          <a:solidFill>
            <a:schemeClr val="bg1"/>
          </a:solidFill>
          <a:ln>
            <a:solidFill>
              <a:srgbClr val="FF0000"/>
            </a:solidFill>
          </a:ln>
        </p:spPr>
        <p:txBody>
          <a:bodyPr wrap="square" lIns="0" tIns="0" rIns="0" bIns="0" rtlCol="0">
            <a:spAutoFit/>
          </a:bodyPr>
          <a:lstStyle/>
          <a:p>
            <a:pPr algn="ctr"/>
            <a:r>
              <a:rPr lang="en-US" sz="1400" b="1" dirty="0">
                <a:solidFill>
                  <a:srgbClr val="FF0000"/>
                </a:solidFill>
              </a:rPr>
              <a:t>D</a:t>
            </a:r>
            <a:endParaRPr lang="ru-RU" sz="1400" b="1" dirty="0" smtClean="0">
              <a:solidFill>
                <a:srgbClr val="FF0000"/>
              </a:solidFill>
            </a:endParaRPr>
          </a:p>
          <a:p>
            <a:pPr algn="ctr"/>
            <a:r>
              <a:rPr lang="ru-RU" sz="1400" b="1" dirty="0" smtClean="0">
                <a:solidFill>
                  <a:srgbClr val="FF0000"/>
                </a:solidFill>
              </a:rPr>
              <a:t>1 бар</a:t>
            </a:r>
          </a:p>
          <a:p>
            <a:pPr algn="ctr"/>
            <a:r>
              <a:rPr lang="ru-RU" sz="1400" b="1" dirty="0" smtClean="0">
                <a:solidFill>
                  <a:srgbClr val="FF0000"/>
                </a:solidFill>
              </a:rPr>
              <a:t>-40 °С</a:t>
            </a:r>
            <a:endParaRPr lang="ru-RU" sz="1400" b="1" dirty="0">
              <a:solidFill>
                <a:srgbClr val="FF0000"/>
              </a:solidFill>
            </a:endParaRPr>
          </a:p>
        </p:txBody>
      </p:sp>
      <p:sp>
        <p:nvSpPr>
          <p:cNvPr id="23" name="TextBox 22"/>
          <p:cNvSpPr txBox="1"/>
          <p:nvPr/>
        </p:nvSpPr>
        <p:spPr>
          <a:xfrm>
            <a:off x="5148064" y="260648"/>
            <a:ext cx="720080" cy="646331"/>
          </a:xfrm>
          <a:prstGeom prst="rect">
            <a:avLst/>
          </a:prstGeom>
          <a:solidFill>
            <a:schemeClr val="bg1"/>
          </a:solidFill>
          <a:ln>
            <a:solidFill>
              <a:srgbClr val="FF0000"/>
            </a:solidFill>
          </a:ln>
        </p:spPr>
        <p:txBody>
          <a:bodyPr wrap="square" lIns="0" tIns="0" rIns="0" bIns="0" rtlCol="0">
            <a:spAutoFit/>
          </a:bodyPr>
          <a:lstStyle/>
          <a:p>
            <a:pPr algn="ctr"/>
            <a:r>
              <a:rPr lang="en-US" sz="1400" b="1" dirty="0" smtClean="0">
                <a:solidFill>
                  <a:srgbClr val="FF0000"/>
                </a:solidFill>
              </a:rPr>
              <a:t>E</a:t>
            </a:r>
            <a:endParaRPr lang="ru-RU" sz="1400" b="1" dirty="0" smtClean="0">
              <a:solidFill>
                <a:srgbClr val="FF0000"/>
              </a:solidFill>
            </a:endParaRPr>
          </a:p>
          <a:p>
            <a:pPr algn="ctr"/>
            <a:r>
              <a:rPr lang="ru-RU" sz="1400" b="1" dirty="0" smtClean="0">
                <a:solidFill>
                  <a:srgbClr val="FF0000"/>
                </a:solidFill>
              </a:rPr>
              <a:t>17,2 бар</a:t>
            </a:r>
          </a:p>
          <a:p>
            <a:pPr algn="ctr"/>
            <a:r>
              <a:rPr lang="en-US" sz="1400" b="1" dirty="0" smtClean="0">
                <a:solidFill>
                  <a:srgbClr val="FF0000"/>
                </a:solidFill>
              </a:rPr>
              <a:t>48</a:t>
            </a:r>
            <a:r>
              <a:rPr lang="ru-RU" sz="1400" b="1" dirty="0" smtClean="0">
                <a:solidFill>
                  <a:srgbClr val="FF0000"/>
                </a:solidFill>
              </a:rPr>
              <a:t> °С</a:t>
            </a:r>
            <a:endParaRPr lang="ru-RU" sz="1400" b="1" dirty="0">
              <a:solidFill>
                <a:srgbClr val="FF0000"/>
              </a:solidFill>
            </a:endParaRPr>
          </a:p>
        </p:txBody>
      </p:sp>
    </p:spTree>
    <p:extLst>
      <p:ext uri="{BB962C8B-B14F-4D97-AF65-F5344CB8AC3E}">
        <p14:creationId xmlns:p14="http://schemas.microsoft.com/office/powerpoint/2010/main" val="32808203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dirty="0"/>
          </a:p>
        </p:txBody>
      </p:sp>
      <p:sp>
        <p:nvSpPr>
          <p:cNvPr id="15363" name="Rectangle 5"/>
          <p:cNvSpPr>
            <a:spLocks noChangeArrowheads="1"/>
          </p:cNvSpPr>
          <p:nvPr/>
        </p:nvSpPr>
        <p:spPr bwMode="auto">
          <a:xfrm>
            <a:off x="165100" y="115888"/>
            <a:ext cx="8978900" cy="488950"/>
          </a:xfrm>
          <a:prstGeom prst="rect">
            <a:avLst/>
          </a:prstGeom>
          <a:noFill/>
          <a:ln w="9525">
            <a:noFill/>
            <a:miter lim="800000"/>
            <a:headEnd/>
            <a:tailEnd/>
          </a:ln>
        </p:spPr>
        <p:txBody>
          <a:bodyPr anchor="ctr">
            <a:spAutoFit/>
          </a:bodyPr>
          <a:lstStyle/>
          <a:p>
            <a:pPr algn="ctr"/>
            <a:r>
              <a:rPr lang="en-US" altLang="ru-RU" sz="2600" b="1" dirty="0" smtClean="0"/>
              <a:t>p-H-</a:t>
            </a:r>
            <a:r>
              <a:rPr lang="ru-RU" altLang="ru-RU" sz="2600" b="1" dirty="0" smtClean="0"/>
              <a:t>диаграмма</a:t>
            </a:r>
            <a:endParaRPr lang="ru-RU" altLang="ru-RU" sz="2600" dirty="0"/>
          </a:p>
        </p:txBody>
      </p:sp>
      <p:pic>
        <p:nvPicPr>
          <p:cNvPr id="2050" name="Picture 2" descr="https://i2.wp.com/hvac-eng.com/wp-content/uploads/2020/03/pressure_enthalpy1.gif?fit=650%2C391&amp;ssl=1"/>
          <p:cNvPicPr>
            <a:picLocks noChangeAspect="1" noChangeArrowheads="1"/>
          </p:cNvPicPr>
          <p:nvPr/>
        </p:nvPicPr>
        <p:blipFill rotWithShape="1">
          <a:blip r:embed="rId2">
            <a:extLst>
              <a:ext uri="{28A0092B-C50C-407E-A947-70E740481C1C}">
                <a14:useLocalDpi xmlns:a14="http://schemas.microsoft.com/office/drawing/2010/main" val="0"/>
              </a:ext>
            </a:extLst>
          </a:blip>
          <a:srcRect t="11548"/>
          <a:stretch/>
        </p:blipFill>
        <p:spPr bwMode="auto">
          <a:xfrm>
            <a:off x="1477094" y="980728"/>
            <a:ext cx="6191250" cy="32942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p:cNvSpPr>
            <a:spLocks noChangeArrowheads="1"/>
          </p:cNvSpPr>
          <p:nvPr/>
        </p:nvSpPr>
        <p:spPr bwMode="auto">
          <a:xfrm>
            <a:off x="442912" y="4376137"/>
            <a:ext cx="8423275" cy="276999"/>
          </a:xfrm>
          <a:prstGeom prst="rect">
            <a:avLst/>
          </a:prstGeom>
          <a:noFill/>
          <a:ln>
            <a:noFill/>
          </a:ln>
          <a:extLst/>
        </p:spPr>
        <p:txBody>
          <a:bodyPr anchor="t" anchorCtr="0">
            <a:spAutoFit/>
          </a:bodyPr>
          <a:lstStyle/>
          <a:p>
            <a:pPr algn="ctr" eaLnBrk="0" hangingPunct="0">
              <a:defRPr/>
            </a:pPr>
            <a:r>
              <a:rPr lang="ru-RU" sz="1200" b="1" dirty="0" smtClean="0">
                <a:latin typeface="+mj-lt"/>
                <a:cs typeface="Times New Roman" pitchFamily="18" charset="0"/>
              </a:rPr>
              <a:t>Идеальный холодильный цикл на диаграмме давление - энтальпия</a:t>
            </a:r>
          </a:p>
        </p:txBody>
      </p:sp>
      <p:pic>
        <p:nvPicPr>
          <p:cNvPr id="5122" name="Picture 2" descr="Термодинамические циклы холодильных машин - презентация онлай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719852"/>
            <a:ext cx="5087936" cy="3815952"/>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https://i1.wp.com/hvac-eng.com/wp-content/uploads/2020/11/image.png?resize=459%2C424&amp;ssl=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3" name="AutoShape 4" descr="https://i1.wp.com/hvac-eng.com/wp-content/uploads/2020/11/image.png?resize=459%2C424&amp;ssl=1"/>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340" y="1628800"/>
            <a:ext cx="3825425" cy="3535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00439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p:cNvSpPr>
            <a:spLocks noChangeArrowheads="1"/>
          </p:cNvSpPr>
          <p:nvPr/>
        </p:nvSpPr>
        <p:spPr bwMode="auto">
          <a:xfrm>
            <a:off x="1054100" y="-26988"/>
            <a:ext cx="808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dirty="0" smtClean="0">
                <a:solidFill>
                  <a:schemeClr val="tx2"/>
                </a:solidFill>
              </a:rPr>
              <a:t>Холодильные циклы</a:t>
            </a:r>
            <a:endParaRPr lang="ru-RU" altLang="ru-RU" sz="2100" b="1" dirty="0"/>
          </a:p>
        </p:txBody>
      </p:sp>
      <p:sp>
        <p:nvSpPr>
          <p:cNvPr id="8195" name="Rectangle 6"/>
          <p:cNvSpPr>
            <a:spLocks noChangeArrowheads="1"/>
          </p:cNvSpPr>
          <p:nvPr/>
        </p:nvSpPr>
        <p:spPr bwMode="auto">
          <a:xfrm>
            <a:off x="250825" y="980728"/>
            <a:ext cx="864235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1800" b="1" dirty="0"/>
              <a:t>Виды холодильных циклов</a:t>
            </a:r>
            <a:r>
              <a:rPr lang="ru-RU" altLang="ru-RU" sz="1800" b="1" dirty="0" smtClean="0"/>
              <a:t>:			</a:t>
            </a:r>
            <a:endParaRPr lang="ru-RU" altLang="ru-RU" sz="1800" b="1" dirty="0"/>
          </a:p>
          <a:p>
            <a:pPr marL="285750" indent="-285750" eaLnBrk="1" hangingPunct="1">
              <a:spcBef>
                <a:spcPct val="0"/>
              </a:spcBef>
            </a:pPr>
            <a:r>
              <a:rPr lang="ru-RU" altLang="ru-RU" sz="1800" dirty="0" smtClean="0"/>
              <a:t>внутренние </a:t>
            </a:r>
            <a:r>
              <a:rPr lang="ru-RU" altLang="ru-RU" sz="1800" dirty="0"/>
              <a:t>холодильные циклы</a:t>
            </a:r>
            <a:r>
              <a:rPr lang="ru-RU" altLang="ru-RU" sz="1800" dirty="0" smtClean="0"/>
              <a:t>;</a:t>
            </a:r>
          </a:p>
          <a:p>
            <a:pPr marL="285750" indent="-285750" eaLnBrk="1" hangingPunct="1">
              <a:spcBef>
                <a:spcPct val="0"/>
              </a:spcBef>
            </a:pPr>
            <a:r>
              <a:rPr lang="ru-RU" altLang="ru-RU" sz="1800" dirty="0"/>
              <a:t>в</a:t>
            </a:r>
            <a:r>
              <a:rPr lang="ru-RU" altLang="ru-RU" sz="1800" dirty="0" smtClean="0"/>
              <a:t>нешние холодильные циклы;</a:t>
            </a:r>
            <a:endParaRPr lang="ru-RU" altLang="ru-RU" sz="1800" dirty="0"/>
          </a:p>
          <a:p>
            <a:pPr marL="285750" indent="-285750" eaLnBrk="1" hangingPunct="1">
              <a:spcBef>
                <a:spcPct val="0"/>
              </a:spcBef>
            </a:pPr>
            <a:r>
              <a:rPr lang="ru-RU" altLang="ru-RU" sz="1800" dirty="0" smtClean="0"/>
              <a:t>каскадные </a:t>
            </a:r>
            <a:r>
              <a:rPr lang="ru-RU" altLang="ru-RU" sz="1800" dirty="0"/>
              <a:t>холодильные циклы;</a:t>
            </a:r>
          </a:p>
          <a:p>
            <a:pPr marL="285750" indent="-285750" eaLnBrk="1" hangingPunct="1">
              <a:spcBef>
                <a:spcPct val="0"/>
              </a:spcBef>
            </a:pPr>
            <a:r>
              <a:rPr lang="ru-RU" altLang="ru-RU" sz="1800" dirty="0" smtClean="0"/>
              <a:t>комбинированные </a:t>
            </a:r>
            <a:r>
              <a:rPr lang="ru-RU" altLang="ru-RU" sz="1800" dirty="0"/>
              <a:t>холодильные циклы.</a:t>
            </a:r>
          </a:p>
          <a:p>
            <a:pPr eaLnBrk="1" hangingPunct="1">
              <a:spcBef>
                <a:spcPct val="0"/>
              </a:spcBef>
              <a:buFontTx/>
              <a:buNone/>
            </a:pPr>
            <a:r>
              <a:rPr lang="ru-RU" altLang="ru-RU" sz="1800" b="1" dirty="0" smtClean="0"/>
              <a:t>				+ хладагент испаряется/подогревается.</a:t>
            </a:r>
          </a:p>
          <a:p>
            <a:pPr eaLnBrk="1" hangingPunct="1">
              <a:spcBef>
                <a:spcPct val="0"/>
              </a:spcBef>
              <a:buFontTx/>
              <a:buNone/>
            </a:pPr>
            <a:r>
              <a:rPr lang="ru-RU" altLang="ru-RU" sz="1800" b="1" dirty="0" smtClean="0"/>
              <a:t>Холодильные </a:t>
            </a:r>
            <a:r>
              <a:rPr lang="ru-RU" altLang="ru-RU" sz="1800" b="1" dirty="0"/>
              <a:t>установки:</a:t>
            </a:r>
          </a:p>
          <a:p>
            <a:pPr eaLnBrk="1" hangingPunct="1">
              <a:spcBef>
                <a:spcPct val="0"/>
              </a:spcBef>
              <a:buFontTx/>
              <a:buNone/>
            </a:pPr>
            <a:r>
              <a:rPr lang="ru-RU" altLang="ru-RU" sz="1800" dirty="0"/>
              <a:t>-</a:t>
            </a:r>
            <a:r>
              <a:rPr lang="ru-RU" altLang="ru-RU" sz="1800" b="1" dirty="0"/>
              <a:t>парокомпрессионные холодильные машины</a:t>
            </a:r>
            <a:r>
              <a:rPr lang="ru-RU" altLang="ru-RU" sz="1800" dirty="0"/>
              <a:t>, в которых сжатие хладагента осуществляется поршневым, турбинным или винтовым компрессором и сжатый газ подвергается конденсации; </a:t>
            </a:r>
          </a:p>
          <a:p>
            <a:pPr eaLnBrk="1" hangingPunct="1">
              <a:spcBef>
                <a:spcPct val="0"/>
              </a:spcBef>
              <a:buFontTx/>
              <a:buNone/>
            </a:pPr>
            <a:r>
              <a:rPr lang="ru-RU" altLang="ru-RU" sz="1800" dirty="0"/>
              <a:t>-</a:t>
            </a:r>
            <a:r>
              <a:rPr lang="ru-RU" altLang="ru-RU" sz="1800" b="1" dirty="0"/>
              <a:t>абсорбционные холодильные машины</a:t>
            </a:r>
            <a:r>
              <a:rPr lang="ru-RU" altLang="ru-RU" sz="1800" dirty="0"/>
              <a:t>, в которых хладагент сжимается термокомпрессором и подвергается сжижению</a:t>
            </a:r>
            <a:r>
              <a:rPr lang="ru-RU" altLang="ru-RU" sz="1800" dirty="0" smtClean="0"/>
              <a:t>.</a:t>
            </a:r>
          </a:p>
          <a:p>
            <a:pPr eaLnBrk="1" hangingPunct="1">
              <a:spcBef>
                <a:spcPct val="0"/>
              </a:spcBef>
              <a:buFontTx/>
              <a:buNone/>
            </a:pPr>
            <a:endParaRPr lang="ru-RU" altLang="ru-RU" sz="1800" dirty="0"/>
          </a:p>
          <a:p>
            <a:pPr eaLnBrk="1" hangingPunct="1">
              <a:spcBef>
                <a:spcPct val="0"/>
              </a:spcBef>
              <a:buFontTx/>
              <a:buNone/>
            </a:pPr>
            <a:r>
              <a:rPr lang="ru-RU" altLang="ru-RU" sz="1800" b="1" dirty="0" smtClean="0"/>
              <a:t>Физические основы парокомпрессионного цикла - сочетание:</a:t>
            </a:r>
          </a:p>
          <a:p>
            <a:pPr marL="342900" indent="-342900" eaLnBrk="1" hangingPunct="1">
              <a:spcBef>
                <a:spcPct val="0"/>
              </a:spcBef>
              <a:buFontTx/>
              <a:buChar char="-"/>
            </a:pPr>
            <a:r>
              <a:rPr lang="ru-RU" altLang="ru-RU" sz="1800" dirty="0" smtClean="0"/>
              <a:t>джоуль-</a:t>
            </a:r>
            <a:r>
              <a:rPr lang="ru-RU" altLang="ru-RU" sz="1800" dirty="0" err="1" smtClean="0"/>
              <a:t>томсоновского</a:t>
            </a:r>
            <a:r>
              <a:rPr lang="ru-RU" altLang="ru-RU" sz="1800" dirty="0" smtClean="0"/>
              <a:t> эффекта дросселирования газа;</a:t>
            </a:r>
          </a:p>
          <a:p>
            <a:pPr marL="342900" indent="-342900" eaLnBrk="1" hangingPunct="1">
              <a:spcBef>
                <a:spcPct val="0"/>
              </a:spcBef>
              <a:buFontTx/>
              <a:buChar char="-"/>
            </a:pPr>
            <a:r>
              <a:rPr lang="ru-RU" altLang="ru-RU" sz="1800" dirty="0" smtClean="0"/>
              <a:t>Изоэнтальпийного/изоэнтропийного расширения газа;</a:t>
            </a:r>
          </a:p>
          <a:p>
            <a:pPr marL="342900" indent="-342900" eaLnBrk="1" hangingPunct="1">
              <a:spcBef>
                <a:spcPct val="0"/>
              </a:spcBef>
              <a:buFontTx/>
              <a:buChar char="-"/>
            </a:pPr>
            <a:r>
              <a:rPr lang="ru-RU" altLang="ru-RU" sz="1800" dirty="0" smtClean="0"/>
              <a:t>Испарения хладагента;</a:t>
            </a:r>
          </a:p>
          <a:p>
            <a:pPr marL="342900" indent="-342900" eaLnBrk="1" hangingPunct="1">
              <a:spcBef>
                <a:spcPct val="0"/>
              </a:spcBef>
              <a:buFontTx/>
              <a:buChar char="-"/>
            </a:pPr>
            <a:endParaRPr lang="ru-RU" altLang="ru-RU" sz="1800" dirty="0"/>
          </a:p>
          <a:p>
            <a:pPr eaLnBrk="1" hangingPunct="1">
              <a:spcBef>
                <a:spcPct val="0"/>
              </a:spcBef>
              <a:buNone/>
            </a:pPr>
            <a:r>
              <a:rPr lang="ru-RU" altLang="ru-RU" sz="1800" b="1" i="1" dirty="0" smtClean="0"/>
              <a:t>Дросселирование</a:t>
            </a:r>
            <a:r>
              <a:rPr lang="ru-RU" altLang="ru-RU" sz="1800" dirty="0" smtClean="0"/>
              <a:t> – процесс снижения давления газа или жидкости при прохождении через суженное отверстие (клапан, вентиль) и отсутствии теплообмена с окружающей средой.</a:t>
            </a:r>
            <a:endParaRPr lang="ru-RU" altLang="ru-RU" sz="1800" dirty="0"/>
          </a:p>
        </p:txBody>
      </p:sp>
    </p:spTree>
    <p:extLst>
      <p:ext uri="{BB962C8B-B14F-4D97-AF65-F5344CB8AC3E}">
        <p14:creationId xmlns:p14="http://schemas.microsoft.com/office/powerpoint/2010/main" val="35993264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a:off x="1054100" y="165100"/>
            <a:ext cx="80899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a:solidFill>
                  <a:schemeClr val="tx2"/>
                </a:solidFill>
              </a:rPr>
              <a:t>Способы получения холода</a:t>
            </a:r>
            <a:endParaRPr lang="ru-RU" altLang="ru-RU" sz="2100" b="1"/>
          </a:p>
        </p:txBody>
      </p:sp>
      <p:sp>
        <p:nvSpPr>
          <p:cNvPr id="7171" name="Rectangle 6"/>
          <p:cNvSpPr>
            <a:spLocks noChangeArrowheads="1"/>
          </p:cNvSpPr>
          <p:nvPr/>
        </p:nvSpPr>
        <p:spPr bwMode="auto">
          <a:xfrm>
            <a:off x="250825" y="1052513"/>
            <a:ext cx="8569325" cy="409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1" hangingPunct="1">
              <a:spcBef>
                <a:spcPct val="0"/>
              </a:spcBef>
              <a:buFontTx/>
              <a:buNone/>
            </a:pPr>
            <a:r>
              <a:rPr lang="ru-RU" altLang="ru-RU" sz="2000"/>
              <a:t>Получение холода связано с передачей тепла от менее нагретого тела к более нагретому – такой процесс возможен </a:t>
            </a:r>
            <a:r>
              <a:rPr lang="ru-RU" altLang="ru-RU" sz="2000" b="1" u="sng"/>
              <a:t>только с затратой работы</a:t>
            </a:r>
            <a:r>
              <a:rPr lang="ru-RU" altLang="ru-RU" sz="2000"/>
              <a:t>. В качестве переносчика тепла с низшего температурного уровня на более высокий используется рабочее вещество - хладагент, совершающее круговой процесс.</a:t>
            </a:r>
          </a:p>
          <a:p>
            <a:pPr algn="just" eaLnBrk="1" hangingPunct="1">
              <a:spcBef>
                <a:spcPct val="0"/>
              </a:spcBef>
              <a:buFontTx/>
              <a:buNone/>
            </a:pPr>
            <a:endParaRPr lang="ru-RU" altLang="ru-RU" sz="2000"/>
          </a:p>
          <a:p>
            <a:pPr algn="just" eaLnBrk="1" hangingPunct="1">
              <a:spcBef>
                <a:spcPct val="0"/>
              </a:spcBef>
              <a:buFontTx/>
              <a:buNone/>
            </a:pPr>
            <a:r>
              <a:rPr lang="ru-RU" altLang="ru-RU" sz="2000"/>
              <a:t>Виды охлаждения:</a:t>
            </a:r>
          </a:p>
          <a:p>
            <a:pPr algn="just" eaLnBrk="1" hangingPunct="1">
              <a:spcBef>
                <a:spcPct val="0"/>
              </a:spcBef>
              <a:buFontTx/>
              <a:buChar char="-"/>
            </a:pPr>
            <a:r>
              <a:rPr lang="ru-RU" altLang="ru-RU" sz="2000" i="1"/>
              <a:t>умеренное, </a:t>
            </a:r>
            <a:r>
              <a:rPr lang="ru-RU" altLang="ru-RU" sz="2000"/>
              <a:t>если хладагент - газ с критической температурой </a:t>
            </a:r>
            <a:r>
              <a:rPr lang="ru-RU" altLang="ru-RU" sz="2000" b="1"/>
              <a:t>более высокой</a:t>
            </a:r>
            <a:r>
              <a:rPr lang="ru-RU" altLang="ru-RU" sz="2000"/>
              <a:t>, чем температура окружающей среды – газы сжимаются и конденсируются, отдавая тепло окружающей среде;</a:t>
            </a:r>
          </a:p>
          <a:p>
            <a:pPr algn="just" eaLnBrk="1" hangingPunct="1">
              <a:spcBef>
                <a:spcPct val="0"/>
              </a:spcBef>
              <a:buFontTx/>
              <a:buChar char="-"/>
            </a:pPr>
            <a:r>
              <a:rPr lang="ru-RU" altLang="ru-RU" sz="2000" i="1"/>
              <a:t>глубокое - </a:t>
            </a:r>
            <a:r>
              <a:rPr lang="ru-RU" altLang="ru-RU" sz="2000"/>
              <a:t> если хладагент - газ с критической температурой </a:t>
            </a:r>
            <a:r>
              <a:rPr lang="ru-RU" altLang="ru-RU" sz="2000" b="1"/>
              <a:t>более низкой</a:t>
            </a:r>
            <a:r>
              <a:rPr lang="ru-RU" altLang="ru-RU" sz="2000"/>
              <a:t>, чем температура окружающей среды</a:t>
            </a:r>
            <a:r>
              <a:rPr lang="ru-RU" altLang="ru-RU" sz="2000" i="1"/>
              <a:t>.</a:t>
            </a:r>
            <a:endParaRPr lang="ru-RU" altLang="ru-RU" sz="2000"/>
          </a:p>
          <a:p>
            <a:pPr algn="just" eaLnBrk="1" hangingPunct="1">
              <a:spcBef>
                <a:spcPct val="0"/>
              </a:spcBef>
              <a:buFontTx/>
              <a:buNone/>
            </a:pPr>
            <a:endParaRPr lang="ru-RU" altLang="ru-RU" sz="2000"/>
          </a:p>
        </p:txBody>
      </p:sp>
    </p:spTree>
    <p:extLst>
      <p:ext uri="{BB962C8B-B14F-4D97-AF65-F5344CB8AC3E}">
        <p14:creationId xmlns:p14="http://schemas.microsoft.com/office/powerpoint/2010/main" val="35470327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ChangeArrowheads="1"/>
          </p:cNvSpPr>
          <p:nvPr/>
        </p:nvSpPr>
        <p:spPr bwMode="auto">
          <a:xfrm>
            <a:off x="1054100" y="-26988"/>
            <a:ext cx="808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a:t>Низкотемпературная сепарация</a:t>
            </a:r>
            <a:endParaRPr lang="ru-RU" altLang="ru-RU" sz="2100" b="1"/>
          </a:p>
        </p:txBody>
      </p:sp>
      <p:sp>
        <p:nvSpPr>
          <p:cNvPr id="18435" name="Rectangle 6"/>
          <p:cNvSpPr>
            <a:spLocks noChangeArrowheads="1"/>
          </p:cNvSpPr>
          <p:nvPr/>
        </p:nvSpPr>
        <p:spPr bwMode="auto">
          <a:xfrm>
            <a:off x="250825" y="860425"/>
            <a:ext cx="864235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ru-RU" b="1" i="1" dirty="0" smtClean="0"/>
              <a:t>Низкотемпературной сепарацией</a:t>
            </a:r>
            <a:r>
              <a:rPr lang="ru-RU" b="1" dirty="0" smtClean="0"/>
              <a:t> </a:t>
            </a:r>
            <a:r>
              <a:rPr lang="ru-RU" dirty="0" smtClean="0"/>
              <a:t>называют процесс из­влечения жидких углеводородов из газов путем однократной конденсации при пониженных температурах  от -10 до –25</a:t>
            </a:r>
            <a:r>
              <a:rPr lang="ru-RU" baseline="30000" dirty="0" smtClean="0"/>
              <a:t>о</a:t>
            </a:r>
            <a:r>
              <a:rPr lang="ru-RU" dirty="0" smtClean="0"/>
              <a:t>С с </a:t>
            </a:r>
            <a:r>
              <a:rPr lang="ru-RU" dirty="0" err="1" smtClean="0"/>
              <a:t>газогидромеханическим</a:t>
            </a:r>
            <a:r>
              <a:rPr lang="ru-RU" dirty="0" smtClean="0"/>
              <a:t> разделением равновесных газовой и жидкой фаз.</a:t>
            </a:r>
          </a:p>
          <a:p>
            <a:pPr>
              <a:defRPr/>
            </a:pPr>
            <a:endParaRPr lang="ru-RU" b="1" i="1" dirty="0" smtClean="0"/>
          </a:p>
          <a:p>
            <a:pPr>
              <a:defRPr/>
            </a:pPr>
            <a:r>
              <a:rPr lang="ru-RU" dirty="0" smtClean="0"/>
              <a:t>Природный газ выносит из скважин:</a:t>
            </a:r>
          </a:p>
          <a:p>
            <a:pPr marL="285750" indent="-285750">
              <a:buFontTx/>
              <a:buChar char="-"/>
              <a:defRPr/>
            </a:pPr>
            <a:r>
              <a:rPr lang="ru-RU" dirty="0" smtClean="0"/>
              <a:t>взвешенную капельную жидкость (газовый конденсат, воду);</a:t>
            </a:r>
          </a:p>
          <a:p>
            <a:pPr marL="285750" indent="-285750">
              <a:buFontTx/>
              <a:buChar char="-"/>
              <a:defRPr/>
            </a:pPr>
            <a:r>
              <a:rPr lang="ru-RU" dirty="0" smtClean="0"/>
              <a:t>мелкие частицы горной породы.</a:t>
            </a:r>
          </a:p>
          <a:p>
            <a:pPr marL="285750" indent="-285750">
              <a:buFontTx/>
              <a:buChar char="-"/>
              <a:defRPr/>
            </a:pPr>
            <a:endParaRPr lang="ru-RU" dirty="0" smtClean="0"/>
          </a:p>
          <a:p>
            <a:pPr>
              <a:defRPr/>
            </a:pPr>
            <a:r>
              <a:rPr lang="ru-RU" dirty="0" smtClean="0"/>
              <a:t>Основное условие применения НТС - избыточное давле­ние газа по сравнению с давлением, необходимым для подачи в магистральные трубопроводы (как правило, на начальных этапах эксплуатации месторождения).</a:t>
            </a:r>
          </a:p>
          <a:p>
            <a:pPr>
              <a:defRPr/>
            </a:pPr>
            <a:endParaRPr lang="ru-RU" dirty="0" smtClean="0"/>
          </a:p>
          <a:p>
            <a:pPr>
              <a:defRPr/>
            </a:pPr>
            <a:r>
              <a:rPr lang="ru-RU" dirty="0" smtClean="0"/>
              <a:t>Процесс отделения жидких дисперсных фаз от газа происходит при понижении температуры газожидкостной смеси, вызванном снижением давления смеси.</a:t>
            </a:r>
            <a:endParaRPr lang="ru-RU" b="1" dirty="0" smtClean="0"/>
          </a:p>
        </p:txBody>
      </p:sp>
      <p:sp>
        <p:nvSpPr>
          <p:cNvPr id="19460"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19461"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Tree>
    <p:extLst>
      <p:ext uri="{BB962C8B-B14F-4D97-AF65-F5344CB8AC3E}">
        <p14:creationId xmlns:p14="http://schemas.microsoft.com/office/powerpoint/2010/main" val="3126681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ChangeArrowheads="1"/>
          </p:cNvSpPr>
          <p:nvPr/>
        </p:nvSpPr>
        <p:spPr bwMode="auto">
          <a:xfrm>
            <a:off x="1054100" y="-26988"/>
            <a:ext cx="808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a:t>Низкотемпературная сепарация</a:t>
            </a:r>
            <a:endParaRPr lang="ru-RU" altLang="ru-RU" sz="2100" b="1"/>
          </a:p>
        </p:txBody>
      </p:sp>
      <p:sp>
        <p:nvSpPr>
          <p:cNvPr id="18435" name="Rectangle 6"/>
          <p:cNvSpPr>
            <a:spLocks noChangeArrowheads="1"/>
          </p:cNvSpPr>
          <p:nvPr/>
        </p:nvSpPr>
        <p:spPr bwMode="auto">
          <a:xfrm>
            <a:off x="179388" y="860425"/>
            <a:ext cx="8785225"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ru-RU" dirty="0" smtClean="0"/>
              <a:t>По мере сепарации изменяются размеры капель взвешенной влаги (их дисперсность):</a:t>
            </a:r>
          </a:p>
          <a:p>
            <a:pPr marL="285750" indent="-285750">
              <a:buFontTx/>
              <a:buChar char="-"/>
              <a:defRPr/>
            </a:pPr>
            <a:r>
              <a:rPr lang="ru-RU" b="1" dirty="0" smtClean="0"/>
              <a:t>на входном участке </a:t>
            </a:r>
            <a:r>
              <a:rPr lang="ru-RU" dirty="0" smtClean="0"/>
              <a:t>диаметр капель в потоке газа колеблется 100-1000 мкм (в среднем 700-800 мкм, может присутствовать пленочная жидкость);</a:t>
            </a:r>
          </a:p>
          <a:p>
            <a:pPr marL="285750" indent="-285750">
              <a:buFontTx/>
              <a:buChar char="-"/>
              <a:defRPr/>
            </a:pPr>
            <a:r>
              <a:rPr lang="ru-RU" b="1" dirty="0" smtClean="0"/>
              <a:t>после первой ступени </a:t>
            </a:r>
            <a:r>
              <a:rPr lang="ru-RU" dirty="0" smtClean="0"/>
              <a:t>сепарации - капли диаметром от 30 до 150 мкм (суммарное содержание жидкой фазы </a:t>
            </a:r>
            <a:r>
              <a:rPr lang="ru-RU" dirty="0" smtClean="0">
                <a:latin typeface="Times New Roman"/>
                <a:cs typeface="Times New Roman"/>
              </a:rPr>
              <a:t>≤</a:t>
            </a:r>
            <a:r>
              <a:rPr lang="en-US" dirty="0" smtClean="0"/>
              <a:t> </a:t>
            </a:r>
            <a:r>
              <a:rPr lang="ru-RU" dirty="0" smtClean="0"/>
              <a:t>350 мг/м</a:t>
            </a:r>
            <a:r>
              <a:rPr lang="en-US" baseline="30000" dirty="0" smtClean="0"/>
              <a:t>3</a:t>
            </a:r>
            <a:r>
              <a:rPr lang="ru-RU" dirty="0" smtClean="0"/>
              <a:t> газа);</a:t>
            </a:r>
          </a:p>
          <a:p>
            <a:pPr marL="285750" indent="-285750">
              <a:buFontTx/>
              <a:buChar char="-"/>
              <a:defRPr/>
            </a:pPr>
            <a:r>
              <a:rPr lang="ru-RU" b="1" dirty="0" smtClean="0"/>
              <a:t>после второй ступени </a:t>
            </a:r>
            <a:r>
              <a:rPr lang="ru-RU" dirty="0" smtClean="0"/>
              <a:t>- самые мелкие капли – от 1 до 30-50 мкм.</a:t>
            </a:r>
            <a:endParaRPr lang="en-US" dirty="0" smtClean="0"/>
          </a:p>
          <a:p>
            <a:pPr marL="285750" indent="-285750">
              <a:buFontTx/>
              <a:buChar char="-"/>
              <a:defRPr/>
            </a:pPr>
            <a:endParaRPr lang="en-US" dirty="0" smtClean="0"/>
          </a:p>
          <a:p>
            <a:pPr>
              <a:defRPr/>
            </a:pPr>
            <a:r>
              <a:rPr lang="ru-RU" dirty="0" smtClean="0"/>
              <a:t>Избыточное давление газа позволяет за счет расширения газа получать низкие температуры, т.е. охлаждать газ: </a:t>
            </a:r>
          </a:p>
          <a:p>
            <a:pPr marL="285750" indent="-285750">
              <a:buFontTx/>
              <a:buChar char="-"/>
              <a:defRPr/>
            </a:pPr>
            <a:r>
              <a:rPr lang="ru-RU" dirty="0" err="1" smtClean="0"/>
              <a:t>изоэнтальпийное</a:t>
            </a:r>
            <a:r>
              <a:rPr lang="ru-RU" dirty="0" smtClean="0"/>
              <a:t> расши­рение газа - с использованием дроссельных ус­тройств;</a:t>
            </a:r>
          </a:p>
          <a:p>
            <a:pPr marL="285750" indent="-285750">
              <a:buFontTx/>
              <a:buChar char="-"/>
              <a:defRPr/>
            </a:pPr>
            <a:r>
              <a:rPr lang="ru-RU" dirty="0" smtClean="0"/>
              <a:t>изоэнтропийное - с применением турбодетандеров.</a:t>
            </a:r>
          </a:p>
          <a:p>
            <a:pPr marL="285750" indent="-285750">
              <a:buFontTx/>
              <a:buChar char="-"/>
              <a:defRPr/>
            </a:pPr>
            <a:endParaRPr lang="ru-RU" dirty="0" smtClean="0"/>
          </a:p>
          <a:p>
            <a:pPr>
              <a:defRPr/>
            </a:pPr>
            <a:r>
              <a:rPr lang="ru-RU" b="1" dirty="0" smtClean="0"/>
              <a:t>Сегодня</a:t>
            </a:r>
            <a:r>
              <a:rPr lang="ru-RU" dirty="0" smtClean="0"/>
              <a:t>, установка НТС, как правило, включает следующие элементы: </a:t>
            </a:r>
          </a:p>
          <a:p>
            <a:pPr marL="285750" indent="-285750">
              <a:buFontTx/>
              <a:buChar char="-"/>
              <a:defRPr/>
            </a:pPr>
            <a:r>
              <a:rPr lang="ru-RU" dirty="0" smtClean="0"/>
              <a:t>системы  предварительного впрыска и регенерации ингибитора </a:t>
            </a:r>
            <a:r>
              <a:rPr lang="ru-RU" dirty="0" err="1" smtClean="0"/>
              <a:t>гидратообразования</a:t>
            </a:r>
            <a:r>
              <a:rPr lang="ru-RU" dirty="0" smtClean="0"/>
              <a:t>;</a:t>
            </a:r>
          </a:p>
          <a:p>
            <a:pPr marL="285750" indent="-285750">
              <a:buFontTx/>
              <a:buChar char="-"/>
              <a:defRPr/>
            </a:pPr>
            <a:r>
              <a:rPr lang="ru-RU" dirty="0" err="1" smtClean="0"/>
              <a:t>рекуперационный</a:t>
            </a:r>
            <a:r>
              <a:rPr lang="ru-RU" dirty="0" smtClean="0"/>
              <a:t> теплообменник;</a:t>
            </a:r>
          </a:p>
          <a:p>
            <a:pPr marL="285750" indent="-285750">
              <a:buFontTx/>
              <a:buChar char="-"/>
              <a:defRPr/>
            </a:pPr>
            <a:r>
              <a:rPr lang="ru-RU" dirty="0" smtClean="0"/>
              <a:t>непосредственно, сам сепаратор (или несколько);</a:t>
            </a:r>
          </a:p>
          <a:p>
            <a:pPr marL="285750" indent="-285750">
              <a:buFontTx/>
              <a:buChar char="-"/>
              <a:defRPr/>
            </a:pPr>
            <a:r>
              <a:rPr lang="ru-RU" dirty="0" smtClean="0"/>
              <a:t>холодильные машины;</a:t>
            </a:r>
          </a:p>
          <a:p>
            <a:pPr marL="285750" indent="-285750">
              <a:buFontTx/>
              <a:buChar char="-"/>
              <a:defRPr/>
            </a:pPr>
            <a:r>
              <a:rPr lang="ru-RU" dirty="0" smtClean="0"/>
              <a:t>систему стабилизации конденсата</a:t>
            </a:r>
          </a:p>
          <a:p>
            <a:pPr>
              <a:defRPr/>
            </a:pPr>
            <a:endParaRPr lang="ru-RU" dirty="0" smtClean="0"/>
          </a:p>
          <a:p>
            <a:pPr>
              <a:defRPr/>
            </a:pPr>
            <a:endParaRPr lang="ru-RU" dirty="0" smtClean="0"/>
          </a:p>
        </p:txBody>
      </p:sp>
      <p:sp>
        <p:nvSpPr>
          <p:cNvPr id="20484"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
        <p:nvSpPr>
          <p:cNvPr id="20485"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ru-RU" altLang="ru-RU" sz="1800"/>
          </a:p>
        </p:txBody>
      </p:sp>
    </p:spTree>
    <p:extLst>
      <p:ext uri="{BB962C8B-B14F-4D97-AF65-F5344CB8AC3E}">
        <p14:creationId xmlns:p14="http://schemas.microsoft.com/office/powerpoint/2010/main" val="2103130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ChangeArrowheads="1"/>
          </p:cNvSpPr>
          <p:nvPr/>
        </p:nvSpPr>
        <p:spPr bwMode="auto">
          <a:xfrm>
            <a:off x="1054100" y="-26988"/>
            <a:ext cx="8089900" cy="70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FontTx/>
              <a:buNone/>
            </a:pPr>
            <a:r>
              <a:rPr lang="ru-RU" altLang="ru-RU" sz="2000" b="1"/>
              <a:t>Способы низкотемпературной конденсации и низкотемпературной ректификации</a:t>
            </a:r>
            <a:r>
              <a:rPr lang="ru-RU" altLang="ru-RU" sz="2000"/>
              <a:t> </a:t>
            </a:r>
          </a:p>
        </p:txBody>
      </p:sp>
      <p:sp>
        <p:nvSpPr>
          <p:cNvPr id="2" name="Прямоугольник 1"/>
          <p:cNvSpPr/>
          <p:nvPr/>
        </p:nvSpPr>
        <p:spPr>
          <a:xfrm>
            <a:off x="395288" y="981075"/>
            <a:ext cx="8280400" cy="7570788"/>
          </a:xfrm>
          <a:prstGeom prst="rect">
            <a:avLst/>
          </a:prstGeom>
        </p:spPr>
        <p:txBody>
          <a:bodyPr>
            <a:spAutoFit/>
          </a:bodyPr>
          <a:lstStyle/>
          <a:p>
            <a:pPr>
              <a:defRPr/>
            </a:pPr>
            <a:r>
              <a:rPr lang="ru-RU" b="1" i="1" dirty="0"/>
              <a:t>Низкотемпературная конденсация (НТК)</a:t>
            </a:r>
            <a:r>
              <a:rPr lang="ru-RU" b="1" dirty="0"/>
              <a:t> </a:t>
            </a:r>
            <a:r>
              <a:rPr lang="ru-RU" dirty="0"/>
              <a:t>- это процесс изобарного охлаждения газа до температур, при которых при примененном давлении появляется жидкая фаза с последующим разделением в сепараторах газовой и жидкой фаз. Высокой четкости разделения НТК добиться практически невозможно - схемы НТК включают колонны:</a:t>
            </a:r>
          </a:p>
          <a:p>
            <a:pPr>
              <a:defRPr/>
            </a:pPr>
            <a:r>
              <a:rPr lang="ru-RU" dirty="0"/>
              <a:t>	- деэтанизации (для отделения  этана из пропан-бутановой фракции)</a:t>
            </a:r>
          </a:p>
          <a:p>
            <a:pPr>
              <a:defRPr/>
            </a:pPr>
            <a:r>
              <a:rPr lang="ru-RU" dirty="0"/>
              <a:t>	- </a:t>
            </a:r>
            <a:r>
              <a:rPr lang="ru-RU" dirty="0" err="1"/>
              <a:t>деметанизации</a:t>
            </a:r>
            <a:r>
              <a:rPr lang="ru-RU" dirty="0"/>
              <a:t> (метана - из фракции С</a:t>
            </a:r>
            <a:r>
              <a:rPr lang="ru-RU" baseline="-25000" dirty="0"/>
              <a:t>2+</a:t>
            </a:r>
            <a:r>
              <a:rPr lang="ru-RU" dirty="0"/>
              <a:t>).</a:t>
            </a:r>
          </a:p>
          <a:p>
            <a:pPr>
              <a:defRPr/>
            </a:pPr>
            <a:endParaRPr lang="ru-RU" b="1" i="1" dirty="0"/>
          </a:p>
          <a:p>
            <a:pPr>
              <a:defRPr/>
            </a:pPr>
            <a:r>
              <a:rPr lang="ru-RU" b="1" i="1" dirty="0">
                <a:solidFill>
                  <a:srgbClr val="FF0000"/>
                </a:solidFill>
              </a:rPr>
              <a:t>Низкотемпературная ректификация (НТР)</a:t>
            </a:r>
            <a:r>
              <a:rPr lang="ru-RU" dirty="0">
                <a:solidFill>
                  <a:srgbClr val="FF0000"/>
                </a:solidFill>
              </a:rPr>
              <a:t> основана на охлаждении газового сырья до температуры, при которой система переходит в двухфазное состояние, с последующим разделением без предварительной сепарации в тарельчатых или насадочных ректификационных колоннах.</a:t>
            </a:r>
          </a:p>
          <a:p>
            <a:pPr>
              <a:defRPr/>
            </a:pPr>
            <a:endParaRPr lang="ru-RU" dirty="0"/>
          </a:p>
          <a:p>
            <a:pPr>
              <a:defRPr/>
            </a:pPr>
            <a:endParaRPr lang="ru-RU" dirty="0"/>
          </a:p>
          <a:p>
            <a:pPr>
              <a:defRPr/>
            </a:pPr>
            <a:r>
              <a:rPr lang="ru-RU" dirty="0"/>
              <a:t>Процессы НТК и НТР включает следующие стадии:</a:t>
            </a:r>
          </a:p>
          <a:p>
            <a:pPr marL="285750" indent="-285750">
              <a:buFont typeface="Arial" panose="020B0604020202020204" pitchFamily="34" charset="0"/>
              <a:buChar char="•"/>
              <a:defRPr/>
            </a:pPr>
            <a:r>
              <a:rPr lang="ru-RU" dirty="0"/>
              <a:t>осушка газа;</a:t>
            </a:r>
          </a:p>
          <a:p>
            <a:pPr marL="285750" indent="-285750">
              <a:buFont typeface="Arial" panose="020B0604020202020204" pitchFamily="34" charset="0"/>
              <a:buChar char="•"/>
              <a:defRPr/>
            </a:pPr>
            <a:r>
              <a:rPr lang="ru-RU" dirty="0" err="1"/>
              <a:t>компримирование</a:t>
            </a:r>
            <a:r>
              <a:rPr lang="ru-RU" dirty="0"/>
              <a:t> газа до давлений 3-7 МПа;</a:t>
            </a:r>
          </a:p>
          <a:p>
            <a:pPr marL="285750" indent="-285750">
              <a:buFont typeface="Arial" panose="020B0604020202020204" pitchFamily="34" charset="0"/>
              <a:buChar char="•"/>
              <a:defRPr/>
            </a:pPr>
            <a:r>
              <a:rPr lang="ru-RU" dirty="0"/>
              <a:t>охлаждение сжатого и осушенного газа до (–10)-(–80) °С;</a:t>
            </a:r>
          </a:p>
          <a:p>
            <a:pPr marL="285750" indent="-285750">
              <a:buFont typeface="Arial" panose="020B0604020202020204" pitchFamily="34" charset="0"/>
              <a:buChar char="•"/>
              <a:defRPr/>
            </a:pPr>
            <a:r>
              <a:rPr lang="ru-RU" dirty="0"/>
              <a:t>разделение частично сконденсировавшегося газа на нестабильный газовый бензин и несконденсированный сухой газ.</a:t>
            </a:r>
          </a:p>
          <a:p>
            <a:pPr marL="285750" indent="-285750">
              <a:buFont typeface="Arial" panose="020B0604020202020204" pitchFamily="34" charset="0"/>
              <a:buChar char="•"/>
              <a:defRPr/>
            </a:pPr>
            <a:endParaRPr lang="ru-RU" dirty="0"/>
          </a:p>
          <a:p>
            <a:pPr>
              <a:defRPr/>
            </a:pPr>
            <a:r>
              <a:rPr lang="ru-RU" dirty="0"/>
              <a:t>Для производства искусственного холода используют обычно компрессорные холодильные машины, хладагентом в которых являются пропан, этан или фреон, а также турбодетандеры, в которых энергия расширяющегося газа рекуперируется для производства холода.</a:t>
            </a:r>
          </a:p>
          <a:p>
            <a:pPr>
              <a:defRPr/>
            </a:pPr>
            <a:endParaRPr lang="ru-RU" dirty="0"/>
          </a:p>
        </p:txBody>
      </p:sp>
    </p:spTree>
    <p:extLst>
      <p:ext uri="{BB962C8B-B14F-4D97-AF65-F5344CB8AC3E}">
        <p14:creationId xmlns:p14="http://schemas.microsoft.com/office/powerpoint/2010/main" val="14014169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ChangeArrowheads="1"/>
          </p:cNvSpPr>
          <p:nvPr/>
        </p:nvSpPr>
        <p:spPr bwMode="auto">
          <a:xfrm>
            <a:off x="1054100" y="127000"/>
            <a:ext cx="8089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FontTx/>
              <a:buNone/>
            </a:pPr>
            <a:r>
              <a:rPr lang="ru-RU" altLang="ru-RU" sz="2000" b="1"/>
              <a:t>Низкотемпературная конденсация</a:t>
            </a:r>
          </a:p>
        </p:txBody>
      </p:sp>
      <p:sp>
        <p:nvSpPr>
          <p:cNvPr id="18435" name="Прямоугольник 1"/>
          <p:cNvSpPr>
            <a:spLocks noChangeArrowheads="1"/>
          </p:cNvSpPr>
          <p:nvPr/>
        </p:nvSpPr>
        <p:spPr bwMode="auto">
          <a:xfrm>
            <a:off x="395288" y="981075"/>
            <a:ext cx="8280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1800" b="1" dirty="0"/>
              <a:t>Схемы установок НТК включают следующие узлы:</a:t>
            </a:r>
          </a:p>
          <a:p>
            <a:pPr eaLnBrk="1" hangingPunct="1">
              <a:spcBef>
                <a:spcPct val="0"/>
              </a:spcBef>
              <a:buFontTx/>
              <a:buChar char="-"/>
            </a:pPr>
            <a:r>
              <a:rPr lang="ru-RU" altLang="ru-RU" sz="1800" dirty="0"/>
              <a:t>осушка газа;</a:t>
            </a:r>
          </a:p>
          <a:p>
            <a:pPr eaLnBrk="1" hangingPunct="1">
              <a:spcBef>
                <a:spcPct val="0"/>
              </a:spcBef>
              <a:buFontTx/>
              <a:buChar char="-"/>
            </a:pPr>
            <a:r>
              <a:rPr lang="ru-RU" altLang="ru-RU" sz="1800" dirty="0" err="1" smtClean="0"/>
              <a:t>компримирование</a:t>
            </a:r>
            <a:r>
              <a:rPr lang="ru-RU" altLang="ru-RU" sz="1800" dirty="0" smtClean="0"/>
              <a:t> </a:t>
            </a:r>
            <a:r>
              <a:rPr lang="ru-RU" altLang="ru-RU" sz="1800" dirty="0"/>
              <a:t>газа (при необходимости) до заданного давления;</a:t>
            </a:r>
          </a:p>
          <a:p>
            <a:pPr eaLnBrk="1" hangingPunct="1">
              <a:spcBef>
                <a:spcPct val="0"/>
              </a:spcBef>
              <a:buFontTx/>
              <a:buChar char="-"/>
            </a:pPr>
            <a:r>
              <a:rPr lang="ru-RU" altLang="ru-RU" sz="1800" dirty="0" smtClean="0"/>
              <a:t>охлаждение </a:t>
            </a:r>
            <a:r>
              <a:rPr lang="ru-RU" altLang="ru-RU" sz="1800" dirty="0"/>
              <a:t>газа для образования двухфазной системы;</a:t>
            </a:r>
          </a:p>
          <a:p>
            <a:pPr eaLnBrk="1" hangingPunct="1">
              <a:spcBef>
                <a:spcPct val="0"/>
              </a:spcBef>
              <a:buFontTx/>
              <a:buChar char="-"/>
            </a:pPr>
            <a:r>
              <a:rPr lang="ru-RU" altLang="ru-RU" sz="1800" dirty="0"/>
              <a:t>сепарация двухфазной системы;</a:t>
            </a:r>
          </a:p>
          <a:p>
            <a:pPr eaLnBrk="1" hangingPunct="1">
              <a:spcBef>
                <a:spcPct val="0"/>
              </a:spcBef>
              <a:buFontTx/>
              <a:buChar char="-"/>
            </a:pPr>
            <a:r>
              <a:rPr lang="ru-RU" altLang="ru-RU" sz="1800" dirty="0" err="1"/>
              <a:t>деэтанизация</a:t>
            </a:r>
            <a:r>
              <a:rPr lang="ru-RU" altLang="ru-RU" sz="1800" dirty="0"/>
              <a:t> (</a:t>
            </a:r>
            <a:r>
              <a:rPr lang="ru-RU" altLang="ru-RU" sz="1800" dirty="0" err="1"/>
              <a:t>деметанизация</a:t>
            </a:r>
            <a:r>
              <a:rPr lang="ru-RU" altLang="ru-RU" sz="1800" dirty="0"/>
              <a:t>) образовавшейся жидкой фазы.</a:t>
            </a:r>
          </a:p>
          <a:p>
            <a:pPr eaLnBrk="1" hangingPunct="1">
              <a:spcBef>
                <a:spcPct val="0"/>
              </a:spcBef>
              <a:buFontTx/>
              <a:buChar char="-"/>
            </a:pPr>
            <a:endParaRPr lang="ru-RU" altLang="ru-RU" sz="1800" dirty="0"/>
          </a:p>
          <a:p>
            <a:pPr eaLnBrk="1" hangingPunct="1">
              <a:spcBef>
                <a:spcPct val="0"/>
              </a:spcBef>
              <a:buFontTx/>
              <a:buNone/>
            </a:pPr>
            <a:r>
              <a:rPr lang="ru-RU" altLang="ru-RU" sz="1800" b="1" dirty="0"/>
              <a:t>Схемы НТК классифицируют </a:t>
            </a:r>
            <a:r>
              <a:rPr lang="ru-RU" altLang="ru-RU" sz="1800" i="1" dirty="0"/>
              <a:t>по числу ступеней конденсации </a:t>
            </a:r>
            <a:r>
              <a:rPr lang="ru-RU" altLang="ru-RU" sz="1800" dirty="0"/>
              <a:t>на одно-, двух- и трехступенчатые (с промежуточным понижением температуры)</a:t>
            </a:r>
          </a:p>
          <a:p>
            <a:pPr eaLnBrk="1" hangingPunct="1">
              <a:spcBef>
                <a:spcPct val="0"/>
              </a:spcBef>
              <a:buFontTx/>
              <a:buNone/>
            </a:pPr>
            <a:r>
              <a:rPr lang="ru-RU" altLang="ru-RU" sz="1800" dirty="0"/>
              <a:t> и </a:t>
            </a:r>
            <a:r>
              <a:rPr lang="ru-RU" altLang="ru-RU" sz="1800" i="1" dirty="0"/>
              <a:t>числу источников холода</a:t>
            </a:r>
            <a:r>
              <a:rPr lang="ru-RU" altLang="ru-RU" sz="1800" dirty="0"/>
              <a:t>.</a:t>
            </a:r>
          </a:p>
        </p:txBody>
      </p:sp>
      <p:pic>
        <p:nvPicPr>
          <p:cNvPr id="5" name="Picture 2" descr="http://www.xiron.ru/img_article/auto/xclim9.jpg.pagespeed.ic.UUxN1AWMae.jpg"/>
          <p:cNvPicPr>
            <a:picLocks noChangeAspect="1" noChangeArrowheads="1"/>
          </p:cNvPicPr>
          <p:nvPr/>
        </p:nvPicPr>
        <p:blipFill rotWithShape="1">
          <a:blip r:embed="rId2">
            <a:extLst>
              <a:ext uri="{28A0092B-C50C-407E-A947-70E740481C1C}">
                <a14:useLocalDpi xmlns:a14="http://schemas.microsoft.com/office/drawing/2010/main" val="0"/>
              </a:ext>
            </a:extLst>
          </a:blip>
          <a:srcRect b="37672"/>
          <a:stretch/>
        </p:blipFill>
        <p:spPr bwMode="auto">
          <a:xfrm>
            <a:off x="1835696" y="3843397"/>
            <a:ext cx="5472608" cy="3016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3009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a:spLocks noChangeArrowheads="1"/>
          </p:cNvSpPr>
          <p:nvPr/>
        </p:nvSpPr>
        <p:spPr bwMode="auto">
          <a:xfrm>
            <a:off x="1054100" y="127000"/>
            <a:ext cx="8089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FontTx/>
              <a:buNone/>
            </a:pPr>
            <a:r>
              <a:rPr lang="ru-RU" altLang="ru-RU" sz="2000" b="1"/>
              <a:t>Низкотемпературная конденсация</a:t>
            </a:r>
          </a:p>
        </p:txBody>
      </p:sp>
      <p:sp>
        <p:nvSpPr>
          <p:cNvPr id="16387" name="Прямоугольник 1"/>
          <p:cNvSpPr>
            <a:spLocks noChangeArrowheads="1"/>
          </p:cNvSpPr>
          <p:nvPr/>
        </p:nvSpPr>
        <p:spPr bwMode="auto">
          <a:xfrm>
            <a:off x="395288" y="981075"/>
            <a:ext cx="82804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1800" b="1" dirty="0" err="1">
                <a:solidFill>
                  <a:srgbClr val="FF0000"/>
                </a:solidFill>
              </a:rPr>
              <a:t>Дросселирование</a:t>
            </a:r>
            <a:r>
              <a:rPr lang="ru-RU" altLang="ru-RU" sz="1800" b="1" dirty="0">
                <a:solidFill>
                  <a:srgbClr val="FF0000"/>
                </a:solidFill>
              </a:rPr>
              <a:t> + </a:t>
            </a:r>
            <a:r>
              <a:rPr lang="ru-RU" altLang="ru-RU" sz="1800" b="1" dirty="0" err="1">
                <a:solidFill>
                  <a:srgbClr val="FF0000"/>
                </a:solidFill>
              </a:rPr>
              <a:t>пропановый</a:t>
            </a:r>
            <a:r>
              <a:rPr lang="ru-RU" altLang="ru-RU" sz="1800" b="1" dirty="0">
                <a:solidFill>
                  <a:srgbClr val="FF0000"/>
                </a:solidFill>
              </a:rPr>
              <a:t> ХЦ (до -70°С) или каскадный пропан-</a:t>
            </a:r>
            <a:r>
              <a:rPr lang="ru-RU" altLang="ru-RU" sz="1800" b="1" dirty="0" err="1">
                <a:solidFill>
                  <a:srgbClr val="FF0000"/>
                </a:solidFill>
              </a:rPr>
              <a:t>этановый</a:t>
            </a:r>
            <a:r>
              <a:rPr lang="ru-RU" altLang="ru-RU" sz="1800" b="1" dirty="0">
                <a:solidFill>
                  <a:srgbClr val="FF0000"/>
                </a:solidFill>
              </a:rPr>
              <a:t> ХЦ (до -90°С):</a:t>
            </a:r>
          </a:p>
          <a:p>
            <a:pPr eaLnBrk="1" hangingPunct="1">
              <a:spcBef>
                <a:spcPct val="0"/>
              </a:spcBef>
              <a:buFontTx/>
              <a:buChar char="-"/>
            </a:pPr>
            <a:r>
              <a:rPr lang="ru-RU" altLang="ru-RU" sz="1800" dirty="0">
                <a:solidFill>
                  <a:srgbClr val="FF0000"/>
                </a:solidFill>
              </a:rPr>
              <a:t>Извлекается 85-87% этана;</a:t>
            </a:r>
          </a:p>
          <a:p>
            <a:pPr eaLnBrk="1" hangingPunct="1">
              <a:spcBef>
                <a:spcPct val="0"/>
              </a:spcBef>
              <a:buFontTx/>
              <a:buChar char="-"/>
            </a:pPr>
            <a:r>
              <a:rPr lang="ru-RU" altLang="ru-RU" sz="1800" dirty="0">
                <a:solidFill>
                  <a:srgbClr val="FF0000"/>
                </a:solidFill>
              </a:rPr>
              <a:t>99 % - пропан;</a:t>
            </a:r>
          </a:p>
          <a:p>
            <a:pPr eaLnBrk="1" hangingPunct="1">
              <a:spcBef>
                <a:spcPct val="0"/>
              </a:spcBef>
              <a:buFontTx/>
              <a:buChar char="-"/>
            </a:pPr>
            <a:r>
              <a:rPr lang="ru-RU" altLang="ru-RU" sz="1800" dirty="0">
                <a:solidFill>
                  <a:srgbClr val="FF0000"/>
                </a:solidFill>
              </a:rPr>
              <a:t>100 % С</a:t>
            </a:r>
            <a:r>
              <a:rPr lang="ru-RU" altLang="ru-RU" sz="1800" baseline="-25000" dirty="0">
                <a:solidFill>
                  <a:srgbClr val="FF0000"/>
                </a:solidFill>
              </a:rPr>
              <a:t>4+</a:t>
            </a:r>
            <a:r>
              <a:rPr lang="ru-RU" altLang="ru-RU" sz="1800" dirty="0">
                <a:solidFill>
                  <a:srgbClr val="FF0000"/>
                </a:solidFill>
              </a:rPr>
              <a:t>.</a:t>
            </a:r>
          </a:p>
          <a:p>
            <a:pPr eaLnBrk="1" hangingPunct="1">
              <a:spcBef>
                <a:spcPct val="0"/>
              </a:spcBef>
              <a:buFontTx/>
              <a:buNone/>
            </a:pPr>
            <a:endParaRPr lang="ru-RU" altLang="ru-RU" sz="1800" dirty="0"/>
          </a:p>
          <a:p>
            <a:pPr eaLnBrk="1" hangingPunct="1">
              <a:spcBef>
                <a:spcPct val="0"/>
              </a:spcBef>
              <a:buFontTx/>
              <a:buNone/>
            </a:pPr>
            <a:r>
              <a:rPr lang="ru-RU" altLang="ru-RU" sz="1800" dirty="0"/>
              <a:t>Глубина извлечения целевых компонентов - заданная степень конденсации газовой фазы - конечная температура охлаждения - подвод расчетного количества </a:t>
            </a:r>
            <a:r>
              <a:rPr lang="ru-RU" altLang="ru-RU" sz="1800" dirty="0" smtClean="0"/>
              <a:t>холода – </a:t>
            </a:r>
            <a:r>
              <a:rPr lang="ru-RU" altLang="ru-RU" sz="1800" b="1" u="sng" dirty="0" smtClean="0"/>
              <a:t>за счет работы газовой фазы в турбодетандере</a:t>
            </a:r>
            <a:r>
              <a:rPr lang="ru-RU" altLang="ru-RU" sz="1800" dirty="0" smtClean="0"/>
              <a:t>.</a:t>
            </a:r>
            <a:endParaRPr lang="ru-RU" altLang="ru-RU" sz="1800" dirty="0"/>
          </a:p>
          <a:p>
            <a:pPr eaLnBrk="1" hangingPunct="1">
              <a:spcBef>
                <a:spcPct val="0"/>
              </a:spcBef>
              <a:buFontTx/>
              <a:buNone/>
            </a:pPr>
            <a:endParaRPr lang="ru-RU" altLang="ru-RU" sz="1800" dirty="0"/>
          </a:p>
          <a:p>
            <a:pPr eaLnBrk="1" hangingPunct="1">
              <a:spcBef>
                <a:spcPct val="0"/>
              </a:spcBef>
              <a:buFontTx/>
              <a:buNone/>
            </a:pPr>
            <a:r>
              <a:rPr lang="ru-RU" altLang="ru-RU" sz="1800" u="sng" dirty="0"/>
              <a:t>Температура охлаждения обязательно должна быть ниже критической!</a:t>
            </a:r>
          </a:p>
          <a:p>
            <a:pPr eaLnBrk="1" hangingPunct="1">
              <a:spcBef>
                <a:spcPct val="0"/>
              </a:spcBef>
              <a:buFontTx/>
              <a:buNone/>
            </a:pPr>
            <a:r>
              <a:rPr lang="ru-RU" altLang="ru-RU" sz="1800" b="1" dirty="0"/>
              <a:t>Однако: </a:t>
            </a:r>
            <a:r>
              <a:rPr lang="ru-RU" altLang="ru-RU" sz="1800" dirty="0"/>
              <a:t>т.к. углеводородные газы способны растворяться в углеводородных жидкостях – </a:t>
            </a:r>
            <a:r>
              <a:rPr lang="ru-RU" altLang="ru-RU" sz="1800" b="1" dirty="0"/>
              <a:t>при конденсации тяжелых компонентов имеет место частичная </a:t>
            </a:r>
            <a:r>
              <a:rPr lang="ru-RU" altLang="ru-RU" sz="1800" b="1" strike="sngStrike" dirty="0"/>
              <a:t>конденсация </a:t>
            </a:r>
            <a:r>
              <a:rPr lang="ru-RU" altLang="ru-RU" sz="1800" b="1" dirty="0" smtClean="0"/>
              <a:t> растворение легких </a:t>
            </a:r>
            <a:r>
              <a:rPr lang="ru-RU" altLang="ru-RU" sz="1800" b="1" dirty="0"/>
              <a:t>компонентов с </a:t>
            </a:r>
            <a:r>
              <a:rPr lang="ru-RU" altLang="ru-RU" sz="1800" b="1" dirty="0" err="1"/>
              <a:t>Т</a:t>
            </a:r>
            <a:r>
              <a:rPr lang="ru-RU" altLang="ru-RU" sz="1800" b="1" baseline="-25000" dirty="0" err="1"/>
              <a:t>кр</a:t>
            </a:r>
            <a:r>
              <a:rPr lang="ru-RU" altLang="ru-RU" sz="1800" b="1" dirty="0"/>
              <a:t> ниже, чем температура </a:t>
            </a:r>
            <a:r>
              <a:rPr lang="ru-RU" altLang="ru-RU" sz="1800" b="1" dirty="0" smtClean="0"/>
              <a:t>смеси (!!!) – требуется ректификация!</a:t>
            </a:r>
            <a:endParaRPr lang="ru-RU" altLang="ru-RU" sz="1800" b="1" dirty="0"/>
          </a:p>
          <a:p>
            <a:pPr eaLnBrk="1" hangingPunct="1">
              <a:spcBef>
                <a:spcPct val="0"/>
              </a:spcBef>
              <a:buFontTx/>
              <a:buNone/>
            </a:pPr>
            <a:endParaRPr lang="ru-RU" altLang="ru-RU" sz="1800" dirty="0"/>
          </a:p>
        </p:txBody>
      </p:sp>
    </p:spTree>
    <p:extLst>
      <p:ext uri="{BB962C8B-B14F-4D97-AF65-F5344CB8AC3E}">
        <p14:creationId xmlns:p14="http://schemas.microsoft.com/office/powerpoint/2010/main" val="22729613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ChangeArrowheads="1"/>
          </p:cNvSpPr>
          <p:nvPr/>
        </p:nvSpPr>
        <p:spPr bwMode="auto">
          <a:xfrm>
            <a:off x="1054100" y="127000"/>
            <a:ext cx="8089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FontTx/>
              <a:buNone/>
            </a:pPr>
            <a:r>
              <a:rPr lang="ru-RU" altLang="ru-RU" sz="2000" b="1"/>
              <a:t>Низкотемпературная конденсация</a:t>
            </a:r>
          </a:p>
        </p:txBody>
      </p:sp>
      <p:sp>
        <p:nvSpPr>
          <p:cNvPr id="17411" name="Прямоугольник 1"/>
          <p:cNvSpPr>
            <a:spLocks noChangeArrowheads="1"/>
          </p:cNvSpPr>
          <p:nvPr/>
        </p:nvSpPr>
        <p:spPr bwMode="auto">
          <a:xfrm>
            <a:off x="395288" y="981075"/>
            <a:ext cx="8280400"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1800" dirty="0"/>
              <a:t>С </a:t>
            </a:r>
            <a:r>
              <a:rPr lang="ru-RU" altLang="ru-RU" sz="1800" b="1" dirty="0"/>
              <a:t>повышением давления </a:t>
            </a:r>
            <a:r>
              <a:rPr lang="ru-RU" altLang="ru-RU" sz="1800" dirty="0"/>
              <a:t>в системе степень конденсации при </a:t>
            </a:r>
            <a:r>
              <a:rPr lang="en-US" altLang="ru-RU" sz="1800" dirty="0"/>
              <a:t>T</a:t>
            </a:r>
            <a:r>
              <a:rPr lang="ru-RU" altLang="ru-RU" sz="1800" dirty="0"/>
              <a:t>=</a:t>
            </a:r>
            <a:r>
              <a:rPr lang="en-US" altLang="ru-RU" sz="1800" dirty="0" err="1"/>
              <a:t>const</a:t>
            </a:r>
            <a:r>
              <a:rPr lang="ru-RU" altLang="ru-RU" sz="1800" dirty="0"/>
              <a:t> увеличивается, а </a:t>
            </a:r>
            <a:r>
              <a:rPr lang="ru-RU" altLang="ru-RU" sz="1800" b="1" dirty="0"/>
              <a:t>избирательность процесса снижается</a:t>
            </a:r>
            <a:r>
              <a:rPr lang="ru-RU" altLang="ru-RU" sz="1800" dirty="0"/>
              <a:t>;</a:t>
            </a:r>
            <a:endParaRPr lang="en-US" altLang="ru-RU" sz="1800" dirty="0"/>
          </a:p>
          <a:p>
            <a:pPr eaLnBrk="1" hangingPunct="1">
              <a:spcBef>
                <a:spcPct val="0"/>
              </a:spcBef>
              <a:buFontTx/>
              <a:buNone/>
            </a:pPr>
            <a:r>
              <a:rPr lang="ru-RU" altLang="ru-RU" sz="1800" dirty="0"/>
              <a:t>В области низких </a:t>
            </a:r>
            <a:r>
              <a:rPr lang="en-US" altLang="ru-RU" sz="1800" dirty="0"/>
              <a:t>P</a:t>
            </a:r>
            <a:r>
              <a:rPr lang="ru-RU" altLang="ru-RU" sz="1800" dirty="0"/>
              <a:t> степень конденсации быстро меняется с изменением давления; в области высоких Р - интенсивность конденсации снижается</a:t>
            </a:r>
            <a:r>
              <a:rPr lang="ru-RU" altLang="ru-RU" sz="1800" dirty="0" smtClean="0"/>
              <a:t>.</a:t>
            </a:r>
          </a:p>
          <a:p>
            <a:pPr eaLnBrk="1" hangingPunct="1">
              <a:spcBef>
                <a:spcPct val="0"/>
              </a:spcBef>
              <a:buFontTx/>
              <a:buNone/>
            </a:pPr>
            <a:r>
              <a:rPr lang="ru-RU" altLang="ru-RU" sz="1800" b="1" dirty="0" smtClean="0"/>
              <a:t>Значение давления газа не столь критично, как при НТС, потому что </a:t>
            </a:r>
            <a:r>
              <a:rPr lang="ru-RU" altLang="ru-RU" sz="1800" b="1" u="sng" dirty="0" smtClean="0"/>
              <a:t>эффект понижения температуры достигается за счет охлаждения  газом, совершившим работу в детандере.</a:t>
            </a:r>
            <a:endParaRPr lang="ru-RU" altLang="ru-RU" sz="1800" dirty="0"/>
          </a:p>
          <a:p>
            <a:pPr eaLnBrk="1" hangingPunct="1">
              <a:spcBef>
                <a:spcPct val="0"/>
              </a:spcBef>
              <a:buFontTx/>
              <a:buNone/>
            </a:pPr>
            <a:endParaRPr lang="ru-RU" altLang="ru-RU" sz="1800" dirty="0"/>
          </a:p>
          <a:p>
            <a:pPr eaLnBrk="1" hangingPunct="1">
              <a:spcBef>
                <a:spcPct val="0"/>
              </a:spcBef>
              <a:buFontTx/>
              <a:buNone/>
            </a:pPr>
            <a:r>
              <a:rPr lang="ru-RU" altLang="ru-RU" sz="1800" b="1" dirty="0"/>
              <a:t>Понижение температуры</a:t>
            </a:r>
            <a:r>
              <a:rPr lang="ru-RU" altLang="ru-RU" sz="1800" dirty="0"/>
              <a:t>: интенсивно степень конденсации увеличивается с понижением температуры до определенного значения, ниже которого скорость конденсации замедляется.</a:t>
            </a:r>
          </a:p>
          <a:p>
            <a:pPr eaLnBrk="1" hangingPunct="1">
              <a:spcBef>
                <a:spcPct val="0"/>
              </a:spcBef>
              <a:buFontTx/>
              <a:buNone/>
            </a:pPr>
            <a:r>
              <a:rPr lang="ru-RU" altLang="ru-RU" sz="1800" dirty="0"/>
              <a:t>В области низких Т - большая разность значений летучести компонентов – </a:t>
            </a:r>
            <a:r>
              <a:rPr lang="ru-RU" altLang="ru-RU" sz="1800" b="1" dirty="0"/>
              <a:t>избирательность процесса выше.</a:t>
            </a:r>
          </a:p>
          <a:p>
            <a:pPr eaLnBrk="1" hangingPunct="1">
              <a:spcBef>
                <a:spcPct val="0"/>
              </a:spcBef>
              <a:buFontTx/>
              <a:buNone/>
            </a:pPr>
            <a:endParaRPr lang="ru-RU" altLang="ru-RU" sz="1800" b="1" dirty="0"/>
          </a:p>
          <a:p>
            <a:pPr eaLnBrk="1" hangingPunct="1">
              <a:spcBef>
                <a:spcPct val="0"/>
              </a:spcBef>
              <a:buFontTx/>
              <a:buNone/>
            </a:pPr>
            <a:r>
              <a:rPr lang="ru-RU" altLang="ru-RU" sz="1800" b="1" dirty="0"/>
              <a:t>Поэтому целесообразно проводить процесс:</a:t>
            </a:r>
            <a:r>
              <a:rPr lang="ru-RU" altLang="ru-RU" sz="1800" dirty="0"/>
              <a:t> </a:t>
            </a:r>
          </a:p>
          <a:p>
            <a:pPr eaLnBrk="1" hangingPunct="1">
              <a:spcBef>
                <a:spcPct val="0"/>
              </a:spcBef>
              <a:buFontTx/>
              <a:buNone/>
            </a:pPr>
            <a:r>
              <a:rPr lang="ru-RU" altLang="ru-RU" sz="1800" dirty="0"/>
              <a:t>-при умеренном давлении;</a:t>
            </a:r>
          </a:p>
          <a:p>
            <a:pPr eaLnBrk="1" hangingPunct="1">
              <a:spcBef>
                <a:spcPct val="0"/>
              </a:spcBef>
              <a:buFontTx/>
              <a:buChar char="-"/>
            </a:pPr>
            <a:r>
              <a:rPr lang="ru-RU" altLang="ru-RU" sz="1800" dirty="0"/>
              <a:t>низких температурах;</a:t>
            </a:r>
          </a:p>
          <a:p>
            <a:pPr eaLnBrk="1" hangingPunct="1">
              <a:spcBef>
                <a:spcPct val="0"/>
              </a:spcBef>
              <a:buFontTx/>
              <a:buChar char="-"/>
            </a:pPr>
            <a:r>
              <a:rPr lang="ru-RU" altLang="ru-RU" sz="1800" dirty="0"/>
              <a:t>использовать НТК + </a:t>
            </a:r>
            <a:r>
              <a:rPr lang="ru-RU" altLang="ru-RU" sz="1800" dirty="0" err="1"/>
              <a:t>деметанизацию</a:t>
            </a:r>
            <a:r>
              <a:rPr lang="ru-RU" altLang="ru-RU" sz="1800" dirty="0"/>
              <a:t> или </a:t>
            </a:r>
            <a:r>
              <a:rPr lang="ru-RU" altLang="ru-RU" sz="1800" dirty="0" err="1"/>
              <a:t>деэтанизацию</a:t>
            </a:r>
            <a:r>
              <a:rPr lang="ru-RU" altLang="ru-RU" sz="1800" dirty="0"/>
              <a:t> жидкой фазы в колоннах для удаления растворенных в ней легких компонентов</a:t>
            </a:r>
            <a:r>
              <a:rPr lang="ru-RU" altLang="ru-RU" sz="1800" dirty="0" smtClean="0"/>
              <a:t>.</a:t>
            </a:r>
            <a:endParaRPr lang="ru-RU" altLang="ru-RU" sz="1800" b="1" dirty="0"/>
          </a:p>
        </p:txBody>
      </p:sp>
    </p:spTree>
    <p:extLst>
      <p:ext uri="{BB962C8B-B14F-4D97-AF65-F5344CB8AC3E}">
        <p14:creationId xmlns:p14="http://schemas.microsoft.com/office/powerpoint/2010/main" val="23614305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ChangeArrowheads="1"/>
          </p:cNvSpPr>
          <p:nvPr/>
        </p:nvSpPr>
        <p:spPr bwMode="auto">
          <a:xfrm>
            <a:off x="0" y="1125538"/>
            <a:ext cx="9144000" cy="0"/>
          </a:xfrm>
          <a:prstGeom prst="rect">
            <a:avLst/>
          </a:prstGeom>
          <a:noFill/>
          <a:ln w="9525">
            <a:noFill/>
            <a:miter lim="800000"/>
            <a:headEnd/>
            <a:tailEnd/>
          </a:ln>
        </p:spPr>
        <p:txBody>
          <a:bodyPr wrap="none" anchor="ctr">
            <a:spAutoFit/>
          </a:bodyPr>
          <a:lstStyle/>
          <a:p>
            <a:endParaRPr lang="ru-RU" altLang="ru-RU"/>
          </a:p>
        </p:txBody>
      </p:sp>
      <p:sp>
        <p:nvSpPr>
          <p:cNvPr id="1030" name="Rectangle 5"/>
          <p:cNvSpPr>
            <a:spLocks noChangeArrowheads="1"/>
          </p:cNvSpPr>
          <p:nvPr/>
        </p:nvSpPr>
        <p:spPr bwMode="auto">
          <a:xfrm>
            <a:off x="165100" y="114142"/>
            <a:ext cx="8978900" cy="492443"/>
          </a:xfrm>
          <a:prstGeom prst="rect">
            <a:avLst/>
          </a:prstGeom>
          <a:noFill/>
          <a:ln w="9525">
            <a:noFill/>
            <a:miter lim="800000"/>
            <a:headEnd/>
            <a:tailEnd/>
          </a:ln>
        </p:spPr>
        <p:txBody>
          <a:bodyPr anchor="ctr">
            <a:spAutoFit/>
          </a:bodyPr>
          <a:lstStyle/>
          <a:p>
            <a:pPr algn="ctr"/>
            <a:r>
              <a:rPr lang="ru-RU" altLang="ru-RU" sz="2600" b="1" dirty="0" smtClean="0"/>
              <a:t>Процессы извлечения жидкостей в ГП</a:t>
            </a:r>
            <a:endParaRPr lang="ru-RU" altLang="ru-RU" sz="2600" dirty="0"/>
          </a:p>
        </p:txBody>
      </p:sp>
      <p:sp>
        <p:nvSpPr>
          <p:cNvPr id="12292" name="Rectangle 4"/>
          <p:cNvSpPr>
            <a:spLocks noChangeArrowheads="1"/>
          </p:cNvSpPr>
          <p:nvPr/>
        </p:nvSpPr>
        <p:spPr bwMode="auto">
          <a:xfrm>
            <a:off x="323849" y="1988840"/>
            <a:ext cx="8423275" cy="584775"/>
          </a:xfrm>
          <a:prstGeom prst="rect">
            <a:avLst/>
          </a:prstGeom>
          <a:noFill/>
          <a:ln>
            <a:noFill/>
          </a:ln>
          <a:extLst/>
        </p:spPr>
        <p:txBody>
          <a:bodyPr anchor="t" anchorCtr="0">
            <a:spAutoFit/>
          </a:bodyPr>
          <a:lstStyle/>
          <a:p>
            <a:pPr algn="just" eaLnBrk="0" hangingPunct="0">
              <a:defRPr/>
            </a:pPr>
            <a:r>
              <a:rPr lang="ru-RU" altLang="ru-RU" sz="1600" dirty="0" smtClean="0"/>
              <a:t>При постоянном Р и</a:t>
            </a:r>
            <a:r>
              <a:rPr lang="en-US" altLang="ru-RU" sz="1600" dirty="0" smtClean="0"/>
              <a:t> </a:t>
            </a:r>
            <a:r>
              <a:rPr lang="ru-RU" altLang="ru-RU" sz="1600" dirty="0" smtClean="0"/>
              <a:t>понижении </a:t>
            </a:r>
            <a:r>
              <a:rPr lang="ru-RU" altLang="ru-RU" sz="1600" dirty="0"/>
              <a:t>Т – четкость разделения </a:t>
            </a:r>
            <a:r>
              <a:rPr lang="ru-RU" altLang="ru-RU" sz="1600" dirty="0" smtClean="0"/>
              <a:t>компонентов будет повышаться в связи с повышением относительной летучести.</a:t>
            </a:r>
            <a:endParaRPr lang="ru-RU" sz="1600" dirty="0" smtClean="0">
              <a:latin typeface="+mj-lt"/>
              <a:cs typeface="Times New Roman" pitchFamily="18" charset="0"/>
            </a:endParaRPr>
          </a:p>
        </p:txBody>
      </p:sp>
    </p:spTree>
    <p:extLst>
      <p:ext uri="{BB962C8B-B14F-4D97-AF65-F5344CB8AC3E}">
        <p14:creationId xmlns:p14="http://schemas.microsoft.com/office/powerpoint/2010/main" val="2252585834"/>
      </p:ext>
    </p:extLst>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4298</TotalTime>
  <Words>2899</Words>
  <Application>Microsoft Office PowerPoint</Application>
  <PresentationFormat>Экран (4:3)</PresentationFormat>
  <Paragraphs>408</Paragraphs>
  <Slides>40</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40</vt:i4>
      </vt:variant>
    </vt:vector>
  </HeadingPairs>
  <TitlesOfParts>
    <vt:vector size="43" baseType="lpstr">
      <vt:lpstr>Оформление по умолчанию</vt:lpstr>
      <vt:lpstr>Visio</vt:lpstr>
      <vt:lpstr>Equation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Расчеты эффектов Джоуля-Томсона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Выпускная квалификационная работа</dc:title>
  <dc:creator>Jager</dc:creator>
  <cp:lastModifiedBy>Egor M. Yurev</cp:lastModifiedBy>
  <cp:revision>980</cp:revision>
  <dcterms:created xsi:type="dcterms:W3CDTF">2007-06-17T17:17:26Z</dcterms:created>
  <dcterms:modified xsi:type="dcterms:W3CDTF">2023-03-15T05:38:01Z</dcterms:modified>
</cp:coreProperties>
</file>