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sdx" ContentType="application/vnd.ms-visio.drawing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63" r:id="rId3"/>
    <p:sldId id="2654" r:id="rId4"/>
    <p:sldId id="2673" r:id="rId5"/>
    <p:sldId id="2674" r:id="rId6"/>
    <p:sldId id="2675" r:id="rId7"/>
    <p:sldId id="2676" r:id="rId8"/>
    <p:sldId id="2664" r:id="rId9"/>
    <p:sldId id="2665" r:id="rId10"/>
    <p:sldId id="2666" r:id="rId11"/>
    <p:sldId id="2667" r:id="rId12"/>
    <p:sldId id="2668" r:id="rId13"/>
    <p:sldId id="2669" r:id="rId14"/>
    <p:sldId id="2672" r:id="rId15"/>
    <p:sldId id="2671" r:id="rId16"/>
    <p:sldId id="2677" r:id="rId17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3939"/>
    <a:srgbClr val="71AF27"/>
    <a:srgbClr val="ECF3E8"/>
    <a:srgbClr val="D6E6CD"/>
    <a:srgbClr val="D4D4D4"/>
    <a:srgbClr val="EBEBEB"/>
    <a:srgbClr val="28BE46"/>
    <a:srgbClr val="686868"/>
    <a:srgbClr val="A2A1A1"/>
    <a:srgbClr val="6C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-63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14.03.2023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6D90A21-7E6B-41CD-8A19-E8DEC671E260}" type="datetime1">
              <a:rPr lang="ru-RU" smtClean="0"/>
              <a:t>14.03.2023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960FF585-854E-48DC-8BDC-DB9EB6E0D7CE}" type="datetime1">
              <a:rPr lang="ru-RU" smtClean="0"/>
              <a:t>14.03.2023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D36D2BC4-07D3-48CF-AB76-08FFACAE0BF2}" type="datetime1">
              <a:rPr lang="ru-RU" smtClean="0"/>
              <a:t>14.03.2023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1F24D7-3C0F-40E4-8DAF-8ECB02F97109}" type="datetime1">
              <a:rPr lang="ru-RU" smtClean="0"/>
              <a:t>14.03.2023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F2D035B-206E-4AB6-932C-EF8090659AD8}" type="datetime1">
              <a:rPr lang="ru-RU" smtClean="0"/>
              <a:t>14.03.2023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907257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90725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16377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792" y="146471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238BB80E-A9B4-49DB-872F-D6CCA19EFC9E}" type="datetime1">
              <a:rPr lang="ru-RU" smtClean="0"/>
              <a:t>14.03.2023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255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F6F97AB-412E-4BD6-9757-E8F3ECEADD6D}" type="datetime1">
              <a:rPr lang="ru-RU" smtClean="0"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0765B4A-5A9E-4BD2-830D-368F045EE747}" type="datetime1">
              <a:rPr lang="ru-RU" smtClean="0"/>
              <a:t>14.03.2023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17814E80-2DD2-49F2-B936-FF8D31C8F958}" type="datetime1">
              <a:rPr lang="ru-RU" smtClean="0"/>
              <a:t>14.03.2023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749EDB38-7641-4DFB-8696-910EF4C38398}" type="datetime1">
              <a:rPr lang="ru-RU" smtClean="0"/>
              <a:t>14.03.2023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6C59FFB-5385-42B1-8822-9F9801C92D0A}" type="datetime1">
              <a:rPr lang="ru-RU" smtClean="0"/>
              <a:t>14.03.2023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1D006F09-3886-42D6-AF9D-805058A31B3D}" type="datetime1">
              <a:rPr lang="ru-RU" smtClean="0"/>
              <a:t>14.03.2023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06BE48-A08E-4CD2-B751-4EA7AC75F456}" type="datetime1">
              <a:rPr lang="ru-RU" smtClean="0"/>
              <a:t>14.03.2023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ru-RU" dirty="0"/>
              <a:t>Введите заголовок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192000" y="-25400"/>
            <a:ext cx="2777067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Располагайте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объекты в рамках модульной сетки,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заданной направляющими.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отображения/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скрытия направляющих используйте Alt+F9.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уровней текста используйте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выделение+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строку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 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нажмите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1"/>
          </p:nvPr>
        </p:nvSpPr>
        <p:spPr>
          <a:xfrm>
            <a:off x="383119" y="1268414"/>
            <a:ext cx="11425765" cy="50768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3710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9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70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l.tpu.ru/SHARED/e/EMY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Visio1.vsd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0238A66B-EFAE-D8AE-41B5-99056C01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7138" y="2594716"/>
            <a:ext cx="4626033" cy="707886"/>
          </a:xfrm>
        </p:spPr>
        <p:txBody>
          <a:bodyPr>
            <a:noAutofit/>
          </a:bodyPr>
          <a:lstStyle/>
          <a:p>
            <a:pPr algn="just"/>
            <a:r>
              <a:rPr lang="ru-RU" altLang="ru-RU" sz="2000" dirty="0"/>
              <a:t>Технология переработки газа</a:t>
            </a:r>
          </a:p>
        </p:txBody>
      </p:sp>
      <p:sp>
        <p:nvSpPr>
          <p:cNvPr id="15" name="Подзаголовок 14">
            <a:extLst>
              <a:ext uri="{FF2B5EF4-FFF2-40B4-BE49-F238E27FC236}">
                <a16:creationId xmlns="" xmlns:a16="http://schemas.microsoft.com/office/drawing/2014/main" id="{C4F39DC3-6A7D-7C6F-039E-7EAC2ACF7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7138" y="3630956"/>
            <a:ext cx="6968934" cy="1180688"/>
          </a:xfrm>
        </p:spPr>
        <p:txBody>
          <a:bodyPr>
            <a:noAutofit/>
          </a:bodyPr>
          <a:lstStyle/>
          <a:p>
            <a:r>
              <a:rPr lang="ru-RU" sz="2000" dirty="0"/>
              <a:t>Лекция </a:t>
            </a:r>
            <a:r>
              <a:rPr lang="ru-RU" sz="2000" dirty="0" smtClean="0"/>
              <a:t>№8</a:t>
            </a:r>
            <a:endParaRPr lang="ru-RU" sz="2000" dirty="0"/>
          </a:p>
          <a:p>
            <a:r>
              <a:rPr lang="ru-RU" sz="1600" b="1" dirty="0" smtClean="0"/>
              <a:t>Дросселирование и детандирование</a:t>
            </a:r>
            <a:endParaRPr lang="ru-RU" sz="2000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0947B76D-2B5F-164C-7A2C-B4CA21F21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14.03.2023</a:t>
            </a:r>
            <a:r>
              <a:rPr lang="en-US" dirty="0" smtClean="0"/>
              <a:t>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B5DB5B17-1086-C683-3F38-E7F971894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0588" y="4979008"/>
            <a:ext cx="5040678" cy="1044720"/>
          </a:xfrm>
        </p:spPr>
        <p:txBody>
          <a:bodyPr>
            <a:noAutofit/>
          </a:bodyPr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/>
              <a:t>Лектор – к.т.н., доцент отделения химической инженерии ИШПР </a:t>
            </a:r>
            <a:r>
              <a:rPr lang="ru-RU" altLang="ru-RU" sz="1400" b="1" dirty="0" smtClean="0"/>
              <a:t>ТПУ </a:t>
            </a:r>
            <a:r>
              <a:rPr lang="ru-RU" altLang="ru-RU" sz="1400" b="1" dirty="0"/>
              <a:t>Юрьев Е.М.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1400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https://portal.tpu.ru/SHARED/e/EMYU</a:t>
            </a:r>
            <a:r>
              <a:rPr lang="ru-RU" altLang="ru-RU" sz="1400" dirty="0">
                <a:solidFill>
                  <a:schemeClr val="tx2"/>
                </a:solidFill>
              </a:rPr>
              <a:t> </a:t>
            </a:r>
          </a:p>
          <a:p>
            <a:pPr algn="just"/>
            <a:r>
              <a:rPr lang="ru-RU" altLang="ru-RU" sz="1400" dirty="0"/>
              <a:t>emyu@tpu.ru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Дросселирование</a:t>
            </a:r>
            <a:endParaRPr lang="ru-RU" alt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318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296" y="1619875"/>
            <a:ext cx="4295079" cy="4993179"/>
          </a:xfrm>
          <a:prstGeom prst="rect">
            <a:avLst/>
          </a:prstGeom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Основные определения</a:t>
            </a:r>
            <a:endParaRPr lang="ru-RU" altLang="ru-RU" sz="2800" b="1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29185" y="1929727"/>
            <a:ext cx="7014234" cy="50475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447675" algn="just">
              <a:spcAft>
                <a:spcPts val="1200"/>
              </a:spcAft>
            </a:pPr>
            <a:r>
              <a:rPr lang="ru-RU" sz="1600" dirty="0"/>
              <a:t>Дросселированием называется необратимый процесс снижения давления, без совершения технической работы и без изменения кинетической энергии видимого движения потока вещества.</a:t>
            </a:r>
          </a:p>
          <a:p>
            <a:pPr indent="447675" algn="just">
              <a:spcAft>
                <a:spcPts val="1200"/>
              </a:spcAft>
            </a:pPr>
            <a:r>
              <a:rPr lang="ru-RU" sz="1600" dirty="0"/>
              <a:t>Процессы </a:t>
            </a:r>
            <a:r>
              <a:rPr lang="ru-RU" sz="1600" dirty="0" err="1"/>
              <a:t>дросселирования</a:t>
            </a:r>
            <a:r>
              <a:rPr lang="ru-RU" sz="1600" dirty="0"/>
              <a:t> имеют место при регулировании и измерении расходов рабочих тел, снижении их температур и давления и т.д. Процесс </a:t>
            </a:r>
            <a:r>
              <a:rPr lang="ru-RU" sz="1600" dirty="0" err="1"/>
              <a:t>дросселирования</a:t>
            </a:r>
            <a:r>
              <a:rPr lang="ru-RU" sz="1600" dirty="0"/>
              <a:t> обусловлен наличием препятствия на пути движения потока по каналу, которое вызывает деформацию (</a:t>
            </a:r>
            <a:r>
              <a:rPr lang="ru-RU" sz="1600" i="1" dirty="0" err="1"/>
              <a:t>мятие</a:t>
            </a:r>
            <a:r>
              <a:rPr lang="ru-RU" sz="1600" dirty="0"/>
              <a:t>) потока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8991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296" y="1619875"/>
            <a:ext cx="4295079" cy="4993179"/>
          </a:xfrm>
          <a:prstGeom prst="rect">
            <a:avLst/>
          </a:prstGeom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Основные определения</a:t>
            </a:r>
            <a:endParaRPr lang="ru-RU" altLang="ru-RU" sz="2800" b="1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29185" y="1867581"/>
            <a:ext cx="7014234" cy="50475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447675" algn="just">
              <a:spcAft>
                <a:spcPts val="1200"/>
              </a:spcAft>
            </a:pPr>
            <a:r>
              <a:rPr lang="ru-RU" sz="1600" dirty="0" smtClean="0"/>
              <a:t>Поскольку </a:t>
            </a:r>
            <a:r>
              <a:rPr lang="ru-RU" sz="1600" dirty="0"/>
              <a:t>процесс </a:t>
            </a:r>
            <a:r>
              <a:rPr lang="ru-RU" sz="1600" dirty="0" err="1"/>
              <a:t>дросселирования</a:t>
            </a:r>
            <a:r>
              <a:rPr lang="ru-RU" sz="1600" dirty="0"/>
              <a:t> быстротечен, его можно считать, идущим без теплообмена с окружающей средой. В этом процессе практически отсутствует изменение кинетической энергии потока, т.к. площади сечений канала одинаковы, а увеличение удельного объема газа за счет снижения давления уменьшает кинетическую энергию потока на очень малую величину.</a:t>
            </a:r>
          </a:p>
          <a:p>
            <a:pPr indent="447675" algn="just">
              <a:spcAft>
                <a:spcPts val="1200"/>
              </a:spcAft>
            </a:pPr>
            <a:r>
              <a:rPr lang="ru-RU" sz="1600" dirty="0"/>
              <a:t>В результате адиабатного процесса </a:t>
            </a:r>
            <a:r>
              <a:rPr lang="ru-RU" sz="1600" dirty="0" err="1"/>
              <a:t>дросселирования</a:t>
            </a:r>
            <a:r>
              <a:rPr lang="ru-RU" sz="1600" dirty="0"/>
              <a:t> энтальпия вещества в начале и конце процесса одинакова. Энтальпия вещества при </a:t>
            </a:r>
            <a:r>
              <a:rPr lang="ru-RU" sz="1600" dirty="0" err="1"/>
              <a:t>дросселировании</a:t>
            </a:r>
            <a:r>
              <a:rPr lang="ru-RU" sz="1600" dirty="0"/>
              <a:t> в промежуточных состояниях этого процесса изменяется, но конечное значение энтальпии при </a:t>
            </a:r>
            <a:r>
              <a:rPr lang="ru-RU" sz="1600" dirty="0" err="1"/>
              <a:t>дросселировании</a:t>
            </a:r>
            <a:r>
              <a:rPr lang="ru-RU" sz="1600" dirty="0"/>
              <a:t> не зависит даже от того, за счёт чего происходит дросселирование, вызвано ли оно клапаном, диафрагмой, пористой перегородкой и т.п. Конечное состояние вещества при адиабатном </a:t>
            </a:r>
            <a:r>
              <a:rPr lang="ru-RU" sz="1600" dirty="0" err="1"/>
              <a:t>дросселировании</a:t>
            </a:r>
            <a:r>
              <a:rPr lang="ru-RU" sz="1600" dirty="0"/>
              <a:t> определяется значениями начальной энтальпии и величиной конечного давления.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88044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+mn-lt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>
                <a:latin typeface="+mn-lt"/>
              </a:rPr>
              <a:t>Применение </a:t>
            </a:r>
            <a:r>
              <a:rPr lang="ru-RU" sz="2800" dirty="0" err="1">
                <a:latin typeface="+mn-lt"/>
              </a:rPr>
              <a:t>дросселирования</a:t>
            </a:r>
            <a:r>
              <a:rPr lang="ru-RU" sz="2800" dirty="0">
                <a:latin typeface="+mn-lt"/>
              </a:rPr>
              <a:t> в технологии подготовки газа.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Точка росы по углеводородам</a:t>
            </a:r>
            <a:endParaRPr lang="ru-RU" altLang="ru-RU" sz="2800" b="1" dirty="0">
              <a:latin typeface="+mn-lt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8702117"/>
              </p:ext>
            </p:extLst>
          </p:nvPr>
        </p:nvGraphicFramePr>
        <p:xfrm>
          <a:off x="4334769" y="1543621"/>
          <a:ext cx="7288213" cy="515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Visio" r:id="rId3" imgW="9048643" imgH="6400890" progId="Visio.Drawing.15">
                  <p:embed/>
                </p:oleObj>
              </mc:Choice>
              <mc:Fallback>
                <p:oleObj name="Visio" r:id="rId3" imgW="9048643" imgH="6400890" progId="Visio.Drawing.15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4769" y="1543621"/>
                        <a:ext cx="7288213" cy="515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ype1"/>
          <p:cNvSpPr>
            <a:spLocks noGrp="1"/>
          </p:cNvSpPr>
          <p:nvPr>
            <p:ph sz="quarter" idx="4294967295"/>
          </p:nvPr>
        </p:nvSpPr>
        <p:spPr>
          <a:xfrm>
            <a:off x="250616" y="1797049"/>
            <a:ext cx="3950063" cy="5060951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598" dirty="0">
                <a:cs typeface="Arial" panose="020B0604020202020204" pitchFamily="34" charset="0"/>
              </a:rPr>
              <a:t>Основные типы задач процессов извлечения УВ:</a:t>
            </a:r>
          </a:p>
          <a:p>
            <a:pPr marL="0" lvl="1" indent="38054" algn="just">
              <a:lnSpc>
                <a:spcPct val="150000"/>
              </a:lnSpc>
              <a:spcBef>
                <a:spcPts val="0"/>
              </a:spcBef>
            </a:pPr>
            <a:r>
              <a:rPr lang="ru-RU" sz="1598" dirty="0">
                <a:cs typeface="Arial" panose="020B0604020202020204" pitchFamily="34" charset="0"/>
              </a:rPr>
              <a:t> Контроль точки росы по УВ (обеспечение надежности транспорта газа);</a:t>
            </a:r>
          </a:p>
          <a:p>
            <a:pPr marL="0" lvl="1" indent="38054" algn="just">
              <a:lnSpc>
                <a:spcPct val="150000"/>
              </a:lnSpc>
              <a:spcBef>
                <a:spcPts val="0"/>
              </a:spcBef>
            </a:pPr>
            <a:r>
              <a:rPr lang="ru-RU" sz="1598" dirty="0">
                <a:cs typeface="Arial" panose="020B0604020202020204" pitchFamily="34" charset="0"/>
              </a:rPr>
              <a:t> Частичное извлечение этана + высокая степень извлечения С</a:t>
            </a:r>
            <a:r>
              <a:rPr lang="ru-RU" sz="1598" baseline="-25000" dirty="0">
                <a:cs typeface="Arial" panose="020B0604020202020204" pitchFamily="34" charset="0"/>
              </a:rPr>
              <a:t>3+</a:t>
            </a:r>
            <a:r>
              <a:rPr lang="ru-RU" sz="1598" dirty="0">
                <a:cs typeface="Arial" panose="020B0604020202020204" pitchFamily="34" charset="0"/>
              </a:rPr>
              <a:t>.</a:t>
            </a:r>
          </a:p>
          <a:p>
            <a:pPr marL="0" lvl="1" indent="38054" algn="just">
              <a:lnSpc>
                <a:spcPct val="150000"/>
              </a:lnSpc>
              <a:spcBef>
                <a:spcPts val="0"/>
              </a:spcBef>
            </a:pPr>
            <a:r>
              <a:rPr lang="ru-RU" sz="1598" dirty="0">
                <a:cs typeface="Arial" panose="020B0604020202020204" pitchFamily="34" charset="0"/>
              </a:rPr>
              <a:t> Глубокое извлечение этана + высокая степень извлечения С</a:t>
            </a:r>
            <a:r>
              <a:rPr lang="ru-RU" sz="1598" baseline="-25000" dirty="0">
                <a:cs typeface="Arial" panose="020B0604020202020204" pitchFamily="34" charset="0"/>
              </a:rPr>
              <a:t>3+</a:t>
            </a:r>
            <a:r>
              <a:rPr lang="ru-RU" sz="1598" dirty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807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+mn-lt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Адиабатические процессы. Энтальпия. Внутренняя энергия</a:t>
            </a:r>
            <a:endParaRPr lang="ru-RU" altLang="ru-RU" sz="2800" b="1" dirty="0">
              <a:latin typeface="+mn-lt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  <p:sp>
        <p:nvSpPr>
          <p:cNvPr id="8" name="Type1"/>
          <p:cNvSpPr>
            <a:spLocks noGrp="1"/>
          </p:cNvSpPr>
          <p:nvPr>
            <p:ph sz="quarter" idx="4294967295"/>
          </p:nvPr>
        </p:nvSpPr>
        <p:spPr>
          <a:xfrm>
            <a:off x="250616" y="1797049"/>
            <a:ext cx="11219334" cy="5060951"/>
          </a:xfrm>
        </p:spPr>
        <p:txBody>
          <a:bodyPr>
            <a:normAutofit/>
          </a:bodyPr>
          <a:lstStyle/>
          <a:p>
            <a:pPr algn="just"/>
            <a:r>
              <a:rPr lang="ru-RU" sz="1600" dirty="0"/>
              <a:t>Адиабатический (адиабатный) процесс -  термодинамический процесс в макроскопической системе, при котором система не обменивается теплотой с окружающим пространством.</a:t>
            </a:r>
          </a:p>
          <a:p>
            <a:pPr algn="just"/>
            <a:r>
              <a:rPr lang="ru-RU" sz="1600" dirty="0"/>
              <a:t>Энтальпия (тепловая функция, теплосодержание) – это:</a:t>
            </a:r>
          </a:p>
          <a:p>
            <a:pPr lvl="1" algn="just"/>
            <a:r>
              <a:rPr lang="ru-RU" strike="sngStrike" dirty="0"/>
              <a:t>термодинамический потенциал, характеризующий состояние системы в термодинамическом равновесии при выборе в качестве независимых переменных давления, энтропии и числа частиц;</a:t>
            </a:r>
          </a:p>
          <a:p>
            <a:pPr lvl="1" algn="just"/>
            <a:r>
              <a:rPr lang="ru-RU" strike="sngStrike" dirty="0"/>
              <a:t>та часть внутренней энергии вещества, которая доступна для преобразования в теплоту при определенных температуре и давлении;</a:t>
            </a:r>
          </a:p>
          <a:p>
            <a:pPr lvl="1" algn="just"/>
            <a:r>
              <a:rPr lang="ru-RU" strike="sngStrike" dirty="0"/>
              <a:t>сумма внутренней энергии тела и работы, которую необходимо затратить, чтобы тело объёмом </a:t>
            </a:r>
            <a:r>
              <a:rPr lang="ru-RU" i="1" strike="sngStrike" dirty="0"/>
              <a:t>V</a:t>
            </a:r>
            <a:r>
              <a:rPr lang="ru-RU" strike="sngStrike" dirty="0"/>
              <a:t> ввести в окружающую среду, имеющую давление </a:t>
            </a:r>
            <a:r>
              <a:rPr lang="ru-RU" i="1" strike="sngStrike" dirty="0"/>
              <a:t>р</a:t>
            </a:r>
            <a:r>
              <a:rPr lang="ru-RU" strike="sngStrike" dirty="0"/>
              <a:t> и находящуюся с телом в равновесном;</a:t>
            </a:r>
          </a:p>
          <a:p>
            <a:pPr algn="just"/>
            <a:r>
              <a:rPr lang="ru-RU" sz="1600" dirty="0"/>
              <a:t>Энтальпия </a:t>
            </a:r>
            <a:r>
              <a:rPr lang="ru-RU" sz="1600" i="1" dirty="0"/>
              <a:t>Н</a:t>
            </a:r>
            <a:r>
              <a:rPr lang="ru-RU" sz="1600" dirty="0"/>
              <a:t> равна сумме внутренней энергии системы и произведения давления на температуру: </a:t>
            </a:r>
            <a:r>
              <a:rPr lang="en-US" sz="1600" i="1" dirty="0"/>
              <a:t>H</a:t>
            </a:r>
            <a:r>
              <a:rPr lang="en-US" sz="1600" dirty="0"/>
              <a:t> = </a:t>
            </a:r>
            <a:r>
              <a:rPr lang="en-US" sz="1600" i="1" dirty="0"/>
              <a:t>U</a:t>
            </a:r>
            <a:r>
              <a:rPr lang="en-US" sz="1600" dirty="0"/>
              <a:t> + </a:t>
            </a:r>
            <a:r>
              <a:rPr lang="en-US" sz="1600" i="1" dirty="0" err="1"/>
              <a:t>p</a:t>
            </a:r>
            <a:r>
              <a:rPr lang="en-US" sz="1600" dirty="0" err="1"/>
              <a:t>·</a:t>
            </a:r>
            <a:r>
              <a:rPr lang="en-US" sz="1600" i="1" dirty="0" err="1"/>
              <a:t>V</a:t>
            </a:r>
            <a:endParaRPr lang="ru-RU" sz="1600" i="1" dirty="0"/>
          </a:p>
          <a:p>
            <a:pPr algn="just"/>
            <a:r>
              <a:rPr lang="ru-RU" sz="1600" dirty="0"/>
              <a:t>Энтальпия системы </a:t>
            </a:r>
            <a:r>
              <a:rPr lang="ru-RU" sz="1600" i="1" dirty="0"/>
              <a:t>H</a:t>
            </a:r>
            <a:r>
              <a:rPr lang="ru-RU" sz="1600" dirty="0"/>
              <a:t> вполне определенное значение для каждого состояния, т. е. является функцией состояния.</a:t>
            </a:r>
          </a:p>
          <a:p>
            <a:pPr algn="just"/>
            <a:r>
              <a:rPr lang="ru-RU" sz="1600" dirty="0"/>
              <a:t>Внутренняя энергия для индивидуального вещества газа - это функция только температуры.</a:t>
            </a:r>
          </a:p>
          <a:p>
            <a:r>
              <a:rPr lang="ru-RU" sz="1050" i="1" dirty="0"/>
              <a:t>Кричевский И.Р. Понятия и основы термодинамики – Москва, 1962. - 444 с. </a:t>
            </a:r>
          </a:p>
          <a:p>
            <a:r>
              <a:rPr lang="ru-RU" sz="1050" i="1" dirty="0"/>
              <a:t>Физическая химия I - Коробов Михаил Валерьевич - </a:t>
            </a:r>
            <a:r>
              <a:rPr lang="en-US" sz="1050" i="1" dirty="0"/>
              <a:t>https://www.youtube.com/playlist?list=PLcsjsqLLSfNDs6zqdpUhHfRh4xbEMIoLD</a:t>
            </a:r>
            <a:endParaRPr lang="ru-RU" sz="1050" i="1" dirty="0"/>
          </a:p>
        </p:txBody>
      </p:sp>
    </p:spTree>
    <p:extLst>
      <p:ext uri="{BB962C8B-B14F-4D97-AF65-F5344CB8AC3E}">
        <p14:creationId xmlns:p14="http://schemas.microsoft.com/office/powerpoint/2010/main" val="151009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+mn-lt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Адиабатические процессы. </a:t>
            </a:r>
            <a:endParaRPr lang="ru-RU" altLang="ru-RU" sz="2800" b="1" dirty="0">
              <a:latin typeface="+mn-lt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sp>
        <p:nvSpPr>
          <p:cNvPr id="8" name="Type1"/>
          <p:cNvSpPr>
            <a:spLocks noGrp="1"/>
          </p:cNvSpPr>
          <p:nvPr>
            <p:ph sz="quarter" idx="4294967295"/>
          </p:nvPr>
        </p:nvSpPr>
        <p:spPr>
          <a:xfrm>
            <a:off x="250616" y="1797049"/>
            <a:ext cx="11219334" cy="4807937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sz="1600" dirty="0"/>
              <a:t>Адиабатическое (в отсутствие теплообмена) и при этом стационарное (когда кинетическая энергия движения пренебрежимо мала) расширение может быть осуществлено различными способами. Изменение температуры при расширении зависит не только от начального и конечного давления, но и способа, которым осуществляется расширение.</a:t>
            </a:r>
          </a:p>
          <a:p>
            <a:pPr lvl="1" indent="457200" algn="just"/>
            <a:r>
              <a:rPr lang="ru-RU" dirty="0"/>
              <a:t>обратимое расширение имеет место, если теплоизолированная система находится в ТМД</a:t>
            </a:r>
            <a:r>
              <a:rPr lang="en-US" dirty="0"/>
              <a:t> </a:t>
            </a:r>
            <a:r>
              <a:rPr lang="ru-RU" dirty="0"/>
              <a:t>равновесии в ходе процесса. Такое расширение является </a:t>
            </a:r>
            <a:r>
              <a:rPr lang="ru-RU" b="1" dirty="0"/>
              <a:t>изоэнтропийным</a:t>
            </a:r>
            <a:r>
              <a:rPr lang="ru-RU" dirty="0"/>
              <a:t>. Обычный пример: медленное расширение газа при движении закрывающего сосуд поршня. Реальный пример: </a:t>
            </a:r>
            <a:r>
              <a:rPr lang="ru-RU" b="1" dirty="0"/>
              <a:t>расширение газа, вращающего вал турбодетандера </a:t>
            </a:r>
            <a:r>
              <a:rPr lang="ru-RU" dirty="0"/>
              <a:t>(идеально теплоизолированного). При положительном изменении объёма система совершает положительную работу. Как результат, внутренняя энергия уменьшается – уменьшается температура.</a:t>
            </a:r>
          </a:p>
          <a:p>
            <a:pPr lvl="1" indent="457200" algn="just"/>
            <a:r>
              <a:rPr lang="ru-RU" b="1" dirty="0"/>
              <a:t>в процессе свободного расширения (т.е. расширения в вакуум) </a:t>
            </a:r>
            <a:r>
              <a:rPr lang="ru-RU" dirty="0"/>
              <a:t>газ не совершает работу и не поглощает тепло, поэтому его внутренняя энергия сохраняется. При таком расширении, температура идеального газа остается постоянной, а температура реального газа может и уменьшаться.</a:t>
            </a:r>
          </a:p>
          <a:p>
            <a:pPr lvl="1" indent="457200" algn="just"/>
            <a:r>
              <a:rPr lang="ru-RU" b="1" dirty="0"/>
              <a:t>процесс Джоуля — Томсона</a:t>
            </a:r>
            <a:r>
              <a:rPr lang="ru-RU" dirty="0"/>
              <a:t>: если газ или жидкость при давлении </a:t>
            </a:r>
            <a:r>
              <a:rPr lang="ru-RU" i="1" dirty="0"/>
              <a:t>Р</a:t>
            </a:r>
            <a:r>
              <a:rPr lang="ru-RU" baseline="-25000" dirty="0"/>
              <a:t>1</a:t>
            </a:r>
            <a:r>
              <a:rPr lang="ru-RU" dirty="0"/>
              <a:t> перетекает в область пониженного давления </a:t>
            </a:r>
            <a:r>
              <a:rPr lang="ru-RU" i="1" dirty="0"/>
              <a:t>P</a:t>
            </a:r>
            <a:r>
              <a:rPr lang="ru-RU" baseline="-25000" dirty="0"/>
              <a:t>2</a:t>
            </a:r>
            <a:r>
              <a:rPr lang="ru-RU" dirty="0"/>
              <a:t> без существенного изменения кинетической энергии. Расширение существенно необратимо. В ходе этого процесса энтальпия остается неизменной. В отличие от свободного расширения, совершается работа, вызывающая изменение внутренней энергии газа.</a:t>
            </a:r>
          </a:p>
        </p:txBody>
      </p:sp>
    </p:spTree>
    <p:extLst>
      <p:ext uri="{BB962C8B-B14F-4D97-AF65-F5344CB8AC3E}">
        <p14:creationId xmlns:p14="http://schemas.microsoft.com/office/powerpoint/2010/main" val="207628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296" y="1619875"/>
            <a:ext cx="4295079" cy="4993179"/>
          </a:xfrm>
          <a:prstGeom prst="rect">
            <a:avLst/>
          </a:prstGeom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Термодинамика процесса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Джоуля </a:t>
            </a:r>
            <a:r>
              <a:rPr lang="ru-RU" sz="2800" dirty="0"/>
              <a:t>— Томсона</a:t>
            </a:r>
            <a:endParaRPr lang="ru-RU" altLang="ru-RU" sz="2800" b="1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29185" y="1872577"/>
            <a:ext cx="7014234" cy="50475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>
              <a:spcBef>
                <a:spcPts val="600"/>
              </a:spcBef>
            </a:pPr>
            <a:r>
              <a:rPr lang="ru-RU" sz="1300" dirty="0"/>
              <a:t>Газ под давлением</a:t>
            </a:r>
            <a:r>
              <a:rPr lang="en-US" sz="1300" dirty="0"/>
              <a:t> </a:t>
            </a:r>
            <a:r>
              <a:rPr lang="en-US" sz="1300" i="1" dirty="0"/>
              <a:t>p</a:t>
            </a:r>
            <a:r>
              <a:rPr lang="en-US" sz="1300" baseline="-25000" dirty="0"/>
              <a:t>1</a:t>
            </a:r>
            <a:r>
              <a:rPr lang="en-US" sz="1300" dirty="0"/>
              <a:t> </a:t>
            </a:r>
            <a:r>
              <a:rPr lang="ru-RU" sz="1300" dirty="0"/>
              <a:t>вытесняется из объёма </a:t>
            </a:r>
            <a:r>
              <a:rPr lang="en-US" sz="1300" i="1" dirty="0"/>
              <a:t>V</a:t>
            </a:r>
            <a:r>
              <a:rPr lang="en-US" sz="1300" baseline="-25000" dirty="0"/>
              <a:t>1</a:t>
            </a:r>
            <a:r>
              <a:rPr lang="ru-RU" sz="1300" dirty="0"/>
              <a:t>, проходя через дроссель и расширяясь в объём </a:t>
            </a:r>
            <a:r>
              <a:rPr lang="en-US" sz="1300" i="1" dirty="0"/>
              <a:t>V</a:t>
            </a:r>
            <a:r>
              <a:rPr lang="ru-RU" sz="1300" baseline="-25000" dirty="0"/>
              <a:t>2</a:t>
            </a:r>
            <a:r>
              <a:rPr lang="ru-RU" sz="1300" dirty="0"/>
              <a:t>, где давление составляет </a:t>
            </a:r>
            <a:r>
              <a:rPr lang="en-US" sz="1300" i="1" dirty="0"/>
              <a:t>p</a:t>
            </a:r>
            <a:r>
              <a:rPr lang="ru-RU" sz="1300" baseline="-25000" dirty="0"/>
              <a:t>2</a:t>
            </a:r>
            <a:r>
              <a:rPr lang="ru-RU" sz="1300" dirty="0"/>
              <a:t>. </a:t>
            </a:r>
          </a:p>
          <a:p>
            <a:pPr algn="just">
              <a:spcBef>
                <a:spcPts val="600"/>
              </a:spcBef>
            </a:pPr>
            <a:r>
              <a:rPr lang="ru-RU" sz="1300" dirty="0"/>
              <a:t>Согласно первому закону термодинамики </a:t>
            </a:r>
          </a:p>
          <a:p>
            <a:pPr algn="ctr">
              <a:spcBef>
                <a:spcPts val="600"/>
              </a:spcBef>
            </a:pPr>
            <a:r>
              <a:rPr lang="en-US" sz="1300" dirty="0"/>
              <a:t>[</a:t>
            </a:r>
            <a:r>
              <a:rPr lang="ru-RU" sz="1300" i="1" dirty="0"/>
              <a:t>изменение внутренней энергии</a:t>
            </a:r>
            <a:r>
              <a:rPr lang="en-US" sz="1300" dirty="0"/>
              <a:t>]</a:t>
            </a:r>
            <a:r>
              <a:rPr lang="ru-RU" sz="1300" dirty="0"/>
              <a:t> = </a:t>
            </a:r>
            <a:r>
              <a:rPr lang="en-US" sz="1300" dirty="0"/>
              <a:t>[</a:t>
            </a:r>
            <a:r>
              <a:rPr lang="ru-RU" sz="1300" i="1" dirty="0"/>
              <a:t>тепловая энергия</a:t>
            </a:r>
            <a:r>
              <a:rPr lang="en-US" sz="1300" dirty="0"/>
              <a:t>]</a:t>
            </a:r>
            <a:r>
              <a:rPr lang="ru-RU" sz="1300" dirty="0"/>
              <a:t> + </a:t>
            </a:r>
            <a:r>
              <a:rPr lang="en-US" sz="1300" dirty="0"/>
              <a:t>[</a:t>
            </a:r>
            <a:r>
              <a:rPr lang="ru-RU" sz="1300" i="1" dirty="0"/>
              <a:t>работа</a:t>
            </a:r>
            <a:r>
              <a:rPr lang="en-US" sz="1300" dirty="0"/>
              <a:t>]</a:t>
            </a:r>
            <a:endParaRPr lang="ru-RU" sz="1300" dirty="0"/>
          </a:p>
          <a:p>
            <a:pPr algn="ctr">
              <a:spcBef>
                <a:spcPts val="600"/>
              </a:spcBef>
            </a:pPr>
            <a:r>
              <a:rPr lang="ru-RU" sz="1300" dirty="0"/>
              <a:t>∆</a:t>
            </a:r>
            <a:r>
              <a:rPr lang="en-US" sz="1300" i="1" dirty="0"/>
              <a:t>U</a:t>
            </a:r>
            <a:r>
              <a:rPr lang="en-US" sz="1300" dirty="0"/>
              <a:t> = </a:t>
            </a:r>
            <a:r>
              <a:rPr lang="en-US" sz="1300" i="1" dirty="0"/>
              <a:t>Q</a:t>
            </a:r>
            <a:r>
              <a:rPr lang="en-US" sz="1300" dirty="0"/>
              <a:t> + </a:t>
            </a:r>
            <a:r>
              <a:rPr lang="ru-RU" sz="1300" i="1" dirty="0"/>
              <a:t>А</a:t>
            </a:r>
            <a:endParaRPr lang="ru-RU" sz="1300" dirty="0"/>
          </a:p>
          <a:p>
            <a:pPr algn="just">
              <a:spcBef>
                <a:spcPts val="600"/>
              </a:spcBef>
            </a:pPr>
            <a:r>
              <a:rPr lang="ru-RU" sz="1300" i="1" dirty="0"/>
              <a:t>Правило знаков</a:t>
            </a:r>
            <a:r>
              <a:rPr lang="ru-RU" sz="1300" dirty="0"/>
              <a:t>: то, что уменьшает энергию газа, должно быть взято с «</a:t>
            </a:r>
            <a:r>
              <a:rPr lang="ru-RU" sz="1300" i="1" dirty="0"/>
              <a:t>минусом</a:t>
            </a:r>
            <a:r>
              <a:rPr lang="ru-RU" sz="1300" dirty="0"/>
              <a:t>». Т.к. работа совершена газом правильнее будет записать</a:t>
            </a:r>
          </a:p>
          <a:p>
            <a:pPr algn="ctr">
              <a:spcBef>
                <a:spcPts val="600"/>
              </a:spcBef>
            </a:pPr>
            <a:r>
              <a:rPr lang="ru-RU" sz="1300" dirty="0"/>
              <a:t> ∆</a:t>
            </a:r>
            <a:r>
              <a:rPr lang="en-US" sz="1300" i="1" dirty="0"/>
              <a:t>U</a:t>
            </a:r>
            <a:r>
              <a:rPr lang="en-US" sz="1300" dirty="0"/>
              <a:t> = </a:t>
            </a:r>
            <a:r>
              <a:rPr lang="en-US" sz="1300" i="1" dirty="0"/>
              <a:t>Q</a:t>
            </a:r>
            <a:r>
              <a:rPr lang="en-US" sz="1300" dirty="0"/>
              <a:t> </a:t>
            </a:r>
            <a:r>
              <a:rPr lang="ru-RU" sz="1300" dirty="0"/>
              <a:t>-</a:t>
            </a:r>
            <a:r>
              <a:rPr lang="en-US" sz="1300" dirty="0"/>
              <a:t> </a:t>
            </a:r>
            <a:r>
              <a:rPr lang="ru-RU" sz="1300" i="1" dirty="0"/>
              <a:t>А</a:t>
            </a:r>
            <a:r>
              <a:rPr lang="ru-RU" sz="1300" dirty="0"/>
              <a:t> </a:t>
            </a:r>
          </a:p>
          <a:p>
            <a:pPr algn="just">
              <a:spcBef>
                <a:spcPts val="600"/>
              </a:spcBef>
            </a:pPr>
            <a:r>
              <a:rPr lang="ru-RU" sz="1300" dirty="0"/>
              <a:t>Работа газа против каких-либо сил выражается следующей формулой:</a:t>
            </a:r>
          </a:p>
          <a:p>
            <a:pPr algn="ctr">
              <a:spcBef>
                <a:spcPts val="600"/>
              </a:spcBef>
            </a:pPr>
            <a:r>
              <a:rPr lang="ru-RU" sz="1300" i="1" dirty="0"/>
              <a:t>А</a:t>
            </a:r>
            <a:r>
              <a:rPr lang="ru-RU" sz="1300" dirty="0"/>
              <a:t> = ∆(</a:t>
            </a:r>
            <a:r>
              <a:rPr lang="en-US" sz="1300" i="1" dirty="0"/>
              <a:t>p</a:t>
            </a:r>
            <a:r>
              <a:rPr lang="ru-RU" sz="1300" baseline="-25000" dirty="0"/>
              <a:t> </a:t>
            </a:r>
            <a:r>
              <a:rPr lang="ru-RU" sz="1300" dirty="0"/>
              <a:t>· </a:t>
            </a:r>
            <a:r>
              <a:rPr lang="en-US" sz="1300" i="1" dirty="0"/>
              <a:t>V</a:t>
            </a:r>
            <a:r>
              <a:rPr lang="ru-RU" sz="1300" dirty="0"/>
              <a:t>)</a:t>
            </a:r>
            <a:r>
              <a:rPr lang="en-US" sz="1300" i="1" dirty="0"/>
              <a:t> </a:t>
            </a:r>
            <a:r>
              <a:rPr lang="ru-RU" sz="1300" dirty="0"/>
              <a:t>= (</a:t>
            </a:r>
            <a:r>
              <a:rPr lang="en-US" sz="1300" i="1" dirty="0"/>
              <a:t>p</a:t>
            </a:r>
            <a:r>
              <a:rPr lang="ru-RU" sz="1300" baseline="-25000" dirty="0"/>
              <a:t>2 </a:t>
            </a:r>
            <a:r>
              <a:rPr lang="ru-RU" sz="1300" dirty="0"/>
              <a:t>· </a:t>
            </a:r>
            <a:r>
              <a:rPr lang="en-US" sz="1300" i="1" dirty="0"/>
              <a:t>V</a:t>
            </a:r>
            <a:r>
              <a:rPr lang="ru-RU" sz="1300" baseline="-25000" dirty="0"/>
              <a:t>2</a:t>
            </a:r>
            <a:r>
              <a:rPr lang="ru-RU" sz="1300" dirty="0"/>
              <a:t> </a:t>
            </a:r>
            <a:r>
              <a:rPr lang="en-US" sz="1300" dirty="0"/>
              <a:t>– </a:t>
            </a:r>
            <a:r>
              <a:rPr lang="en-US" sz="1300" i="1" dirty="0"/>
              <a:t>p</a:t>
            </a:r>
            <a:r>
              <a:rPr lang="ru-RU" sz="1300" baseline="-25000" dirty="0"/>
              <a:t>1 </a:t>
            </a:r>
            <a:r>
              <a:rPr lang="ru-RU" sz="1300" dirty="0"/>
              <a:t>· </a:t>
            </a:r>
            <a:r>
              <a:rPr lang="en-US" sz="1300" i="1" dirty="0"/>
              <a:t>V</a:t>
            </a:r>
            <a:r>
              <a:rPr lang="ru-RU" sz="1300" baseline="-25000" dirty="0"/>
              <a:t>1</a:t>
            </a:r>
            <a:r>
              <a:rPr lang="ru-RU" sz="1300" dirty="0"/>
              <a:t>)</a:t>
            </a:r>
          </a:p>
          <a:p>
            <a:pPr algn="just">
              <a:spcBef>
                <a:spcPts val="600"/>
              </a:spcBef>
            </a:pPr>
            <a:r>
              <a:rPr lang="ru-RU" sz="1300" dirty="0"/>
              <a:t>Теплообмена с окружающей средой нет, поэтому </a:t>
            </a:r>
            <a:r>
              <a:rPr lang="en-US" sz="1300" i="1" dirty="0"/>
              <a:t>Q</a:t>
            </a:r>
            <a:r>
              <a:rPr lang="ru-RU" sz="1300" dirty="0"/>
              <a:t> = 0:</a:t>
            </a:r>
          </a:p>
          <a:p>
            <a:pPr algn="ctr">
              <a:spcBef>
                <a:spcPts val="600"/>
              </a:spcBef>
            </a:pPr>
            <a:r>
              <a:rPr lang="ru-RU" sz="1300" dirty="0"/>
              <a:t>∆</a:t>
            </a:r>
            <a:r>
              <a:rPr lang="en-US" sz="1300" i="1" dirty="0"/>
              <a:t>U</a:t>
            </a:r>
            <a:r>
              <a:rPr lang="en-US" sz="1300" dirty="0"/>
              <a:t> = </a:t>
            </a:r>
            <a:r>
              <a:rPr lang="ru-RU" sz="1300" dirty="0"/>
              <a:t>-</a:t>
            </a:r>
            <a:r>
              <a:rPr lang="en-US" sz="1300" dirty="0"/>
              <a:t> </a:t>
            </a:r>
            <a:r>
              <a:rPr lang="ru-RU" sz="1300" i="1" dirty="0"/>
              <a:t>А</a:t>
            </a:r>
            <a:endParaRPr lang="ru-RU" sz="1300" dirty="0"/>
          </a:p>
          <a:p>
            <a:pPr algn="just">
              <a:spcBef>
                <a:spcPts val="600"/>
              </a:spcBef>
            </a:pPr>
            <a:r>
              <a:rPr lang="ru-RU" sz="1300" dirty="0"/>
              <a:t>Суммарная работа</a:t>
            </a:r>
            <a:r>
              <a:rPr lang="en-US" sz="1300" dirty="0"/>
              <a:t>, </a:t>
            </a:r>
            <a:r>
              <a:rPr lang="ru-RU" sz="1300" dirty="0"/>
              <a:t>совершенная газом, равна изменению его внутренней энергии:</a:t>
            </a:r>
          </a:p>
          <a:p>
            <a:pPr algn="ctr">
              <a:spcBef>
                <a:spcPts val="600"/>
              </a:spcBef>
            </a:pPr>
            <a:r>
              <a:rPr lang="ru-RU" sz="1300" dirty="0"/>
              <a:t>∆</a:t>
            </a:r>
            <a:r>
              <a:rPr lang="en-US" sz="1300" i="1" dirty="0"/>
              <a:t>U</a:t>
            </a:r>
            <a:r>
              <a:rPr lang="en-US" sz="1300" dirty="0"/>
              <a:t> = </a:t>
            </a:r>
            <a:r>
              <a:rPr lang="en-US" sz="1300" i="1" dirty="0"/>
              <a:t>U</a:t>
            </a:r>
            <a:r>
              <a:rPr lang="ru-RU" sz="1300" baseline="-25000" dirty="0"/>
              <a:t>2 </a:t>
            </a:r>
            <a:r>
              <a:rPr lang="en-US" sz="1300" dirty="0"/>
              <a:t>–</a:t>
            </a:r>
            <a:r>
              <a:rPr lang="ru-RU" sz="1300" dirty="0"/>
              <a:t> </a:t>
            </a:r>
            <a:r>
              <a:rPr lang="en-US" sz="1300" i="1" dirty="0"/>
              <a:t>U</a:t>
            </a:r>
            <a:r>
              <a:rPr lang="ru-RU" sz="1300" baseline="-25000" dirty="0"/>
              <a:t>1</a:t>
            </a:r>
            <a:r>
              <a:rPr lang="en-US" sz="1300" dirty="0"/>
              <a:t> =</a:t>
            </a:r>
            <a:r>
              <a:rPr lang="ru-RU" sz="1300" dirty="0"/>
              <a:t> - </a:t>
            </a:r>
            <a:r>
              <a:rPr lang="ru-RU" sz="1300" i="1" dirty="0"/>
              <a:t>А</a:t>
            </a:r>
            <a:r>
              <a:rPr lang="ru-RU" sz="1300" dirty="0"/>
              <a:t> = (</a:t>
            </a:r>
            <a:r>
              <a:rPr lang="en-US" sz="1300" i="1" dirty="0"/>
              <a:t>p</a:t>
            </a:r>
            <a:r>
              <a:rPr lang="en-US" sz="1300" baseline="-25000" dirty="0"/>
              <a:t>1</a:t>
            </a:r>
            <a:r>
              <a:rPr lang="ru-RU" sz="1300" baseline="-25000" dirty="0"/>
              <a:t> </a:t>
            </a:r>
            <a:r>
              <a:rPr lang="ru-RU" sz="1300" dirty="0"/>
              <a:t>· </a:t>
            </a:r>
            <a:r>
              <a:rPr lang="en-US" sz="1300" i="1" dirty="0"/>
              <a:t>V</a:t>
            </a:r>
            <a:r>
              <a:rPr lang="en-US" sz="1300" baseline="-25000" dirty="0"/>
              <a:t>1</a:t>
            </a:r>
            <a:r>
              <a:rPr lang="ru-RU" sz="1300" dirty="0"/>
              <a:t> </a:t>
            </a:r>
            <a:r>
              <a:rPr lang="en-US" sz="1300" dirty="0"/>
              <a:t>– </a:t>
            </a:r>
            <a:r>
              <a:rPr lang="en-US" sz="1300" i="1" dirty="0"/>
              <a:t>p</a:t>
            </a:r>
            <a:r>
              <a:rPr lang="ru-RU" sz="1300" baseline="-25000" dirty="0"/>
              <a:t>2 </a:t>
            </a:r>
            <a:r>
              <a:rPr lang="ru-RU" sz="1300" dirty="0"/>
              <a:t>· </a:t>
            </a:r>
            <a:r>
              <a:rPr lang="en-US" sz="1300" i="1" dirty="0"/>
              <a:t>V</a:t>
            </a:r>
            <a:r>
              <a:rPr lang="ru-RU" sz="1300" baseline="-25000" dirty="0"/>
              <a:t>2</a:t>
            </a:r>
            <a:r>
              <a:rPr lang="ru-RU" sz="1300" dirty="0"/>
              <a:t>). </a:t>
            </a:r>
          </a:p>
          <a:p>
            <a:pPr algn="ctr">
              <a:spcBef>
                <a:spcPts val="600"/>
              </a:spcBef>
            </a:pPr>
            <a:r>
              <a:rPr lang="en-US" sz="1300" i="1" dirty="0"/>
              <a:t>U</a:t>
            </a:r>
            <a:r>
              <a:rPr lang="ru-RU" sz="1300" baseline="-25000" dirty="0"/>
              <a:t>2 </a:t>
            </a:r>
            <a:r>
              <a:rPr lang="ru-RU" sz="1300" dirty="0"/>
              <a:t>+ </a:t>
            </a:r>
            <a:r>
              <a:rPr lang="en-US" sz="1300" i="1" dirty="0"/>
              <a:t>p</a:t>
            </a:r>
            <a:r>
              <a:rPr lang="ru-RU" sz="1300" baseline="-25000" dirty="0"/>
              <a:t>2 </a:t>
            </a:r>
            <a:r>
              <a:rPr lang="ru-RU" sz="1300" dirty="0"/>
              <a:t>· </a:t>
            </a:r>
            <a:r>
              <a:rPr lang="en-US" sz="1300" i="1" dirty="0"/>
              <a:t>V</a:t>
            </a:r>
            <a:r>
              <a:rPr lang="ru-RU" sz="1300" baseline="-25000" dirty="0"/>
              <a:t>2</a:t>
            </a:r>
            <a:r>
              <a:rPr lang="ru-RU" sz="1300" dirty="0"/>
              <a:t> = </a:t>
            </a:r>
            <a:r>
              <a:rPr lang="en-US" sz="1300" i="1" dirty="0"/>
              <a:t>U</a:t>
            </a:r>
            <a:r>
              <a:rPr lang="ru-RU" sz="1300" baseline="-25000" dirty="0"/>
              <a:t>1</a:t>
            </a:r>
            <a:r>
              <a:rPr lang="en-US" sz="1300" dirty="0"/>
              <a:t> </a:t>
            </a:r>
            <a:r>
              <a:rPr lang="ru-RU" sz="1300" dirty="0"/>
              <a:t>+ </a:t>
            </a:r>
            <a:r>
              <a:rPr lang="en-US" sz="1300" i="1" dirty="0"/>
              <a:t>p</a:t>
            </a:r>
            <a:r>
              <a:rPr lang="en-US" sz="1300" baseline="-25000" dirty="0"/>
              <a:t>1</a:t>
            </a:r>
            <a:r>
              <a:rPr lang="ru-RU" sz="1300" baseline="-25000" dirty="0"/>
              <a:t> </a:t>
            </a:r>
            <a:r>
              <a:rPr lang="ru-RU" sz="1300" dirty="0"/>
              <a:t>· </a:t>
            </a:r>
            <a:r>
              <a:rPr lang="en-US" sz="1300" i="1" dirty="0"/>
              <a:t>V</a:t>
            </a:r>
            <a:r>
              <a:rPr lang="en-US" sz="1300" baseline="-25000" dirty="0"/>
              <a:t>1</a:t>
            </a:r>
            <a:endParaRPr lang="ru-RU" sz="1300" dirty="0"/>
          </a:p>
          <a:p>
            <a:pPr algn="just">
              <a:spcBef>
                <a:spcPts val="600"/>
              </a:spcBef>
            </a:pPr>
            <a:r>
              <a:rPr lang="ru-RU" sz="1300" dirty="0"/>
              <a:t>Но такая термодинамическая функция как энтальпия равна </a:t>
            </a:r>
            <a:r>
              <a:rPr lang="en-US" sz="1300" i="1" dirty="0"/>
              <a:t>H</a:t>
            </a:r>
            <a:r>
              <a:rPr lang="en-US" sz="1300" dirty="0"/>
              <a:t> = </a:t>
            </a:r>
            <a:r>
              <a:rPr lang="en-US" sz="1300" i="1" dirty="0"/>
              <a:t>U</a:t>
            </a:r>
            <a:r>
              <a:rPr lang="en-US" sz="1300" dirty="0"/>
              <a:t> + </a:t>
            </a:r>
            <a:r>
              <a:rPr lang="en-US" sz="1300" i="1" dirty="0" err="1"/>
              <a:t>p</a:t>
            </a:r>
            <a:r>
              <a:rPr lang="en-US" sz="1300" dirty="0" err="1"/>
              <a:t>·</a:t>
            </a:r>
            <a:r>
              <a:rPr lang="en-US" sz="1300" i="1" dirty="0" err="1"/>
              <a:t>V</a:t>
            </a:r>
            <a:r>
              <a:rPr lang="en-US" sz="1300" dirty="0"/>
              <a:t>.</a:t>
            </a:r>
            <a:endParaRPr lang="ru-RU" sz="1300" dirty="0"/>
          </a:p>
          <a:p>
            <a:pPr algn="just">
              <a:spcBef>
                <a:spcPts val="600"/>
              </a:spcBef>
            </a:pPr>
            <a:r>
              <a:rPr lang="ru-RU" sz="1300" dirty="0"/>
              <a:t>Значит энтальпия газа останется неизменной: </a:t>
            </a:r>
            <a:r>
              <a:rPr lang="en-US" sz="1300" i="1" dirty="0"/>
              <a:t>H</a:t>
            </a:r>
            <a:r>
              <a:rPr lang="ru-RU" sz="1300" baseline="-25000" dirty="0"/>
              <a:t>1</a:t>
            </a:r>
            <a:r>
              <a:rPr lang="en-US" sz="1300" dirty="0"/>
              <a:t> = </a:t>
            </a:r>
            <a:r>
              <a:rPr lang="en-US" sz="1300" i="1" dirty="0"/>
              <a:t>H</a:t>
            </a:r>
            <a:r>
              <a:rPr lang="en-US" sz="1300" baseline="-25000" dirty="0"/>
              <a:t>2</a:t>
            </a:r>
            <a:r>
              <a:rPr lang="ru-RU" sz="1300" dirty="0"/>
              <a:t>. Процесс </a:t>
            </a:r>
            <a:r>
              <a:rPr lang="ru-RU" sz="1300" dirty="0" err="1"/>
              <a:t>дросселирования</a:t>
            </a:r>
            <a:r>
              <a:rPr lang="ru-RU" sz="1300" dirty="0"/>
              <a:t> адиабатический.</a:t>
            </a:r>
          </a:p>
        </p:txBody>
      </p:sp>
    </p:spTree>
    <p:extLst>
      <p:ext uri="{BB962C8B-B14F-4D97-AF65-F5344CB8AC3E}">
        <p14:creationId xmlns:p14="http://schemas.microsoft.com/office/powerpoint/2010/main" val="226386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Термодинамика процесса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Джоуля </a:t>
            </a:r>
            <a:r>
              <a:rPr lang="ru-RU" sz="2800" dirty="0"/>
              <a:t>— Томсона</a:t>
            </a:r>
            <a:endParaRPr lang="ru-RU" altLang="ru-RU" sz="2800" b="1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29185" y="1872577"/>
            <a:ext cx="7376632" cy="50475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>
              <a:lnSpc>
                <a:spcPct val="114000"/>
              </a:lnSpc>
            </a:pPr>
            <a:r>
              <a:rPr lang="ru-RU" sz="1400" dirty="0" err="1"/>
              <a:t>Дросселированием</a:t>
            </a:r>
            <a:r>
              <a:rPr lang="ru-RU" sz="1400" dirty="0"/>
              <a:t> называется </a:t>
            </a:r>
            <a:r>
              <a:rPr lang="ru-RU" sz="1400" dirty="0" err="1"/>
              <a:t>изоэнтальпийный</a:t>
            </a:r>
            <a:r>
              <a:rPr lang="ru-RU" sz="1400" dirty="0"/>
              <a:t> процесс расширения газа в адиабатных условиях, при его движении через гидравлическое сопротивление. </a:t>
            </a:r>
          </a:p>
          <a:p>
            <a:pPr marL="285750" lvl="1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При этом не совершается и не выделяется никакая внешняя работа;</a:t>
            </a:r>
          </a:p>
          <a:p>
            <a:pPr marL="285750" lvl="1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Скоростной напор на входе и выходе</a:t>
            </a:r>
            <a:r>
              <a:rPr lang="en-US" sz="1400" dirty="0"/>
              <a:t> (</a:t>
            </a:r>
            <a:r>
              <a:rPr lang="ru-RU" sz="1400" dirty="0"/>
              <a:t>на некотором расстоянии от </a:t>
            </a:r>
            <a:r>
              <a:rPr lang="ru-RU" sz="1400" dirty="0" err="1"/>
              <a:t>р.у</a:t>
            </a:r>
            <a:r>
              <a:rPr lang="ru-RU" sz="1400" dirty="0"/>
              <a:t>.</a:t>
            </a:r>
            <a:r>
              <a:rPr lang="en-US" sz="1400" dirty="0"/>
              <a:t>)</a:t>
            </a:r>
            <a:r>
              <a:rPr lang="ru-RU" sz="1400" dirty="0"/>
              <a:t> из расширительного устройства остаётся неизменным: </a:t>
            </a:r>
            <a:r>
              <a:rPr lang="en-US" sz="1400" i="1" dirty="0"/>
              <a:t>v</a:t>
            </a:r>
            <a:r>
              <a:rPr lang="en-US" sz="1400" baseline="30000" dirty="0"/>
              <a:t>2</a:t>
            </a:r>
            <a:r>
              <a:rPr lang="en-US" sz="1400" dirty="0"/>
              <a:t>/2</a:t>
            </a:r>
            <a:r>
              <a:rPr lang="en-US" sz="1400" i="1" dirty="0"/>
              <a:t>g</a:t>
            </a:r>
            <a:r>
              <a:rPr lang="en-US" sz="1400" dirty="0"/>
              <a:t> = </a:t>
            </a:r>
            <a:r>
              <a:rPr lang="en-US" sz="1400" dirty="0" err="1"/>
              <a:t>const</a:t>
            </a:r>
            <a:r>
              <a:rPr lang="ru-RU" sz="1400" dirty="0"/>
              <a:t>;</a:t>
            </a:r>
          </a:p>
          <a:p>
            <a:pPr marL="285750" lvl="1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Поскольку процесс адиабатный без подвода и отвода работы, то энтальпия газа постоянна;</a:t>
            </a:r>
          </a:p>
          <a:p>
            <a:pPr marL="285750" lvl="1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Основное назначение процесса </a:t>
            </a:r>
            <a:r>
              <a:rPr lang="ru-RU" sz="1400" dirty="0" err="1"/>
              <a:t>дросселирования</a:t>
            </a:r>
            <a:r>
              <a:rPr lang="ru-RU" sz="1400" dirty="0"/>
              <a:t> – понизить температуру газа или жидкости.</a:t>
            </a:r>
          </a:p>
          <a:p>
            <a:pPr marL="285750" lvl="1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1400" dirty="0" err="1"/>
              <a:t>Дросселирование</a:t>
            </a:r>
            <a:r>
              <a:rPr lang="ru-RU" sz="1400" dirty="0"/>
              <a:t> – необратимый процесс, энтропия повышается;</a:t>
            </a:r>
          </a:p>
          <a:p>
            <a:pPr indent="-180975" algn="just">
              <a:lnSpc>
                <a:spcPct val="114000"/>
              </a:lnSpc>
            </a:pPr>
            <a:r>
              <a:rPr lang="ru-RU" sz="1400" dirty="0"/>
              <a:t>Температура идеального газа (</a:t>
            </a:r>
            <a:r>
              <a:rPr lang="en-US" sz="1400" i="1" dirty="0"/>
              <a:t>z</a:t>
            </a:r>
            <a:r>
              <a:rPr lang="en-US" sz="1400" dirty="0"/>
              <a:t> = 1</a:t>
            </a:r>
            <a:r>
              <a:rPr lang="ru-RU" sz="1400" dirty="0"/>
              <a:t>) при </a:t>
            </a:r>
            <a:r>
              <a:rPr lang="ru-RU" sz="1400" dirty="0" err="1"/>
              <a:t>дросселировании</a:t>
            </a:r>
            <a:r>
              <a:rPr lang="ru-RU" sz="1400" dirty="0"/>
              <a:t> остается постоянной </a:t>
            </a:r>
            <a:r>
              <a:rPr lang="en-US" sz="1400" dirty="0"/>
              <a:t>(</a:t>
            </a:r>
            <a:r>
              <a:rPr lang="en-US" sz="1400" i="1" dirty="0"/>
              <a:t>p</a:t>
            </a:r>
            <a:r>
              <a:rPr lang="en-US" sz="1400" dirty="0"/>
              <a:t> · </a:t>
            </a:r>
            <a:r>
              <a:rPr lang="en-US" sz="1400" i="1" dirty="0"/>
              <a:t>V</a:t>
            </a:r>
            <a:r>
              <a:rPr lang="en-US" sz="1400" dirty="0"/>
              <a:t>) = </a:t>
            </a:r>
            <a:r>
              <a:rPr lang="en-US" sz="1400" dirty="0" err="1"/>
              <a:t>const</a:t>
            </a:r>
            <a:r>
              <a:rPr lang="ru-RU" sz="1400" dirty="0"/>
              <a:t>.</a:t>
            </a:r>
          </a:p>
          <a:p>
            <a:pPr algn="just">
              <a:lnSpc>
                <a:spcPct val="114000"/>
              </a:lnSpc>
            </a:pPr>
            <a:r>
              <a:rPr lang="ru-RU" sz="1400" dirty="0"/>
              <a:t>В реальном газе (большое давление и низкая температура) значительную роль в движении молекул начинает играть межмолекулярное притяжение (взаимодействие). В случае адиабатического расширения газа из-за работы, которая </a:t>
            </a:r>
            <a:r>
              <a:rPr lang="ru-RU" sz="1400" u="sng" dirty="0"/>
              <a:t>тратится на преодоление сил межмолекулярного притяжения</a:t>
            </a:r>
            <a:r>
              <a:rPr lang="ru-RU" sz="1400" dirty="0"/>
              <a:t>, температура газа падает. 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433349"/>
              </p:ext>
            </p:extLst>
          </p:nvPr>
        </p:nvGraphicFramePr>
        <p:xfrm>
          <a:off x="7847860" y="2040991"/>
          <a:ext cx="3615082" cy="8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3" imgW="3150235" imgH="749907" progId="Equation.DSMT4">
                  <p:embed/>
                </p:oleObj>
              </mc:Choice>
              <mc:Fallback>
                <p:oleObj name="Equation" r:id="rId3" imgW="3150235" imgH="74990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47860" y="2040991"/>
                        <a:ext cx="3615082" cy="860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888405"/>
              </p:ext>
            </p:extLst>
          </p:nvPr>
        </p:nvGraphicFramePr>
        <p:xfrm>
          <a:off x="7776839" y="3648576"/>
          <a:ext cx="4049474" cy="1965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5" imgW="4838400" imgH="2349360" progId="Equation.DSMT4">
                  <p:embed/>
                </p:oleObj>
              </mc:Choice>
              <mc:Fallback>
                <p:oleObj name="Equation" r:id="rId5" imgW="4838400" imgH="234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76839" y="3648576"/>
                        <a:ext cx="4049474" cy="1965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014988" y="3009726"/>
            <a:ext cx="34083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Коэффициент </a:t>
            </a:r>
            <a:r>
              <a:rPr lang="ru-RU" sz="1400" dirty="0"/>
              <a:t>Джоуля-Томсона </a:t>
            </a:r>
            <a:r>
              <a:rPr lang="el-GR" sz="1400" i="1" dirty="0">
                <a:cs typeface="Arial"/>
              </a:rPr>
              <a:t>μ</a:t>
            </a:r>
            <a:r>
              <a:rPr lang="en-US" sz="1400" baseline="-25000" dirty="0">
                <a:cs typeface="Arial"/>
              </a:rPr>
              <a:t>JT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752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Конструкция дросселей.</a:t>
            </a:r>
            <a:br>
              <a:rPr lang="ru-RU" sz="2800" dirty="0" smtClean="0"/>
            </a:br>
            <a:r>
              <a:rPr lang="ru-RU" sz="2800" dirty="0" smtClean="0"/>
              <a:t>Значения дроссель-эффекта</a:t>
            </a:r>
            <a:endParaRPr lang="ru-RU" altLang="ru-RU" sz="2800" b="1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29185" y="1872577"/>
            <a:ext cx="5982712" cy="50475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396000" algn="just"/>
            <a:r>
              <a:rPr lang="ru-RU" sz="1400" dirty="0"/>
              <a:t>Для крупных и средних низкотемпературных установок используются регулируемые дроссельные вентили.</a:t>
            </a:r>
          </a:p>
          <a:p>
            <a:pPr indent="396000" algn="just"/>
            <a:r>
              <a:rPr lang="ru-RU" sz="1400" dirty="0"/>
              <a:t>Самым простым способом получения холода на УКПГ является </a:t>
            </a:r>
            <a:r>
              <a:rPr lang="ru-RU" sz="1400" dirty="0" err="1"/>
              <a:t>изоэнтальпийное</a:t>
            </a:r>
            <a:r>
              <a:rPr lang="ru-RU" sz="1400" dirty="0"/>
              <a:t> расширение газа. Этот процесс осуществляется с применением дроссельных устройств. Преимущества таких схем - их меньшая металлоемкость и высокая надежность в работе.</a:t>
            </a:r>
          </a:p>
          <a:p>
            <a:pPr indent="396000" algn="just"/>
            <a:r>
              <a:rPr lang="ru-RU" sz="1400" dirty="0"/>
              <a:t>Криогенные дроссельные вентили нужно тщательно изолировать, чтобы гарантировать </a:t>
            </a:r>
            <a:r>
              <a:rPr lang="ru-RU" sz="1400" dirty="0" err="1"/>
              <a:t>адиабатность</a:t>
            </a:r>
            <a:r>
              <a:rPr lang="ru-RU" sz="1400" dirty="0"/>
              <a:t> процесса.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911314"/>
              </p:ext>
            </p:extLst>
          </p:nvPr>
        </p:nvGraphicFramePr>
        <p:xfrm>
          <a:off x="329185" y="3959752"/>
          <a:ext cx="5865875" cy="2734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74024">
                  <a:extLst>
                    <a:ext uri="{9D8B030D-6E8A-4147-A177-3AD203B41FA5}">
                      <a16:colId xmlns="" xmlns:a16="http://schemas.microsoft.com/office/drawing/2014/main" val="3891695910"/>
                    </a:ext>
                  </a:extLst>
                </a:gridCol>
                <a:gridCol w="1591851">
                  <a:extLst>
                    <a:ext uri="{9D8B030D-6E8A-4147-A177-3AD203B41FA5}">
                      <a16:colId xmlns="" xmlns:a16="http://schemas.microsoft.com/office/drawing/2014/main" val="34530556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Поток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Дроссель-эффект,</a:t>
                      </a:r>
                      <a:r>
                        <a:rPr lang="ru-RU" sz="1100" baseline="0" dirty="0" smtClean="0"/>
                        <a:t> °С/(кгс см</a:t>
                      </a:r>
                      <a:r>
                        <a:rPr lang="ru-RU" sz="1100" baseline="30000" dirty="0" smtClean="0"/>
                        <a:t>2</a:t>
                      </a:r>
                      <a:r>
                        <a:rPr lang="ru-RU" sz="1100" baseline="0" dirty="0" smtClean="0"/>
                        <a:t>)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543709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Конденсат из среднетемпературного сепаратора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0,45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679861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СОГ </a:t>
                      </a:r>
                    </a:p>
                    <a:p>
                      <a:pPr algn="ctr"/>
                      <a:r>
                        <a:rPr lang="ru-RU" sz="1100" dirty="0" smtClean="0"/>
                        <a:t>(по </a:t>
                      </a:r>
                      <a:r>
                        <a:rPr lang="en-US" sz="1100" i="1" dirty="0" smtClean="0"/>
                        <a:t>Campbell JM. Gas conditioning and processing</a:t>
                      </a:r>
                      <a:r>
                        <a:rPr lang="ru-RU" sz="1100" dirty="0" smtClean="0"/>
                        <a:t>)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0,4-0,5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74051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Газ, идущий параллельно</a:t>
                      </a:r>
                      <a:r>
                        <a:rPr lang="ru-RU" sz="1100" baseline="0" dirty="0" smtClean="0"/>
                        <a:t> турбодетандеру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</a:t>
                      </a:r>
                      <a:r>
                        <a:rPr lang="ru-RU" sz="1100" dirty="0" smtClean="0"/>
                        <a:t>,67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535634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Конденсат из низкотемпературного сепаратора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0,58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8512848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Пластовый флюид на устье скважин </a:t>
                      </a:r>
                      <a:r>
                        <a:rPr lang="ru-RU" sz="1100" dirty="0" err="1" smtClean="0"/>
                        <a:t>Самбургского</a:t>
                      </a:r>
                      <a:r>
                        <a:rPr lang="ru-RU" sz="1100" dirty="0" smtClean="0"/>
                        <a:t> участка </a:t>
                      </a:r>
                      <a:r>
                        <a:rPr lang="ru-RU" sz="1100" dirty="0" err="1" smtClean="0"/>
                        <a:t>Уренгойского</a:t>
                      </a:r>
                      <a:r>
                        <a:rPr lang="ru-RU" sz="1100" dirty="0" smtClean="0"/>
                        <a:t> НГКМ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(по </a:t>
                      </a:r>
                      <a:r>
                        <a:rPr lang="ru-RU" sz="1100" i="1" dirty="0" smtClean="0"/>
                        <a:t>А.В. Прокопов. Специфика промысловой подготовки газов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 err="1" smtClean="0"/>
                        <a:t>ачимовских</a:t>
                      </a:r>
                      <a:r>
                        <a:rPr lang="ru-RU" sz="1100" i="1" dirty="0" smtClean="0"/>
                        <a:t> залежей. 2018</a:t>
                      </a:r>
                      <a:r>
                        <a:rPr lang="ru-RU" sz="1100" dirty="0" smtClean="0"/>
                        <a:t>.)</a:t>
                      </a:r>
                      <a:endParaRPr lang="ru-RU" sz="1100" i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0,08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603967580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897" y="1872577"/>
            <a:ext cx="5570355" cy="45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9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Детандирование</a:t>
            </a:r>
            <a:endParaRPr lang="ru-RU" alt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492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Детандер</a:t>
            </a:r>
            <a:endParaRPr lang="ru-RU" altLang="ru-RU" sz="2800" b="1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12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29185" y="1872577"/>
            <a:ext cx="5766815" cy="334749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396000" algn="just"/>
            <a:r>
              <a:rPr lang="ru-RU" sz="1600" dirty="0"/>
              <a:t>Детандер (Д) – «компрессор, работающий в обратном направлении». Расширяющийся газ совершает работу, которая может быть утилизирована.</a:t>
            </a:r>
          </a:p>
          <a:p>
            <a:pPr indent="396000" algn="just"/>
            <a:r>
              <a:rPr lang="ru-RU" sz="1600" dirty="0"/>
              <a:t>Максимальная обратимая работа сжатия осуществляется в изоэнтропийном процессе – и, наоборот, максимальная обратимая работа расширяющегося газа совершается тоже в изоэнтропийном процессе. При </a:t>
            </a:r>
            <a:r>
              <a:rPr lang="ru-RU" sz="1600" dirty="0" err="1"/>
              <a:t>детандировании</a:t>
            </a:r>
            <a:r>
              <a:rPr lang="ru-RU" sz="1600" dirty="0"/>
              <a:t> от газа отбирается максимально возможное при данной разности давлений количество теплоты с одновременным совершением полезной работы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225568"/>
              </p:ext>
            </p:extLst>
          </p:nvPr>
        </p:nvGraphicFramePr>
        <p:xfrm>
          <a:off x="7346596" y="1535226"/>
          <a:ext cx="34798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3" imgW="1841400" imgH="914400" progId="Equation.DSMT4">
                  <p:embed/>
                </p:oleObj>
              </mc:Choice>
              <mc:Fallback>
                <p:oleObj name="Equation" r:id="rId3" imgW="1841400" imgH="914400" progId="Equation.DSMT4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6596" y="1535226"/>
                        <a:ext cx="347980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578501"/>
              </p:ext>
            </p:extLst>
          </p:nvPr>
        </p:nvGraphicFramePr>
        <p:xfrm>
          <a:off x="6432751" y="3239424"/>
          <a:ext cx="5314950" cy="263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5" imgW="3924000" imgH="1942920" progId="Equation.DSMT4">
                  <p:embed/>
                </p:oleObj>
              </mc:Choice>
              <mc:Fallback>
                <p:oleObj name="Equation" r:id="rId5" imgW="3924000" imgH="1942920" progId="Equation.DSMT4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2751" y="3239424"/>
                        <a:ext cx="5314950" cy="263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338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турбоДетандер</a:t>
            </a:r>
            <a:endParaRPr lang="ru-RU" altLang="ru-RU" sz="2800" b="1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29185" y="1872577"/>
            <a:ext cx="5254869" cy="50475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396000" algn="just"/>
            <a:r>
              <a:rPr lang="ru-RU" sz="1400" dirty="0" smtClean="0"/>
              <a:t>Как </a:t>
            </a:r>
            <a:r>
              <a:rPr lang="ru-RU" sz="1400" dirty="0"/>
              <a:t>и компрессоры, Д могут быть объемные и динамические (радиальные и осевые). В ГП применяются исключительно Д радиального типа с центростремительным потоком газа. Расширение газа в Д происходит в результате его движения через системы неподвижных направляющих каналов и межлопаточных каналов (турбодетандеры). Работа в турбодетандерах создается в результате взаимодействия потока газа с кольцевыми лопаточными решетками, т.е. системами лопастей, расположенных вокруг оси вращения. </a:t>
            </a:r>
          </a:p>
          <a:p>
            <a:pPr indent="396000" algn="just"/>
            <a:r>
              <a:rPr lang="ru-RU" sz="1400" dirty="0"/>
              <a:t>В большинстве случаев работа, совершаемая в ТД, используется для привода центробежных компрессоров, используемых для сжатия сухого газа, вырабатываемого установкой (заводом). При высоком давлении входящего газа ТД  могут использоваться и для охлаждения в целях контроля точки росы или для выработки электроэнергии.</a:t>
            </a:r>
          </a:p>
          <a:p>
            <a:pPr indent="396000" algn="just"/>
            <a:endParaRPr lang="ru-RU" sz="1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629" y="1559074"/>
            <a:ext cx="5937208" cy="3332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06213" y="4924381"/>
            <a:ext cx="42908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- Вид </a:t>
            </a:r>
            <a:r>
              <a:rPr lang="ru-RU" sz="1200" dirty="0"/>
              <a:t>турбодетандера, совмещенного с турбокомпрессором, в разрезе</a:t>
            </a:r>
          </a:p>
        </p:txBody>
      </p:sp>
    </p:spTree>
    <p:extLst>
      <p:ext uri="{BB962C8B-B14F-4D97-AF65-F5344CB8AC3E}">
        <p14:creationId xmlns:p14="http://schemas.microsoft.com/office/powerpoint/2010/main" val="263208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 err="1"/>
              <a:t>турбоДетандер</a:t>
            </a:r>
            <a:endParaRPr lang="ru-RU" altLang="ru-RU" sz="2800" b="1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29185" y="1872577"/>
            <a:ext cx="5254869" cy="50475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396000" algn="just"/>
            <a:r>
              <a:rPr lang="ru-RU" sz="1400" dirty="0" smtClean="0"/>
              <a:t>Как </a:t>
            </a:r>
            <a:r>
              <a:rPr lang="ru-RU" sz="1400" dirty="0"/>
              <a:t>и компрессоры, Д могут быть объемные и динамические (радиальные и осевые). В ГП применяются исключительно Д радиального типа с центростремительным потоком газа. Расширение газа в Д происходит в результате его движения через системы неподвижных направляющих каналов и межлопаточных каналов (турбодетандеры). Работа в турбодетандерах создается в результате взаимодействия потока газа с кольцевыми лопаточными решетками, т.е. системами лопастей, расположенных вокруг оси вращения. </a:t>
            </a:r>
          </a:p>
          <a:p>
            <a:pPr indent="396000" algn="just"/>
            <a:r>
              <a:rPr lang="ru-RU" sz="1400" dirty="0"/>
              <a:t>В большинстве случаев работа, совершаемая в ТД, используется для привода центробежных компрессоров, используемых для сжатия сухого газа, вырабатываемого установкой (заводом). При высоком давлении входящего газа ТД  могут использоваться и для охлаждения в целях контроля точки росы или для выработки электроэнергии.</a:t>
            </a:r>
          </a:p>
          <a:p>
            <a:pPr indent="396000" algn="just"/>
            <a:endParaRPr 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877234" y="5816496"/>
            <a:ext cx="42908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</a:t>
            </a:r>
            <a:r>
              <a:rPr lang="ru-RU" sz="1200" dirty="0"/>
              <a:t>- ТД на крупном ГПЗ (слева - компрессор)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063" y="1428155"/>
            <a:ext cx="6044158" cy="420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29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/>
              <a:t>турбоДетандер</a:t>
            </a:r>
            <a:endParaRPr lang="ru-RU" altLang="ru-RU" sz="2800" b="1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29186" y="1872577"/>
            <a:ext cx="5263746" cy="50475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396000" algn="just"/>
            <a:r>
              <a:rPr lang="ru-RU" sz="1600" dirty="0" smtClean="0"/>
              <a:t>Размер капель жидкости, образующейся в ТД не должен превышать 20 мкм во избежание эрозии внутренних узлов ТД. </a:t>
            </a:r>
          </a:p>
          <a:p>
            <a:pPr indent="396000" algn="just"/>
            <a:r>
              <a:rPr lang="ru-RU" sz="1600" dirty="0"/>
              <a:t>Газ, поступающий в ТД, не должен содержать </a:t>
            </a:r>
            <a:r>
              <a:rPr lang="ru-RU" sz="1600" dirty="0" err="1"/>
              <a:t>мехпримеси</a:t>
            </a:r>
            <a:r>
              <a:rPr lang="ru-RU" sz="1600" dirty="0"/>
              <a:t> и жидкости.</a:t>
            </a:r>
          </a:p>
          <a:p>
            <a:pPr indent="396000" algn="just"/>
            <a:r>
              <a:rPr lang="ru-RU" sz="1600" dirty="0"/>
              <a:t>Для изоляции смазочного масла или подшипников используется уплотнительный газ – чаще всего, глубоко очищенный от </a:t>
            </a:r>
            <a:r>
              <a:rPr lang="ru-RU" sz="1600" dirty="0" err="1"/>
              <a:t>мехпримесей</a:t>
            </a:r>
            <a:r>
              <a:rPr lang="ru-RU" sz="1600" dirty="0"/>
              <a:t> товарный сухой газ. </a:t>
            </a:r>
          </a:p>
          <a:p>
            <a:pPr indent="396000" algn="just"/>
            <a:r>
              <a:rPr lang="ru-RU" sz="1600" dirty="0"/>
              <a:t>ТД, как и компрессоры, чувствительны к снижению объемного расхода потока, что вызывает снижение их КПД. Причем суммарный КПД системы «ТД-компрессор»  может снижаться </a:t>
            </a:r>
            <a:r>
              <a:rPr lang="ru-RU" sz="1600" dirty="0" err="1"/>
              <a:t>синергично</a:t>
            </a:r>
            <a:r>
              <a:rPr lang="ru-RU" sz="1600" dirty="0"/>
              <a:t>. На компрессорной стороне установки, совмещенной с ТД, требуется противопомпажная система.</a:t>
            </a:r>
          </a:p>
          <a:p>
            <a:pPr indent="396000" algn="just"/>
            <a:r>
              <a:rPr lang="ru-RU" sz="1600" dirty="0"/>
              <a:t>КПД ТД = 0,65-0,92.</a:t>
            </a:r>
          </a:p>
          <a:p>
            <a:pPr indent="396000" algn="just"/>
            <a:endParaRPr lang="ru-RU" sz="16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570" y="1872577"/>
            <a:ext cx="6192690" cy="354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84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14A112-26BF-5ED3-CAD5-6BB9DF12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sz="2800"/>
              <a:t>турбоДетандер</a:t>
            </a:r>
            <a:endParaRPr lang="ru-RU" altLang="ru-RU" sz="2800" b="1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EFE328-3062-5259-680C-F43D6B49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329186" y="1863732"/>
            <a:ext cx="5263746" cy="50475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/>
            <a:r>
              <a:rPr lang="ru-RU" sz="1500" b="1" dirty="0"/>
              <a:t>Области применения турбодетандеров: 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ru-RU" sz="1500" dirty="0"/>
              <a:t>обеспечение точки росы по углеводородам;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ru-RU" sz="1500" dirty="0"/>
              <a:t>извлечение ШФЛУ и СУГ;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ru-RU" sz="1500" dirty="0"/>
              <a:t>сжижение природного газа;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ru-RU" sz="1500" dirty="0"/>
              <a:t>удаление азота; 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ru-RU" sz="1500" dirty="0"/>
              <a:t>извлечение гелия;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ru-RU" sz="1500" dirty="0"/>
              <a:t>воздухоразделительные установки;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ru-RU" sz="1500" dirty="0"/>
              <a:t>азотные холодильные циклы</a:t>
            </a:r>
            <a:r>
              <a:rPr lang="ru-RU" sz="1500" dirty="0" smtClean="0"/>
              <a:t>.</a:t>
            </a:r>
            <a:endParaRPr lang="ru-RU" sz="15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693" y="3892158"/>
            <a:ext cx="320473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CE1550E-C4BA-86A8-6260-0F6FA4CAFE52}"/>
              </a:ext>
            </a:extLst>
          </p:cNvPr>
          <p:cNvSpPr txBox="1"/>
          <p:nvPr/>
        </p:nvSpPr>
        <p:spPr>
          <a:xfrm>
            <a:off x="6277225" y="1845943"/>
            <a:ext cx="5263746" cy="50475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457200" algn="just">
              <a:spcBef>
                <a:spcPts val="600"/>
              </a:spcBef>
            </a:pPr>
            <a:r>
              <a:rPr lang="ru-RU" sz="1500" b="1" dirty="0"/>
              <a:t>Условия остановки ТД: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500" dirty="0"/>
              <a:t>Высокая вибрация;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500" dirty="0"/>
              <a:t>Высокий уровень во входном сепараторе;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500" dirty="0"/>
              <a:t>Высокая мощность на сжатии;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500" dirty="0"/>
              <a:t>Высокая температура смазочного масла;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500" dirty="0"/>
              <a:t>Низкое давление смазочного масла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500" dirty="0"/>
              <a:t>Низкий расход смазочного масла;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500" dirty="0"/>
              <a:t>Слишком высокая скорость вращения </a:t>
            </a:r>
            <a:r>
              <a:rPr lang="ru-RU" sz="1500" dirty="0" smtClean="0"/>
              <a:t>вала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sz="1500" dirty="0"/>
          </a:p>
          <a:p>
            <a:pPr marL="0" lvl="1" indent="457200" algn="just">
              <a:buNone/>
            </a:pPr>
            <a:r>
              <a:rPr lang="ru-RU" sz="1500" b="1" dirty="0" smtClean="0"/>
              <a:t>Два </a:t>
            </a:r>
            <a:r>
              <a:rPr lang="ru-RU" sz="1500" b="1" dirty="0"/>
              <a:t>основных действия при отключении ТД: </a:t>
            </a:r>
            <a:r>
              <a:rPr lang="ru-RU" sz="1500" dirty="0"/>
              <a:t>блокировки потока газа к детандеру и потока газа к компрессору. Это достигается за счет срабатывания быстродействующих запорных клапанов.</a:t>
            </a:r>
          </a:p>
          <a:p>
            <a:pPr marL="0" lvl="1" indent="457200" algn="just">
              <a:buNone/>
            </a:pPr>
            <a:r>
              <a:rPr lang="ru-RU" sz="1500" dirty="0"/>
              <a:t>Байпасный дроссельный клапан детандера открывается автоматически и позиционируется в соответствии с давлением, чтобы поддерживать работу установки в режиме </a:t>
            </a:r>
            <a:r>
              <a:rPr lang="ru-RU" sz="1500" dirty="0" err="1"/>
              <a:t>дросселирования</a:t>
            </a:r>
            <a:r>
              <a:rPr lang="ru-RU" sz="1500" dirty="0"/>
              <a:t>.</a:t>
            </a:r>
            <a:endParaRPr lang="ru-RU" sz="15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48677" y="6268422"/>
            <a:ext cx="4338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- Клапан </a:t>
            </a:r>
            <a:r>
              <a:rPr lang="ru-RU" sz="1200" dirty="0"/>
              <a:t>Джоуля-Томсона как байпасный клапан турбодетандера</a:t>
            </a:r>
          </a:p>
        </p:txBody>
      </p:sp>
    </p:spTree>
    <p:extLst>
      <p:ext uri="{BB962C8B-B14F-4D97-AF65-F5344CB8AC3E}">
        <p14:creationId xmlns:p14="http://schemas.microsoft.com/office/powerpoint/2010/main" val="163213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1184</TotalTime>
  <Words>1246</Words>
  <Application>Microsoft Office PowerPoint</Application>
  <PresentationFormat>Произвольный</PresentationFormat>
  <Paragraphs>134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Тема Office</vt:lpstr>
      <vt:lpstr>Visio</vt:lpstr>
      <vt:lpstr>Equation</vt:lpstr>
      <vt:lpstr>Технология переработки газа</vt:lpstr>
      <vt:lpstr>Дросселирование</vt:lpstr>
      <vt:lpstr>Основные определения</vt:lpstr>
      <vt:lpstr>Основные определения</vt:lpstr>
      <vt:lpstr>Применение дросселирования в технологии подготовки газа. Точка росы по углеводородам</vt:lpstr>
      <vt:lpstr>Адиабатические процессы. Энтальпия. Внутренняя энергия</vt:lpstr>
      <vt:lpstr>Адиабатические процессы. </vt:lpstr>
      <vt:lpstr>Термодинамика процесса  Джоуля — Томсона</vt:lpstr>
      <vt:lpstr>Термодинамика процесса  Джоуля — Томсона</vt:lpstr>
      <vt:lpstr>Конструкция дросселей. Значения дроссель-эффекта</vt:lpstr>
      <vt:lpstr>Детандирование</vt:lpstr>
      <vt:lpstr>Детандер</vt:lpstr>
      <vt:lpstr>турбоДетандер</vt:lpstr>
      <vt:lpstr>турбоДетандер</vt:lpstr>
      <vt:lpstr>турбоДетандер</vt:lpstr>
      <vt:lpstr>турбоДетандер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Egor M. Yurev</cp:lastModifiedBy>
  <cp:revision>115</cp:revision>
  <cp:lastPrinted>2021-08-02T01:21:27Z</cp:lastPrinted>
  <dcterms:created xsi:type="dcterms:W3CDTF">2022-09-15T08:49:06Z</dcterms:created>
  <dcterms:modified xsi:type="dcterms:W3CDTF">2023-03-14T09:21:50Z</dcterms:modified>
</cp:coreProperties>
</file>