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31" r:id="rId2"/>
    <p:sldId id="354" r:id="rId3"/>
    <p:sldId id="402" r:id="rId4"/>
    <p:sldId id="392" r:id="rId5"/>
    <p:sldId id="384" r:id="rId6"/>
    <p:sldId id="456" r:id="rId7"/>
    <p:sldId id="389" r:id="rId8"/>
    <p:sldId id="405" r:id="rId9"/>
    <p:sldId id="395" r:id="rId10"/>
    <p:sldId id="396" r:id="rId11"/>
    <p:sldId id="408" r:id="rId12"/>
    <p:sldId id="397" r:id="rId13"/>
    <p:sldId id="398" r:id="rId14"/>
    <p:sldId id="412" r:id="rId15"/>
    <p:sldId id="338" r:id="rId16"/>
    <p:sldId id="390" r:id="rId17"/>
    <p:sldId id="391" r:id="rId18"/>
    <p:sldId id="393" r:id="rId19"/>
    <p:sldId id="444" r:id="rId20"/>
    <p:sldId id="445" r:id="rId21"/>
    <p:sldId id="442" r:id="rId22"/>
    <p:sldId id="469" r:id="rId23"/>
    <p:sldId id="443" r:id="rId24"/>
    <p:sldId id="470" r:id="rId25"/>
    <p:sldId id="461" r:id="rId26"/>
    <p:sldId id="463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6120" autoAdjust="0"/>
  </p:normalViewPr>
  <p:slideViewPr>
    <p:cSldViewPr>
      <p:cViewPr>
        <p:scale>
          <a:sx n="100" d="100"/>
          <a:sy n="100" d="100"/>
        </p:scale>
        <p:origin x="-210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8D82C-6C7E-4A82-975E-BF1CABE6E6ED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5A488-AA53-4F93-A35C-212A30377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07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65A488-AA53-4F93-A35C-212A303774B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153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65A488-AA53-4F93-A35C-212A303774B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153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11B29-876B-4B37-A990-6F7BF22B69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E1BA0-9840-4A43-8C8B-E743AA0037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ACF45-0AE0-4D57-9960-B976DCE0A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9947C-062D-4B11-8168-3661254035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E83AD-E6D6-42CF-AE78-92DE6BC2F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D0EFD-B6A8-43CA-9DC4-08A3EADBD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F41D9-3593-4BE7-A55A-97A049762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F7C13-4AD8-4B79-9797-6C033E618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061A1-78A8-4074-903B-6A0DEEE72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75BC9-E97F-466B-AFEC-9F8221082F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267B4-F88C-416E-9651-DEED029C3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516EE-96BE-4078-A5CE-7BDD8C392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D691A8D6-2026-492E-8283-180C727D6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wmf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49313" y="1881514"/>
            <a:ext cx="7394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buNone/>
            </a:pP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Технология </a:t>
            </a: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переработки газ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endParaRPr lang="ru-RU" altLang="ru-RU" sz="7200" b="1" dirty="0"/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57150" y="4006642"/>
            <a:ext cx="8978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1600" b="1" smtClean="0">
                <a:solidFill>
                  <a:schemeClr val="tx2"/>
                </a:solidFill>
              </a:rPr>
              <a:t>Холодильные циклы</a:t>
            </a:r>
            <a:endParaRPr lang="ru-RU" altLang="ru-RU" sz="1600" dirty="0"/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1475656" y="5076716"/>
            <a:ext cx="61926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/>
              <a:t>Лектор – к.т.н., доцент отделения 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82550" y="3184525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Лекция № </a:t>
            </a:r>
            <a:r>
              <a:rPr lang="en-US" altLang="ru-RU" sz="2600" b="1" dirty="0" smtClean="0"/>
              <a:t>7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827584" y="129531"/>
            <a:ext cx="83164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400" b="1" dirty="0">
                <a:solidFill>
                  <a:schemeClr val="tx2"/>
                </a:solidFill>
              </a:rPr>
              <a:t>Низкотемпературные процессы разделения газов</a:t>
            </a:r>
            <a:endParaRPr lang="ru-RU" altLang="ru-RU" sz="24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60362" y="908720"/>
            <a:ext cx="8423275" cy="2262671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indent="539750" algn="just" eaLnBrk="0" hangingPunct="0">
              <a:lnSpc>
                <a:spcPct val="150000"/>
              </a:lnSpc>
              <a:defRPr/>
            </a:pPr>
            <a:r>
              <a:rPr lang="ru-RU" sz="1600" b="1" dirty="0" smtClean="0">
                <a:latin typeface="+mj-lt"/>
                <a:cs typeface="Times New Roman" pitchFamily="18" charset="0"/>
              </a:rPr>
              <a:t>Литература:</a:t>
            </a:r>
          </a:p>
          <a:p>
            <a:pPr algn="just" eaLnBrk="0" hangingPunct="0">
              <a:lnSpc>
                <a:spcPct val="150000"/>
              </a:lnSpc>
              <a:defRPr/>
            </a:pPr>
            <a:r>
              <a:rPr lang="ru-RU" sz="1600" dirty="0" smtClean="0">
                <a:latin typeface="+mj-lt"/>
              </a:rPr>
              <a:t>1. Кидни</a:t>
            </a:r>
            <a:r>
              <a:rPr lang="ru-RU" sz="1600" dirty="0">
                <a:latin typeface="+mj-lt"/>
              </a:rPr>
              <a:t>, А. Дж.. Основы переработки природного газа : пер. с англ. / А. Дж. Кидни, У. Р. Парриш, Д. Маккартни. — Санкт-Петербург: Профессия, 2014. — 664 с</a:t>
            </a:r>
            <a:r>
              <a:rPr lang="ru-RU" sz="1600" dirty="0" smtClean="0">
                <a:latin typeface="+mj-lt"/>
              </a:rPr>
              <a:t>.</a:t>
            </a:r>
          </a:p>
          <a:p>
            <a:pPr algn="just" eaLnBrk="0" hangingPunct="0">
              <a:lnSpc>
                <a:spcPct val="150000"/>
              </a:lnSpc>
              <a:defRPr/>
            </a:pPr>
            <a:r>
              <a:rPr lang="ru-RU" sz="1600" dirty="0" smtClean="0">
                <a:latin typeface="+mj-lt"/>
              </a:rPr>
              <a:t>2. Бекиров </a:t>
            </a:r>
            <a:r>
              <a:rPr lang="ru-RU" sz="1600" dirty="0">
                <a:latin typeface="+mj-lt"/>
              </a:rPr>
              <a:t>Т.М. Первичная переработка природных газов – М.: Химия, 1987. – 256 с</a:t>
            </a:r>
            <a:r>
              <a:rPr lang="ru-RU" sz="1600" dirty="0" smtClean="0">
                <a:latin typeface="+mj-lt"/>
              </a:rPr>
              <a:t>.</a:t>
            </a:r>
          </a:p>
          <a:p>
            <a:pPr algn="just" eaLnBrk="0" hangingPunct="0">
              <a:lnSpc>
                <a:spcPct val="150000"/>
              </a:lnSpc>
              <a:defRPr/>
            </a:pPr>
            <a:r>
              <a:rPr lang="ru-RU" sz="1600" dirty="0" smtClean="0">
                <a:latin typeface="+mj-lt"/>
              </a:rPr>
              <a:t>3. Очистка </a:t>
            </a:r>
            <a:r>
              <a:rPr lang="ru-RU" sz="1600" dirty="0">
                <a:latin typeface="+mj-lt"/>
              </a:rPr>
              <a:t>и переработка природных газов / Д.М. </a:t>
            </a:r>
            <a:r>
              <a:rPr lang="ru-RU" sz="1600" dirty="0" err="1">
                <a:latin typeface="+mj-lt"/>
              </a:rPr>
              <a:t>Кемпбел</a:t>
            </a:r>
            <a:r>
              <a:rPr lang="ru-RU" sz="1600" dirty="0">
                <a:latin typeface="+mj-lt"/>
              </a:rPr>
              <a:t>; Перевод с англ. к.т.н. В.П. Лакеева; Под общ. ред. д.т.н. С.Ф. Гудкова. - Москва: Недра, 1977. - 349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Способы охлаждения газовой смеси</a:t>
            </a:r>
            <a:endParaRPr lang="ru-RU" altLang="ru-RU" sz="26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850" y="908720"/>
            <a:ext cx="8423275" cy="1569660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marL="342900" indent="-342900" algn="just" eaLnBrk="0" hangingPunct="0">
              <a:buAutoNum type="arabicPeriod"/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Теплообмен с холодильным агентом (ХА):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- одноступенчатый цикл;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- двухступенчатый цикл;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- каскадный цикл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2. Изоэнтальпийное расширение.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3. Изоэнтропийное расширение.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829000"/>
              </p:ext>
            </p:extLst>
          </p:nvPr>
        </p:nvGraphicFramePr>
        <p:xfrm>
          <a:off x="395536" y="2660704"/>
          <a:ext cx="8351838" cy="3792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90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Название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Формула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</a:t>
                      </a:r>
                      <a:r>
                        <a:rPr lang="ru-RU" sz="1100" baseline="-25000" dirty="0" err="1" smtClean="0"/>
                        <a:t>пл</a:t>
                      </a:r>
                      <a:r>
                        <a:rPr lang="ru-RU" sz="1100" dirty="0" smtClean="0"/>
                        <a:t>, °С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</a:t>
                      </a:r>
                      <a:r>
                        <a:rPr lang="ru-RU" sz="1100" baseline="-25000" dirty="0" smtClean="0"/>
                        <a:t>кип</a:t>
                      </a:r>
                      <a:r>
                        <a:rPr lang="ru-RU" sz="1100" dirty="0" smtClean="0"/>
                        <a:t>, °С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Относительная плотность жидкости при 20 °С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Метан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CH4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-182,5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-161,5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0,416 (</a:t>
                      </a:r>
                      <a:r>
                        <a:rPr lang="en-US" sz="1100" dirty="0" smtClean="0"/>
                        <a:t>t</a:t>
                      </a:r>
                      <a:r>
                        <a:rPr lang="ru-RU" sz="1100" baseline="-25000" dirty="0" smtClean="0"/>
                        <a:t>кип</a:t>
                      </a:r>
                      <a:r>
                        <a:rPr lang="ru-RU" sz="1100" dirty="0" smtClean="0"/>
                        <a:t>)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Этан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en-US" sz="1100" baseline="-25000" dirty="0" smtClean="0"/>
                        <a:t>2</a:t>
                      </a:r>
                      <a:r>
                        <a:rPr lang="en-US" sz="1100" dirty="0" smtClean="0"/>
                        <a:t>H</a:t>
                      </a:r>
                      <a:r>
                        <a:rPr lang="en-US" sz="1100" baseline="-25000" dirty="0" smtClean="0"/>
                        <a:t>6</a:t>
                      </a:r>
                      <a:endParaRPr lang="ru-RU" sz="1100" baseline="-250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-183,3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-88,6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0,546 (</a:t>
                      </a:r>
                      <a:r>
                        <a:rPr lang="en-US" sz="1100" dirty="0" smtClean="0"/>
                        <a:t>t</a:t>
                      </a:r>
                      <a:r>
                        <a:rPr lang="ru-RU" sz="1100" baseline="-25000" dirty="0" smtClean="0"/>
                        <a:t>кип</a:t>
                      </a:r>
                      <a:r>
                        <a:rPr lang="ru-RU" sz="1100" dirty="0" smtClean="0"/>
                        <a:t>)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Пропан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ru-RU" sz="1100" baseline="-25000" dirty="0" smtClean="0"/>
                        <a:t>3</a:t>
                      </a:r>
                      <a:r>
                        <a:rPr lang="en-US" sz="1100" dirty="0" smtClean="0"/>
                        <a:t>H</a:t>
                      </a:r>
                      <a:r>
                        <a:rPr lang="ru-RU" sz="1100" baseline="-25000" dirty="0" smtClean="0"/>
                        <a:t>8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-187,7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-42,1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0,585 (</a:t>
                      </a:r>
                      <a:r>
                        <a:rPr lang="en-US" sz="1100" dirty="0" smtClean="0"/>
                        <a:t>t</a:t>
                      </a:r>
                      <a:r>
                        <a:rPr lang="ru-RU" sz="1100" baseline="-25000" dirty="0" smtClean="0"/>
                        <a:t>кип</a:t>
                      </a:r>
                      <a:r>
                        <a:rPr lang="ru-RU" sz="1100" dirty="0" smtClean="0"/>
                        <a:t>)</a:t>
                      </a:r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н-Бутан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ru-RU" sz="1100" baseline="-25000" dirty="0" smtClean="0"/>
                        <a:t>4</a:t>
                      </a:r>
                      <a:r>
                        <a:rPr lang="en-US" sz="1100" dirty="0" smtClean="0"/>
                        <a:t>H</a:t>
                      </a:r>
                      <a:r>
                        <a:rPr lang="ru-RU" sz="1100" baseline="-25000" dirty="0" smtClean="0"/>
                        <a:t>10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-138,3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-0,5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0,6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dirty="0" smtClean="0"/>
                        <a:t>(</a:t>
                      </a:r>
                      <a:r>
                        <a:rPr lang="en-US" sz="1100" dirty="0" smtClean="0"/>
                        <a:t>t</a:t>
                      </a:r>
                      <a:r>
                        <a:rPr lang="ru-RU" sz="1100" baseline="-25000" dirty="0" smtClean="0"/>
                        <a:t>кип</a:t>
                      </a:r>
                      <a:r>
                        <a:rPr lang="ru-RU" sz="1100" dirty="0" smtClean="0"/>
                        <a:t>)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н-Пентан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ru-RU" sz="1100" baseline="-25000" dirty="0" smtClean="0"/>
                        <a:t>5</a:t>
                      </a:r>
                      <a:r>
                        <a:rPr lang="en-US" sz="1100" dirty="0" smtClean="0"/>
                        <a:t>H</a:t>
                      </a:r>
                      <a:r>
                        <a:rPr lang="ru-RU" sz="1100" baseline="-25000" dirty="0" smtClean="0"/>
                        <a:t>12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-129,7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36,07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0,6262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н-</a:t>
                      </a:r>
                      <a:r>
                        <a:rPr lang="ru-RU" sz="1100" dirty="0" err="1" smtClean="0"/>
                        <a:t>Гексан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ru-RU" sz="1100" baseline="-25000" dirty="0" smtClean="0"/>
                        <a:t>6</a:t>
                      </a:r>
                      <a:r>
                        <a:rPr lang="en-US" sz="1100" dirty="0" smtClean="0"/>
                        <a:t>H</a:t>
                      </a:r>
                      <a:r>
                        <a:rPr lang="ru-RU" sz="1100" baseline="-25000" dirty="0" smtClean="0"/>
                        <a:t>14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-95,3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68,7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0,6594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н-Гептан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ru-RU" sz="1100" baseline="-25000" dirty="0" smtClean="0"/>
                        <a:t>7</a:t>
                      </a:r>
                      <a:r>
                        <a:rPr lang="en-US" sz="1100" dirty="0" smtClean="0"/>
                        <a:t>H</a:t>
                      </a:r>
                      <a:r>
                        <a:rPr lang="ru-RU" sz="1100" baseline="-25000" dirty="0" smtClean="0"/>
                        <a:t>16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-90,6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98,4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0,638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н-Октан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ru-RU" sz="1100" baseline="-25000" dirty="0" smtClean="0"/>
                        <a:t>8</a:t>
                      </a:r>
                      <a:r>
                        <a:rPr lang="en-US" sz="1100" dirty="0" smtClean="0"/>
                        <a:t>H</a:t>
                      </a:r>
                      <a:r>
                        <a:rPr lang="ru-RU" sz="1100" baseline="-25000" dirty="0" smtClean="0"/>
                        <a:t>18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-56,8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125,7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0,7025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н-</a:t>
                      </a:r>
                      <a:r>
                        <a:rPr lang="ru-RU" sz="1100" dirty="0" err="1" smtClean="0"/>
                        <a:t>Нонан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ru-RU" sz="1100" baseline="-25000" dirty="0" smtClean="0"/>
                        <a:t>9</a:t>
                      </a:r>
                      <a:r>
                        <a:rPr lang="en-US" sz="1100" dirty="0" smtClean="0"/>
                        <a:t>H</a:t>
                      </a:r>
                      <a:r>
                        <a:rPr lang="ru-RU" sz="1100" baseline="-25000" dirty="0" smtClean="0"/>
                        <a:t>20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-53,5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150,8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0,7176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н-Декан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r>
                        <a:rPr lang="ru-RU" sz="1100" baseline="-25000" dirty="0" smtClean="0"/>
                        <a:t>10</a:t>
                      </a:r>
                      <a:r>
                        <a:rPr lang="en-US" sz="1100" dirty="0" smtClean="0"/>
                        <a:t>H</a:t>
                      </a:r>
                      <a:r>
                        <a:rPr lang="ru-RU" sz="1100" baseline="-25000" dirty="0" smtClean="0"/>
                        <a:t>22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-29,7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174,1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0,73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Фреон </a:t>
                      </a:r>
                      <a:r>
                        <a:rPr lang="en-US" sz="1100" dirty="0" smtClean="0"/>
                        <a:t>R-11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CFCl</a:t>
                      </a:r>
                      <a:r>
                        <a:rPr lang="en-US" sz="1100" baseline="-25000" dirty="0" smtClean="0"/>
                        <a:t>3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-110,45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23,65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,</a:t>
                      </a:r>
                      <a:r>
                        <a:rPr lang="ru-RU" sz="1100" dirty="0" smtClean="0"/>
                        <a:t>4905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Фреон </a:t>
                      </a:r>
                      <a:r>
                        <a:rPr lang="en-US" sz="1100" dirty="0" smtClean="0"/>
                        <a:t>R-12</a:t>
                      </a:r>
                      <a:endParaRPr lang="ru-RU" sz="1100" dirty="0" smtClean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CF</a:t>
                      </a:r>
                      <a:r>
                        <a:rPr lang="en-US" sz="1100" baseline="-25000" dirty="0" smtClean="0"/>
                        <a:t>2</a:t>
                      </a:r>
                      <a:r>
                        <a:rPr lang="en-US" sz="1100" dirty="0" smtClean="0"/>
                        <a:t>Cl</a:t>
                      </a:r>
                      <a:r>
                        <a:rPr lang="en-US" sz="1100" baseline="-25000" dirty="0" smtClean="0"/>
                        <a:t>2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-155,95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-29,74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5,11</a:t>
                      </a:r>
                      <a:r>
                        <a:rPr lang="en-US" sz="1100" dirty="0" smtClean="0"/>
                        <a:t> (t</a:t>
                      </a:r>
                      <a:r>
                        <a:rPr lang="ru-RU" sz="1100" baseline="-25000" dirty="0" smtClean="0"/>
                        <a:t>кип</a:t>
                      </a:r>
                      <a:r>
                        <a:rPr lang="ru-RU" sz="1100" dirty="0" smtClean="0"/>
                        <a:t>)</a:t>
                      </a:r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Аммиак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NH</a:t>
                      </a:r>
                      <a:r>
                        <a:rPr lang="en-US" sz="1100" baseline="-25000" dirty="0" smtClean="0"/>
                        <a:t>3</a:t>
                      </a:r>
                      <a:endParaRPr lang="ru-RU" sz="1100" baseline="-250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-77,73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-33,34</a:t>
                      </a:r>
                      <a:endParaRPr lang="ru-RU" sz="1100" dirty="0"/>
                    </a:p>
                  </a:txBody>
                  <a:tcPr marL="91428" marR="91428" marT="45644" marB="456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6</a:t>
                      </a:r>
                      <a:r>
                        <a:rPr lang="ru-RU" sz="1100" dirty="0" smtClean="0"/>
                        <a:t>,</a:t>
                      </a:r>
                      <a:r>
                        <a:rPr lang="en-US" sz="1100" dirty="0" smtClean="0"/>
                        <a:t>814 (t</a:t>
                      </a:r>
                      <a:r>
                        <a:rPr lang="ru-RU" sz="1100" baseline="-25000" dirty="0" smtClean="0"/>
                        <a:t>кип</a:t>
                      </a:r>
                      <a:r>
                        <a:rPr lang="ru-RU" sz="1100" dirty="0" smtClean="0"/>
                        <a:t>)</a:t>
                      </a:r>
                    </a:p>
                  </a:txBody>
                  <a:tcPr marL="91428" marR="91428" marT="45644" marB="45644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18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600" b="1" dirty="0" smtClean="0"/>
              <a:t>T-s-</a:t>
            </a:r>
            <a:r>
              <a:rPr lang="ru-RU" altLang="ru-RU" sz="2600" b="1" dirty="0" smtClean="0"/>
              <a:t>диаграмма</a:t>
            </a:r>
            <a:endParaRPr lang="ru-RU" altLang="ru-RU" sz="26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4090" y="6320353"/>
            <a:ext cx="8423275" cy="276999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latin typeface="+mj-lt"/>
                <a:cs typeface="Times New Roman" pitchFamily="18" charset="0"/>
              </a:rPr>
              <a:t>Диаграмма температура - энтропия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52" y="44624"/>
            <a:ext cx="8955252" cy="629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5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600" b="1" dirty="0" smtClean="0"/>
              <a:t>p-H-</a:t>
            </a:r>
            <a:r>
              <a:rPr lang="ru-RU" altLang="ru-RU" sz="2600" b="1" dirty="0" smtClean="0"/>
              <a:t>диаграмма</a:t>
            </a:r>
            <a:endParaRPr lang="ru-RU" altLang="ru-RU" sz="26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42911" y="6525344"/>
            <a:ext cx="8423275" cy="276999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latin typeface="+mj-lt"/>
                <a:cs typeface="Times New Roman" pitchFamily="18" charset="0"/>
              </a:rPr>
              <a:t>p-H-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диаграмма пропана (</a:t>
            </a:r>
            <a:r>
              <a:rPr lang="en-US" sz="1200" b="1" dirty="0" smtClean="0">
                <a:latin typeface="+mj-lt"/>
                <a:cs typeface="Times New Roman" pitchFamily="18" charset="0"/>
              </a:rPr>
              <a:t>R290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)</a:t>
            </a:r>
          </a:p>
        </p:txBody>
      </p:sp>
      <p:pic>
        <p:nvPicPr>
          <p:cNvPr id="4098" name="Picture 2" descr="https://i2.wp.com/hvac-eng.com/wp-content/uploads/2020/04/Logp-h-diagram-R2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89230"/>
            <a:ext cx="8830690" cy="682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30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600" b="1" dirty="0" smtClean="0"/>
              <a:t>p-H-</a:t>
            </a:r>
            <a:r>
              <a:rPr lang="ru-RU" altLang="ru-RU" sz="2600" b="1" dirty="0" smtClean="0"/>
              <a:t>диаграмма</a:t>
            </a:r>
            <a:endParaRPr lang="ru-RU" altLang="ru-RU" sz="2600" dirty="0"/>
          </a:p>
        </p:txBody>
      </p:sp>
      <p:sp>
        <p:nvSpPr>
          <p:cNvPr id="2" name="AutoShape 2" descr="https://i1.wp.com/hvac-eng.com/wp-content/uploads/2020/11/image.png?resize=459%2C424&amp;ssl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4" descr="https://i1.wp.com/hvac-eng.com/wp-content/uploads/2020/11/image.png?resize=459%2C424&amp;ssl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125538"/>
            <a:ext cx="5681668" cy="525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55576" y="1052736"/>
            <a:ext cx="2318668" cy="10772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r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Основные понятия физической химии, изображенные на </a:t>
            </a:r>
            <a:r>
              <a:rPr lang="en-US" sz="1600" i="1" dirty="0" smtClean="0">
                <a:latin typeface="+mj-lt"/>
                <a:cs typeface="Times New Roman" pitchFamily="18" charset="0"/>
              </a:rPr>
              <a:t>p</a:t>
            </a:r>
            <a:r>
              <a:rPr lang="en-US" sz="1600" dirty="0" smtClean="0">
                <a:latin typeface="+mj-lt"/>
                <a:cs typeface="Times New Roman" pitchFamily="18" charset="0"/>
              </a:rPr>
              <a:t>-</a:t>
            </a:r>
            <a:r>
              <a:rPr lang="en-US" sz="1600" i="1" dirty="0" smtClean="0">
                <a:latin typeface="+mj-lt"/>
                <a:cs typeface="Times New Roman" pitchFamily="18" charset="0"/>
              </a:rPr>
              <a:t>H</a:t>
            </a:r>
            <a:r>
              <a:rPr lang="en-US" sz="1600" dirty="0" smtClean="0">
                <a:latin typeface="+mj-lt"/>
                <a:cs typeface="Times New Roman" pitchFamily="18" charset="0"/>
              </a:rPr>
              <a:t>-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и </a:t>
            </a:r>
            <a:r>
              <a:rPr lang="en-US" sz="1600" i="1" dirty="0" smtClean="0">
                <a:latin typeface="+mj-lt"/>
                <a:cs typeface="Times New Roman" pitchFamily="18" charset="0"/>
              </a:rPr>
              <a:t>T</a:t>
            </a:r>
            <a:r>
              <a:rPr lang="en-US" sz="1600" dirty="0" smtClean="0">
                <a:latin typeface="+mj-lt"/>
                <a:cs typeface="Times New Roman" pitchFamily="18" charset="0"/>
              </a:rPr>
              <a:t>-</a:t>
            </a:r>
            <a:r>
              <a:rPr lang="en-US" sz="1600" i="1" dirty="0" smtClean="0">
                <a:latin typeface="+mj-lt"/>
                <a:cs typeface="Times New Roman" pitchFamily="18" charset="0"/>
              </a:rPr>
              <a:t>s</a:t>
            </a:r>
            <a:r>
              <a:rPr lang="en-US" sz="1600" dirty="0" smtClean="0">
                <a:latin typeface="+mj-lt"/>
                <a:cs typeface="Times New Roman" pitchFamily="18" charset="0"/>
              </a:rPr>
              <a:t>-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диаграммах</a:t>
            </a:r>
          </a:p>
        </p:txBody>
      </p:sp>
    </p:spTree>
    <p:extLst>
      <p:ext uri="{BB962C8B-B14F-4D97-AF65-F5344CB8AC3E}">
        <p14:creationId xmlns:p14="http://schemas.microsoft.com/office/powerpoint/2010/main" val="135947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Обратный цикл Карно</a:t>
            </a:r>
            <a:endParaRPr lang="ru-RU" altLang="ru-RU" sz="2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888432" cy="305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42911" y="3789040"/>
            <a:ext cx="3625033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latin typeface="+mj-lt"/>
                <a:cs typeface="Times New Roman" pitchFamily="18" charset="0"/>
              </a:rPr>
              <a:t>Обратный (холодильный) цикл Карно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917156"/>
            <a:ext cx="2952328" cy="2655860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83719" y="3512041"/>
            <a:ext cx="3625033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latin typeface="+mj-lt"/>
                <a:cs typeface="Times New Roman" pitchFamily="18" charset="0"/>
              </a:rPr>
              <a:t>Цикл воздушной холодильной установки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136196"/>
              </p:ext>
            </p:extLst>
          </p:nvPr>
        </p:nvGraphicFramePr>
        <p:xfrm>
          <a:off x="827584" y="4231089"/>
          <a:ext cx="3096344" cy="2150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05" name="Equation" r:id="rId5" imgW="2286000" imgH="1587240" progId="Equation.DSMT4">
                  <p:embed/>
                </p:oleObj>
              </mc:Choice>
              <mc:Fallback>
                <p:oleObj name="Equation" r:id="rId5" imgW="2286000" imgH="1587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584" y="4231089"/>
                        <a:ext cx="3096344" cy="2150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659520"/>
              </p:ext>
            </p:extLst>
          </p:nvPr>
        </p:nvGraphicFramePr>
        <p:xfrm>
          <a:off x="4678167" y="4014370"/>
          <a:ext cx="3710257" cy="2726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06" name="Equation" r:id="rId7" imgW="3162240" imgH="2323800" progId="Equation.DSMT4">
                  <p:embed/>
                </p:oleObj>
              </mc:Choice>
              <mc:Fallback>
                <p:oleObj name="Equation" r:id="rId7" imgW="3162240" imgH="232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78167" y="4014370"/>
                        <a:ext cx="3710257" cy="2726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202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1.wp.com/hvac-eng.com/wp-content/uploads/2020/11/image.png?resize=459%2C424&amp;ssl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4" descr="https://i1.wp.com/hvac-eng.com/wp-content/uploads/2020/11/image.png?resize=459%2C424&amp;ssl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1" y="44624"/>
            <a:ext cx="8664897" cy="6796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95536" y="160337"/>
            <a:ext cx="3459609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latin typeface="+mj-lt"/>
                <a:cs typeface="Times New Roman" pitchFamily="18" charset="0"/>
              </a:rPr>
              <a:t>Идеальный холодильный цикл на диаграмме температура – энтропия</a:t>
            </a:r>
            <a:r>
              <a:rPr lang="en-US" sz="1200" b="1" dirty="0" smtClean="0">
                <a:latin typeface="+mj-lt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для аммиака (энтальпия в ккал/кг)</a:t>
            </a:r>
          </a:p>
        </p:txBody>
      </p:sp>
      <p:pic>
        <p:nvPicPr>
          <p:cNvPr id="13" name="Picture 2" descr="Термодинамические циклы холодильных машин - презентация онлай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t="10631" r="62802" b="41065"/>
          <a:stretch/>
        </p:blipFill>
        <p:spPr bwMode="auto">
          <a:xfrm>
            <a:off x="612775" y="1052736"/>
            <a:ext cx="1818486" cy="203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009748" y="242163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1221" y="143396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9439" y="1393821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2538" y="270966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5148064" y="4362994"/>
            <a:ext cx="0" cy="144227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3203848" y="4365104"/>
            <a:ext cx="1944216" cy="14244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лилиния 23"/>
          <p:cNvSpPr/>
          <p:nvPr/>
        </p:nvSpPr>
        <p:spPr>
          <a:xfrm>
            <a:off x="3203848" y="4365104"/>
            <a:ext cx="236777" cy="1440160"/>
          </a:xfrm>
          <a:custGeom>
            <a:avLst/>
            <a:gdLst>
              <a:gd name="connsiteX0" fmla="*/ 1645 w 236777"/>
              <a:gd name="connsiteY0" fmla="*/ 0 h 1262743"/>
              <a:gd name="connsiteX1" fmla="*/ 10354 w 236777"/>
              <a:gd name="connsiteY1" fmla="*/ 365760 h 1262743"/>
              <a:gd name="connsiteX2" fmla="*/ 80022 w 236777"/>
              <a:gd name="connsiteY2" fmla="*/ 705395 h 1262743"/>
              <a:gd name="connsiteX3" fmla="*/ 236777 w 236777"/>
              <a:gd name="connsiteY3" fmla="*/ 1262743 h 1262743"/>
              <a:gd name="connsiteX4" fmla="*/ 236777 w 236777"/>
              <a:gd name="connsiteY4" fmla="*/ 1262743 h 126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777" h="1262743">
                <a:moveTo>
                  <a:pt x="1645" y="0"/>
                </a:moveTo>
                <a:cubicBezTo>
                  <a:pt x="-532" y="124097"/>
                  <a:pt x="-2709" y="248194"/>
                  <a:pt x="10354" y="365760"/>
                </a:cubicBezTo>
                <a:cubicBezTo>
                  <a:pt x="23417" y="483326"/>
                  <a:pt x="42285" y="555898"/>
                  <a:pt x="80022" y="705395"/>
                </a:cubicBezTo>
                <a:cubicBezTo>
                  <a:pt x="117759" y="854892"/>
                  <a:pt x="236777" y="1262743"/>
                  <a:pt x="236777" y="1262743"/>
                </a:cubicBezTo>
                <a:lnTo>
                  <a:pt x="236777" y="1262743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3440625" y="5805264"/>
            <a:ext cx="170744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3203848" y="4379349"/>
            <a:ext cx="0" cy="142591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3203848" y="5805264"/>
            <a:ext cx="236777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30417" y="569754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48065" y="407707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15085" y="443711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95105" y="551723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71800" y="5594237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D’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97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600" b="1" dirty="0" smtClean="0"/>
              <a:t>p-H-</a:t>
            </a:r>
            <a:r>
              <a:rPr lang="ru-RU" altLang="ru-RU" sz="2600" b="1" dirty="0" smtClean="0"/>
              <a:t>диаграмма</a:t>
            </a:r>
            <a:endParaRPr lang="ru-RU" altLang="ru-RU" sz="26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42911" y="6525344"/>
            <a:ext cx="8423275" cy="276999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>
                <a:cs typeface="Times New Roman" pitchFamily="18" charset="0"/>
              </a:rPr>
              <a:t>Идеальный холодильный цикл на диаграмме </a:t>
            </a:r>
            <a:r>
              <a:rPr lang="ru-RU" sz="1200" b="1" dirty="0" smtClean="0">
                <a:cs typeface="Times New Roman" pitchFamily="18" charset="0"/>
              </a:rPr>
              <a:t>давление – энтальпия для пропана 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(</a:t>
            </a:r>
            <a:r>
              <a:rPr lang="en-US" sz="1200" b="1" dirty="0" smtClean="0">
                <a:latin typeface="+mj-lt"/>
                <a:cs typeface="Times New Roman" pitchFamily="18" charset="0"/>
              </a:rPr>
              <a:t>R290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)</a:t>
            </a:r>
          </a:p>
        </p:txBody>
      </p:sp>
      <p:pic>
        <p:nvPicPr>
          <p:cNvPr id="4098" name="Picture 2" descr="https://i2.wp.com/hvac-eng.com/wp-content/uploads/2020/04/Logp-h-diagram-R2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89230"/>
            <a:ext cx="8830690" cy="682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5076056" y="952178"/>
            <a:ext cx="1008112" cy="240481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3635898" y="980728"/>
            <a:ext cx="2448270" cy="174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563889" y="3356992"/>
            <a:ext cx="1512167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563888" y="980728"/>
            <a:ext cx="72008" cy="2376264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275856" y="980728"/>
            <a:ext cx="360040" cy="2376264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275856" y="3356992"/>
            <a:ext cx="288032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54548" y="342900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56176" y="844456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9" y="72903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40460" y="342900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43809" y="342900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D’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18" name="Picture 2" descr="Термодинамические циклы холодильных машин - презентация онлай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t="10631" r="62802" b="41065"/>
          <a:stretch/>
        </p:blipFill>
        <p:spPr bwMode="auto">
          <a:xfrm>
            <a:off x="462848" y="99822"/>
            <a:ext cx="1818486" cy="203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859821" y="1468718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21294" y="48105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9512" y="440907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2611" y="175675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600" b="1" dirty="0" smtClean="0"/>
              <a:t>p-H-</a:t>
            </a:r>
            <a:r>
              <a:rPr lang="ru-RU" altLang="ru-RU" sz="2600" b="1" dirty="0" smtClean="0"/>
              <a:t>диаграмма</a:t>
            </a:r>
            <a:endParaRPr lang="ru-RU" altLang="ru-RU" sz="2600" dirty="0"/>
          </a:p>
        </p:txBody>
      </p:sp>
      <p:pic>
        <p:nvPicPr>
          <p:cNvPr id="4098" name="Picture 2" descr="https://i2.wp.com/hvac-eng.com/wp-content/uploads/2020/04/Logp-h-diagram-R2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89230"/>
            <a:ext cx="8830690" cy="682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5436096" y="1192744"/>
            <a:ext cx="1152128" cy="216424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3131841" y="1192744"/>
            <a:ext cx="3456383" cy="516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059832" y="3356992"/>
            <a:ext cx="237626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059832" y="1196752"/>
            <a:ext cx="72008" cy="216024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94940" y="335356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А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0232" y="969026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В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40400" y="898506"/>
            <a:ext cx="283096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С</a:t>
            </a:r>
            <a:endParaRPr lang="ru-RU" sz="1400" b="1" dirty="0">
              <a:solidFill>
                <a:srgbClr val="FF000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2843808" y="1192744"/>
            <a:ext cx="283096" cy="216082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843808" y="3340224"/>
            <a:ext cx="228620" cy="1676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23828" y="3356992"/>
            <a:ext cx="252028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595311" y="6525344"/>
            <a:ext cx="8423275" cy="276999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cs typeface="Times New Roman" pitchFamily="18" charset="0"/>
              </a:rPr>
              <a:t>Цикл действительной холодильной машины на </a:t>
            </a:r>
            <a:r>
              <a:rPr lang="ru-RU" sz="1200" b="1" dirty="0">
                <a:cs typeface="Times New Roman" pitchFamily="18" charset="0"/>
              </a:rPr>
              <a:t>диаграмме </a:t>
            </a:r>
            <a:r>
              <a:rPr lang="ru-RU" sz="1200" b="1" dirty="0" smtClean="0">
                <a:cs typeface="Times New Roman" pitchFamily="18" charset="0"/>
              </a:rPr>
              <a:t>давление – энтальпия для пропана 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(</a:t>
            </a:r>
            <a:r>
              <a:rPr lang="en-US" sz="1200" b="1" dirty="0" smtClean="0">
                <a:latin typeface="+mj-lt"/>
                <a:cs typeface="Times New Roman" pitchFamily="18" charset="0"/>
              </a:rPr>
              <a:t>R290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25937" y="888459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E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21" name="Picture 2" descr="Термодинамические циклы холодильных машин - презентация онлай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t="10631" r="62802" b="41065"/>
          <a:stretch/>
        </p:blipFill>
        <p:spPr bwMode="auto">
          <a:xfrm>
            <a:off x="462848" y="99822"/>
            <a:ext cx="1818486" cy="203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859821" y="1468718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21294" y="48105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512" y="440907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2611" y="175675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66088" y="225463"/>
            <a:ext cx="18002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E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83768" y="3356992"/>
            <a:ext cx="252028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D’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48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1.wp.com/hvac-eng.com/wp-content/uploads/2020/11/image.png?resize=459%2C424&amp;ssl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4" descr="https://i1.wp.com/hvac-eng.com/wp-content/uploads/2020/11/image.png?resize=459%2C424&amp;ssl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 contrast="7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1" y="44624"/>
            <a:ext cx="8664897" cy="6796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95536" y="160337"/>
            <a:ext cx="345960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>
                <a:cs typeface="Times New Roman" pitchFamily="18" charset="0"/>
              </a:rPr>
              <a:t>Цикл действительной холодильной машины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 на диаграмме температура – энтропия</a:t>
            </a:r>
            <a:r>
              <a:rPr lang="en-US" sz="1200" b="1" dirty="0" smtClean="0">
                <a:latin typeface="+mj-lt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+mj-lt"/>
                <a:cs typeface="Times New Roman" pitchFamily="18" charset="0"/>
              </a:rPr>
              <a:t>для аммиака (энтальпия в ккал/кг)</a:t>
            </a:r>
          </a:p>
        </p:txBody>
      </p:sp>
      <p:pic>
        <p:nvPicPr>
          <p:cNvPr id="13" name="Picture 2" descr="Термодинамические циклы холодильных машин - презентация онлайн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t="10631" r="62802" b="41065"/>
          <a:stretch/>
        </p:blipFill>
        <p:spPr bwMode="auto">
          <a:xfrm>
            <a:off x="612775" y="1052736"/>
            <a:ext cx="1818486" cy="203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009748" y="242163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1221" y="143396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9439" y="1393821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2538" y="270966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2771800" y="4869160"/>
            <a:ext cx="2671057" cy="14244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лилиния 23"/>
          <p:cNvSpPr/>
          <p:nvPr/>
        </p:nvSpPr>
        <p:spPr>
          <a:xfrm>
            <a:off x="2771800" y="4869160"/>
            <a:ext cx="108012" cy="936104"/>
          </a:xfrm>
          <a:custGeom>
            <a:avLst/>
            <a:gdLst>
              <a:gd name="connsiteX0" fmla="*/ 1645 w 236777"/>
              <a:gd name="connsiteY0" fmla="*/ 0 h 1262743"/>
              <a:gd name="connsiteX1" fmla="*/ 10354 w 236777"/>
              <a:gd name="connsiteY1" fmla="*/ 365760 h 1262743"/>
              <a:gd name="connsiteX2" fmla="*/ 80022 w 236777"/>
              <a:gd name="connsiteY2" fmla="*/ 705395 h 1262743"/>
              <a:gd name="connsiteX3" fmla="*/ 236777 w 236777"/>
              <a:gd name="connsiteY3" fmla="*/ 1262743 h 1262743"/>
              <a:gd name="connsiteX4" fmla="*/ 236777 w 236777"/>
              <a:gd name="connsiteY4" fmla="*/ 1262743 h 126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777" h="1262743">
                <a:moveTo>
                  <a:pt x="1645" y="0"/>
                </a:moveTo>
                <a:cubicBezTo>
                  <a:pt x="-532" y="124097"/>
                  <a:pt x="-2709" y="248194"/>
                  <a:pt x="10354" y="365760"/>
                </a:cubicBezTo>
                <a:cubicBezTo>
                  <a:pt x="23417" y="483326"/>
                  <a:pt x="42285" y="555898"/>
                  <a:pt x="80022" y="705395"/>
                </a:cubicBezTo>
                <a:cubicBezTo>
                  <a:pt x="117759" y="854892"/>
                  <a:pt x="236777" y="1262743"/>
                  <a:pt x="236777" y="1262743"/>
                </a:cubicBezTo>
                <a:lnTo>
                  <a:pt x="236777" y="1262743"/>
                </a:lnTo>
              </a:path>
            </a:pathLst>
          </a:custGeom>
          <a:ln w="38100"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2663788" y="5805264"/>
            <a:ext cx="3636404" cy="4417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2555776" y="5049182"/>
            <a:ext cx="0" cy="760499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2535023" y="5809681"/>
            <a:ext cx="128765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37461" y="536995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88224" y="2638537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23268" y="4752776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63483" y="587727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75990" y="5813277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D’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81211" y="1178377"/>
            <a:ext cx="18002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E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300192" y="5453655"/>
            <a:ext cx="168404" cy="351609"/>
          </a:xfrm>
          <a:custGeom>
            <a:avLst/>
            <a:gdLst>
              <a:gd name="connsiteX0" fmla="*/ 0 w 160020"/>
              <a:gd name="connsiteY0" fmla="*/ 320040 h 320040"/>
              <a:gd name="connsiteX1" fmla="*/ 160020 w 160020"/>
              <a:gd name="connsiteY1" fmla="*/ 0 h 320040"/>
              <a:gd name="connsiteX2" fmla="*/ 160020 w 160020"/>
              <a:gd name="connsiteY2" fmla="*/ 0 h 32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" h="320040">
                <a:moveTo>
                  <a:pt x="0" y="320040"/>
                </a:moveTo>
                <a:lnTo>
                  <a:pt x="160020" y="0"/>
                </a:lnTo>
                <a:lnTo>
                  <a:pt x="160020" y="0"/>
                </a:ln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 flipH="1">
            <a:off x="6468596" y="2637076"/>
            <a:ext cx="33908" cy="2816579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609685" y="4775682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E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442857" y="2656114"/>
            <a:ext cx="1053737" cy="2213046"/>
          </a:xfrm>
          <a:custGeom>
            <a:avLst/>
            <a:gdLst>
              <a:gd name="connsiteX0" fmla="*/ 1053737 w 1053737"/>
              <a:gd name="connsiteY0" fmla="*/ 0 h 2142309"/>
              <a:gd name="connsiteX1" fmla="*/ 661852 w 1053737"/>
              <a:gd name="connsiteY1" fmla="*/ 914400 h 2142309"/>
              <a:gd name="connsiteX2" fmla="*/ 304800 w 1053737"/>
              <a:gd name="connsiteY2" fmla="*/ 1645920 h 2142309"/>
              <a:gd name="connsiteX3" fmla="*/ 0 w 1053737"/>
              <a:gd name="connsiteY3" fmla="*/ 2142309 h 2142309"/>
              <a:gd name="connsiteX4" fmla="*/ 0 w 1053737"/>
              <a:gd name="connsiteY4" fmla="*/ 2142309 h 214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3737" h="2142309">
                <a:moveTo>
                  <a:pt x="1053737" y="0"/>
                </a:moveTo>
                <a:cubicBezTo>
                  <a:pt x="920206" y="320040"/>
                  <a:pt x="786675" y="640080"/>
                  <a:pt x="661852" y="914400"/>
                </a:cubicBezTo>
                <a:cubicBezTo>
                  <a:pt x="537029" y="1188720"/>
                  <a:pt x="415109" y="1441269"/>
                  <a:pt x="304800" y="1645920"/>
                </a:cubicBezTo>
                <a:cubicBezTo>
                  <a:pt x="194491" y="1850571"/>
                  <a:pt x="0" y="2142309"/>
                  <a:pt x="0" y="2142309"/>
                </a:cubicBezTo>
                <a:lnTo>
                  <a:pt x="0" y="2142309"/>
                </a:ln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олилиния 36"/>
          <p:cNvSpPr/>
          <p:nvPr/>
        </p:nvSpPr>
        <p:spPr>
          <a:xfrm>
            <a:off x="2555776" y="5049180"/>
            <a:ext cx="108012" cy="760501"/>
          </a:xfrm>
          <a:custGeom>
            <a:avLst/>
            <a:gdLst>
              <a:gd name="connsiteX0" fmla="*/ 1645 w 236777"/>
              <a:gd name="connsiteY0" fmla="*/ 0 h 1262743"/>
              <a:gd name="connsiteX1" fmla="*/ 10354 w 236777"/>
              <a:gd name="connsiteY1" fmla="*/ 365760 h 1262743"/>
              <a:gd name="connsiteX2" fmla="*/ 80022 w 236777"/>
              <a:gd name="connsiteY2" fmla="*/ 705395 h 1262743"/>
              <a:gd name="connsiteX3" fmla="*/ 236777 w 236777"/>
              <a:gd name="connsiteY3" fmla="*/ 1262743 h 1262743"/>
              <a:gd name="connsiteX4" fmla="*/ 236777 w 236777"/>
              <a:gd name="connsiteY4" fmla="*/ 1262743 h 126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777" h="1262743">
                <a:moveTo>
                  <a:pt x="1645" y="0"/>
                </a:moveTo>
                <a:cubicBezTo>
                  <a:pt x="-532" y="124097"/>
                  <a:pt x="-2709" y="248194"/>
                  <a:pt x="10354" y="365760"/>
                </a:cubicBezTo>
                <a:cubicBezTo>
                  <a:pt x="23417" y="483326"/>
                  <a:pt x="42285" y="555898"/>
                  <a:pt x="80022" y="705395"/>
                </a:cubicBezTo>
                <a:cubicBezTo>
                  <a:pt x="117759" y="854892"/>
                  <a:pt x="236777" y="1262743"/>
                  <a:pt x="236777" y="1262743"/>
                </a:cubicBezTo>
                <a:lnTo>
                  <a:pt x="236777" y="1262743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олилиния 39"/>
          <p:cNvSpPr/>
          <p:nvPr/>
        </p:nvSpPr>
        <p:spPr>
          <a:xfrm>
            <a:off x="2523414" y="4869160"/>
            <a:ext cx="220980" cy="198120"/>
          </a:xfrm>
          <a:custGeom>
            <a:avLst/>
            <a:gdLst>
              <a:gd name="connsiteX0" fmla="*/ 220980 w 220980"/>
              <a:gd name="connsiteY0" fmla="*/ 0 h 198120"/>
              <a:gd name="connsiteX1" fmla="*/ 0 w 220980"/>
              <a:gd name="connsiteY1" fmla="*/ 198120 h 19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0980" h="198120">
                <a:moveTo>
                  <a:pt x="220980" y="0"/>
                </a:moveTo>
                <a:lnTo>
                  <a:pt x="0" y="19812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9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600" b="1" dirty="0" smtClean="0"/>
              <a:t>T-s-</a:t>
            </a:r>
            <a:r>
              <a:rPr lang="ru-RU" altLang="ru-RU" sz="2600" b="1" dirty="0" smtClean="0"/>
              <a:t>диаграмма</a:t>
            </a:r>
            <a:endParaRPr lang="ru-RU" altLang="ru-RU" sz="26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4090" y="6525344"/>
            <a:ext cx="8423275" cy="276999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latin typeface="+mj-lt"/>
                <a:cs typeface="Times New Roman" pitchFamily="18" charset="0"/>
              </a:rPr>
              <a:t>Реальный холодильный цикл на диаграмме температура - энтропия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52" y="44624"/>
            <a:ext cx="8955252" cy="629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6308576" y="456973"/>
            <a:ext cx="135632" cy="3557678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олилиния 8"/>
          <p:cNvSpPr/>
          <p:nvPr/>
        </p:nvSpPr>
        <p:spPr>
          <a:xfrm>
            <a:off x="5157591" y="456974"/>
            <a:ext cx="1286617" cy="2631398"/>
          </a:xfrm>
          <a:custGeom>
            <a:avLst/>
            <a:gdLst>
              <a:gd name="connsiteX0" fmla="*/ 973242 w 973242"/>
              <a:gd name="connsiteY0" fmla="*/ 0 h 1677582"/>
              <a:gd name="connsiteX1" fmla="*/ 703277 w 973242"/>
              <a:gd name="connsiteY1" fmla="*/ 844731 h 1677582"/>
              <a:gd name="connsiteX2" fmla="*/ 241722 w 973242"/>
              <a:gd name="connsiteY2" fmla="*/ 1515291 h 1677582"/>
              <a:gd name="connsiteX3" fmla="*/ 24008 w 973242"/>
              <a:gd name="connsiteY3" fmla="*/ 1663337 h 1677582"/>
              <a:gd name="connsiteX4" fmla="*/ 15299 w 973242"/>
              <a:gd name="connsiteY4" fmla="*/ 1663337 h 1677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3242" h="1677582">
                <a:moveTo>
                  <a:pt x="973242" y="0"/>
                </a:moveTo>
                <a:cubicBezTo>
                  <a:pt x="899219" y="296091"/>
                  <a:pt x="825197" y="592183"/>
                  <a:pt x="703277" y="844731"/>
                </a:cubicBezTo>
                <a:cubicBezTo>
                  <a:pt x="581357" y="1097279"/>
                  <a:pt x="354933" y="1378857"/>
                  <a:pt x="241722" y="1515291"/>
                </a:cubicBezTo>
                <a:cubicBezTo>
                  <a:pt x="128510" y="1651725"/>
                  <a:pt x="61745" y="1638663"/>
                  <a:pt x="24008" y="1663337"/>
                </a:cubicBezTo>
                <a:cubicBezTo>
                  <a:pt x="-13729" y="1688011"/>
                  <a:pt x="785" y="1675674"/>
                  <a:pt x="15299" y="1663337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Прямая со стрелкой 13"/>
          <p:cNvCxnSpPr>
            <a:endCxn id="9" idx="4"/>
          </p:cNvCxnSpPr>
          <p:nvPr/>
        </p:nvCxnSpPr>
        <p:spPr>
          <a:xfrm flipV="1">
            <a:off x="3779912" y="3066028"/>
            <a:ext cx="1397904" cy="22346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олилиния 12"/>
          <p:cNvSpPr/>
          <p:nvPr/>
        </p:nvSpPr>
        <p:spPr>
          <a:xfrm>
            <a:off x="3563888" y="3295391"/>
            <a:ext cx="164639" cy="1067604"/>
          </a:xfrm>
          <a:custGeom>
            <a:avLst/>
            <a:gdLst>
              <a:gd name="connsiteX0" fmla="*/ 1645 w 236777"/>
              <a:gd name="connsiteY0" fmla="*/ 0 h 1262743"/>
              <a:gd name="connsiteX1" fmla="*/ 10354 w 236777"/>
              <a:gd name="connsiteY1" fmla="*/ 365760 h 1262743"/>
              <a:gd name="connsiteX2" fmla="*/ 80022 w 236777"/>
              <a:gd name="connsiteY2" fmla="*/ 705395 h 1262743"/>
              <a:gd name="connsiteX3" fmla="*/ 236777 w 236777"/>
              <a:gd name="connsiteY3" fmla="*/ 1262743 h 1262743"/>
              <a:gd name="connsiteX4" fmla="*/ 236777 w 236777"/>
              <a:gd name="connsiteY4" fmla="*/ 1262743 h 126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777" h="1262743">
                <a:moveTo>
                  <a:pt x="1645" y="0"/>
                </a:moveTo>
                <a:cubicBezTo>
                  <a:pt x="-532" y="124097"/>
                  <a:pt x="-2709" y="248194"/>
                  <a:pt x="10354" y="365760"/>
                </a:cubicBezTo>
                <a:cubicBezTo>
                  <a:pt x="23417" y="483326"/>
                  <a:pt x="42285" y="555898"/>
                  <a:pt x="80022" y="705395"/>
                </a:cubicBezTo>
                <a:cubicBezTo>
                  <a:pt x="117759" y="854892"/>
                  <a:pt x="236777" y="1262743"/>
                  <a:pt x="236777" y="1262743"/>
                </a:cubicBezTo>
                <a:lnTo>
                  <a:pt x="236777" y="1262743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Прямая со стрелкой 18"/>
          <p:cNvCxnSpPr>
            <a:stCxn id="3" idx="0"/>
            <a:endCxn id="13" idx="3"/>
          </p:cNvCxnSpPr>
          <p:nvPr/>
        </p:nvCxnSpPr>
        <p:spPr>
          <a:xfrm flipH="1" flipV="1">
            <a:off x="3728527" y="4362995"/>
            <a:ext cx="2411645" cy="3265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64044" y="3906929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51291" y="45697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66486" y="3011820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46296" y="446036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3563888" y="3295391"/>
            <a:ext cx="0" cy="1067603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3563888" y="4355726"/>
            <a:ext cx="164817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лилиния 2"/>
          <p:cNvSpPr/>
          <p:nvPr/>
        </p:nvSpPr>
        <p:spPr>
          <a:xfrm>
            <a:off x="6140172" y="4014651"/>
            <a:ext cx="168404" cy="351609"/>
          </a:xfrm>
          <a:custGeom>
            <a:avLst/>
            <a:gdLst>
              <a:gd name="connsiteX0" fmla="*/ 0 w 160020"/>
              <a:gd name="connsiteY0" fmla="*/ 320040 h 320040"/>
              <a:gd name="connsiteX1" fmla="*/ 160020 w 160020"/>
              <a:gd name="connsiteY1" fmla="*/ 0 h 320040"/>
              <a:gd name="connsiteX2" fmla="*/ 160020 w 160020"/>
              <a:gd name="connsiteY2" fmla="*/ 0 h 32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" h="320040">
                <a:moveTo>
                  <a:pt x="0" y="320040"/>
                </a:moveTo>
                <a:lnTo>
                  <a:pt x="160020" y="0"/>
                </a:lnTo>
                <a:lnTo>
                  <a:pt x="160020" y="0"/>
                </a:ln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олилиния 14"/>
          <p:cNvSpPr/>
          <p:nvPr/>
        </p:nvSpPr>
        <p:spPr>
          <a:xfrm>
            <a:off x="3566160" y="3086100"/>
            <a:ext cx="220980" cy="198120"/>
          </a:xfrm>
          <a:custGeom>
            <a:avLst/>
            <a:gdLst>
              <a:gd name="connsiteX0" fmla="*/ 220980 w 220980"/>
              <a:gd name="connsiteY0" fmla="*/ 0 h 198120"/>
              <a:gd name="connsiteX1" fmla="*/ 0 w 220980"/>
              <a:gd name="connsiteY1" fmla="*/ 198120 h 19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0980" h="198120">
                <a:moveTo>
                  <a:pt x="220980" y="0"/>
                </a:moveTo>
                <a:lnTo>
                  <a:pt x="0" y="19812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977571" y="3176498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E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21" name="Picture 2" descr="Термодинамические циклы холодильных машин - презентация онлай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t="10631" r="62802" b="41065"/>
          <a:stretch/>
        </p:blipFill>
        <p:spPr bwMode="auto">
          <a:xfrm>
            <a:off x="683568" y="115888"/>
            <a:ext cx="1818486" cy="203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080541" y="148478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42014" y="497116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B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0232" y="456973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3331" y="1772816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D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3815343" y="3096392"/>
            <a:ext cx="252601" cy="1259333"/>
          </a:xfrm>
          <a:custGeom>
            <a:avLst/>
            <a:gdLst>
              <a:gd name="connsiteX0" fmla="*/ 1645 w 236777"/>
              <a:gd name="connsiteY0" fmla="*/ 0 h 1262743"/>
              <a:gd name="connsiteX1" fmla="*/ 10354 w 236777"/>
              <a:gd name="connsiteY1" fmla="*/ 365760 h 1262743"/>
              <a:gd name="connsiteX2" fmla="*/ 80022 w 236777"/>
              <a:gd name="connsiteY2" fmla="*/ 705395 h 1262743"/>
              <a:gd name="connsiteX3" fmla="*/ 236777 w 236777"/>
              <a:gd name="connsiteY3" fmla="*/ 1262743 h 1262743"/>
              <a:gd name="connsiteX4" fmla="*/ 236777 w 236777"/>
              <a:gd name="connsiteY4" fmla="*/ 1262743 h 126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777" h="1262743">
                <a:moveTo>
                  <a:pt x="1645" y="0"/>
                </a:moveTo>
                <a:cubicBezTo>
                  <a:pt x="-532" y="124097"/>
                  <a:pt x="-2709" y="248194"/>
                  <a:pt x="10354" y="365760"/>
                </a:cubicBezTo>
                <a:cubicBezTo>
                  <a:pt x="23417" y="483326"/>
                  <a:pt x="42285" y="555898"/>
                  <a:pt x="80022" y="705395"/>
                </a:cubicBezTo>
                <a:cubicBezTo>
                  <a:pt x="117759" y="854892"/>
                  <a:pt x="236777" y="1262743"/>
                  <a:pt x="236777" y="1262743"/>
                </a:cubicBezTo>
                <a:lnTo>
                  <a:pt x="236777" y="1262743"/>
                </a:lnTo>
              </a:path>
            </a:pathLst>
          </a:custGeom>
          <a:noFill/>
          <a:ln w="381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3166486" y="4460364"/>
            <a:ext cx="360040" cy="2154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D’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01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Идеальный </a:t>
            </a:r>
            <a:r>
              <a:rPr lang="en-US" altLang="ru-RU" sz="2600" b="1" dirty="0" smtClean="0"/>
              <a:t>vs</a:t>
            </a:r>
            <a:r>
              <a:rPr lang="ru-RU" altLang="ru-RU" sz="2600" b="1" dirty="0" smtClean="0"/>
              <a:t> действительный цикл</a:t>
            </a:r>
            <a:endParaRPr lang="ru-RU" altLang="ru-RU" sz="26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850" y="1044025"/>
            <a:ext cx="8423275" cy="4524315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marL="342900" indent="-342900" algn="just" eaLnBrk="0" hangingPunct="0">
              <a:lnSpc>
                <a:spcPct val="150000"/>
              </a:lnSpc>
              <a:buAutoNum type="arabicPeriod"/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Сжатие ХА компрессором происходит в области перегретого, а не влажного пара (</a:t>
            </a:r>
            <a:r>
              <a:rPr lang="ru-RU" sz="1600" i="1" dirty="0" smtClean="0">
                <a:latin typeface="+mj-lt"/>
                <a:cs typeface="Times New Roman" pitchFamily="18" charset="0"/>
              </a:rPr>
              <a:t>парокомпрессионная машина</a:t>
            </a:r>
            <a:r>
              <a:rPr lang="ru-RU" sz="1600" dirty="0" smtClean="0">
                <a:latin typeface="+mj-lt"/>
                <a:cs typeface="Times New Roman" pitchFamily="18" charset="0"/>
              </a:rPr>
              <a:t>). Несмотря на то, что сжатие сухого пара повышает затраты энергии на перегрев пара практически более выгодным оказывается сухой ход компрессора с перегревом сжатого пара. В области «влажного хода» выше потери тепла через стенки цилиндра компрессора из-за более высокого коэффициента теплоотдачи жидкости.</a:t>
            </a:r>
          </a:p>
          <a:p>
            <a:pPr marL="342900" indent="-342900" algn="just" eaLnBrk="0" hangingPunct="0">
              <a:lnSpc>
                <a:spcPct val="150000"/>
              </a:lnSpc>
              <a:buAutoNum type="arabicPeriod"/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На практике сжимается несколько перегретый пар: +(3-5) °С).</a:t>
            </a:r>
          </a:p>
          <a:p>
            <a:pPr marL="342900" indent="-342900" algn="just" eaLnBrk="0" hangingPunct="0">
              <a:lnSpc>
                <a:spcPct val="150000"/>
              </a:lnSpc>
              <a:buAutoNum type="arabicPeriod"/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Сжатие паров ХА происходит по </a:t>
            </a:r>
            <a:r>
              <a:rPr lang="ru-RU" sz="1600" dirty="0" err="1" smtClean="0">
                <a:latin typeface="+mj-lt"/>
                <a:cs typeface="Times New Roman" pitchFamily="18" charset="0"/>
              </a:rPr>
              <a:t>политропе</a:t>
            </a:r>
            <a:r>
              <a:rPr lang="ru-RU" sz="1600" dirty="0" smtClean="0">
                <a:latin typeface="+mj-lt"/>
                <a:cs typeface="Times New Roman" pitchFamily="18" charset="0"/>
              </a:rPr>
              <a:t>, а не по адиабате (не полностью </a:t>
            </a:r>
            <a:r>
              <a:rPr lang="ru-RU" sz="1600" i="1" dirty="0" smtClean="0">
                <a:latin typeface="+mj-lt"/>
                <a:cs typeface="Times New Roman" pitchFamily="18" charset="0"/>
              </a:rPr>
              <a:t>изоэнтропийное сжатие</a:t>
            </a:r>
            <a:r>
              <a:rPr lang="ru-RU" sz="1600" dirty="0" smtClean="0">
                <a:latin typeface="+mj-lt"/>
                <a:cs typeface="Times New Roman" pitchFamily="18" charset="0"/>
              </a:rPr>
              <a:t>).</a:t>
            </a:r>
          </a:p>
          <a:p>
            <a:pPr marL="342900" indent="-342900" algn="just" eaLnBrk="0" hangingPunct="0">
              <a:lnSpc>
                <a:spcPct val="150000"/>
              </a:lnSpc>
              <a:buAutoNum type="arabicPeriod"/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На верхнем температурном уровне после конденсации паров жидкий ХА переохлаждают до температуры более низкой, чем температура конденсации (по изобаре). Холодопроизводительность цикла при этом повышается.</a:t>
            </a:r>
            <a:endParaRPr lang="ru-RU" altLang="ru-RU" sz="1600" b="1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01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Стадии холодильного цикла</a:t>
            </a:r>
            <a:endParaRPr lang="ru-RU" altLang="ru-RU" sz="26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850" y="836712"/>
            <a:ext cx="8423275" cy="4524315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algn="just"/>
            <a:r>
              <a:rPr lang="ru-RU" altLang="ru-RU" sz="1600" b="1" dirty="0"/>
              <a:t>Основные </a:t>
            </a:r>
            <a:r>
              <a:rPr lang="ru-RU" altLang="ru-RU" sz="1600" b="1" dirty="0" smtClean="0"/>
              <a:t>показатели, рассчитываемые по </a:t>
            </a:r>
            <a:r>
              <a:rPr lang="en-US" altLang="ru-RU" sz="1600" b="1" i="1" dirty="0" smtClean="0"/>
              <a:t>p</a:t>
            </a:r>
            <a:r>
              <a:rPr lang="en-US" altLang="ru-RU" sz="1600" b="1" dirty="0" smtClean="0"/>
              <a:t>-</a:t>
            </a:r>
            <a:r>
              <a:rPr lang="en-US" altLang="ru-RU" sz="1600" b="1" i="1" dirty="0" smtClean="0"/>
              <a:t>h</a:t>
            </a:r>
            <a:r>
              <a:rPr lang="en-US" altLang="ru-RU" sz="1600" b="1" dirty="0" smtClean="0"/>
              <a:t>-</a:t>
            </a:r>
            <a:r>
              <a:rPr lang="ru-RU" altLang="ru-RU" sz="1600" b="1" dirty="0" smtClean="0"/>
              <a:t>диаграмме </a:t>
            </a:r>
            <a:endParaRPr lang="ru-RU" altLang="ru-RU" sz="1600" dirty="0"/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/>
              <a:t>Удельная работа сжатия равна разнице энтальпий </a:t>
            </a:r>
            <a:r>
              <a:rPr lang="en-US" sz="1600" i="1" dirty="0" err="1"/>
              <a:t>h</a:t>
            </a:r>
            <a:r>
              <a:rPr lang="en-US" sz="1600" baseline="-25000" dirty="0" err="1"/>
              <a:t>B</a:t>
            </a:r>
            <a:r>
              <a:rPr lang="en-US" sz="1600" dirty="0" err="1"/>
              <a:t>-</a:t>
            </a:r>
            <a:r>
              <a:rPr lang="en-US" sz="1600" i="1" dirty="0" err="1"/>
              <a:t>h</a:t>
            </a:r>
            <a:r>
              <a:rPr lang="en-US" sz="1600" baseline="-25000" dirty="0" err="1"/>
              <a:t>A</a:t>
            </a:r>
            <a:r>
              <a:rPr lang="ru-RU" sz="1600" dirty="0"/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cs typeface="Times New Roman" pitchFamily="18" charset="0"/>
              </a:rPr>
              <a:t>Удельное количество теплоты, отбираемое от хладагента на верхнем температурном </a:t>
            </a:r>
            <a:r>
              <a:rPr lang="ru-RU" sz="1600" dirty="0" smtClean="0">
                <a:cs typeface="Times New Roman" pitchFamily="18" charset="0"/>
              </a:rPr>
              <a:t>уровне</a:t>
            </a:r>
            <a:r>
              <a:rPr lang="ru-RU" sz="1600" dirty="0">
                <a:cs typeface="Times New Roman" pitchFamily="18" charset="0"/>
              </a:rPr>
              <a:t>,</a:t>
            </a:r>
            <a:r>
              <a:rPr lang="ru-RU" sz="1600" dirty="0" smtClean="0">
                <a:cs typeface="Times New Roman" pitchFamily="18" charset="0"/>
              </a:rPr>
              <a:t> </a:t>
            </a:r>
            <a:r>
              <a:rPr lang="en-US" sz="1600" i="1" dirty="0" err="1"/>
              <a:t>h</a:t>
            </a:r>
            <a:r>
              <a:rPr lang="en-US" sz="1600" baseline="-25000" dirty="0" err="1"/>
              <a:t>B</a:t>
            </a:r>
            <a:r>
              <a:rPr lang="en-US" sz="1600" dirty="0"/>
              <a:t>-</a:t>
            </a:r>
            <a:r>
              <a:rPr lang="en-US" sz="1600" i="1" dirty="0"/>
              <a:t>h</a:t>
            </a:r>
            <a:r>
              <a:rPr lang="ru-RU" sz="1600" baseline="-25000" dirty="0"/>
              <a:t>С</a:t>
            </a:r>
            <a:r>
              <a:rPr lang="ru-RU" sz="1600" dirty="0"/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cs typeface="Times New Roman" pitchFamily="18" charset="0"/>
              </a:rPr>
              <a:t>Удельная холодопроизводительность </a:t>
            </a:r>
            <a:r>
              <a:rPr lang="en-US" sz="1600" i="1" dirty="0"/>
              <a:t>h</a:t>
            </a:r>
            <a:r>
              <a:rPr lang="ru-RU" sz="1600" baseline="-25000" dirty="0"/>
              <a:t>А</a:t>
            </a:r>
            <a:r>
              <a:rPr lang="en-US" sz="1600" dirty="0"/>
              <a:t>-</a:t>
            </a:r>
            <a:r>
              <a:rPr lang="en-US" sz="1600" i="1" dirty="0" err="1"/>
              <a:t>h</a:t>
            </a:r>
            <a:r>
              <a:rPr lang="en-US" sz="1600" baseline="-25000" dirty="0" err="1"/>
              <a:t>D</a:t>
            </a:r>
            <a:r>
              <a:rPr lang="ru-RU" sz="1600" dirty="0"/>
              <a:t>.</a:t>
            </a:r>
            <a:endParaRPr lang="en-U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cs typeface="Times New Roman" pitchFamily="18" charset="0"/>
              </a:rPr>
              <a:t>Холодильный коэффициент </a:t>
            </a:r>
            <a:r>
              <a:rPr lang="ru-RU" sz="1600" dirty="0" smtClean="0">
                <a:cs typeface="Times New Roman" pitchFamily="18" charset="0"/>
              </a:rPr>
              <a:t>холодильного </a:t>
            </a:r>
            <a:r>
              <a:rPr lang="ru-RU" sz="1600" dirty="0">
                <a:cs typeface="Times New Roman" pitchFamily="18" charset="0"/>
              </a:rPr>
              <a:t>цикла: (</a:t>
            </a:r>
            <a:r>
              <a:rPr lang="en-US" sz="1600" i="1" dirty="0"/>
              <a:t>h</a:t>
            </a:r>
            <a:r>
              <a:rPr lang="ru-RU" sz="1600" baseline="-25000" dirty="0"/>
              <a:t>А</a:t>
            </a:r>
            <a:r>
              <a:rPr lang="en-US" sz="1600" dirty="0"/>
              <a:t>-</a:t>
            </a:r>
            <a:r>
              <a:rPr lang="en-US" sz="1600" i="1" dirty="0" err="1"/>
              <a:t>h</a:t>
            </a:r>
            <a:r>
              <a:rPr lang="en-US" sz="1600" baseline="-25000" dirty="0" err="1"/>
              <a:t>D</a:t>
            </a:r>
            <a:r>
              <a:rPr lang="ru-RU" sz="1600" dirty="0">
                <a:cs typeface="Times New Roman" pitchFamily="18" charset="0"/>
              </a:rPr>
              <a:t>)/(</a:t>
            </a:r>
            <a:r>
              <a:rPr lang="en-US" sz="1600" i="1" dirty="0" err="1"/>
              <a:t>h</a:t>
            </a:r>
            <a:r>
              <a:rPr lang="en-US" sz="1600" baseline="-25000" dirty="0" err="1"/>
              <a:t>B</a:t>
            </a:r>
            <a:r>
              <a:rPr lang="en-US" sz="1600" dirty="0" err="1"/>
              <a:t>-</a:t>
            </a:r>
            <a:r>
              <a:rPr lang="en-US" sz="1600" i="1" dirty="0" err="1"/>
              <a:t>h</a:t>
            </a:r>
            <a:r>
              <a:rPr lang="en-US" sz="1600" baseline="-25000" dirty="0" err="1"/>
              <a:t>A</a:t>
            </a:r>
            <a:r>
              <a:rPr lang="ru-RU" sz="1600" dirty="0">
                <a:cs typeface="Times New Roman" pitchFamily="18" charset="0"/>
              </a:rPr>
              <a:t>).</a:t>
            </a:r>
            <a:endParaRPr lang="en-US" sz="1600" dirty="0"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cs typeface="Times New Roman" pitchFamily="18" charset="0"/>
              </a:rPr>
              <a:t>Удельная работа расширения в детандере </a:t>
            </a:r>
            <a:r>
              <a:rPr lang="en-US" sz="1600" i="1" dirty="0" err="1"/>
              <a:t>h</a:t>
            </a:r>
            <a:r>
              <a:rPr lang="en-US" sz="1600" baseline="-25000" dirty="0" err="1"/>
              <a:t>C</a:t>
            </a:r>
            <a:r>
              <a:rPr lang="en-US" sz="1600" dirty="0" err="1"/>
              <a:t>-</a:t>
            </a:r>
            <a:r>
              <a:rPr lang="en-US" sz="1600" i="1" dirty="0" err="1"/>
              <a:t>h</a:t>
            </a:r>
            <a:r>
              <a:rPr lang="en-US" sz="1600" baseline="-25000" dirty="0" err="1"/>
              <a:t>D</a:t>
            </a:r>
            <a:r>
              <a:rPr lang="en-US" sz="1600" baseline="-25000" dirty="0"/>
              <a:t>’</a:t>
            </a:r>
            <a:r>
              <a:rPr lang="en-US" sz="1600" dirty="0"/>
              <a:t>.</a:t>
            </a:r>
            <a:endParaRPr lang="ru-RU" sz="1600" dirty="0">
              <a:cs typeface="Times New Roman" pitchFamily="18" charset="0"/>
            </a:endParaRPr>
          </a:p>
          <a:p>
            <a:pPr marL="342900" indent="-342900" algn="just" eaLnBrk="0" hangingPunct="0">
              <a:buAutoNum type="arabicPeriod"/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Конечная температура сжатия рассчитывается по известной формуле:</a:t>
            </a:r>
            <a:endParaRPr lang="ru-RU" sz="1600" b="1" dirty="0">
              <a:latin typeface="+mj-lt"/>
              <a:cs typeface="Times New Roman" pitchFamily="18" charset="0"/>
            </a:endParaRPr>
          </a:p>
          <a:p>
            <a:pPr marL="342900" indent="-342900" algn="just" eaLnBrk="0" hangingPunct="0">
              <a:buAutoNum type="arabicPeriod"/>
              <a:defRPr/>
            </a:pPr>
            <a:endParaRPr lang="ru-RU" sz="1600" b="1" dirty="0" smtClean="0">
              <a:latin typeface="+mj-lt"/>
              <a:cs typeface="Times New Roman" pitchFamily="18" charset="0"/>
            </a:endParaRPr>
          </a:p>
          <a:p>
            <a:pPr marL="342900" indent="-342900" algn="just" eaLnBrk="0" hangingPunct="0">
              <a:buFont typeface="+mj-lt"/>
              <a:buAutoNum type="arabicPeriod"/>
              <a:defRPr/>
            </a:pPr>
            <a:endParaRPr lang="ru-RU" sz="1600" b="1" dirty="0" smtClean="0">
              <a:latin typeface="+mj-lt"/>
              <a:cs typeface="Times New Roman" pitchFamily="18" charset="0"/>
            </a:endParaRPr>
          </a:p>
          <a:p>
            <a:pPr marL="342900" indent="-342900" algn="just" eaLnBrk="0" hangingPunct="0">
              <a:buAutoNum type="arabicPeriod"/>
              <a:defRPr/>
            </a:pPr>
            <a:endParaRPr lang="ru-RU" sz="1600" b="1" dirty="0">
              <a:latin typeface="+mj-lt"/>
              <a:cs typeface="Times New Roman" pitchFamily="18" charset="0"/>
            </a:endParaRPr>
          </a:p>
          <a:p>
            <a:pPr marL="342900" indent="-342900" algn="just" eaLnBrk="0" hangingPunct="0">
              <a:buFont typeface="+mj-lt"/>
              <a:buAutoNum type="arabicPeriod"/>
              <a:defRPr/>
            </a:pPr>
            <a:endParaRPr lang="ru-RU" sz="1600" dirty="0" smtClean="0">
              <a:latin typeface="+mj-lt"/>
              <a:cs typeface="Times New Roman" pitchFamily="18" charset="0"/>
            </a:endParaRPr>
          </a:p>
          <a:p>
            <a:pPr marL="342900" indent="-342900" algn="just" eaLnBrk="0" hangingPunct="0">
              <a:buFont typeface="+mj-lt"/>
              <a:buAutoNum type="arabicPeriod"/>
              <a:defRPr/>
            </a:pPr>
            <a:r>
              <a:rPr lang="ru-RU" sz="1600" dirty="0">
                <a:latin typeface="+mj-lt"/>
                <a:cs typeface="Times New Roman" pitchFamily="18" charset="0"/>
              </a:rPr>
              <a:t>Доля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жидкости </a:t>
            </a:r>
            <a:r>
              <a:rPr lang="en-US" sz="1600" i="1" dirty="0" smtClean="0">
                <a:latin typeface="+mj-lt"/>
                <a:cs typeface="Times New Roman" pitchFamily="18" charset="0"/>
              </a:rPr>
              <a:t>f</a:t>
            </a:r>
            <a:r>
              <a:rPr lang="ru-RU" sz="1600" dirty="0" smtClean="0">
                <a:latin typeface="+mj-lt"/>
                <a:cs typeface="Times New Roman" pitchFamily="18" charset="0"/>
              </a:rPr>
              <a:t> </a:t>
            </a:r>
            <a:r>
              <a:rPr lang="ru-RU" sz="1600" dirty="0">
                <a:latin typeface="+mj-lt"/>
                <a:cs typeface="Times New Roman" pitchFamily="18" charset="0"/>
              </a:rPr>
              <a:t>на выходе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из </a:t>
            </a:r>
            <a:endParaRPr lang="en-US" sz="1600" dirty="0" smtClean="0">
              <a:latin typeface="+mj-lt"/>
              <a:cs typeface="Times New Roman" pitchFamily="18" charset="0"/>
            </a:endParaRPr>
          </a:p>
          <a:p>
            <a:pPr algn="just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клапана</a:t>
            </a:r>
            <a:r>
              <a:rPr lang="en-US" sz="1600" dirty="0" smtClean="0">
                <a:latin typeface="+mj-lt"/>
                <a:cs typeface="Times New Roman" pitchFamily="18" charset="0"/>
              </a:rPr>
              <a:t>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Джоуля-Томсона</a:t>
            </a:r>
            <a:r>
              <a:rPr lang="en-US" sz="1600" dirty="0" smtClean="0">
                <a:latin typeface="+mj-lt"/>
                <a:cs typeface="Times New Roman" pitchFamily="18" charset="0"/>
              </a:rPr>
              <a:t>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или </a:t>
            </a:r>
            <a:endParaRPr lang="en-US" sz="1600" dirty="0" smtClean="0">
              <a:latin typeface="+mj-lt"/>
              <a:cs typeface="Times New Roman" pitchFamily="18" charset="0"/>
            </a:endParaRPr>
          </a:p>
          <a:p>
            <a:pPr algn="just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детандера</a:t>
            </a:r>
            <a:r>
              <a:rPr lang="en-US" sz="1600" dirty="0" smtClean="0">
                <a:latin typeface="+mj-lt"/>
                <a:cs typeface="Times New Roman" pitchFamily="18" charset="0"/>
              </a:rPr>
              <a:t> </a:t>
            </a:r>
            <a:r>
              <a:rPr lang="ru-RU" sz="1600" dirty="0">
                <a:latin typeface="+mj-lt"/>
                <a:cs typeface="Times New Roman" pitchFamily="18" charset="0"/>
              </a:rPr>
              <a:t>: </a:t>
            </a:r>
          </a:p>
          <a:p>
            <a:pPr algn="just" eaLnBrk="0" hangingPunct="0">
              <a:defRPr/>
            </a:pPr>
            <a:endParaRPr lang="ru-RU" sz="1600" dirty="0">
              <a:latin typeface="+mj-lt"/>
              <a:cs typeface="Times New Roman" pitchFamily="18" charset="0"/>
            </a:endParaRPr>
          </a:p>
          <a:p>
            <a:pPr algn="just" eaLnBrk="0" hangingPunct="0">
              <a:defRPr/>
            </a:pPr>
            <a:endParaRPr lang="ru-RU" sz="1600" dirty="0" smtClean="0">
              <a:latin typeface="+mj-lt"/>
              <a:cs typeface="Times New Roman" pitchFamily="18" charset="0"/>
            </a:endParaRPr>
          </a:p>
          <a:p>
            <a:pPr algn="just" eaLnBrk="0" hangingPunct="0">
              <a:defRPr/>
            </a:pPr>
            <a:endParaRPr lang="ru-RU" sz="1600" dirty="0" smtClean="0">
              <a:latin typeface="+mj-lt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065961"/>
              </p:ext>
            </p:extLst>
          </p:nvPr>
        </p:nvGraphicFramePr>
        <p:xfrm>
          <a:off x="1619672" y="2826752"/>
          <a:ext cx="1728192" cy="934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7" name="Equation" r:id="rId3" imgW="1057300" imgH="571590" progId="Equation.DSMT4">
                  <p:embed/>
                </p:oleObj>
              </mc:Choice>
              <mc:Fallback>
                <p:oleObj name="Equation" r:id="rId3" imgW="1057300" imgH="57159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9672" y="2826752"/>
                        <a:ext cx="1728192" cy="9341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027782"/>
              </p:ext>
            </p:extLst>
          </p:nvPr>
        </p:nvGraphicFramePr>
        <p:xfrm>
          <a:off x="1043608" y="4654589"/>
          <a:ext cx="1246187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8" name="Equation" r:id="rId5" imgW="761760" imgH="431640" progId="Equation.DSMT4">
                  <p:embed/>
                </p:oleObj>
              </mc:Choice>
              <mc:Fallback>
                <p:oleObj name="Equation" r:id="rId5" imgW="7617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3608" y="4654589"/>
                        <a:ext cx="1246187" cy="706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Группа 2"/>
          <p:cNvGrpSpPr/>
          <p:nvPr/>
        </p:nvGrpSpPr>
        <p:grpSpPr>
          <a:xfrm>
            <a:off x="4139952" y="2826752"/>
            <a:ext cx="4798242" cy="3707732"/>
            <a:chOff x="107504" y="-289230"/>
            <a:chExt cx="8830690" cy="6823714"/>
          </a:xfrm>
        </p:grpSpPr>
        <p:pic>
          <p:nvPicPr>
            <p:cNvPr id="7" name="Picture 2" descr="https://i2.wp.com/hvac-eng.com/wp-content/uploads/2020/04/Logp-h-diagram-R290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-289230"/>
              <a:ext cx="8830690" cy="6823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Прямая со стрелкой 7"/>
            <p:cNvCxnSpPr/>
            <p:nvPr/>
          </p:nvCxnSpPr>
          <p:spPr>
            <a:xfrm flipV="1">
              <a:off x="5436096" y="1192744"/>
              <a:ext cx="1152128" cy="2164249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H="1">
              <a:off x="3131841" y="1192744"/>
              <a:ext cx="3456383" cy="5169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H="1">
              <a:off x="3059832" y="3356992"/>
              <a:ext cx="237626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V="1">
              <a:off x="3059832" y="1196752"/>
              <a:ext cx="72008" cy="216024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494940" y="3353564"/>
              <a:ext cx="360040" cy="2973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1050" b="1" dirty="0" smtClean="0">
                  <a:solidFill>
                    <a:srgbClr val="FF0000"/>
                  </a:solidFill>
                </a:rPr>
                <a:t>А</a:t>
              </a:r>
              <a:endParaRPr 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60232" y="969026"/>
              <a:ext cx="360040" cy="2973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1050" b="1" dirty="0" smtClean="0">
                  <a:solidFill>
                    <a:srgbClr val="FF0000"/>
                  </a:solidFill>
                </a:rPr>
                <a:t>В</a:t>
              </a:r>
              <a:endParaRPr 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0400" y="898506"/>
              <a:ext cx="283096" cy="2973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1050" b="1" dirty="0" smtClean="0">
                  <a:solidFill>
                    <a:srgbClr val="FF0000"/>
                  </a:solidFill>
                </a:rPr>
                <a:t>С</a:t>
              </a:r>
              <a:endParaRPr lang="ru-RU" sz="105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Прямая со стрелкой 15"/>
            <p:cNvCxnSpPr/>
            <p:nvPr/>
          </p:nvCxnSpPr>
          <p:spPr>
            <a:xfrm flipV="1">
              <a:off x="2843808" y="1192744"/>
              <a:ext cx="283096" cy="216082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flipH="1">
              <a:off x="2843808" y="3340224"/>
              <a:ext cx="228620" cy="16768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023828" y="3356993"/>
              <a:ext cx="252028" cy="2973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rgbClr val="FF0000"/>
                  </a:solidFill>
                </a:rPr>
                <a:t>D</a:t>
              </a:r>
              <a:endParaRPr 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25938" y="888459"/>
              <a:ext cx="360040" cy="2973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rgbClr val="FF0000"/>
                  </a:solidFill>
                </a:rPr>
                <a:t>E</a:t>
              </a:r>
              <a:endParaRPr 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83767" y="3356993"/>
              <a:ext cx="252028" cy="2973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rgbClr val="FF0000"/>
                  </a:solidFill>
                </a:rPr>
                <a:t>D’</a:t>
              </a:r>
              <a:endParaRPr lang="ru-RU" sz="105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Требования к холодильным агентам</a:t>
            </a:r>
            <a:endParaRPr lang="ru-RU" altLang="ru-RU" sz="26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5496" y="908720"/>
            <a:ext cx="4040373" cy="39703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marL="342900" indent="-342900" algn="just" eaLnBrk="0" hangingPunct="0">
              <a:buAutoNum type="arabicPeriod"/>
              <a:defRPr/>
            </a:pPr>
            <a:r>
              <a:rPr lang="ru-RU" sz="1400" dirty="0" smtClean="0">
                <a:latin typeface="+mj-lt"/>
                <a:cs typeface="Times New Roman" pitchFamily="18" charset="0"/>
              </a:rPr>
              <a:t>Интервал температур, в котором осуществляется цикл должен лежать между критической и тройной точкой вещества: в этом интервале температур должен существовать влажный пар.</a:t>
            </a:r>
          </a:p>
          <a:p>
            <a:pPr marL="342900" indent="-342900" algn="just" eaLnBrk="0" hangingPunct="0">
              <a:buAutoNum type="arabicPeriod"/>
              <a:defRPr/>
            </a:pPr>
            <a:r>
              <a:rPr lang="ru-RU" sz="1400" dirty="0" smtClean="0">
                <a:latin typeface="+mj-lt"/>
                <a:cs typeface="Times New Roman" pitchFamily="18" charset="0"/>
              </a:rPr>
              <a:t>ХА – газы, критическая температура которых выше температуры окружающей среды. </a:t>
            </a:r>
          </a:p>
          <a:p>
            <a:pPr marL="342900" indent="-342900" algn="just" eaLnBrk="0" hangingPunct="0">
              <a:buAutoNum type="arabicPeriod"/>
              <a:defRPr/>
            </a:pPr>
            <a:r>
              <a:rPr lang="ru-RU" sz="1400" dirty="0" smtClean="0">
                <a:latin typeface="+mj-lt"/>
                <a:cs typeface="Times New Roman" pitchFamily="18" charset="0"/>
              </a:rPr>
              <a:t>Жидкие ХА должны испаряться при температурах ниже 0 °С.</a:t>
            </a:r>
          </a:p>
          <a:p>
            <a:pPr marL="342900" indent="-342900" algn="just" eaLnBrk="0" hangingPunct="0">
              <a:buAutoNum type="arabicPeriod"/>
              <a:defRPr/>
            </a:pPr>
            <a:r>
              <a:rPr lang="ru-RU" sz="1400" dirty="0" smtClean="0">
                <a:latin typeface="+mj-lt"/>
                <a:cs typeface="Times New Roman" pitchFamily="18" charset="0"/>
              </a:rPr>
              <a:t>Газообразные ХА должны превращаться в жидкость при обычных температурах, достигаемых в условиях охлаждения водой или воздухом. Верхняя температура цикла определяется температурой воды или воздуха (например, </a:t>
            </a:r>
            <a:r>
              <a:rPr lang="ru-RU" sz="1400" i="1" dirty="0" err="1" smtClean="0">
                <a:latin typeface="+mj-lt"/>
                <a:cs typeface="Times New Roman" pitchFamily="18" charset="0"/>
              </a:rPr>
              <a:t>Т</a:t>
            </a:r>
            <a:r>
              <a:rPr lang="ru-RU" sz="1400" baseline="-25000" dirty="0" err="1" smtClean="0">
                <a:latin typeface="+mj-lt"/>
                <a:cs typeface="Times New Roman" pitchFamily="18" charset="0"/>
              </a:rPr>
              <a:t>верх</a:t>
            </a:r>
            <a:r>
              <a:rPr lang="ru-RU" sz="1400" dirty="0" smtClean="0">
                <a:latin typeface="+mj-lt"/>
                <a:cs typeface="Times New Roman" pitchFamily="18" charset="0"/>
              </a:rPr>
              <a:t>=</a:t>
            </a:r>
            <a:r>
              <a:rPr lang="ru-RU" sz="1400" i="1" dirty="0" err="1" smtClean="0">
                <a:latin typeface="+mj-lt"/>
                <a:cs typeface="Times New Roman" pitchFamily="18" charset="0"/>
              </a:rPr>
              <a:t>Т</a:t>
            </a:r>
            <a:r>
              <a:rPr lang="ru-RU" sz="1400" baseline="-25000" dirty="0" err="1" smtClean="0">
                <a:latin typeface="+mj-lt"/>
                <a:cs typeface="Times New Roman" pitchFamily="18" charset="0"/>
              </a:rPr>
              <a:t>воды</a:t>
            </a:r>
            <a:r>
              <a:rPr lang="ru-RU" sz="1400" dirty="0" smtClean="0">
                <a:latin typeface="+mj-lt"/>
                <a:cs typeface="Times New Roman" pitchFamily="18" charset="0"/>
              </a:rPr>
              <a:t>+(5-10) °С)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– </a:t>
            </a:r>
            <a:r>
              <a:rPr lang="ru-RU" sz="1400" dirty="0" smtClean="0">
                <a:latin typeface="+mj-lt"/>
                <a:cs typeface="Times New Roman" pitchFamily="18" charset="0"/>
              </a:rPr>
              <a:t>как правило, 0-30 °С.</a:t>
            </a:r>
          </a:p>
        </p:txBody>
      </p:sp>
      <p:pic>
        <p:nvPicPr>
          <p:cNvPr id="19458" name="Picture 2" descr="Ideal vapour compression refrigeration cycle of propane on the p-h diagram.  |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800" y="975170"/>
            <a:ext cx="5097095" cy="338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4781470"/>
            <a:ext cx="82644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ru-RU" sz="1400" dirty="0" smtClean="0">
                <a:latin typeface="+mj-lt"/>
                <a:cs typeface="Times New Roman" pitchFamily="18" charset="0"/>
              </a:rPr>
              <a:t>5. 	В </a:t>
            </a:r>
            <a:r>
              <a:rPr lang="ru-RU" sz="1400" dirty="0">
                <a:latin typeface="+mj-lt"/>
                <a:cs typeface="Times New Roman" pitchFamily="18" charset="0"/>
              </a:rPr>
              <a:t>выбранном интервале температур давление насыщенных паров хладоагента должно быть не слишком низким (это потребовало бы применения вакуума) и не слишком высоким (это потребовало бы высокой степени сжатия и удорожания трубопроводов</a:t>
            </a:r>
            <a:r>
              <a:rPr lang="ru-RU" sz="1400" dirty="0" smtClean="0">
                <a:latin typeface="+mj-lt"/>
                <a:cs typeface="Times New Roman" pitchFamily="18" charset="0"/>
              </a:rPr>
              <a:t>).</a:t>
            </a:r>
          </a:p>
          <a:p>
            <a:pPr algn="just" eaLnBrk="0" hangingPunct="0">
              <a:defRPr/>
            </a:pPr>
            <a:r>
              <a:rPr lang="ru-RU" sz="1400" dirty="0" smtClean="0">
                <a:latin typeface="+mj-lt"/>
                <a:cs typeface="Times New Roman" pitchFamily="18" charset="0"/>
              </a:rPr>
              <a:t>6.	Нижняя </a:t>
            </a:r>
            <a:r>
              <a:rPr lang="ru-RU" sz="1400" dirty="0">
                <a:latin typeface="+mj-lt"/>
                <a:cs typeface="Times New Roman" pitchFamily="18" charset="0"/>
              </a:rPr>
              <a:t>температура цикла задается в зависимости от назначения холодильной установки: как правило, (-120)-0 °С. Желательно, чтобы при нижней температуре цикла давление насыщенных паров хладагента было близко к атмосферному: меньше требования к вакуумной плотности, легче предотвратить утечку холодильного агента, чем подсос воздуха, который крайне отрицательно влияет на работу оборудования.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501881" y="2460507"/>
            <a:ext cx="5246583" cy="3632789"/>
            <a:chOff x="0" y="11697"/>
            <a:chExt cx="9144000" cy="6331399"/>
          </a:xfrm>
        </p:grpSpPr>
        <p:sp>
          <p:nvSpPr>
            <p:cNvPr id="15362" name="Rectangle 2"/>
            <p:cNvSpPr>
              <a:spLocks noChangeArrowheads="1"/>
            </p:cNvSpPr>
            <p:nvPr/>
          </p:nvSpPr>
          <p:spPr bwMode="auto">
            <a:xfrm>
              <a:off x="0" y="857334"/>
              <a:ext cx="321958" cy="536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altLang="ru-RU" sz="1400" dirty="0"/>
            </a:p>
          </p:txBody>
        </p:sp>
        <p:sp>
          <p:nvSpPr>
            <p:cNvPr id="15363" name="Rectangle 5"/>
            <p:cNvSpPr>
              <a:spLocks noChangeArrowheads="1"/>
            </p:cNvSpPr>
            <p:nvPr/>
          </p:nvSpPr>
          <p:spPr bwMode="auto">
            <a:xfrm>
              <a:off x="165100" y="11697"/>
              <a:ext cx="8978900" cy="697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ru-RU" sz="2000" b="1" dirty="0" smtClean="0"/>
                <a:t>T-s-</a:t>
              </a:r>
              <a:r>
                <a:rPr lang="ru-RU" altLang="ru-RU" sz="2000" b="1" dirty="0" smtClean="0"/>
                <a:t>диаграмма</a:t>
              </a:r>
              <a:endParaRPr lang="ru-RU" altLang="ru-RU" sz="2000" dirty="0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252" y="44624"/>
              <a:ext cx="8955252" cy="6298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Прямая со стрелкой 6"/>
            <p:cNvCxnSpPr/>
            <p:nvPr/>
          </p:nvCxnSpPr>
          <p:spPr>
            <a:xfrm>
              <a:off x="6302207" y="908720"/>
              <a:ext cx="6369" cy="3105931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олилиния 8"/>
            <p:cNvSpPr/>
            <p:nvPr/>
          </p:nvSpPr>
          <p:spPr>
            <a:xfrm>
              <a:off x="5157591" y="908720"/>
              <a:ext cx="1144615" cy="2179651"/>
            </a:xfrm>
            <a:custGeom>
              <a:avLst/>
              <a:gdLst>
                <a:gd name="connsiteX0" fmla="*/ 973242 w 973242"/>
                <a:gd name="connsiteY0" fmla="*/ 0 h 1677582"/>
                <a:gd name="connsiteX1" fmla="*/ 703277 w 973242"/>
                <a:gd name="connsiteY1" fmla="*/ 844731 h 1677582"/>
                <a:gd name="connsiteX2" fmla="*/ 241722 w 973242"/>
                <a:gd name="connsiteY2" fmla="*/ 1515291 h 1677582"/>
                <a:gd name="connsiteX3" fmla="*/ 24008 w 973242"/>
                <a:gd name="connsiteY3" fmla="*/ 1663337 h 1677582"/>
                <a:gd name="connsiteX4" fmla="*/ 15299 w 973242"/>
                <a:gd name="connsiteY4" fmla="*/ 1663337 h 167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242" h="1677582">
                  <a:moveTo>
                    <a:pt x="973242" y="0"/>
                  </a:moveTo>
                  <a:cubicBezTo>
                    <a:pt x="899219" y="296091"/>
                    <a:pt x="825197" y="592183"/>
                    <a:pt x="703277" y="844731"/>
                  </a:cubicBezTo>
                  <a:cubicBezTo>
                    <a:pt x="581357" y="1097279"/>
                    <a:pt x="354933" y="1378857"/>
                    <a:pt x="241722" y="1515291"/>
                  </a:cubicBezTo>
                  <a:cubicBezTo>
                    <a:pt x="128510" y="1651725"/>
                    <a:pt x="61745" y="1638663"/>
                    <a:pt x="24008" y="1663337"/>
                  </a:cubicBezTo>
                  <a:cubicBezTo>
                    <a:pt x="-13729" y="1688011"/>
                    <a:pt x="785" y="1675674"/>
                    <a:pt x="15299" y="1663337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14" name="Прямая со стрелкой 13"/>
            <p:cNvCxnSpPr>
              <a:endCxn id="9" idx="4"/>
            </p:cNvCxnSpPr>
            <p:nvPr/>
          </p:nvCxnSpPr>
          <p:spPr>
            <a:xfrm flipV="1">
              <a:off x="3779912" y="3069863"/>
              <a:ext cx="1395672" cy="1851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Полилиния 12"/>
            <p:cNvSpPr/>
            <p:nvPr/>
          </p:nvSpPr>
          <p:spPr>
            <a:xfrm>
              <a:off x="3563888" y="3295391"/>
              <a:ext cx="164639" cy="1067604"/>
            </a:xfrm>
            <a:custGeom>
              <a:avLst/>
              <a:gdLst>
                <a:gd name="connsiteX0" fmla="*/ 1645 w 236777"/>
                <a:gd name="connsiteY0" fmla="*/ 0 h 1262743"/>
                <a:gd name="connsiteX1" fmla="*/ 10354 w 236777"/>
                <a:gd name="connsiteY1" fmla="*/ 365760 h 1262743"/>
                <a:gd name="connsiteX2" fmla="*/ 80022 w 236777"/>
                <a:gd name="connsiteY2" fmla="*/ 705395 h 1262743"/>
                <a:gd name="connsiteX3" fmla="*/ 236777 w 236777"/>
                <a:gd name="connsiteY3" fmla="*/ 1262743 h 1262743"/>
                <a:gd name="connsiteX4" fmla="*/ 236777 w 236777"/>
                <a:gd name="connsiteY4" fmla="*/ 1262743 h 126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77" h="1262743">
                  <a:moveTo>
                    <a:pt x="1645" y="0"/>
                  </a:moveTo>
                  <a:cubicBezTo>
                    <a:pt x="-532" y="124097"/>
                    <a:pt x="-2709" y="248194"/>
                    <a:pt x="10354" y="365760"/>
                  </a:cubicBezTo>
                  <a:cubicBezTo>
                    <a:pt x="23417" y="483326"/>
                    <a:pt x="42285" y="555898"/>
                    <a:pt x="80022" y="705395"/>
                  </a:cubicBezTo>
                  <a:cubicBezTo>
                    <a:pt x="117759" y="854892"/>
                    <a:pt x="236777" y="1262743"/>
                    <a:pt x="236777" y="1262743"/>
                  </a:cubicBezTo>
                  <a:lnTo>
                    <a:pt x="236777" y="1262743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cxnSp>
          <p:nvCxnSpPr>
            <p:cNvPr id="19" name="Прямая со стрелкой 18"/>
            <p:cNvCxnSpPr>
              <a:stCxn id="3" idx="0"/>
              <a:endCxn id="13" idx="3"/>
            </p:cNvCxnSpPr>
            <p:nvPr/>
          </p:nvCxnSpPr>
          <p:spPr>
            <a:xfrm flipH="1" flipV="1">
              <a:off x="3728527" y="4362995"/>
              <a:ext cx="2411645" cy="326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982525" y="4450411"/>
              <a:ext cx="360039" cy="2950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0000"/>
                  </a:solidFill>
                </a:rPr>
                <a:t>A</a:t>
              </a:r>
              <a:endParaRPr lang="ru-RU" sz="11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69309" y="693276"/>
              <a:ext cx="360039" cy="2950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0000"/>
                  </a:solidFill>
                </a:rPr>
                <a:t>B</a:t>
              </a:r>
              <a:endParaRPr lang="ru-RU" sz="11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66486" y="3011820"/>
              <a:ext cx="360039" cy="2950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rgbClr val="FF0000"/>
                  </a:solidFill>
                </a:rPr>
                <a:t>C</a:t>
              </a:r>
              <a:endParaRPr lang="ru-RU" sz="11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646296" y="4460364"/>
              <a:ext cx="360039" cy="2950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0000"/>
                  </a:solidFill>
                </a:rPr>
                <a:t>D</a:t>
              </a:r>
              <a:endParaRPr lang="ru-RU" sz="11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8" name="Прямая со стрелкой 27"/>
            <p:cNvCxnSpPr/>
            <p:nvPr/>
          </p:nvCxnSpPr>
          <p:spPr>
            <a:xfrm flipV="1">
              <a:off x="3563888" y="3295391"/>
              <a:ext cx="0" cy="1067603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>
            <a:xfrm flipH="1">
              <a:off x="3563888" y="4355726"/>
              <a:ext cx="16481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Полилиния 2"/>
            <p:cNvSpPr/>
            <p:nvPr/>
          </p:nvSpPr>
          <p:spPr>
            <a:xfrm>
              <a:off x="6140172" y="4014651"/>
              <a:ext cx="168404" cy="351609"/>
            </a:xfrm>
            <a:custGeom>
              <a:avLst/>
              <a:gdLst>
                <a:gd name="connsiteX0" fmla="*/ 0 w 160020"/>
                <a:gd name="connsiteY0" fmla="*/ 320040 h 320040"/>
                <a:gd name="connsiteX1" fmla="*/ 160020 w 160020"/>
                <a:gd name="connsiteY1" fmla="*/ 0 h 320040"/>
                <a:gd name="connsiteX2" fmla="*/ 160020 w 160020"/>
                <a:gd name="connsiteY2" fmla="*/ 0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" h="320040">
                  <a:moveTo>
                    <a:pt x="0" y="320040"/>
                  </a:moveTo>
                  <a:lnTo>
                    <a:pt x="160020" y="0"/>
                  </a:lnTo>
                  <a:lnTo>
                    <a:pt x="160020" y="0"/>
                  </a:lnTo>
                </a:path>
              </a:pathLst>
            </a:cu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3566160" y="3086100"/>
              <a:ext cx="220980" cy="198120"/>
            </a:xfrm>
            <a:custGeom>
              <a:avLst/>
              <a:gdLst>
                <a:gd name="connsiteX0" fmla="*/ 220980 w 220980"/>
                <a:gd name="connsiteY0" fmla="*/ 0 h 198120"/>
                <a:gd name="connsiteX1" fmla="*/ 0 w 220980"/>
                <a:gd name="connsiteY1" fmla="*/ 19812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980" h="198120">
                  <a:moveTo>
                    <a:pt x="220980" y="0"/>
                  </a:moveTo>
                  <a:lnTo>
                    <a:pt x="0" y="19812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95564" y="3171810"/>
              <a:ext cx="360039" cy="2950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0000"/>
                  </a:solidFill>
                </a:rPr>
                <a:t>E</a:t>
              </a:r>
              <a:endParaRPr lang="ru-RU" sz="11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323528" y="953433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600" dirty="0" smtClean="0">
                <a:cs typeface="Times New Roman" pitchFamily="18" charset="0"/>
              </a:rPr>
              <a:t>7. Количество теплоты, отбираемой из охлаждаемого вещества тем выше, чем больше разница энтропий (</a:t>
            </a:r>
            <a:r>
              <a:rPr lang="en-US" sz="1600" i="1" dirty="0" err="1" smtClean="0">
                <a:cs typeface="Times New Roman" pitchFamily="18" charset="0"/>
              </a:rPr>
              <a:t>s</a:t>
            </a:r>
            <a:r>
              <a:rPr lang="en-US" sz="1600" baseline="-25000" dirty="0" err="1" smtClean="0">
                <a:cs typeface="Times New Roman" pitchFamily="18" charset="0"/>
              </a:rPr>
              <a:t>A</a:t>
            </a:r>
            <a:r>
              <a:rPr lang="en-US" sz="1600" dirty="0" err="1" smtClean="0">
                <a:cs typeface="Times New Roman" pitchFamily="18" charset="0"/>
              </a:rPr>
              <a:t>-</a:t>
            </a:r>
            <a:r>
              <a:rPr lang="en-US" sz="1600" i="1" dirty="0" err="1" smtClean="0">
                <a:cs typeface="Times New Roman" pitchFamily="18" charset="0"/>
              </a:rPr>
              <a:t>s</a:t>
            </a:r>
            <a:r>
              <a:rPr lang="en-US" sz="1600" baseline="-25000" dirty="0" err="1" smtClean="0">
                <a:cs typeface="Times New Roman" pitchFamily="18" charset="0"/>
              </a:rPr>
              <a:t>D</a:t>
            </a:r>
            <a:r>
              <a:rPr lang="ru-RU" sz="1600" dirty="0" smtClean="0">
                <a:cs typeface="Times New Roman" pitchFamily="18" charset="0"/>
              </a:rPr>
              <a:t>), т.к. </a:t>
            </a:r>
            <a:r>
              <a:rPr lang="en-US" sz="1600" i="1" dirty="0" smtClean="0">
                <a:cs typeface="Times New Roman" pitchFamily="18" charset="0"/>
              </a:rPr>
              <a:t>Q</a:t>
            </a:r>
            <a:r>
              <a:rPr lang="ru-RU" sz="1600" baseline="-25000" dirty="0" err="1" smtClean="0">
                <a:cs typeface="Times New Roman" pitchFamily="18" charset="0"/>
              </a:rPr>
              <a:t>хол</a:t>
            </a:r>
            <a:r>
              <a:rPr lang="en-US" sz="1600" dirty="0" smtClean="0">
                <a:cs typeface="Times New Roman" pitchFamily="18" charset="0"/>
              </a:rPr>
              <a:t>=</a:t>
            </a:r>
            <a:r>
              <a:rPr lang="en-US" sz="1600" i="1" dirty="0" smtClean="0">
                <a:cs typeface="Times New Roman" pitchFamily="18" charset="0"/>
              </a:rPr>
              <a:t>T</a:t>
            </a:r>
            <a:r>
              <a:rPr lang="en-US" sz="1600" baseline="-25000" dirty="0" smtClean="0">
                <a:cs typeface="Times New Roman" pitchFamily="18" charset="0"/>
              </a:rPr>
              <a:t>D</a:t>
            </a:r>
            <a:r>
              <a:rPr lang="en-US" sz="1600" dirty="0" smtClean="0">
                <a:cs typeface="Times New Roman" pitchFamily="18" charset="0"/>
              </a:rPr>
              <a:t>·</a:t>
            </a:r>
            <a:r>
              <a:rPr lang="ru-RU" sz="1600" dirty="0">
                <a:cs typeface="Times New Roman" pitchFamily="18" charset="0"/>
              </a:rPr>
              <a:t>(</a:t>
            </a:r>
            <a:r>
              <a:rPr lang="en-US" sz="1600" i="1" dirty="0" err="1">
                <a:cs typeface="Times New Roman" pitchFamily="18" charset="0"/>
              </a:rPr>
              <a:t>s</a:t>
            </a:r>
            <a:r>
              <a:rPr lang="en-US" sz="1600" baseline="-25000" dirty="0" err="1">
                <a:cs typeface="Times New Roman" pitchFamily="18" charset="0"/>
              </a:rPr>
              <a:t>A</a:t>
            </a:r>
            <a:r>
              <a:rPr lang="en-US" sz="1600" dirty="0" err="1">
                <a:cs typeface="Times New Roman" pitchFamily="18" charset="0"/>
              </a:rPr>
              <a:t>-</a:t>
            </a:r>
            <a:r>
              <a:rPr lang="en-US" sz="1600" i="1" dirty="0" err="1">
                <a:cs typeface="Times New Roman" pitchFamily="18" charset="0"/>
              </a:rPr>
              <a:t>s</a:t>
            </a:r>
            <a:r>
              <a:rPr lang="en-US" sz="1600" baseline="-25000" dirty="0" err="1">
                <a:cs typeface="Times New Roman" pitchFamily="18" charset="0"/>
              </a:rPr>
              <a:t>D</a:t>
            </a:r>
            <a:r>
              <a:rPr lang="ru-RU" sz="1600" dirty="0" smtClean="0">
                <a:cs typeface="Times New Roman" pitchFamily="18" charset="0"/>
              </a:rPr>
              <a:t>). Эта разница тем выше, чем «шире» цикл, т.е. чем больше разница энтропий на верхнем уровне </a:t>
            </a:r>
            <a:r>
              <a:rPr lang="ru-RU" sz="1600" dirty="0">
                <a:cs typeface="Times New Roman" pitchFamily="18" charset="0"/>
              </a:rPr>
              <a:t>(</a:t>
            </a:r>
            <a:r>
              <a:rPr lang="en-US" sz="1600" i="1" dirty="0" smtClean="0">
                <a:cs typeface="Times New Roman" pitchFamily="18" charset="0"/>
              </a:rPr>
              <a:t>s</a:t>
            </a:r>
            <a:r>
              <a:rPr lang="ru-RU" sz="1600" baseline="-25000" dirty="0">
                <a:cs typeface="Times New Roman" pitchFamily="18" charset="0"/>
              </a:rPr>
              <a:t>Е</a:t>
            </a:r>
            <a:r>
              <a:rPr lang="en-US" sz="1600" dirty="0" smtClean="0">
                <a:cs typeface="Times New Roman" pitchFamily="18" charset="0"/>
              </a:rPr>
              <a:t>-</a:t>
            </a:r>
            <a:r>
              <a:rPr lang="en-US" sz="1600" i="1" dirty="0" smtClean="0">
                <a:cs typeface="Times New Roman" pitchFamily="18" charset="0"/>
              </a:rPr>
              <a:t>s</a:t>
            </a:r>
            <a:r>
              <a:rPr lang="ru-RU" sz="1600" baseline="-25000" dirty="0">
                <a:cs typeface="Times New Roman" pitchFamily="18" charset="0"/>
              </a:rPr>
              <a:t>С</a:t>
            </a:r>
            <a:r>
              <a:rPr lang="ru-RU" sz="1600" dirty="0" smtClean="0">
                <a:cs typeface="Times New Roman" pitchFamily="18" charset="0"/>
              </a:rPr>
              <a:t>). Причем </a:t>
            </a:r>
            <a:r>
              <a:rPr lang="ru-RU" sz="1600" dirty="0">
                <a:cs typeface="Times New Roman" pitchFamily="18" charset="0"/>
              </a:rPr>
              <a:t>(</a:t>
            </a:r>
            <a:r>
              <a:rPr lang="en-US" sz="1600" i="1" dirty="0">
                <a:cs typeface="Times New Roman" pitchFamily="18" charset="0"/>
              </a:rPr>
              <a:t>s</a:t>
            </a:r>
            <a:r>
              <a:rPr lang="ru-RU" sz="1600" baseline="-25000" dirty="0">
                <a:cs typeface="Times New Roman" pitchFamily="18" charset="0"/>
              </a:rPr>
              <a:t>Е</a:t>
            </a:r>
            <a:r>
              <a:rPr lang="en-US" sz="1600" dirty="0">
                <a:cs typeface="Times New Roman" pitchFamily="18" charset="0"/>
              </a:rPr>
              <a:t>-</a:t>
            </a:r>
            <a:r>
              <a:rPr lang="en-US" sz="1600" i="1" dirty="0">
                <a:cs typeface="Times New Roman" pitchFamily="18" charset="0"/>
              </a:rPr>
              <a:t>s</a:t>
            </a:r>
            <a:r>
              <a:rPr lang="ru-RU" sz="1600" baseline="-25000" dirty="0">
                <a:cs typeface="Times New Roman" pitchFamily="18" charset="0"/>
              </a:rPr>
              <a:t>С</a:t>
            </a:r>
            <a:r>
              <a:rPr lang="ru-RU" sz="1600" dirty="0" smtClean="0">
                <a:cs typeface="Times New Roman" pitchFamily="18" charset="0"/>
              </a:rPr>
              <a:t>)=</a:t>
            </a:r>
            <a:r>
              <a:rPr lang="en-US" sz="1600" i="1" dirty="0" smtClean="0">
                <a:cs typeface="Times New Roman" pitchFamily="18" charset="0"/>
              </a:rPr>
              <a:t>r</a:t>
            </a:r>
            <a:r>
              <a:rPr lang="en-US" sz="1600" dirty="0" smtClean="0">
                <a:cs typeface="Times New Roman" pitchFamily="18" charset="0"/>
              </a:rPr>
              <a:t>/</a:t>
            </a:r>
            <a:r>
              <a:rPr lang="en-US" sz="1600" i="1" dirty="0" smtClean="0">
                <a:cs typeface="Times New Roman" pitchFamily="18" charset="0"/>
              </a:rPr>
              <a:t>T</a:t>
            </a:r>
            <a:r>
              <a:rPr lang="ru-RU" sz="1600" baseline="-25000" dirty="0" smtClean="0">
                <a:cs typeface="Times New Roman" pitchFamily="18" charset="0"/>
              </a:rPr>
              <a:t>Е</a:t>
            </a:r>
            <a:r>
              <a:rPr lang="ru-RU" sz="1600" dirty="0" smtClean="0">
                <a:cs typeface="Times New Roman" pitchFamily="18" charset="0"/>
              </a:rPr>
              <a:t>, где </a:t>
            </a:r>
            <a:r>
              <a:rPr lang="en-US" sz="1600" i="1" dirty="0" smtClean="0">
                <a:cs typeface="Times New Roman" pitchFamily="18" charset="0"/>
              </a:rPr>
              <a:t>r</a:t>
            </a:r>
            <a:r>
              <a:rPr lang="ru-RU" sz="1600" dirty="0" smtClean="0">
                <a:cs typeface="Times New Roman" pitchFamily="18" charset="0"/>
              </a:rPr>
              <a:t> – теплота парообразования данного хладагента при температуре </a:t>
            </a:r>
            <a:r>
              <a:rPr lang="en-US" sz="1600" i="1" dirty="0">
                <a:cs typeface="Times New Roman" pitchFamily="18" charset="0"/>
              </a:rPr>
              <a:t>T</a:t>
            </a:r>
            <a:r>
              <a:rPr lang="ru-RU" sz="1600" baseline="-25000" dirty="0">
                <a:cs typeface="Times New Roman" pitchFamily="18" charset="0"/>
              </a:rPr>
              <a:t>Е</a:t>
            </a:r>
            <a:r>
              <a:rPr lang="ru-RU" sz="1600" dirty="0" smtClean="0">
                <a:cs typeface="Times New Roman" pitchFamily="18" charset="0"/>
              </a:rPr>
              <a:t>. 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Требования к холодильным агентам</a:t>
            </a:r>
            <a:endParaRPr lang="ru-RU" altLang="ru-RU" sz="2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23528" y="2560836"/>
            <a:ext cx="31683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600" dirty="0" smtClean="0">
                <a:cs typeface="Times New Roman" pitchFamily="18" charset="0"/>
              </a:rPr>
              <a:t>8. ХА должен быть нетоксичен, инертен, </a:t>
            </a:r>
            <a:r>
              <a:rPr lang="ru-RU" sz="1600" dirty="0" err="1" smtClean="0">
                <a:cs typeface="Times New Roman" pitchFamily="18" charset="0"/>
              </a:rPr>
              <a:t>коррозионно</a:t>
            </a:r>
            <a:r>
              <a:rPr lang="ru-RU" sz="1600" dirty="0" smtClean="0">
                <a:cs typeface="Times New Roman" pitchFamily="18" charset="0"/>
              </a:rPr>
              <a:t> неактивен, доступен, недорогим.</a:t>
            </a:r>
          </a:p>
          <a:p>
            <a:pPr eaLnBrk="0" hangingPunct="0">
              <a:defRPr/>
            </a:pPr>
            <a:r>
              <a:rPr lang="ru-RU" sz="1600" dirty="0" smtClean="0">
                <a:cs typeface="Times New Roman" pitchFamily="18" charset="0"/>
              </a:rPr>
              <a:t>9. Желательно, небольшой удельный объем паров ХА на нижнем температурном уровне, чтобы размеры оборудования были меньше.</a:t>
            </a:r>
            <a:endParaRPr lang="ru-RU" sz="1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01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6014" y="5004465"/>
            <a:ext cx="3780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dirty="0" smtClean="0">
                <a:cs typeface="Times New Roman" pitchFamily="18" charset="0"/>
              </a:rPr>
              <a:t>Зависимость ДНП типичных хладагентов от температуры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Требования к холодильным агентам</a:t>
            </a:r>
            <a:endParaRPr lang="ru-RU" altLang="ru-RU" sz="2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80727"/>
            <a:ext cx="4619054" cy="398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270" y="947905"/>
            <a:ext cx="4132429" cy="298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4998919" y="4384169"/>
            <a:ext cx="37804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dirty="0" smtClean="0">
                <a:cs typeface="Times New Roman" pitchFamily="18" charset="0"/>
              </a:rPr>
              <a:t>Зависимость теплоты испарения типичных хладагентов от температуры (при давлении насыщения)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26954" y="1484784"/>
            <a:ext cx="660670" cy="504056"/>
          </a:xfrm>
          <a:custGeom>
            <a:avLst/>
            <a:gdLst>
              <a:gd name="connsiteX0" fmla="*/ 220980 w 220980"/>
              <a:gd name="connsiteY0" fmla="*/ 0 h 198120"/>
              <a:gd name="connsiteX1" fmla="*/ 0 w 220980"/>
              <a:gd name="connsiteY1" fmla="*/ 198120 h 19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0980" h="198120">
                <a:moveTo>
                  <a:pt x="220980" y="0"/>
                </a:moveTo>
                <a:lnTo>
                  <a:pt x="0" y="19812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805533" y="1315507"/>
            <a:ext cx="360040" cy="1692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CH</a:t>
            </a:r>
            <a:r>
              <a:rPr lang="en-US" sz="1100" b="1" baseline="-25000" dirty="0" smtClean="0">
                <a:solidFill>
                  <a:srgbClr val="FF0000"/>
                </a:solidFill>
              </a:rPr>
              <a:t>4</a:t>
            </a:r>
            <a:endParaRPr lang="ru-RU" sz="1100" b="1" baseline="-25000" dirty="0">
              <a:solidFill>
                <a:srgbClr val="FF0000"/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71500" y="1562100"/>
            <a:ext cx="2533650" cy="1676400"/>
          </a:xfrm>
          <a:custGeom>
            <a:avLst/>
            <a:gdLst>
              <a:gd name="connsiteX0" fmla="*/ 2533650 w 2533650"/>
              <a:gd name="connsiteY0" fmla="*/ 0 h 1676400"/>
              <a:gd name="connsiteX1" fmla="*/ 1409700 w 2533650"/>
              <a:gd name="connsiteY1" fmla="*/ 495300 h 1676400"/>
              <a:gd name="connsiteX2" fmla="*/ 0 w 2533650"/>
              <a:gd name="connsiteY2" fmla="*/ 1676400 h 1676400"/>
              <a:gd name="connsiteX3" fmla="*/ 0 w 2533650"/>
              <a:gd name="connsiteY3" fmla="*/ 167640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1676400">
                <a:moveTo>
                  <a:pt x="2533650" y="0"/>
                </a:moveTo>
                <a:cubicBezTo>
                  <a:pt x="2182812" y="107950"/>
                  <a:pt x="1831975" y="215900"/>
                  <a:pt x="1409700" y="495300"/>
                </a:cubicBezTo>
                <a:cubicBezTo>
                  <a:pt x="987425" y="774700"/>
                  <a:pt x="0" y="1676400"/>
                  <a:pt x="0" y="1676400"/>
                </a:cubicBezTo>
                <a:lnTo>
                  <a:pt x="0" y="167640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2925130" y="1324684"/>
            <a:ext cx="360040" cy="1692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C</a:t>
            </a:r>
            <a:r>
              <a:rPr lang="en-US" sz="11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1100" b="1" dirty="0" smtClean="0">
                <a:solidFill>
                  <a:srgbClr val="FF0000"/>
                </a:solidFill>
              </a:rPr>
              <a:t>H</a:t>
            </a:r>
            <a:r>
              <a:rPr lang="en-US" sz="1100" b="1" baseline="-25000" dirty="0" smtClean="0">
                <a:solidFill>
                  <a:srgbClr val="FF0000"/>
                </a:solidFill>
              </a:rPr>
              <a:t>4</a:t>
            </a:r>
            <a:endParaRPr lang="ru-RU" sz="1100" b="1" baseline="-25000" dirty="0">
              <a:solidFill>
                <a:srgbClr val="FF0000"/>
              </a:solidFill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1187623" y="1844824"/>
            <a:ext cx="3184351" cy="2232248"/>
          </a:xfrm>
          <a:custGeom>
            <a:avLst/>
            <a:gdLst>
              <a:gd name="connsiteX0" fmla="*/ 2533650 w 2533650"/>
              <a:gd name="connsiteY0" fmla="*/ 0 h 1676400"/>
              <a:gd name="connsiteX1" fmla="*/ 1409700 w 2533650"/>
              <a:gd name="connsiteY1" fmla="*/ 495300 h 1676400"/>
              <a:gd name="connsiteX2" fmla="*/ 0 w 2533650"/>
              <a:gd name="connsiteY2" fmla="*/ 1676400 h 1676400"/>
              <a:gd name="connsiteX3" fmla="*/ 0 w 2533650"/>
              <a:gd name="connsiteY3" fmla="*/ 167640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1676400">
                <a:moveTo>
                  <a:pt x="2533650" y="0"/>
                </a:moveTo>
                <a:cubicBezTo>
                  <a:pt x="2182812" y="107950"/>
                  <a:pt x="1831975" y="215900"/>
                  <a:pt x="1409700" y="495300"/>
                </a:cubicBezTo>
                <a:cubicBezTo>
                  <a:pt x="987425" y="774700"/>
                  <a:pt x="0" y="1676400"/>
                  <a:pt x="0" y="1676400"/>
                </a:cubicBezTo>
                <a:lnTo>
                  <a:pt x="0" y="167640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4357116" y="1652173"/>
            <a:ext cx="360040" cy="1692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C</a:t>
            </a:r>
            <a:r>
              <a:rPr lang="en-US" sz="1100" b="1" baseline="-25000" dirty="0" smtClean="0">
                <a:solidFill>
                  <a:srgbClr val="FF0000"/>
                </a:solidFill>
              </a:rPr>
              <a:t>3</a:t>
            </a:r>
            <a:r>
              <a:rPr lang="en-US" sz="1100" b="1" dirty="0" smtClean="0">
                <a:solidFill>
                  <a:srgbClr val="FF0000"/>
                </a:solidFill>
              </a:rPr>
              <a:t>H</a:t>
            </a:r>
            <a:r>
              <a:rPr lang="en-US" sz="1100" b="1" baseline="-25000" dirty="0">
                <a:solidFill>
                  <a:srgbClr val="FF0000"/>
                </a:solidFill>
              </a:rPr>
              <a:t>8</a:t>
            </a:r>
            <a:endParaRPr lang="ru-RU" sz="1100" b="1" baseline="-25000" dirty="0">
              <a:solidFill>
                <a:srgbClr val="FF0000"/>
              </a:solidFill>
            </a:endParaRPr>
          </a:p>
        </p:txBody>
      </p:sp>
      <p:sp>
        <p:nvSpPr>
          <p:cNvPr id="8" name="AutoShape 5" descr="https://fas.su/images/stat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7" descr="https://fas.su/images/stat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9" descr="https://fas.su/images/stat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560" y="667287"/>
            <a:ext cx="381000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Полилиния 39"/>
          <p:cNvSpPr/>
          <p:nvPr/>
        </p:nvSpPr>
        <p:spPr>
          <a:xfrm>
            <a:off x="1838325" y="2708920"/>
            <a:ext cx="2518792" cy="1675249"/>
          </a:xfrm>
          <a:custGeom>
            <a:avLst/>
            <a:gdLst>
              <a:gd name="connsiteX0" fmla="*/ 2533650 w 2533650"/>
              <a:gd name="connsiteY0" fmla="*/ 0 h 1676400"/>
              <a:gd name="connsiteX1" fmla="*/ 1409700 w 2533650"/>
              <a:gd name="connsiteY1" fmla="*/ 495300 h 1676400"/>
              <a:gd name="connsiteX2" fmla="*/ 0 w 2533650"/>
              <a:gd name="connsiteY2" fmla="*/ 1676400 h 1676400"/>
              <a:gd name="connsiteX3" fmla="*/ 0 w 2533650"/>
              <a:gd name="connsiteY3" fmla="*/ 167640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1676400">
                <a:moveTo>
                  <a:pt x="2533650" y="0"/>
                </a:moveTo>
                <a:cubicBezTo>
                  <a:pt x="2182812" y="107950"/>
                  <a:pt x="1831975" y="215900"/>
                  <a:pt x="1409700" y="495300"/>
                </a:cubicBezTo>
                <a:cubicBezTo>
                  <a:pt x="987425" y="774700"/>
                  <a:pt x="0" y="1676400"/>
                  <a:pt x="0" y="1676400"/>
                </a:cubicBezTo>
                <a:lnTo>
                  <a:pt x="0" y="167640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4355976" y="2584496"/>
            <a:ext cx="539669" cy="1692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</a:rPr>
              <a:t>н</a:t>
            </a:r>
            <a:r>
              <a:rPr lang="ru-RU" sz="1100" b="1" dirty="0" smtClean="0">
                <a:solidFill>
                  <a:srgbClr val="FF0000"/>
                </a:solidFill>
              </a:rPr>
              <a:t>-</a:t>
            </a:r>
            <a:r>
              <a:rPr lang="en-US" sz="1100" b="1" dirty="0" smtClean="0">
                <a:solidFill>
                  <a:srgbClr val="FF0000"/>
                </a:solidFill>
              </a:rPr>
              <a:t>C</a:t>
            </a:r>
            <a:r>
              <a:rPr lang="ru-RU" sz="1100" b="1" baseline="-25000" dirty="0">
                <a:solidFill>
                  <a:srgbClr val="FF0000"/>
                </a:solidFill>
              </a:rPr>
              <a:t>4</a:t>
            </a:r>
            <a:r>
              <a:rPr lang="en-US" sz="1100" b="1" dirty="0" smtClean="0">
                <a:solidFill>
                  <a:srgbClr val="FF0000"/>
                </a:solidFill>
              </a:rPr>
              <a:t>H</a:t>
            </a:r>
            <a:r>
              <a:rPr lang="ru-RU" sz="1100" b="1" baseline="-25000" dirty="0" smtClean="0">
                <a:solidFill>
                  <a:srgbClr val="FF0000"/>
                </a:solidFill>
              </a:rPr>
              <a:t>10</a:t>
            </a:r>
            <a:endParaRPr lang="ru-RU" sz="1100" b="1" baseline="-25000" dirty="0">
              <a:solidFill>
                <a:srgbClr val="FF0000"/>
              </a:solidFill>
            </a:endParaRPr>
          </a:p>
        </p:txBody>
      </p:sp>
      <p:sp>
        <p:nvSpPr>
          <p:cNvPr id="42" name="Полилиния 41"/>
          <p:cNvSpPr/>
          <p:nvPr/>
        </p:nvSpPr>
        <p:spPr>
          <a:xfrm flipV="1">
            <a:off x="5580112" y="2636912"/>
            <a:ext cx="1872208" cy="98135"/>
          </a:xfrm>
          <a:custGeom>
            <a:avLst/>
            <a:gdLst>
              <a:gd name="connsiteX0" fmla="*/ 220980 w 220980"/>
              <a:gd name="connsiteY0" fmla="*/ 0 h 198120"/>
              <a:gd name="connsiteX1" fmla="*/ 0 w 220980"/>
              <a:gd name="connsiteY1" fmla="*/ 198120 h 19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0980" h="198120">
                <a:moveTo>
                  <a:pt x="220980" y="0"/>
                </a:moveTo>
                <a:lnTo>
                  <a:pt x="0" y="19812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7272300" y="2539643"/>
            <a:ext cx="360040" cy="1692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C</a:t>
            </a:r>
            <a:r>
              <a:rPr lang="en-US" sz="1100" b="1" baseline="-25000" dirty="0" smtClean="0">
                <a:solidFill>
                  <a:srgbClr val="FF0000"/>
                </a:solidFill>
              </a:rPr>
              <a:t>3</a:t>
            </a:r>
            <a:r>
              <a:rPr lang="en-US" sz="1100" b="1" dirty="0" smtClean="0">
                <a:solidFill>
                  <a:srgbClr val="FF0000"/>
                </a:solidFill>
              </a:rPr>
              <a:t>H</a:t>
            </a:r>
            <a:r>
              <a:rPr lang="en-US" sz="1100" b="1" baseline="-25000" dirty="0">
                <a:solidFill>
                  <a:srgbClr val="FF0000"/>
                </a:solidFill>
              </a:rPr>
              <a:t>8</a:t>
            </a:r>
            <a:endParaRPr lang="ru-RU" sz="110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43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Требования к холодильным агентам</a:t>
            </a:r>
            <a:endParaRPr lang="ru-RU" altLang="ru-RU" sz="2600" dirty="0"/>
          </a:p>
        </p:txBody>
      </p:sp>
      <p:sp>
        <p:nvSpPr>
          <p:cNvPr id="8" name="AutoShape 5" descr="https://fas.su/images/stat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7" descr="https://fas.su/images/stat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9" descr="https://fas.su/images/stat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2"/>
          <a:stretch/>
        </p:blipFill>
        <p:spPr bwMode="auto">
          <a:xfrm>
            <a:off x="128463" y="1466850"/>
            <a:ext cx="8836025" cy="3184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307974" y="1051351"/>
            <a:ext cx="8368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dirty="0" smtClean="0">
                <a:cs typeface="Times New Roman" pitchFamily="18" charset="0"/>
              </a:rPr>
              <a:t>Таблица – Сравнение хладагентов при холодопроизводительности 14 МДж/ч</a:t>
            </a:r>
            <a:endParaRPr lang="ru-RU" sz="1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0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Двухступенчатый цикл</a:t>
            </a:r>
            <a:endParaRPr lang="ru-RU" altLang="ru-RU" sz="26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850" y="836712"/>
            <a:ext cx="8423275" cy="954107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indent="457200" algn="just"/>
            <a:r>
              <a:rPr lang="ru-RU" sz="1400" dirty="0" smtClean="0"/>
              <a:t>Применяется, если требуется слишком высокая разница температур. Холодильная машина с высокой степенью сжатия может быть неэкономичной. В тоже время для сведения к минимуму работы необходимого сжатия теплота из холодильника должна отводиться при максимально высокой температуре.</a:t>
            </a:r>
            <a:endParaRPr lang="ru-RU" sz="1400" dirty="0" smtClean="0">
              <a:latin typeface="+mj-lt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94" y="1772816"/>
            <a:ext cx="4864189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88558" y="4293096"/>
            <a:ext cx="4838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b="1" dirty="0">
                <a:cs typeface="Times New Roman" pitchFamily="18" charset="0"/>
              </a:rPr>
              <a:t>Схема </a:t>
            </a:r>
            <a:r>
              <a:rPr lang="ru-RU" altLang="ru-RU" sz="1200" b="1" dirty="0" smtClean="0">
                <a:cs typeface="Times New Roman" pitchFamily="18" charset="0"/>
              </a:rPr>
              <a:t>двухступенчатого </a:t>
            </a:r>
            <a:r>
              <a:rPr lang="ru-RU" altLang="ru-RU" sz="1200" b="1" dirty="0">
                <a:cs typeface="Times New Roman" pitchFamily="18" charset="0"/>
              </a:rPr>
              <a:t>холодильного </a:t>
            </a:r>
            <a:r>
              <a:rPr lang="ru-RU" altLang="ru-RU" sz="1200" b="1" dirty="0" smtClean="0">
                <a:cs typeface="Times New Roman" pitchFamily="18" charset="0"/>
              </a:rPr>
              <a:t>цикла</a:t>
            </a:r>
            <a:r>
              <a:rPr lang="en-US" altLang="ru-RU" sz="1200" b="1" dirty="0" smtClean="0">
                <a:cs typeface="Times New Roman" pitchFamily="18" charset="0"/>
              </a:rPr>
              <a:t> </a:t>
            </a:r>
            <a:r>
              <a:rPr lang="ru-RU" altLang="ru-RU" sz="1200" b="1" dirty="0" smtClean="0">
                <a:cs typeface="Times New Roman" pitchFamily="18" charset="0"/>
              </a:rPr>
              <a:t>с экономайзером</a:t>
            </a:r>
            <a:endParaRPr lang="ru-RU" altLang="ru-RU" sz="800" dirty="0"/>
          </a:p>
        </p:txBody>
      </p:sp>
      <p:pic>
        <p:nvPicPr>
          <p:cNvPr id="16386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00808"/>
            <a:ext cx="246566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283183" y="4279723"/>
            <a:ext cx="35428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b="1" dirty="0">
                <a:cs typeface="Times New Roman" pitchFamily="18" charset="0"/>
              </a:rPr>
              <a:t>Схема </a:t>
            </a:r>
            <a:r>
              <a:rPr lang="ru-RU" altLang="ru-RU" sz="1200" b="1" dirty="0" smtClean="0">
                <a:cs typeface="Times New Roman" pitchFamily="18" charset="0"/>
              </a:rPr>
              <a:t>двухступенчатого </a:t>
            </a:r>
            <a:r>
              <a:rPr lang="ru-RU" altLang="ru-RU" sz="1200" b="1" dirty="0">
                <a:cs typeface="Times New Roman" pitchFamily="18" charset="0"/>
              </a:rPr>
              <a:t>холодильного </a:t>
            </a:r>
            <a:r>
              <a:rPr lang="ru-RU" altLang="ru-RU" sz="1200" b="1" dirty="0" smtClean="0">
                <a:cs typeface="Times New Roman" pitchFamily="18" charset="0"/>
              </a:rPr>
              <a:t>цикла</a:t>
            </a:r>
            <a:r>
              <a:rPr lang="en-US" altLang="ru-RU" sz="1200" b="1" dirty="0" smtClean="0">
                <a:cs typeface="Times New Roman" pitchFamily="18" charset="0"/>
              </a:rPr>
              <a:t> </a:t>
            </a:r>
            <a:r>
              <a:rPr lang="ru-RU" altLang="ru-RU" sz="1200" b="1" dirty="0" smtClean="0">
                <a:cs typeface="Times New Roman" pitchFamily="18" charset="0"/>
              </a:rPr>
              <a:t>с разделенными экономайзером и смесителем пара хладагента</a:t>
            </a:r>
            <a:endParaRPr lang="ru-RU" altLang="ru-RU" sz="8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" y="4926054"/>
            <a:ext cx="2460104" cy="1931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67" b="39489"/>
          <a:stretch/>
        </p:blipFill>
        <p:spPr bwMode="auto">
          <a:xfrm>
            <a:off x="2608032" y="4739950"/>
            <a:ext cx="3282630" cy="192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46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28992" cy="68023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5189" y="55657"/>
            <a:ext cx="8423275" cy="276999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latin typeface="+mj-lt"/>
                <a:cs typeface="Times New Roman" pitchFamily="18" charset="0"/>
              </a:rPr>
              <a:t>Двухступенчатый (действительный) холодильный цикл пропилена</a:t>
            </a:r>
          </a:p>
        </p:txBody>
      </p:sp>
      <p:pic>
        <p:nvPicPr>
          <p:cNvPr id="29" name="Рисунок 2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45024"/>
            <a:ext cx="2657847" cy="27082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46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1054100" y="-26988"/>
            <a:ext cx="8089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/>
              <a:t>Каскадные холодильные циклы</a:t>
            </a:r>
            <a:endParaRPr lang="ru-RU" altLang="ru-RU" sz="2100" b="1" dirty="0"/>
          </a:p>
        </p:txBody>
      </p: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250825" y="980728"/>
            <a:ext cx="864235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spcBef>
                <a:spcPct val="0"/>
              </a:spcBef>
              <a:buNone/>
            </a:pPr>
            <a:r>
              <a:rPr lang="ru-RU" altLang="ru-RU" sz="1800" b="1" dirty="0"/>
              <a:t>Каскадные холодильные </a:t>
            </a:r>
            <a:r>
              <a:rPr lang="ru-RU" altLang="ru-RU" sz="1800" b="1" dirty="0" smtClean="0"/>
              <a:t>циклы</a:t>
            </a:r>
            <a:r>
              <a:rPr lang="ru-RU" altLang="ru-RU" sz="1800" dirty="0" smtClean="0"/>
              <a:t> </a:t>
            </a:r>
            <a:r>
              <a:rPr lang="ru-RU" altLang="ru-RU" sz="1800" dirty="0"/>
              <a:t>- </a:t>
            </a:r>
            <a:r>
              <a:rPr lang="ru-RU" altLang="ru-RU" sz="1800" b="1" dirty="0"/>
              <a:t>последовательно соединенные парокомпрессионные машины </a:t>
            </a:r>
            <a:r>
              <a:rPr lang="ru-RU" altLang="ru-RU" sz="1800" dirty="0"/>
              <a:t>с различными хладагентами, отличающимися по температурам кипения. </a:t>
            </a:r>
          </a:p>
          <a:p>
            <a:pPr indent="457200" algn="just" eaLnBrk="1" hangingPunct="1">
              <a:spcBef>
                <a:spcPct val="0"/>
              </a:spcBef>
              <a:buNone/>
            </a:pPr>
            <a:r>
              <a:rPr lang="ru-RU" altLang="ru-RU" sz="1800" b="1" dirty="0" smtClean="0"/>
              <a:t>Принцип работы: </a:t>
            </a:r>
            <a:r>
              <a:rPr lang="ru-RU" altLang="ru-RU" sz="1800" dirty="0"/>
              <a:t>хладагент, сжижающийся при более высокой температуре, служит для конденсации паров труднее конденсируемого хладагента.</a:t>
            </a:r>
          </a:p>
          <a:p>
            <a:pPr indent="457200" algn="just" eaLnBrk="1" hangingPunct="1">
              <a:spcBef>
                <a:spcPct val="0"/>
              </a:spcBef>
              <a:buFontTx/>
              <a:buChar char="-"/>
            </a:pPr>
            <a:endParaRPr lang="ru-RU" altLang="ru-RU" sz="1800" dirty="0"/>
          </a:p>
          <a:p>
            <a:pPr indent="457200"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В </a:t>
            </a:r>
            <a:r>
              <a:rPr lang="ru-RU" altLang="ru-RU" sz="1800" i="1" dirty="0" smtClean="0"/>
              <a:t>типовом </a:t>
            </a:r>
            <a:r>
              <a:rPr lang="ru-RU" altLang="ru-RU" sz="1800" i="1" dirty="0"/>
              <a:t>каскадном холодильном цикле</a:t>
            </a:r>
            <a:r>
              <a:rPr lang="ru-RU" altLang="ru-RU" sz="1800" dirty="0"/>
              <a:t>, предназначенном для сжижения природного газа, обычно применяют </a:t>
            </a:r>
            <a:r>
              <a:rPr lang="ru-RU" altLang="ru-RU" sz="1800" dirty="0" smtClean="0"/>
              <a:t>три или четыре ступени.</a:t>
            </a:r>
          </a:p>
          <a:p>
            <a:pPr indent="457200"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Хладагенты по ступеням:</a:t>
            </a:r>
          </a:p>
          <a:p>
            <a:pPr marL="342900" indent="4572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Пропан</a:t>
            </a:r>
            <a:r>
              <a:rPr lang="ru-RU" altLang="ru-RU" sz="1800" dirty="0"/>
              <a:t>, фреон или </a:t>
            </a:r>
            <a:r>
              <a:rPr lang="ru-RU" altLang="ru-RU" sz="1800" dirty="0" smtClean="0"/>
              <a:t>аммиак;</a:t>
            </a:r>
          </a:p>
          <a:p>
            <a:pPr marL="342900" indent="4572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Этан </a:t>
            </a:r>
            <a:r>
              <a:rPr lang="ru-RU" altLang="ru-RU" sz="1800" dirty="0"/>
              <a:t>или </a:t>
            </a:r>
            <a:r>
              <a:rPr lang="ru-RU" altLang="ru-RU" sz="1800" dirty="0" smtClean="0"/>
              <a:t>этилен;</a:t>
            </a:r>
          </a:p>
          <a:p>
            <a:pPr marL="342900" indent="4572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Метан </a:t>
            </a:r>
            <a:r>
              <a:rPr lang="ru-RU" altLang="ru-RU" sz="1800" dirty="0"/>
              <a:t>или природный </a:t>
            </a:r>
            <a:r>
              <a:rPr lang="ru-RU" altLang="ru-RU" sz="1800" dirty="0" smtClean="0"/>
              <a:t>газ;</a:t>
            </a:r>
          </a:p>
          <a:p>
            <a:pPr marL="342900" indent="4572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sz="1800" dirty="0" smtClean="0">
                <a:cs typeface="Times New Roman" pitchFamily="18" charset="0"/>
              </a:rPr>
              <a:t>Азот.</a:t>
            </a:r>
            <a:endParaRPr lang="ru-RU" altLang="ru-RU" sz="1800" dirty="0"/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75524"/>
              </p:ext>
            </p:extLst>
          </p:nvPr>
        </p:nvGraphicFramePr>
        <p:xfrm>
          <a:off x="325175" y="5040208"/>
          <a:ext cx="8568000" cy="1341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Азот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Метан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Этилен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Аммиак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Давление сжатия (верхний температурный уровень), МПа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1,86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2,47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1,9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1,02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3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Температура кипения (нижний температурный уровень, </a:t>
                      </a:r>
                      <a:r>
                        <a:rPr lang="en-US" sz="1400" i="1" dirty="0" smtClean="0"/>
                        <a:t>p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≈1 </a:t>
                      </a:r>
                      <a:r>
                        <a:rPr lang="ru-RU" sz="1400" dirty="0" smtClean="0">
                          <a:latin typeface="Arial"/>
                          <a:cs typeface="Arial"/>
                        </a:rPr>
                        <a:t>бар</a:t>
                      </a:r>
                      <a:r>
                        <a:rPr lang="ru-RU" sz="1400" dirty="0" smtClean="0"/>
                        <a:t>), °С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-161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-104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-33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67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1054100" y="-26988"/>
            <a:ext cx="8089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/>
              <a:t>Каскадные холодильные циклы</a:t>
            </a:r>
            <a:endParaRPr lang="ru-RU" altLang="ru-RU" sz="2100" b="1"/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250825" y="860425"/>
            <a:ext cx="86423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/>
              <a:t>Пары хладагента первой ступени, например пропана, конденсируются водой или воздухом и после расширения в дроссельном устройстве поступают в испаритель И-1 для конденсации паров хладагента второй ступени, например этана. Сконденсированный хладагент второй ступени после дросселирования поступает в И-2 на конденсацию хладагента третьей ступени, например природного газа. </a:t>
            </a: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1843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2474913"/>
            <a:ext cx="5830888" cy="390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Rectangle 3"/>
          <p:cNvSpPr>
            <a:spLocks noChangeArrowheads="1"/>
          </p:cNvSpPr>
          <p:nvPr/>
        </p:nvSpPr>
        <p:spPr bwMode="auto">
          <a:xfrm>
            <a:off x="684213" y="6167438"/>
            <a:ext cx="79549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b="1" dirty="0">
                <a:cs typeface="Times New Roman" pitchFamily="18" charset="0"/>
              </a:rPr>
              <a:t>Схема каскадного холодильного </a:t>
            </a:r>
            <a:r>
              <a:rPr lang="ru-RU" altLang="ru-RU" sz="1200" b="1" dirty="0" smtClean="0">
                <a:cs typeface="Times New Roman" pitchFamily="18" charset="0"/>
              </a:rPr>
              <a:t>цикла:</a:t>
            </a:r>
            <a:endParaRPr lang="ru-RU" altLang="ru-RU" sz="800" dirty="0"/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200" dirty="0">
                <a:cs typeface="Times New Roman" pitchFamily="18" charset="0"/>
              </a:rPr>
              <a:t>К-1, К-2, К-3 - компрессоры первой, второй и третьей ступеней соответст­венно; Х-1 - холодильник-конденсатор; Т-1, Т-2 - теплообменники; И-1, И-2 - испарители; Д-1, Д-2, Д-3 - дроссели; С-1 – сепаратор.</a:t>
            </a:r>
            <a:endParaRPr lang="ru-RU" altLang="ru-RU" sz="1800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067944" y="3413609"/>
            <a:ext cx="13681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</a:rPr>
              <a:t>-100 °С</a:t>
            </a:r>
            <a:endParaRPr lang="ru-RU" altLang="ru-RU" sz="1200" b="1" dirty="0">
              <a:solidFill>
                <a:srgbClr val="FF0000"/>
              </a:solidFill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771800" y="3413610"/>
            <a:ext cx="13681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</a:rPr>
              <a:t>-40 °С</a:t>
            </a:r>
            <a:endParaRPr lang="ru-RU" altLang="ru-RU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8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1054100" y="-26988"/>
            <a:ext cx="8089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/>
              <a:t>Каскадные холодильные циклы</a:t>
            </a:r>
            <a:endParaRPr lang="ru-RU" altLang="ru-RU" sz="2100" b="1"/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73" y="1124744"/>
            <a:ext cx="7619048" cy="3580952"/>
          </a:xfrm>
          <a:prstGeom prst="rect">
            <a:avLst/>
          </a:prstGeom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971600" y="4942909"/>
            <a:ext cx="7187014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t" anchorCtr="0">
            <a:spAutoFit/>
          </a:bodyPr>
          <a:lstStyle/>
          <a:p>
            <a:pPr algn="ctr" eaLnBrk="0" hangingPunct="0">
              <a:defRPr/>
            </a:pPr>
            <a:r>
              <a:rPr lang="ru-RU" sz="1200" dirty="0" smtClean="0">
                <a:cs typeface="Times New Roman" pitchFamily="18" charset="0"/>
              </a:rPr>
              <a:t>Рисунок </a:t>
            </a:r>
            <a:r>
              <a:rPr lang="ru-RU" sz="1200" dirty="0">
                <a:cs typeface="Times New Roman" pitchFamily="18" charset="0"/>
              </a:rPr>
              <a:t>- </a:t>
            </a:r>
            <a:r>
              <a:rPr lang="ru-RU" sz="1200" dirty="0" smtClean="0">
                <a:cs typeface="Times New Roman" pitchFamily="18" charset="0"/>
              </a:rPr>
              <a:t>Каскадно-холодильный </a:t>
            </a:r>
            <a:r>
              <a:rPr lang="ru-RU" sz="1200" dirty="0">
                <a:cs typeface="Times New Roman" pitchFamily="18" charset="0"/>
              </a:rPr>
              <a:t>цикл:</a:t>
            </a:r>
          </a:p>
          <a:p>
            <a:pPr algn="ctr" eaLnBrk="0" hangingPunct="0">
              <a:defRPr/>
            </a:pPr>
            <a:r>
              <a:rPr lang="ru-RU" sz="1200" dirty="0">
                <a:cs typeface="Times New Roman" pitchFamily="18" charset="0"/>
              </a:rPr>
              <a:t>а — этиленовый цикл; б — пропиленовый цикл;</a:t>
            </a:r>
          </a:p>
          <a:p>
            <a:pPr algn="ctr" eaLnBrk="0" hangingPunct="0">
              <a:defRPr/>
            </a:pPr>
            <a:r>
              <a:rPr lang="ru-RU" sz="1200" dirty="0">
                <a:cs typeface="Times New Roman" pitchFamily="18" charset="0"/>
              </a:rPr>
              <a:t>1, 5 — компрессоры; 2, 6 — испарители; 3, 7 — конденсаторы; 4, 8 — сборники.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807821" y="2776720"/>
            <a:ext cx="13681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</a:rPr>
              <a:t>-</a:t>
            </a:r>
            <a:r>
              <a:rPr lang="en-US" altLang="ru-RU" sz="1200" b="1" dirty="0" smtClean="0">
                <a:solidFill>
                  <a:srgbClr val="FF0000"/>
                </a:solidFill>
              </a:rPr>
              <a:t>46</a:t>
            </a:r>
            <a:r>
              <a:rPr lang="ru-RU" altLang="ru-RU" sz="1200" b="1" dirty="0" smtClean="0">
                <a:solidFill>
                  <a:srgbClr val="FF0000"/>
                </a:solidFill>
              </a:rPr>
              <a:t> °С</a:t>
            </a:r>
            <a:endParaRPr lang="ru-RU" altLang="ru-RU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2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Требования к холодильным агентам</a:t>
            </a:r>
            <a:endParaRPr lang="ru-RU" altLang="ru-RU" sz="26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850" y="908720"/>
            <a:ext cx="8423275" cy="2031325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marL="342900" indent="-342900" algn="just" eaLnBrk="0" hangingPunct="0">
              <a:buAutoNum type="arabicPeriod"/>
              <a:defRPr/>
            </a:pPr>
            <a:r>
              <a:rPr lang="ru-RU" sz="1400" dirty="0" smtClean="0">
                <a:latin typeface="+mj-lt"/>
                <a:cs typeface="Times New Roman" pitchFamily="18" charset="0"/>
              </a:rPr>
              <a:t>Неглубокое охлаждение – аммиак и фреоны, реже </a:t>
            </a:r>
            <a:r>
              <a:rPr lang="en-US" sz="1400" dirty="0" smtClean="0">
                <a:latin typeface="+mj-lt"/>
                <a:cs typeface="Times New Roman" pitchFamily="18" charset="0"/>
              </a:rPr>
              <a:t>CO</a:t>
            </a:r>
            <a:r>
              <a:rPr lang="en-US" sz="1400" baseline="-25000" dirty="0" smtClean="0">
                <a:latin typeface="+mj-lt"/>
                <a:cs typeface="Times New Roman" pitchFamily="18" charset="0"/>
              </a:rPr>
              <a:t>2</a:t>
            </a:r>
            <a:r>
              <a:rPr lang="ru-RU" sz="1400" dirty="0" smtClean="0">
                <a:latin typeface="+mj-lt"/>
                <a:cs typeface="Times New Roman" pitchFamily="18" charset="0"/>
              </a:rPr>
              <a:t>,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ru-RU" sz="1400" dirty="0" smtClean="0">
                <a:latin typeface="+mj-lt"/>
                <a:cs typeface="Times New Roman" pitchFamily="18" charset="0"/>
              </a:rPr>
              <a:t>сернистый ангидрид и хлористый метил.</a:t>
            </a:r>
          </a:p>
          <a:p>
            <a:pPr marL="342900" indent="-342900" algn="just" eaLnBrk="0" hangingPunct="0">
              <a:buAutoNum type="arabicPeriod"/>
              <a:defRPr/>
            </a:pPr>
            <a:r>
              <a:rPr lang="ru-RU" sz="1400" dirty="0" smtClean="0">
                <a:latin typeface="+mj-lt"/>
                <a:cs typeface="Times New Roman" pitchFamily="18" charset="0"/>
              </a:rPr>
              <a:t>Глубокое охлаждение (-70 °С и ниже) – пропан, этан и этилен (до -120 °С).</a:t>
            </a:r>
          </a:p>
          <a:p>
            <a:pPr marL="342900" indent="-342900" algn="just" eaLnBrk="0" hangingPunct="0">
              <a:buAutoNum type="arabicPeriod"/>
              <a:defRPr/>
            </a:pPr>
            <a:endParaRPr lang="ru-RU" sz="1400" dirty="0">
              <a:latin typeface="+mj-lt"/>
              <a:cs typeface="Times New Roman" pitchFamily="18" charset="0"/>
            </a:endParaRPr>
          </a:p>
          <a:p>
            <a:pPr algn="just" eaLnBrk="0" hangingPunct="0">
              <a:defRPr/>
            </a:pPr>
            <a:r>
              <a:rPr lang="ru-RU" sz="1400" dirty="0">
                <a:cs typeface="Times New Roman" pitchFamily="18" charset="0"/>
              </a:rPr>
              <a:t>Сложности получения глубокого охлаждения (-100 °С и ниже):</a:t>
            </a:r>
          </a:p>
          <a:p>
            <a:pPr marL="342900" indent="-342900" algn="just" eaLnBrk="0" hangingPunct="0">
              <a:buAutoNum type="arabicPeriod"/>
              <a:defRPr/>
            </a:pPr>
            <a:r>
              <a:rPr lang="ru-RU" sz="1400" dirty="0">
                <a:cs typeface="Times New Roman" pitchFamily="18" charset="0"/>
              </a:rPr>
              <a:t>Использование обычных ХА потребует испарения при очень низких давлениях (</a:t>
            </a:r>
            <a:r>
              <a:rPr lang="ru-RU" sz="1400" dirty="0" err="1">
                <a:cs typeface="Times New Roman" pitchFamily="18" charset="0"/>
              </a:rPr>
              <a:t>ок</a:t>
            </a:r>
            <a:r>
              <a:rPr lang="ru-RU" sz="1400" dirty="0">
                <a:cs typeface="Times New Roman" pitchFamily="18" charset="0"/>
              </a:rPr>
              <a:t>. 0,01 бар): возможно замерзание ХА, подсос наружного воздуха, затруднения в работе компрессора.</a:t>
            </a:r>
          </a:p>
          <a:p>
            <a:pPr marL="342900" indent="-342900" algn="just" eaLnBrk="0" hangingPunct="0">
              <a:buAutoNum type="arabicPeriod"/>
              <a:defRPr/>
            </a:pPr>
            <a:r>
              <a:rPr lang="ru-RU" sz="1400" dirty="0">
                <a:cs typeface="Times New Roman" pitchFamily="18" charset="0"/>
              </a:rPr>
              <a:t>Использование низкокипящих газов (кислорода или азота) невозможно, т.к. они обладают низкой критической температурой, поэтому их сжижение водой невозможно</a:t>
            </a:r>
            <a:r>
              <a:rPr lang="ru-RU" sz="1400" dirty="0" smtClean="0">
                <a:cs typeface="Times New Roman" pitchFamily="18" charset="0"/>
              </a:rPr>
              <a:t>.</a:t>
            </a:r>
            <a:endParaRPr lang="en-US" sz="1400" dirty="0" smtClean="0">
              <a:latin typeface="+mj-lt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65066"/>
              </p:ext>
            </p:extLst>
          </p:nvPr>
        </p:nvGraphicFramePr>
        <p:xfrm>
          <a:off x="323850" y="3293916"/>
          <a:ext cx="4140146" cy="3078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971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30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Температурный интервал, до которого следует охладить целевой поток, °С</a:t>
                      </a:r>
                      <a:endParaRPr lang="ru-RU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Хладагент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(+</a:t>
                      </a:r>
                      <a:r>
                        <a:rPr lang="en-US" sz="1100" dirty="0" smtClean="0"/>
                        <a:t>5</a:t>
                      </a:r>
                      <a:r>
                        <a:rPr lang="ru-RU" sz="1100" dirty="0" smtClean="0"/>
                        <a:t>)-(+27)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Охлажденная вода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100" dirty="0" smtClean="0"/>
                        <a:t>(-17)-(+15) 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100" dirty="0" smtClean="0"/>
                        <a:t>Гликоли и специальные солевые растворы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100" dirty="0" smtClean="0"/>
                        <a:t>(-45)-(+4) 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100" dirty="0" smtClean="0"/>
                        <a:t>Аммиак, фреоны, пропан, пропилен или бутан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100" dirty="0" smtClean="0"/>
                        <a:t>(-100)-(-45)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100" dirty="0" smtClean="0"/>
                        <a:t>Этан, этилен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(-210)-(-100)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Метан, воздух,</a:t>
                      </a:r>
                      <a:r>
                        <a:rPr lang="ru-RU" sz="1100" baseline="0" dirty="0" smtClean="0"/>
                        <a:t> азот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(-240)-(-180)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Водород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…-(-</a:t>
                      </a:r>
                      <a:r>
                        <a:rPr lang="en-US" sz="1100" dirty="0" smtClean="0"/>
                        <a:t>24</a:t>
                      </a:r>
                      <a:r>
                        <a:rPr lang="ru-RU" sz="1100" dirty="0" smtClean="0"/>
                        <a:t>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Гелий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6" name="Picture 2" descr="Ideal vapour compression refrigeration cycle of propane on the p-h diagram.  |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682" y="3429000"/>
            <a:ext cx="422256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67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1054100" y="87015"/>
            <a:ext cx="8089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Ключевые эвристики холодильных процессов</a:t>
            </a:r>
            <a:endParaRPr lang="ru-RU" altLang="ru-RU" sz="2100" b="1" dirty="0"/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250825" y="836712"/>
            <a:ext cx="864235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Приемлемой холодопроизводительностью считается 12,7 МДж/ч.</a:t>
            </a:r>
          </a:p>
          <a:p>
            <a:pPr marL="342900" indent="-3429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Примерные мощности компрессора хладагента (верхний температурный уровень - 37 °С) в зависимости от нижнего температурного уровня: (-7) °С  - 910 Вт/т хладагента; (-18) °С – 1290 Вт/т; (-40) °С – 2280 Вт/т; (-62) °С – 3820 Вт/т.</a:t>
            </a:r>
          </a:p>
          <a:p>
            <a:pPr marL="342900" indent="-3429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Для охлаждения до температур ниже (-62 °С) следует использовать каскадные циклы с использованием 2-3 хладагентов.</a:t>
            </a:r>
          </a:p>
          <a:p>
            <a:pPr marL="342900" indent="-3429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Степень сжатия хладагента на одной ступени компримирования не должна превышать 4.</a:t>
            </a:r>
          </a:p>
          <a:p>
            <a:pPr marL="342900" indent="-3429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При многоступенчатом сжатии экономически целесообразно использовать </a:t>
            </a:r>
            <a:r>
              <a:rPr lang="ru-RU" altLang="ru-RU" sz="1800" dirty="0" err="1" smtClean="0"/>
              <a:t>межстадийную</a:t>
            </a:r>
            <a:r>
              <a:rPr lang="ru-RU" altLang="ru-RU" sz="1800" dirty="0" smtClean="0"/>
              <a:t> сепарацию хладагента, т.е. экономайзер.</a:t>
            </a:r>
            <a:endParaRPr lang="en-US" altLang="ru-RU" sz="1800" dirty="0" smtClean="0"/>
          </a:p>
          <a:p>
            <a:pPr marL="342900" indent="-342900"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 dirty="0" smtClean="0"/>
              <a:t>Оборотная вода:</a:t>
            </a: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307472"/>
              </p:ext>
            </p:extLst>
          </p:nvPr>
        </p:nvGraphicFramePr>
        <p:xfrm>
          <a:off x="323529" y="4509120"/>
          <a:ext cx="4176464" cy="18788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813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51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738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Примерные характеристики применяемой </a:t>
                      </a:r>
                      <a:r>
                        <a:rPr lang="ru-RU" sz="1100" baseline="0" dirty="0" smtClean="0"/>
                        <a:t>оборотной воды</a:t>
                      </a:r>
                      <a:endParaRPr lang="ru-RU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738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Оборотная вода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738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Температура</a:t>
                      </a:r>
                      <a:r>
                        <a:rPr lang="ru-RU" sz="1100" baseline="0" dirty="0" smtClean="0"/>
                        <a:t> воды, поступающей в теплообменники, °С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27-32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0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Температура</a:t>
                      </a:r>
                      <a:r>
                        <a:rPr lang="ru-RU" sz="1100" baseline="0" dirty="0" smtClean="0"/>
                        <a:t> нагретой воды, выходящей из теплообменника, °С</a:t>
                      </a:r>
                      <a:endParaRPr lang="ru-RU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46-52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650" y="3933056"/>
            <a:ext cx="3105908" cy="1890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277072" y="6052910"/>
            <a:ext cx="331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200" dirty="0" smtClean="0"/>
              <a:t>Рисунок - Контроль температуры в испарителе хладагента</a:t>
            </a:r>
          </a:p>
        </p:txBody>
      </p:sp>
    </p:spTree>
    <p:extLst>
      <p:ext uri="{BB962C8B-B14F-4D97-AF65-F5344CB8AC3E}">
        <p14:creationId xmlns:p14="http://schemas.microsoft.com/office/powerpoint/2010/main" val="45095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1054100" y="87015"/>
            <a:ext cx="8089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Сравнение хладагентов</a:t>
            </a:r>
            <a:endParaRPr lang="ru-RU" altLang="ru-RU" sz="2100" b="1" dirty="0"/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51519" y="908720"/>
            <a:ext cx="86138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200" dirty="0" smtClean="0"/>
              <a:t>Таблица</a:t>
            </a:r>
            <a:r>
              <a:rPr lang="ru-RU" altLang="ru-RU" sz="1200" dirty="0" smtClean="0"/>
              <a:t> </a:t>
            </a:r>
            <a:r>
              <a:rPr lang="ru-RU" altLang="ru-RU" sz="1200" dirty="0" smtClean="0"/>
              <a:t>– Сравнение эффективности хладагентов (холодопроизводительность – 1 кВт)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200" dirty="0" smtClean="0"/>
              <a:t>Температуры: испарения хладагента – 258 К, конденсации хладагента – 303 К, переохлаждения – 0 К, перегрева – 0 К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77" y="1385186"/>
            <a:ext cx="8983646" cy="333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25436" y="6570703"/>
            <a:ext cx="547260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ru-RU" altLang="ru-RU" sz="700" i="1" dirty="0" smtClean="0"/>
              <a:t>*</a:t>
            </a:r>
            <a:r>
              <a:rPr lang="en-US" altLang="ru-RU" sz="700" i="1" dirty="0" smtClean="0"/>
              <a:t>Chemical </a:t>
            </a:r>
            <a:r>
              <a:rPr lang="en-US" altLang="ru-RU" sz="700" i="1" dirty="0"/>
              <a:t>Process </a:t>
            </a:r>
            <a:r>
              <a:rPr lang="en-US" altLang="ru-RU" sz="700" i="1" dirty="0" smtClean="0"/>
              <a:t>Equipment</a:t>
            </a:r>
            <a:r>
              <a:rPr lang="ru-RU" altLang="ru-RU" sz="700" i="1" dirty="0" smtClean="0"/>
              <a:t>: </a:t>
            </a:r>
            <a:r>
              <a:rPr lang="en-US" altLang="ru-RU" sz="700" i="1" dirty="0" smtClean="0"/>
              <a:t>Selection </a:t>
            </a:r>
            <a:r>
              <a:rPr lang="en-US" altLang="ru-RU" sz="700" i="1" dirty="0"/>
              <a:t>and </a:t>
            </a:r>
            <a:r>
              <a:rPr lang="en-US" altLang="ru-RU" sz="700" i="1" dirty="0" smtClean="0"/>
              <a:t>Design</a:t>
            </a:r>
            <a:r>
              <a:rPr lang="ru-RU" altLang="ru-RU" sz="700" i="1" dirty="0" smtClean="0"/>
              <a:t> / </a:t>
            </a:r>
            <a:r>
              <a:rPr lang="en-US" altLang="ru-RU" sz="700" i="1" dirty="0"/>
              <a:t>James R. Couper, W. Roy Penney, James R. </a:t>
            </a:r>
            <a:r>
              <a:rPr lang="en-US" altLang="ru-RU" sz="700" i="1" dirty="0" smtClean="0"/>
              <a:t>Fair</a:t>
            </a:r>
            <a:r>
              <a:rPr lang="ru-RU" altLang="ru-RU" sz="700" i="1" dirty="0" smtClean="0"/>
              <a:t>. - </a:t>
            </a:r>
            <a:r>
              <a:rPr lang="en-US" altLang="ru-RU" sz="700" i="1" dirty="0" smtClean="0"/>
              <a:t>3rd Edition</a:t>
            </a:r>
            <a:r>
              <a:rPr lang="ru-RU" altLang="ru-RU" sz="700" i="1" dirty="0" smtClean="0"/>
              <a:t>.</a:t>
            </a:r>
            <a:r>
              <a:rPr lang="en-US" altLang="ru-RU" sz="700" i="1" dirty="0" smtClean="0"/>
              <a:t> – 2012</a:t>
            </a:r>
            <a:r>
              <a:rPr lang="ru-RU" altLang="ru-RU" sz="700" i="1" dirty="0"/>
              <a:t>.</a:t>
            </a:r>
            <a:endParaRPr lang="ru-RU" altLang="ru-RU" sz="700" i="1" dirty="0" smtClean="0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99354" y="4910286"/>
            <a:ext cx="552477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26670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dirty="0" smtClean="0"/>
              <a:t>Коэффициент эффективности (</a:t>
            </a:r>
            <a:r>
              <a:rPr lang="ru-RU" altLang="ru-RU" sz="1400" i="1" dirty="0" smtClean="0"/>
              <a:t>холодильный коэффициент</a:t>
            </a:r>
            <a:r>
              <a:rPr lang="ru-RU" altLang="ru-RU" sz="1400" dirty="0" smtClean="0"/>
              <a:t>) = Энергия, поглощенная хладагентом на нижнем температурном уровне / Энергия, подведенная к хладагенту при сжатии</a:t>
            </a:r>
          </a:p>
        </p:txBody>
      </p:sp>
      <p:pic>
        <p:nvPicPr>
          <p:cNvPr id="9" name="Picture 2" descr="Ideal vapour compression refrigeration cycle of propane on the p-h diagram.  |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645401"/>
            <a:ext cx="3195679" cy="212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5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4405</TotalTime>
  <Words>1721</Words>
  <Application>Microsoft Office PowerPoint</Application>
  <PresentationFormat>Экран (4:3)</PresentationFormat>
  <Paragraphs>291</Paragraphs>
  <Slides>26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Оформление по умолчанию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959</cp:revision>
  <dcterms:created xsi:type="dcterms:W3CDTF">2007-06-17T17:17:26Z</dcterms:created>
  <dcterms:modified xsi:type="dcterms:W3CDTF">2024-03-07T05:01:58Z</dcterms:modified>
</cp:coreProperties>
</file>