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577" r:id="rId3"/>
    <p:sldId id="2622" r:id="rId4"/>
    <p:sldId id="2661" r:id="rId5"/>
    <p:sldId id="2620" r:id="rId6"/>
    <p:sldId id="2621" r:id="rId7"/>
    <p:sldId id="2623" r:id="rId8"/>
    <p:sldId id="2624" r:id="rId9"/>
    <p:sldId id="2625" r:id="rId10"/>
    <p:sldId id="2626" r:id="rId11"/>
    <p:sldId id="2627" r:id="rId12"/>
    <p:sldId id="2628" r:id="rId13"/>
    <p:sldId id="2629" r:id="rId14"/>
    <p:sldId id="2642" r:id="rId15"/>
    <p:sldId id="2662" r:id="rId16"/>
    <p:sldId id="2631" r:id="rId17"/>
    <p:sldId id="2632" r:id="rId18"/>
    <p:sldId id="2659" r:id="rId19"/>
    <p:sldId id="2633" r:id="rId20"/>
    <p:sldId id="2677" r:id="rId21"/>
    <p:sldId id="2679" r:id="rId22"/>
    <p:sldId id="2636" r:id="rId23"/>
    <p:sldId id="2660" r:id="rId24"/>
    <p:sldId id="2666" r:id="rId25"/>
    <p:sldId id="2674" r:id="rId26"/>
    <p:sldId id="2638" r:id="rId27"/>
    <p:sldId id="2668" r:id="rId28"/>
    <p:sldId id="2670" r:id="rId29"/>
    <p:sldId id="2671" r:id="rId30"/>
    <p:sldId id="2673" r:id="rId31"/>
    <p:sldId id="2675" r:id="rId32"/>
    <p:sldId id="2676" r:id="rId33"/>
    <p:sldId id="2639" r:id="rId34"/>
    <p:sldId id="2667" r:id="rId35"/>
    <p:sldId id="2640" r:id="rId36"/>
    <p:sldId id="2641" r:id="rId37"/>
    <p:sldId id="2643" r:id="rId38"/>
    <p:sldId id="2644" r:id="rId39"/>
    <p:sldId id="2645" r:id="rId40"/>
    <p:sldId id="2646" r:id="rId41"/>
    <p:sldId id="2647" r:id="rId42"/>
    <p:sldId id="2648" r:id="rId43"/>
    <p:sldId id="2680" r:id="rId44"/>
    <p:sldId id="2652" r:id="rId45"/>
    <p:sldId id="587" r:id="rId46"/>
    <p:sldId id="2653" r:id="rId47"/>
    <p:sldId id="2654" r:id="rId48"/>
    <p:sldId id="2655" r:id="rId49"/>
    <p:sldId id="573" r:id="rId50"/>
    <p:sldId id="2656" r:id="rId51"/>
    <p:sldId id="2657" r:id="rId52"/>
    <p:sldId id="2658" r:id="rId53"/>
    <p:sldId id="2665" r:id="rId54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6CD"/>
    <a:srgbClr val="ECF3E8"/>
    <a:srgbClr val="D4D4D4"/>
    <a:srgbClr val="EBEBEB"/>
    <a:srgbClr val="71AF27"/>
    <a:srgbClr val="28BE46"/>
    <a:srgbClr val="393939"/>
    <a:srgbClr val="686868"/>
    <a:srgbClr val="A2A1A1"/>
    <a:srgbClr val="6C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-63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56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6EA5C3C-4B25-41E8-AB68-37F125EA71B8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B84E0B0-0800-474B-A65E-C8FA648A0085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9416DFE-D87F-487F-8930-C703FED101A0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D747349-2DB1-4C86-99CD-DEBD5FC7BA1C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558363"/>
            <a:ext cx="1946933" cy="50040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295D1B9-19EA-449B-A8E9-328FD1CE07EA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572FD20-7506-48CE-BD9A-8F1DCCBED3F3}" type="datetime1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85D852C-8433-46D2-81C4-1A3B322FFC25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9515E98-E7A8-4953-B002-F15F58CA2D55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FEB654C-8EB3-4354-BA50-BE55FFB02FC9}" type="datetime1">
              <a:rPr lang="ru-RU" smtClean="0"/>
              <a:t>07.03.2024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788B86-147C-4E59-B2BB-B88088B131CD}" type="datetime1">
              <a:rPr lang="ru-RU" smtClean="0"/>
              <a:t>07.03.2024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05F1251-4F6C-4934-89D2-16B9E9AACAF9}" type="datetime1">
              <a:rPr lang="ru-RU" smtClean="0"/>
              <a:t>07.03.2024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DD9777A-D7D6-461B-BCAB-D3DB397CD924}" type="datetime1">
              <a:rPr lang="ru-RU" smtClean="0"/>
              <a:t>07.03.2024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0238A66B-EFAE-D8AE-41B5-99056C01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0454" y="1894704"/>
            <a:ext cx="6963880" cy="2007994"/>
          </a:xfrm>
        </p:spPr>
        <p:txBody>
          <a:bodyPr>
            <a:noAutofit/>
          </a:bodyPr>
          <a:lstStyle/>
          <a:p>
            <a:r>
              <a:rPr lang="ru-RU" sz="2200" smtClean="0"/>
              <a:t>очистка </a:t>
            </a:r>
            <a:r>
              <a:rPr lang="ru-RU" sz="2200" dirty="0" smtClean="0"/>
              <a:t>газа от </a:t>
            </a:r>
            <a:r>
              <a:rPr lang="ru-RU" sz="2200" dirty="0"/>
              <a:t>кислых компонентов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="" xmlns:a16="http://schemas.microsoft.com/office/drawing/2014/main" id="{C4F39DC3-6A7D-7C6F-039E-7EAC2ACF7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</a:t>
            </a:r>
            <a:r>
              <a:rPr lang="ru-RU" dirty="0" smtClean="0"/>
              <a:t>№6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0947B76D-2B5F-164C-7A2C-B4CA21F21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mtClean="0"/>
              <a:t>01.03.2024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5DB5B17-1086-C683-3F38-E7F971894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0589" y="4979008"/>
            <a:ext cx="5775968" cy="808038"/>
          </a:xfrm>
        </p:spPr>
        <p:txBody>
          <a:bodyPr/>
          <a:lstStyle/>
          <a:p>
            <a:r>
              <a:rPr lang="ru-RU" altLang="ru-RU" sz="1800" b="1" dirty="0"/>
              <a:t>Лектор – к.т.н., доцент ОХИ Юрьев Е.М.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838198" y="2032234"/>
            <a:ext cx="11044054" cy="281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36000" rIns="72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800" b="1" dirty="0" err="1">
                <a:latin typeface="+mn-lt"/>
              </a:rPr>
              <a:t>Бекиров</a:t>
            </a:r>
            <a:r>
              <a:rPr lang="ru-RU" altLang="ru-RU" sz="1800" b="1" dirty="0">
                <a:latin typeface="+mn-lt"/>
              </a:rPr>
              <a:t> Т.М. </a:t>
            </a:r>
            <a:r>
              <a:rPr lang="ru-RU" altLang="ru-RU" sz="1800" dirty="0">
                <a:latin typeface="+mn-lt"/>
              </a:rPr>
              <a:t>Первичная переработка природных газов – М.: Химия, 1987. – 256 с.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altLang="ru-RU" sz="1800" dirty="0">
                <a:latin typeface="+mn-lt"/>
              </a:rPr>
              <a:t>Квалифицированная первичная переработка нефтяных и природных углеводородных газов / </a:t>
            </a:r>
            <a:r>
              <a:rPr lang="ru-RU" altLang="ru-RU" sz="1800" b="1" dirty="0">
                <a:latin typeface="+mn-lt"/>
              </a:rPr>
              <a:t>М. А. Берлин</a:t>
            </a:r>
            <a:r>
              <a:rPr lang="ru-RU" altLang="ru-RU" sz="1800" dirty="0">
                <a:latin typeface="+mn-lt"/>
              </a:rPr>
              <a:t>, В. Г. Гореченков, В. П. Капралов.  – Краснодар: Советская Кубань, 2012. – 515 с.</a:t>
            </a:r>
            <a:endParaRPr lang="en-US" altLang="ru-RU" sz="1800" dirty="0">
              <a:latin typeface="+mn-lt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altLang="ru-RU" sz="1800" b="1" dirty="0">
                <a:latin typeface="+mn-lt"/>
              </a:rPr>
              <a:t>Очистка и переработка природных газов / Д.М. </a:t>
            </a:r>
            <a:r>
              <a:rPr lang="ru-RU" altLang="ru-RU" sz="1800" b="1" dirty="0" err="1">
                <a:latin typeface="+mn-lt"/>
              </a:rPr>
              <a:t>Кемпбел</a:t>
            </a:r>
            <a:r>
              <a:rPr lang="ru-RU" altLang="ru-RU" sz="1800" dirty="0">
                <a:latin typeface="+mn-lt"/>
              </a:rPr>
              <a:t>; Перевод с англ. к.т.н. В.П. Лакеева; Под общ. ред. д.т.н. С.Ф. Гудкова. – Москва: Недра, 1977. – 349 с.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1BC888-D279-2304-58F9-BB39FAFD5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Список дополнительной литературы</a:t>
            </a:r>
            <a:endParaRPr lang="ru-RU" sz="28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52AE650-2FBE-0B83-67A4-902501CB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54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Нежелательные примеси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ru-RU" sz="1600" b="1" dirty="0"/>
              <a:t>К числу нежелательных химических примесей, содержащихся в углеводородных газовых смесях относятся:</a:t>
            </a:r>
          </a:p>
          <a:p>
            <a:pPr marL="457200" lvl="1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токсичные;</a:t>
            </a:r>
          </a:p>
          <a:p>
            <a:pPr marL="457200" lvl="1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коррозионно-агрессивные серосодержащие соединения;</a:t>
            </a:r>
          </a:p>
          <a:p>
            <a:pPr marL="457200" lvl="1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негорючие инертные </a:t>
            </a:r>
            <a:r>
              <a:rPr lang="ru-RU" dirty="0" err="1"/>
              <a:t>газы</a:t>
            </a:r>
            <a:r>
              <a:rPr lang="ru-RU" dirty="0"/>
              <a:t>, снижающие теплоту сгорания углеводородного газа.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ru-RU" sz="1600" dirty="0"/>
              <a:t>Среди серосодержащих  примесей чаще всего присутствуют </a:t>
            </a:r>
            <a:r>
              <a:rPr lang="ru-RU" sz="1600" b="1" dirty="0"/>
              <a:t>сероводород</a:t>
            </a:r>
            <a:r>
              <a:rPr lang="ru-RU" sz="1600" dirty="0"/>
              <a:t> (H</a:t>
            </a:r>
            <a:r>
              <a:rPr lang="ru-RU" sz="1600" baseline="-25000" dirty="0"/>
              <a:t>2</a:t>
            </a:r>
            <a:r>
              <a:rPr lang="ru-RU" sz="1600" dirty="0"/>
              <a:t>S), </a:t>
            </a:r>
            <a:r>
              <a:rPr lang="ru-RU" sz="1600" b="1" dirty="0" err="1"/>
              <a:t>серооксид</a:t>
            </a:r>
            <a:r>
              <a:rPr lang="ru-RU" sz="1600" b="1" dirty="0"/>
              <a:t> углерода </a:t>
            </a:r>
            <a:r>
              <a:rPr lang="ru-RU" sz="1600" dirty="0"/>
              <a:t>(СО</a:t>
            </a:r>
            <a:r>
              <a:rPr lang="en-US" sz="1600" dirty="0"/>
              <a:t>S</a:t>
            </a:r>
            <a:r>
              <a:rPr lang="ru-RU" sz="1600" dirty="0"/>
              <a:t>), </a:t>
            </a:r>
            <a:r>
              <a:rPr lang="ru-RU" sz="1600" b="1" dirty="0"/>
              <a:t>сероуглерод</a:t>
            </a:r>
            <a:r>
              <a:rPr lang="ru-RU" sz="1600" dirty="0"/>
              <a:t> (С</a:t>
            </a:r>
            <a:r>
              <a:rPr lang="en-US" sz="1600" dirty="0"/>
              <a:t>S</a:t>
            </a:r>
            <a:r>
              <a:rPr lang="ru-RU" sz="1600" baseline="-25000" dirty="0"/>
              <a:t>2</a:t>
            </a:r>
            <a:r>
              <a:rPr lang="ru-RU" sz="1600" dirty="0"/>
              <a:t>) </a:t>
            </a:r>
            <a:r>
              <a:rPr lang="ru-RU" sz="1600" b="1" dirty="0"/>
              <a:t>меркаптаны</a:t>
            </a:r>
            <a:r>
              <a:rPr lang="ru-RU" sz="1600" dirty="0"/>
              <a:t> (</a:t>
            </a:r>
            <a:r>
              <a:rPr lang="en-US" sz="1600" dirty="0" err="1"/>
              <a:t>C</a:t>
            </a:r>
            <a:r>
              <a:rPr lang="en-US" sz="1600" baseline="-25000" dirty="0" err="1"/>
              <a:t>n</a:t>
            </a:r>
            <a:r>
              <a:rPr lang="en-US" sz="1600" dirty="0" err="1"/>
              <a:t>H</a:t>
            </a:r>
            <a:r>
              <a:rPr lang="ru-RU" sz="1600" baseline="-25000" dirty="0"/>
              <a:t>2</a:t>
            </a:r>
            <a:r>
              <a:rPr lang="en-US" sz="1600" baseline="-25000" dirty="0"/>
              <a:t>n</a:t>
            </a:r>
            <a:r>
              <a:rPr lang="ru-RU" sz="1600" baseline="-25000" dirty="0"/>
              <a:t>-1</a:t>
            </a:r>
            <a:r>
              <a:rPr lang="ru-RU" sz="1600" dirty="0"/>
              <a:t>-</a:t>
            </a:r>
            <a:r>
              <a:rPr lang="en-US" sz="1600" dirty="0"/>
              <a:t>SH</a:t>
            </a:r>
            <a:r>
              <a:rPr lang="ru-RU" sz="1600" dirty="0"/>
              <a:t>), а в газовом конденсате – также </a:t>
            </a:r>
            <a:r>
              <a:rPr lang="ru-RU" sz="1600" b="1" dirty="0"/>
              <a:t>сульфиды</a:t>
            </a:r>
            <a:r>
              <a:rPr lang="ru-RU" sz="1600" dirty="0"/>
              <a:t> (</a:t>
            </a:r>
            <a:r>
              <a:rPr lang="en-US" sz="1600" dirty="0"/>
              <a:t>R</a:t>
            </a:r>
            <a:r>
              <a:rPr lang="ru-RU" sz="1600" dirty="0"/>
              <a:t>-</a:t>
            </a:r>
            <a:r>
              <a:rPr lang="en-US" sz="1600" dirty="0"/>
              <a:t>S</a:t>
            </a:r>
            <a:r>
              <a:rPr lang="ru-RU" sz="1600" dirty="0"/>
              <a:t>-</a:t>
            </a:r>
            <a:r>
              <a:rPr lang="en-US" sz="1600" dirty="0"/>
              <a:t>R</a:t>
            </a:r>
            <a:r>
              <a:rPr lang="ru-RU" sz="1600" dirty="0"/>
              <a:t>) и </a:t>
            </a:r>
            <a:r>
              <a:rPr lang="ru-RU" sz="1600" b="1" dirty="0"/>
              <a:t>дисульфиды</a:t>
            </a:r>
            <a:r>
              <a:rPr lang="ru-RU" sz="1600" dirty="0"/>
              <a:t> (</a:t>
            </a:r>
            <a:r>
              <a:rPr lang="en-US" sz="1600" dirty="0"/>
              <a:t>R</a:t>
            </a:r>
            <a:r>
              <a:rPr lang="ru-RU" sz="1600" dirty="0"/>
              <a:t>-</a:t>
            </a:r>
            <a:r>
              <a:rPr lang="en-US" sz="1600" dirty="0"/>
              <a:t>S</a:t>
            </a:r>
            <a:r>
              <a:rPr lang="ru-RU" sz="1600" dirty="0"/>
              <a:t>-</a:t>
            </a:r>
            <a:r>
              <a:rPr lang="en-US" sz="1600" dirty="0"/>
              <a:t>S</a:t>
            </a:r>
            <a:r>
              <a:rPr lang="ru-RU" sz="1600" dirty="0"/>
              <a:t>-</a:t>
            </a:r>
            <a:r>
              <a:rPr lang="en-US" sz="1600" dirty="0"/>
              <a:t>R</a:t>
            </a:r>
            <a:r>
              <a:rPr lang="ru-RU" sz="1600" dirty="0"/>
              <a:t>).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ru-RU" sz="1600" dirty="0"/>
              <a:t>В состав инертных газов входят </a:t>
            </a:r>
            <a:r>
              <a:rPr lang="ru-RU" sz="1600" b="1" dirty="0"/>
              <a:t>диоксид </a:t>
            </a:r>
            <a:r>
              <a:rPr lang="ru-RU" sz="1600" b="1" dirty="0" smtClean="0"/>
              <a:t>углерода и азот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28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155070-64B1-BB36-BF42-D4C80B6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 smtClean="0"/>
              <a:t>Кислые газы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2AA9A67-0DE6-45F1-82CB-81C0AC7BF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ru-RU" sz="1600" b="1" dirty="0" smtClean="0"/>
              <a:t>Углекислый </a:t>
            </a:r>
            <a:r>
              <a:rPr lang="ru-RU" sz="1600" b="1" dirty="0"/>
              <a:t>газ </a:t>
            </a:r>
            <a:r>
              <a:rPr lang="ru-RU" sz="1600" b="1" dirty="0" smtClean="0"/>
              <a:t>и </a:t>
            </a:r>
            <a:r>
              <a:rPr lang="ru-RU" sz="1600" b="1" dirty="0"/>
              <a:t>сероводород </a:t>
            </a:r>
            <a:r>
              <a:rPr lang="ru-RU" sz="1600" b="1" dirty="0" smtClean="0"/>
              <a:t>называют </a:t>
            </a:r>
            <a:r>
              <a:rPr lang="ru-RU" sz="1600" b="1" dirty="0"/>
              <a:t>кислыми газами, потому что при растворении в воде они образуют слабые кислоты. Вода является наиболее распространенным загрязнителем в потоках природного газа.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ru-RU" sz="1600" dirty="0"/>
              <a:t>В </a:t>
            </a:r>
            <a:r>
              <a:rPr lang="ru-RU" sz="1600" dirty="0" smtClean="0"/>
              <a:t>присутствии водяных паров эти </a:t>
            </a:r>
            <a:r>
              <a:rPr lang="ru-RU" sz="1600" dirty="0"/>
              <a:t>соединения могут вызывать серьезные </a:t>
            </a:r>
            <a:r>
              <a:rPr lang="ru-RU" sz="1600" dirty="0" smtClean="0"/>
              <a:t>коррозионные проблемы в </a:t>
            </a:r>
            <a:r>
              <a:rPr lang="ru-RU" sz="1600" dirty="0"/>
              <a:t>зависимости от концентрации и рабочего давления в системе.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ru-RU" sz="1600" dirty="0" smtClean="0"/>
              <a:t>«</a:t>
            </a:r>
            <a:r>
              <a:rPr lang="ru-RU" sz="1600" i="1" dirty="0" smtClean="0"/>
              <a:t>Сернистый газ</a:t>
            </a:r>
            <a:r>
              <a:rPr lang="ru-RU" sz="1600" dirty="0" smtClean="0"/>
              <a:t>» — термин применяется при наличии </a:t>
            </a:r>
            <a:r>
              <a:rPr lang="ru-RU" sz="1600" dirty="0"/>
              <a:t>сероводорода и/или других органических соединений серы в газе </a:t>
            </a:r>
            <a:r>
              <a:rPr lang="ru-RU" sz="1600" dirty="0" smtClean="0"/>
              <a:t>в </a:t>
            </a:r>
            <a:r>
              <a:rPr lang="ru-RU" sz="1600" dirty="0"/>
              <a:t>количествах, которые превышают </a:t>
            </a:r>
            <a:r>
              <a:rPr lang="ru-RU" sz="1600" dirty="0" smtClean="0"/>
              <a:t>в продукте </a:t>
            </a:r>
            <a:r>
              <a:rPr lang="ru-RU" sz="1600" dirty="0"/>
              <a:t>допустимые </a:t>
            </a:r>
            <a:r>
              <a:rPr lang="ru-RU" sz="1600" dirty="0" smtClean="0"/>
              <a:t>пределы.</a:t>
            </a:r>
            <a:endParaRPr lang="ru-RU" sz="1600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ru-RU" sz="1600" dirty="0" smtClean="0"/>
              <a:t>«</a:t>
            </a:r>
            <a:r>
              <a:rPr lang="ru-RU" sz="1600" i="1" dirty="0" smtClean="0"/>
              <a:t>Кислый </a:t>
            </a:r>
            <a:r>
              <a:rPr lang="ru-RU" sz="1600" i="1" dirty="0"/>
              <a:t>газ</a:t>
            </a:r>
            <a:r>
              <a:rPr lang="ru-RU" sz="1600" dirty="0" smtClean="0"/>
              <a:t>» - собирательный термин, обозначающий газовый поток – смесь сероводорода и углекислого газа, полученную при регенерации абсорбента установки очистки природного газа от кислых газов.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97F645-700D-1FBD-A891-92C9C395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69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687737-C2C1-AB85-1AF7-F26F060A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Почему нужно удалять эти соединения?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D14340C-DE5A-5329-C22F-D0EF1279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318F50F-617D-A91D-DA09-E976663E6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1785212"/>
            <a:ext cx="8550898" cy="485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ru-RU" altLang="ru-RU" sz="1600" dirty="0">
                <a:latin typeface="+mn-lt"/>
              </a:rPr>
              <a:t>Меркаптаны, </a:t>
            </a:r>
            <a:r>
              <a:rPr lang="en-US" altLang="ru-RU" sz="1600" dirty="0">
                <a:latin typeface="+mn-lt"/>
              </a:rPr>
              <a:t>COS</a:t>
            </a:r>
            <a:r>
              <a:rPr lang="ru-RU" altLang="ru-RU" sz="1600" dirty="0">
                <a:latin typeface="+mn-lt"/>
              </a:rPr>
              <a:t> и сероводород – токсичные вещества, обладают отвратительными запахами, вызывают раздражение слизистых оболочек</a:t>
            </a:r>
            <a:r>
              <a:rPr lang="ru-RU" altLang="ru-RU" sz="1600" dirty="0" smtClean="0">
                <a:latin typeface="+mn-lt"/>
              </a:rPr>
              <a:t>. При сжигании </a:t>
            </a:r>
            <a:r>
              <a:rPr lang="ru-RU" altLang="ru-RU" sz="1600" dirty="0">
                <a:latin typeface="+mn-lt"/>
              </a:rPr>
              <a:t>образуют SO</a:t>
            </a:r>
            <a:r>
              <a:rPr lang="ru-RU" altLang="ru-RU" sz="1600" baseline="-25000" dirty="0">
                <a:latin typeface="+mn-lt"/>
              </a:rPr>
              <a:t>2</a:t>
            </a:r>
            <a:r>
              <a:rPr lang="ru-RU" altLang="ru-RU" sz="1600" dirty="0">
                <a:latin typeface="+mn-lt"/>
              </a:rPr>
              <a:t>, который раздражает дыхательные пути и способствует </a:t>
            </a:r>
            <a:r>
              <a:rPr lang="ru-RU" altLang="ru-RU" sz="1600" dirty="0" smtClean="0">
                <a:latin typeface="+mn-lt"/>
              </a:rPr>
              <a:t>выпадению кислотных дождей.</a:t>
            </a:r>
            <a:endParaRPr lang="ru-RU" altLang="ru-RU" sz="1600" dirty="0">
              <a:latin typeface="+mn-lt"/>
            </a:endParaRP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None/>
            </a:pPr>
            <a:r>
              <a:rPr lang="ru-RU" altLang="ru-RU" sz="1600" dirty="0">
                <a:latin typeface="+mn-lt"/>
              </a:rPr>
              <a:t>Меркаптаны, сероуглерод, сероводород, диоксид углерода, особенно, во влажной среде вызывают коррозию с образованием </a:t>
            </a:r>
            <a:r>
              <a:rPr lang="ru-RU" altLang="ru-RU" sz="1600" dirty="0" err="1">
                <a:latin typeface="+mn-lt"/>
              </a:rPr>
              <a:t>меркаптидов</a:t>
            </a:r>
            <a:r>
              <a:rPr lang="ru-RU" altLang="ru-RU" sz="1600" dirty="0">
                <a:latin typeface="+mn-lt"/>
              </a:rPr>
              <a:t>, сульфидов и карбонатов.</a:t>
            </a: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None/>
            </a:pPr>
            <a:r>
              <a:rPr lang="ru-RU" altLang="ru-RU" sz="1600" dirty="0" smtClean="0">
                <a:latin typeface="+mn-lt"/>
              </a:rPr>
              <a:t>Меркаптаны, сульфиды, кислородсодержащие соединения  являются ядами для катализаторов газо- и нефтепереработки.</a:t>
            </a:r>
            <a:r>
              <a:rPr lang="en-US" altLang="ru-RU" sz="1600" dirty="0" smtClean="0">
                <a:latin typeface="+mn-lt"/>
              </a:rPr>
              <a:t> </a:t>
            </a: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None/>
            </a:pPr>
            <a:r>
              <a:rPr lang="ru-RU" altLang="ru-RU" sz="1600" dirty="0" smtClean="0">
                <a:latin typeface="+mn-lt"/>
              </a:rPr>
              <a:t>CO</a:t>
            </a:r>
            <a:r>
              <a:rPr lang="ru-RU" altLang="ru-RU" sz="1600" baseline="-25000" dirty="0" smtClean="0">
                <a:latin typeface="+mn-lt"/>
              </a:rPr>
              <a:t>2</a:t>
            </a:r>
            <a:r>
              <a:rPr lang="ru-RU" altLang="ru-RU" sz="1600" dirty="0" smtClean="0">
                <a:latin typeface="+mn-lt"/>
              </a:rPr>
              <a:t> </a:t>
            </a:r>
            <a:r>
              <a:rPr lang="ru-RU" altLang="ru-RU" sz="1600" dirty="0">
                <a:latin typeface="+mn-lt"/>
              </a:rPr>
              <a:t>и H</a:t>
            </a:r>
            <a:r>
              <a:rPr lang="ru-RU" altLang="ru-RU" sz="1600" baseline="-25000" dirty="0">
                <a:latin typeface="+mn-lt"/>
              </a:rPr>
              <a:t>2</a:t>
            </a:r>
            <a:r>
              <a:rPr lang="ru-RU" altLang="ru-RU" sz="1600" dirty="0">
                <a:latin typeface="+mn-lt"/>
              </a:rPr>
              <a:t>S снижают теплоту сгорания газообразного топлива, являются балластом при перекачке газа</a:t>
            </a:r>
            <a:r>
              <a:rPr lang="ru-RU" altLang="ru-RU" sz="1600" dirty="0" smtClean="0">
                <a:latin typeface="+mn-lt"/>
              </a:rPr>
              <a:t>.</a:t>
            </a:r>
            <a:endParaRPr lang="ru-RU" altLang="ru-RU" sz="1600" dirty="0" smtClean="0">
              <a:latin typeface="+mn-lt"/>
            </a:endParaRPr>
          </a:p>
          <a:p>
            <a:pPr indent="457200" algn="just" eaLnBrk="1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None/>
            </a:pPr>
            <a:r>
              <a:rPr lang="ru-RU" altLang="ru-RU" sz="1600" dirty="0" smtClean="0">
                <a:latin typeface="+mn-lt"/>
              </a:rPr>
              <a:t>Меркаптаны и сероводород можно утилизировать с целью получения элементарной серы.</a:t>
            </a:r>
            <a:endParaRPr lang="ru-RU" altLang="ru-RU" sz="1600" dirty="0">
              <a:latin typeface="+mn-lt"/>
            </a:endParaRPr>
          </a:p>
        </p:txBody>
      </p:sp>
      <p:pic>
        <p:nvPicPr>
          <p:cNvPr id="14" name="Picture 2" descr="http://www.turbo-don.ru/assets/images/news/040915/12220_BnHover.jpg">
            <a:extLst>
              <a:ext uri="{FF2B5EF4-FFF2-40B4-BE49-F238E27FC236}">
                <a16:creationId xmlns="" xmlns:a16="http://schemas.microsoft.com/office/drawing/2014/main" id="{E12FD365-0391-9755-B9CE-C87E8A6C6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443" y="4839913"/>
            <a:ext cx="1331673" cy="83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="" xmlns:a16="http://schemas.microsoft.com/office/drawing/2014/main" id="{EA9085CD-B881-46C0-BE0E-23E6BDD63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271" y="1796491"/>
            <a:ext cx="1342213" cy="984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="" xmlns:a16="http://schemas.microsoft.com/office/drawing/2014/main" id="{74D00588-E71C-20EA-7FEA-631BA04BE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814" y="2821791"/>
            <a:ext cx="1342213" cy="984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="" xmlns:a16="http://schemas.microsoft.com/office/drawing/2014/main" id="{A35EA250-A5A2-B3A0-F484-CD436305D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811" y="5811470"/>
            <a:ext cx="1331673" cy="8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="" xmlns:a16="http://schemas.microsoft.com/office/drawing/2014/main" id="{5A891B32-12A3-F582-3C1E-C0F7F93A6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814" y="3847091"/>
            <a:ext cx="1342212" cy="89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31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6D3591-A6F4-8398-9D89-9E8AB174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Свойства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ED62975-0BB8-4626-02DE-CF31183D8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6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B46D35-C220-C7E1-C6EC-A27CCFB62AF1}"/>
              </a:ext>
            </a:extLst>
          </p:cNvPr>
          <p:cNvSpPr txBox="1"/>
          <p:nvPr/>
        </p:nvSpPr>
        <p:spPr>
          <a:xfrm>
            <a:off x="838198" y="1892589"/>
            <a:ext cx="11044053" cy="4732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ru-RU" sz="1400" b="1" i="1" dirty="0"/>
              <a:t>Сероводород</a:t>
            </a:r>
            <a:r>
              <a:rPr lang="ru-RU" sz="1400" b="1" dirty="0"/>
              <a:t> </a:t>
            </a:r>
            <a:r>
              <a:rPr lang="ru-RU" sz="1400" dirty="0"/>
              <a:t>— бесцветный газ с запахом тухлых яиц и сладковатым вкусом. </a:t>
            </a:r>
          </a:p>
          <a:p>
            <a:pPr marL="285750" indent="-285750" algn="just" eaLnBrk="1" hangingPunct="1"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При температуре –85,6 °С сероводород кристаллизуется, кипит при температуре –60,4 °С (при 1 </a:t>
            </a:r>
            <a:r>
              <a:rPr lang="ru-RU" sz="1400" dirty="0" err="1"/>
              <a:t>атм</a:t>
            </a:r>
            <a:r>
              <a:rPr lang="ru-RU" sz="1400" dirty="0"/>
              <a:t>). </a:t>
            </a:r>
          </a:p>
          <a:p>
            <a:pPr marL="285750" indent="-285750" algn="just" eaLnBrk="1" hangingPunct="1"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Твердый сероводород существует в трех модификациях с температурами переходов –170, –147 и –85,6 °С. </a:t>
            </a:r>
          </a:p>
          <a:p>
            <a:pPr marL="285750" indent="-285750" algn="just" eaLnBrk="1" hangingPunct="1"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Растворимость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en-US" sz="1400" dirty="0"/>
              <a:t>S </a:t>
            </a:r>
            <a:r>
              <a:rPr lang="ru-RU" sz="1400" dirty="0"/>
              <a:t>в воде в нормальных условиях составляется 3 об./об. </a:t>
            </a:r>
          </a:p>
          <a:p>
            <a:pPr marL="285750" indent="-285750" algn="just" eaLnBrk="1" hangingPunct="1"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Смеси сероводорода с воздухом взрывоопасны в пределах концентрации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en-US" sz="1400" dirty="0"/>
              <a:t>S</a:t>
            </a:r>
            <a:r>
              <a:rPr lang="ru-RU" sz="1400" dirty="0"/>
              <a:t> 4–45 % об. </a:t>
            </a:r>
          </a:p>
          <a:p>
            <a:pPr marL="285750" indent="-285750" algn="just" eaLnBrk="1" hangingPunct="1"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ПДК в воздухе производственных помещений — менее 0,1 мг/л. Токсичность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en-US" sz="1400" dirty="0"/>
              <a:t>S</a:t>
            </a:r>
            <a:r>
              <a:rPr lang="ru-RU" sz="1400" dirty="0"/>
              <a:t> проявляется в его раздражающем действии на слизистые оболочки глаз и верхних дыхательных путей. </a:t>
            </a:r>
          </a:p>
          <a:p>
            <a:pPr marL="285750" indent="-285750" algn="just" eaLnBrk="1" hangingPunct="1"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При коррозии образует сульфиды. Наличие влаги в газе резко усиливает коррозионное действие сероводорода и других кислых компонентов.</a:t>
            </a:r>
          </a:p>
          <a:p>
            <a:pPr indent="457200" algn="just" eaLnBrk="1" hangingPunct="1">
              <a:lnSpc>
                <a:spcPct val="140000"/>
              </a:lnSpc>
              <a:spcBef>
                <a:spcPts val="1200"/>
              </a:spcBef>
              <a:buNone/>
            </a:pPr>
            <a:r>
              <a:rPr lang="ru-RU" sz="1400" b="1" i="1" dirty="0"/>
              <a:t>Сероуглерод</a:t>
            </a:r>
            <a:r>
              <a:rPr lang="ru-RU" sz="1400" b="1" dirty="0"/>
              <a:t> </a:t>
            </a:r>
            <a:r>
              <a:rPr lang="en-US" sz="1400" b="1" dirty="0"/>
              <a:t>CS</a:t>
            </a:r>
            <a:r>
              <a:rPr lang="ru-RU" sz="1400" b="1" baseline="-25000" dirty="0"/>
              <a:t>2</a:t>
            </a:r>
            <a:r>
              <a:rPr lang="ru-RU" sz="1400" b="1" dirty="0"/>
              <a:t> </a:t>
            </a:r>
            <a:r>
              <a:rPr lang="ru-RU" sz="1400" dirty="0"/>
              <a:t>— бесцветная жидкость с температурой кипения 46,3 °С (при 1 </a:t>
            </a:r>
            <a:r>
              <a:rPr lang="ru-RU" sz="1400" dirty="0" err="1"/>
              <a:t>атм</a:t>
            </a:r>
            <a:r>
              <a:rPr lang="ru-RU" sz="1400" dirty="0"/>
              <a:t>). </a:t>
            </a:r>
          </a:p>
          <a:p>
            <a:pPr marL="285750" indent="-285750" algn="just" eaLnBrk="1" hangingPunct="1"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Сероуглерод характеризуется полной растворимостью в этаноле и хлороформе. </a:t>
            </a:r>
          </a:p>
          <a:p>
            <a:pPr marL="285750" indent="-285750" algn="just" eaLnBrk="1" hangingPunct="1"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При нагревании с оксидами металлов вызывает их коррозию. При повышенной температуре с водородом образует сероводород. </a:t>
            </a:r>
          </a:p>
          <a:p>
            <a:pPr marL="285750" indent="-285750" algn="just" eaLnBrk="1" hangingPunct="1"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Ядовит, легко проникает в кровь через дыхательные пути, в кожу. Острые отравления развиваются при концентрациях </a:t>
            </a:r>
            <a:r>
              <a:rPr lang="en-US" sz="1400" dirty="0"/>
              <a:t>CS</a:t>
            </a:r>
            <a:r>
              <a:rPr lang="ru-RU" sz="1400" baseline="-25000" dirty="0"/>
              <a:t>2</a:t>
            </a:r>
            <a:r>
              <a:rPr lang="ru-RU" sz="1400" dirty="0"/>
              <a:t> в воздухе 1 мг/л. Применяется в качестве растворителя и экстракционного 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494197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6D3591-A6F4-8398-9D89-9E8AB174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Свойства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ED62975-0BB8-4626-02DE-CF31183D8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B46D35-C220-C7E1-C6EC-A27CCFB62AF1}"/>
              </a:ext>
            </a:extLst>
          </p:cNvPr>
          <p:cNvSpPr txBox="1"/>
          <p:nvPr/>
        </p:nvSpPr>
        <p:spPr>
          <a:xfrm>
            <a:off x="838198" y="1892589"/>
            <a:ext cx="11044053" cy="4540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buNone/>
            </a:pPr>
            <a:r>
              <a:rPr lang="ru-RU" sz="1400" b="1" i="1" dirty="0" err="1"/>
              <a:t>Серооксид</a:t>
            </a:r>
            <a:r>
              <a:rPr lang="ru-RU" sz="1400" b="1" i="1" dirty="0"/>
              <a:t> углерода</a:t>
            </a:r>
            <a:r>
              <a:rPr lang="ru-RU" sz="1400" b="1" dirty="0"/>
              <a:t> </a:t>
            </a:r>
            <a:r>
              <a:rPr lang="en-US" sz="1400" b="1" dirty="0"/>
              <a:t>COS</a:t>
            </a:r>
            <a:r>
              <a:rPr lang="ru-RU" sz="1400" b="1" dirty="0"/>
              <a:t> </a:t>
            </a:r>
            <a:r>
              <a:rPr lang="ru-RU" sz="1400" dirty="0"/>
              <a:t>(</a:t>
            </a:r>
            <a:r>
              <a:rPr lang="ru-RU" sz="1400" dirty="0" err="1"/>
              <a:t>карбонилсульфид</a:t>
            </a:r>
            <a:r>
              <a:rPr lang="ru-RU" sz="1400" dirty="0"/>
              <a:t>) — легко воспламеняющийся газ без цвета и запаха.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Температура сжижения при атмосферном давлении — (–50,2 °С).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Хорошо растворяется в сероуглероде, толуоле и этиловом спирте, а также в воде с последующим разложением на </a:t>
            </a:r>
            <a:r>
              <a:rPr lang="en-US" sz="1400" dirty="0"/>
              <a:t>CO</a:t>
            </a:r>
            <a:r>
              <a:rPr lang="ru-RU" sz="1400" baseline="-25000" dirty="0"/>
              <a:t>2</a:t>
            </a:r>
            <a:r>
              <a:rPr lang="ru-RU" sz="1400" dirty="0"/>
              <a:t> и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en-US" sz="1400" dirty="0"/>
              <a:t>S</a:t>
            </a:r>
            <a:r>
              <a:rPr lang="ru-RU" sz="1400" dirty="0"/>
              <a:t>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При нагревании разлагается на </a:t>
            </a:r>
            <a:r>
              <a:rPr lang="en-US" sz="1400" dirty="0"/>
              <a:t>CO</a:t>
            </a:r>
            <a:r>
              <a:rPr lang="ru-RU" sz="1400" baseline="-25000" dirty="0"/>
              <a:t>2</a:t>
            </a:r>
            <a:r>
              <a:rPr lang="ru-RU" sz="1400" dirty="0"/>
              <a:t>, </a:t>
            </a:r>
            <a:r>
              <a:rPr lang="en-US" sz="1400" dirty="0"/>
              <a:t>CS</a:t>
            </a:r>
            <a:r>
              <a:rPr lang="ru-RU" sz="1400" baseline="-25000" dirty="0"/>
              <a:t>2</a:t>
            </a:r>
            <a:r>
              <a:rPr lang="ru-RU" sz="1400" dirty="0"/>
              <a:t>, </a:t>
            </a:r>
            <a:r>
              <a:rPr lang="en-US" sz="1400" dirty="0"/>
              <a:t>CO </a:t>
            </a:r>
            <a:r>
              <a:rPr lang="ru-RU" sz="1400" dirty="0"/>
              <a:t>и серу. Допустимая концентрация </a:t>
            </a:r>
            <a:r>
              <a:rPr lang="en-US" sz="1400" dirty="0"/>
              <a:t>COS </a:t>
            </a:r>
            <a:r>
              <a:rPr lang="ru-RU" sz="1400" dirty="0"/>
              <a:t>в воздухе производственных помещений — не более 1 мг/м</a:t>
            </a:r>
            <a:r>
              <a:rPr lang="ru-RU" sz="1400" baseline="30000" dirty="0"/>
              <a:t>3</a:t>
            </a:r>
            <a:r>
              <a:rPr lang="ru-RU" sz="1400" dirty="0"/>
              <a:t>.</a:t>
            </a:r>
          </a:p>
          <a:p>
            <a:pPr indent="457200" algn="just">
              <a:lnSpc>
                <a:spcPct val="130000"/>
              </a:lnSpc>
              <a:buNone/>
            </a:pPr>
            <a:endParaRPr lang="ru-RU" sz="1400" dirty="0"/>
          </a:p>
          <a:p>
            <a:pPr indent="457200" algn="just">
              <a:lnSpc>
                <a:spcPct val="130000"/>
              </a:lnSpc>
              <a:buNone/>
            </a:pPr>
            <a:r>
              <a:rPr lang="ru-RU" sz="1400" b="1" i="1" dirty="0"/>
              <a:t>Диоксид серы</a:t>
            </a:r>
            <a:r>
              <a:rPr lang="ru-RU" sz="1400" b="1" dirty="0"/>
              <a:t> </a:t>
            </a:r>
            <a:r>
              <a:rPr lang="ru-RU" sz="1400" dirty="0"/>
              <a:t>(сернистый ангидрид) является одним из активных сернистых соединений. В составе природных и нефтяных газов отсутствует, однако все процессы получения серы из сероводорода сопровождаются образованием </a:t>
            </a:r>
            <a:r>
              <a:rPr lang="en-US" sz="1400" dirty="0"/>
              <a:t>SO</a:t>
            </a:r>
            <a:r>
              <a:rPr lang="ru-RU" sz="1400" baseline="-25000" dirty="0"/>
              <a:t>2</a:t>
            </a:r>
            <a:r>
              <a:rPr lang="ru-RU" sz="1400" dirty="0"/>
              <a:t>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Содержится в составе всех хвостовых газов установок получения серы.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Представляет собой бесцветный газ с характерным резким запахом.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При температуре –10,5 °С образует бесцветную жидкость, затвердевающую при –75 °С в кристаллическую массу.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Хорошо растворяется в воде, образуя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en-US" sz="1400" dirty="0"/>
              <a:t>SO</a:t>
            </a:r>
            <a:r>
              <a:rPr lang="ru-RU" sz="1400" baseline="-25000" dirty="0"/>
              <a:t>3</a:t>
            </a:r>
            <a:r>
              <a:rPr lang="ru-RU" sz="1400" dirty="0"/>
              <a:t>. Термически устойчив, токсичен, максимально допустимая концентрация в воздухе производственных помещений — не более 10 мг/м</a:t>
            </a:r>
            <a:r>
              <a:rPr lang="ru-RU" sz="1400" baseline="30000" dirty="0"/>
              <a:t>3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705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7D01CC-195F-39DE-5C98-EACBD6AC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Свойства кислых газов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B91006E-DDC4-FC1A-A6A7-7E6BFC04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04934"/>
            <a:ext cx="11044052" cy="2227797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/>
              <a:t>Меркаптаны</a:t>
            </a:r>
            <a:r>
              <a:rPr lang="ru-RU" sz="1400" dirty="0"/>
              <a:t> — вещества с отвратительным запахом, причём их запах чувствуется в чрезвычайно низких концентрациях — 10</a:t>
            </a:r>
            <a:r>
              <a:rPr lang="ru-RU" sz="1400" baseline="30000" dirty="0"/>
              <a:t>−7</a:t>
            </a:r>
            <a:r>
              <a:rPr lang="ru-RU" sz="1400" dirty="0"/>
              <a:t>−10</a:t>
            </a:r>
            <a:r>
              <a:rPr lang="ru-RU" sz="1400" baseline="30000" dirty="0"/>
              <a:t>−8</a:t>
            </a:r>
            <a:r>
              <a:rPr lang="ru-RU" sz="1400" dirty="0"/>
              <a:t> моль/л, поэтому их используют в качестве одорантов для бытового газа. Гомологи тяжелее метилмеркаптана — жидкости.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При атмосферном давлении температура кипения </a:t>
            </a:r>
            <a:r>
              <a:rPr lang="ru-RU" sz="1400" dirty="0" err="1"/>
              <a:t>метантиола</a:t>
            </a:r>
            <a:r>
              <a:rPr lang="ru-RU" sz="1400" dirty="0"/>
              <a:t> — 5,9 °С, </a:t>
            </a:r>
            <a:r>
              <a:rPr lang="ru-RU" sz="1400" dirty="0" err="1"/>
              <a:t>этантиола</a:t>
            </a:r>
            <a:r>
              <a:rPr lang="ru-RU" sz="1400" dirty="0"/>
              <a:t> — 35,0 °С, 1-пропантиола — 67,7 °С. Меркаптаны не растворимы в воде, но растворяются в органических растворителях.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При попадании в химически реакторы тиолы отравляют катализаторы, а взаимодействуя с металлами, образуют </a:t>
            </a:r>
            <a:r>
              <a:rPr lang="ru-RU" sz="1400" dirty="0" err="1"/>
              <a:t>меркаптиды</a:t>
            </a:r>
            <a:r>
              <a:rPr lang="ru-RU" sz="1400" dirty="0"/>
              <a:t>, вызывая разрушение оборудования.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4CD1132-F4A9-C78C-F243-392461D4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C37A0C2-673C-69D7-5D69-B0179F49A21A}"/>
              </a:ext>
            </a:extLst>
          </p:cNvPr>
          <p:cNvSpPr txBox="1"/>
          <p:nvPr/>
        </p:nvSpPr>
        <p:spPr>
          <a:xfrm>
            <a:off x="838199" y="1956752"/>
            <a:ext cx="4903992" cy="19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4572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b="1" i="1" dirty="0"/>
              <a:t>Тиолы или меркаптаны</a:t>
            </a:r>
            <a:r>
              <a:rPr lang="ru-RU" altLang="ru-RU" sz="1400" dirty="0"/>
              <a:t> — сернистые аналоги спиртов общей формулы RSH, где R — углеводородный радикал.</a:t>
            </a:r>
          </a:p>
          <a:p>
            <a:pPr marL="0" indent="4572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dirty="0"/>
              <a:t>В терминологии IUPAC название «</a:t>
            </a:r>
            <a:r>
              <a:rPr lang="ru-RU" altLang="ru-RU" sz="1400" i="1" dirty="0"/>
              <a:t>меркаптаны</a:t>
            </a:r>
            <a:r>
              <a:rPr lang="ru-RU" altLang="ru-RU" sz="1400" dirty="0"/>
              <a:t>» признано устаревшим и не рекомендуется к использованию.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213F8A64-5071-A0F9-D01F-39EEF8CAC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687" y="1785832"/>
            <a:ext cx="2268537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="" xmlns:a16="http://schemas.microsoft.com/office/drawing/2014/main" id="{5063703A-979E-CAC2-597C-2AA42DE08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0" r="29821" b="-4651"/>
          <a:stretch/>
        </p:blipFill>
        <p:spPr bwMode="auto">
          <a:xfrm>
            <a:off x="9300518" y="1976020"/>
            <a:ext cx="1769808" cy="109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="" xmlns:a16="http://schemas.microsoft.com/office/drawing/2014/main" id="{954844A9-3EBF-D123-F6A2-94B1A537F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687" y="3291103"/>
            <a:ext cx="2214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dirty="0" err="1">
                <a:latin typeface="+mj-lt"/>
              </a:rPr>
              <a:t>Этилмеркаптан</a:t>
            </a:r>
            <a:r>
              <a:rPr lang="ru-RU" sz="1600" dirty="0">
                <a:latin typeface="+mj-lt"/>
              </a:rPr>
              <a:t> (</a:t>
            </a:r>
            <a:r>
              <a:rPr lang="ru-RU" sz="1600" dirty="0" err="1">
                <a:latin typeface="+mj-lt"/>
              </a:rPr>
              <a:t>этантиол</a:t>
            </a:r>
            <a:r>
              <a:rPr lang="ru-RU" sz="1600" dirty="0">
                <a:latin typeface="+mj-lt"/>
              </a:rPr>
              <a:t>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="" xmlns:a16="http://schemas.microsoft.com/office/drawing/2014/main" id="{F3C7E113-F05E-9EDF-BAA4-81EC92FB3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9239" y="3291103"/>
            <a:ext cx="2214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dirty="0" err="1">
                <a:latin typeface="+mj-lt"/>
              </a:rPr>
              <a:t>Метилмеркаптан</a:t>
            </a:r>
            <a:r>
              <a:rPr lang="ru-RU" sz="1600" dirty="0">
                <a:latin typeface="+mj-lt"/>
              </a:rPr>
              <a:t> (</a:t>
            </a:r>
            <a:r>
              <a:rPr lang="ru-RU" sz="1600" dirty="0" err="1">
                <a:latin typeface="+mj-lt"/>
              </a:rPr>
              <a:t>метантиол</a:t>
            </a:r>
            <a:r>
              <a:rPr lang="ru-RU" sz="1600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2585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6D3591-A6F4-8398-9D89-9E8AB174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Свойства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ED62975-0BB8-4626-02DE-CF31183D8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B46D35-C220-C7E1-C6EC-A27CCFB62AF1}"/>
              </a:ext>
            </a:extLst>
          </p:cNvPr>
          <p:cNvSpPr txBox="1"/>
          <p:nvPr/>
        </p:nvSpPr>
        <p:spPr>
          <a:xfrm>
            <a:off x="838198" y="1892589"/>
            <a:ext cx="11044053" cy="4568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ru-RU" sz="1400" b="1" i="1" dirty="0"/>
              <a:t>Сульфиды</a:t>
            </a:r>
            <a:r>
              <a:rPr lang="ru-RU" sz="1400" b="1" dirty="0"/>
              <a:t>. </a:t>
            </a:r>
            <a:r>
              <a:rPr lang="ru-RU" sz="1400" dirty="0"/>
              <a:t>Органические сульфиды хорошо растворяются в углеводородах, температура их кипения выше, чем соответствующих тиолов. Более устойчивы к нагреванию и менее активно, чем тиолы, взаимодействуют с металлами. </a:t>
            </a:r>
          </a:p>
          <a:p>
            <a:pPr indent="45720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ru-RU" sz="1400" b="1" i="1" dirty="0"/>
              <a:t>Дисульфиды</a:t>
            </a:r>
            <a:r>
              <a:rPr lang="ru-RU" sz="1400" dirty="0"/>
              <a:t> легко растворяются в углеводородах и других органических растворителях. В присутствии кислорода и сероводорода, а также тиолов, дисульфиды способны переходить в </a:t>
            </a:r>
            <a:r>
              <a:rPr lang="ru-RU" sz="1400" dirty="0" err="1"/>
              <a:t>трисульфиды</a:t>
            </a:r>
            <a:r>
              <a:rPr lang="ru-RU" sz="1400" dirty="0"/>
              <a:t> и </a:t>
            </a:r>
            <a:r>
              <a:rPr lang="ru-RU" sz="1400" dirty="0" err="1"/>
              <a:t>тетрасульфиды</a:t>
            </a:r>
            <a:r>
              <a:rPr lang="ru-RU" sz="1400" dirty="0"/>
              <a:t>. При термических превращениях образуют тиолы, сероводород и сульфиды. </a:t>
            </a:r>
          </a:p>
          <a:p>
            <a:pPr indent="457200" algn="just">
              <a:lnSpc>
                <a:spcPct val="130000"/>
              </a:lnSpc>
              <a:buNone/>
            </a:pPr>
            <a:r>
              <a:rPr lang="ru-RU" sz="1400" b="1" i="1" dirty="0"/>
              <a:t>Диоксид углерода</a:t>
            </a:r>
            <a:r>
              <a:rPr lang="ru-RU" sz="1400" b="1" dirty="0"/>
              <a:t> </a:t>
            </a:r>
            <a:r>
              <a:rPr lang="ru-RU" sz="1400" dirty="0"/>
              <a:t>(углекислый газ) — бесцветный газ, имеющий слегка кисловатый запах и вкус.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При атмосферном давлении и температуре –78,5 °С диоксид углерода, минуя жидкое состояние, образует белую снегообразную массу («сухой лед»).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При 35,5 </a:t>
            </a:r>
            <a:r>
              <a:rPr lang="ru-RU" sz="1400" dirty="0" err="1"/>
              <a:t>атм</a:t>
            </a:r>
            <a:r>
              <a:rPr lang="ru-RU" sz="1400" dirty="0"/>
              <a:t> температура конденсации </a:t>
            </a:r>
            <a:r>
              <a:rPr lang="en-US" sz="1400" dirty="0"/>
              <a:t>CO</a:t>
            </a:r>
            <a:r>
              <a:rPr lang="ru-RU" sz="1400" baseline="-25000" dirty="0"/>
              <a:t>2</a:t>
            </a:r>
            <a:r>
              <a:rPr lang="ru-RU" sz="1400" dirty="0"/>
              <a:t> составляет 0 °С.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Частично взаимодействует с водой, образуя угольную кислоту. Активно взаимодействует с основаниями, образуя карбонаты.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ru-RU" sz="1400" dirty="0"/>
              <a:t>Термически стойкий, диссоциирует на оксид углерода и кислород только при температурах свыше 2000 °С. Из кислых компонентов природных газов наиболее </a:t>
            </a:r>
            <a:r>
              <a:rPr lang="ru-RU" sz="1400" dirty="0" err="1"/>
              <a:t>коррозионно</a:t>
            </a:r>
            <a:r>
              <a:rPr lang="ru-RU" sz="1400" dirty="0"/>
              <a:t> активен, при взаимодействии с железом, входящим в состав материала труб и оборудования, образует карбонат железа.</a:t>
            </a:r>
          </a:p>
        </p:txBody>
      </p:sp>
    </p:spTree>
    <p:extLst>
      <p:ext uri="{BB962C8B-B14F-4D97-AF65-F5344CB8AC3E}">
        <p14:creationId xmlns:p14="http://schemas.microsoft.com/office/powerpoint/2010/main" val="1776435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6D3591-A6F4-8398-9D89-9E8AB174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Свойства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ED62975-0BB8-4626-02DE-CF31183D8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B46D35-C220-C7E1-C6EC-A27CCFB62AF1}"/>
              </a:ext>
            </a:extLst>
          </p:cNvPr>
          <p:cNvSpPr txBox="1"/>
          <p:nvPr/>
        </p:nvSpPr>
        <p:spPr>
          <a:xfrm>
            <a:off x="838198" y="1892589"/>
            <a:ext cx="11044053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sz="1400" b="1" dirty="0"/>
              <a:t>Практически все показатели природных газов подчиняются правилу аддитивности. </a:t>
            </a:r>
            <a:r>
              <a:rPr lang="ru-RU" sz="1400" dirty="0"/>
              <a:t>Следовательно, содержание в газе кислых компонентов влияет на его термодинамические параметры. Из кислых компонентов на показатели газа </a:t>
            </a:r>
            <a:r>
              <a:rPr lang="ru-RU" sz="1400" b="1" dirty="0"/>
              <a:t>заметное влияние оказывают сероводород и диоксид углерода</a:t>
            </a:r>
            <a:r>
              <a:rPr lang="ru-RU" sz="1400" dirty="0"/>
              <a:t>, т.к. концентрации остальных компонентов — </a:t>
            </a:r>
            <a:r>
              <a:rPr lang="ru-RU" sz="1400" dirty="0" err="1"/>
              <a:t>серооксида</a:t>
            </a:r>
            <a:r>
              <a:rPr lang="ru-RU" sz="1400" dirty="0"/>
              <a:t> углерода, сероуглерода, тиолов и т.д. незначительны. </a:t>
            </a:r>
          </a:p>
          <a:p>
            <a:pPr marL="804863" lvl="2" indent="-35560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 увеличением концентрации сероводорода и диоксида углерода повышается температура </a:t>
            </a:r>
            <a:r>
              <a:rPr lang="ru-RU" sz="1400" dirty="0" err="1"/>
              <a:t>гидратообразования</a:t>
            </a:r>
            <a:r>
              <a:rPr lang="ru-RU" sz="1400" dirty="0"/>
              <a:t> газа и понижается его коэффициент сжимаемости. </a:t>
            </a:r>
          </a:p>
          <a:p>
            <a:pPr marL="804863" lvl="2" indent="-35560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Присутствие </a:t>
            </a:r>
            <a:r>
              <a:rPr lang="en-US" sz="1400" dirty="0"/>
              <a:t>H</a:t>
            </a:r>
            <a:r>
              <a:rPr lang="ru-RU" sz="1400" baseline="-25000" dirty="0"/>
              <a:t>2</a:t>
            </a:r>
            <a:r>
              <a:rPr lang="en-US" sz="1400" dirty="0"/>
              <a:t>S</a:t>
            </a:r>
            <a:r>
              <a:rPr lang="ru-RU" sz="1400" dirty="0"/>
              <a:t> и </a:t>
            </a:r>
            <a:r>
              <a:rPr lang="en-US" sz="1400" dirty="0"/>
              <a:t>CO</a:t>
            </a:r>
            <a:r>
              <a:rPr lang="ru-RU" sz="1400" baseline="-25000" dirty="0"/>
              <a:t>2</a:t>
            </a:r>
            <a:r>
              <a:rPr lang="ru-RU" sz="1400" dirty="0"/>
              <a:t> увеличивает растворимость газов в воде и реагентах, применяемых в процессах промысловой и заводской обработки газа. </a:t>
            </a:r>
          </a:p>
          <a:p>
            <a:pPr indent="457200" algn="just">
              <a:lnSpc>
                <a:spcPct val="150000"/>
              </a:lnSpc>
              <a:spcAft>
                <a:spcPts val="1200"/>
              </a:spcAft>
              <a:buNone/>
            </a:pPr>
            <a:r>
              <a:rPr lang="ru-RU" sz="1400" b="1" dirty="0"/>
              <a:t>Другие сернистые соединения</a:t>
            </a:r>
            <a:r>
              <a:rPr lang="ru-RU" sz="1400" dirty="0"/>
              <a:t>, не оказывая заметного влияния на температуру гидратообразования, </a:t>
            </a:r>
            <a:r>
              <a:rPr lang="ru-RU" sz="1400" dirty="0" smtClean="0"/>
              <a:t>влагоемкость и </a:t>
            </a:r>
            <a:r>
              <a:rPr lang="ru-RU" sz="1400" dirty="0"/>
              <a:t>коррозионную активность газа, существенно </a:t>
            </a:r>
            <a:r>
              <a:rPr lang="ru-RU" sz="1400" b="1" dirty="0"/>
              <a:t>влияют на качество ингибиторов гидратообразования, абсорбентов и на процесс их регенерации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0592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CC336F-4A85-7B82-9309-42BEE05A0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Свойства сернистых соединений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77F9F8F-3804-A524-C355-ADDF15741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="" xmlns:a16="http://schemas.microsoft.com/office/drawing/2014/main" id="{40D0DF72-6806-21AD-2DD4-FA09078A3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628380"/>
              </p:ext>
            </p:extLst>
          </p:nvPr>
        </p:nvGraphicFramePr>
        <p:xfrm>
          <a:off x="838200" y="2056854"/>
          <a:ext cx="5749414" cy="185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7593">
                  <a:extLst>
                    <a:ext uri="{9D8B030D-6E8A-4147-A177-3AD203B41FA5}">
                      <a16:colId xmlns="" xmlns:a16="http://schemas.microsoft.com/office/drawing/2014/main" val="2636355317"/>
                    </a:ext>
                  </a:extLst>
                </a:gridCol>
                <a:gridCol w="4091821">
                  <a:extLst>
                    <a:ext uri="{9D8B030D-6E8A-4147-A177-3AD203B41FA5}">
                      <a16:colId xmlns="" xmlns:a16="http://schemas.microsoft.com/office/drawing/2014/main" val="287133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/>
                        <a:t>Тиол</a:t>
                      </a:r>
                      <a:r>
                        <a:rPr lang="ru-RU" sz="1400" dirty="0"/>
                        <a:t> </a:t>
                      </a:r>
                    </a:p>
                  </a:txBody>
                  <a:tcPr marL="91439" marR="91439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Температура кипения </a:t>
                      </a:r>
                      <a:r>
                        <a:rPr lang="en-US" sz="1400" dirty="0"/>
                        <a:t>R-SH, °C </a:t>
                      </a:r>
                    </a:p>
                  </a:txBody>
                  <a:tcPr marL="91439" marR="91439" marT="45690" marB="45690" anchor="ctr"/>
                </a:tc>
                <a:extLst>
                  <a:ext uri="{0D108BD9-81ED-4DB2-BD59-A6C34878D82A}">
                    <a16:rowId xmlns="" xmlns:a16="http://schemas.microsoft.com/office/drawing/2014/main" val="395634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S </a:t>
                      </a:r>
                    </a:p>
                  </a:txBody>
                  <a:tcPr marL="91439" marR="91439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-60,4</a:t>
                      </a:r>
                      <a:endParaRPr lang="ru-RU" sz="1400" dirty="0"/>
                    </a:p>
                  </a:txBody>
                  <a:tcPr marL="91439" marR="91439" marT="45690" marB="45690" anchor="ctr"/>
                </a:tc>
                <a:extLst>
                  <a:ext uri="{0D108BD9-81ED-4DB2-BD59-A6C34878D82A}">
                    <a16:rowId xmlns="" xmlns:a16="http://schemas.microsoft.com/office/drawing/2014/main" val="424257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3</a:t>
                      </a:r>
                      <a:r>
                        <a:rPr lang="en-US" sz="1400" dirty="0"/>
                        <a:t>SH </a:t>
                      </a:r>
                    </a:p>
                  </a:txBody>
                  <a:tcPr marL="91439" marR="91439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5,9</a:t>
                      </a:r>
                    </a:p>
                  </a:txBody>
                  <a:tcPr marL="91439" marR="91439" marT="45690" marB="45690" anchor="ctr"/>
                </a:tc>
                <a:extLst>
                  <a:ext uri="{0D108BD9-81ED-4DB2-BD59-A6C34878D82A}">
                    <a16:rowId xmlns="" xmlns:a16="http://schemas.microsoft.com/office/drawing/2014/main" val="314357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H</a:t>
                      </a:r>
                      <a:r>
                        <a:rPr lang="en-US" sz="1400" baseline="-25000" dirty="0"/>
                        <a:t>5</a:t>
                      </a:r>
                      <a:r>
                        <a:rPr lang="en-US" sz="1400" dirty="0"/>
                        <a:t>SH </a:t>
                      </a:r>
                    </a:p>
                  </a:txBody>
                  <a:tcPr marL="91439" marR="91439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35,0</a:t>
                      </a:r>
                    </a:p>
                  </a:txBody>
                  <a:tcPr marL="91439" marR="91439" marT="45690" marB="45690" anchor="ctr"/>
                </a:tc>
                <a:extLst>
                  <a:ext uri="{0D108BD9-81ED-4DB2-BD59-A6C34878D82A}">
                    <a16:rowId xmlns="" xmlns:a16="http://schemas.microsoft.com/office/drawing/2014/main" val="83430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</a:t>
                      </a:r>
                      <a:r>
                        <a:rPr lang="ru-RU" sz="1400" baseline="-25000" dirty="0"/>
                        <a:t>3</a:t>
                      </a:r>
                      <a:r>
                        <a:rPr lang="en-US" sz="1400" dirty="0"/>
                        <a:t>H</a:t>
                      </a:r>
                      <a:r>
                        <a:rPr lang="ru-RU" sz="1400" baseline="-25000" dirty="0"/>
                        <a:t>7</a:t>
                      </a:r>
                      <a:r>
                        <a:rPr lang="en-US" sz="1400" dirty="0"/>
                        <a:t>SH</a:t>
                      </a:r>
                    </a:p>
                  </a:txBody>
                  <a:tcPr marL="91439" marR="91439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67,7</a:t>
                      </a:r>
                    </a:p>
                  </a:txBody>
                  <a:tcPr marL="91439" marR="91439" marT="45690" marB="45690" anchor="ctr"/>
                </a:tc>
                <a:extLst>
                  <a:ext uri="{0D108BD9-81ED-4DB2-BD59-A6C34878D82A}">
                    <a16:rowId xmlns="" xmlns:a16="http://schemas.microsoft.com/office/drawing/2014/main" val="352486326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636C43C-7C7C-A0AC-2205-F1211C6292C7}"/>
              </a:ext>
            </a:extLst>
          </p:cNvPr>
          <p:cNvSpPr txBox="1"/>
          <p:nvPr/>
        </p:nvSpPr>
        <p:spPr>
          <a:xfrm>
            <a:off x="6874391" y="2313225"/>
            <a:ext cx="4934150" cy="1341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/>
              <a:t>Сернистые соединения присутствуют в природных и попутных нефтяных газах как на стадии добычи из скважины, так и образуются в ходе переработки.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95BA1FD-748C-755F-2FDD-FA298EDA4620}"/>
              </a:ext>
            </a:extLst>
          </p:cNvPr>
          <p:cNvSpPr txBox="1"/>
          <p:nvPr/>
        </p:nvSpPr>
        <p:spPr>
          <a:xfrm>
            <a:off x="838199" y="4694730"/>
            <a:ext cx="433356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Выдержка из ГОСТ Р 52087-2018 </a:t>
            </a:r>
            <a:r>
              <a:rPr lang="ru-RU" altLang="ru-RU" sz="1400" dirty="0" smtClean="0"/>
              <a:t>«</a:t>
            </a:r>
            <a:r>
              <a:rPr lang="ru-RU" altLang="ru-RU" sz="1400" dirty="0"/>
              <a:t>Газы углеводородные сжиженные топливные. Технические условия».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362955"/>
              </p:ext>
            </p:extLst>
          </p:nvPr>
        </p:nvGraphicFramePr>
        <p:xfrm>
          <a:off x="5359400" y="4238625"/>
          <a:ext cx="6652852" cy="17508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3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62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62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62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62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628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26761">
                <a:tc rowSpan="2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Наименование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Норма для марки</a:t>
                      </a:r>
                      <a:endParaRPr lang="ru-RU" dirty="0"/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baseline="30000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676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ПТ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ПБТ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БТ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ПА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ПБА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6761">
                <a:tc rowSpan="2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Массовая доля </a:t>
                      </a:r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S</a:t>
                      </a:r>
                      <a:r>
                        <a:rPr lang="ru-RU" sz="1200" dirty="0"/>
                        <a:t> и меркаптановой серы, %, не более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0,013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0,013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0,013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6761"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 том числе сероводорода, не более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0,003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0,003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0,003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0,003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0,003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720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219CE6-D582-1749-0288-F7E2C06F0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Составы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D3DC862-3B6B-F31B-F93F-846BD53D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8D798333-3F6C-1848-581E-84BA8518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855" y="1479099"/>
            <a:ext cx="33554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1800" b="1" dirty="0">
                <a:latin typeface="+mn-lt"/>
              </a:rPr>
              <a:t>Отношение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 dirty="0">
                <a:latin typeface="+mn-lt"/>
              </a:rPr>
              <a:t>H</a:t>
            </a:r>
            <a:r>
              <a:rPr lang="en-US" sz="1800" b="1" baseline="-25000" dirty="0">
                <a:latin typeface="+mn-lt"/>
              </a:rPr>
              <a:t>2</a:t>
            </a:r>
            <a:r>
              <a:rPr lang="en-US" sz="1800" b="1" dirty="0">
                <a:latin typeface="+mn-lt"/>
              </a:rPr>
              <a:t>S / CO</a:t>
            </a:r>
            <a:r>
              <a:rPr lang="en-US" sz="1800" b="1" baseline="-25000" dirty="0">
                <a:latin typeface="+mn-lt"/>
              </a:rPr>
              <a:t>2</a:t>
            </a:r>
            <a:endParaRPr lang="ru-RU" sz="1800" b="1" baseline="-25000" dirty="0">
              <a:latin typeface="+mn-lt"/>
            </a:endParaRPr>
          </a:p>
        </p:txBody>
      </p:sp>
      <p:sp>
        <p:nvSpPr>
          <p:cNvPr id="6" name="Стрелка вправо 1">
            <a:extLst>
              <a:ext uri="{FF2B5EF4-FFF2-40B4-BE49-F238E27FC236}">
                <a16:creationId xmlns="" xmlns:a16="http://schemas.microsoft.com/office/drawing/2014/main" id="{F80A516D-FEFC-E6DE-28D7-854B7DF0229D}"/>
              </a:ext>
            </a:extLst>
          </p:cNvPr>
          <p:cNvSpPr/>
          <p:nvPr/>
        </p:nvSpPr>
        <p:spPr>
          <a:xfrm>
            <a:off x="4415454" y="2253573"/>
            <a:ext cx="3247568" cy="25312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D218C5DA-DA24-A557-325D-E7E284FAA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748" y="2137369"/>
            <a:ext cx="2964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 dirty="0">
                <a:latin typeface="+mn-lt"/>
              </a:rPr>
              <a:t>1/70</a:t>
            </a:r>
            <a:endParaRPr lang="ru-RU" sz="1800" b="1" baseline="-25000" dirty="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562086BA-A62F-1598-EC1A-8B17E5E3F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022" y="2137369"/>
            <a:ext cx="11029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 dirty="0">
                <a:latin typeface="+mn-lt"/>
              </a:rPr>
              <a:t>20/1</a:t>
            </a:r>
            <a:endParaRPr lang="ru-RU" sz="1800" b="1" baseline="-25000" dirty="0">
              <a:latin typeface="+mn-lt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="" xmlns:a16="http://schemas.microsoft.com/office/drawing/2014/main" id="{A596F059-E735-D5FD-0D80-C731599B1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98" y="3531473"/>
            <a:ext cx="506740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45720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1400" b="1" dirty="0">
                <a:latin typeface="+mn-lt"/>
              </a:rPr>
              <a:t>Особенности происхождения ПГ: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latin typeface="+mn-lt"/>
              </a:rPr>
              <a:t>Если газ содержит </a:t>
            </a:r>
            <a:r>
              <a:rPr lang="en-US" sz="1400" dirty="0">
                <a:latin typeface="+mn-lt"/>
              </a:rPr>
              <a:t>H</a:t>
            </a:r>
            <a:r>
              <a:rPr lang="en-US" sz="1400" baseline="-25000" dirty="0">
                <a:latin typeface="+mn-lt"/>
              </a:rPr>
              <a:t>2</a:t>
            </a:r>
            <a:r>
              <a:rPr lang="en-US" sz="1400" dirty="0">
                <a:latin typeface="+mn-lt"/>
              </a:rPr>
              <a:t>S</a:t>
            </a:r>
            <a:r>
              <a:rPr lang="ru-RU" sz="1400" dirty="0">
                <a:latin typeface="+mn-lt"/>
              </a:rPr>
              <a:t>, то он содержит и </a:t>
            </a:r>
            <a:r>
              <a:rPr lang="en-US" sz="1400" dirty="0">
                <a:latin typeface="+mn-lt"/>
              </a:rPr>
              <a:t>CO</a:t>
            </a:r>
            <a:r>
              <a:rPr lang="en-US" sz="1400" baseline="-25000" dirty="0">
                <a:latin typeface="+mn-lt"/>
              </a:rPr>
              <a:t>2</a:t>
            </a:r>
            <a:r>
              <a:rPr lang="ru-RU" sz="1400" dirty="0">
                <a:latin typeface="+mn-lt"/>
              </a:rPr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latin typeface="+mn-lt"/>
              </a:rPr>
              <a:t>Если газ содержит </a:t>
            </a:r>
            <a:r>
              <a:rPr lang="en-US" sz="1400" dirty="0">
                <a:latin typeface="+mn-lt"/>
              </a:rPr>
              <a:t>CO</a:t>
            </a:r>
            <a:r>
              <a:rPr lang="en-US" sz="1400" baseline="-25000" dirty="0">
                <a:latin typeface="+mn-lt"/>
              </a:rPr>
              <a:t>2</a:t>
            </a:r>
            <a:r>
              <a:rPr lang="ru-RU" sz="1400" dirty="0">
                <a:latin typeface="+mn-lt"/>
              </a:rPr>
              <a:t>, то он не всегда содержит </a:t>
            </a:r>
            <a:r>
              <a:rPr lang="en-US" sz="1400" dirty="0">
                <a:latin typeface="+mn-lt"/>
              </a:rPr>
              <a:t>H</a:t>
            </a:r>
            <a:r>
              <a:rPr lang="en-US" sz="1400" baseline="-25000" dirty="0">
                <a:latin typeface="+mn-lt"/>
              </a:rPr>
              <a:t>2</a:t>
            </a:r>
            <a:r>
              <a:rPr lang="en-US" sz="1400" dirty="0">
                <a:latin typeface="+mn-lt"/>
              </a:rPr>
              <a:t>S</a:t>
            </a:r>
            <a:r>
              <a:rPr lang="ru-RU" sz="1400" dirty="0">
                <a:latin typeface="+mn-lt"/>
              </a:rPr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latin typeface="+mn-lt"/>
              </a:rPr>
              <a:t>Чем больше </a:t>
            </a:r>
            <a:r>
              <a:rPr lang="en-US" sz="1400" dirty="0">
                <a:latin typeface="+mn-lt"/>
              </a:rPr>
              <a:t>H</a:t>
            </a:r>
            <a:r>
              <a:rPr lang="en-US" sz="1400" baseline="-25000" dirty="0">
                <a:latin typeface="+mn-lt"/>
              </a:rPr>
              <a:t>2</a:t>
            </a:r>
            <a:r>
              <a:rPr lang="en-US" sz="1400" dirty="0">
                <a:latin typeface="+mn-lt"/>
              </a:rPr>
              <a:t>S</a:t>
            </a:r>
            <a:r>
              <a:rPr lang="ru-RU" sz="1400" dirty="0">
                <a:latin typeface="+mn-lt"/>
              </a:rPr>
              <a:t>, тем больше меркаптанов и сульфидов.</a:t>
            </a:r>
            <a:endParaRPr lang="ru-RU" sz="1400" b="1" dirty="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="" xmlns:a16="http://schemas.microsoft.com/office/drawing/2014/main" id="{DFEC0F57-4FAA-3563-2B6F-99C4B22ED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412" y="2506701"/>
            <a:ext cx="11044052" cy="78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1600" b="1" dirty="0">
                <a:latin typeface="+mn-lt"/>
              </a:rPr>
              <a:t>Экономическая выгода от производства </a:t>
            </a:r>
            <a:r>
              <a:rPr lang="en-US" sz="1600" b="1" dirty="0">
                <a:latin typeface="+mn-lt"/>
              </a:rPr>
              <a:t>S </a:t>
            </a:r>
            <a:r>
              <a:rPr lang="ru-RU" sz="1600" b="1" dirty="0">
                <a:latin typeface="+mn-lt"/>
              </a:rPr>
              <a:t>процессом Клауса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latin typeface="+mn-lt"/>
              </a:rPr>
              <a:t>(в кислом газе Н</a:t>
            </a:r>
            <a:r>
              <a:rPr lang="ru-RU" sz="1600" baseline="-25000" dirty="0">
                <a:latin typeface="+mn-lt"/>
              </a:rPr>
              <a:t>2</a:t>
            </a:r>
            <a:r>
              <a:rPr lang="en-US" sz="1600" dirty="0">
                <a:latin typeface="+mn-lt"/>
              </a:rPr>
              <a:t>S </a:t>
            </a:r>
            <a:r>
              <a:rPr lang="ru-RU" sz="1600" dirty="0">
                <a:latin typeface="+mn-lt"/>
              </a:rPr>
              <a:t>должно быть не меньше 50 (15) %, УВ – менее 2-4 %)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="" xmlns:a16="http://schemas.microsoft.com/office/drawing/2014/main" id="{A596F059-E735-D5FD-0D80-C731599B1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596" y="3387512"/>
            <a:ext cx="5402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1200" b="1" dirty="0" smtClean="0">
                <a:latin typeface="+mn-lt"/>
              </a:rPr>
              <a:t>Типовые требования к кислому газу – сырью </a:t>
            </a:r>
            <a:br>
              <a:rPr lang="ru-RU" sz="1200" b="1" dirty="0" smtClean="0">
                <a:latin typeface="+mn-lt"/>
              </a:rPr>
            </a:br>
            <a:r>
              <a:rPr lang="ru-RU" sz="1200" b="1" dirty="0" smtClean="0">
                <a:latin typeface="+mn-lt"/>
              </a:rPr>
              <a:t>Клаус-процесса (НПЗ)</a:t>
            </a:r>
            <a:endParaRPr lang="ru-RU" sz="1200" b="1" dirty="0"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2691"/>
              </p:ext>
            </p:extLst>
          </p:nvPr>
        </p:nvGraphicFramePr>
        <p:xfrm>
          <a:off x="5588000" y="3869921"/>
          <a:ext cx="6327549" cy="2849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332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8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64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64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29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907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</a:rPr>
                        <a:t>Газ кислый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</a:rPr>
                        <a:t>(от источников завода)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rgbClr val="D6E6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АГФУ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Л‑24/ 6,7,9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solidFill>
                      <a:srgbClr val="EC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</a:rPr>
                        <a:t>Сырье для производства элементарной серы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61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1. Массовая доля Н</a:t>
                      </a:r>
                      <a:r>
                        <a:rPr lang="ru-RU" sz="11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+ СО</a:t>
                      </a:r>
                      <a:r>
                        <a:rPr lang="ru-RU" sz="11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, %, не менее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96,0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98,0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6167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</a:rPr>
                        <a:t>Газ кислый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</a:rPr>
                        <a:t>(от источников завода)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1. Объемная доля сероводорода, %, не менее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92,00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61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2. Объемная доля углекислоты, %, не более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61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3. Объемная доля углеводородов, %, не более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61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4. Объемная доля водяных паров, %, не менее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FreeSetCTT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946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BEEBBA-F144-2387-5229-0266B7F8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Составы газов (содержание </a:t>
            </a:r>
            <a:r>
              <a:rPr lang="en-US" altLang="ru-RU" sz="2800" b="1" dirty="0"/>
              <a:t>S</a:t>
            </a:r>
            <a:r>
              <a:rPr lang="ru-RU" altLang="ru-RU" sz="2800" b="1" dirty="0"/>
              <a:t>)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15F211-842B-BE86-D701-387F8D9D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62318" cy="4969992"/>
          </a:xfrm>
        </p:spPr>
        <p:txBody>
          <a:bodyPr>
            <a:noAutofit/>
          </a:bodyPr>
          <a:lstStyle/>
          <a:p>
            <a:pPr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1400" b="1" dirty="0"/>
              <a:t>От сероводорода очищают: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природный газ,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/>
              <a:t>попутный нефтяной газ,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1400" dirty="0" err="1"/>
              <a:t>газы</a:t>
            </a:r>
            <a:r>
              <a:rPr lang="ru-RU" sz="1400" dirty="0"/>
              <a:t> различных нефтеперерабатывающих и нефтехимических процессов (гидроочистки, крекинга, риформинга,  пиролиза и др.). </a:t>
            </a:r>
          </a:p>
          <a:p>
            <a:pPr indent="457200" algn="just" eaLnBrk="1" hangingPunct="1">
              <a:lnSpc>
                <a:spcPct val="150000"/>
              </a:lnSpc>
              <a:spcBef>
                <a:spcPts val="1200"/>
              </a:spcBef>
              <a:buNone/>
            </a:pPr>
            <a:r>
              <a:rPr lang="ru-RU" sz="1400" b="1" i="1" dirty="0" smtClean="0"/>
              <a:t>Например (об. %): </a:t>
            </a:r>
            <a:endParaRPr lang="en-US" sz="1400" b="1" i="1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sz="1400" dirty="0"/>
              <a:t>природные газы Оренбургского месторождения содержат </a:t>
            </a:r>
            <a:r>
              <a:rPr lang="ru-RU" sz="1400" dirty="0" smtClean="0"/>
              <a:t>4–6 % </a:t>
            </a:r>
            <a:r>
              <a:rPr lang="ru-RU" sz="1400" dirty="0"/>
              <a:t>сероводорода,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sz="1400" dirty="0" smtClean="0"/>
              <a:t>Астраханского - 25</a:t>
            </a:r>
            <a:r>
              <a:rPr lang="ru-RU" sz="1400" dirty="0"/>
              <a:t>%,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sz="1400" dirty="0" err="1"/>
              <a:t>Харметтен</a:t>
            </a:r>
            <a:r>
              <a:rPr lang="ru-RU" sz="1400" dirty="0"/>
              <a:t>, Пантер-Ривер и Барберри в Канаде – </a:t>
            </a:r>
            <a:r>
              <a:rPr lang="ru-RU" sz="1400" dirty="0" smtClean="0"/>
              <a:t>50-70 %,</a:t>
            </a:r>
            <a:endParaRPr lang="ru-RU" sz="14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Symbol" panose="05050102010706020507" pitchFamily="18" charset="2"/>
              <a:buChar char="-"/>
            </a:pPr>
            <a:r>
              <a:rPr lang="ru-RU" sz="1400" dirty="0"/>
              <a:t>Газы нефтепереработки и нефтехимии могут содержать </a:t>
            </a:r>
            <a:r>
              <a:rPr lang="ru-RU" sz="1400" dirty="0" smtClean="0"/>
              <a:t>0,5-15 % </a:t>
            </a:r>
            <a:r>
              <a:rPr lang="ru-RU" sz="1400" dirty="0"/>
              <a:t>сероводорода.</a:t>
            </a:r>
            <a:endParaRPr lang="en-US" sz="1400" dirty="0"/>
          </a:p>
          <a:p>
            <a:pPr marL="0" indent="457200" algn="just" eaLnBrk="1" hangingPunct="1">
              <a:lnSpc>
                <a:spcPct val="150000"/>
              </a:lnSpc>
              <a:spcBef>
                <a:spcPts val="1200"/>
              </a:spcBef>
              <a:buNone/>
            </a:pPr>
            <a:r>
              <a:rPr lang="ru-RU" sz="1400" dirty="0"/>
              <a:t>Более 30% мирового произ­водства </a:t>
            </a:r>
            <a:r>
              <a:rPr lang="en-US" sz="1400" dirty="0"/>
              <a:t>S </a:t>
            </a:r>
            <a:r>
              <a:rPr lang="ru-RU" sz="1400" dirty="0"/>
              <a:t>– из природных газов, богатых сероводородом; более 5 </a:t>
            </a:r>
            <a:r>
              <a:rPr lang="ru-RU" sz="1400" dirty="0" err="1"/>
              <a:t>млн.т</a:t>
            </a:r>
            <a:r>
              <a:rPr lang="ru-RU" sz="1400" dirty="0"/>
              <a:t>/год</a:t>
            </a:r>
            <a:r>
              <a:rPr lang="en-US" sz="1400" dirty="0"/>
              <a:t> S</a:t>
            </a:r>
            <a:r>
              <a:rPr lang="ru-RU" sz="1400" dirty="0"/>
              <a:t> производят в настоящее время Оренбургский и Астраханский ГПЗ</a:t>
            </a:r>
            <a:endParaRPr lang="ru-RU" altLang="ru-RU" sz="14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F8B1686-D24C-58CF-2DAC-6E92838C5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13</a:t>
            </a:fld>
            <a:endParaRPr lang="ru-RU"/>
          </a:p>
        </p:txBody>
      </p:sp>
      <p:pic>
        <p:nvPicPr>
          <p:cNvPr id="5" name="Picture 1">
            <a:extLst>
              <a:ext uri="{FF2B5EF4-FFF2-40B4-BE49-F238E27FC236}">
                <a16:creationId xmlns="" xmlns:a16="http://schemas.microsoft.com/office/drawing/2014/main" id="{D54A9F73-AEC7-C6B7-34F6-7D2A74B9B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782" y="1829122"/>
            <a:ext cx="1533328" cy="112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76456B70-EE56-E3C2-073A-9BF778D79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782" y="3052507"/>
            <a:ext cx="1533328" cy="107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DF2BC1F-1F1D-7D5A-CC85-95C1ADA33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783" y="5388164"/>
            <a:ext cx="1533327" cy="122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="" xmlns:a16="http://schemas.microsoft.com/office/drawing/2014/main" id="{92946FC3-8273-8839-F40A-A45CCC5D6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782" y="4227002"/>
            <a:ext cx="1533328" cy="106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471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04CFCA-BC2D-5DD5-5A37-85961C6B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Основные абсорбционные способы удаления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0A31EE6-0C7B-04D1-06A8-DDC28B4C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14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D8199072-6AC6-C20A-5A3E-119E985F2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413257"/>
              </p:ext>
            </p:extLst>
          </p:nvPr>
        </p:nvGraphicFramePr>
        <p:xfrm>
          <a:off x="646438" y="1904567"/>
          <a:ext cx="11235814" cy="21049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558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73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182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643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6547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Способ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Применяемый 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растворитель-абсорбент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Плюсы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Минусы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31287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altLang="ru-RU" sz="1100" b="1" dirty="0" err="1"/>
                        <a:t>Хемосорбционные</a:t>
                      </a:r>
                      <a:r>
                        <a:rPr lang="ru-RU" altLang="ru-RU" sz="1100" b="1" dirty="0"/>
                        <a:t> процессы </a:t>
                      </a:r>
                      <a:r>
                        <a:rPr lang="ru-RU" altLang="ru-RU" sz="1100" dirty="0"/>
                        <a:t>с применением </a:t>
                      </a:r>
                      <a:r>
                        <a:rPr lang="ru-RU" altLang="ru-RU" sz="1100" dirty="0" err="1"/>
                        <a:t>алканоламинов</a:t>
                      </a:r>
                      <a:r>
                        <a:rPr lang="ru-RU" altLang="ru-RU" sz="1100" baseline="0" dirty="0"/>
                        <a:t> 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altLang="ru-RU" sz="1100" baseline="0" dirty="0"/>
                        <a:t>(а также поташа</a:t>
                      </a:r>
                      <a:r>
                        <a:rPr lang="ru-RU" altLang="ru-RU" sz="1100" baseline="0" dirty="0" smtClean="0"/>
                        <a:t>)</a:t>
                      </a:r>
                      <a:endParaRPr lang="ru-RU" altLang="ru-RU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 err="1"/>
                        <a:t>Моноэтаноламин</a:t>
                      </a:r>
                      <a:r>
                        <a:rPr lang="ru-RU" sz="1100" b="1" dirty="0"/>
                        <a:t> (МЭА)</a:t>
                      </a:r>
                      <a:br>
                        <a:rPr lang="ru-RU" sz="1100" b="1" dirty="0"/>
                      </a:br>
                      <a:r>
                        <a:rPr lang="ru-RU" sz="1100" b="1" dirty="0" err="1"/>
                        <a:t>Диэтаноламин</a:t>
                      </a:r>
                      <a:r>
                        <a:rPr lang="ru-RU" sz="1100" b="1" dirty="0"/>
                        <a:t> (ДЭА)</a:t>
                      </a:r>
                      <a:br>
                        <a:rPr lang="ru-RU" sz="1100" b="1" dirty="0"/>
                      </a:br>
                      <a:r>
                        <a:rPr lang="ru-RU" sz="1100" dirty="0" err="1"/>
                        <a:t>Диизопропаноламин</a:t>
                      </a:r>
                      <a:r>
                        <a:rPr lang="ru-RU" sz="1100" dirty="0"/>
                        <a:t> (ДИПА</a:t>
                      </a:r>
                      <a:r>
                        <a:rPr lang="en-US" sz="1100" dirty="0"/>
                        <a:t>,</a:t>
                      </a:r>
                      <a:r>
                        <a:rPr lang="en-US" sz="1100" baseline="0" dirty="0"/>
                        <a:t> </a:t>
                      </a:r>
                      <a:r>
                        <a:rPr lang="ru-RU" sz="1100" baseline="0" dirty="0" err="1"/>
                        <a:t>Адип</a:t>
                      </a:r>
                      <a:r>
                        <a:rPr lang="ru-RU" sz="1100" dirty="0"/>
                        <a:t>)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dirty="0" err="1"/>
                        <a:t>Дигликольамин</a:t>
                      </a:r>
                      <a:r>
                        <a:rPr lang="ru-RU" sz="1100" dirty="0"/>
                        <a:t> (</a:t>
                      </a:r>
                      <a:r>
                        <a:rPr lang="ru-RU" sz="1100" dirty="0" err="1"/>
                        <a:t>Эконамин</a:t>
                      </a:r>
                      <a:r>
                        <a:rPr lang="ru-RU" sz="1100" dirty="0" smtClean="0"/>
                        <a:t>)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dirty="0" err="1" smtClean="0"/>
                        <a:t>Метилдиэтаноламин</a:t>
                      </a:r>
                      <a:r>
                        <a:rPr lang="ru-RU" sz="1100" dirty="0" smtClean="0"/>
                        <a:t> (МДЭА)</a:t>
                      </a:r>
                      <a:endParaRPr lang="ru-RU" sz="1100" dirty="0"/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К</a:t>
                      </a:r>
                      <a:r>
                        <a:rPr lang="ru-RU" sz="1100" b="1" baseline="-25000" dirty="0"/>
                        <a:t>2</a:t>
                      </a:r>
                      <a:r>
                        <a:rPr lang="ru-RU" sz="1100" b="1" dirty="0"/>
                        <a:t>СО</a:t>
                      </a:r>
                      <a:r>
                        <a:rPr lang="ru-RU" sz="1100" b="1" baseline="-25000" dirty="0"/>
                        <a:t>3</a:t>
                      </a:r>
                      <a:r>
                        <a:rPr lang="ru-RU" sz="1100" b="1" dirty="0"/>
                        <a:t> (горячий поташ)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1. Тонкая </a:t>
                      </a:r>
                      <a:r>
                        <a:rPr lang="ru-RU" sz="1100" dirty="0"/>
                        <a:t>очистка от CO</a:t>
                      </a:r>
                      <a:r>
                        <a:rPr lang="ru-RU" sz="1100" baseline="-25000" dirty="0"/>
                        <a:t>2</a:t>
                      </a:r>
                      <a:r>
                        <a:rPr lang="ru-RU" sz="1100" dirty="0"/>
                        <a:t> и H</a:t>
                      </a:r>
                      <a:r>
                        <a:rPr lang="ru-RU" sz="1100" baseline="-25000" dirty="0"/>
                        <a:t>2</a:t>
                      </a:r>
                      <a:r>
                        <a:rPr lang="ru-RU" sz="1100" dirty="0"/>
                        <a:t>S </a:t>
                      </a:r>
                      <a:r>
                        <a:rPr lang="ru-RU" sz="1100" dirty="0" smtClean="0"/>
                        <a:t>при </a:t>
                      </a:r>
                      <a:r>
                        <a:rPr lang="ru-RU" sz="1100" dirty="0"/>
                        <a:t>различных Р и Т;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b="1" dirty="0" smtClean="0"/>
                        <a:t>2. Растворимость </a:t>
                      </a:r>
                      <a:r>
                        <a:rPr lang="ru-RU" sz="1100" b="1" dirty="0"/>
                        <a:t>УВ невелика;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3. Аппаратурное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baseline="0" dirty="0"/>
                        <a:t>оформление отличается простотой и надёжностью;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ru-RU" sz="1100" b="1" dirty="0" smtClean="0"/>
                        <a:t>1. Низкая </a:t>
                      </a:r>
                      <a:r>
                        <a:rPr lang="ru-RU" sz="1100" b="1" dirty="0"/>
                        <a:t>глубина очистки от меркаптанов,</a:t>
                      </a:r>
                      <a:r>
                        <a:rPr lang="ru-RU" sz="1100" b="1" baseline="0" dirty="0"/>
                        <a:t> </a:t>
                      </a:r>
                      <a:r>
                        <a:rPr lang="en-US" sz="1100" b="1" baseline="0" dirty="0"/>
                        <a:t>COS, CS</a:t>
                      </a:r>
                      <a:r>
                        <a:rPr lang="en-US" sz="1100" b="1" baseline="-25000" dirty="0"/>
                        <a:t>2</a:t>
                      </a:r>
                      <a:r>
                        <a:rPr lang="en-US" sz="1100" b="1" baseline="0" dirty="0"/>
                        <a:t>;</a:t>
                      </a: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ru-RU" sz="1100" baseline="0" dirty="0" smtClean="0"/>
                        <a:t>2. </a:t>
                      </a:r>
                      <a:r>
                        <a:rPr lang="en-US" sz="1100" baseline="0" dirty="0" smtClean="0"/>
                        <a:t>COS </a:t>
                      </a:r>
                      <a:r>
                        <a:rPr lang="ru-RU" sz="1100" baseline="0" dirty="0"/>
                        <a:t>и </a:t>
                      </a:r>
                      <a:r>
                        <a:rPr lang="en-US" sz="1100" baseline="0" dirty="0"/>
                        <a:t>CS</a:t>
                      </a:r>
                      <a:r>
                        <a:rPr lang="en-US" sz="1100" baseline="-25000" dirty="0"/>
                        <a:t>2</a:t>
                      </a:r>
                      <a:r>
                        <a:rPr lang="ru-RU" sz="1100" baseline="0" dirty="0"/>
                        <a:t> могут образовывать не регенерируемые соединения;</a:t>
                      </a: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ru-RU" sz="1100" baseline="0" dirty="0" smtClean="0"/>
                        <a:t>3. Высокий </a:t>
                      </a:r>
                      <a:r>
                        <a:rPr lang="ru-RU" sz="1100" baseline="0" dirty="0"/>
                        <a:t>расход абсорбента;</a:t>
                      </a: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4. Обладают </a:t>
                      </a:r>
                      <a:r>
                        <a:rPr lang="ru-RU" sz="1100" dirty="0"/>
                        <a:t>коррозионной активностью (особенно</a:t>
                      </a:r>
                      <a:r>
                        <a:rPr lang="ru-RU" sz="1100" baseline="0" dirty="0"/>
                        <a:t> при насыщении</a:t>
                      </a:r>
                      <a:r>
                        <a:rPr lang="ru-RU" sz="1100" dirty="0"/>
                        <a:t>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2" descr="http://www.chemport.ru/shop/formulae/26.gif">
            <a:extLst>
              <a:ext uri="{FF2B5EF4-FFF2-40B4-BE49-F238E27FC236}">
                <a16:creationId xmlns="" xmlns:a16="http://schemas.microsoft.com/office/drawing/2014/main" id="{08C5855B-59B0-725A-B1F1-59549302E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37" y="4363074"/>
            <a:ext cx="1440000" cy="39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dic.academic.ru/pictures/wiki/files/68/Diethanolamine.png">
            <a:extLst>
              <a:ext uri="{FF2B5EF4-FFF2-40B4-BE49-F238E27FC236}">
                <a16:creationId xmlns="" xmlns:a16="http://schemas.microsoft.com/office/drawing/2014/main" id="{4C48A8D6-A42F-3F9C-D3AC-B6487072C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887" y="4955663"/>
            <a:ext cx="1440000" cy="38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1263" y="4353291"/>
            <a:ext cx="1965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Моноэтаноламин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1263" y="4993368"/>
            <a:ext cx="1699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Диэтаноламин</a:t>
            </a:r>
            <a:endParaRPr lang="ru-RU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807" y="5477358"/>
            <a:ext cx="1440000" cy="49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1263" y="5663723"/>
            <a:ext cx="2361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Диизопропаноламин</a:t>
            </a:r>
            <a:endParaRPr lang="ru-RU" sz="1400" dirty="0"/>
          </a:p>
        </p:txBody>
      </p:sp>
      <p:pic>
        <p:nvPicPr>
          <p:cNvPr id="3076" name="Picture 4" descr="https://encrypted-tbn0.gstatic.com/images?q=tbn:ANd9GcQN33qzIrRn_v4U8qkVUDBXRqvgz5QUKhJ8qauOY6g6jSnJ8bvSzeg3qDVzGwakJ8k0nA&amp;usqp=C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438" y="5173299"/>
            <a:ext cx="2088000" cy="74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777351" y="5385723"/>
            <a:ext cx="18341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Дигликольамин</a:t>
            </a:r>
            <a:endParaRPr lang="ru-RU" sz="14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007" y="4474419"/>
            <a:ext cx="1440000" cy="51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777351" y="4527681"/>
            <a:ext cx="2361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Метилдиэтаноламин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68593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04CFCA-BC2D-5DD5-5A37-85961C6B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Основные абсорбционные способы удаления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0A31EE6-0C7B-04D1-06A8-DDC28B4C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D8199072-6AC6-C20A-5A3E-119E985F2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63324"/>
              </p:ext>
            </p:extLst>
          </p:nvPr>
        </p:nvGraphicFramePr>
        <p:xfrm>
          <a:off x="494036" y="2031565"/>
          <a:ext cx="11393164" cy="39058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136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31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752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0310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Способ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Применяемый 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растворитель-абсорбент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Плюсы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Минусы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Процессы физической абсорбции </a:t>
                      </a:r>
                      <a:r>
                        <a:rPr lang="ru-RU" sz="1100" dirty="0"/>
                        <a:t>органическими растворителями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dirty="0" err="1"/>
                        <a:t>Пропиленкарбонат</a:t>
                      </a:r>
                      <a:r>
                        <a:rPr lang="ru-RU" sz="1100" dirty="0"/>
                        <a:t> (</a:t>
                      </a:r>
                      <a:r>
                        <a:rPr lang="ru-RU" sz="1100" dirty="0" err="1"/>
                        <a:t>Флюор</a:t>
                      </a:r>
                      <a:r>
                        <a:rPr lang="ru-RU" sz="1100" dirty="0"/>
                        <a:t>)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ДМЭ</a:t>
                      </a:r>
                      <a:r>
                        <a:rPr lang="ru-RU" sz="1100" b="1" baseline="0" dirty="0"/>
                        <a:t> </a:t>
                      </a:r>
                      <a:r>
                        <a:rPr lang="ru-RU" sz="1100" b="1" baseline="0" dirty="0" err="1" smtClean="0"/>
                        <a:t>полиэтиленгликоля</a:t>
                      </a:r>
                      <a:r>
                        <a:rPr lang="ru-RU" sz="1100" b="1" baseline="0" dirty="0" smtClean="0"/>
                        <a:t> (</a:t>
                      </a:r>
                      <a:r>
                        <a:rPr lang="ru-RU" sz="1100" b="1" baseline="0" dirty="0" err="1" smtClean="0"/>
                        <a:t>Селексол</a:t>
                      </a:r>
                      <a:r>
                        <a:rPr lang="ru-RU" sz="1100" b="1" baseline="0" dirty="0"/>
                        <a:t>)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100" baseline="0" dirty="0"/>
                        <a:t>N</a:t>
                      </a:r>
                      <a:r>
                        <a:rPr lang="ru-RU" sz="1100" baseline="0" dirty="0"/>
                        <a:t>-</a:t>
                      </a:r>
                      <a:r>
                        <a:rPr lang="ru-RU" sz="1100" baseline="0" dirty="0" err="1"/>
                        <a:t>метилпирролидон</a:t>
                      </a:r>
                      <a:r>
                        <a:rPr lang="ru-RU" sz="1100" baseline="0" dirty="0"/>
                        <a:t> (</a:t>
                      </a:r>
                      <a:r>
                        <a:rPr lang="ru-RU" sz="1100" baseline="0" dirty="0" err="1"/>
                        <a:t>Пуризол</a:t>
                      </a:r>
                      <a:r>
                        <a:rPr lang="ru-RU" sz="1100" baseline="0" dirty="0"/>
                        <a:t>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b="1" dirty="0" smtClean="0"/>
                        <a:t>1. Высокая </a:t>
                      </a:r>
                      <a:r>
                        <a:rPr lang="ru-RU" sz="1100" b="1" dirty="0"/>
                        <a:t>глубина комплексной очистки </a:t>
                      </a:r>
                      <a:r>
                        <a:rPr lang="ru-RU" sz="1100" dirty="0"/>
                        <a:t>(при </a:t>
                      </a:r>
                      <a:r>
                        <a:rPr lang="ru-RU" sz="1100" dirty="0" err="1"/>
                        <a:t>выс</a:t>
                      </a:r>
                      <a:r>
                        <a:rPr lang="ru-RU" sz="1100" dirty="0"/>
                        <a:t>. </a:t>
                      </a:r>
                      <a:r>
                        <a:rPr lang="ru-RU" sz="1100" dirty="0" err="1"/>
                        <a:t>парц.Р</a:t>
                      </a:r>
                      <a:r>
                        <a:rPr lang="ru-RU" sz="1100" dirty="0"/>
                        <a:t>);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2. Не </a:t>
                      </a:r>
                      <a:r>
                        <a:rPr lang="ru-RU" sz="1100" dirty="0"/>
                        <a:t>пенятся, не </a:t>
                      </a:r>
                      <a:r>
                        <a:rPr lang="ru-RU" sz="1100" dirty="0" err="1"/>
                        <a:t>корродируют</a:t>
                      </a:r>
                      <a:r>
                        <a:rPr lang="ru-RU" sz="1100" dirty="0"/>
                        <a:t>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3. Имеют </a:t>
                      </a:r>
                      <a:r>
                        <a:rPr lang="ru-RU" sz="1100" dirty="0"/>
                        <a:t>низкую Т застывания;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4. Меньшие </a:t>
                      </a:r>
                      <a:r>
                        <a:rPr lang="ru-RU" sz="1100" dirty="0" err="1"/>
                        <a:t>капиталозатраты</a:t>
                      </a:r>
                      <a:r>
                        <a:rPr lang="ru-RU" sz="1100" dirty="0"/>
                        <a:t> (при </a:t>
                      </a:r>
                      <a:r>
                        <a:rPr lang="ru-RU" sz="1100" dirty="0" err="1"/>
                        <a:t>выс</a:t>
                      </a:r>
                      <a:r>
                        <a:rPr lang="ru-RU" sz="1100" dirty="0"/>
                        <a:t>. </a:t>
                      </a:r>
                      <a:r>
                        <a:rPr lang="ru-RU" sz="1100" dirty="0" err="1"/>
                        <a:t>парц.Р</a:t>
                      </a:r>
                      <a:r>
                        <a:rPr lang="ru-RU" sz="1100" dirty="0"/>
                        <a:t>);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5. Можно </a:t>
                      </a:r>
                      <a:r>
                        <a:rPr lang="ru-RU" sz="1100" dirty="0"/>
                        <a:t>регенерировать без подвода тепла;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6. Можно </a:t>
                      </a:r>
                      <a:r>
                        <a:rPr lang="ru-RU" sz="1100" dirty="0"/>
                        <a:t>удалять</a:t>
                      </a:r>
                      <a:r>
                        <a:rPr lang="ru-RU" sz="1100" baseline="0" dirty="0"/>
                        <a:t> </a:t>
                      </a:r>
                      <a:r>
                        <a:rPr lang="ru-RU" sz="1100" dirty="0"/>
                        <a:t>H</a:t>
                      </a:r>
                      <a:r>
                        <a:rPr lang="ru-RU" sz="1100" baseline="-25000" dirty="0"/>
                        <a:t>2</a:t>
                      </a:r>
                      <a:r>
                        <a:rPr lang="ru-RU" sz="1100" dirty="0"/>
                        <a:t>S в присутствии CO</a:t>
                      </a:r>
                      <a:r>
                        <a:rPr lang="ru-RU" sz="1100" baseline="-25000" dirty="0"/>
                        <a:t>2</a:t>
                      </a:r>
                      <a:r>
                        <a:rPr lang="ru-RU" sz="1100" dirty="0"/>
                        <a:t> –</a:t>
                      </a:r>
                      <a:r>
                        <a:rPr lang="ru-RU" sz="1100" baseline="0" dirty="0"/>
                        <a:t> сырье процесса </a:t>
                      </a:r>
                      <a:r>
                        <a:rPr lang="ru-RU" sz="1100" baseline="0" dirty="0" smtClean="0"/>
                        <a:t>Клауса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baseline="0" dirty="0" smtClean="0"/>
                        <a:t>7. </a:t>
                      </a:r>
                      <a:r>
                        <a:rPr lang="ru-RU" sz="1100" b="1" baseline="0" dirty="0" smtClean="0"/>
                        <a:t>Хорошо поглощают большие количества кислых газов, т.к. поглотительная способность прямо пропорциональна их </a:t>
                      </a:r>
                      <a:r>
                        <a:rPr lang="en-US" sz="1100" b="1" i="1" baseline="0" dirty="0" smtClean="0"/>
                        <a:t>p</a:t>
                      </a:r>
                      <a:r>
                        <a:rPr lang="en-US" sz="1100" b="1" i="1" baseline="-25000" dirty="0" smtClean="0"/>
                        <a:t>i</a:t>
                      </a:r>
                      <a:r>
                        <a:rPr lang="ru-RU" sz="1100" b="1" baseline="0" dirty="0" smtClean="0"/>
                        <a:t>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b="1" dirty="0" smtClean="0"/>
                        <a:t>1. Хорошо </a:t>
                      </a:r>
                      <a:r>
                        <a:rPr lang="ru-RU" sz="1100" b="1" dirty="0"/>
                        <a:t>поглощают УВ;</a:t>
                      </a:r>
                    </a:p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2. Тонкая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baseline="0" dirty="0"/>
                        <a:t>очистка газов невыполнима;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Комбинированные</a:t>
                      </a:r>
                      <a:r>
                        <a:rPr lang="ru-RU" sz="1100" b="1" baseline="0" dirty="0"/>
                        <a:t> процессы </a:t>
                      </a:r>
                      <a:r>
                        <a:rPr lang="ru-RU" sz="1100" b="1" baseline="0" dirty="0" smtClean="0"/>
                        <a:t/>
                      </a:r>
                      <a:br>
                        <a:rPr lang="ru-RU" sz="1100" b="1" baseline="0" dirty="0" smtClean="0"/>
                      </a:br>
                      <a:r>
                        <a:rPr lang="ru-RU" sz="1100" baseline="0" dirty="0" smtClean="0"/>
                        <a:t>(</a:t>
                      </a:r>
                      <a:r>
                        <a:rPr lang="ru-RU" sz="1100" baseline="0" dirty="0"/>
                        <a:t>растворитель – смесь алканоламина и органического растворителя)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b="1" dirty="0"/>
                        <a:t>ДИПА + </a:t>
                      </a:r>
                      <a:r>
                        <a:rPr lang="ru-RU" sz="1100" b="1" dirty="0" err="1"/>
                        <a:t>Сульфолан</a:t>
                      </a:r>
                      <a:r>
                        <a:rPr lang="ru-RU" sz="1100" b="1" dirty="0"/>
                        <a:t> (</a:t>
                      </a:r>
                      <a:r>
                        <a:rPr lang="ru-RU" sz="1100" b="1" dirty="0" err="1"/>
                        <a:t>Сульфинол</a:t>
                      </a:r>
                      <a:r>
                        <a:rPr lang="ru-RU" sz="1100" b="1" dirty="0"/>
                        <a:t>)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100" dirty="0"/>
                        <a:t>ДИПА</a:t>
                      </a:r>
                      <a:r>
                        <a:rPr lang="ru-RU" sz="1100" baseline="0" dirty="0"/>
                        <a:t> </a:t>
                      </a:r>
                      <a:r>
                        <a:rPr lang="ru-RU" sz="1100" dirty="0"/>
                        <a:t>+ Метанол (</a:t>
                      </a:r>
                      <a:r>
                        <a:rPr lang="ru-RU" sz="1100" dirty="0" err="1"/>
                        <a:t>Ректизол</a:t>
                      </a:r>
                      <a:r>
                        <a:rPr lang="ru-RU" sz="11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1. Сочетание </a:t>
                      </a:r>
                      <a:r>
                        <a:rPr lang="ru-RU" sz="1100" dirty="0"/>
                        <a:t>тонкой и комплексной</a:t>
                      </a:r>
                      <a:r>
                        <a:rPr lang="ru-RU" sz="1100" baseline="0" dirty="0"/>
                        <a:t> очистки – «всеядны» к составу газа;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</a:pPr>
                      <a:r>
                        <a:rPr lang="ru-RU" sz="1100" dirty="0" smtClean="0"/>
                        <a:t>1.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dirty="0" smtClean="0"/>
                        <a:t>все </a:t>
                      </a:r>
                      <a:r>
                        <a:rPr lang="ru-RU" sz="1100" dirty="0"/>
                        <a:t>равно, Хорошо поглощают УВ;</a:t>
                      </a:r>
                      <a:endParaRPr lang="ru-RU" sz="1100" i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837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6BD3F8-32F1-307A-2C26-5B5D94B2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Основные абсорбционные способы удаления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2C069C7-A631-DF20-A22D-5668B4F3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16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7AFE4807-DF00-2B5D-64BA-2E2B798982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25625"/>
            <a:ext cx="11044238" cy="146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sz="1600" b="1" dirty="0">
                <a:latin typeface="+mn-lt"/>
              </a:rPr>
              <a:t>Как выбрать способ?</a:t>
            </a:r>
          </a:p>
          <a:p>
            <a:pPr marL="0"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1400" b="1" dirty="0">
                <a:latin typeface="+mn-lt"/>
              </a:rPr>
              <a:t>Выбор способа </a:t>
            </a:r>
            <a:r>
              <a:rPr lang="ru-RU" sz="1400" dirty="0">
                <a:latin typeface="+mn-lt"/>
              </a:rPr>
              <a:t>сводится к </a:t>
            </a:r>
            <a:r>
              <a:rPr lang="ru-RU" sz="1400" b="1" dirty="0">
                <a:latin typeface="+mn-lt"/>
              </a:rPr>
              <a:t>выбору абсорбента</a:t>
            </a:r>
            <a:r>
              <a:rPr lang="ru-RU" sz="1400" dirty="0">
                <a:latin typeface="+mn-lt"/>
              </a:rPr>
              <a:t>, который при соответствующем конструктивном оформлении процесса </a:t>
            </a:r>
            <a:r>
              <a:rPr lang="ru-RU" sz="1400" b="1" dirty="0">
                <a:latin typeface="+mn-lt"/>
              </a:rPr>
              <a:t>обеспечивает производство товарного газа и сопутствующих продуктов при высоких ТЭП</a:t>
            </a:r>
            <a:r>
              <a:rPr lang="ru-RU" sz="1400" dirty="0">
                <a:latin typeface="+mn-lt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B1F9C47-308D-4730-BB49-B20BA788E99F}"/>
              </a:ext>
            </a:extLst>
          </p:cNvPr>
          <p:cNvSpPr txBox="1"/>
          <p:nvPr/>
        </p:nvSpPr>
        <p:spPr>
          <a:xfrm>
            <a:off x="838292" y="3190409"/>
            <a:ext cx="110440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Как выбрать абсорбент?</a:t>
            </a:r>
            <a:endParaRPr lang="ru-RU" altLang="ru-RU" sz="1600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47521C76-A497-3C8A-7B76-00291BBA1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400016"/>
              </p:ext>
            </p:extLst>
          </p:nvPr>
        </p:nvGraphicFramePr>
        <p:xfrm>
          <a:off x="2151006" y="3593131"/>
          <a:ext cx="7889987" cy="28600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885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014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169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Критерии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3323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dirty="0"/>
                        <a:t>1. Начальное и </a:t>
                      </a:r>
                      <a:r>
                        <a:rPr lang="ru-RU" sz="1400" dirty="0" smtClean="0"/>
                        <a:t>конечное содержание извлекаемых компонентов </a:t>
                      </a:r>
                      <a:r>
                        <a:rPr lang="ru-RU" sz="1400" dirty="0"/>
                        <a:t>в газе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2. Заданное рабочее давление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2927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 smtClean="0"/>
                        <a:t>Главный комплексный критерий – </a:t>
                      </a:r>
                      <a:r>
                        <a:rPr lang="ru-RU" sz="1400" b="1" u="sng" dirty="0" smtClean="0"/>
                        <a:t>начальное и конечное парциальное</a:t>
                      </a:r>
                      <a:r>
                        <a:rPr lang="ru-RU" sz="1400" b="1" u="sng" baseline="0" dirty="0" smtClean="0"/>
                        <a:t> давление</a:t>
                      </a:r>
                      <a:r>
                        <a:rPr lang="ru-RU" sz="1400" b="1" u="sng" dirty="0" smtClean="0"/>
                        <a:t> извлекаемых компонентов</a:t>
                      </a:r>
                    </a:p>
                    <a:p>
                      <a:pPr algn="just"/>
                      <a:r>
                        <a:rPr lang="ru-RU" sz="1400" dirty="0" smtClean="0"/>
                        <a:t>Закон </a:t>
                      </a:r>
                      <a:r>
                        <a:rPr lang="ru-RU" sz="1400" dirty="0"/>
                        <a:t>Дальтона (следствие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92134"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400" b="1" u="none" dirty="0" smtClean="0"/>
                        <a:t>Важные</a:t>
                      </a:r>
                      <a:r>
                        <a:rPr lang="ru-RU" sz="1400" b="1" u="none" baseline="0" dirty="0" smtClean="0"/>
                        <a:t> показатели процесса</a:t>
                      </a:r>
                      <a:endParaRPr lang="ru-RU" sz="1400" b="1" u="none" dirty="0" smtClean="0"/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400" b="0" u="none" dirty="0" smtClean="0"/>
                        <a:t>Кратность </a:t>
                      </a:r>
                      <a:r>
                        <a:rPr lang="ru-RU" sz="1400" b="0" u="none" dirty="0"/>
                        <a:t>циркуляции абсорбента;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400" b="0" u="none" dirty="0"/>
                        <a:t>Степень регенерации</a:t>
                      </a:r>
                      <a:r>
                        <a:rPr lang="ru-RU" sz="1400" b="0" u="none" baseline="0" dirty="0"/>
                        <a:t> абсорбента;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400" b="0" u="none" baseline="0" dirty="0"/>
                        <a:t>Температура;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ru-RU" sz="1400" b="0" u="none" baseline="0" dirty="0"/>
                        <a:t>+</a:t>
                      </a:r>
                      <a:r>
                        <a:rPr lang="en-US" sz="1400" b="0" u="none" baseline="0" dirty="0"/>
                        <a:t> </a:t>
                      </a:r>
                      <a:r>
                        <a:rPr lang="ru-RU" sz="1400" b="0" i="1" u="none" baseline="0" dirty="0"/>
                        <a:t>не забыть, учесть взаимодействие примесей в газе и абсорбента</a:t>
                      </a:r>
                      <a:endParaRPr lang="ru-RU" sz="1400" b="0" i="1" u="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110366"/>
              </p:ext>
            </p:extLst>
          </p:nvPr>
        </p:nvGraphicFramePr>
        <p:xfrm>
          <a:off x="6360318" y="4773361"/>
          <a:ext cx="1120858" cy="448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Equation" r:id="rId3" imgW="634680" imgH="253800" progId="Equation.DSMT4">
                  <p:embed/>
                </p:oleObj>
              </mc:Choice>
              <mc:Fallback>
                <p:oleObj name="Equation" r:id="rId3" imgW="6346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60318" y="4773361"/>
                        <a:ext cx="1120858" cy="448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0223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955FE2-7A58-C6C4-630F-544F8855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Основные абсорбционные способы удаления кислых газов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D1DC38E-BEA4-25F2-2355-87B3B6437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100606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ru-RU" altLang="ru-RU" sz="1600" b="1" dirty="0"/>
              <a:t>Общее правило </a:t>
            </a:r>
            <a:r>
              <a:rPr lang="ru-RU" altLang="ru-RU" sz="1600" dirty="0"/>
              <a:t>– чем выше исходное парциальное давление кислых газов, тем выгоднее использовать физические растворители, но при необходимости большого снижения парциального давления, нужно добавлять </a:t>
            </a:r>
            <a:r>
              <a:rPr lang="ru-RU" altLang="ru-RU" sz="1600" dirty="0" smtClean="0"/>
              <a:t>амины.</a:t>
            </a:r>
            <a:endParaRPr lang="ru-RU" alt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62DA4DC-AA85-3C29-B3F4-7B96110F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17</a:t>
            </a:fld>
            <a:endParaRPr lang="ru-RU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EF3A89B-6E49-F1EF-486A-AB34B8F11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456" y="2782528"/>
            <a:ext cx="4652864" cy="383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4424EF-CD85-4933-947B-3AE15E17A5E7}"/>
              </a:ext>
            </a:extLst>
          </p:cNvPr>
          <p:cNvSpPr txBox="1"/>
          <p:nvPr/>
        </p:nvSpPr>
        <p:spPr>
          <a:xfrm>
            <a:off x="838199" y="3132475"/>
            <a:ext cx="5114522" cy="3305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sz="1600" b="1" dirty="0"/>
              <a:t>Возможные ситуации: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Удаляем </a:t>
            </a:r>
            <a:r>
              <a:rPr lang="en-US" sz="1600" dirty="0"/>
              <a:t>H</a:t>
            </a:r>
            <a:r>
              <a:rPr lang="en-US" sz="1600" baseline="-25000" dirty="0"/>
              <a:t>2</a:t>
            </a:r>
            <a:r>
              <a:rPr lang="en-US" sz="1600" dirty="0"/>
              <a:t>S (CO</a:t>
            </a:r>
            <a:r>
              <a:rPr lang="en-US" sz="1600" baseline="-25000" dirty="0"/>
              <a:t>2</a:t>
            </a:r>
            <a:r>
              <a:rPr lang="en-US" sz="1600" dirty="0"/>
              <a:t> </a:t>
            </a:r>
            <a:r>
              <a:rPr lang="ru-RU" sz="1600" dirty="0"/>
              <a:t>отсутствует</a:t>
            </a:r>
            <a:r>
              <a:rPr lang="en-US" sz="1600" dirty="0"/>
              <a:t>)</a:t>
            </a:r>
            <a:r>
              <a:rPr lang="ru-RU" sz="1600" dirty="0"/>
              <a:t> – </a:t>
            </a:r>
            <a:r>
              <a:rPr lang="ru-RU" sz="1600" i="1" dirty="0"/>
              <a:t>сырье процесса Клауса</a:t>
            </a:r>
            <a:r>
              <a:rPr lang="en-US" sz="1600" dirty="0"/>
              <a:t>;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Удаляем </a:t>
            </a:r>
            <a:r>
              <a:rPr lang="en-US" sz="1600" dirty="0"/>
              <a:t>CO</a:t>
            </a:r>
            <a:r>
              <a:rPr lang="en-US" sz="1600" baseline="-25000" dirty="0"/>
              <a:t>2</a:t>
            </a:r>
            <a:r>
              <a:rPr lang="en-US" sz="1600" dirty="0"/>
              <a:t> (H</a:t>
            </a:r>
            <a:r>
              <a:rPr lang="en-US" sz="1600" baseline="-25000" dirty="0"/>
              <a:t>2</a:t>
            </a:r>
            <a:r>
              <a:rPr lang="en-US" sz="1600" dirty="0"/>
              <a:t>S </a:t>
            </a:r>
            <a:r>
              <a:rPr lang="ru-RU" sz="1600" dirty="0"/>
              <a:t>отсутствует</a:t>
            </a:r>
            <a:r>
              <a:rPr lang="en-US" sz="1600" dirty="0"/>
              <a:t>);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Удаляем </a:t>
            </a:r>
            <a:r>
              <a:rPr lang="en-US" sz="1600" dirty="0"/>
              <a:t>CO</a:t>
            </a:r>
            <a:r>
              <a:rPr lang="en-US" sz="1600" baseline="-25000" dirty="0"/>
              <a:t>2</a:t>
            </a:r>
            <a:r>
              <a:rPr lang="en-US" sz="1600" dirty="0"/>
              <a:t> </a:t>
            </a:r>
            <a:r>
              <a:rPr lang="ru-RU" sz="1600" dirty="0"/>
              <a:t>и </a:t>
            </a:r>
            <a:r>
              <a:rPr lang="en-US" sz="1600" dirty="0"/>
              <a:t>H</a:t>
            </a:r>
            <a:r>
              <a:rPr lang="en-US" sz="1600" baseline="-25000" dirty="0"/>
              <a:t>2</a:t>
            </a:r>
            <a:r>
              <a:rPr lang="en-US" sz="1600" dirty="0"/>
              <a:t>S </a:t>
            </a:r>
            <a:r>
              <a:rPr lang="ru-RU" sz="1600" dirty="0"/>
              <a:t>одновременно – </a:t>
            </a:r>
            <a:r>
              <a:rPr lang="ru-RU" sz="1600" i="1" dirty="0"/>
              <a:t>самый распространенный</a:t>
            </a:r>
            <a:r>
              <a:rPr lang="ru-RU" sz="1600" dirty="0"/>
              <a:t>, </a:t>
            </a:r>
            <a:r>
              <a:rPr lang="ru-RU" sz="1600" b="1" dirty="0"/>
              <a:t>см. рис.</a:t>
            </a:r>
            <a:r>
              <a:rPr lang="en-US" sz="1600" dirty="0"/>
              <a:t>;</a:t>
            </a:r>
            <a:endParaRPr lang="ru-RU" sz="1600" dirty="0"/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Удаляем </a:t>
            </a:r>
            <a:r>
              <a:rPr lang="en-US" sz="1600" dirty="0"/>
              <a:t>H</a:t>
            </a:r>
            <a:r>
              <a:rPr lang="en-US" sz="1600" baseline="-25000" dirty="0"/>
              <a:t>2</a:t>
            </a:r>
            <a:r>
              <a:rPr lang="en-US" sz="1600" dirty="0"/>
              <a:t>S (CO</a:t>
            </a:r>
            <a:r>
              <a:rPr lang="en-US" sz="1600" baseline="-25000" dirty="0"/>
              <a:t>2</a:t>
            </a:r>
            <a:r>
              <a:rPr lang="en-US" sz="1600" dirty="0"/>
              <a:t> </a:t>
            </a:r>
            <a:r>
              <a:rPr lang="ru-RU" sz="1600" dirty="0"/>
              <a:t>присутствует</a:t>
            </a:r>
            <a:r>
              <a:rPr lang="en-US" sz="1600" dirty="0"/>
              <a:t>)</a:t>
            </a:r>
            <a:r>
              <a:rPr lang="ru-RU" sz="1600" dirty="0"/>
              <a:t> – </a:t>
            </a:r>
            <a:r>
              <a:rPr lang="ru-RU" sz="1600" i="1" dirty="0"/>
              <a:t>сырье процесса Клауса</a:t>
            </a:r>
            <a:r>
              <a:rPr lang="en-US" sz="1600" dirty="0"/>
              <a:t>;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9214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955FE2-7A58-C6C4-630F-544F8855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Основные абсорбционные способы удаления кислых газов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62DA4DC-AA85-3C29-B3F4-7B96110F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18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4424EF-CD85-4933-947B-3AE15E17A5E7}"/>
              </a:ext>
            </a:extLst>
          </p:cNvPr>
          <p:cNvSpPr txBox="1"/>
          <p:nvPr/>
        </p:nvSpPr>
        <p:spPr>
          <a:xfrm>
            <a:off x="741946" y="1937338"/>
            <a:ext cx="5233737" cy="4201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Пример: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давление газа – 7,5 МПа; содержание (мол. %): 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3,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0,5. Требуемое содержание после очистки: 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0,5 мол. %,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100 мол.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ppm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Парциальное давление кислых газов в исходном газе: </a:t>
            </a:r>
          </a:p>
          <a:p>
            <a:pPr indent="39688" algn="ctr">
              <a:lnSpc>
                <a:spcPct val="120000"/>
              </a:lnSpc>
              <a:buNone/>
            </a:pPr>
            <a:r>
              <a:rPr lang="ru-RU" alt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altLang="ru-RU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к.г</a:t>
            </a:r>
            <a:r>
              <a:rPr lang="ru-RU" alt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3,5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% · 7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,5 МПа = 0,263 МПа;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Парциальное давление кислых газов в очищенном газе: </a:t>
            </a:r>
          </a:p>
          <a:p>
            <a:pPr indent="39688" algn="ctr">
              <a:lnSpc>
                <a:spcPct val="120000"/>
              </a:lnSpc>
              <a:buNone/>
            </a:pPr>
            <a:r>
              <a:rPr lang="ru-RU" alt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altLang="ru-RU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к.г</a:t>
            </a:r>
            <a:r>
              <a:rPr lang="ru-RU" alt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0,51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% · 7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,5 МПа = 0,0383 МПа = 3,83 · 10</a:t>
            </a:r>
            <a:r>
              <a:rPr lang="ru-RU" altLang="ru-RU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МПа;</a:t>
            </a:r>
          </a:p>
          <a:p>
            <a:pPr indent="457200" algn="just">
              <a:lnSpc>
                <a:spcPct val="120000"/>
              </a:lnSpc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диаграмме найдем рекомендуемый способ: амины, поташ или процесс «</a:t>
            </a:r>
            <a:r>
              <a:rPr lang="ru-RU" alt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Сульфинол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», но можно рассмотреть и физические растворители.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B897BDA6-BC72-9BBB-3225-CE2208DE6E67}"/>
              </a:ext>
            </a:extLst>
          </p:cNvPr>
          <p:cNvGrpSpPr/>
          <p:nvPr/>
        </p:nvGrpSpPr>
        <p:grpSpPr>
          <a:xfrm>
            <a:off x="6435454" y="1883247"/>
            <a:ext cx="5224367" cy="4255754"/>
            <a:chOff x="3743909" y="1339199"/>
            <a:chExt cx="5040560" cy="4106025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2" t="1666" r="1177" b="1687"/>
            <a:stretch/>
          </p:blipFill>
          <p:spPr bwMode="auto">
            <a:xfrm>
              <a:off x="3743909" y="1339199"/>
              <a:ext cx="5040560" cy="410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4572000" y="2924944"/>
              <a:ext cx="2376264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948264" y="2924944"/>
              <a:ext cx="0" cy="208823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/>
          <p:cNvSpPr/>
          <p:nvPr/>
        </p:nvSpPr>
        <p:spPr>
          <a:xfrm>
            <a:off x="6435454" y="6130037"/>
            <a:ext cx="52243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Рисунок — Диаграмма для предварительного выбора способа очистки природного газа одновременно от </a:t>
            </a:r>
            <a:r>
              <a:rPr lang="en-US" sz="1100" dirty="0"/>
              <a:t>CO</a:t>
            </a:r>
            <a:r>
              <a:rPr lang="en-US" sz="1100" baseline="-25000" dirty="0"/>
              <a:t>2</a:t>
            </a:r>
            <a:r>
              <a:rPr lang="en-US" sz="1100" dirty="0"/>
              <a:t> </a:t>
            </a:r>
            <a:r>
              <a:rPr lang="ru-RU" sz="1100" dirty="0"/>
              <a:t>и </a:t>
            </a:r>
            <a:r>
              <a:rPr lang="en-US" sz="1100" dirty="0"/>
              <a:t>H</a:t>
            </a:r>
            <a:r>
              <a:rPr lang="en-US" sz="1100" baseline="-25000" dirty="0"/>
              <a:t>2</a:t>
            </a:r>
            <a:r>
              <a:rPr lang="en-US" sz="1100" dirty="0"/>
              <a:t>S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703950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6BADD5-DC31-206B-A63C-B838D3B75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Перечень основных мировых процессов </a:t>
            </a:r>
            <a:r>
              <a:rPr lang="ru-RU" altLang="ru-RU" sz="2800" b="1" dirty="0" smtClean="0"/>
              <a:t>сероочистки (2009 г.)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835E6A3-9AC9-C562-6C94-077B93C55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19</a:t>
            </a:fld>
            <a:endParaRPr lang="ru-RU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="" xmlns:a16="http://schemas.microsoft.com/office/drawing/2014/main" id="{6C99231A-A4A5-1208-9106-491FD13A8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717741"/>
              </p:ext>
            </p:extLst>
          </p:nvPr>
        </p:nvGraphicFramePr>
        <p:xfrm>
          <a:off x="573505" y="1883871"/>
          <a:ext cx="11032960" cy="48698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71012">
                  <a:extLst>
                    <a:ext uri="{9D8B030D-6E8A-4147-A177-3AD203B41FA5}">
                      <a16:colId xmlns="" xmlns:a16="http://schemas.microsoft.com/office/drawing/2014/main" val="3939570324"/>
                    </a:ext>
                  </a:extLst>
                </a:gridCol>
                <a:gridCol w="6217569">
                  <a:extLst>
                    <a:ext uri="{9D8B030D-6E8A-4147-A177-3AD203B41FA5}">
                      <a16:colId xmlns="" xmlns:a16="http://schemas.microsoft.com/office/drawing/2014/main" val="4131556319"/>
                    </a:ext>
                  </a:extLst>
                </a:gridCol>
                <a:gridCol w="2244379">
                  <a:extLst>
                    <a:ext uri="{9D8B030D-6E8A-4147-A177-3AD203B41FA5}">
                      <a16:colId xmlns="" xmlns:a16="http://schemas.microsoft.com/office/drawing/2014/main" val="1245253378"/>
                    </a:ext>
                  </a:extLst>
                </a:gridCol>
              </a:tblGrid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Процесс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Абсорбент</a:t>
                      </a:r>
                      <a:endParaRPr lang="ru-RU" sz="16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Число установок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223971658"/>
                  </a:ext>
                </a:extLst>
              </a:tr>
              <a:tr h="2213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1" dirty="0"/>
                        <a:t>1. Процессы с химическими абсорбентами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472385937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/>
                        <a:t> Аминовые, в том числе: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алкаколамин + вода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более 1000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2608240662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Амин-гард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диэтаноламин (моноэтаноламин) + вода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375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2381422001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Адип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диизопропаноламин (метил-диэтаноламин) + вода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370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405964090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Экономин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дигликольамин + вода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30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787459825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Бенфилд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карбонат калия + вода + добавки бенфилд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600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947685163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Катакарб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раствор патоша + ингибитор коррозии + катализатор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100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125049805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Сульфурекс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щелочь + вода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40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626053622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Бишофитно</a:t>
                      </a:r>
                      <a:r>
                        <a:rPr lang="ru-RU" sz="1100" i="1" dirty="0"/>
                        <a:t>-содовая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щелочь + вода + катализатор «Антисера»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2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229346106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Серокс-газ-1, Серокс-газ-2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 водно-щелочной каталитический комплекс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 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876379499"/>
                  </a:ext>
                </a:extLst>
              </a:tr>
              <a:tr h="22135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2. Процессы с физическими абсорбентами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932925207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Ректизол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холодный метанол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70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357539264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Пуризол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 N-</a:t>
                      </a:r>
                      <a:r>
                        <a:rPr lang="ru-RU" sz="1100"/>
                        <a:t>метилпирролидон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5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307048005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Флюор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пропиленкарбонат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12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765734731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Селексол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диметиловый эфир полиэтиленгликоля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50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203762476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Сепасолв</a:t>
                      </a:r>
                      <a:r>
                        <a:rPr lang="ru-RU" sz="1100" i="1" dirty="0"/>
                        <a:t>-МПЕ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 </a:t>
                      </a:r>
                      <a:r>
                        <a:rPr lang="ru-RU" sz="1100" dirty="0" err="1"/>
                        <a:t>диалкиловый</a:t>
                      </a:r>
                      <a:r>
                        <a:rPr lang="ru-RU" sz="1100" dirty="0"/>
                        <a:t> эфир </a:t>
                      </a:r>
                      <a:r>
                        <a:rPr lang="ru-RU" sz="1100" dirty="0" err="1"/>
                        <a:t>полиэтиленгликоля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958311260"/>
                  </a:ext>
                </a:extLst>
              </a:tr>
              <a:tr h="22135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/>
                        <a:t>3. Процессы с физико-химическими и смешанными абсорбентами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2837472162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Сульфинол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диизопропаноламин (метил-диэтаноламин) + вода + сульфолан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180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404623403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Оптизол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 амин + физический растворитель + вода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6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3971416322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Флексорб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 пространственно затрудненный амин+физический растворитель+вода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30</a:t>
                      </a:r>
                      <a:endParaRPr lang="ru-RU" sz="11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684033862"/>
                  </a:ext>
                </a:extLst>
              </a:tr>
              <a:tr h="221357"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/>
                        <a:t> </a:t>
                      </a:r>
                      <a:r>
                        <a:rPr lang="ru-RU" sz="1100" i="1" dirty="0" err="1"/>
                        <a:t>Укарсол</a:t>
                      </a:r>
                      <a:endParaRPr lang="ru-RU" sz="1100" i="1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 вторичный или третичный амин + физический растворитель + вода</a:t>
                      </a: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</a:t>
                      </a:r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2346558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166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F28A35-8D27-3E95-4A87-5613D0FE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Принцип </a:t>
            </a:r>
            <a:r>
              <a:rPr lang="ru-RU" altLang="ru-RU" sz="2800" b="1" dirty="0" err="1"/>
              <a:t>хемосорбционной</a:t>
            </a:r>
            <a:r>
              <a:rPr lang="ru-RU" altLang="ru-RU" sz="2800" b="1" dirty="0"/>
              <a:t> технологии очистки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359226E-DE65-C458-20F3-155DF0E6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838199" y="1822777"/>
            <a:ext cx="11044053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400" b="1" i="1" dirty="0"/>
              <a:t>Эффективны при низких и средних парциальных давлениях кислых компонентов.</a:t>
            </a:r>
          </a:p>
          <a:p>
            <a:pPr indent="354013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400" b="1" dirty="0"/>
              <a:t>При поглощении </a:t>
            </a:r>
            <a:r>
              <a:rPr lang="ru-RU" altLang="ru-RU" sz="1400" b="1" dirty="0" err="1"/>
              <a:t>алканоламином</a:t>
            </a:r>
            <a:r>
              <a:rPr lang="ru-RU" altLang="ru-RU" sz="1400" b="1" dirty="0"/>
              <a:t> </a:t>
            </a:r>
            <a:r>
              <a:rPr lang="ru-RU" altLang="ru-RU" sz="1400" dirty="0"/>
              <a:t>сероводорода и двуокиси углерода образуются карбонаты, бикарбонаты, сульфиды, </a:t>
            </a:r>
            <a:r>
              <a:rPr lang="ru-RU" altLang="ru-RU" sz="1400" dirty="0" err="1"/>
              <a:t>бисульфиды</a:t>
            </a:r>
            <a:r>
              <a:rPr lang="ru-RU" altLang="ru-RU" sz="1400" dirty="0"/>
              <a:t> по следующим </a:t>
            </a:r>
            <a:r>
              <a:rPr lang="ru-RU" altLang="ru-RU" sz="1400" b="1" dirty="0"/>
              <a:t>экзотермическим</a:t>
            </a:r>
            <a:r>
              <a:rPr lang="ru-RU" altLang="ru-RU" sz="1400" dirty="0"/>
              <a:t> реакциям: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ru-RU" altLang="ru-RU" sz="1400" dirty="0" smtClean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ru-RU" altLang="ru-RU" sz="14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ru-RU" altLang="ru-RU" sz="1400" dirty="0" smtClean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ru-RU" altLang="ru-RU" sz="14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altLang="ru-RU" sz="1400" dirty="0"/>
              <a:t>			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400" i="1" dirty="0"/>
              <a:t>где для МЭА: </a:t>
            </a:r>
            <a:r>
              <a:rPr lang="en-US" altLang="ru-RU" sz="1400" i="1" dirty="0"/>
              <a:t>R – (-CH</a:t>
            </a:r>
            <a:r>
              <a:rPr lang="en-US" altLang="ru-RU" sz="1400" i="1" baseline="-25000" dirty="0"/>
              <a:t>2</a:t>
            </a:r>
            <a:r>
              <a:rPr lang="en-US" altLang="ru-RU" sz="1400" i="1" dirty="0"/>
              <a:t>CH</a:t>
            </a:r>
            <a:r>
              <a:rPr lang="en-US" altLang="ru-RU" sz="1400" i="1" baseline="-25000" dirty="0"/>
              <a:t>2</a:t>
            </a:r>
            <a:r>
              <a:rPr lang="en-US" altLang="ru-RU" sz="1400" i="1" dirty="0"/>
              <a:t>-OH)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altLang="ru-RU" sz="1400" b="1" dirty="0"/>
              <a:t>20</a:t>
            </a:r>
            <a:r>
              <a:rPr lang="en-US" altLang="ru-RU" sz="1400" b="1" dirty="0"/>
              <a:t>-</a:t>
            </a:r>
            <a:r>
              <a:rPr lang="ru-RU" altLang="ru-RU" sz="1400" b="1" dirty="0"/>
              <a:t>40</a:t>
            </a:r>
            <a:r>
              <a:rPr lang="en-US" altLang="ru-RU" sz="1400" b="1" dirty="0"/>
              <a:t> °</a:t>
            </a:r>
            <a:r>
              <a:rPr lang="ru-RU" altLang="ru-RU" sz="1400" b="1" dirty="0"/>
              <a:t>С</a:t>
            </a:r>
            <a:r>
              <a:rPr lang="en-US" altLang="ru-RU" sz="1400" b="1" dirty="0"/>
              <a:t> </a:t>
            </a:r>
            <a:r>
              <a:rPr lang="ru-RU" altLang="ru-RU" sz="1400" b="1" dirty="0"/>
              <a:t> и повышенное Р </a:t>
            </a:r>
            <a:r>
              <a:rPr lang="en-US" altLang="ru-RU" sz="1400" dirty="0"/>
              <a:t>- </a:t>
            </a:r>
            <a:r>
              <a:rPr lang="ru-RU" altLang="ru-RU" sz="1400" dirty="0"/>
              <a:t>реакция поглощения сероводорода и двуокиси углерода идёт интенсивно;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ru-RU" sz="1400" b="1" dirty="0"/>
              <a:t>&gt;</a:t>
            </a:r>
            <a:r>
              <a:rPr lang="ru-RU" altLang="ru-RU" sz="1400" b="1" dirty="0"/>
              <a:t>105</a:t>
            </a:r>
            <a:r>
              <a:rPr lang="en-US" altLang="ru-RU" sz="1400" b="1" dirty="0"/>
              <a:t>°</a:t>
            </a:r>
            <a:r>
              <a:rPr lang="ru-RU" altLang="ru-RU" sz="1400" b="1" dirty="0"/>
              <a:t>С</a:t>
            </a:r>
            <a:r>
              <a:rPr lang="en-US" altLang="ru-RU" sz="1400" dirty="0"/>
              <a:t> </a:t>
            </a:r>
            <a:r>
              <a:rPr lang="ru-RU" altLang="ru-RU" sz="1400" b="1" dirty="0"/>
              <a:t>и атмосферное Р</a:t>
            </a:r>
            <a:r>
              <a:rPr lang="en-US" altLang="ru-RU" sz="1400" b="1" dirty="0"/>
              <a:t> </a:t>
            </a:r>
            <a:r>
              <a:rPr lang="en-US" altLang="ru-RU" sz="1400" dirty="0"/>
              <a:t>-</a:t>
            </a:r>
            <a:r>
              <a:rPr lang="ru-RU" altLang="ru-RU" sz="1400" dirty="0"/>
              <a:t> равновесие смещается в сторону выделения сероводорода и двуокиси углерода (регенерация </a:t>
            </a:r>
            <a:r>
              <a:rPr lang="ru-RU" altLang="ru-RU" sz="1400" i="1" dirty="0"/>
              <a:t>МЭА, ДЭА и т.п.</a:t>
            </a:r>
            <a:r>
              <a:rPr lang="ru-RU" altLang="ru-RU" sz="1400" dirty="0"/>
              <a:t>);</a:t>
            </a: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="" xmlns:a16="http://schemas.microsoft.com/office/drawing/2014/main" id="{6C99231A-A4A5-1208-9106-491FD13A8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103711"/>
              </p:ext>
            </p:extLst>
          </p:nvPr>
        </p:nvGraphicFramePr>
        <p:xfrm>
          <a:off x="838196" y="3018392"/>
          <a:ext cx="10693403" cy="187534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0055">
                  <a:extLst>
                    <a:ext uri="{9D8B030D-6E8A-4147-A177-3AD203B41FA5}">
                      <a16:colId xmlns="" xmlns:a16="http://schemas.microsoft.com/office/drawing/2014/main" val="3939570324"/>
                    </a:ext>
                  </a:extLst>
                </a:gridCol>
                <a:gridCol w="3873616">
                  <a:extLst>
                    <a:ext uri="{9D8B030D-6E8A-4147-A177-3AD203B41FA5}">
                      <a16:colId xmlns="" xmlns:a16="http://schemas.microsoft.com/office/drawing/2014/main" val="4131556319"/>
                    </a:ext>
                  </a:extLst>
                </a:gridCol>
                <a:gridCol w="3369732">
                  <a:extLst>
                    <a:ext uri="{9D8B030D-6E8A-4147-A177-3AD203B41FA5}">
                      <a16:colId xmlns="" xmlns:a16="http://schemas.microsoft.com/office/drawing/2014/main" val="1245253378"/>
                    </a:ext>
                  </a:extLst>
                </a:gridCol>
              </a:tblGrid>
              <a:tr h="321939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Поглощение </a:t>
                      </a:r>
                      <a:r>
                        <a:rPr lang="en-US" sz="1400" dirty="0" smtClean="0"/>
                        <a:t>CO</a:t>
                      </a:r>
                      <a:r>
                        <a:rPr lang="en-US" sz="1400" baseline="-25000" dirty="0" smtClean="0"/>
                        <a:t>2</a:t>
                      </a:r>
                      <a:endParaRPr lang="ru-RU" sz="2000" baseline="-250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Поглощение </a:t>
                      </a:r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dirty="0" smtClean="0"/>
                        <a:t>S</a:t>
                      </a:r>
                      <a:endParaRPr lang="ru-RU" sz="2000" baseline="-250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1223971658"/>
                  </a:ext>
                </a:extLst>
              </a:tr>
              <a:tr h="321939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Отдельные реакции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400" dirty="0" smtClean="0"/>
                        <a:t>2RNH</a:t>
                      </a:r>
                      <a:r>
                        <a:rPr lang="en-US" altLang="ru-RU" sz="1400" baseline="-25000" dirty="0" smtClean="0"/>
                        <a:t>2 </a:t>
                      </a:r>
                      <a:r>
                        <a:rPr lang="en-US" altLang="ru-RU" sz="1400" dirty="0" smtClean="0"/>
                        <a:t>+ 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O + CO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 </a:t>
                      </a:r>
                      <a:r>
                        <a:rPr lang="en-US" altLang="ru-RU" sz="1400" dirty="0" smtClean="0">
                          <a:cs typeface="Arial"/>
                        </a:rPr>
                        <a:t>↔</a:t>
                      </a:r>
                      <a:r>
                        <a:rPr lang="en-US" altLang="ru-RU" sz="1400" dirty="0" smtClean="0"/>
                        <a:t> (RNH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)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CO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ru-RU" altLang="ru-RU" sz="1400" baseline="-25000" dirty="0" smtClean="0"/>
                        <a:t> </a:t>
                      </a:r>
                      <a:endParaRPr lang="ru-RU" sz="1400" dirty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400" dirty="0" smtClean="0"/>
                        <a:t>2RNH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 + 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S </a:t>
                      </a:r>
                      <a:r>
                        <a:rPr lang="en-US" altLang="ru-RU" sz="1400" dirty="0" smtClean="0">
                          <a:cs typeface="Arial"/>
                        </a:rPr>
                        <a:t>↔</a:t>
                      </a:r>
                      <a:r>
                        <a:rPr lang="en-US" altLang="ru-RU" sz="1400" dirty="0" smtClean="0"/>
                        <a:t> (RNH</a:t>
                      </a:r>
                      <a:r>
                        <a:rPr lang="ru-RU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)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S</a:t>
                      </a:r>
                      <a:r>
                        <a:rPr lang="ru-RU" altLang="ru-RU" sz="1400" dirty="0" smtClean="0"/>
                        <a:t> </a:t>
                      </a:r>
                      <a:endParaRPr lang="ru-RU" sz="14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2608240662"/>
                  </a:ext>
                </a:extLst>
              </a:tr>
              <a:tr h="311010"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1400" dirty="0" smtClean="0"/>
                        <a:t>(RNH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)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CO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 +H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O + CO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 </a:t>
                      </a:r>
                      <a:r>
                        <a:rPr lang="en-US" altLang="ru-RU" sz="1400" dirty="0" smtClean="0">
                          <a:cs typeface="Arial"/>
                        </a:rPr>
                        <a:t>↔ </a:t>
                      </a:r>
                      <a:r>
                        <a:rPr lang="en-US" altLang="ru-RU" sz="1400" dirty="0" smtClean="0"/>
                        <a:t>2RNH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HCO</a:t>
                      </a:r>
                      <a:r>
                        <a:rPr lang="en-US" altLang="ru-RU" sz="1400" baseline="-25000" dirty="0" smtClean="0"/>
                        <a:t>3</a:t>
                      </a:r>
                      <a:endParaRPr lang="ru-RU" altLang="ru-RU" sz="1400" baseline="-25000" dirty="0" smtClean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400" dirty="0" smtClean="0"/>
                        <a:t> </a:t>
                      </a:r>
                      <a:r>
                        <a:rPr lang="en-US" altLang="ru-RU" sz="1400" dirty="0" smtClean="0"/>
                        <a:t>(RNH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)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S + 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S </a:t>
                      </a:r>
                      <a:r>
                        <a:rPr lang="en-US" altLang="ru-RU" sz="1400" dirty="0" smtClean="0">
                          <a:cs typeface="Arial"/>
                        </a:rPr>
                        <a:t>↔</a:t>
                      </a:r>
                      <a:r>
                        <a:rPr lang="en-US" altLang="ru-RU" sz="1400" dirty="0" smtClean="0"/>
                        <a:t> 2RNH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HS</a:t>
                      </a:r>
                      <a:endParaRPr lang="ru-RU" sz="14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2381422001"/>
                  </a:ext>
                </a:extLst>
              </a:tr>
              <a:tr h="3219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Суммарная реакция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1400" dirty="0" smtClean="0"/>
                        <a:t>RNH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baseline="0" dirty="0" smtClean="0"/>
                        <a:t> </a:t>
                      </a:r>
                      <a:r>
                        <a:rPr lang="en-US" altLang="ru-RU" sz="1400" dirty="0" smtClean="0"/>
                        <a:t>+</a:t>
                      </a:r>
                      <a:r>
                        <a:rPr lang="ru-RU" altLang="ru-RU" sz="1400" dirty="0" smtClean="0"/>
                        <a:t> </a:t>
                      </a:r>
                      <a:r>
                        <a:rPr lang="en-US" altLang="ru-RU" sz="1400" dirty="0" smtClean="0"/>
                        <a:t>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O + CO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 </a:t>
                      </a:r>
                      <a:r>
                        <a:rPr lang="en-US" altLang="ru-RU" sz="1400" dirty="0" smtClean="0">
                          <a:cs typeface="Arial"/>
                        </a:rPr>
                        <a:t>↔ </a:t>
                      </a:r>
                      <a:r>
                        <a:rPr lang="en-US" altLang="ru-RU" sz="1400" dirty="0" smtClean="0"/>
                        <a:t>RNH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HCO</a:t>
                      </a:r>
                      <a:r>
                        <a:rPr lang="en-US" altLang="ru-RU" sz="1400" baseline="-25000" dirty="0" smtClean="0"/>
                        <a:t>3</a:t>
                      </a:r>
                      <a:endParaRPr lang="ru-RU" altLang="ru-RU" sz="1400" baseline="-25000" dirty="0" smtClean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1400" dirty="0" smtClean="0"/>
                        <a:t>RNH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ru-RU" altLang="ru-RU" sz="1400" baseline="0" dirty="0" smtClean="0"/>
                        <a:t> </a:t>
                      </a:r>
                      <a:r>
                        <a:rPr lang="en-US" altLang="ru-RU" sz="1400" dirty="0" smtClean="0"/>
                        <a:t>+ H</a:t>
                      </a:r>
                      <a:r>
                        <a:rPr lang="en-US" altLang="ru-RU" sz="1400" baseline="-25000" dirty="0" smtClean="0"/>
                        <a:t>2</a:t>
                      </a:r>
                      <a:r>
                        <a:rPr lang="en-US" altLang="ru-RU" sz="1400" dirty="0" smtClean="0"/>
                        <a:t>S </a:t>
                      </a:r>
                      <a:r>
                        <a:rPr lang="en-US" altLang="ru-RU" sz="1400" dirty="0" smtClean="0">
                          <a:cs typeface="Arial"/>
                        </a:rPr>
                        <a:t>↔</a:t>
                      </a:r>
                      <a:r>
                        <a:rPr lang="en-US" altLang="ru-RU" sz="1400" dirty="0" smtClean="0"/>
                        <a:t> RNH</a:t>
                      </a:r>
                      <a:r>
                        <a:rPr lang="en-US" altLang="ru-RU" sz="1400" baseline="-25000" dirty="0" smtClean="0"/>
                        <a:t>3</a:t>
                      </a:r>
                      <a:r>
                        <a:rPr lang="en-US" altLang="ru-RU" sz="1400" dirty="0" smtClean="0"/>
                        <a:t>HS</a:t>
                      </a:r>
                      <a:endParaRPr lang="ru-RU" sz="14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405964090"/>
                  </a:ext>
                </a:extLst>
              </a:tr>
              <a:tr h="59851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Условия смещения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равновесия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1400" i="1" dirty="0" smtClean="0"/>
                        <a:t>t</a:t>
                      </a:r>
                      <a:r>
                        <a:rPr lang="ru-RU" altLang="ru-RU" sz="1400" baseline="-25000" dirty="0" smtClean="0">
                          <a:cs typeface="Arial"/>
                        </a:rPr>
                        <a:t>→</a:t>
                      </a:r>
                      <a:r>
                        <a:rPr lang="en-US" altLang="ru-RU" sz="1400" dirty="0" smtClean="0">
                          <a:cs typeface="Arial"/>
                        </a:rPr>
                        <a:t>= </a:t>
                      </a:r>
                      <a:r>
                        <a:rPr lang="ru-RU" altLang="ru-RU" sz="1400" dirty="0" smtClean="0">
                          <a:cs typeface="Arial"/>
                        </a:rPr>
                        <a:t>49</a:t>
                      </a:r>
                      <a:r>
                        <a:rPr lang="en-US" altLang="ru-RU" sz="1400" dirty="0" smtClean="0">
                          <a:cs typeface="Arial"/>
                        </a:rPr>
                        <a:t> °C</a:t>
                      </a:r>
                      <a:r>
                        <a:rPr lang="ru-RU" altLang="ru-RU" sz="1400" dirty="0" smtClean="0">
                          <a:cs typeface="Arial"/>
                        </a:rPr>
                        <a:t>, </a:t>
                      </a:r>
                      <a:r>
                        <a:rPr lang="en-US" altLang="ru-RU" sz="1400" i="1" dirty="0" smtClean="0"/>
                        <a:t>t</a:t>
                      </a:r>
                      <a:r>
                        <a:rPr lang="ru-RU" altLang="ru-RU" sz="1400" baseline="-25000" dirty="0" smtClean="0">
                          <a:cs typeface="Arial"/>
                        </a:rPr>
                        <a:t>←</a:t>
                      </a:r>
                      <a:r>
                        <a:rPr lang="en-US" altLang="ru-RU" sz="1400" dirty="0" smtClean="0">
                          <a:cs typeface="Arial"/>
                        </a:rPr>
                        <a:t>= </a:t>
                      </a:r>
                      <a:r>
                        <a:rPr lang="ru-RU" altLang="ru-RU" sz="1400" dirty="0" smtClean="0">
                          <a:cs typeface="Arial"/>
                        </a:rPr>
                        <a:t>149</a:t>
                      </a:r>
                      <a:r>
                        <a:rPr lang="en-US" altLang="ru-RU" sz="1400" dirty="0" smtClean="0">
                          <a:cs typeface="Arial"/>
                        </a:rPr>
                        <a:t> °C</a:t>
                      </a:r>
                      <a:endParaRPr lang="ru-RU" altLang="ru-RU" sz="1400" dirty="0" smtClean="0"/>
                    </a:p>
                  </a:txBody>
                  <a:tcPr marL="17442" marR="17442" marT="8722" marB="872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1400" i="1" dirty="0" smtClean="0"/>
                        <a:t>t</a:t>
                      </a:r>
                      <a:r>
                        <a:rPr lang="ru-RU" altLang="ru-RU" sz="1400" baseline="-25000" dirty="0" smtClean="0">
                          <a:cs typeface="Arial"/>
                        </a:rPr>
                        <a:t>→</a:t>
                      </a:r>
                      <a:r>
                        <a:rPr lang="en-US" altLang="ru-RU" sz="1400" dirty="0" smtClean="0">
                          <a:cs typeface="Arial"/>
                        </a:rPr>
                        <a:t>= 38 °C</a:t>
                      </a:r>
                      <a:r>
                        <a:rPr lang="ru-RU" altLang="ru-RU" sz="1400" dirty="0" smtClean="0">
                          <a:cs typeface="Arial"/>
                        </a:rPr>
                        <a:t>, </a:t>
                      </a:r>
                      <a:r>
                        <a:rPr lang="en-US" altLang="ru-RU" sz="1400" i="1" dirty="0" smtClean="0"/>
                        <a:t>t</a:t>
                      </a:r>
                      <a:r>
                        <a:rPr lang="ru-RU" altLang="ru-RU" sz="1400" baseline="-25000" dirty="0" smtClean="0">
                          <a:cs typeface="Arial"/>
                        </a:rPr>
                        <a:t>←</a:t>
                      </a:r>
                      <a:r>
                        <a:rPr lang="en-US" altLang="ru-RU" sz="1400" dirty="0" smtClean="0">
                          <a:cs typeface="Arial"/>
                        </a:rPr>
                        <a:t>= </a:t>
                      </a:r>
                      <a:r>
                        <a:rPr lang="ru-RU" altLang="ru-RU" sz="1400" dirty="0" smtClean="0">
                          <a:cs typeface="Arial"/>
                        </a:rPr>
                        <a:t>116</a:t>
                      </a:r>
                      <a:r>
                        <a:rPr lang="en-US" altLang="ru-RU" sz="1400" dirty="0" smtClean="0">
                          <a:cs typeface="Arial"/>
                        </a:rPr>
                        <a:t> °C</a:t>
                      </a:r>
                      <a:endParaRPr lang="ru-RU" sz="1400" dirty="0"/>
                    </a:p>
                  </a:txBody>
                  <a:tcPr marL="17442" marR="17442" marT="8722" marB="8722" anchor="ctr"/>
                </a:tc>
                <a:extLst>
                  <a:ext uri="{0D108BD9-81ED-4DB2-BD59-A6C34878D82A}">
                    <a16:rowId xmlns="" xmlns:a16="http://schemas.microsoft.com/office/drawing/2014/main" val="787459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84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F28A35-8D27-3E95-4A87-5613D0FE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smtClean="0"/>
              <a:t>Технологическая схема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359226E-DE65-C458-20F3-155DF0E6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21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163148" y="5982004"/>
            <a:ext cx="8786120" cy="332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4013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200" b="1" dirty="0" smtClean="0"/>
              <a:t>Рисунок – Технологическая схема типовой установки аминной очистки от кислых газов</a:t>
            </a:r>
            <a:endParaRPr lang="ru-RU" altLang="ru-RU" sz="1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84" y="1872371"/>
            <a:ext cx="914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FAD062-36AD-2897-95A4-7940FC301075}"/>
              </a:ext>
            </a:extLst>
          </p:cNvPr>
          <p:cNvSpPr txBox="1"/>
          <p:nvPr/>
        </p:nvSpPr>
        <p:spPr>
          <a:xfrm>
            <a:off x="9107786" y="2338787"/>
            <a:ext cx="27069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975"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/>
              <a:t>Пример</a:t>
            </a:r>
          </a:p>
          <a:p>
            <a:pPr indent="180975"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err="1" smtClean="0"/>
              <a:t>Мубарекский</a:t>
            </a:r>
            <a:r>
              <a:rPr lang="ru-RU" altLang="ru-RU" sz="1200" b="1" dirty="0" smtClean="0"/>
              <a:t> ГПЗ (Узбекистан): </a:t>
            </a:r>
          </a:p>
          <a:p>
            <a:pPr marL="171450" indent="-171450"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/>
              <a:t>МЭА-процесс (1,7 млрд. м</a:t>
            </a:r>
            <a:r>
              <a:rPr lang="ru-RU" altLang="ru-RU" sz="1200" baseline="30000" dirty="0" smtClean="0"/>
              <a:t>3</a:t>
            </a:r>
            <a:r>
              <a:rPr lang="ru-RU" altLang="ru-RU" sz="1200" dirty="0" smtClean="0"/>
              <a:t> газа/год);</a:t>
            </a:r>
          </a:p>
          <a:p>
            <a:pPr marL="171450" indent="-171450" algn="just">
              <a:spcBef>
                <a:spcPct val="0"/>
              </a:spcBef>
              <a:buFontTx/>
              <a:buChar char="-"/>
            </a:pPr>
            <a:r>
              <a:rPr lang="ru-RU" altLang="ru-RU" sz="1200" dirty="0" smtClean="0"/>
              <a:t>4 абсорбера </a:t>
            </a:r>
            <a:r>
              <a:rPr lang="en-US" altLang="ru-RU" sz="1200" dirty="0"/>
              <a:t>ø </a:t>
            </a:r>
            <a:r>
              <a:rPr lang="ru-RU" altLang="ru-RU" sz="1200" dirty="0" smtClean="0"/>
              <a:t>2600 </a:t>
            </a:r>
            <a:r>
              <a:rPr lang="ru-RU" altLang="ru-RU" sz="1200" dirty="0"/>
              <a:t>мм, высотой 24 </a:t>
            </a:r>
            <a:r>
              <a:rPr lang="ru-RU" altLang="ru-RU" sz="1200" dirty="0" smtClean="0"/>
              <a:t>м, 22 ситчатые </a:t>
            </a:r>
            <a:r>
              <a:rPr lang="ru-RU" altLang="ru-RU" sz="1200" dirty="0"/>
              <a:t>тарелки </a:t>
            </a:r>
            <a:r>
              <a:rPr lang="ru-RU" altLang="ru-RU" sz="1200" dirty="0" smtClean="0"/>
              <a:t>(ранее абсорберы </a:t>
            </a:r>
            <a:r>
              <a:rPr lang="ru-RU" altLang="ru-RU" sz="1200" dirty="0"/>
              <a:t>были </a:t>
            </a:r>
            <a:r>
              <a:rPr lang="ru-RU" altLang="ru-RU" sz="1200" dirty="0" smtClean="0"/>
              <a:t>насадочными, но они загрязняли раствор </a:t>
            </a:r>
            <a:r>
              <a:rPr lang="ru-RU" altLang="ru-RU" sz="1200" dirty="0"/>
              <a:t>МЭА продуктами разрушения колец </a:t>
            </a:r>
            <a:r>
              <a:rPr lang="ru-RU" altLang="ru-RU" sz="1200" dirty="0" smtClean="0"/>
              <a:t>Рашига).</a:t>
            </a:r>
            <a:endParaRPr lang="ru-RU" altLang="ru-RU" sz="1200" dirty="0"/>
          </a:p>
          <a:p>
            <a:pPr marL="171450" indent="-171450" algn="just">
              <a:spcBef>
                <a:spcPct val="0"/>
              </a:spcBef>
              <a:buFontTx/>
              <a:buChar char="-"/>
            </a:pPr>
            <a:r>
              <a:rPr lang="ru-RU" altLang="ru-RU" sz="1200" dirty="0"/>
              <a:t>Регенерация </a:t>
            </a:r>
            <a:r>
              <a:rPr lang="ru-RU" altLang="ru-RU" sz="1200" dirty="0" smtClean="0"/>
              <a:t>в 4 отгонных </a:t>
            </a:r>
            <a:r>
              <a:rPr lang="ru-RU" altLang="ru-RU" sz="1200" dirty="0"/>
              <a:t>колоннах </a:t>
            </a:r>
            <a:r>
              <a:rPr lang="en-US" altLang="ru-RU" sz="1200" dirty="0" smtClean="0"/>
              <a:t>ø </a:t>
            </a:r>
            <a:r>
              <a:rPr lang="ru-RU" altLang="ru-RU" sz="1200" dirty="0" smtClean="0"/>
              <a:t>3200 </a:t>
            </a:r>
            <a:r>
              <a:rPr lang="ru-RU" altLang="ru-RU" sz="1200" dirty="0"/>
              <a:t>мм, </a:t>
            </a:r>
            <a:r>
              <a:rPr lang="ru-RU" altLang="ru-RU" sz="1200" dirty="0" smtClean="0"/>
              <a:t>кольца Рашига</a:t>
            </a:r>
            <a:r>
              <a:rPr lang="en-US" altLang="ru-RU" sz="1200" dirty="0" smtClean="0"/>
              <a:t> </a:t>
            </a:r>
            <a:r>
              <a:rPr lang="ru-RU" altLang="ru-RU" sz="1200" dirty="0" smtClean="0"/>
              <a:t>(25</a:t>
            </a:r>
            <a:r>
              <a:rPr lang="ru-RU" altLang="ru-RU" sz="1200" dirty="0"/>
              <a:t>х</a:t>
            </a:r>
            <a:r>
              <a:rPr lang="ru-RU" altLang="ru-RU" sz="1200" dirty="0" smtClean="0"/>
              <a:t>25 </a:t>
            </a:r>
            <a:r>
              <a:rPr lang="ru-RU" altLang="ru-RU" sz="1200" dirty="0"/>
              <a:t>мм</a:t>
            </a:r>
            <a:r>
              <a:rPr lang="ru-RU" altLang="ru-RU" sz="1200" dirty="0" smtClean="0"/>
              <a:t>), две полки.</a:t>
            </a:r>
            <a:endParaRPr lang="ru-RU" altLang="ru-RU" sz="1200" dirty="0"/>
          </a:p>
        </p:txBody>
      </p:sp>
    </p:spTree>
    <p:extLst>
      <p:ext uri="{BB962C8B-B14F-4D97-AF65-F5344CB8AC3E}">
        <p14:creationId xmlns:p14="http://schemas.microsoft.com/office/powerpoint/2010/main" val="165714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78AFD3-297D-1274-75E9-BFCD11BE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Технологические показатели </a:t>
            </a:r>
            <a:r>
              <a:rPr lang="ru-RU" altLang="ru-RU" sz="2800" b="1" dirty="0" err="1"/>
              <a:t>хемосорбционной</a:t>
            </a:r>
            <a:r>
              <a:rPr lang="ru-RU" altLang="ru-RU" sz="2800" b="1" dirty="0"/>
              <a:t> очистки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3C49DBE-AF94-CB57-D79E-B98A4FE7A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22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3E228B5F-2481-F539-A0A6-F00F163B00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046384"/>
              </p:ext>
            </p:extLst>
          </p:nvPr>
        </p:nvGraphicFramePr>
        <p:xfrm>
          <a:off x="838199" y="1675294"/>
          <a:ext cx="10478729" cy="4937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626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62286">
                  <a:extLst>
                    <a:ext uri="{9D8B030D-6E8A-4147-A177-3AD203B41FA5}">
                      <a16:colId xmlns="" xmlns:a16="http://schemas.microsoft.com/office/drawing/2014/main" val="2351223753"/>
                    </a:ext>
                  </a:extLst>
                </a:gridCol>
                <a:gridCol w="19704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833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Способ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Газ м. </a:t>
                      </a:r>
                      <a:r>
                        <a:rPr lang="ru-RU" sz="1200" b="1" dirty="0" err="1"/>
                        <a:t>Уртабулак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Газ м. Северный </a:t>
                      </a:r>
                      <a:r>
                        <a:rPr lang="ru-RU" sz="1200" b="1" dirty="0" err="1"/>
                        <a:t>Мубарек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Производительность по сырому газу, тыс. м</a:t>
                      </a:r>
                      <a:r>
                        <a:rPr lang="ru-RU" sz="1200" b="1" baseline="30000" dirty="0"/>
                        <a:t>3</a:t>
                      </a:r>
                      <a:r>
                        <a:rPr lang="ru-RU" sz="1200" b="1" dirty="0"/>
                        <a:t>/ч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50-60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70-90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Расход регенерированного абсорбента,</a:t>
                      </a:r>
                      <a:r>
                        <a:rPr lang="ru-RU" sz="1200" b="1" baseline="0" dirty="0"/>
                        <a:t> м</a:t>
                      </a:r>
                      <a:r>
                        <a:rPr lang="ru-RU" sz="1200" b="1" baseline="30000" dirty="0"/>
                        <a:t>3</a:t>
                      </a:r>
                      <a:r>
                        <a:rPr lang="ru-RU" sz="1200" b="1" baseline="0" dirty="0"/>
                        <a:t>/ч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200-240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100-130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Содержание в сыром газе, % об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S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5-5,5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0,3-0,4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4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СО</a:t>
                      </a:r>
                      <a:r>
                        <a:rPr lang="ru-RU" sz="1200" baseline="-25000" dirty="0"/>
                        <a:t>2</a:t>
                      </a:r>
                      <a:endParaRPr lang="ru-RU" sz="12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4,3-5,0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1,3-1,4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Содержание в очищенном газе, мг/м</a:t>
                      </a:r>
                      <a:r>
                        <a:rPr lang="ru-RU" sz="1200" b="1" baseline="30000" dirty="0"/>
                        <a:t>3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S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4000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20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4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СО</a:t>
                      </a:r>
                      <a:r>
                        <a:rPr lang="ru-RU" sz="1200" baseline="-25000" dirty="0"/>
                        <a:t>2</a:t>
                      </a:r>
                      <a:endParaRPr lang="ru-RU" sz="1200" baseline="-25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следы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следы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Давление, МПа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в абсорбере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5,1-5,4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4,6-5,4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в </a:t>
                      </a:r>
                      <a:r>
                        <a:rPr lang="ru-RU" sz="1200" dirty="0" err="1"/>
                        <a:t>десорбере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0,16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0,16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Температура, °С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541338" indent="-365125" algn="l">
                        <a:buFont typeface="Symbol" panose="05050102010706020507" pitchFamily="18" charset="2"/>
                        <a:buChar char="-"/>
                      </a:pPr>
                      <a:r>
                        <a:rPr lang="ru-RU" sz="1200" dirty="0"/>
                        <a:t>абсорбента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50-60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50-60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901778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541338" indent="-365125" algn="l">
                        <a:buFont typeface="Symbol" panose="05050102010706020507" pitchFamily="18" charset="2"/>
                        <a:buChar char="-"/>
                      </a:pPr>
                      <a:r>
                        <a:rPr lang="ru-RU" sz="1200" dirty="0"/>
                        <a:t>сырого газа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20-30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20-30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541338" indent="-365125" algn="l">
                        <a:buFont typeface="Symbol" panose="05050102010706020507" pitchFamily="18" charset="2"/>
                        <a:buChar char="-"/>
                      </a:pPr>
                      <a:r>
                        <a:rPr lang="ru-RU" sz="1200" dirty="0"/>
                        <a:t>верха </a:t>
                      </a:r>
                      <a:r>
                        <a:rPr lang="ru-RU" sz="1200" dirty="0" err="1"/>
                        <a:t>десорбера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107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110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541338" marR="0" indent="-365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ru-RU" sz="1200" dirty="0"/>
                        <a:t>низа </a:t>
                      </a:r>
                      <a:r>
                        <a:rPr lang="ru-RU" sz="1200" dirty="0" err="1"/>
                        <a:t>десорбера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119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119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Содержание кислых газов в МЭА, моль/моль</a:t>
                      </a:r>
                      <a:r>
                        <a:rPr lang="ru-RU" sz="1200" b="1" baseline="0" dirty="0"/>
                        <a:t> МЭА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541338" indent="-365125" algn="l">
                        <a:buFont typeface="Symbol" panose="05050102010706020507" pitchFamily="18" charset="2"/>
                        <a:buChar char="-"/>
                      </a:pPr>
                      <a:r>
                        <a:rPr lang="ru-RU" sz="1200" dirty="0"/>
                        <a:t>в регенерированном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0,15-0,2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0,13-0,19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541338" indent="-365125" algn="l">
                        <a:buFont typeface="Symbol" panose="05050102010706020507" pitchFamily="18" charset="2"/>
                        <a:buChar char="-"/>
                      </a:pPr>
                      <a:r>
                        <a:rPr lang="ru-RU" sz="1200" dirty="0"/>
                        <a:t>в насыщенном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0,5-0,6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0,36-0,45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Содержание МЭА в абсорбенте,</a:t>
                      </a:r>
                      <a:r>
                        <a:rPr lang="ru-RU" sz="1200" b="1" baseline="0" dirty="0"/>
                        <a:t> % масс.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14-19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/>
                        <a:t>8-12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57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332" y="1968503"/>
            <a:ext cx="5388505" cy="472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2DEC47-5450-2F44-B710-0E2531BCA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 smtClean="0"/>
              <a:t>Степень насыщения амина </a:t>
            </a:r>
            <a:br>
              <a:rPr lang="ru-RU" altLang="ru-RU" sz="2800" dirty="0" smtClean="0"/>
            </a:br>
            <a:r>
              <a:rPr lang="ru-RU" altLang="ru-RU" sz="2800" dirty="0" smtClean="0"/>
              <a:t>(жесткость процесса)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9350407-6413-AF20-F8DD-BBD00270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23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472606"/>
              </p:ext>
            </p:extLst>
          </p:nvPr>
        </p:nvGraphicFramePr>
        <p:xfrm>
          <a:off x="240497" y="1938529"/>
          <a:ext cx="6109502" cy="245198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9336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92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41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30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94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89771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Амин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Рабочая степень насыщения регенерированного амина, моль газа / моль амина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Максимально допустимая степень насыщения насыщенного амина, моль газа / моль амина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24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по </a:t>
                      </a:r>
                      <a:r>
                        <a:rPr lang="en-US" sz="1050">
                          <a:effectLst/>
                        </a:rPr>
                        <a:t>CO</a:t>
                      </a:r>
                      <a:r>
                        <a:rPr lang="en-US" sz="1050" baseline="-25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по </a:t>
                      </a:r>
                      <a:r>
                        <a:rPr lang="en-US" sz="1050">
                          <a:effectLst/>
                        </a:rPr>
                        <a:t>H</a:t>
                      </a:r>
                      <a:r>
                        <a:rPr lang="en-US" sz="1050" baseline="-25000">
                          <a:effectLst/>
                        </a:rPr>
                        <a:t>2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общая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МЭА, </a:t>
                      </a:r>
                      <a:r>
                        <a:rPr lang="ru-RU" sz="1050" dirty="0" err="1">
                          <a:effectLst/>
                        </a:rPr>
                        <a:t>дигликольамин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0,1–0,2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0,35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0,85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Диэтаноламин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0,2–0,3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0,45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0,75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488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Триэтаноламин</a:t>
                      </a:r>
                      <a:r>
                        <a:rPr lang="ru-RU" sz="1050" dirty="0">
                          <a:effectLst/>
                        </a:rPr>
                        <a:t>, </a:t>
                      </a:r>
                      <a:r>
                        <a:rPr lang="ru-RU" sz="1050" dirty="0" err="1">
                          <a:effectLst/>
                        </a:rPr>
                        <a:t>метилдиэтаноламин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—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0,5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485888" y="1467648"/>
            <a:ext cx="3723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ru-RU" sz="1600" b="1" dirty="0" smtClean="0"/>
              <a:t>R</a:t>
            </a:r>
            <a:r>
              <a:rPr lang="ru-RU" altLang="ru-RU" sz="1600" b="1" dirty="0" smtClean="0"/>
              <a:t>-</a:t>
            </a:r>
            <a:r>
              <a:rPr lang="en-US" altLang="ru-RU" sz="1600" b="1" dirty="0" smtClean="0"/>
              <a:t>NH</a:t>
            </a:r>
            <a:r>
              <a:rPr lang="en-US" altLang="ru-RU" sz="1600" b="1" baseline="-25000" dirty="0" smtClean="0"/>
              <a:t>2</a:t>
            </a:r>
            <a:r>
              <a:rPr lang="en-US" altLang="ru-RU" sz="1600" b="1" dirty="0" smtClean="0"/>
              <a:t> </a:t>
            </a:r>
            <a:r>
              <a:rPr lang="en-US" altLang="ru-RU" sz="1600" b="1" dirty="0"/>
              <a:t>+ H</a:t>
            </a:r>
            <a:r>
              <a:rPr lang="en-US" altLang="ru-RU" sz="1600" b="1" baseline="-25000" dirty="0"/>
              <a:t>2</a:t>
            </a:r>
            <a:r>
              <a:rPr lang="en-US" altLang="ru-RU" sz="1600" b="1" dirty="0"/>
              <a:t>S </a:t>
            </a:r>
            <a:r>
              <a:rPr lang="en-US" altLang="ru-RU" sz="1600" b="1" dirty="0">
                <a:cs typeface="Arial"/>
              </a:rPr>
              <a:t>↔</a:t>
            </a:r>
            <a:r>
              <a:rPr lang="en-US" altLang="ru-RU" sz="1600" b="1" dirty="0"/>
              <a:t> </a:t>
            </a:r>
            <a:r>
              <a:rPr lang="en-US" altLang="ru-RU" sz="1600" b="1" dirty="0" smtClean="0"/>
              <a:t>R</a:t>
            </a:r>
            <a:r>
              <a:rPr lang="ru-RU" altLang="ru-RU" sz="1600" b="1" dirty="0" smtClean="0"/>
              <a:t>-</a:t>
            </a:r>
            <a:r>
              <a:rPr lang="en-US" altLang="ru-RU" sz="1600" b="1" dirty="0" smtClean="0"/>
              <a:t>NH</a:t>
            </a:r>
            <a:r>
              <a:rPr lang="en-US" altLang="ru-RU" sz="1600" b="1" baseline="-25000" dirty="0" smtClean="0"/>
              <a:t>3</a:t>
            </a:r>
            <a:r>
              <a:rPr lang="ru-RU" altLang="ru-RU" sz="1600" b="1" dirty="0" smtClean="0"/>
              <a:t>-</a:t>
            </a:r>
            <a:r>
              <a:rPr lang="en-US" altLang="ru-RU" sz="1600" b="1" dirty="0" smtClean="0"/>
              <a:t>HS</a:t>
            </a:r>
            <a:endParaRPr lang="ru-RU" sz="1600" b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786117"/>
              </p:ext>
            </p:extLst>
          </p:nvPr>
        </p:nvGraphicFramePr>
        <p:xfrm>
          <a:off x="245532" y="4690190"/>
          <a:ext cx="6121401" cy="1439675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779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730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56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031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2418"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Аналитические примеры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242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Times New Roman"/>
                        </a:rPr>
                        <a:t>№ п/п</a:t>
                      </a:r>
                      <a:endParaRPr lang="ru-RU" sz="105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Times New Roman"/>
                        </a:rPr>
                        <a:t>Режим</a:t>
                      </a:r>
                      <a:endParaRPr lang="ru-RU" sz="105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Times New Roman"/>
                        </a:rPr>
                        <a:t>Степень насыщения РЕГЕН.</a:t>
                      </a:r>
                      <a:r>
                        <a:rPr lang="ru-RU" sz="1050" b="1" baseline="0" dirty="0" smtClean="0">
                          <a:effectLst/>
                          <a:latin typeface="+mn-lt"/>
                          <a:ea typeface="Times New Roman"/>
                        </a:rPr>
                        <a:t> МЭА</a:t>
                      </a:r>
                      <a:endParaRPr lang="ru-RU" sz="105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Times New Roman"/>
                        </a:rPr>
                        <a:t>Степень насыщения НАСЫЩ.</a:t>
                      </a:r>
                      <a:r>
                        <a:rPr lang="ru-RU" sz="1050" b="1" baseline="0" dirty="0" smtClean="0">
                          <a:effectLst/>
                          <a:latin typeface="+mn-lt"/>
                          <a:ea typeface="Times New Roman"/>
                        </a:rPr>
                        <a:t> МЭА</a:t>
                      </a:r>
                      <a:endParaRPr lang="ru-RU" sz="105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241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Абсорбер</a:t>
                      </a:r>
                      <a:r>
                        <a:rPr lang="ru-RU" sz="1050" baseline="0" dirty="0" smtClean="0">
                          <a:effectLst/>
                          <a:latin typeface="+mn-lt"/>
                          <a:ea typeface="Times New Roman"/>
                        </a:rPr>
                        <a:t> работает нормально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0,18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0,22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241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Абсорбер</a:t>
                      </a:r>
                      <a:r>
                        <a:rPr lang="ru-RU" sz="1050" baseline="0" dirty="0" smtClean="0">
                          <a:effectLst/>
                          <a:latin typeface="+mn-lt"/>
                          <a:ea typeface="Times New Roman"/>
                        </a:rPr>
                        <a:t> работает нормально</a:t>
                      </a:r>
                      <a:endParaRPr lang="ru-RU" sz="1050" dirty="0" smtClean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0,45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0,85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75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2DEC47-5450-2F44-B710-0E2531BCA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 err="1"/>
              <a:t>Аминная</a:t>
            </a:r>
            <a:r>
              <a:rPr lang="ru-RU" altLang="ru-RU" sz="2800" b="1" dirty="0"/>
              <a:t> очистка газа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4F38044-48B8-6AB3-C0D2-E89D738D0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933" y="1907457"/>
            <a:ext cx="7721599" cy="4696543"/>
          </a:xfrm>
        </p:spPr>
        <p:txBody>
          <a:bodyPr>
            <a:normAutofit lnSpcReduction="10000"/>
          </a:bodyPr>
          <a:lstStyle/>
          <a:p>
            <a:pPr indent="125413" algn="just" eaLnBrk="1" hangingPunct="1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sz="1500" b="1" dirty="0" smtClean="0"/>
              <a:t>Общие рекомендации (эвристики):</a:t>
            </a:r>
            <a:endParaRPr lang="ru-RU" sz="1500" b="1" dirty="0"/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/>
              <a:t>Температура подачи газа в абсорбер – не более 35-38 °С, при необходимости газ охлаждается. </a:t>
            </a:r>
          </a:p>
          <a:p>
            <a:pPr marL="342900" indent="-342900" algn="just" eaLnBrk="1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Температура </a:t>
            </a:r>
            <a:r>
              <a:rPr lang="ru-RU" altLang="ru-RU" sz="1500" dirty="0"/>
              <a:t>раствора амина на входе в абсорбер – 26-38 °</a:t>
            </a:r>
            <a:r>
              <a:rPr lang="ru-RU" altLang="ru-RU" sz="1500" dirty="0" smtClean="0"/>
              <a:t>С. </a:t>
            </a:r>
            <a:r>
              <a:rPr lang="ru-RU" sz="1500" dirty="0" smtClean="0"/>
              <a:t>Температура </a:t>
            </a:r>
            <a:r>
              <a:rPr lang="ru-RU" sz="1500" dirty="0"/>
              <a:t>регенерированного амина – на 2-6 °С выше температуры выходящего из абсорбера газа (для предотвращения конденсации тяжелых УВ, содержащихся в очищенном газе, так как они увеличивают пенообразование </a:t>
            </a:r>
            <a:r>
              <a:rPr lang="ru-RU" sz="1500" dirty="0" smtClean="0"/>
              <a:t>раствора).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500" dirty="0"/>
              <a:t>Если скорость циркуляции раствора очень велика, то он подается в абсорбер двумя потоками.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500" dirty="0" smtClean="0"/>
              <a:t>Температура </a:t>
            </a:r>
            <a:r>
              <a:rPr lang="ru-RU" sz="1500" dirty="0"/>
              <a:t>насыщенного амина – не более 49 °С (удаление </a:t>
            </a:r>
            <a:r>
              <a:rPr lang="en-US" sz="1500" dirty="0"/>
              <a:t>H</a:t>
            </a:r>
            <a:r>
              <a:rPr lang="en-US" sz="1500" baseline="-25000" dirty="0"/>
              <a:t>2</a:t>
            </a:r>
            <a:r>
              <a:rPr lang="en-US" sz="1500" dirty="0"/>
              <a:t>S)</a:t>
            </a:r>
            <a:r>
              <a:rPr lang="ru-RU" sz="1500" dirty="0"/>
              <a:t>, не более 65-72 °С (удаление </a:t>
            </a:r>
            <a:r>
              <a:rPr lang="en-US" sz="1500" dirty="0"/>
              <a:t>CO</a:t>
            </a:r>
            <a:r>
              <a:rPr lang="en-US" sz="1500" baseline="-25000" dirty="0"/>
              <a:t>2</a:t>
            </a:r>
            <a:r>
              <a:rPr lang="ru-RU" sz="1500" dirty="0"/>
              <a:t>).</a:t>
            </a:r>
          </a:p>
          <a:p>
            <a:pPr marL="342900" indent="-342900" algn="just" eaLnBrk="1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500" dirty="0" smtClean="0"/>
              <a:t>Число </a:t>
            </a:r>
            <a:r>
              <a:rPr lang="ru-RU" sz="1500" dirty="0"/>
              <a:t>теоретических тарелок в абсорбере – </a:t>
            </a:r>
            <a:r>
              <a:rPr lang="ru-RU" sz="1500" dirty="0" smtClean="0"/>
              <a:t>5-6. </a:t>
            </a:r>
            <a:r>
              <a:rPr lang="ru-RU" sz="1500" dirty="0"/>
              <a:t>КПД – 25-40 %, поэтому число реальных тарелок – </a:t>
            </a:r>
            <a:r>
              <a:rPr lang="ru-RU" sz="1500" dirty="0" smtClean="0"/>
              <a:t>20-24 </a:t>
            </a:r>
            <a:r>
              <a:rPr lang="ru-RU" sz="1500" dirty="0"/>
              <a:t>шт.</a:t>
            </a:r>
          </a:p>
          <a:p>
            <a:pPr marL="342900" indent="-342900" algn="just" eaLnBrk="1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500" dirty="0"/>
              <a:t>Расстояние между тарелками не менее 0,6 м во избежание избыточного пенообразования.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Массовая </a:t>
            </a:r>
            <a:r>
              <a:rPr lang="ru-RU" altLang="ru-RU" sz="1500" dirty="0"/>
              <a:t>доля МЭА в растворе рекомендуется не выше 20%, а ДЭА-30</a:t>
            </a:r>
            <a:r>
              <a:rPr lang="ru-RU" altLang="ru-RU" sz="1500" dirty="0" smtClean="0"/>
              <a:t>%;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9350407-6413-AF20-F8DD-BBD00270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24</a:t>
            </a:fld>
            <a:endParaRPr lang="ru-RU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1" r="67426"/>
          <a:stretch/>
        </p:blipFill>
        <p:spPr bwMode="auto">
          <a:xfrm>
            <a:off x="8297333" y="1875527"/>
            <a:ext cx="3285067" cy="424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06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2DEC47-5450-2F44-B710-0E2531BCA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 err="1"/>
              <a:t>Аминная</a:t>
            </a:r>
            <a:r>
              <a:rPr lang="ru-RU" altLang="ru-RU" sz="2800" b="1" dirty="0"/>
              <a:t> очистка газа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4F38044-48B8-6AB3-C0D2-E89D738D0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933" y="1907457"/>
            <a:ext cx="7721599" cy="4696543"/>
          </a:xfrm>
        </p:spPr>
        <p:txBody>
          <a:bodyPr>
            <a:normAutofit/>
          </a:bodyPr>
          <a:lstStyle/>
          <a:p>
            <a:pPr indent="125413" algn="just" eaLnBrk="1" hangingPunct="1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sz="1500" b="1" dirty="0" smtClean="0"/>
              <a:t>Общие рекомендации (эвристики):</a:t>
            </a:r>
            <a:endParaRPr lang="ru-RU" sz="1500" b="1" dirty="0"/>
          </a:p>
          <a:p>
            <a:pPr marL="342900" indent="-342900" algn="just" eaLnBrk="1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Температура </a:t>
            </a:r>
            <a:r>
              <a:rPr lang="ru-RU" altLang="ru-RU" sz="1500" dirty="0"/>
              <a:t>раствора амина на входе в десорбер – 80-95 °С.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Температура </a:t>
            </a:r>
            <a:r>
              <a:rPr lang="ru-RU" altLang="ru-RU" sz="1500" dirty="0"/>
              <a:t>низа десорбера – 110-116 °С</a:t>
            </a:r>
            <a:r>
              <a:rPr lang="ru-RU" altLang="ru-RU" sz="1500" dirty="0" smtClean="0"/>
              <a:t>.</a:t>
            </a:r>
            <a:r>
              <a:rPr lang="en-US" altLang="ru-RU" sz="1500" dirty="0" smtClean="0"/>
              <a:t> </a:t>
            </a:r>
            <a:r>
              <a:rPr lang="ru-RU" altLang="ru-RU" sz="1500" dirty="0" smtClean="0"/>
              <a:t>Давление – не выше 0,07 МПа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В </a:t>
            </a:r>
            <a:r>
              <a:rPr lang="ru-RU" altLang="ru-RU" sz="1500" dirty="0"/>
              <a:t>качестве теплоносителя следует использовать водяной пар температурой </a:t>
            </a:r>
            <a:r>
              <a:rPr lang="ru-RU" altLang="ru-RU" sz="1500" dirty="0" smtClean="0"/>
              <a:t>130-150 </a:t>
            </a:r>
            <a:r>
              <a:rPr lang="ru-RU" altLang="ru-RU" sz="1500" dirty="0"/>
              <a:t>°С</a:t>
            </a:r>
            <a:r>
              <a:rPr lang="ru-RU" altLang="ru-RU" sz="1500" dirty="0" smtClean="0"/>
              <a:t>.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Скорость </a:t>
            </a:r>
            <a:r>
              <a:rPr lang="ru-RU" altLang="ru-RU" sz="1500" dirty="0"/>
              <a:t>паров и газов в свободном сечении отпарной колонны </a:t>
            </a:r>
            <a:r>
              <a:rPr lang="ru-RU" altLang="ru-RU" sz="1500" dirty="0" smtClean="0"/>
              <a:t>должна </a:t>
            </a:r>
            <a:r>
              <a:rPr lang="ru-RU" altLang="ru-RU" sz="1500" dirty="0"/>
              <a:t>быть не выше 0,12 </a:t>
            </a:r>
            <a:r>
              <a:rPr lang="ru-RU" altLang="ru-RU" sz="1500" dirty="0" smtClean="0"/>
              <a:t>м/с;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Колонна-регенератор </a:t>
            </a:r>
            <a:r>
              <a:rPr lang="ru-RU" altLang="ru-RU" sz="1500" dirty="0"/>
              <a:t>должна иметь не менее 15—20 тарелок или слой насадки, эквивалентный 3—4 теоретическим тарелкам. </a:t>
            </a:r>
            <a:endParaRPr lang="ru-RU" altLang="ru-RU" sz="1500" dirty="0" smtClean="0"/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Для </a:t>
            </a:r>
            <a:r>
              <a:rPr lang="ru-RU" altLang="ru-RU" sz="1500" dirty="0"/>
              <a:t>уменьшения потерь амина с парами и газами насыщенный раствор амина должен вводиться в тарелку, имеющую номер </a:t>
            </a:r>
            <a:r>
              <a:rPr lang="ru-RU" altLang="ru-RU" sz="1500" dirty="0" smtClean="0"/>
              <a:t>2/З</a:t>
            </a:r>
            <a:r>
              <a:rPr lang="en-US" altLang="ru-RU" sz="1500" i="1" dirty="0" smtClean="0"/>
              <a:t>n</a:t>
            </a:r>
            <a:r>
              <a:rPr lang="ru-RU" altLang="ru-RU" sz="1500" dirty="0" smtClean="0"/>
              <a:t>, </a:t>
            </a:r>
            <a:r>
              <a:rPr lang="ru-RU" altLang="ru-RU" sz="1500" dirty="0"/>
              <a:t>считая снизу </a:t>
            </a:r>
            <a:r>
              <a:rPr lang="ru-RU" altLang="ru-RU" sz="1500" dirty="0" smtClean="0"/>
              <a:t>(</a:t>
            </a:r>
            <a:r>
              <a:rPr lang="en-US" altLang="ru-RU" sz="1500" i="1" dirty="0" smtClean="0"/>
              <a:t>n</a:t>
            </a:r>
            <a:r>
              <a:rPr lang="en-US" altLang="ru-RU" sz="1500" dirty="0" smtClean="0"/>
              <a:t> - </a:t>
            </a:r>
            <a:r>
              <a:rPr lang="ru-RU" altLang="ru-RU" sz="1500" dirty="0" smtClean="0"/>
              <a:t>число </a:t>
            </a:r>
            <a:r>
              <a:rPr lang="ru-RU" altLang="ru-RU" sz="1500" dirty="0"/>
              <a:t>тарелок в колонне). </a:t>
            </a:r>
            <a:endParaRPr lang="en-US" altLang="ru-RU" sz="1500" dirty="0" smtClean="0"/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altLang="ru-RU" sz="1500" dirty="0" smtClean="0"/>
              <a:t>Для </a:t>
            </a:r>
            <a:r>
              <a:rPr lang="ru-RU" altLang="ru-RU" sz="1500" dirty="0"/>
              <a:t>уменьшения пенообразования расстояние между тарелками </a:t>
            </a:r>
            <a:r>
              <a:rPr lang="ru-RU" altLang="ru-RU" sz="1500" dirty="0" smtClean="0"/>
              <a:t>в регенераторе необходимо </a:t>
            </a:r>
            <a:r>
              <a:rPr lang="ru-RU" altLang="ru-RU" sz="1500" dirty="0"/>
              <a:t>установить не менее 0,6 м;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9350407-6413-AF20-F8DD-BBD00270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25</a:t>
            </a:fld>
            <a:endParaRPr lang="ru-RU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1"/>
          <a:stretch/>
        </p:blipFill>
        <p:spPr bwMode="auto">
          <a:xfrm>
            <a:off x="8331620" y="2061806"/>
            <a:ext cx="3576485" cy="389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59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B1E5A1-B20E-3989-2E50-9B316F6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Технологический режим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51BF8-53B4-0831-DF50-20C08D38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26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184FD470-D32F-C91B-D00B-8B91A3A2D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668067"/>
              </p:ext>
            </p:extLst>
          </p:nvPr>
        </p:nvGraphicFramePr>
        <p:xfrm>
          <a:off x="474112" y="1981870"/>
          <a:ext cx="11430021" cy="43895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28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481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890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226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400" dirty="0"/>
                        <a:t>Повышение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400" dirty="0"/>
                        <a:t>Понижение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488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2400" b="1" dirty="0"/>
                        <a:t>Т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Снижается растворимость</a:t>
                      </a:r>
                      <a:r>
                        <a:rPr lang="ru-RU" sz="1400" baseline="0" dirty="0"/>
                        <a:t> УВ в аминах; 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baseline="0" dirty="0"/>
                        <a:t>(-) Увеличивает содержание влаги в очищенном газе (для ПГ);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baseline="0" dirty="0"/>
                        <a:t>(-) Незначительно снижает степень очистки газа;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Увеличивает производительность абсорбера;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(-) Повышается растворимость</a:t>
                      </a:r>
                      <a:r>
                        <a:rPr lang="ru-RU" sz="1400" baseline="0" dirty="0"/>
                        <a:t> УВ в аминах; 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baseline="0" dirty="0"/>
                        <a:t>(-) Повышается вероятность гидратообразования (для ПГ)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8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dirty="0"/>
                        <a:t>P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Повышает степень очистки газа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-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2210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400" b="1" dirty="0" smtClean="0"/>
                        <a:t>Концентрация </a:t>
                      </a:r>
                      <a:r>
                        <a:rPr lang="ru-RU" sz="1400" b="1" dirty="0"/>
                        <a:t>амина в р-ре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Уменьшается удельный расход раствора;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Уменьшается удельная металлоемкость установки;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(-) Увеличивается скорость деструкции аминов;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(-) Возрастает тепловой эффект в абсорбере – увеличивается унос реагента;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(-) Повышается растворимость</a:t>
                      </a:r>
                      <a:r>
                        <a:rPr lang="ru-RU" sz="1400" baseline="0" dirty="0"/>
                        <a:t> УВ в аминах;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/>
                        <a:t>(-) Усиливается коррозия в регенераторе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Повышается термическая стойкость аминов;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Снижается температура низа регенератора;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ru-RU" sz="1400" dirty="0"/>
                        <a:t>(+) Снижаются потери амина с очищенным газом;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(-) Увеличивается удельный расход раствора –</a:t>
                      </a:r>
                      <a:r>
                        <a:rPr lang="ru-RU" sz="1400" baseline="0" dirty="0"/>
                        <a:t> возрастают капитальные и эксплуатационные затраты.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20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B1E5A1-B20E-3989-2E50-9B316F6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dirty="0" err="1" smtClean="0"/>
              <a:t>подачА</a:t>
            </a:r>
            <a:r>
              <a:rPr lang="ru-RU" altLang="ru-RU" sz="2800" dirty="0" smtClean="0"/>
              <a:t> </a:t>
            </a:r>
            <a:r>
              <a:rPr lang="ru-RU" altLang="ru-RU" sz="2800" dirty="0"/>
              <a:t>раствора </a:t>
            </a:r>
            <a:r>
              <a:rPr lang="ru-RU" altLang="ru-RU" sz="2800" dirty="0" smtClean="0"/>
              <a:t>амина разветвленными </a:t>
            </a:r>
            <a:r>
              <a:rPr lang="ru-RU" altLang="ru-RU" sz="2800" dirty="0"/>
              <a:t>потоками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51BF8-53B4-0831-DF50-20C08D38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27</a:t>
            </a:fld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3" y="1871133"/>
            <a:ext cx="2983902" cy="4312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3603" y="6183312"/>
            <a:ext cx="38438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- Характер </a:t>
            </a:r>
            <a:r>
              <a:rPr lang="ru-RU" sz="1200" dirty="0"/>
              <a:t>извлечения </a:t>
            </a:r>
            <a:r>
              <a:rPr lang="ru-RU" sz="1200" dirty="0" smtClean="0"/>
              <a:t>Н</a:t>
            </a:r>
            <a:r>
              <a:rPr lang="ru-RU" sz="1200" baseline="-25000" dirty="0" smtClean="0"/>
              <a:t>2</a:t>
            </a:r>
            <a:r>
              <a:rPr lang="en-US" sz="1200" dirty="0" smtClean="0"/>
              <a:t>S</a:t>
            </a:r>
            <a:r>
              <a:rPr lang="ru-RU" sz="1200" dirty="0" smtClean="0"/>
              <a:t> </a:t>
            </a:r>
            <a:r>
              <a:rPr lang="ru-RU" sz="1200" dirty="0"/>
              <a:t>и СО</a:t>
            </a:r>
            <a:r>
              <a:rPr lang="ru-RU" sz="1200" baseline="-25000" dirty="0"/>
              <a:t>2</a:t>
            </a:r>
            <a:r>
              <a:rPr lang="ru-RU" sz="1200" dirty="0"/>
              <a:t> по высоте </a:t>
            </a:r>
            <a:r>
              <a:rPr lang="ru-RU" sz="1200" dirty="0" smtClean="0"/>
              <a:t>колонны </a:t>
            </a:r>
            <a:r>
              <a:rPr lang="en-US" sz="1200" dirty="0" smtClean="0"/>
              <a:t>(</a:t>
            </a:r>
            <a:r>
              <a:rPr lang="ru-RU" sz="1200" i="1" dirty="0" smtClean="0"/>
              <a:t>счет тарелок снизу</a:t>
            </a:r>
            <a:r>
              <a:rPr lang="en-US" sz="1200" dirty="0" smtClean="0"/>
              <a:t>)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91266" y="1822962"/>
            <a:ext cx="451774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1400" dirty="0"/>
              <a:t>При очистке газов от кислых </a:t>
            </a:r>
            <a:r>
              <a:rPr lang="ru-RU" sz="1400" dirty="0" smtClean="0"/>
              <a:t>компонентов возможна </a:t>
            </a:r>
            <a:r>
              <a:rPr lang="ru-RU" sz="1400" dirty="0"/>
              <a:t>неравномерная работа контактных устройств. Основное количество </a:t>
            </a:r>
            <a:r>
              <a:rPr lang="ru-RU" sz="1400" dirty="0" smtClean="0"/>
              <a:t>Н</a:t>
            </a:r>
            <a:r>
              <a:rPr lang="ru-RU" sz="1400" baseline="-25000" dirty="0" smtClean="0"/>
              <a:t>2</a:t>
            </a:r>
            <a:r>
              <a:rPr lang="en-US" sz="1400" dirty="0" smtClean="0"/>
              <a:t>S</a:t>
            </a:r>
            <a:r>
              <a:rPr lang="ru-RU" sz="1400" dirty="0" smtClean="0"/>
              <a:t> </a:t>
            </a:r>
            <a:r>
              <a:rPr lang="ru-RU" sz="1400" dirty="0"/>
              <a:t>и СО</a:t>
            </a:r>
            <a:r>
              <a:rPr lang="ru-RU" sz="1400" baseline="-25000" dirty="0"/>
              <a:t>2</a:t>
            </a:r>
            <a:r>
              <a:rPr lang="ru-RU" sz="1400" dirty="0"/>
              <a:t> поглощается на нижних </a:t>
            </a:r>
            <a:r>
              <a:rPr lang="ru-RU" sz="1400" dirty="0" smtClean="0"/>
              <a:t>3</a:t>
            </a:r>
            <a:r>
              <a:rPr lang="en-US" sz="1400" dirty="0" smtClean="0"/>
              <a:t>-</a:t>
            </a:r>
            <a:r>
              <a:rPr lang="ru-RU" sz="1400" dirty="0" smtClean="0"/>
              <a:t>4 тарелках.</a:t>
            </a:r>
            <a:endParaRPr lang="en-US" sz="1400" dirty="0" smtClean="0"/>
          </a:p>
          <a:p>
            <a:pPr indent="449263" algn="just"/>
            <a:r>
              <a:rPr lang="ru-RU" sz="1400" dirty="0" smtClean="0"/>
              <a:t>Поэтому </a:t>
            </a:r>
            <a:r>
              <a:rPr lang="ru-RU" sz="1400" dirty="0"/>
              <a:t>для грубой очистки газа на нижних ступенях абсорбера нет необходимости в использовании тонко регенерированного раствора.</a:t>
            </a:r>
          </a:p>
          <a:p>
            <a:pPr indent="449263" algn="just"/>
            <a:r>
              <a:rPr lang="ru-RU" sz="1400" dirty="0" smtClean="0"/>
              <a:t>В </a:t>
            </a:r>
            <a:r>
              <a:rPr lang="ru-RU" sz="1400" dirty="0"/>
              <a:t>ряде случаев применяют подачу раствора в абсорбер двумя потоками, </a:t>
            </a:r>
            <a:r>
              <a:rPr lang="ru-RU" sz="1400" dirty="0" smtClean="0"/>
              <a:t>т.н. </a:t>
            </a:r>
            <a:r>
              <a:rPr lang="ru-RU" sz="1400" i="1" dirty="0" smtClean="0"/>
              <a:t>разветвленными потоками</a:t>
            </a:r>
            <a:r>
              <a:rPr lang="ru-RU" sz="1400" dirty="0" smtClean="0"/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/>
              <a:t>на </a:t>
            </a:r>
            <a:r>
              <a:rPr lang="ru-RU" sz="1400" dirty="0"/>
              <a:t>нижнюю секцию колонны грубо регенерированный </a:t>
            </a:r>
            <a:r>
              <a:rPr lang="ru-RU" sz="1400" dirty="0" smtClean="0"/>
              <a:t>раствор (т. 15 из 25);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/>
              <a:t>на </a:t>
            </a:r>
            <a:r>
              <a:rPr lang="ru-RU" sz="1400" dirty="0"/>
              <a:t>верхнюю — тонко </a:t>
            </a:r>
            <a:r>
              <a:rPr lang="ru-RU" sz="1400" dirty="0" smtClean="0"/>
              <a:t>регенерированный </a:t>
            </a:r>
            <a:r>
              <a:rPr lang="ru-RU" sz="1400" dirty="0"/>
              <a:t>(т. </a:t>
            </a:r>
            <a:r>
              <a:rPr lang="ru-RU" sz="1400" dirty="0" smtClean="0"/>
              <a:t>25 </a:t>
            </a:r>
            <a:r>
              <a:rPr lang="ru-RU" sz="1400" dirty="0"/>
              <a:t>из 25)</a:t>
            </a:r>
            <a:r>
              <a:rPr lang="ru-RU" sz="1400" dirty="0" smtClean="0"/>
              <a:t>.</a:t>
            </a:r>
          </a:p>
          <a:p>
            <a:pPr indent="449263" algn="just"/>
            <a:r>
              <a:rPr lang="ru-RU" sz="1400" dirty="0" smtClean="0"/>
              <a:t> </a:t>
            </a:r>
            <a:r>
              <a:rPr lang="ru-RU" sz="1400" dirty="0"/>
              <a:t>Это обеспечивает снижение удельного расхода </a:t>
            </a:r>
            <a:r>
              <a:rPr lang="ru-RU" sz="1400" dirty="0" smtClean="0"/>
              <a:t>амина. Подача </a:t>
            </a:r>
            <a:r>
              <a:rPr lang="ru-RU" sz="1400" dirty="0"/>
              <a:t>раствора разветвленными потоками особенно эффективна при очистке газов, содержащих большое число </a:t>
            </a:r>
            <a:r>
              <a:rPr lang="ru-RU" sz="1400" dirty="0" smtClean="0"/>
              <a:t>компонентов.</a:t>
            </a:r>
            <a:endParaRPr lang="ru-RU" sz="1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038" y="1991761"/>
            <a:ext cx="3155954" cy="3273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836183" y="5386607"/>
            <a:ext cx="2785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- Подача </a:t>
            </a:r>
            <a:r>
              <a:rPr lang="ru-RU" sz="1200" dirty="0"/>
              <a:t>раствора </a:t>
            </a:r>
            <a:r>
              <a:rPr lang="ru-RU" sz="1200" dirty="0" smtClean="0"/>
              <a:t>в абсорбер разветвленными </a:t>
            </a:r>
            <a:r>
              <a:rPr lang="ru-RU" sz="1200" dirty="0"/>
              <a:t>потоками</a:t>
            </a:r>
          </a:p>
        </p:txBody>
      </p:sp>
    </p:spTree>
    <p:extLst>
      <p:ext uri="{BB962C8B-B14F-4D97-AF65-F5344CB8AC3E}">
        <p14:creationId xmlns:p14="http://schemas.microsoft.com/office/powerpoint/2010/main" val="270533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B1E5A1-B20E-3989-2E50-9B316F6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000" dirty="0"/>
              <a:t>Производственные </a:t>
            </a:r>
            <a:r>
              <a:rPr lang="ru-RU" altLang="ru-RU" sz="2000" dirty="0" smtClean="0"/>
              <a:t>проблемы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процессов </a:t>
            </a:r>
            <a:r>
              <a:rPr lang="ru-RU" altLang="ru-RU" sz="2000" dirty="0"/>
              <a:t>очистки от </a:t>
            </a:r>
            <a:r>
              <a:rPr lang="ru-RU" altLang="ru-RU" sz="2000" dirty="0" smtClean="0"/>
              <a:t>кислых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компонентов.</a:t>
            </a:r>
            <a:r>
              <a:rPr lang="en-US" altLang="ru-RU" sz="2000" dirty="0" smtClean="0"/>
              <a:t/>
            </a:r>
            <a:br>
              <a:rPr lang="en-US" altLang="ru-RU" sz="2000" dirty="0" smtClean="0"/>
            </a:br>
            <a:r>
              <a:rPr lang="ru-RU" altLang="ru-RU" sz="2000" dirty="0"/>
              <a:t>Деструкция (разложение) аминов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51BF8-53B4-0831-DF50-20C08D38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28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4140" y="1840486"/>
            <a:ext cx="8374623" cy="4820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b="1" dirty="0"/>
              <a:t>Интенсивность разложения аминов </a:t>
            </a:r>
            <a:r>
              <a:rPr lang="ru-RU" sz="1400" dirty="0"/>
              <a:t>зависит от состава газа, режима работы абсорбера и десорбера, наличия примесей в самом амине. </a:t>
            </a:r>
            <a:endParaRPr lang="en-US" sz="1400" dirty="0" smtClean="0"/>
          </a:p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 smtClean="0"/>
              <a:t>Из </a:t>
            </a:r>
            <a:r>
              <a:rPr lang="ru-RU" sz="1400" dirty="0"/>
              <a:t>кислых компонентов </a:t>
            </a:r>
            <a:r>
              <a:rPr lang="ru-RU" sz="1400" dirty="0" smtClean="0"/>
              <a:t>влияние </a:t>
            </a:r>
            <a:r>
              <a:rPr lang="ru-RU" sz="1400" dirty="0"/>
              <a:t>диоксида углерода на разложение аминов более значительно. </a:t>
            </a:r>
            <a:r>
              <a:rPr lang="ru-RU" sz="1400" dirty="0" smtClean="0"/>
              <a:t>Влияние </a:t>
            </a:r>
            <a:r>
              <a:rPr lang="ru-RU" sz="1400" dirty="0"/>
              <a:t>диоксида углерода на разложение аминовых растворов особенно усиливается с повышением </a:t>
            </a:r>
            <a:r>
              <a:rPr lang="ru-RU" sz="1400" dirty="0" smtClean="0"/>
              <a:t>температуры.</a:t>
            </a:r>
          </a:p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/>
              <a:t>Для снижения скорости разложения растворов амина </a:t>
            </a:r>
            <a:r>
              <a:rPr lang="ru-RU" sz="1400" dirty="0" smtClean="0"/>
              <a:t>в </a:t>
            </a:r>
            <a:r>
              <a:rPr lang="ru-RU" sz="1400" dirty="0"/>
              <a:t>блоке регенерации </a:t>
            </a:r>
            <a:r>
              <a:rPr lang="ru-RU" sz="1400" dirty="0" smtClean="0"/>
              <a:t>необходимо:</a:t>
            </a:r>
          </a:p>
          <a:p>
            <a:pPr marL="285750" indent="-285750" algn="just">
              <a:lnSpc>
                <a:spcPct val="114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ru-RU" sz="1400" dirty="0" smtClean="0"/>
              <a:t>обеспечить </a:t>
            </a:r>
            <a:r>
              <a:rPr lang="ru-RU" sz="1400" dirty="0"/>
              <a:t>плавный подогрев </a:t>
            </a:r>
            <a:r>
              <a:rPr lang="ru-RU" sz="1400" dirty="0" smtClean="0"/>
              <a:t>раствора,</a:t>
            </a:r>
          </a:p>
          <a:p>
            <a:pPr marL="285750" indent="-285750" algn="just">
              <a:lnSpc>
                <a:spcPct val="114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ru-RU" sz="1400" dirty="0" smtClean="0"/>
              <a:t>исключить </a:t>
            </a:r>
            <a:r>
              <a:rPr lang="ru-RU" sz="1400" dirty="0"/>
              <a:t>локальные зоны </a:t>
            </a:r>
            <a:r>
              <a:rPr lang="ru-RU" sz="1400" dirty="0" smtClean="0"/>
              <a:t>перегрева,</a:t>
            </a:r>
          </a:p>
          <a:p>
            <a:pPr marL="285750" indent="-285750" algn="just">
              <a:lnSpc>
                <a:spcPct val="114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ru-RU" sz="1400" dirty="0" smtClean="0"/>
              <a:t>применять </a:t>
            </a:r>
            <a:r>
              <a:rPr lang="ru-RU" sz="1400" dirty="0"/>
              <a:t>теплоноситель с возможно низкой </a:t>
            </a:r>
            <a:r>
              <a:rPr lang="ru-RU" sz="1400" dirty="0" smtClean="0"/>
              <a:t>температурой,</a:t>
            </a:r>
          </a:p>
          <a:p>
            <a:pPr marL="285750" indent="-285750" algn="just">
              <a:lnSpc>
                <a:spcPct val="114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ru-RU" sz="1400" dirty="0" smtClean="0"/>
              <a:t>предотвращать </a:t>
            </a:r>
            <a:r>
              <a:rPr lang="ru-RU" sz="1400" dirty="0"/>
              <a:t>возникновение локальных зон </a:t>
            </a:r>
            <a:r>
              <a:rPr lang="ru-RU" sz="1400" dirty="0" smtClean="0"/>
              <a:t>перегрева </a:t>
            </a:r>
            <a:r>
              <a:rPr lang="ru-RU" sz="1400" dirty="0"/>
              <a:t>в системе </a:t>
            </a:r>
            <a:r>
              <a:rPr lang="ru-RU" sz="1400" dirty="0" smtClean="0"/>
              <a:t>десорбции – например, за </a:t>
            </a:r>
            <a:r>
              <a:rPr lang="ru-RU" sz="1400" dirty="0"/>
              <a:t>счет поддержания высокой скорости движения раствора в жаровых трубах испарителя</a:t>
            </a:r>
            <a:r>
              <a:rPr lang="ru-RU" sz="1400" dirty="0" smtClean="0"/>
              <a:t>.</a:t>
            </a:r>
          </a:p>
          <a:p>
            <a:pPr indent="44291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/>
              <a:t>При попадании в систему кислорода возможно окисление МЭА. </a:t>
            </a:r>
            <a:r>
              <a:rPr lang="ru-RU" sz="1400" dirty="0" smtClean="0"/>
              <a:t>Образовавшиеся </a:t>
            </a:r>
            <a:r>
              <a:rPr lang="ru-RU" sz="1400" dirty="0"/>
              <a:t>кислоты могут приводить к коррозии аппаратуры с образованием солей </a:t>
            </a:r>
            <a:r>
              <a:rPr lang="ru-RU" sz="1400" dirty="0" smtClean="0"/>
              <a:t>железа.</a:t>
            </a:r>
          </a:p>
          <a:p>
            <a:pPr indent="44291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 smtClean="0"/>
              <a:t>В </a:t>
            </a:r>
            <a:r>
              <a:rPr lang="ru-RU" sz="1400" dirty="0"/>
              <a:t>процессе регенерации при повышенной температуре возможно образование комплексов железа с МЭА хелатного </a:t>
            </a:r>
            <a:r>
              <a:rPr lang="ru-RU" sz="1400" dirty="0" smtClean="0"/>
              <a:t>типа. </a:t>
            </a:r>
            <a:r>
              <a:rPr lang="ru-RU" sz="1400" dirty="0"/>
              <a:t>При </a:t>
            </a:r>
            <a:r>
              <a:rPr lang="ru-RU" sz="1400" dirty="0" smtClean="0"/>
              <a:t>взаимодействии </a:t>
            </a:r>
            <a:r>
              <a:rPr lang="ru-RU" sz="1400" dirty="0"/>
              <a:t>этих соединений с </a:t>
            </a:r>
            <a:r>
              <a:rPr lang="ru-RU" sz="1400" dirty="0" smtClean="0"/>
              <a:t>Н</a:t>
            </a:r>
            <a:r>
              <a:rPr lang="ru-RU" sz="1400" baseline="-25000" dirty="0" smtClean="0"/>
              <a:t>2</a:t>
            </a:r>
            <a:r>
              <a:rPr lang="en-US" sz="1400" dirty="0" smtClean="0"/>
              <a:t>S</a:t>
            </a:r>
            <a:r>
              <a:rPr lang="ru-RU" sz="1400" dirty="0" smtClean="0"/>
              <a:t> </a:t>
            </a:r>
            <a:r>
              <a:rPr lang="ru-RU" sz="1400" dirty="0"/>
              <a:t>выпадает осадок сернистого железа.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808" y="1661719"/>
            <a:ext cx="2035189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500532" y="3973512"/>
            <a:ext cx="3454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Рисунок </a:t>
            </a:r>
            <a:r>
              <a:rPr lang="ru-RU" sz="1200" dirty="0"/>
              <a:t>- Влияние температуры на скорость деструкции ДЭА (среда СО</a:t>
            </a:r>
            <a:r>
              <a:rPr lang="ru-RU" sz="1200" baseline="-25000" dirty="0"/>
              <a:t>2</a:t>
            </a:r>
            <a:r>
              <a:rPr lang="ru-RU" sz="1200" dirty="0"/>
              <a:t> — </a:t>
            </a:r>
            <a:r>
              <a:rPr lang="ru-RU" sz="1200" dirty="0" smtClean="0"/>
              <a:t>водный раствор </a:t>
            </a:r>
            <a:r>
              <a:rPr lang="ru-RU" sz="1200" dirty="0"/>
              <a:t>ДЭА)</a:t>
            </a:r>
          </a:p>
        </p:txBody>
      </p:sp>
    </p:spTree>
    <p:extLst>
      <p:ext uri="{BB962C8B-B14F-4D97-AF65-F5344CB8AC3E}">
        <p14:creationId xmlns:p14="http://schemas.microsoft.com/office/powerpoint/2010/main" val="57137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B1E5A1-B20E-3989-2E50-9B316F6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000" dirty="0"/>
              <a:t>Производственные </a:t>
            </a:r>
            <a:r>
              <a:rPr lang="ru-RU" altLang="ru-RU" sz="2000" dirty="0" smtClean="0"/>
              <a:t>проблемы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процессов </a:t>
            </a:r>
            <a:r>
              <a:rPr lang="ru-RU" altLang="ru-RU" sz="2000" dirty="0"/>
              <a:t>очистки от </a:t>
            </a:r>
            <a:r>
              <a:rPr lang="ru-RU" altLang="ru-RU" sz="2000" dirty="0" smtClean="0"/>
              <a:t>кислых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компонентов.</a:t>
            </a:r>
            <a:r>
              <a:rPr lang="en-US" altLang="ru-RU" sz="2000" dirty="0" smtClean="0"/>
              <a:t/>
            </a:r>
            <a:br>
              <a:rPr lang="en-US" altLang="ru-RU" sz="2000" dirty="0" smtClean="0"/>
            </a:br>
            <a:r>
              <a:rPr lang="ru-RU" altLang="ru-RU" sz="2000" dirty="0"/>
              <a:t>Осмоление </a:t>
            </a:r>
            <a:r>
              <a:rPr lang="ru-RU" altLang="ru-RU" sz="2000" dirty="0" smtClean="0"/>
              <a:t>раствора. Накопление солей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51BF8-53B4-0831-DF50-20C08D38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29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40266" y="1831433"/>
            <a:ext cx="11269134" cy="3761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/>
              <a:t>В процессе эксплуатации установки </a:t>
            </a:r>
            <a:r>
              <a:rPr lang="ru-RU" sz="1400" dirty="0" smtClean="0"/>
              <a:t>МЭА-очистки </a:t>
            </a:r>
            <a:r>
              <a:rPr lang="ru-RU" sz="1400" b="1" dirty="0"/>
              <a:t>в результате накопления продуктов побочных реакций наблюдается осмоление рабочего раствора. </a:t>
            </a:r>
            <a:endParaRPr lang="ru-RU" sz="1400" b="1" dirty="0" smtClean="0"/>
          </a:p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 smtClean="0"/>
              <a:t>Накопление </a:t>
            </a:r>
            <a:r>
              <a:rPr lang="ru-RU" sz="1400" dirty="0"/>
              <a:t>смол является автокаталитическим процессом и повышение концентрации смол в растворе усиливает его коррозионные свойства. Критическое значение отношения количества смолы и МЭА, выше которого происходит резкое возрастание коррозионных свойств растворов, составляет 0,5—1 </a:t>
            </a:r>
            <a:r>
              <a:rPr lang="ru-RU" sz="1400" dirty="0" smtClean="0"/>
              <a:t>% при </a:t>
            </a:r>
            <a:r>
              <a:rPr lang="ru-RU" sz="1400" dirty="0"/>
              <a:t>температурах 100—150 °С</a:t>
            </a:r>
            <a:r>
              <a:rPr lang="ru-RU" sz="1400" dirty="0" smtClean="0"/>
              <a:t>.</a:t>
            </a:r>
          </a:p>
          <a:p>
            <a:pPr indent="449263" algn="just">
              <a:lnSpc>
                <a:spcPct val="114000"/>
              </a:lnSpc>
              <a:spcBef>
                <a:spcPts val="1200"/>
              </a:spcBef>
            </a:pPr>
            <a:r>
              <a:rPr lang="ru-RU" sz="1400" dirty="0" smtClean="0"/>
              <a:t>Выносимая </a:t>
            </a:r>
            <a:r>
              <a:rPr lang="ru-RU" sz="1400" dirty="0"/>
              <a:t>с газом на поверхность земли пластовая вода содержит те или иные количества минеральных солей. </a:t>
            </a:r>
            <a:r>
              <a:rPr lang="ru-RU" sz="1400" b="1" dirty="0"/>
              <a:t>Минеральные соли смешиваются также с продуктами побочных реакций и коррозии.</a:t>
            </a:r>
            <a:r>
              <a:rPr lang="ru-RU" sz="1400" dirty="0"/>
              <a:t> Часть образовавшейся смеси накапливается в растворах аминов, а часть осаждается на поверхностях аппаратов, в результате чего в работе установок сероочистки возникает ряд осложнений, аналогичных тем, которые имеют место на установках осушки (повышенный расход поглотителя, вспенивание в системе, отложение солей на поверхностях аппаратов, снижение коэффициента теплопередачи теплообменной аппаратуры и т. д</a:t>
            </a:r>
            <a:r>
              <a:rPr lang="ru-RU" sz="1400" dirty="0" smtClean="0"/>
              <a:t>.). </a:t>
            </a:r>
          </a:p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/>
              <a:t>С понижением концентрации растворов растворимость в них солей увеличивается. Минеральные соли в систему могут попасть также с водой, используемой при приготовлении аминовых или других растворов.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399" y="5592719"/>
            <a:ext cx="4032206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912548" y="5665614"/>
            <a:ext cx="3454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/>
              <a:t>Таблица </a:t>
            </a:r>
            <a:r>
              <a:rPr lang="ru-RU" sz="1200" dirty="0" smtClean="0"/>
              <a:t>– Максимальная растворимость различных </a:t>
            </a:r>
            <a:r>
              <a:rPr lang="ru-RU" sz="1200" dirty="0"/>
              <a:t>солей в </a:t>
            </a:r>
            <a:r>
              <a:rPr lang="ru-RU" sz="1200" dirty="0" err="1" smtClean="0"/>
              <a:t>моноэтаноламине</a:t>
            </a:r>
            <a:r>
              <a:rPr lang="ru-RU" sz="1200" dirty="0" smtClean="0"/>
              <a:t>  </a:t>
            </a:r>
            <a:r>
              <a:rPr lang="ru-RU" sz="1200" dirty="0"/>
              <a:t>при 25 °С, % (масс.)</a:t>
            </a:r>
          </a:p>
        </p:txBody>
      </p:sp>
    </p:spTree>
    <p:extLst>
      <p:ext uri="{BB962C8B-B14F-4D97-AF65-F5344CB8AC3E}">
        <p14:creationId xmlns:p14="http://schemas.microsoft.com/office/powerpoint/2010/main" val="22886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B1E5A1-B20E-3989-2E50-9B316F6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000" dirty="0"/>
              <a:t>Производственные </a:t>
            </a:r>
            <a:r>
              <a:rPr lang="ru-RU" altLang="ru-RU" sz="2000" dirty="0" smtClean="0"/>
              <a:t>проблемы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процессов </a:t>
            </a:r>
            <a:r>
              <a:rPr lang="ru-RU" altLang="ru-RU" sz="2000" dirty="0"/>
              <a:t>очистки от </a:t>
            </a:r>
            <a:r>
              <a:rPr lang="ru-RU" altLang="ru-RU" sz="2000" dirty="0" smtClean="0"/>
              <a:t>кислых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компонентов.</a:t>
            </a:r>
            <a:r>
              <a:rPr lang="en-US" altLang="ru-RU" sz="2000" dirty="0" smtClean="0"/>
              <a:t/>
            </a:r>
            <a:br>
              <a:rPr lang="en-US" altLang="ru-RU" sz="2000" dirty="0" smtClean="0"/>
            </a:br>
            <a:r>
              <a:rPr lang="ru-RU" altLang="ru-RU" sz="2000" dirty="0"/>
              <a:t>Коррозия аппаратуры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51BF8-53B4-0831-DF50-20C08D38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30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0933" y="1814499"/>
            <a:ext cx="8593667" cy="511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/>
              <a:t>Практически все оборудования и коммуникации установок очистки газа от кислых компонентов подвергаются коррозии. </a:t>
            </a:r>
            <a:r>
              <a:rPr lang="ru-RU" sz="1400" b="1" dirty="0" smtClean="0"/>
              <a:t>Основной </a:t>
            </a:r>
            <a:r>
              <a:rPr lang="ru-RU" sz="1400" b="1" dirty="0"/>
              <a:t>причиной коррозии считается наличие в системе </a:t>
            </a:r>
            <a:r>
              <a:rPr lang="ru-RU" sz="1400" b="1" dirty="0" smtClean="0"/>
              <a:t>диоксида </a:t>
            </a:r>
            <a:r>
              <a:rPr lang="ru-RU" sz="1400" b="1" dirty="0"/>
              <a:t>углерода, который является более агрессивным, чем </a:t>
            </a:r>
            <a:r>
              <a:rPr lang="ru-RU" sz="1400" b="1" dirty="0" smtClean="0"/>
              <a:t>сероводород</a:t>
            </a:r>
            <a:r>
              <a:rPr lang="ru-RU" sz="1400" dirty="0" smtClean="0"/>
              <a:t>. Принято </a:t>
            </a:r>
            <a:r>
              <a:rPr lang="ru-RU" sz="1400" dirty="0"/>
              <a:t>считать, что СО</a:t>
            </a:r>
            <a:r>
              <a:rPr lang="ru-RU" sz="1400" baseline="-25000" dirty="0"/>
              <a:t>2</a:t>
            </a:r>
            <a:r>
              <a:rPr lang="ru-RU" sz="1400" dirty="0"/>
              <a:t> при взаимодействии с материалом оборудования и труб образует растворимый бикарбонат железа. При подогреве раствора происходит выделение СО</a:t>
            </a:r>
            <a:r>
              <a:rPr lang="ru-RU" sz="1400" baseline="-25000" dirty="0"/>
              <a:t>2</a:t>
            </a:r>
            <a:r>
              <a:rPr lang="ru-RU" sz="1400" dirty="0"/>
              <a:t> и осаждение железа в виде нерастворимого карбоната.</a:t>
            </a:r>
          </a:p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/>
              <a:t>Сероводород приводит к образованию сернистого железа. Частично это соединение может образовывать на поверхности металла защитную пленку. Однако одновременное наличие в газе СО</a:t>
            </a:r>
            <a:r>
              <a:rPr lang="ru-RU" sz="1400" baseline="-25000" dirty="0"/>
              <a:t>2</a:t>
            </a:r>
            <a:r>
              <a:rPr lang="ru-RU" sz="1400" dirty="0"/>
              <a:t> и </a:t>
            </a:r>
            <a:r>
              <a:rPr lang="ru-RU" sz="1400" dirty="0" smtClean="0"/>
              <a:t>Н</a:t>
            </a:r>
            <a:r>
              <a:rPr lang="ru-RU" sz="1400" baseline="-25000" dirty="0" smtClean="0"/>
              <a:t>2</a:t>
            </a:r>
            <a:r>
              <a:rPr lang="en-US" sz="1400" dirty="0" smtClean="0"/>
              <a:t>S</a:t>
            </a:r>
            <a:r>
              <a:rPr lang="ru-RU" sz="1400" dirty="0" smtClean="0"/>
              <a:t> </a:t>
            </a:r>
            <a:r>
              <a:rPr lang="ru-RU" sz="1400" dirty="0"/>
              <a:t>в определенных условиях может обусловить </a:t>
            </a:r>
            <a:r>
              <a:rPr lang="ru-RU" sz="1400" dirty="0" err="1"/>
              <a:t>синэргический</a:t>
            </a:r>
            <a:r>
              <a:rPr lang="ru-RU" sz="1400" dirty="0"/>
              <a:t> </a:t>
            </a:r>
            <a:r>
              <a:rPr lang="ru-RU" sz="1400" dirty="0" smtClean="0"/>
              <a:t>эффект.</a:t>
            </a:r>
            <a:endParaRPr lang="ru-RU" sz="1400" dirty="0"/>
          </a:p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/>
              <a:t>Скорость коррозии увеличивается с повышением температуры, концентрации кислых компонентов и количества воды в системе, а также при наличии продуктов реакций окисления и разложения аминов, минеральных солей, увеличение скорости насыщенного абсорбента в коммуникациях и т. д.</a:t>
            </a:r>
          </a:p>
          <a:p>
            <a:pPr indent="449263" algn="just">
              <a:lnSpc>
                <a:spcPct val="114000"/>
              </a:lnSpc>
              <a:spcBef>
                <a:spcPts val="300"/>
              </a:spcBef>
            </a:pPr>
            <a:r>
              <a:rPr lang="ru-RU" sz="1400" dirty="0" smtClean="0"/>
              <a:t>Скорость </a:t>
            </a:r>
            <a:r>
              <a:rPr lang="ru-RU" sz="1400" dirty="0"/>
              <a:t>коррозии зависит также от материала оборудования и качества его </a:t>
            </a:r>
            <a:r>
              <a:rPr lang="ru-RU" sz="1400" dirty="0" smtClean="0"/>
              <a:t>изготовления.</a:t>
            </a:r>
            <a:r>
              <a:rPr lang="en-US" sz="1400" dirty="0" smtClean="0"/>
              <a:t> </a:t>
            </a:r>
            <a:r>
              <a:rPr lang="ru-RU" sz="1400" dirty="0" smtClean="0"/>
              <a:t>Наиболее </a:t>
            </a:r>
            <a:r>
              <a:rPr lang="ru-RU" sz="1400" dirty="0"/>
              <a:t>уязвимые места установок (коммуникация насыщенного раствора от рекуперативного теплообменника до десорбера, верхняя часть десорбера, конденсатор — холодильник, используемый для охлаждения верхнего продукта десорбера, трубный пучок испарителя и т. д.) должны быть изготовлены из легированных сталей.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79933" y="3187709"/>
            <a:ext cx="325966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Рисунок </a:t>
            </a:r>
            <a:r>
              <a:rPr lang="ru-RU" sz="1100" dirty="0"/>
              <a:t>– Влияние концентрации </a:t>
            </a:r>
            <a:r>
              <a:rPr lang="ru-RU" sz="1100" dirty="0" smtClean="0"/>
              <a:t>СО</a:t>
            </a:r>
            <a:r>
              <a:rPr lang="ru-RU" sz="1100" baseline="-25000" dirty="0" smtClean="0"/>
              <a:t>2 </a:t>
            </a:r>
            <a:r>
              <a:rPr lang="ru-RU" sz="1100" dirty="0" smtClean="0"/>
              <a:t>на </a:t>
            </a:r>
            <a:r>
              <a:rPr lang="ru-RU" sz="1100" dirty="0"/>
              <a:t>скорость коррозии </a:t>
            </a:r>
            <a:r>
              <a:rPr lang="ru-RU" sz="1100" dirty="0" smtClean="0"/>
              <a:t>при температурах: </a:t>
            </a:r>
          </a:p>
          <a:p>
            <a:pPr algn="ctr"/>
            <a:r>
              <a:rPr lang="ru-RU" sz="1100" dirty="0" smtClean="0"/>
              <a:t>1 - </a:t>
            </a:r>
            <a:r>
              <a:rPr lang="ru-RU" sz="1100" dirty="0"/>
              <a:t>40, 2 </a:t>
            </a:r>
            <a:r>
              <a:rPr lang="ru-RU" sz="1100" dirty="0" smtClean="0"/>
              <a:t>- </a:t>
            </a:r>
            <a:r>
              <a:rPr lang="ru-RU" sz="1100" dirty="0"/>
              <a:t>60; 3 </a:t>
            </a:r>
            <a:r>
              <a:rPr lang="ru-RU" sz="1100" dirty="0" smtClean="0"/>
              <a:t>- </a:t>
            </a:r>
            <a:r>
              <a:rPr lang="ru-RU" sz="1100" dirty="0"/>
              <a:t>100, 4 </a:t>
            </a:r>
            <a:r>
              <a:rPr lang="ru-RU" sz="1100" dirty="0" smtClean="0"/>
              <a:t>- </a:t>
            </a:r>
            <a:r>
              <a:rPr lang="ru-RU" sz="1100" dirty="0"/>
              <a:t>130 °С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066" y="1498599"/>
            <a:ext cx="2311400" cy="1689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1"/>
          <a:stretch/>
        </p:blipFill>
        <p:spPr bwMode="auto">
          <a:xfrm>
            <a:off x="9205441" y="3809131"/>
            <a:ext cx="2736000" cy="297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9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B1E5A1-B20E-3989-2E50-9B316F6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000" dirty="0"/>
              <a:t>Производственные </a:t>
            </a:r>
            <a:r>
              <a:rPr lang="ru-RU" altLang="ru-RU" sz="2000" dirty="0" smtClean="0"/>
              <a:t>проблемы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процессов </a:t>
            </a:r>
            <a:r>
              <a:rPr lang="ru-RU" altLang="ru-RU" sz="2000" dirty="0"/>
              <a:t>очистки от </a:t>
            </a:r>
            <a:r>
              <a:rPr lang="ru-RU" altLang="ru-RU" sz="2000" dirty="0" smtClean="0"/>
              <a:t>кислых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компонентов.</a:t>
            </a:r>
            <a:r>
              <a:rPr lang="en-US" altLang="ru-RU" sz="2000" dirty="0" smtClean="0"/>
              <a:t/>
            </a:r>
            <a:br>
              <a:rPr lang="en-US" altLang="ru-RU" sz="2000" dirty="0" smtClean="0"/>
            </a:br>
            <a:r>
              <a:rPr lang="ru-RU" altLang="ru-RU" sz="2000" dirty="0" smtClean="0"/>
              <a:t>пенообразование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51BF8-53B4-0831-DF50-20C08D38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0933" y="1814499"/>
            <a:ext cx="8593667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>
              <a:spcBef>
                <a:spcPts val="300"/>
              </a:spcBef>
            </a:pPr>
            <a:r>
              <a:rPr lang="ru-RU" sz="1600" b="1" i="1" dirty="0" smtClean="0"/>
              <a:t>Причины пенообразования:</a:t>
            </a:r>
            <a:endParaRPr lang="ru-RU" sz="1600" b="1" i="1" dirty="0"/>
          </a:p>
          <a:p>
            <a:pPr marL="285750" indent="-285750" algn="just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/>
              <a:t>повышение скорости коррозии в системе;</a:t>
            </a:r>
          </a:p>
          <a:p>
            <a:pPr marL="285750" indent="-285750" algn="just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/>
              <a:t>поступление на установку различных ингибиторов, используемых при добыче газа;</a:t>
            </a:r>
          </a:p>
          <a:p>
            <a:pPr marL="285750" indent="-285750" algn="just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/>
              <a:t>разложение аминов под воздействием высоких температур; </a:t>
            </a:r>
            <a:endParaRPr lang="ru-RU" sz="1600" dirty="0" smtClean="0"/>
          </a:p>
          <a:p>
            <a:pPr marL="285750" indent="-285750" algn="just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/>
              <a:t>накопление </a:t>
            </a:r>
            <a:r>
              <a:rPr lang="ru-RU" sz="1600" dirty="0"/>
              <a:t>в растворе амина продуктов побочных реакций; </a:t>
            </a:r>
            <a:endParaRPr lang="ru-RU" sz="1600" dirty="0" smtClean="0"/>
          </a:p>
          <a:p>
            <a:pPr marL="285750" indent="-285750" algn="just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 smtClean="0"/>
              <a:t>попадание </a:t>
            </a:r>
            <a:r>
              <a:rPr lang="ru-RU" sz="1600" dirty="0"/>
              <a:t>в абсорбер тяжелых углеводородов в виде капель;</a:t>
            </a:r>
          </a:p>
          <a:p>
            <a:pPr marL="285750" indent="-285750" algn="just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/>
              <a:t>наличие в газе минерализованной капельной воды на входе в абсорбер</a:t>
            </a:r>
            <a:r>
              <a:rPr lang="ru-RU" sz="1600" dirty="0" smtClean="0"/>
              <a:t>;</a:t>
            </a:r>
          </a:p>
          <a:p>
            <a:pPr marL="285750" indent="-285750" algn="just">
              <a:spcBef>
                <a:spcPts val="300"/>
              </a:spcBef>
              <a:buFont typeface="Arial" pitchFamily="34" charset="0"/>
              <a:buChar char="•"/>
            </a:pPr>
            <a:r>
              <a:rPr lang="ru-RU" sz="1600" dirty="0"/>
              <a:t>ввод в систему минеральных солей с технической водой, используемой для приготовления поглотителей кислых компонентов.</a:t>
            </a:r>
          </a:p>
          <a:p>
            <a:pPr indent="271463" algn="just">
              <a:spcBef>
                <a:spcPts val="300"/>
              </a:spcBef>
            </a:pPr>
            <a:r>
              <a:rPr lang="ru-RU" sz="1600" dirty="0"/>
              <a:t>На практике чаще всего воздействуют сразу несколько факторов. Нередко рекомендации сводятся к борьбе с последствиями пенообразования, а не его причиной.</a:t>
            </a:r>
          </a:p>
          <a:p>
            <a:pPr indent="271463" algn="just">
              <a:spcBef>
                <a:spcPts val="300"/>
              </a:spcBef>
            </a:pPr>
            <a:r>
              <a:rPr lang="ru-RU" sz="1600" b="1" i="1" dirty="0" smtClean="0"/>
              <a:t>Внешние признаки пенообразования: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ru-RU" sz="1600" dirty="0" smtClean="0"/>
              <a:t>резкое </a:t>
            </a:r>
            <a:r>
              <a:rPr lang="ru-RU" sz="1600" dirty="0"/>
              <a:t>увеличение перепада давления в </a:t>
            </a:r>
            <a:r>
              <a:rPr lang="ru-RU" sz="1600" dirty="0" smtClean="0"/>
              <a:t>колонне; 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ru-RU" sz="1600" dirty="0" smtClean="0"/>
              <a:t>увеличение </a:t>
            </a:r>
            <a:r>
              <a:rPr lang="ru-RU" sz="1600" dirty="0"/>
              <a:t>потерь </a:t>
            </a:r>
            <a:r>
              <a:rPr lang="ru-RU" sz="1600" dirty="0" smtClean="0"/>
              <a:t>абсорбента;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ru-RU" sz="1600" dirty="0" smtClean="0"/>
              <a:t>ухудшение </a:t>
            </a:r>
            <a:r>
              <a:rPr lang="ru-RU" sz="1600" dirty="0"/>
              <a:t>качества товарного газа. </a:t>
            </a:r>
            <a:endParaRPr lang="ru-RU" sz="1600" dirty="0" smtClean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1" r="67426"/>
          <a:stretch/>
        </p:blipFill>
        <p:spPr bwMode="auto">
          <a:xfrm>
            <a:off x="8864600" y="1814499"/>
            <a:ext cx="3060000" cy="395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40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B1E5A1-B20E-3989-2E50-9B316F60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000" dirty="0"/>
              <a:t>Производственные </a:t>
            </a:r>
            <a:r>
              <a:rPr lang="ru-RU" altLang="ru-RU" sz="2000" dirty="0" smtClean="0"/>
              <a:t>проблемы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процессов </a:t>
            </a:r>
            <a:r>
              <a:rPr lang="ru-RU" altLang="ru-RU" sz="2000" dirty="0"/>
              <a:t>очистки от </a:t>
            </a:r>
            <a:r>
              <a:rPr lang="ru-RU" altLang="ru-RU" sz="2000" dirty="0" smtClean="0"/>
              <a:t>кислых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компонентов.</a:t>
            </a:r>
            <a:r>
              <a:rPr lang="en-US" altLang="ru-RU" sz="2000" dirty="0" smtClean="0"/>
              <a:t/>
            </a:r>
            <a:br>
              <a:rPr lang="en-US" altLang="ru-RU" sz="2000" dirty="0" smtClean="0"/>
            </a:br>
            <a:r>
              <a:rPr lang="ru-RU" altLang="ru-RU" sz="2000" dirty="0" smtClean="0"/>
              <a:t>пенообразование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51BF8-53B4-0831-DF50-20C08D38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32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0933" y="1814499"/>
            <a:ext cx="859366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>
              <a:lnSpc>
                <a:spcPct val="150000"/>
              </a:lnSpc>
            </a:pPr>
            <a:r>
              <a:rPr lang="ru-RU" sz="1600" dirty="0"/>
              <a:t>Пенообразование осуществляется тем легче, чем меньше поверхностное натяжение раствора. Поэтому попадание поверхностно-активных веществ (ПАВ) в поглотители снижает значение способствует пенообразованию.</a:t>
            </a:r>
          </a:p>
          <a:p>
            <a:pPr indent="271463" algn="just">
              <a:lnSpc>
                <a:spcPct val="150000"/>
              </a:lnSpc>
            </a:pPr>
            <a:r>
              <a:rPr lang="ru-RU" sz="1600" dirty="0"/>
              <a:t>Плохо смачиваемые вещества (механические примеси, продукты коррозии и т. д.) прилипая к поверхности пузырьков газа, препятствуют их сращиванию и вместе с ними переходя в пену способствуют ее стабилизации.</a:t>
            </a:r>
          </a:p>
          <a:p>
            <a:pPr indent="271463" algn="just">
              <a:lnSpc>
                <a:spcPct val="150000"/>
              </a:lnSpc>
            </a:pPr>
            <a:r>
              <a:rPr lang="ru-RU" sz="1600" dirty="0" smtClean="0"/>
              <a:t>На </a:t>
            </a:r>
            <a:r>
              <a:rPr lang="ru-RU" sz="1600" dirty="0"/>
              <a:t>установках очистки газов от кислых компонентов </a:t>
            </a:r>
            <a:r>
              <a:rPr lang="ru-RU" sz="1600" b="1" dirty="0"/>
              <a:t>борьба </a:t>
            </a:r>
            <a:r>
              <a:rPr lang="ru-RU" sz="1600" b="1" dirty="0" smtClean="0"/>
              <a:t>с пенообразованием </a:t>
            </a:r>
            <a:r>
              <a:rPr lang="ru-RU" sz="1600" b="1" dirty="0"/>
              <a:t>ведется в основном по </a:t>
            </a:r>
            <a:r>
              <a:rPr lang="ru-RU" sz="1600" b="1" dirty="0" smtClean="0"/>
              <a:t>таким направлениям</a:t>
            </a:r>
            <a:r>
              <a:rPr lang="ru-RU" sz="1600" b="1" dirty="0"/>
              <a:t>: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применение специальных реагентов для гашения пены;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очистка растворов от побочных </a:t>
            </a:r>
            <a:r>
              <a:rPr lang="ru-RU" sz="1600" dirty="0" smtClean="0"/>
              <a:t>примесей.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 smtClean="0"/>
              <a:t>подбору таких реагентов </a:t>
            </a:r>
            <a:r>
              <a:rPr lang="ru-RU" sz="1600" dirty="0"/>
              <a:t>для интенсификации добычи и борьбы с </a:t>
            </a:r>
            <a:r>
              <a:rPr lang="ru-RU" sz="1600" dirty="0" smtClean="0"/>
              <a:t>коррозией, которые при попадании </a:t>
            </a:r>
            <a:r>
              <a:rPr lang="ru-RU" sz="1600" dirty="0"/>
              <a:t>в </a:t>
            </a:r>
            <a:r>
              <a:rPr lang="ru-RU" sz="1600" dirty="0" smtClean="0"/>
              <a:t>растворы аминов не вызывают интенсивного </a:t>
            </a:r>
            <a:r>
              <a:rPr lang="ru-RU" sz="1600" dirty="0"/>
              <a:t>пенообразования.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1" r="67426"/>
          <a:stretch/>
        </p:blipFill>
        <p:spPr bwMode="auto">
          <a:xfrm>
            <a:off x="8864600" y="1814499"/>
            <a:ext cx="3060000" cy="395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37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CCFEA3-49EA-0BB9-B15A-10CDA5F62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Требования к аминам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5EE61B6-B584-4C4B-868B-4092B3542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124"/>
            <a:ext cx="6163734" cy="4547202"/>
          </a:xfrm>
        </p:spPr>
        <p:txBody>
          <a:bodyPr>
            <a:normAutofit fontScale="92500" lnSpcReduction="20000"/>
          </a:bodyPr>
          <a:lstStyle/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Высокая поглотительная емкость </a:t>
            </a:r>
            <a:r>
              <a:rPr lang="ru-RU" altLang="ru-RU" sz="1400" dirty="0"/>
              <a:t>по кислым компонентам в широком интервале их парциального давления в газе;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Низкие ДНП</a:t>
            </a:r>
            <a:r>
              <a:rPr lang="ru-RU" altLang="ru-RU" sz="1400" dirty="0"/>
              <a:t>, чтобы обеспечить их минимальные потери с очищенным газом;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Низкая вязкость</a:t>
            </a:r>
            <a:r>
              <a:rPr lang="ru-RU" altLang="ru-RU" sz="1400" dirty="0"/>
              <a:t>, чтобы обеспечить хороший контакт с газом;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Низкая </a:t>
            </a:r>
            <a:r>
              <a:rPr lang="ru-RU" altLang="ru-RU" sz="1400" b="1" dirty="0" err="1"/>
              <a:t>взаиморастворимость</a:t>
            </a:r>
            <a:r>
              <a:rPr lang="ru-RU" altLang="ru-RU" sz="1400" b="1" dirty="0"/>
              <a:t> </a:t>
            </a:r>
            <a:r>
              <a:rPr lang="ru-RU" altLang="ru-RU" sz="1400" dirty="0"/>
              <a:t>с углеводородами;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Химическая нейтральность </a:t>
            </a:r>
            <a:r>
              <a:rPr lang="ru-RU" altLang="ru-RU" sz="1400" dirty="0"/>
              <a:t>по отношению к УВ и другим компонентам газа и конденсата, кроме целевых;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Низкая коррозионная активность</a:t>
            </a:r>
            <a:r>
              <a:rPr lang="ru-RU" altLang="ru-RU" sz="1400" dirty="0"/>
              <a:t>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Высокая устойчивость </a:t>
            </a:r>
            <a:r>
              <a:rPr lang="ru-RU" altLang="ru-RU" sz="1400" dirty="0"/>
              <a:t>против окисления и термического разложения;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Низкая селективность </a:t>
            </a:r>
            <a:r>
              <a:rPr lang="ru-RU" altLang="ru-RU" sz="1400" dirty="0"/>
              <a:t>к побочным реакциям;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Устойчивость к пенообразованию</a:t>
            </a:r>
            <a:r>
              <a:rPr lang="ru-RU" altLang="ru-RU" sz="1400" dirty="0"/>
              <a:t>;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Низкая температура кипения </a:t>
            </a:r>
            <a:r>
              <a:rPr lang="ru-RU" altLang="ru-RU" sz="1400" dirty="0"/>
              <a:t>по сравнению с поглощаемыми веществами.</a:t>
            </a:r>
          </a:p>
          <a:p>
            <a:pPr marL="457200" indent="-457200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1400" b="1" dirty="0"/>
              <a:t>Низкая токсичность</a:t>
            </a:r>
            <a:r>
              <a:rPr lang="ru-RU" altLang="ru-RU" sz="1400" dirty="0"/>
              <a:t> / полная биологическая </a:t>
            </a:r>
            <a:r>
              <a:rPr lang="ru-RU" altLang="ru-RU" sz="1400" dirty="0" err="1"/>
              <a:t>разлагаемость</a:t>
            </a:r>
            <a:r>
              <a:rPr lang="ru-RU" altLang="ru-RU" sz="1400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0AED093-6DAB-6689-C31D-34A9C941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33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184FD470-D32F-C91B-D00B-8B91A3A2D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412366"/>
              </p:ext>
            </p:extLst>
          </p:nvPr>
        </p:nvGraphicFramePr>
        <p:xfrm>
          <a:off x="7543799" y="1973400"/>
          <a:ext cx="4182533" cy="2651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699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52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06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66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Амин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Число функциональных групп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 smtClean="0">
                          <a:latin typeface="+mn-lt"/>
                        </a:rPr>
                        <a:t>-N-H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 smtClean="0">
                          <a:latin typeface="+mn-lt"/>
                        </a:rPr>
                        <a:t>-OH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 smtClean="0">
                          <a:latin typeface="+mn-lt"/>
                        </a:rPr>
                        <a:t>-</a:t>
                      </a:r>
                      <a:r>
                        <a:rPr lang="en-US" sz="1400" dirty="0" err="1" smtClean="0">
                          <a:latin typeface="+mn-lt"/>
                        </a:rPr>
                        <a:t>CH</a:t>
                      </a:r>
                      <a:r>
                        <a:rPr lang="en-US" sz="1400" i="1" baseline="-25000" dirty="0" err="1" smtClean="0">
                          <a:latin typeface="+mn-lt"/>
                        </a:rPr>
                        <a:t>m</a:t>
                      </a:r>
                      <a:endParaRPr lang="ru-RU" sz="1400" i="1" baseline="-25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МЭА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ДГА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4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ДЭА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4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ДИПА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6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ТЭА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3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6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МДЭА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5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59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CCFEA3-49EA-0BB9-B15A-10CDA5F62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Требования к аминам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5EE61B6-B584-4C4B-868B-4092B3542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124"/>
            <a:ext cx="6163734" cy="4547202"/>
          </a:xfrm>
        </p:spPr>
        <p:txBody>
          <a:bodyPr>
            <a:normAutofit/>
          </a:bodyPr>
          <a:lstStyle/>
          <a:p>
            <a:pPr marL="0" indent="271463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Влияние </a:t>
            </a:r>
            <a:r>
              <a:rPr lang="ru-RU" altLang="ru-RU" sz="1400" b="1" dirty="0" smtClean="0"/>
              <a:t>функциональных групп </a:t>
            </a:r>
            <a:r>
              <a:rPr lang="ru-RU" altLang="ru-RU" sz="1400" b="1" dirty="0"/>
              <a:t>на свойства аминов характеризуется следующим образом </a:t>
            </a:r>
            <a:r>
              <a:rPr lang="ru-RU" altLang="ru-RU" sz="1400" b="1" dirty="0" smtClean="0"/>
              <a:t>:</a:t>
            </a:r>
            <a:endParaRPr lang="ru-RU" altLang="ru-RU" sz="1400" b="1" dirty="0"/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dirty="0" smtClean="0"/>
              <a:t>- увеличение </a:t>
            </a:r>
            <a:r>
              <a:rPr lang="ru-RU" altLang="ru-RU" sz="1400" dirty="0"/>
              <a:t>числа метиленовых групп </a:t>
            </a:r>
            <a:r>
              <a:rPr lang="en-US" sz="1400" dirty="0"/>
              <a:t>-</a:t>
            </a:r>
            <a:r>
              <a:rPr lang="en-US" sz="1400" dirty="0" err="1" smtClean="0"/>
              <a:t>CH</a:t>
            </a:r>
            <a:r>
              <a:rPr lang="en-US" sz="1400" i="1" baseline="-25000" dirty="0" err="1" smtClean="0"/>
              <a:t>m</a:t>
            </a:r>
            <a:r>
              <a:rPr lang="ru-RU" altLang="ru-RU" sz="1400" dirty="0" smtClean="0"/>
              <a:t> повышает </a:t>
            </a:r>
            <a:r>
              <a:rPr lang="ru-RU" altLang="ru-RU" sz="1400" dirty="0"/>
              <a:t>растворимость амина в углеводородах и снижает растворимость в воде;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dirty="0" smtClean="0"/>
              <a:t>- окси-группы </a:t>
            </a:r>
            <a:r>
              <a:rPr lang="en-US" sz="1400" dirty="0"/>
              <a:t>-</a:t>
            </a:r>
            <a:r>
              <a:rPr lang="en-US" sz="1400" dirty="0" smtClean="0"/>
              <a:t>OH</a:t>
            </a:r>
            <a:r>
              <a:rPr lang="ru-RU" altLang="ru-RU" sz="1400" dirty="0" smtClean="0"/>
              <a:t> </a:t>
            </a:r>
            <a:r>
              <a:rPr lang="ru-RU" altLang="ru-RU" sz="1400" dirty="0"/>
              <a:t>снижают </a:t>
            </a:r>
            <a:r>
              <a:rPr lang="ru-RU" altLang="ru-RU" sz="1400" dirty="0" smtClean="0"/>
              <a:t>ДНП аминов </a:t>
            </a:r>
            <a:r>
              <a:rPr lang="ru-RU" altLang="ru-RU" sz="1400" dirty="0"/>
              <a:t>над </a:t>
            </a:r>
            <a:r>
              <a:rPr lang="ru-RU" altLang="ru-RU" sz="1400" dirty="0" smtClean="0"/>
              <a:t>раствором, </a:t>
            </a:r>
            <a:r>
              <a:rPr lang="ru-RU" altLang="ru-RU" sz="1400" dirty="0"/>
              <a:t>увеличение их числа в молекуле повышает растворимость амина в воде и снижает растворимость в углеводородах;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dirty="0" smtClean="0"/>
              <a:t>- </a:t>
            </a:r>
            <a:r>
              <a:rPr lang="ru-RU" altLang="ru-RU" sz="1400" dirty="0" err="1" smtClean="0"/>
              <a:t>амино</a:t>
            </a:r>
            <a:r>
              <a:rPr lang="ru-RU" altLang="ru-RU" sz="1400" dirty="0" smtClean="0"/>
              <a:t>-группы </a:t>
            </a:r>
            <a:r>
              <a:rPr lang="ru-RU" sz="1400" dirty="0"/>
              <a:t>-</a:t>
            </a:r>
            <a:r>
              <a:rPr lang="en-US" sz="1400" dirty="0" smtClean="0"/>
              <a:t>N-H</a:t>
            </a:r>
            <a:r>
              <a:rPr lang="ru-RU" sz="1400" dirty="0" smtClean="0"/>
              <a:t> </a:t>
            </a:r>
            <a:r>
              <a:rPr lang="ru-RU" altLang="ru-RU" sz="1400" dirty="0" smtClean="0"/>
              <a:t>придают </a:t>
            </a:r>
            <a:r>
              <a:rPr lang="ru-RU" altLang="ru-RU" sz="1400" dirty="0"/>
              <a:t>основность их водным растворам, оказывают незначительное влияние на растворимость углеводородов в аминах.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0AED093-6DAB-6689-C31D-34A9C941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34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184FD470-D32F-C91B-D00B-8B91A3A2D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39349"/>
              </p:ext>
            </p:extLst>
          </p:nvPr>
        </p:nvGraphicFramePr>
        <p:xfrm>
          <a:off x="7543799" y="1973400"/>
          <a:ext cx="4182533" cy="2651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699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52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06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66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Амин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Число функциональных групп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-</a:t>
                      </a:r>
                      <a:r>
                        <a:rPr lang="en-US" sz="1400" dirty="0" smtClean="0">
                          <a:latin typeface="+mn-lt"/>
                        </a:rPr>
                        <a:t>N-H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 smtClean="0">
                          <a:latin typeface="+mn-lt"/>
                        </a:rPr>
                        <a:t>-OH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 smtClean="0">
                          <a:latin typeface="+mn-lt"/>
                        </a:rPr>
                        <a:t>-</a:t>
                      </a:r>
                      <a:r>
                        <a:rPr lang="en-US" sz="1400" dirty="0" err="1" smtClean="0">
                          <a:latin typeface="+mn-lt"/>
                        </a:rPr>
                        <a:t>CH</a:t>
                      </a:r>
                      <a:r>
                        <a:rPr lang="en-US" sz="1400" i="1" baseline="-25000" dirty="0" err="1" smtClean="0">
                          <a:latin typeface="+mn-lt"/>
                        </a:rPr>
                        <a:t>m</a:t>
                      </a:r>
                      <a:endParaRPr lang="ru-RU" sz="1400" i="1" baseline="-25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МЭА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ДГА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4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ДЭА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4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ДИПА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6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ТЭА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3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6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+mn-lt"/>
                        </a:rPr>
                        <a:t>МДЭА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1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2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</a:rPr>
                        <a:t>5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2" descr="http://www.chemport.ru/shop/formulae/26.gif">
            <a:extLst>
              <a:ext uri="{FF2B5EF4-FFF2-40B4-BE49-F238E27FC236}">
                <a16:creationId xmlns="" xmlns:a16="http://schemas.microsoft.com/office/drawing/2014/main" id="{08C5855B-59B0-725A-B1F1-59549302E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227" y="5190233"/>
            <a:ext cx="1440000" cy="39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dic.academic.ru/pictures/wiki/files/68/Diethanolamine.png">
            <a:extLst>
              <a:ext uri="{FF2B5EF4-FFF2-40B4-BE49-F238E27FC236}">
                <a16:creationId xmlns="" xmlns:a16="http://schemas.microsoft.com/office/drawing/2014/main" id="{4C48A8D6-A42F-3F9C-D3AC-B6487072C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28" y="6041653"/>
            <a:ext cx="1440000" cy="38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434426" y="4851019"/>
            <a:ext cx="1965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Моноэтаноламин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52876" y="5575446"/>
            <a:ext cx="1699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Диэтаноламин</a:t>
            </a:r>
            <a:endParaRPr lang="ru-RU" sz="1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227" y="6099541"/>
            <a:ext cx="1440000" cy="49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236455" y="5733876"/>
            <a:ext cx="2361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Диизопропаноламин</a:t>
            </a:r>
            <a:endParaRPr lang="ru-RU" sz="1400" dirty="0"/>
          </a:p>
        </p:txBody>
      </p:sp>
      <p:pic>
        <p:nvPicPr>
          <p:cNvPr id="12" name="Picture 4" descr="https://encrypted-tbn0.gstatic.com/images?q=tbn:ANd9GcQN33qzIrRn_v4U8qkVUDBXRqvgz5QUKhJ8qauOY6g6jSnJ8bvSzeg3qDVzGwakJ8k0nA&amp;usqp=C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780" y="5856230"/>
            <a:ext cx="2088000" cy="74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327756" y="5575445"/>
            <a:ext cx="18341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Дигликольамин</a:t>
            </a:r>
            <a:endParaRPr lang="ru-RU" sz="1400" dirty="0"/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096" y="5158796"/>
            <a:ext cx="1440000" cy="51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556324" y="4792398"/>
            <a:ext cx="2361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/>
              <a:t>Метилдиэтаноламин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162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3B59C9-7BC9-C1A2-64F1-82D9FB29A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МЭА или ДЭА?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12E42CC-EAF5-1145-0D19-814E17FF3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35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0016D485-D3E3-2081-B666-EFA4BB38C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741427"/>
              </p:ext>
            </p:extLst>
          </p:nvPr>
        </p:nvGraphicFramePr>
        <p:xfrm>
          <a:off x="474832" y="1437922"/>
          <a:ext cx="11044053" cy="52012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12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93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375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/>
                        <a:t>Способ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/>
                        <a:t>Плюсы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/>
                        <a:t>Минусы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6074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 err="1"/>
                        <a:t>Моноэтаноламин</a:t>
                      </a:r>
                      <a:r>
                        <a:rPr lang="ru-RU" sz="1200" b="1" dirty="0"/>
                        <a:t> (МЭА)</a:t>
                      </a:r>
                      <a:br>
                        <a:rPr lang="ru-RU" sz="1200" b="1" dirty="0"/>
                      </a:b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Тонкая очистка от CO</a:t>
                      </a:r>
                      <a:r>
                        <a:rPr lang="ru-RU" sz="1200" b="0" baseline="-25000" dirty="0"/>
                        <a:t>2</a:t>
                      </a:r>
                      <a:r>
                        <a:rPr lang="ru-RU" sz="1200" b="0" dirty="0"/>
                        <a:t> и H</a:t>
                      </a:r>
                      <a:r>
                        <a:rPr lang="ru-RU" sz="1200" b="0" baseline="-25000" dirty="0"/>
                        <a:t>2</a:t>
                      </a:r>
                      <a:r>
                        <a:rPr lang="ru-RU" sz="1200" b="0" dirty="0"/>
                        <a:t>S при различных парциальных Р;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Высокая химическая стабильность;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/>
                        <a:t>Легко</a:t>
                      </a:r>
                      <a:r>
                        <a:rPr lang="ru-RU" sz="1200" b="1" baseline="0" dirty="0"/>
                        <a:t> регенерируется;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baseline="0" dirty="0"/>
                        <a:t>Высокая реакционная способность;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Растворимость УВ мала;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Аппаратурное</a:t>
                      </a:r>
                      <a:r>
                        <a:rPr lang="ru-RU" sz="1200" b="0" baseline="0" dirty="0"/>
                        <a:t> оформление отличается простотой и надёжностью;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baseline="0" dirty="0"/>
                        <a:t>Дешевизна</a:t>
                      </a:r>
                      <a:r>
                        <a:rPr lang="ru-RU" sz="1200" b="1" baseline="0" dirty="0" smtClean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strike="sngStrike" dirty="0"/>
                        <a:t>Низкая степень насыщения</a:t>
                      </a:r>
                      <a:r>
                        <a:rPr lang="ru-RU" sz="1200" b="0" strike="sngStrike" baseline="0" dirty="0"/>
                        <a:t> раствора водного раствора амина (0,36-0,6 моль/моль);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baseline="0" dirty="0"/>
                        <a:t>Высокий удельный расход абсорбента;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1" baseline="0" dirty="0"/>
                        <a:t>COS </a:t>
                      </a:r>
                      <a:r>
                        <a:rPr lang="ru-RU" sz="1200" b="1" baseline="0" dirty="0"/>
                        <a:t>и </a:t>
                      </a:r>
                      <a:r>
                        <a:rPr lang="en-US" sz="1200" b="1" baseline="0" dirty="0"/>
                        <a:t>CS</a:t>
                      </a:r>
                      <a:r>
                        <a:rPr lang="en-US" sz="1200" b="1" baseline="-25000" dirty="0"/>
                        <a:t>2</a:t>
                      </a:r>
                      <a:r>
                        <a:rPr lang="ru-RU" sz="1200" b="1" baseline="0" dirty="0"/>
                        <a:t> образуют </a:t>
                      </a:r>
                      <a:r>
                        <a:rPr lang="ru-RU" sz="1200" b="1" baseline="0" dirty="0" err="1"/>
                        <a:t>нерегенерируемые</a:t>
                      </a:r>
                      <a:r>
                        <a:rPr lang="ru-RU" sz="1200" b="1" baseline="0" dirty="0"/>
                        <a:t> соединения, которые дезактивируют абсорбент;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Низкая глубина очистки от меркаптанов,</a:t>
                      </a:r>
                      <a:r>
                        <a:rPr lang="ru-RU" sz="1200" b="0" baseline="0" dirty="0"/>
                        <a:t> </a:t>
                      </a:r>
                      <a:r>
                        <a:rPr lang="en-US" sz="1200" b="0" baseline="0" dirty="0"/>
                        <a:t>COS, CS</a:t>
                      </a:r>
                      <a:r>
                        <a:rPr lang="en-US" sz="1200" b="0" baseline="-25000" dirty="0"/>
                        <a:t>2</a:t>
                      </a:r>
                      <a:r>
                        <a:rPr lang="en-US" sz="1200" b="0" baseline="0" dirty="0"/>
                        <a:t>;</a:t>
                      </a:r>
                      <a:endParaRPr lang="ru-RU" sz="1200" b="0" baseline="0" dirty="0"/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Высокая</a:t>
                      </a:r>
                      <a:r>
                        <a:rPr lang="ru-RU" sz="1200" b="0" baseline="0" dirty="0"/>
                        <a:t> </a:t>
                      </a:r>
                      <a:r>
                        <a:rPr lang="ru-RU" sz="1200" b="0" dirty="0"/>
                        <a:t>коррозионная активность;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/>
                        <a:t>Склонность к вспениванию;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6074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1" dirty="0" err="1"/>
                        <a:t>Диэтаноламин</a:t>
                      </a:r>
                      <a:r>
                        <a:rPr lang="ru-RU" sz="1200" b="1" dirty="0"/>
                        <a:t> (ДЭА)</a:t>
                      </a:r>
                      <a:br>
                        <a:rPr lang="ru-RU" sz="1200" b="1" dirty="0"/>
                      </a:b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/>
                        <a:t>Тонкая очистка от CO</a:t>
                      </a:r>
                      <a:r>
                        <a:rPr lang="ru-RU" sz="1200" b="0" baseline="-25000" dirty="0"/>
                        <a:t>2</a:t>
                      </a:r>
                      <a:r>
                        <a:rPr lang="ru-RU" sz="1200" b="0" dirty="0"/>
                        <a:t> и H</a:t>
                      </a:r>
                      <a:r>
                        <a:rPr lang="ru-RU" sz="1200" b="0" baseline="-25000" dirty="0"/>
                        <a:t>2</a:t>
                      </a:r>
                      <a:r>
                        <a:rPr lang="ru-RU" sz="1200" b="0" dirty="0"/>
                        <a:t>S при различных парциальных Р;</a:t>
                      </a:r>
                      <a:endParaRPr lang="en-US" sz="1200" b="0" dirty="0"/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baseline="0" dirty="0"/>
                        <a:t>Продукты взаимодействия </a:t>
                      </a:r>
                      <a:r>
                        <a:rPr lang="en-US" sz="1200" b="1" baseline="0" dirty="0"/>
                        <a:t>COS </a:t>
                      </a:r>
                      <a:r>
                        <a:rPr lang="ru-RU" sz="1200" b="1" baseline="0" dirty="0"/>
                        <a:t>и </a:t>
                      </a:r>
                      <a:r>
                        <a:rPr lang="en-US" sz="1200" b="1" baseline="0" dirty="0"/>
                        <a:t>CS</a:t>
                      </a:r>
                      <a:r>
                        <a:rPr lang="en-US" sz="1200" b="1" baseline="-25000" dirty="0"/>
                        <a:t>2</a:t>
                      </a:r>
                      <a:r>
                        <a:rPr lang="ru-RU" sz="1200" b="1" baseline="0" dirty="0"/>
                        <a:t> не накапливаются;</a:t>
                      </a:r>
                      <a:endParaRPr lang="ru-RU" sz="1200" b="1" dirty="0"/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/>
                        <a:t>Высокая химическая стабильность;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/>
                        <a:t>Легко</a:t>
                      </a:r>
                      <a:r>
                        <a:rPr lang="ru-RU" sz="1200" b="0" baseline="0" dirty="0"/>
                        <a:t> регенерируется;</a:t>
                      </a:r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/>
                        <a:t>Низкое </a:t>
                      </a:r>
                      <a:r>
                        <a:rPr lang="ru-RU" sz="1200" b="1" dirty="0" smtClean="0"/>
                        <a:t>ДНП;</a:t>
                      </a:r>
                      <a:endParaRPr lang="ru-RU" sz="1200" b="1" dirty="0"/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/>
                        <a:t>Аппаратурное</a:t>
                      </a:r>
                      <a:r>
                        <a:rPr lang="ru-RU" sz="1200" b="0" baseline="0" dirty="0"/>
                        <a:t> оформление отличается простотой и надёжностью;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baseline="0" dirty="0"/>
                        <a:t>Растворимость УВ меньше, чем в МЭА</a:t>
                      </a:r>
                      <a:endParaRPr lang="ru-RU" sz="1200" b="1" dirty="0"/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baseline="0" dirty="0">
                          <a:solidFill>
                            <a:schemeClr val="tx1"/>
                          </a:solidFill>
                        </a:rPr>
                        <a:t>Низкая с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клонность к вспениванию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baseline="0" dirty="0" smtClean="0"/>
                        <a:t>Высокая реакционная способность;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strike="sngStrike" dirty="0"/>
                        <a:t>Низкая поглотительная способность </a:t>
                      </a:r>
                      <a:r>
                        <a:rPr lang="ru-RU" sz="1200" b="0" strike="sngStrike" baseline="0" dirty="0"/>
                        <a:t>(1,0-1,3 моль/моль)</a:t>
                      </a:r>
                      <a:r>
                        <a:rPr lang="ru-RU" sz="1200" b="0" strike="sngStrike" dirty="0"/>
                        <a:t>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baseline="0" dirty="0"/>
                        <a:t>Высокий удельный расход абсорбента;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baseline="0" dirty="0"/>
                        <a:t>Некоторые примеси образуют </a:t>
                      </a:r>
                      <a:r>
                        <a:rPr lang="ru-RU" sz="1200" b="0" baseline="0" dirty="0" err="1"/>
                        <a:t>нерегенерируемые</a:t>
                      </a:r>
                      <a:r>
                        <a:rPr lang="ru-RU" sz="1200" b="0" baseline="0" dirty="0"/>
                        <a:t> соединения, которые дезактивируют абсорбент;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dirty="0"/>
                        <a:t>Низкая глубина очистки от меркаптанов</a:t>
                      </a:r>
                      <a:r>
                        <a:rPr lang="en-US" sz="1200" b="0" baseline="0" dirty="0"/>
                        <a:t>;</a:t>
                      </a:r>
                      <a:endParaRPr lang="ru-RU" sz="1200" b="0" dirty="0"/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endParaRPr lang="ru-RU" sz="1200" b="0" dirty="0"/>
                    </a:p>
                    <a:p>
                      <a:pPr marL="171450" indent="-171450" algn="just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 descr="http://www.chemport.ru/shop/formulae/26.gif">
            <a:extLst>
              <a:ext uri="{FF2B5EF4-FFF2-40B4-BE49-F238E27FC236}">
                <a16:creationId xmlns="" xmlns:a16="http://schemas.microsoft.com/office/drawing/2014/main" id="{E32466E4-52BA-5673-AE53-211B2C895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01" y="2501079"/>
            <a:ext cx="1365530" cy="37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dic.academic.ru/pictures/wiki/files/68/Diethanolamine.png">
            <a:extLst>
              <a:ext uri="{FF2B5EF4-FFF2-40B4-BE49-F238E27FC236}">
                <a16:creationId xmlns="" xmlns:a16="http://schemas.microsoft.com/office/drawing/2014/main" id="{07659F28-55D7-CF49-BC01-A1B555865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47" y="4711402"/>
            <a:ext cx="1386284" cy="37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0946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30325C-2B8A-EB1E-57BA-67FCFEC2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9456175" cy="823785"/>
          </a:xfrm>
        </p:spPr>
        <p:txBody>
          <a:bodyPr>
            <a:noAutofit/>
          </a:bodyPr>
          <a:lstStyle/>
          <a:p>
            <a:r>
              <a:rPr lang="ru-RU" sz="2800" dirty="0"/>
              <a:t>Характеристика </a:t>
            </a:r>
            <a:r>
              <a:rPr lang="ru-RU" sz="2800" dirty="0" err="1"/>
              <a:t>серосодержания</a:t>
            </a:r>
            <a:r>
              <a:rPr lang="ru-RU" sz="2800" dirty="0"/>
              <a:t> в продуктах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5DA5B41-FD38-34C4-AA4D-2A10984AE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/>
              <a:t>Характеристика </a:t>
            </a:r>
            <a:r>
              <a:rPr lang="ru-RU" altLang="ru-RU" sz="1600" b="1" dirty="0" err="1"/>
              <a:t>серосодержания</a:t>
            </a:r>
            <a:r>
              <a:rPr lang="ru-RU" altLang="ru-RU" sz="1600" b="1" dirty="0"/>
              <a:t> в продуктах</a:t>
            </a:r>
            <a:endParaRPr lang="en-US" altLang="ru-RU" sz="16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i="1" dirty="0"/>
              <a:t>(</a:t>
            </a:r>
            <a:r>
              <a:rPr lang="ru-RU" altLang="ru-RU" sz="1600" i="1" dirty="0"/>
              <a:t>согласно требованиям технологического регламента установки</a:t>
            </a:r>
            <a:r>
              <a:rPr lang="en-US" altLang="ru-RU" sz="1600" i="1" dirty="0"/>
              <a:t>)</a:t>
            </a:r>
            <a:endParaRPr lang="ru-RU" altLang="ru-RU" sz="1600" i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74174C8-97ED-094B-FD43-544EF652B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36</a:t>
            </a:fld>
            <a:endParaRPr lang="ru-RU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="" xmlns:a16="http://schemas.microsoft.com/office/drawing/2014/main" id="{B47A5BF1-8AC5-B462-C80C-6A47092FB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606424"/>
              </p:ext>
            </p:extLst>
          </p:nvPr>
        </p:nvGraphicFramePr>
        <p:xfrm>
          <a:off x="1200765" y="2477729"/>
          <a:ext cx="9790470" cy="3564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3312">
                  <a:extLst>
                    <a:ext uri="{9D8B030D-6E8A-4147-A177-3AD203B41FA5}">
                      <a16:colId xmlns="" xmlns:a16="http://schemas.microsoft.com/office/drawing/2014/main" val="1961638346"/>
                    </a:ext>
                  </a:extLst>
                </a:gridCol>
                <a:gridCol w="3863668">
                  <a:extLst>
                    <a:ext uri="{9D8B030D-6E8A-4147-A177-3AD203B41FA5}">
                      <a16:colId xmlns="" xmlns:a16="http://schemas.microsoft.com/office/drawing/2014/main" val="2414952372"/>
                    </a:ext>
                  </a:extLst>
                </a:gridCol>
                <a:gridCol w="1087830">
                  <a:extLst>
                    <a:ext uri="{9D8B030D-6E8A-4147-A177-3AD203B41FA5}">
                      <a16:colId xmlns="" xmlns:a16="http://schemas.microsoft.com/office/drawing/2014/main" val="4125859775"/>
                    </a:ext>
                  </a:extLst>
                </a:gridCol>
                <a:gridCol w="543915">
                  <a:extLst>
                    <a:ext uri="{9D8B030D-6E8A-4147-A177-3AD203B41FA5}">
                      <a16:colId xmlns="" xmlns:a16="http://schemas.microsoft.com/office/drawing/2014/main" val="3493198978"/>
                    </a:ext>
                  </a:extLst>
                </a:gridCol>
                <a:gridCol w="543915">
                  <a:extLst>
                    <a:ext uri="{9D8B030D-6E8A-4147-A177-3AD203B41FA5}">
                      <a16:colId xmlns="" xmlns:a16="http://schemas.microsoft.com/office/drawing/2014/main" val="2958356355"/>
                    </a:ext>
                  </a:extLst>
                </a:gridCol>
                <a:gridCol w="1087830">
                  <a:extLst>
                    <a:ext uri="{9D8B030D-6E8A-4147-A177-3AD203B41FA5}">
                      <a16:colId xmlns="" xmlns:a16="http://schemas.microsoft.com/office/drawing/2014/main" val="1712728348"/>
                    </a:ext>
                  </a:extLst>
                </a:gridCol>
              </a:tblGrid>
              <a:tr h="59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Газ сухой углеводородный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Содержание сероводорода,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% об., не более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0,005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7154845"/>
                  </a:ext>
                </a:extLst>
              </a:tr>
              <a:tr h="59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Фракция пропан-пропиленовая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Массовая доля сероводорода, %, не более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Марка А</a:t>
                      </a:r>
                      <a:r>
                        <a:rPr kumimoji="0" lang="en-US" sz="1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ru-RU" sz="1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0,002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Марка Б</a:t>
                      </a:r>
                      <a:endParaRPr kumimoji="0" lang="en-US" sz="14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0,002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Марка 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0,02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712064800"/>
                  </a:ext>
                </a:extLst>
              </a:tr>
              <a:tr h="89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Фракция бутан-бутиленовая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Массовая доля сероводорода и </a:t>
                      </a:r>
                      <a:r>
                        <a:rPr kumimoji="0" lang="ru-RU" sz="14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меркаптановой</a:t>
                      </a: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серы, %,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Содержание свободной воды и щелочи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solidFill>
                      <a:srgbClr val="ECF3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Марка 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0,015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Марка 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0,02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73723011"/>
                  </a:ext>
                </a:extLst>
              </a:tr>
              <a:tr h="148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Фракции бензиновые вторичных процессов – компоненты товарных бензинов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(бензин газовый 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Массовая доля серы,%, не более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не нормируется, но определение обязательно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856" marR="12856" marT="0" marB="0" anchor="ctr" anchorCtr="1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2627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7337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DAFC3A3-195B-228D-D14C-647CA69751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33" b="3906"/>
          <a:stretch/>
        </p:blipFill>
        <p:spPr>
          <a:xfrm>
            <a:off x="6913495" y="1914124"/>
            <a:ext cx="5278506" cy="476150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07DDD3-4B81-2D77-C8F2-5C3E770D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Пример АГФУ на НПЗ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690E517-44EA-9993-367D-7C213A717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124"/>
            <a:ext cx="7057103" cy="4547202"/>
          </a:xfrm>
        </p:spPr>
        <p:txBody>
          <a:bodyPr>
            <a:normAutofit lnSpcReduction="10000"/>
          </a:bodyPr>
          <a:lstStyle/>
          <a:p>
            <a:pPr marL="0" indent="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b="1" dirty="0"/>
              <a:t>Абсорбционно-газофракционирующая установка (АГФУ) </a:t>
            </a:r>
            <a:r>
              <a:rPr lang="ru-RU" sz="1600" dirty="0"/>
              <a:t>с блоком очистки углеводородных газов предназначена для: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1600" dirty="0"/>
              <a:t>очистки сухого углеводородного газа установок предприятия от сернистых соединений;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1600" dirty="0"/>
              <a:t>переработки рефлюксов – головок стабилизации, с целью очистки их от сернистых соединений и разделения на отдельные фракции.</a:t>
            </a:r>
          </a:p>
          <a:p>
            <a:pPr marL="0" indent="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b="1" dirty="0"/>
              <a:t>Установка выполнена в один технологический поток и состоит из следующих технологических блоков: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600" dirty="0"/>
              <a:t>блок очистки сырья;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600" dirty="0"/>
              <a:t>блок регенерации водного раствора </a:t>
            </a:r>
            <a:r>
              <a:rPr lang="ru-RU" sz="1600" dirty="0" err="1"/>
              <a:t>моноэтаноламина</a:t>
            </a:r>
            <a:r>
              <a:rPr lang="ru-RU" sz="1600" dirty="0"/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600" dirty="0"/>
              <a:t>блок ректификации.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F00FA25-0AEA-9F5D-C754-F89D351E6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937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E6F266-5008-4919-FBA4-0C9F4E1A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Пример АГФУ на НПЗ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57D0C3A-3FEF-50A6-7825-E0BD94B44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124"/>
            <a:ext cx="11044052" cy="454720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altLang="ru-RU" sz="1600" dirty="0"/>
              <a:t>Очистка </a:t>
            </a:r>
            <a:r>
              <a:rPr lang="ru-RU" altLang="ru-RU" sz="1600" b="1" dirty="0"/>
              <a:t>сухого газа </a:t>
            </a:r>
            <a:r>
              <a:rPr lang="ru-RU" altLang="ru-RU" sz="1600" dirty="0"/>
              <a:t>от сернистых соединений производится путем </a:t>
            </a:r>
            <a:r>
              <a:rPr lang="ru-RU" altLang="ru-RU" sz="1600" b="1" dirty="0"/>
              <a:t>абсорбции</a:t>
            </a:r>
            <a:r>
              <a:rPr lang="ru-RU" altLang="ru-RU" sz="1600" dirty="0"/>
              <a:t> их водным раствором </a:t>
            </a:r>
            <a:r>
              <a:rPr lang="ru-RU" altLang="ru-RU" sz="1600" b="1" dirty="0" err="1"/>
              <a:t>моноэтаноламина</a:t>
            </a:r>
            <a:r>
              <a:rPr lang="ru-RU" altLang="ru-RU" sz="1600" dirty="0"/>
              <a:t> (МЭА) с последующей </a:t>
            </a:r>
            <a:r>
              <a:rPr lang="ru-RU" altLang="ru-RU" sz="1600" b="1" dirty="0"/>
              <a:t>термической регенерацией </a:t>
            </a:r>
            <a:r>
              <a:rPr lang="ru-RU" altLang="ru-RU" sz="1600" dirty="0"/>
              <a:t>насыщенного сероводородом водного </a:t>
            </a:r>
            <a:r>
              <a:rPr lang="ru-RU" altLang="ru-RU" sz="1600" b="1" dirty="0"/>
              <a:t>раствора МЭА</a:t>
            </a:r>
            <a:r>
              <a:rPr lang="ru-RU" altLang="ru-RU" sz="1600" dirty="0"/>
              <a:t>.</a:t>
            </a:r>
          </a:p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ru-RU" altLang="ru-RU" sz="1600" dirty="0"/>
              <a:t>Очистка </a:t>
            </a:r>
            <a:r>
              <a:rPr lang="ru-RU" altLang="ru-RU" sz="1600" b="1" dirty="0"/>
              <a:t>рефлюксов</a:t>
            </a:r>
            <a:r>
              <a:rPr lang="ru-RU" altLang="ru-RU" sz="1600" dirty="0"/>
              <a:t> от сернистых соединений производится путем абсорбции (+</a:t>
            </a:r>
            <a:r>
              <a:rPr lang="ru-RU" altLang="ru-RU" sz="1600" b="1" dirty="0"/>
              <a:t>экстракции)</a:t>
            </a:r>
            <a:r>
              <a:rPr lang="ru-RU" altLang="ru-RU" sz="1600" dirty="0"/>
              <a:t> их водным раствором </a:t>
            </a:r>
            <a:r>
              <a:rPr lang="ru-RU" altLang="ru-RU" sz="1600" b="1" dirty="0"/>
              <a:t>МЭА</a:t>
            </a:r>
            <a:r>
              <a:rPr lang="ru-RU" altLang="ru-RU" sz="1600" dirty="0"/>
              <a:t> с последующей </a:t>
            </a:r>
            <a:r>
              <a:rPr lang="ru-RU" altLang="ru-RU" sz="1600" b="1" dirty="0"/>
              <a:t>экстракцией</a:t>
            </a:r>
            <a:r>
              <a:rPr lang="ru-RU" altLang="ru-RU" sz="1600" dirty="0"/>
              <a:t> водным раствором </a:t>
            </a:r>
            <a:r>
              <a:rPr lang="ru-RU" altLang="ru-RU" sz="1600" b="1" dirty="0"/>
              <a:t>едкого натра </a:t>
            </a:r>
            <a:r>
              <a:rPr lang="ru-RU" altLang="ru-RU" sz="1600" dirty="0"/>
              <a:t>(щелочи).</a:t>
            </a:r>
          </a:p>
          <a:p>
            <a:pPr marL="342900" indent="-342900" algn="just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ru-RU" altLang="ru-RU" sz="1600" dirty="0"/>
              <a:t>Разделение рефлюкса на отдельные фракции производится при помощи процесса ректификации.</a:t>
            </a:r>
          </a:p>
          <a:p>
            <a:pPr marL="0" indent="354013" algn="just" eaLnBrk="1" hangingPunct="1">
              <a:lnSpc>
                <a:spcPct val="150000"/>
              </a:lnSpc>
              <a:buNone/>
            </a:pPr>
            <a:r>
              <a:rPr lang="ru-RU" altLang="ru-RU" sz="1600" dirty="0"/>
              <a:t>Проектная производительность установки по сырью </a:t>
            </a:r>
            <a:r>
              <a:rPr lang="ru-RU" altLang="ru-RU" sz="1600" b="1" dirty="0"/>
              <a:t>160 тысяч тонн в год</a:t>
            </a:r>
            <a:r>
              <a:rPr lang="ru-RU" altLang="ru-RU" sz="1600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EE4996D-2006-67D6-E4D6-5043C90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345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6942D4-69F2-FD07-4E72-BABE2BE4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z="2800" b="1" dirty="0"/>
              <a:t>Пример АГФУ на НПЗ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b="1" dirty="0"/>
              <a:t>Сырье установки АГФУ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123BA84-B7DC-9A24-1D96-D3581BFDA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5737" y="6430491"/>
            <a:ext cx="2743200" cy="365125"/>
          </a:xfrm>
        </p:spPr>
        <p:txBody>
          <a:bodyPr/>
          <a:lstStyle/>
          <a:p>
            <a:fld id="{751D432A-D135-4954-8559-2B6A9DE81B6A}" type="slidenum">
              <a:rPr lang="ru-RU" smtClean="0"/>
              <a:t>39</a:t>
            </a:fld>
            <a:endParaRPr lang="ru-RU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="" xmlns:a16="http://schemas.microsoft.com/office/drawing/2014/main" id="{681A9AC4-3A83-2891-22C7-DB0B93AC5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37930"/>
              </p:ext>
            </p:extLst>
          </p:nvPr>
        </p:nvGraphicFramePr>
        <p:xfrm>
          <a:off x="671050" y="1632114"/>
          <a:ext cx="11044053" cy="43708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8485">
                  <a:extLst>
                    <a:ext uri="{9D8B030D-6E8A-4147-A177-3AD203B41FA5}">
                      <a16:colId xmlns="" xmlns:a16="http://schemas.microsoft.com/office/drawing/2014/main" val="2404874511"/>
                    </a:ext>
                  </a:extLst>
                </a:gridCol>
                <a:gridCol w="3018503">
                  <a:extLst>
                    <a:ext uri="{9D8B030D-6E8A-4147-A177-3AD203B41FA5}">
                      <a16:colId xmlns="" xmlns:a16="http://schemas.microsoft.com/office/drawing/2014/main" val="1514591437"/>
                    </a:ext>
                  </a:extLst>
                </a:gridCol>
                <a:gridCol w="3834581">
                  <a:extLst>
                    <a:ext uri="{9D8B030D-6E8A-4147-A177-3AD203B41FA5}">
                      <a16:colId xmlns="" xmlns:a16="http://schemas.microsoft.com/office/drawing/2014/main" val="2002284047"/>
                    </a:ext>
                  </a:extLst>
                </a:gridCol>
                <a:gridCol w="1494503">
                  <a:extLst>
                    <a:ext uri="{9D8B030D-6E8A-4147-A177-3AD203B41FA5}">
                      <a16:colId xmlns="" xmlns:a16="http://schemas.microsoft.com/office/drawing/2014/main" val="2864891437"/>
                    </a:ext>
                  </a:extLst>
                </a:gridCol>
                <a:gridCol w="2167981">
                  <a:extLst>
                    <a:ext uri="{9D8B030D-6E8A-4147-A177-3AD203B41FA5}">
                      <a16:colId xmlns="" xmlns:a16="http://schemas.microsoft.com/office/drawing/2014/main" val="2483970975"/>
                    </a:ext>
                  </a:extLst>
                </a:gridCol>
              </a:tblGrid>
              <a:tr h="792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п/п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Наименование сырья, материалов, реагентов, катализаторов, полуфабрикатов, готовой продукции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Показатели качества, </a:t>
                      </a:r>
                      <a:b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подлежащие проверке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 по нормативному </a:t>
                      </a:r>
                      <a:b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документу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Область применения готовой продукции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696977211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 сухой углеводородный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Массовая доля углеводородов 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не более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Содержание сероводорода, % об., не более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 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нормируется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4117378930"/>
                  </a:ext>
                </a:extLst>
              </a:tr>
              <a:tr h="123613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2. 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Рефлюксы – головка стабилизации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Углеводородный состав: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массовая доля углеводородов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%, не более 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43‑103, Л‑35‑11/600,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Л‑35‑11/1000, с секции 300 КПА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 и разделения на отдельные фракции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2232895100"/>
                  </a:ext>
                </a:extLst>
              </a:tr>
              <a:tr h="2421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выше, %, не более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43-103</a:t>
                      </a:r>
                    </a:p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установки АВТ-10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828295"/>
                  </a:ext>
                </a:extLst>
              </a:tr>
              <a:tr h="123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фракции С</a:t>
                      </a:r>
                      <a:r>
                        <a:rPr kumimoji="0" lang="ru-RU" altLang="ru-RU" sz="12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%, не более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 секции 300 КПА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72989328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Газовый конденсат факела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 и разделения на отдельные фракции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572152478"/>
                  </a:ext>
                </a:extLst>
              </a:tr>
              <a:tr h="3708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99853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998538" algn="l"/>
                        </a:tabLst>
                      </a:pPr>
                      <a:r>
                        <a:rPr kumimoji="0" lang="ru-RU" altLang="ru-RU" sz="12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0196" marR="3019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Бензин-отгон установки Л-24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Поступает для очистки от сернистых соединений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6854" marR="36854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4162081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0774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D2141C-7FFE-5F7F-E2B3-0FA4D8AAA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Основные способы удаления </a:t>
            </a:r>
            <a:r>
              <a:rPr lang="ru-RU" sz="2800" b="1" dirty="0"/>
              <a:t>диоксида углерода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691149C-6F0C-1D2E-7715-8943B553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3290"/>
            <a:ext cx="11044052" cy="4547202"/>
          </a:xfrm>
        </p:spPr>
        <p:txBody>
          <a:bodyPr>
            <a:normAutofit/>
          </a:bodyPr>
          <a:lstStyle/>
          <a:p>
            <a:pPr lvl="0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1600" dirty="0"/>
              <a:t>Физическая абсорбция, основанная на хорошей растворимости диоксида углерода в полярных растворителях:</a:t>
            </a:r>
          </a:p>
          <a:p>
            <a:pPr marL="541338" indent="-276225" algn="just">
              <a:lnSpc>
                <a:spcPct val="120000"/>
              </a:lnSpc>
            </a:pPr>
            <a:r>
              <a:rPr lang="ru-RU" sz="1600" dirty="0"/>
              <a:t>Вода (преимущества – доступность и дешевизна абсорбента, недостатки – невысокая поглотительная способность (8 кг </a:t>
            </a:r>
            <a:r>
              <a:rPr lang="en-US" sz="1600" dirty="0"/>
              <a:t>CO</a:t>
            </a:r>
            <a:r>
              <a:rPr lang="ru-RU" sz="1600" baseline="-25000" dirty="0"/>
              <a:t>2</a:t>
            </a:r>
            <a:r>
              <a:rPr lang="ru-RU" sz="1600" dirty="0"/>
              <a:t> на 100 кг абсорбента) и небольшая селективность);</a:t>
            </a:r>
          </a:p>
          <a:p>
            <a:pPr marL="541338" indent="-276225" algn="just">
              <a:lnSpc>
                <a:spcPct val="120000"/>
              </a:lnSpc>
            </a:pPr>
            <a:r>
              <a:rPr lang="ru-RU" sz="1600" dirty="0"/>
              <a:t>Метанол (избирательность и поглотительная способность выше – в 1 г метанола до 600 см</a:t>
            </a:r>
            <a:r>
              <a:rPr lang="ru-RU" sz="1600" baseline="30000" dirty="0"/>
              <a:t>3</a:t>
            </a:r>
            <a:r>
              <a:rPr lang="ru-RU" sz="1600" dirty="0"/>
              <a:t> диоксида углерода);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1600" dirty="0"/>
              <a:t>Хемосорбция, основанная на химическом связывании диоксида углерода при взаимодействии его с соединениями щелочного характера (щелочь, </a:t>
            </a:r>
            <a:r>
              <a:rPr lang="ru-RU" sz="1600" dirty="0" err="1"/>
              <a:t>этаноламины</a:t>
            </a:r>
            <a:r>
              <a:rPr lang="ru-RU" sz="1600" dirty="0"/>
              <a:t>, растворы карбона­тов);</a:t>
            </a:r>
          </a:p>
          <a:p>
            <a:pPr lvl="0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1600" dirty="0"/>
              <a:t>Адсорбция, основанная на адсорбции диоксида углеро­да различными адсорбентами (например, цеолитами </a:t>
            </a:r>
            <a:r>
              <a:rPr lang="ru-RU" sz="1600" dirty="0" err="1"/>
              <a:t>СаА</a:t>
            </a:r>
            <a:r>
              <a:rPr lang="ru-RU" sz="1600" dirty="0"/>
              <a:t>);</a:t>
            </a:r>
          </a:p>
          <a:p>
            <a:pPr lvl="0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1600" dirty="0"/>
              <a:t>Каталитическое гидрирование (</a:t>
            </a:r>
            <a:r>
              <a:rPr lang="ru-RU" sz="1600" i="1" dirty="0" err="1"/>
              <a:t>метанизация</a:t>
            </a:r>
            <a:r>
              <a:rPr lang="ru-RU" sz="1600" dirty="0"/>
              <a:t>) – для удаления небольших количеств ди­оксида и оксида углерода, кислорода.</a:t>
            </a:r>
            <a:r>
              <a:rPr lang="ru-RU" sz="1600" b="1" dirty="0"/>
              <a:t> </a:t>
            </a: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726A8EC-8911-A087-99F9-96A0AA8F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357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D6E3D5-BF26-7297-D29D-83229A95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Очистка газов от тиолов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742F5CD-57A2-DD58-4CE9-2BFBEEDF2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83290"/>
            <a:ext cx="11044052" cy="4547202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/>
              <a:t>Ряд процессов абсорбционной очистки (в частности, исполь­зующих МЭА) не позволяет удалить или удаляет лишь в малой степени  меркаптаны (метил-, этил- и </a:t>
            </a:r>
            <a:r>
              <a:rPr lang="ru-RU" sz="1600" dirty="0" err="1"/>
              <a:t>пропилмеркаптаны</a:t>
            </a:r>
            <a:r>
              <a:rPr lang="ru-RU" sz="1600" dirty="0"/>
              <a:t>).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/>
              <a:t>Их содержание в очищенном от сероводорода газе составляет до </a:t>
            </a:r>
            <a:r>
              <a:rPr lang="ru-RU" sz="1600" b="1" dirty="0"/>
              <a:t>1000 мг/м</a:t>
            </a:r>
            <a:r>
              <a:rPr lang="ru-RU" sz="1600" b="1" baseline="30000" dirty="0"/>
              <a:t>3</a:t>
            </a:r>
            <a:r>
              <a:rPr lang="ru-RU" sz="1600" b="1" dirty="0"/>
              <a:t> газа.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b="1" i="1" dirty="0"/>
              <a:t>Для удаления меркаптанов из газа используют три типа про­цессов: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dirty="0"/>
              <a:t>абсорбционные (10-15-%-</a:t>
            </a:r>
            <a:r>
              <a:rPr lang="ru-RU" sz="1600" dirty="0" err="1"/>
              <a:t>ные</a:t>
            </a:r>
            <a:r>
              <a:rPr lang="ru-RU" sz="1600" dirty="0"/>
              <a:t> щелочные растворы);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dirty="0"/>
              <a:t>адсорбционные (активные угли или цеолиты </a:t>
            </a:r>
            <a:r>
              <a:rPr lang="en-US" sz="1600" dirty="0" err="1"/>
              <a:t>NaX</a:t>
            </a:r>
            <a:r>
              <a:rPr lang="ru-RU" sz="1600" dirty="0"/>
              <a:t>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dirty="0"/>
              <a:t>каталитические.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7338433-D08C-6CF5-50F4-A183839D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41</a:t>
            </a:fld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B5FB3E0A-C137-5B62-ADF2-F1730F87B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873" y="4156891"/>
            <a:ext cx="3234198" cy="179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518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DA12EC9-8D14-827B-4E83-30281AF9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Очистка </a:t>
            </a:r>
            <a:r>
              <a:rPr lang="ru-RU" altLang="ru-RU" sz="2800" b="1" dirty="0" smtClean="0"/>
              <a:t>СУГ от </a:t>
            </a:r>
            <a:r>
              <a:rPr lang="ru-RU" altLang="ru-RU" sz="2800" b="1" dirty="0"/>
              <a:t>тиолов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034FC2B-2015-A051-BBA5-48AE5C196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9880" y="1545926"/>
            <a:ext cx="5672830" cy="4547202"/>
          </a:xfrm>
        </p:spPr>
        <p:txBody>
          <a:bodyPr>
            <a:normAutofit fontScale="77500" lnSpcReduction="20000"/>
          </a:bodyPr>
          <a:lstStyle/>
          <a:p>
            <a:pPr indent="228600"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ru-RU" sz="1600" b="1" dirty="0"/>
              <a:t>Процесс абсорбционно-каталитической </a:t>
            </a:r>
            <a:r>
              <a:rPr lang="ru-RU" sz="1600" b="1" dirty="0" err="1"/>
              <a:t>демеркаптанизации</a:t>
            </a:r>
            <a:r>
              <a:rPr lang="ru-RU" sz="1600" b="1" dirty="0"/>
              <a:t> «</a:t>
            </a:r>
            <a:r>
              <a:rPr lang="ru-RU" sz="1600" b="1" dirty="0" err="1"/>
              <a:t>Мерокс</a:t>
            </a:r>
            <a:r>
              <a:rPr lang="ru-RU" sz="1600" b="1" dirty="0"/>
              <a:t>»:</a:t>
            </a:r>
          </a:p>
          <a:p>
            <a:pPr indent="228600"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ru-RU" sz="1600" i="1" dirty="0"/>
              <a:t>Сущность процесса: 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/>
              <a:t>в абсорбере меркаптаны поглощаются щелочным раствором, содержащим катализатор (органические соли кобальта);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/>
              <a:t>насыщенный меркаптанами раствор направляют на окисление кислородом воздуха в присутствии катализатора: меркаптаны превращаются в дисульфиды;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/>
              <a:t>дисульфиды отделяют от раствора и выводят:</a:t>
            </a:r>
          </a:p>
          <a:p>
            <a:pPr indent="228600"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ru-RU" sz="1600" b="1" dirty="0"/>
              <a:t>Достоинство каталитических методов очистки: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/>
              <a:t>высокая глубина удаления </a:t>
            </a:r>
            <a:r>
              <a:rPr lang="ru-RU" sz="1600" dirty="0" err="1"/>
              <a:t>сероорганических</a:t>
            </a:r>
            <a:r>
              <a:rPr lang="ru-RU" sz="1600" dirty="0"/>
              <a:t> соединений (до 0,5 - 1 мг/м</a:t>
            </a:r>
            <a:r>
              <a:rPr lang="ru-RU" sz="1600" baseline="30000" dirty="0"/>
              <a:t>3</a:t>
            </a:r>
            <a:r>
              <a:rPr lang="ru-RU" sz="1600" dirty="0"/>
              <a:t>);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/>
              <a:t>процесс может быть легко организован на установках щелочной очистки после небольшой реконструкции. </a:t>
            </a:r>
          </a:p>
          <a:p>
            <a:pPr indent="228600" algn="just" eaLnBrk="1" hangingPunct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ru-RU" altLang="ru-RU" sz="1600" b="1" dirty="0"/>
              <a:t>Основная реакция: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ru-RU" sz="1600" dirty="0"/>
              <a:t>R-SH + NaOH = R-</a:t>
            </a:r>
            <a:r>
              <a:rPr lang="en-US" altLang="ru-RU" sz="1600" dirty="0" err="1"/>
              <a:t>SNa</a:t>
            </a:r>
            <a:r>
              <a:rPr lang="en-US" altLang="ru-RU" sz="1600" dirty="0"/>
              <a:t> + H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ru-RU" altLang="ru-RU" sz="1600" dirty="0"/>
              <a:t> – в экстракторе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altLang="ru-RU" sz="1600" dirty="0"/>
              <a:t>2 </a:t>
            </a:r>
            <a:r>
              <a:rPr lang="en-US" altLang="ru-RU" sz="1600" dirty="0"/>
              <a:t>R-SN</a:t>
            </a:r>
            <a:r>
              <a:rPr lang="ru-RU" altLang="ru-RU" sz="1600" dirty="0"/>
              <a:t>а </a:t>
            </a:r>
            <a:r>
              <a:rPr lang="en-US" altLang="ru-RU" sz="1600" dirty="0"/>
              <a:t>+ ½ O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 + H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O</a:t>
            </a:r>
            <a:r>
              <a:rPr lang="ru-RU" altLang="ru-RU" sz="1600" dirty="0"/>
              <a:t> </a:t>
            </a:r>
            <a:r>
              <a:rPr lang="en-US" altLang="ru-RU" sz="1600" dirty="0"/>
              <a:t>= R-S-S-R + 2NaOH – </a:t>
            </a:r>
            <a:r>
              <a:rPr lang="ru-RU" altLang="ru-RU" sz="1600" dirty="0"/>
              <a:t>в реакторе </a:t>
            </a:r>
            <a:r>
              <a:rPr lang="ru-RU" altLang="ru-RU" sz="1600" dirty="0" smtClean="0"/>
              <a:t>окисления</a:t>
            </a:r>
            <a:endParaRPr lang="ru-RU" alt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4DFCF1D-6971-8BEF-1B6C-A16111CE3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42</a:t>
            </a:fld>
            <a:endParaRPr lang="ru-RU"/>
          </a:p>
        </p:txBody>
      </p:sp>
      <p:pic>
        <p:nvPicPr>
          <p:cNvPr id="5" name="Picture 2" descr="http://upload.wikimedia.org/wikipedia/commons/0/07/ConvLPGMerox.png">
            <a:extLst>
              <a:ext uri="{FF2B5EF4-FFF2-40B4-BE49-F238E27FC236}">
                <a16:creationId xmlns="" xmlns:a16="http://schemas.microsoft.com/office/drawing/2014/main" id="{4941BD3A-3FB3-2713-D185-5CCEDF058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86" y="1162976"/>
            <a:ext cx="5708414" cy="540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507809E-9DAC-181D-BAC6-966D27BEF203}"/>
              </a:ext>
            </a:extLst>
          </p:cNvPr>
          <p:cNvSpPr txBox="1"/>
          <p:nvPr/>
        </p:nvSpPr>
        <p:spPr>
          <a:xfrm>
            <a:off x="6211521" y="6089986"/>
            <a:ext cx="539159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100" dirty="0" smtClean="0"/>
              <a:t>Рисунок – Технологическая схема процесса Мерокс для </a:t>
            </a:r>
            <a:r>
              <a:rPr lang="ru-RU" altLang="ru-RU" sz="1100" dirty="0" err="1" smtClean="0"/>
              <a:t>демеркаптанизации</a:t>
            </a:r>
            <a:r>
              <a:rPr lang="ru-RU" altLang="ru-RU" sz="1100" dirty="0" smtClean="0"/>
              <a:t> СУГ (англ. </a:t>
            </a:r>
            <a:r>
              <a:rPr lang="en-US" altLang="ru-RU" sz="1100" i="1" dirty="0" err="1"/>
              <a:t>Liquified</a:t>
            </a:r>
            <a:r>
              <a:rPr lang="en-US" altLang="ru-RU" sz="1100" i="1" dirty="0"/>
              <a:t> Petroleum Gas</a:t>
            </a:r>
            <a:r>
              <a:rPr lang="ru-RU" altLang="ru-RU" sz="1100" dirty="0" smtClean="0"/>
              <a:t>)</a:t>
            </a:r>
            <a:endParaRPr lang="en-US" altLang="ru-RU" sz="1100" dirty="0" smtClean="0"/>
          </a:p>
          <a:p>
            <a:pPr indent="457200" eaLnBrk="1" hangingPunct="1">
              <a:spcBef>
                <a:spcPct val="0"/>
              </a:spcBef>
              <a:buFontTx/>
              <a:buNone/>
            </a:pPr>
            <a:endParaRPr lang="ru-RU" altLang="ru-RU" sz="1100" dirty="0"/>
          </a:p>
        </p:txBody>
      </p:sp>
    </p:spTree>
    <p:extLst>
      <p:ext uri="{BB962C8B-B14F-4D97-AF65-F5344CB8AC3E}">
        <p14:creationId xmlns:p14="http://schemas.microsoft.com/office/powerpoint/2010/main" val="12550970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41B7C03-8F1C-0215-1C7D-83921AD1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43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07809E-9DAC-181D-BAC6-966D27BEF203}"/>
              </a:ext>
            </a:extLst>
          </p:cNvPr>
          <p:cNvSpPr txBox="1"/>
          <p:nvPr/>
        </p:nvSpPr>
        <p:spPr>
          <a:xfrm>
            <a:off x="6419604" y="1594000"/>
            <a:ext cx="5454819" cy="4893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/>
              <a:t>Конечное содержание меркаптанов – не более 5 мг/кг</a:t>
            </a:r>
            <a:r>
              <a:rPr lang="ru-RU" altLang="ru-RU" sz="1500" dirty="0" smtClean="0"/>
              <a:t>. Расход </a:t>
            </a:r>
            <a:r>
              <a:rPr lang="ru-RU" altLang="ru-RU" sz="1500" dirty="0"/>
              <a:t>катализатора повышается в ряду: к</a:t>
            </a:r>
            <a:r>
              <a:rPr lang="ru-RU" altLang="ru-RU" sz="1500" i="1" dirty="0"/>
              <a:t>еросин – бензин – </a:t>
            </a:r>
            <a:r>
              <a:rPr lang="ru-RU" altLang="ru-RU" sz="1500" i="1" dirty="0" smtClean="0"/>
              <a:t>УВ-газы (СУГ)</a:t>
            </a:r>
            <a:r>
              <a:rPr lang="ru-RU" altLang="ru-RU" sz="1500" dirty="0" smtClean="0"/>
              <a:t>.</a:t>
            </a:r>
            <a:endParaRPr lang="ru-RU" altLang="ru-RU" sz="1500" dirty="0"/>
          </a:p>
          <a:p>
            <a:pPr indent="457200"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500" b="1" dirty="0" smtClean="0"/>
              <a:t>На НПЗ </a:t>
            </a:r>
            <a:r>
              <a:rPr lang="ru-RU" altLang="ru-RU" sz="1500" dirty="0" smtClean="0"/>
              <a:t>для </a:t>
            </a:r>
            <a:r>
              <a:rPr lang="ru-RU" altLang="ru-RU" sz="1500" dirty="0"/>
              <a:t>достижения низкого содержания общей серы в очищаемом газе, образующиеся дисульфиды отмываются легкой бензиновой фракцией. Насыщенная дисульфидами бензиновая фракция направляется в сырье гидроочистки.</a:t>
            </a:r>
            <a:endParaRPr lang="ru-RU" altLang="ru-RU" sz="1500" dirty="0" smtClean="0"/>
          </a:p>
          <a:p>
            <a:pPr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500" b="1" dirty="0" smtClean="0"/>
              <a:t>Недостатки</a:t>
            </a:r>
            <a:r>
              <a:rPr lang="ru-RU" altLang="ru-RU" sz="1500" b="1" dirty="0"/>
              <a:t>: </a:t>
            </a:r>
            <a:r>
              <a:rPr lang="ru-RU" altLang="ru-RU" sz="1500" dirty="0"/>
              <a:t>многостадийность, применение агрессивных щелочных растворов, образование большого количества сточных вод. </a:t>
            </a:r>
          </a:p>
          <a:p>
            <a:pPr indent="45720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500" b="1" dirty="0"/>
              <a:t>Преимущества:</a:t>
            </a:r>
            <a:r>
              <a:rPr lang="ru-RU" altLang="ru-RU" sz="1500" dirty="0"/>
              <a:t> высокая эффективность – содержание меркаптанов снижается до 0,0005 % масс. (в ГК).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1433" y="1878828"/>
            <a:ext cx="5764567" cy="134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9213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400" b="1" dirty="0"/>
              <a:t>Раствор «Мерокс» </a:t>
            </a:r>
            <a:r>
              <a:rPr lang="ru-RU" altLang="ru-RU" sz="1400" dirty="0"/>
              <a:t>- раствор щелочи с катализатором.</a:t>
            </a:r>
          </a:p>
          <a:p>
            <a:pPr indent="-49213"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dirty="0"/>
              <a:t>Примеры катализаторов (</a:t>
            </a:r>
            <a:r>
              <a:rPr lang="ru-RU" altLang="ru-RU" sz="1400" i="1" dirty="0"/>
              <a:t>на основе </a:t>
            </a:r>
            <a:r>
              <a:rPr lang="ru-RU" altLang="ru-RU" sz="1400" i="1" dirty="0" err="1"/>
              <a:t>фталоцианина</a:t>
            </a:r>
            <a:r>
              <a:rPr lang="ru-RU" altLang="ru-RU" sz="1400" i="1" dirty="0"/>
              <a:t> кобальта</a:t>
            </a:r>
            <a:r>
              <a:rPr lang="ru-RU" altLang="ru-RU" sz="1400" dirty="0"/>
              <a:t>):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altLang="ru-RU" sz="1400" b="1" dirty="0" smtClean="0"/>
              <a:t>Жидкий гомогенный катализатор</a:t>
            </a:r>
            <a:endParaRPr lang="ru-RU" altLang="ru-RU" sz="1400" b="1" dirty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72D6E3D5-BF26-7297-D29D-83229A953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Очистка </a:t>
            </a:r>
            <a:r>
              <a:rPr lang="ru-RU" altLang="ru-RU" sz="2800" dirty="0"/>
              <a:t>СУГ </a:t>
            </a:r>
            <a:r>
              <a:rPr lang="ru-RU" altLang="ru-RU" sz="2800" b="1" dirty="0"/>
              <a:t>от тиолов</a:t>
            </a:r>
            <a:endParaRPr lang="ru-RU" sz="2800" dirty="0"/>
          </a:p>
        </p:txBody>
      </p: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CBB21E77-296F-2996-44E4-F2EAAFE9ED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4" b="8295"/>
          <a:stretch/>
        </p:blipFill>
        <p:spPr bwMode="auto">
          <a:xfrm>
            <a:off x="408076" y="3340223"/>
            <a:ext cx="2239750" cy="254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692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7110F4A-4599-D221-9E56-21AAE601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400" b="1" dirty="0">
                <a:latin typeface="Arial" pitchFamily="34" charset="0"/>
              </a:rPr>
              <a:t>Прочие материалы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C7D0A62-F897-AEEA-E34D-E29909ED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876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00C23AC1-FCE7-C088-A52B-E6E23ECCFB53}"/>
              </a:ext>
            </a:extLst>
          </p:cNvPr>
          <p:cNvGrpSpPr/>
          <p:nvPr/>
        </p:nvGrpSpPr>
        <p:grpSpPr>
          <a:xfrm>
            <a:off x="1750145" y="397041"/>
            <a:ext cx="8691709" cy="6252016"/>
            <a:chOff x="1809751" y="285750"/>
            <a:chExt cx="8715374" cy="626903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738563" y="2000251"/>
              <a:ext cx="1071562" cy="3643313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Стрелка вправо 3"/>
            <p:cNvSpPr/>
            <p:nvPr/>
          </p:nvSpPr>
          <p:spPr>
            <a:xfrm>
              <a:off x="2095501" y="4643438"/>
              <a:ext cx="1643063" cy="8572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/>
                <a:t>УВ газы + меркаптаны</a:t>
              </a:r>
            </a:p>
          </p:txBody>
        </p:sp>
        <p:sp>
          <p:nvSpPr>
            <p:cNvPr id="5" name="Стрелка вправо 4"/>
            <p:cNvSpPr/>
            <p:nvPr/>
          </p:nvSpPr>
          <p:spPr>
            <a:xfrm flipH="1">
              <a:off x="4810125" y="2071688"/>
              <a:ext cx="1143000" cy="571500"/>
            </a:xfrm>
            <a:prstGeom prst="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/>
                <a:t>NaOH</a:t>
              </a:r>
              <a:endParaRPr lang="ru-RU" sz="1200" dirty="0"/>
            </a:p>
          </p:txBody>
        </p:sp>
        <p:sp>
          <p:nvSpPr>
            <p:cNvPr id="6" name="Стрелка вправо 5"/>
            <p:cNvSpPr/>
            <p:nvPr/>
          </p:nvSpPr>
          <p:spPr>
            <a:xfrm rot="16200000" flipH="1">
              <a:off x="3810001" y="2857501"/>
              <a:ext cx="1357313" cy="500063"/>
            </a:xfrm>
            <a:prstGeom prst="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200" dirty="0"/>
            </a:p>
          </p:txBody>
        </p:sp>
        <p:sp>
          <p:nvSpPr>
            <p:cNvPr id="7" name="Стрелка вправо 6"/>
            <p:cNvSpPr/>
            <p:nvPr/>
          </p:nvSpPr>
          <p:spPr>
            <a:xfrm rot="16200000">
              <a:off x="3470275" y="4125913"/>
              <a:ext cx="1322388" cy="50006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 dirty="0"/>
            </a:p>
          </p:txBody>
        </p:sp>
        <p:sp>
          <p:nvSpPr>
            <p:cNvPr id="8" name="Стрелка вправо 7"/>
            <p:cNvSpPr/>
            <p:nvPr/>
          </p:nvSpPr>
          <p:spPr>
            <a:xfrm rot="16200000">
              <a:off x="3542507" y="696120"/>
              <a:ext cx="1463675" cy="107156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/>
                <a:t>Очищенный газ</a:t>
              </a:r>
            </a:p>
          </p:txBody>
        </p:sp>
        <p:sp>
          <p:nvSpPr>
            <p:cNvPr id="16393" name="Rectangle 5"/>
            <p:cNvSpPr>
              <a:spLocks noChangeArrowheads="1"/>
            </p:cNvSpPr>
            <p:nvPr/>
          </p:nvSpPr>
          <p:spPr bwMode="auto">
            <a:xfrm>
              <a:off x="1809751" y="2357438"/>
              <a:ext cx="1857375" cy="2246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УВ-газ с примесями меркаптанов подается в низ экстракционной колонны, сверху колонна орошается раствором </a:t>
              </a:r>
              <a:r>
                <a:rPr lang="en-US" altLang="ru-RU" sz="1000"/>
                <a:t>NaOH</a:t>
              </a:r>
              <a:r>
                <a:rPr lang="ru-RU" altLang="ru-RU" sz="1000"/>
                <a:t> или другой щелочи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При температуре до 45 °С протекает химическая реакция: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000"/>
                <a:t>RSH</a:t>
              </a:r>
              <a:r>
                <a:rPr lang="ru-RU" altLang="ru-RU" sz="1000"/>
                <a:t> + </a:t>
              </a:r>
              <a:r>
                <a:rPr lang="en-US" altLang="ru-RU" sz="1000"/>
                <a:t>NaOH </a:t>
              </a:r>
              <a:r>
                <a:rPr lang="ru-RU" altLang="ru-RU" sz="1000">
                  <a:sym typeface="Symbol" pitchFamily="18" charset="2"/>
                </a:rPr>
                <a:t></a:t>
              </a:r>
              <a:r>
                <a:rPr lang="ru-RU" altLang="ru-RU" sz="1000"/>
                <a:t> </a:t>
              </a:r>
              <a:r>
                <a:rPr lang="en-US" altLang="ru-RU" sz="1000"/>
                <a:t>RSNa</a:t>
              </a:r>
              <a:r>
                <a:rPr lang="ru-RU" altLang="ru-RU" sz="1000"/>
                <a:t> + </a:t>
              </a:r>
              <a:r>
                <a:rPr lang="en-US" altLang="ru-RU" sz="1000"/>
                <a:t>H</a:t>
              </a:r>
              <a:r>
                <a:rPr lang="ru-RU" altLang="ru-RU" sz="1000" baseline="-25000"/>
                <a:t>2</a:t>
              </a:r>
              <a:r>
                <a:rPr lang="en-US" altLang="ru-RU" sz="1000"/>
                <a:t>O</a:t>
              </a:r>
              <a:endParaRPr lang="ru-RU" altLang="ru-RU" sz="100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Образующиеся меркаптиды нерастворимы в углеводородах и переходят в щелочную фазу</a:t>
              </a:r>
            </a:p>
          </p:txBody>
        </p:sp>
        <p:sp>
          <p:nvSpPr>
            <p:cNvPr id="16394" name="Прямоугольник 23"/>
            <p:cNvSpPr>
              <a:spLocks noChangeArrowheads="1"/>
            </p:cNvSpPr>
            <p:nvPr/>
          </p:nvSpPr>
          <p:spPr bwMode="auto">
            <a:xfrm>
              <a:off x="3810001" y="5143500"/>
              <a:ext cx="10715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/>
                <a:t>До 45 °С </a:t>
              </a:r>
            </a:p>
          </p:txBody>
        </p:sp>
        <p:sp>
          <p:nvSpPr>
            <p:cNvPr id="31" name="Стрелка углом 30"/>
            <p:cNvSpPr/>
            <p:nvPr/>
          </p:nvSpPr>
          <p:spPr>
            <a:xfrm flipV="1">
              <a:off x="4095751" y="5643564"/>
              <a:ext cx="1643063" cy="714375"/>
            </a:xfrm>
            <a:prstGeom prst="bentArrow">
              <a:avLst>
                <a:gd name="adj1" fmla="val 43667"/>
                <a:gd name="adj2" fmla="val 33000"/>
                <a:gd name="adj3" fmla="val 25000"/>
                <a:gd name="adj4" fmla="val 46417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2" name="Стрелка углом 31"/>
            <p:cNvSpPr/>
            <p:nvPr/>
          </p:nvSpPr>
          <p:spPr>
            <a:xfrm rot="16200000" flipV="1">
              <a:off x="5667376" y="5500688"/>
              <a:ext cx="857250" cy="714375"/>
            </a:xfrm>
            <a:prstGeom prst="bentArrow">
              <a:avLst>
                <a:gd name="adj1" fmla="val 43667"/>
                <a:gd name="adj2" fmla="val 41000"/>
                <a:gd name="adj3" fmla="val 25000"/>
                <a:gd name="adj4" fmla="val 47750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3" name="Стрелка углом 32"/>
            <p:cNvSpPr/>
            <p:nvPr/>
          </p:nvSpPr>
          <p:spPr>
            <a:xfrm rot="10800000" flipH="1" flipV="1">
              <a:off x="5953125" y="4214814"/>
              <a:ext cx="1143000" cy="1214437"/>
            </a:xfrm>
            <a:prstGeom prst="bentArrow">
              <a:avLst>
                <a:gd name="adj1" fmla="val 32833"/>
                <a:gd name="adj2" fmla="val 23574"/>
                <a:gd name="adj3" fmla="val 25000"/>
                <a:gd name="adj4" fmla="val 46417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dirty="0" err="1">
                  <a:solidFill>
                    <a:schemeClr val="tx1"/>
                  </a:solidFill>
                </a:rPr>
                <a:t>NaOH+RSNa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7453314" y="1071563"/>
              <a:ext cx="2357437" cy="785812"/>
            </a:xfrm>
            <a:prstGeom prst="roundRect">
              <a:avLst/>
            </a:prstGeom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096126" y="4071939"/>
              <a:ext cx="1000125" cy="928687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" name="Стрелка вправо 35"/>
            <p:cNvSpPr/>
            <p:nvPr/>
          </p:nvSpPr>
          <p:spPr>
            <a:xfrm rot="16200000" flipH="1">
              <a:off x="7131844" y="3321844"/>
              <a:ext cx="928688" cy="5715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/>
                <a:t>Воздух</a:t>
              </a:r>
            </a:p>
          </p:txBody>
        </p:sp>
        <p:sp>
          <p:nvSpPr>
            <p:cNvPr id="37" name="Стрелка вправо 36"/>
            <p:cNvSpPr/>
            <p:nvPr/>
          </p:nvSpPr>
          <p:spPr>
            <a:xfrm rot="16200000" flipH="1">
              <a:off x="7167563" y="5143500"/>
              <a:ext cx="857250" cy="5715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/>
                <a:t>Воздух</a:t>
              </a:r>
            </a:p>
          </p:txBody>
        </p:sp>
        <p:sp>
          <p:nvSpPr>
            <p:cNvPr id="16402" name="Rectangle 5"/>
            <p:cNvSpPr>
              <a:spLocks noChangeArrowheads="1"/>
            </p:cNvSpPr>
            <p:nvPr/>
          </p:nvSpPr>
          <p:spPr bwMode="auto">
            <a:xfrm>
              <a:off x="2095501" y="1071564"/>
              <a:ext cx="1857375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Очищенный УВ-газ уходит с верха колонны на фракционирование</a:t>
              </a:r>
            </a:p>
          </p:txBody>
        </p:sp>
        <p:sp>
          <p:nvSpPr>
            <p:cNvPr id="16403" name="Прямоугольник 38"/>
            <p:cNvSpPr>
              <a:spLocks noChangeArrowheads="1"/>
            </p:cNvSpPr>
            <p:nvPr/>
          </p:nvSpPr>
          <p:spPr bwMode="auto">
            <a:xfrm>
              <a:off x="7096126" y="4286251"/>
              <a:ext cx="1071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200" b="1"/>
                <a:t>Катализатор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200" b="1"/>
                <a:t>t </a:t>
              </a:r>
              <a:r>
                <a:rPr lang="ru-RU" altLang="ru-RU" sz="1200" b="1"/>
                <a:t>- до 50 °С</a:t>
              </a:r>
            </a:p>
          </p:txBody>
        </p:sp>
        <p:sp>
          <p:nvSpPr>
            <p:cNvPr id="40" name="Стрелка углом 39"/>
            <p:cNvSpPr/>
            <p:nvPr/>
          </p:nvSpPr>
          <p:spPr>
            <a:xfrm rot="16200000" flipV="1">
              <a:off x="7060407" y="2893220"/>
              <a:ext cx="2786063" cy="714375"/>
            </a:xfrm>
            <a:prstGeom prst="bentArrow">
              <a:avLst>
                <a:gd name="adj1" fmla="val 43667"/>
                <a:gd name="adj2" fmla="val 41000"/>
                <a:gd name="adj3" fmla="val 25000"/>
                <a:gd name="adj4" fmla="val 47750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41" name="Стрелка углом 40"/>
            <p:cNvSpPr/>
            <p:nvPr/>
          </p:nvSpPr>
          <p:spPr>
            <a:xfrm flipH="1" flipV="1">
              <a:off x="5953126" y="1857376"/>
              <a:ext cx="1928813" cy="714375"/>
            </a:xfrm>
            <a:prstGeom prst="bentArrow">
              <a:avLst>
                <a:gd name="adj1" fmla="val 47148"/>
                <a:gd name="adj2" fmla="val 32166"/>
                <a:gd name="adj3" fmla="val 25000"/>
                <a:gd name="adj4" fmla="val 46417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6406" name="Rectangle 5"/>
            <p:cNvSpPr>
              <a:spLocks noChangeArrowheads="1"/>
            </p:cNvSpPr>
            <p:nvPr/>
          </p:nvSpPr>
          <p:spPr bwMode="auto">
            <a:xfrm>
              <a:off x="2452689" y="6000750"/>
              <a:ext cx="1857375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Щелочь с растворенными меркаптидами с низа колонны уходит в реактор окисления </a:t>
              </a:r>
            </a:p>
          </p:txBody>
        </p:sp>
        <p:sp>
          <p:nvSpPr>
            <p:cNvPr id="16407" name="Rectangle 5"/>
            <p:cNvSpPr>
              <a:spLocks noChangeArrowheads="1"/>
            </p:cNvSpPr>
            <p:nvPr/>
          </p:nvSpPr>
          <p:spPr bwMode="auto">
            <a:xfrm>
              <a:off x="8024814" y="4929188"/>
              <a:ext cx="2428875" cy="862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В реакторе окисления под действием кислорода воздуха на твердом или жидком катализаторах протекает реакция регенерации щелочи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2</a:t>
              </a:r>
              <a:r>
                <a:rPr lang="en-US" altLang="ru-RU" sz="1000"/>
                <a:t>RSNa</a:t>
              </a:r>
              <a:r>
                <a:rPr lang="ru-RU" altLang="ru-RU" sz="1000"/>
                <a:t> + 1/2 </a:t>
              </a:r>
              <a:r>
                <a:rPr lang="en-US" altLang="ru-RU" sz="1000"/>
                <a:t>O</a:t>
              </a:r>
              <a:r>
                <a:rPr lang="ru-RU" altLang="ru-RU" sz="1000" baseline="-25000"/>
                <a:t>2</a:t>
              </a:r>
              <a:r>
                <a:rPr lang="ru-RU" altLang="ru-RU" sz="1000"/>
                <a:t> + </a:t>
              </a:r>
              <a:r>
                <a:rPr lang="en-US" altLang="ru-RU" sz="1000"/>
                <a:t>H</a:t>
              </a:r>
              <a:r>
                <a:rPr lang="ru-RU" altLang="ru-RU" sz="1000" baseline="-25000"/>
                <a:t>2</a:t>
              </a:r>
              <a:r>
                <a:rPr lang="en-US" altLang="ru-RU" sz="1000"/>
                <a:t>O </a:t>
              </a:r>
              <a:r>
                <a:rPr lang="ru-RU" altLang="ru-RU" sz="1000">
                  <a:sym typeface="Symbol" pitchFamily="18" charset="2"/>
                </a:rPr>
                <a:t></a:t>
              </a:r>
              <a:r>
                <a:rPr lang="ru-RU" altLang="ru-RU" sz="1000"/>
                <a:t> </a:t>
              </a:r>
              <a:r>
                <a:rPr lang="en-US" altLang="ru-RU" sz="1000"/>
                <a:t>RSSR</a:t>
              </a:r>
              <a:r>
                <a:rPr lang="ru-RU" altLang="ru-RU" sz="1000"/>
                <a:t> + 2</a:t>
              </a:r>
              <a:r>
                <a:rPr lang="en-US" altLang="ru-RU" sz="1000"/>
                <a:t>NaOH</a:t>
              </a:r>
              <a:endParaRPr lang="ru-RU" altLang="ru-RU" sz="1000"/>
            </a:p>
          </p:txBody>
        </p:sp>
        <p:sp>
          <p:nvSpPr>
            <p:cNvPr id="44" name="Стрелка вправо 43"/>
            <p:cNvSpPr/>
            <p:nvPr/>
          </p:nvSpPr>
          <p:spPr>
            <a:xfrm rot="16200000">
              <a:off x="9167813" y="428626"/>
              <a:ext cx="785813" cy="500062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RSSR</a:t>
              </a:r>
              <a:endParaRPr lang="ru-RU" sz="1200" dirty="0"/>
            </a:p>
          </p:txBody>
        </p:sp>
        <p:sp>
          <p:nvSpPr>
            <p:cNvPr id="16409" name="Rectangle 5"/>
            <p:cNvSpPr>
              <a:spLocks noChangeArrowheads="1"/>
            </p:cNvSpPr>
            <p:nvPr/>
          </p:nvSpPr>
          <p:spPr bwMode="auto">
            <a:xfrm>
              <a:off x="8882063" y="1857376"/>
              <a:ext cx="164306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В отстойнике регенерированная щелочь отделяется от дисульфидов</a:t>
              </a:r>
            </a:p>
          </p:txBody>
        </p:sp>
        <p:sp>
          <p:nvSpPr>
            <p:cNvPr id="16410" name="Rectangle 5"/>
            <p:cNvSpPr>
              <a:spLocks noChangeArrowheads="1"/>
            </p:cNvSpPr>
            <p:nvPr/>
          </p:nvSpPr>
          <p:spPr bwMode="auto">
            <a:xfrm>
              <a:off x="5881688" y="1589089"/>
              <a:ext cx="1643062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С низа отстойника щелочь направляется на верх экстракционной колонны</a:t>
              </a:r>
            </a:p>
          </p:txBody>
        </p:sp>
        <p:sp>
          <p:nvSpPr>
            <p:cNvPr id="16411" name="Rectangle 5"/>
            <p:cNvSpPr>
              <a:spLocks noChangeArrowheads="1"/>
            </p:cNvSpPr>
            <p:nvPr/>
          </p:nvSpPr>
          <p:spPr bwMode="auto">
            <a:xfrm>
              <a:off x="7524750" y="517525"/>
              <a:ext cx="200025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000"/>
                <a:t>Дисульфиды направляются с верха отстойника на утилизацию или складирования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50923A-F16C-86E2-2E14-657D5CB568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071" y="41119"/>
            <a:ext cx="9629349" cy="647831"/>
          </a:xfrm>
        </p:spPr>
        <p:txBody>
          <a:bodyPr>
            <a:noAutofit/>
          </a:bodyPr>
          <a:lstStyle/>
          <a:p>
            <a:r>
              <a:rPr lang="ru-RU" altLang="ru-RU" sz="1600" b="1" dirty="0"/>
              <a:t>Принцип </a:t>
            </a:r>
            <a:r>
              <a:rPr lang="ru-RU" altLang="ru-RU" sz="1600" b="1" dirty="0" err="1"/>
              <a:t>хемосорбционной</a:t>
            </a:r>
            <a:r>
              <a:rPr lang="ru-RU" altLang="ru-RU" sz="1600" b="1" dirty="0"/>
              <a:t> технологии очистки от меркаптанов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975660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F4B670-4F1E-A3BD-D2DE-884670AD1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/>
              <a:t>Колонны установки АГФУ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4AD1EE5-8AD5-983C-6F69-9013B781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46</a:t>
            </a:fld>
            <a:endParaRPr lang="ru-RU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="" xmlns:a16="http://schemas.microsoft.com/office/drawing/2014/main" id="{0DD13FC2-8420-221F-3D73-51288CE94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467945"/>
              </p:ext>
            </p:extLst>
          </p:nvPr>
        </p:nvGraphicFramePr>
        <p:xfrm>
          <a:off x="838199" y="1986799"/>
          <a:ext cx="11114990" cy="2068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2022">
                  <a:extLst>
                    <a:ext uri="{9D8B030D-6E8A-4147-A177-3AD203B41FA5}">
                      <a16:colId xmlns="" xmlns:a16="http://schemas.microsoft.com/office/drawing/2014/main" val="3315847293"/>
                    </a:ext>
                  </a:extLst>
                </a:gridCol>
                <a:gridCol w="1880835">
                  <a:extLst>
                    <a:ext uri="{9D8B030D-6E8A-4147-A177-3AD203B41FA5}">
                      <a16:colId xmlns="" xmlns:a16="http://schemas.microsoft.com/office/drawing/2014/main" val="2207941383"/>
                    </a:ext>
                  </a:extLst>
                </a:gridCol>
                <a:gridCol w="791898">
                  <a:extLst>
                    <a:ext uri="{9D8B030D-6E8A-4147-A177-3AD203B41FA5}">
                      <a16:colId xmlns="" xmlns:a16="http://schemas.microsoft.com/office/drawing/2014/main" val="3256057019"/>
                    </a:ext>
                  </a:extLst>
                </a:gridCol>
                <a:gridCol w="593888">
                  <a:extLst>
                    <a:ext uri="{9D8B030D-6E8A-4147-A177-3AD203B41FA5}">
                      <a16:colId xmlns="" xmlns:a16="http://schemas.microsoft.com/office/drawing/2014/main" val="365327252"/>
                    </a:ext>
                  </a:extLst>
                </a:gridCol>
                <a:gridCol w="1074656">
                  <a:extLst>
                    <a:ext uri="{9D8B030D-6E8A-4147-A177-3AD203B41FA5}">
                      <a16:colId xmlns="" xmlns:a16="http://schemas.microsoft.com/office/drawing/2014/main" val="2053106160"/>
                    </a:ext>
                  </a:extLst>
                </a:gridCol>
                <a:gridCol w="1130731">
                  <a:extLst>
                    <a:ext uri="{9D8B030D-6E8A-4147-A177-3AD203B41FA5}">
                      <a16:colId xmlns="" xmlns:a16="http://schemas.microsoft.com/office/drawing/2014/main" val="1480711328"/>
                    </a:ext>
                  </a:extLst>
                </a:gridCol>
                <a:gridCol w="1004005">
                  <a:extLst>
                    <a:ext uri="{9D8B030D-6E8A-4147-A177-3AD203B41FA5}">
                      <a16:colId xmlns="" xmlns:a16="http://schemas.microsoft.com/office/drawing/2014/main" val="3871182545"/>
                    </a:ext>
                  </a:extLst>
                </a:gridCol>
                <a:gridCol w="1004005">
                  <a:extLst>
                    <a:ext uri="{9D8B030D-6E8A-4147-A177-3AD203B41FA5}">
                      <a16:colId xmlns="" xmlns:a16="http://schemas.microsoft.com/office/drawing/2014/main" val="362340013"/>
                    </a:ext>
                  </a:extLst>
                </a:gridCol>
                <a:gridCol w="1004005">
                  <a:extLst>
                    <a:ext uri="{9D8B030D-6E8A-4147-A177-3AD203B41FA5}">
                      <a16:colId xmlns="" xmlns:a16="http://schemas.microsoft.com/office/drawing/2014/main" val="3784967966"/>
                    </a:ext>
                  </a:extLst>
                </a:gridCol>
                <a:gridCol w="1004005">
                  <a:extLst>
                    <a:ext uri="{9D8B030D-6E8A-4147-A177-3AD203B41FA5}">
                      <a16:colId xmlns="" xmlns:a16="http://schemas.microsoft.com/office/drawing/2014/main" val="2897013762"/>
                    </a:ext>
                  </a:extLst>
                </a:gridCol>
                <a:gridCol w="1074940">
                  <a:extLst>
                    <a:ext uri="{9D8B030D-6E8A-4147-A177-3AD203B41FA5}">
                      <a16:colId xmlns="" xmlns:a16="http://schemas.microsoft.com/office/drawing/2014/main" val="39422754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п/п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оборудования (тип, наименование аппарата, назначение и т.д.)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Номер позиции на схеме, индекс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шт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Материал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Техническая характеристика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7228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Расчетная температура,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sym typeface="Symbol"/>
                        </a:rPr>
                        <a:t></a:t>
                      </a:r>
                      <a:r>
                        <a:rPr lang="ru-RU" sz="1200" dirty="0">
                          <a:effectLst/>
                        </a:rPr>
                        <a:t>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Расчетное давление, кгс/см</a:t>
                      </a:r>
                      <a:r>
                        <a:rPr lang="ru-RU" sz="1200" baseline="300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Диаметр, мм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Длина, высота, мм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тарелок, </a:t>
                      </a:r>
                      <a:r>
                        <a:rPr lang="ru-RU" sz="1200" dirty="0" err="1">
                          <a:effectLst/>
                        </a:rPr>
                        <a:t>шт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Тип тарелок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351185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283646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99490" algn="l"/>
                        </a:tabLs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Депропанизатор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К-4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Ст3сп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25718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Желобчатые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97424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99490" algn="l"/>
                        </a:tabLs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Дебутанизатор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К-5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Ст.3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26621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Желобчатые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="" xmlns:a16="http://schemas.microsoft.com/office/drawing/2014/main" val="3537419767"/>
                  </a:ext>
                </a:extLst>
              </a:tr>
            </a:tbl>
          </a:graphicData>
        </a:graphic>
      </p:graphicFrame>
      <p:pic>
        <p:nvPicPr>
          <p:cNvPr id="7" name="Picture 2" descr="http://ok-t.ru/studopediaru/baza4/2367314896714.files/image021.jpg">
            <a:extLst>
              <a:ext uri="{FF2B5EF4-FFF2-40B4-BE49-F238E27FC236}">
                <a16:creationId xmlns="" xmlns:a16="http://schemas.microsoft.com/office/drawing/2014/main" id="{77BAEC2B-C566-B036-4D76-B29A2525B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C3C5"/>
              </a:clrFrom>
              <a:clrTo>
                <a:srgbClr val="00C3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3" b="7476"/>
          <a:stretch/>
        </p:blipFill>
        <p:spPr bwMode="auto">
          <a:xfrm>
            <a:off x="2453267" y="4450228"/>
            <a:ext cx="3215680" cy="188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ok-t.ru/studopediaru/baza4/2367314896714.files/image020.png">
            <a:extLst>
              <a:ext uri="{FF2B5EF4-FFF2-40B4-BE49-F238E27FC236}">
                <a16:creationId xmlns="" xmlns:a16="http://schemas.microsoft.com/office/drawing/2014/main" id="{71FDC694-8C47-BF03-B0EB-AED9D1126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897" y="4175110"/>
            <a:ext cx="2482155" cy="243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974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648B54-ED00-B1B8-462B-F77C3D64E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z="2800" b="1" dirty="0"/>
              <a:t>Пример АГФУ на НПЗ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b="1" dirty="0"/>
              <a:t>Продукция установки АГФУ 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91373EB-D701-7041-A7F1-0D1331FEB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0518" y="6430492"/>
            <a:ext cx="2743200" cy="365125"/>
          </a:xfrm>
        </p:spPr>
        <p:txBody>
          <a:bodyPr/>
          <a:lstStyle/>
          <a:p>
            <a:fld id="{751D432A-D135-4954-8559-2B6A9DE81B6A}" type="slidenum">
              <a:rPr lang="ru-RU" smtClean="0"/>
              <a:t>47</a:t>
            </a:fld>
            <a:endParaRPr lang="ru-RU" dirty="0"/>
          </a:p>
        </p:txBody>
      </p:sp>
      <p:graphicFrame>
        <p:nvGraphicFramePr>
          <p:cNvPr id="5" name="Таблица 2">
            <a:extLst>
              <a:ext uri="{FF2B5EF4-FFF2-40B4-BE49-F238E27FC236}">
                <a16:creationId xmlns="" xmlns:a16="http://schemas.microsoft.com/office/drawing/2014/main" id="{1FB36A68-44E9-DB13-8F57-F90AB8916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359045"/>
              </p:ext>
            </p:extLst>
          </p:nvPr>
        </p:nvGraphicFramePr>
        <p:xfrm>
          <a:off x="573972" y="1426057"/>
          <a:ext cx="11044056" cy="5369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08811">
                  <a:extLst>
                    <a:ext uri="{9D8B030D-6E8A-4147-A177-3AD203B41FA5}">
                      <a16:colId xmlns="" xmlns:a16="http://schemas.microsoft.com/office/drawing/2014/main" val="888774100"/>
                    </a:ext>
                  </a:extLst>
                </a:gridCol>
                <a:gridCol w="3655448">
                  <a:extLst>
                    <a:ext uri="{9D8B030D-6E8A-4147-A177-3AD203B41FA5}">
                      <a16:colId xmlns="" xmlns:a16="http://schemas.microsoft.com/office/drawing/2014/main" val="3588452399"/>
                    </a:ext>
                  </a:extLst>
                </a:gridCol>
                <a:gridCol w="1555423">
                  <a:extLst>
                    <a:ext uri="{9D8B030D-6E8A-4147-A177-3AD203B41FA5}">
                      <a16:colId xmlns="" xmlns:a16="http://schemas.microsoft.com/office/drawing/2014/main" val="2749301602"/>
                    </a:ext>
                  </a:extLst>
                </a:gridCol>
                <a:gridCol w="1555423">
                  <a:extLst>
                    <a:ext uri="{9D8B030D-6E8A-4147-A177-3AD203B41FA5}">
                      <a16:colId xmlns="" xmlns:a16="http://schemas.microsoft.com/office/drawing/2014/main" val="797731541"/>
                    </a:ext>
                  </a:extLst>
                </a:gridCol>
                <a:gridCol w="2068951">
                  <a:extLst>
                    <a:ext uri="{9D8B030D-6E8A-4147-A177-3AD203B41FA5}">
                      <a16:colId xmlns="" xmlns:a16="http://schemas.microsoft.com/office/drawing/2014/main" val="227489665"/>
                    </a:ext>
                  </a:extLst>
                </a:gridCol>
              </a:tblGrid>
              <a:tr h="34203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Газ сухой углеводородный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 Массовая доля углеводородов фракции С</a:t>
                      </a:r>
                      <a:r>
                        <a:rPr kumimoji="0" lang="ru-RU" altLang="ru-RU" sz="1100" b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и выше, %, не более 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5,0 (не является браковочным)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Используется в ка­честве </a:t>
                      </a: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топливного газа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 технологи­ческих установках, котлах-утилизато­рах и других объ­ектах предприятия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937797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 Содержание сероводорода, % об.,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D6E6CD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0,01 (до ввода в действие блока очистки сухого газа на установке 43-103)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0204329"/>
                  </a:ext>
                </a:extLst>
              </a:tr>
              <a:tr h="37084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Газы углеводородные сжиженные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топливные для коммунально-бытового потребления.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* На установке производятся компоненты газов ПТ (ППФ), СПБТ (смесь ППФ и ББФ)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C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 Массовая доля компонентов, %</a:t>
                      </a:r>
                      <a:r>
                        <a:rPr kumimoji="0" lang="en-US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ПТ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СПБТ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Используется в качестве </a:t>
                      </a:r>
                      <a:r>
                        <a:rPr kumimoji="0" lang="ru-RU" alt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топлива для коммунально-бытового потребления и промышленных целей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393691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сумма метана, этана и этилена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6345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сумма пропана и пропилена,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75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4582599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сумма бутанов и бутиленов,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не нормируется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075259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 Объемная доля жидкого остатка при 20 °С, %,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0,7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1,6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820782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3. Давление насыщенных паров, избыточное, МПа, при температуре: </a:t>
                      </a:r>
                    </a:p>
                    <a:p>
                      <a:pPr marL="171450" marR="0" lvl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плюс 45 °С, не более</a:t>
                      </a:r>
                    </a:p>
                    <a:p>
                      <a:pPr marL="171450" marR="0" lvl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минус 20 °С,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0,16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6881526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4. Массовая доля сероводорода и </a:t>
                      </a:r>
                      <a:r>
                        <a:rPr kumimoji="0" lang="ru-RU" altLang="ru-RU" sz="11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меркаптановой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серы, %, не более</a:t>
                      </a:r>
                    </a:p>
                    <a:p>
                      <a:pPr marL="171450" marR="0" lvl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в том числе сероводорода, не более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0,013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0,003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0,013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0,003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406867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5. Содержание свободной воды и щелочи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отсутствие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отсутствие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297191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6. Интенсивность запаха, баллы, не менее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1588" marR="11588" marT="0" marB="0" anchor="ctr" horzOverflow="overflow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2584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5185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D0A17D-7799-B550-523F-605C0893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z="2800" b="1" dirty="0"/>
              <a:t>Пример АГФУ на НПЗ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b="1" dirty="0"/>
              <a:t>Продукция установки АГФУ </a:t>
            </a:r>
            <a:endParaRPr lang="ru-RU" sz="2800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EEADB6AB-CC2C-7743-6336-3AA3A1FAAE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486344"/>
              </p:ext>
            </p:extLst>
          </p:nvPr>
        </p:nvGraphicFramePr>
        <p:xfrm>
          <a:off x="784782" y="1423447"/>
          <a:ext cx="10622436" cy="5312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3832">
                  <a:extLst>
                    <a:ext uri="{9D8B030D-6E8A-4147-A177-3AD203B41FA5}">
                      <a16:colId xmlns="" xmlns:a16="http://schemas.microsoft.com/office/drawing/2014/main" val="120524593"/>
                    </a:ext>
                  </a:extLst>
                </a:gridCol>
                <a:gridCol w="3487132">
                  <a:extLst>
                    <a:ext uri="{9D8B030D-6E8A-4147-A177-3AD203B41FA5}">
                      <a16:colId xmlns="" xmlns:a16="http://schemas.microsoft.com/office/drawing/2014/main" val="1760619743"/>
                    </a:ext>
                  </a:extLst>
                </a:gridCol>
                <a:gridCol w="848412">
                  <a:extLst>
                    <a:ext uri="{9D8B030D-6E8A-4147-A177-3AD203B41FA5}">
                      <a16:colId xmlns="" xmlns:a16="http://schemas.microsoft.com/office/drawing/2014/main" val="368415277"/>
                    </a:ext>
                  </a:extLst>
                </a:gridCol>
                <a:gridCol w="867266">
                  <a:extLst>
                    <a:ext uri="{9D8B030D-6E8A-4147-A177-3AD203B41FA5}">
                      <a16:colId xmlns="" xmlns:a16="http://schemas.microsoft.com/office/drawing/2014/main" val="2202873820"/>
                    </a:ext>
                  </a:extLst>
                </a:gridCol>
                <a:gridCol w="923827">
                  <a:extLst>
                    <a:ext uri="{9D8B030D-6E8A-4147-A177-3AD203B41FA5}">
                      <a16:colId xmlns="" xmlns:a16="http://schemas.microsoft.com/office/drawing/2014/main" val="3677571634"/>
                    </a:ext>
                  </a:extLst>
                </a:gridCol>
                <a:gridCol w="2461967">
                  <a:extLst>
                    <a:ext uri="{9D8B030D-6E8A-4147-A177-3AD203B41FA5}">
                      <a16:colId xmlns="" xmlns:a16="http://schemas.microsoft.com/office/drawing/2014/main" val="2869282110"/>
                    </a:ext>
                  </a:extLst>
                </a:gridCol>
              </a:tblGrid>
              <a:tr h="324000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Фракция пропан-пропиленовая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* На установке производится компонент фракции пропан-пропиленовой (ППФ)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1. Массовая доля компонентов, %: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Применяется в качестве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сырья для производства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</a:rPr>
                        <a:t>полимердистиллята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 и установок концентрирования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04396361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- сумма углеводородов С</a:t>
                      </a:r>
                      <a:r>
                        <a:rPr lang="ru-RU" sz="1000" baseline="-25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не более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2,0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4,0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6,0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92633520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 пропан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не норм.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не норм.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не норм.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9714624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 пропилен, не менее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65,0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42,0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25,0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54565734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 сумма углеводородов С</a:t>
                      </a:r>
                      <a:r>
                        <a:rPr lang="ru-RU" sz="1000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, не более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5,0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6,0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8,0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96062840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 сумма углеводородов С</a:t>
                      </a:r>
                      <a:r>
                        <a:rPr lang="ru-RU" sz="1000" baseline="-25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, и выше, не более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отс.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отс.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8588303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2. Массовая доля сероводорода, %, не более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0,002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0,002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0,02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4274089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3. Содержание свободной воды и щелочи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solidFill>
                      <a:srgbClr val="D6E6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отсутствие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отсутствие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отсутствие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3886327"/>
                  </a:ext>
                </a:extLst>
              </a:tr>
              <a:tr h="3240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Фракция бутан-бутиленовая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 установки АГФУ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6E6C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. Массовая доля компонентов, %: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 сумма углеводородов фракции С</a:t>
                      </a:r>
                      <a:r>
                        <a:rPr lang="ru-RU" sz="1000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, не более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5,0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Используется в качестве компонента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сырья на установке сернокислотного алкилирования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25/12, а также в качестве компонента для приготовления газа углеводородного сжиженного бытового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1174702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 сумма бутиленов, не менее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25,0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42619410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 сумма углеводородов фракции С</a:t>
                      </a:r>
                      <a:r>
                        <a:rPr lang="ru-RU" sz="1000" baseline="-25000" dirty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 выше, не более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6,0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0466284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2. Массовая доля сероводорода и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</a:rPr>
                        <a:t>меркаптановой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 серы, %, не более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0,02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0792595"/>
                  </a:ext>
                </a:extLst>
              </a:tr>
              <a:tr h="324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Газ кислый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1. Массовая доля Н</a:t>
                      </a:r>
                      <a:r>
                        <a:rPr lang="ru-RU" sz="10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S + СО</a:t>
                      </a:r>
                      <a:r>
                        <a:rPr lang="ru-RU" sz="10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, %, не менее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96,0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Используется в качестве сырья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для производства серной кислоты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методом расщепления, а также на установке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по производству элементарной серы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11558252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2. Массовая доля углеводородов, %, не более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4,0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1588" marR="11588" marT="0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4095868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944BD58-F175-9C8E-9E39-EDD05188D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221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>
            <a:spLocks noChangeArrowheads="1"/>
          </p:cNvSpPr>
          <p:nvPr/>
        </p:nvSpPr>
        <p:spPr bwMode="auto">
          <a:xfrm>
            <a:off x="1981201" y="2526640"/>
            <a:ext cx="184731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1000125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100012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1000125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100012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>
                <a:latin typeface="Arial" pitchFamily="34" charset="0"/>
                <a:cs typeface="Times New Roman" pitchFamily="18" charset="0"/>
              </a:rPr>
              <a:t/>
            </a:r>
            <a:br>
              <a:rPr lang="ru-RU" altLang="ru-RU" sz="1300">
                <a:latin typeface="Arial" pitchFamily="34" charset="0"/>
                <a:cs typeface="Times New Roman" pitchFamily="18" charset="0"/>
              </a:rPr>
            </a:br>
            <a:endParaRPr lang="ru-RU" altLang="ru-RU" sz="600">
              <a:latin typeface="Arial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D5B32399-5B5E-E6B5-4CC1-D41D804C7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63009"/>
              </p:ext>
            </p:extLst>
          </p:nvPr>
        </p:nvGraphicFramePr>
        <p:xfrm>
          <a:off x="838199" y="2052320"/>
          <a:ext cx="10690784" cy="2773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72696">
                  <a:extLst>
                    <a:ext uri="{9D8B030D-6E8A-4147-A177-3AD203B41FA5}">
                      <a16:colId xmlns="" xmlns:a16="http://schemas.microsoft.com/office/drawing/2014/main" val="176199296"/>
                    </a:ext>
                  </a:extLst>
                </a:gridCol>
                <a:gridCol w="2786210">
                  <a:extLst>
                    <a:ext uri="{9D8B030D-6E8A-4147-A177-3AD203B41FA5}">
                      <a16:colId xmlns="" xmlns:a16="http://schemas.microsoft.com/office/drawing/2014/main" val="4274362078"/>
                    </a:ext>
                  </a:extLst>
                </a:gridCol>
                <a:gridCol w="2559182">
                  <a:extLst>
                    <a:ext uri="{9D8B030D-6E8A-4147-A177-3AD203B41FA5}">
                      <a16:colId xmlns="" xmlns:a16="http://schemas.microsoft.com/office/drawing/2014/main" val="1859006570"/>
                    </a:ext>
                  </a:extLst>
                </a:gridCol>
                <a:gridCol w="2672696">
                  <a:extLst>
                    <a:ext uri="{9D8B030D-6E8A-4147-A177-3AD203B41FA5}">
                      <a16:colId xmlns="" xmlns:a16="http://schemas.microsoft.com/office/drawing/2014/main" val="1170502038"/>
                    </a:ext>
                  </a:extLst>
                </a:gridCol>
              </a:tblGrid>
              <a:tr h="37084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Фракции бензиновые – компоненты товарных бензинов. Технические условия (бензин газовый)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C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Внешний вид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бесцветная прозрачная жидкость, не содержащая воды и механических примесей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F3E8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Используется в качестве компонента при приготовлении товарных автомобильных бензинов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C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7134077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Фракционный состав: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температура начала перегонки, °С, не ниже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90% перегоняется при температуре, °С, не выше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не нормируется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190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64843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температура конца кипения, °С, не выше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solidFill>
                      <a:srgbClr val="ECF3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215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6425579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3. Испытание на медной пластине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выдерживает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64996293"/>
                  </a:ext>
                </a:extLst>
              </a:tr>
            </a:tbl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CC2A493E-AC86-8331-6F89-752B44A4D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z="2800" b="1" dirty="0"/>
              <a:t>Пример АГФУ на НПЗ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b="1" dirty="0"/>
              <a:t>Продукция установки АГФУ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9119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B5D0FE-826D-A016-6A75-0E3EB9ABB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z="2800" b="1" dirty="0"/>
              <a:t>Пример ГФУ на НПЗ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b="1" dirty="0"/>
              <a:t>Колонны установки ГФУ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08F8400-65AF-5D15-81DE-133FCE84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50</a:t>
            </a:fld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38665F77-26AF-C05B-6A17-AC99983263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729268"/>
              </p:ext>
            </p:extLst>
          </p:nvPr>
        </p:nvGraphicFramePr>
        <p:xfrm>
          <a:off x="515331" y="1660529"/>
          <a:ext cx="11161337" cy="47699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33645">
                  <a:extLst>
                    <a:ext uri="{9D8B030D-6E8A-4147-A177-3AD203B41FA5}">
                      <a16:colId xmlns="" xmlns:a16="http://schemas.microsoft.com/office/drawing/2014/main" val="1462693300"/>
                    </a:ext>
                  </a:extLst>
                </a:gridCol>
                <a:gridCol w="1811648">
                  <a:extLst>
                    <a:ext uri="{9D8B030D-6E8A-4147-A177-3AD203B41FA5}">
                      <a16:colId xmlns="" xmlns:a16="http://schemas.microsoft.com/office/drawing/2014/main" val="3432501327"/>
                    </a:ext>
                  </a:extLst>
                </a:gridCol>
                <a:gridCol w="920357">
                  <a:extLst>
                    <a:ext uri="{9D8B030D-6E8A-4147-A177-3AD203B41FA5}">
                      <a16:colId xmlns="" xmlns:a16="http://schemas.microsoft.com/office/drawing/2014/main" val="3704472129"/>
                    </a:ext>
                  </a:extLst>
                </a:gridCol>
                <a:gridCol w="793018">
                  <a:extLst>
                    <a:ext uri="{9D8B030D-6E8A-4147-A177-3AD203B41FA5}">
                      <a16:colId xmlns="" xmlns:a16="http://schemas.microsoft.com/office/drawing/2014/main" val="1797574719"/>
                    </a:ext>
                  </a:extLst>
                </a:gridCol>
                <a:gridCol w="1014667">
                  <a:extLst>
                    <a:ext uri="{9D8B030D-6E8A-4147-A177-3AD203B41FA5}">
                      <a16:colId xmlns="" xmlns:a16="http://schemas.microsoft.com/office/drawing/2014/main" val="1393012724"/>
                    </a:ext>
                  </a:extLst>
                </a:gridCol>
                <a:gridCol w="1014667">
                  <a:extLst>
                    <a:ext uri="{9D8B030D-6E8A-4147-A177-3AD203B41FA5}">
                      <a16:colId xmlns="" xmlns:a16="http://schemas.microsoft.com/office/drawing/2014/main" val="1070412889"/>
                    </a:ext>
                  </a:extLst>
                </a:gridCol>
                <a:gridCol w="1014667">
                  <a:extLst>
                    <a:ext uri="{9D8B030D-6E8A-4147-A177-3AD203B41FA5}">
                      <a16:colId xmlns="" xmlns:a16="http://schemas.microsoft.com/office/drawing/2014/main" val="81695865"/>
                    </a:ext>
                  </a:extLst>
                </a:gridCol>
                <a:gridCol w="853553">
                  <a:extLst>
                    <a:ext uri="{9D8B030D-6E8A-4147-A177-3AD203B41FA5}">
                      <a16:colId xmlns="" xmlns:a16="http://schemas.microsoft.com/office/drawing/2014/main" val="147368070"/>
                    </a:ext>
                  </a:extLst>
                </a:gridCol>
                <a:gridCol w="744717">
                  <a:extLst>
                    <a:ext uri="{9D8B030D-6E8A-4147-A177-3AD203B41FA5}">
                      <a16:colId xmlns="" xmlns:a16="http://schemas.microsoft.com/office/drawing/2014/main" val="2719492450"/>
                    </a:ext>
                  </a:extLst>
                </a:gridCol>
                <a:gridCol w="942680">
                  <a:extLst>
                    <a:ext uri="{9D8B030D-6E8A-4147-A177-3AD203B41FA5}">
                      <a16:colId xmlns="" xmlns:a16="http://schemas.microsoft.com/office/drawing/2014/main" val="1057238486"/>
                    </a:ext>
                  </a:extLst>
                </a:gridCol>
                <a:gridCol w="1517718">
                  <a:extLst>
                    <a:ext uri="{9D8B030D-6E8A-4147-A177-3AD203B41FA5}">
                      <a16:colId xmlns="" xmlns:a16="http://schemas.microsoft.com/office/drawing/2014/main" val="2569070201"/>
                    </a:ext>
                  </a:extLst>
                </a:gridCol>
              </a:tblGrid>
              <a:tr h="5709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п/п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оборудования (тип, наименование аппарата, назначение и т.д.)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Номер позиции по схеме, индекс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Кол-во, шт.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Материал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Техническая характеристика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35306389"/>
                  </a:ext>
                </a:extLst>
              </a:tr>
              <a:tr h="7734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расчетная температура, °С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расчетное давление, МПа (кгс/см</a:t>
                      </a:r>
                      <a:r>
                        <a:rPr lang="ru-RU" sz="12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диаметр, мм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высота, мм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кол-во тарелок,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шт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тип тарелок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3902339774"/>
                  </a:ext>
                </a:extLst>
              </a:tr>
              <a:tr h="57093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1496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Основной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дебутанизатор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К-1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20Ксп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70-верх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1,27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(12,7)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3400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69500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ОН-26-02-29-66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3659506242"/>
                  </a:ext>
                </a:extLst>
              </a:tr>
              <a:tr h="57093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1496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Пропановая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колонна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К-3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16ГС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92-низ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82-верх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1,65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(16,5)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2800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51400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ОН-26-02-29-66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3346808791"/>
                  </a:ext>
                </a:extLst>
              </a:tr>
              <a:tr h="57093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1496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Изобутановая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колонна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К-5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20Ксп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74-низ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64-верх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1,04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(10,4)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3600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69600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ОН-26-02-29-66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2166488190"/>
                  </a:ext>
                </a:extLst>
              </a:tr>
              <a:tr h="57093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1496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Изобутановая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колонна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К-5А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16ГСсп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64-низ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60-верх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1,03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(10,3)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3600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69600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ОН-26-02-29-66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3947711460"/>
                  </a:ext>
                </a:extLst>
              </a:tr>
              <a:tr h="57093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1496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Изопентановая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колонна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К-6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16ГС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100-верх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(7,0)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2600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69300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ОН-26-02-29-66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577584165"/>
                  </a:ext>
                </a:extLst>
              </a:tr>
              <a:tr h="57093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1496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Изопентановая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колонна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К-6А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16ГС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130-низ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100-верх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(7,0)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2600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69300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2-х поточные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ОН-26-02-29-66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416" marR="57416" marT="0" marB="0" anchor="ctr"/>
                </a:tc>
                <a:extLst>
                  <a:ext uri="{0D108BD9-81ED-4DB2-BD59-A6C34878D82A}">
                    <a16:rowId xmlns="" xmlns:a16="http://schemas.microsoft.com/office/drawing/2014/main" val="318632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69788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2148822-0ABD-392E-E7C2-FAA0BB6F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51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E2299E-3663-FF51-569B-DABFEC25EA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6243" y="113090"/>
            <a:ext cx="8462963" cy="823913"/>
          </a:xfrm>
        </p:spPr>
        <p:txBody>
          <a:bodyPr>
            <a:normAutofit/>
          </a:bodyPr>
          <a:lstStyle/>
          <a:p>
            <a:r>
              <a:rPr lang="ru-RU" altLang="ru-RU" sz="2400" b="1" dirty="0"/>
              <a:t>Пример ГФУ на НПЗ</a:t>
            </a:r>
            <a:endParaRPr lang="ru-RU" sz="2400" dirty="0"/>
          </a:p>
        </p:txBody>
      </p:sp>
      <p:pic>
        <p:nvPicPr>
          <p:cNvPr id="5" name="Picture 2" descr="https://media.gazprom-neft.ru/picts/picts_repository/tnw1200-1_DSC_2076.jpg">
            <a:extLst>
              <a:ext uri="{FF2B5EF4-FFF2-40B4-BE49-F238E27FC236}">
                <a16:creationId xmlns="" xmlns:a16="http://schemas.microsoft.com/office/drawing/2014/main" id="{E5222198-7A6D-E7C8-9D79-29E31A8A2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71" y="937003"/>
            <a:ext cx="8595543" cy="573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7582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2148822-0ABD-392E-E7C2-FAA0BB6F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52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E2299E-3663-FF51-569B-DABFEC25EA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6243" y="113090"/>
            <a:ext cx="8462963" cy="823913"/>
          </a:xfrm>
        </p:spPr>
        <p:txBody>
          <a:bodyPr>
            <a:normAutofit/>
          </a:bodyPr>
          <a:lstStyle/>
          <a:p>
            <a:r>
              <a:rPr lang="ru-RU" altLang="ru-RU" sz="2400" b="1" dirty="0"/>
              <a:t>Пример ГФУ на НПЗ</a:t>
            </a:r>
            <a:endParaRPr lang="ru-RU" sz="2400" dirty="0"/>
          </a:p>
        </p:txBody>
      </p:sp>
      <p:pic>
        <p:nvPicPr>
          <p:cNvPr id="3" name="Picture 2" descr="http://sdelanounas.ru/i/d/3/d/d3d3LnNkZWxhbm91bmFzLnJ1L3VwbG9hZHMvOS82Lzk2NDE0MDY4MjMyMDFfb3JpZy5qcGVnP19faWQ9NTE2MzY=.jpg">
            <a:extLst>
              <a:ext uri="{FF2B5EF4-FFF2-40B4-BE49-F238E27FC236}">
                <a16:creationId xmlns="" xmlns:a16="http://schemas.microsoft.com/office/drawing/2014/main" id="{02E45A21-46B2-BD09-4D49-25AF02322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12" y="2922965"/>
            <a:ext cx="518823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expert.ru/data/public/416793/416836/042_expert_11.jpg">
            <a:extLst>
              <a:ext uri="{FF2B5EF4-FFF2-40B4-BE49-F238E27FC236}">
                <a16:creationId xmlns="" xmlns:a16="http://schemas.microsoft.com/office/drawing/2014/main" id="{C05E070C-F3B4-9099-7519-1AA08D3C3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58" y="937003"/>
            <a:ext cx="59531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1236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178953-1EF2-90CC-0EDF-C9E6C7641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dirty="0"/>
              <a:t>Технологическая схема </a:t>
            </a:r>
            <a:r>
              <a:rPr lang="ru-RU" altLang="ru-RU" sz="2800" b="1" dirty="0" err="1"/>
              <a:t>хемосорбционной</a:t>
            </a:r>
            <a:r>
              <a:rPr lang="ru-RU" altLang="ru-RU" sz="2800" b="1" dirty="0"/>
              <a:t> очистки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752801-B344-7D19-8C3F-DCC59085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53</a:t>
            </a:fld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B34A4C90-F039-DC5E-89FA-39EBBF941A68}"/>
              </a:ext>
            </a:extLst>
          </p:cNvPr>
          <p:cNvGrpSpPr/>
          <p:nvPr/>
        </p:nvGrpSpPr>
        <p:grpSpPr>
          <a:xfrm>
            <a:off x="87707" y="1953705"/>
            <a:ext cx="7539669" cy="4401674"/>
            <a:chOff x="1486470" y="1614031"/>
            <a:chExt cx="7949155" cy="4640733"/>
          </a:xfrm>
        </p:grpSpPr>
        <p:pic>
          <p:nvPicPr>
            <p:cNvPr id="5" name="Picture 2">
              <a:extLst>
                <a:ext uri="{FF2B5EF4-FFF2-40B4-BE49-F238E27FC236}">
                  <a16:creationId xmlns="" xmlns:a16="http://schemas.microsoft.com/office/drawing/2014/main" id="{81AD1E76-4545-8595-69BB-C8A14AF0C3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75"/>
            <a:stretch/>
          </p:blipFill>
          <p:spPr bwMode="auto">
            <a:xfrm>
              <a:off x="2756374" y="1614031"/>
              <a:ext cx="6679251" cy="4640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1">
              <a:extLst>
                <a:ext uri="{FF2B5EF4-FFF2-40B4-BE49-F238E27FC236}">
                  <a16:creationId xmlns="" xmlns:a16="http://schemas.microsoft.com/office/drawing/2014/main" id="{BA1C5647-CAC7-E815-B13A-16B63F79B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845" y="5142423"/>
              <a:ext cx="1239196" cy="324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55-60 °C</a:t>
              </a:r>
              <a:endParaRPr lang="ru-RU" altLang="ru-RU" sz="1400" dirty="0">
                <a:solidFill>
                  <a:srgbClr val="71AF27"/>
                </a:solidFill>
                <a:latin typeface="+mn-lt"/>
              </a:endParaRPr>
            </a:p>
          </p:txBody>
        </p:sp>
        <p:sp>
          <p:nvSpPr>
            <p:cNvPr id="7" name="Прямоугольник 1">
              <a:extLst>
                <a:ext uri="{FF2B5EF4-FFF2-40B4-BE49-F238E27FC236}">
                  <a16:creationId xmlns="" xmlns:a16="http://schemas.microsoft.com/office/drawing/2014/main" id="{79EAA3CA-8864-3AD3-3C55-995B16C71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470" y="3979155"/>
              <a:ext cx="1691680" cy="55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0,2-5,5</a:t>
              </a: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 МПа</a:t>
              </a:r>
              <a:endParaRPr lang="en-US" altLang="ru-RU" sz="1400" dirty="0">
                <a:solidFill>
                  <a:srgbClr val="71AF27"/>
                </a:solidFill>
                <a:latin typeface="+mn-lt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10-40 °C</a:t>
              </a:r>
              <a:endParaRPr lang="ru-RU" altLang="ru-RU" sz="1400" dirty="0">
                <a:solidFill>
                  <a:srgbClr val="71AF27"/>
                </a:solidFill>
                <a:latin typeface="+mn-lt"/>
              </a:endParaRPr>
            </a:p>
          </p:txBody>
        </p:sp>
        <p:sp>
          <p:nvSpPr>
            <p:cNvPr id="8" name="Прямоугольник 1">
              <a:extLst>
                <a:ext uri="{FF2B5EF4-FFF2-40B4-BE49-F238E27FC236}">
                  <a16:creationId xmlns="" xmlns:a16="http://schemas.microsoft.com/office/drawing/2014/main" id="{CAFFA837-C877-DAC6-868A-95B993112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5145" y="2910174"/>
              <a:ext cx="1649448" cy="55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0,15 МПа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9</a:t>
              </a: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5-</a:t>
              </a: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10</a:t>
              </a: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0 °C</a:t>
              </a:r>
              <a:endParaRPr lang="ru-RU" altLang="ru-RU" sz="1400" dirty="0">
                <a:solidFill>
                  <a:srgbClr val="71AF27"/>
                </a:solidFill>
                <a:latin typeface="+mn-lt"/>
              </a:endParaRPr>
            </a:p>
          </p:txBody>
        </p:sp>
        <p:sp>
          <p:nvSpPr>
            <p:cNvPr id="9" name="Прямоугольник 1">
              <a:extLst>
                <a:ext uri="{FF2B5EF4-FFF2-40B4-BE49-F238E27FC236}">
                  <a16:creationId xmlns="" xmlns:a16="http://schemas.microsoft.com/office/drawing/2014/main" id="{B7CD4FEF-CC40-5BE4-F682-58E477900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7352" y="4115148"/>
              <a:ext cx="1691679" cy="324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115</a:t>
              </a: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-</a:t>
              </a: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13</a:t>
              </a: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0 °C</a:t>
              </a:r>
              <a:endParaRPr lang="ru-RU" altLang="ru-RU" sz="1400" dirty="0">
                <a:solidFill>
                  <a:srgbClr val="71AF27"/>
                </a:solidFill>
                <a:latin typeface="+mn-lt"/>
              </a:endParaRPr>
            </a:p>
          </p:txBody>
        </p:sp>
        <p:sp>
          <p:nvSpPr>
            <p:cNvPr id="10" name="Прямоугольник 1">
              <a:extLst>
                <a:ext uri="{FF2B5EF4-FFF2-40B4-BE49-F238E27FC236}">
                  <a16:creationId xmlns="" xmlns:a16="http://schemas.microsoft.com/office/drawing/2014/main" id="{977916B1-BF5C-CEAC-A70C-BCDE71FDB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3056" y="3558247"/>
              <a:ext cx="1368152" cy="324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35</a:t>
              </a: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-</a:t>
              </a:r>
              <a:r>
                <a:rPr lang="ru-RU" altLang="ru-RU" sz="1400" dirty="0">
                  <a:solidFill>
                    <a:srgbClr val="71AF27"/>
                  </a:solidFill>
                  <a:latin typeface="+mn-lt"/>
                </a:rPr>
                <a:t>45</a:t>
              </a:r>
              <a:r>
                <a:rPr lang="en-US" altLang="ru-RU" sz="1400" dirty="0">
                  <a:solidFill>
                    <a:srgbClr val="71AF27"/>
                  </a:solidFill>
                  <a:latin typeface="+mn-lt"/>
                </a:rPr>
                <a:t> °C</a:t>
              </a:r>
              <a:endParaRPr lang="ru-RU" altLang="ru-RU" sz="1400" dirty="0">
                <a:solidFill>
                  <a:srgbClr val="71AF27"/>
                </a:solidFill>
                <a:latin typeface="+mn-lt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F1C848E-6413-5283-0371-078AB72D86D7}"/>
              </a:ext>
            </a:extLst>
          </p:cNvPr>
          <p:cNvSpPr txBox="1"/>
          <p:nvPr/>
        </p:nvSpPr>
        <p:spPr>
          <a:xfrm>
            <a:off x="7565561" y="4070523"/>
            <a:ext cx="4316691" cy="2284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/>
              <a:t>Условные обозначения:</a:t>
            </a:r>
            <a:endParaRPr lang="en-US" altLang="ru-RU" sz="1200" b="1" dirty="0"/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/>
              <a:t>1 – абсорбер; 2 – сепаратор; 3 – экспандер (сепаратор); 4, 9 – водяные холодильники; 5, 8 – воздушные холодильники; 6 – рекуперативный теплообменник; 7 – </a:t>
            </a:r>
            <a:r>
              <a:rPr lang="ru-RU" altLang="ru-RU" sz="1200" dirty="0" err="1"/>
              <a:t>десорбер</a:t>
            </a:r>
            <a:r>
              <a:rPr lang="ru-RU" altLang="ru-RU" sz="1200" dirty="0"/>
              <a:t>; 10 – емкость-сепаратор; 11 – </a:t>
            </a:r>
            <a:r>
              <a:rPr lang="ru-RU" altLang="ru-RU" sz="1200" dirty="0" err="1"/>
              <a:t>рибойлер</a:t>
            </a:r>
            <a:r>
              <a:rPr lang="ru-RU" altLang="ru-RU" sz="1200" dirty="0"/>
              <a:t>.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ru-RU" sz="1200" dirty="0"/>
              <a:t>I – </a:t>
            </a:r>
            <a:r>
              <a:rPr lang="ru-RU" altLang="ru-RU" sz="1200" dirty="0"/>
              <a:t>сырой газ; </a:t>
            </a:r>
            <a:r>
              <a:rPr lang="en-US" altLang="ru-RU" sz="1200" dirty="0"/>
              <a:t>II – </a:t>
            </a:r>
            <a:r>
              <a:rPr lang="ru-RU" altLang="ru-RU" sz="1200" dirty="0"/>
              <a:t>очищенный газ; </a:t>
            </a:r>
            <a:r>
              <a:rPr lang="en-US" altLang="ru-RU" sz="1200" dirty="0"/>
              <a:t>III – </a:t>
            </a:r>
            <a:r>
              <a:rPr lang="ru-RU" altLang="ru-RU" sz="1200" dirty="0"/>
              <a:t>насыщенный абсорбент; </a:t>
            </a:r>
            <a:r>
              <a:rPr lang="en-US" altLang="ru-RU" sz="1200" dirty="0"/>
              <a:t>IV – </a:t>
            </a:r>
            <a:r>
              <a:rPr lang="ru-RU" altLang="ru-RU" sz="1200" dirty="0" err="1"/>
              <a:t>экспанзерный</a:t>
            </a:r>
            <a:r>
              <a:rPr lang="ru-RU" altLang="ru-RU" sz="1200" dirty="0"/>
              <a:t> газ; </a:t>
            </a:r>
            <a:r>
              <a:rPr lang="en-US" altLang="ru-RU" sz="1200" dirty="0"/>
              <a:t>V</a:t>
            </a:r>
            <a:r>
              <a:rPr lang="ru-RU" altLang="ru-RU" sz="1200" dirty="0"/>
              <a:t> – частично </a:t>
            </a:r>
            <a:r>
              <a:rPr lang="ru-RU" altLang="ru-RU" sz="1200" dirty="0" err="1"/>
              <a:t>разгазированный</a:t>
            </a:r>
            <a:r>
              <a:rPr lang="ru-RU" altLang="ru-RU" sz="1200" dirty="0"/>
              <a:t> абсорбент; </a:t>
            </a:r>
            <a:r>
              <a:rPr lang="en-US" altLang="ru-RU" sz="1200" dirty="0"/>
              <a:t>VI – </a:t>
            </a:r>
            <a:r>
              <a:rPr lang="ru-RU" altLang="ru-RU" sz="1200" dirty="0"/>
              <a:t>кислые </a:t>
            </a:r>
            <a:r>
              <a:rPr lang="ru-RU" altLang="ru-RU" sz="1200" dirty="0" err="1"/>
              <a:t>газы</a:t>
            </a:r>
            <a:r>
              <a:rPr lang="ru-RU" altLang="ru-RU" sz="1200" dirty="0"/>
              <a:t>; </a:t>
            </a:r>
            <a:r>
              <a:rPr lang="en-US" altLang="ru-RU" sz="1200" dirty="0"/>
              <a:t>VII – </a:t>
            </a:r>
            <a:r>
              <a:rPr lang="ru-RU" altLang="ru-RU" sz="1200" dirty="0"/>
              <a:t>регенерированный абсорбент;</a:t>
            </a:r>
          </a:p>
        </p:txBody>
      </p:sp>
    </p:spTree>
    <p:extLst>
      <p:ext uri="{BB962C8B-B14F-4D97-AF65-F5344CB8AC3E}">
        <p14:creationId xmlns:p14="http://schemas.microsoft.com/office/powerpoint/2010/main" val="362386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675</TotalTime>
  <Words>6284</Words>
  <Application>Microsoft Office PowerPoint</Application>
  <PresentationFormat>Произвольный</PresentationFormat>
  <Paragraphs>1137</Paragraphs>
  <Slides>53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5" baseType="lpstr">
      <vt:lpstr>Тема Office</vt:lpstr>
      <vt:lpstr>Equation</vt:lpstr>
      <vt:lpstr>очистка газа от кислых компонентов</vt:lpstr>
      <vt:lpstr>Список дополнительной литературы</vt:lpstr>
      <vt:lpstr>Нежелательные примеси</vt:lpstr>
      <vt:lpstr>Кислые газы</vt:lpstr>
      <vt:lpstr>Почему нужно удалять эти соединения? </vt:lpstr>
      <vt:lpstr>Свойства кислых газов</vt:lpstr>
      <vt:lpstr>Свойства кислых газов</vt:lpstr>
      <vt:lpstr>Свойства кислых газов</vt:lpstr>
      <vt:lpstr>Свойства кислых газов</vt:lpstr>
      <vt:lpstr>Свойства кислых газов</vt:lpstr>
      <vt:lpstr>Свойства сернистых соединений</vt:lpstr>
      <vt:lpstr>Составы газов</vt:lpstr>
      <vt:lpstr>Составы газов (содержание S)</vt:lpstr>
      <vt:lpstr>Основные абсорбционные способы удаления кислых газов</vt:lpstr>
      <vt:lpstr>Основные абсорбционные способы удаления кислых газов</vt:lpstr>
      <vt:lpstr>Основные абсорбционные способы удаления кислых газов</vt:lpstr>
      <vt:lpstr>Основные абсорбционные способы удаления кислых газов</vt:lpstr>
      <vt:lpstr>Основные абсорбционные способы удаления кислых газов</vt:lpstr>
      <vt:lpstr>Перечень основных мировых процессов сероочистки (2009 г.)</vt:lpstr>
      <vt:lpstr>Принцип хемосорбционной технологии очистки</vt:lpstr>
      <vt:lpstr>Технологическая схема</vt:lpstr>
      <vt:lpstr>Технологические показатели хемосорбционной очистки</vt:lpstr>
      <vt:lpstr>Степень насыщения амина  (жесткость процесса)</vt:lpstr>
      <vt:lpstr>Аминная очистка газа</vt:lpstr>
      <vt:lpstr>Аминная очистка газа</vt:lpstr>
      <vt:lpstr>Технологический режим</vt:lpstr>
      <vt:lpstr>подачА раствора амина разветвленными потоками</vt:lpstr>
      <vt:lpstr>Производственные проблемы процессов очистки от кислых компонентов. Деструкция (разложение) аминов</vt:lpstr>
      <vt:lpstr>Производственные проблемы процессов очистки от кислых компонентов. Осмоление раствора. Накопление солей</vt:lpstr>
      <vt:lpstr>Производственные проблемы процессов очистки от кислых компонентов. Коррозия аппаратуры</vt:lpstr>
      <vt:lpstr>Производственные проблемы процессов очистки от кислых компонентов. пенообразование</vt:lpstr>
      <vt:lpstr>Производственные проблемы процессов очистки от кислых компонентов. пенообразование</vt:lpstr>
      <vt:lpstr>Требования к аминам</vt:lpstr>
      <vt:lpstr>Требования к аминам</vt:lpstr>
      <vt:lpstr>МЭА или ДЭА?</vt:lpstr>
      <vt:lpstr>Характеристика серосодержания в продуктах</vt:lpstr>
      <vt:lpstr>Пример АГФУ на НПЗ</vt:lpstr>
      <vt:lpstr>Пример АГФУ на НПЗ</vt:lpstr>
      <vt:lpstr>Пример АГФУ на НПЗ Сырье установки АГФУ </vt:lpstr>
      <vt:lpstr>Основные способы удаления диоксида углерода</vt:lpstr>
      <vt:lpstr>Очистка газов от тиолов</vt:lpstr>
      <vt:lpstr>Очистка СУГ от тиолов</vt:lpstr>
      <vt:lpstr>Очистка СУГ от тиолов</vt:lpstr>
      <vt:lpstr>Прочие материалы</vt:lpstr>
      <vt:lpstr>Принцип хемосорбционной технологии очистки от меркаптанов</vt:lpstr>
      <vt:lpstr>Колонны установки АГФУ</vt:lpstr>
      <vt:lpstr>Пример АГФУ на НПЗ Продукция установки АГФУ </vt:lpstr>
      <vt:lpstr>Пример АГФУ на НПЗ Продукция установки АГФУ </vt:lpstr>
      <vt:lpstr>Пример АГФУ на НПЗ Продукция установки АГФУ </vt:lpstr>
      <vt:lpstr>Пример ГФУ на НПЗ Колонны установки ГФУ</vt:lpstr>
      <vt:lpstr>Пример ГФУ на НПЗ</vt:lpstr>
      <vt:lpstr>Пример ГФУ на НПЗ</vt:lpstr>
      <vt:lpstr>Технологическая схема хемосорбционной очистки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Egor M. Yurev</cp:lastModifiedBy>
  <cp:revision>133</cp:revision>
  <cp:lastPrinted>2021-08-02T01:21:27Z</cp:lastPrinted>
  <dcterms:created xsi:type="dcterms:W3CDTF">2022-09-15T08:49:06Z</dcterms:created>
  <dcterms:modified xsi:type="dcterms:W3CDTF">2024-03-07T04:40:44Z</dcterms:modified>
</cp:coreProperties>
</file>