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466" r:id="rId3"/>
    <p:sldId id="467" r:id="rId4"/>
    <p:sldId id="468" r:id="rId5"/>
    <p:sldId id="517" r:id="rId6"/>
    <p:sldId id="510" r:id="rId7"/>
    <p:sldId id="511" r:id="rId8"/>
    <p:sldId id="506" r:id="rId9"/>
    <p:sldId id="518" r:id="rId10"/>
    <p:sldId id="512" r:id="rId11"/>
    <p:sldId id="524" r:id="rId12"/>
    <p:sldId id="513" r:id="rId13"/>
    <p:sldId id="514" r:id="rId14"/>
    <p:sldId id="520" r:id="rId15"/>
    <p:sldId id="502" r:id="rId16"/>
    <p:sldId id="503" r:id="rId17"/>
    <p:sldId id="519" r:id="rId18"/>
    <p:sldId id="476" r:id="rId19"/>
    <p:sldId id="526" r:id="rId20"/>
    <p:sldId id="529" r:id="rId21"/>
    <p:sldId id="477" r:id="rId22"/>
    <p:sldId id="479" r:id="rId23"/>
    <p:sldId id="480" r:id="rId24"/>
    <p:sldId id="483" r:id="rId25"/>
    <p:sldId id="515" r:id="rId26"/>
    <p:sldId id="485" r:id="rId27"/>
    <p:sldId id="516" r:id="rId28"/>
    <p:sldId id="522" r:id="rId29"/>
    <p:sldId id="486" r:id="rId30"/>
    <p:sldId id="523" r:id="rId31"/>
    <p:sldId id="527" r:id="rId32"/>
    <p:sldId id="521" r:id="rId33"/>
    <p:sldId id="487" r:id="rId34"/>
    <p:sldId id="489" r:id="rId35"/>
    <p:sldId id="490" r:id="rId36"/>
    <p:sldId id="491" r:id="rId37"/>
    <p:sldId id="492" r:id="rId38"/>
    <p:sldId id="493" r:id="rId39"/>
    <p:sldId id="494" r:id="rId40"/>
    <p:sldId id="495" r:id="rId41"/>
    <p:sldId id="496" r:id="rId42"/>
    <p:sldId id="497" r:id="rId43"/>
    <p:sldId id="498" r:id="rId44"/>
    <p:sldId id="499" r:id="rId45"/>
    <p:sldId id="500" r:id="rId46"/>
    <p:sldId id="501" r:id="rId47"/>
    <p:sldId id="525" r:id="rId48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6CD"/>
    <a:srgbClr val="ECF3E8"/>
    <a:srgbClr val="D4D4D4"/>
    <a:srgbClr val="EBEBEB"/>
    <a:srgbClr val="71AF27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24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-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6EA5C3C-4B25-41E8-AB68-37F125EA71B8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B84E0B0-0800-474B-A65E-C8FA648A0085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9416DFE-D87F-487F-8930-C703FED101A0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D747349-2DB1-4C86-99CD-DEBD5FC7BA1C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295D1B9-19EA-449B-A8E9-328FD1CE07EA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572FD20-7506-48CE-BD9A-8F1DCCBED3F3}" type="datetime1">
              <a:rPr lang="ru-RU" smtClean="0"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85D852C-8433-46D2-81C4-1A3B322FFC25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9515E98-E7A8-4953-B002-F15F58CA2D55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FEB654C-8EB3-4354-BA50-BE55FFB02FC9}" type="datetime1">
              <a:rPr lang="ru-RU" smtClean="0"/>
              <a:t>28.02.2024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788B86-147C-4E59-B2BB-B88088B131CD}" type="datetime1">
              <a:rPr lang="ru-RU" smtClean="0"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05F1251-4F6C-4934-89D2-16B9E9AACAF9}" type="datetime1">
              <a:rPr lang="ru-RU" smtClean="0"/>
              <a:t>28.02.2024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D9777A-D7D6-461B-BCAB-D3DB397CD924}" type="datetime1">
              <a:rPr lang="ru-RU" smtClean="0"/>
              <a:t>28.02.2024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20" y="1268415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1711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  <p:sldLayoutId id="214748366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4.jpeg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1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6.wdp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xmlns="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4" y="1894704"/>
            <a:ext cx="6454833" cy="2007994"/>
          </a:xfrm>
        </p:spPr>
        <p:txBody>
          <a:bodyPr>
            <a:noAutofit/>
          </a:bodyPr>
          <a:lstStyle/>
          <a:p>
            <a:pPr algn="just"/>
            <a:r>
              <a:rPr lang="ru-RU" altLang="ru-RU" sz="2000" dirty="0"/>
              <a:t>Установка осушки газа</a:t>
            </a:r>
            <a:endParaRPr lang="ru-RU" altLang="ru-RU" sz="2000" b="1" dirty="0"/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xmlns="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</a:t>
            </a:r>
            <a:r>
              <a:rPr lang="ru-RU" dirty="0" smtClean="0"/>
              <a:t>№5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smtClean="0"/>
              <a:t>28.02.2024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E21E5F-03CB-FAC5-148A-177FAA55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3B5545-2867-60BE-1040-F11B675FF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3519373"/>
          </a:xfrm>
        </p:spPr>
        <p:txBody>
          <a:bodyPr>
            <a:noAutofit/>
          </a:bodyPr>
          <a:lstStyle/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b="1" dirty="0"/>
              <a:t>Технология переработки природного газа и конденсата</a:t>
            </a:r>
            <a:r>
              <a:rPr lang="ru-RU" altLang="ru-RU" dirty="0"/>
              <a:t>: Справочник в 2 ч. / Под ред. </a:t>
            </a:r>
            <a:r>
              <a:rPr lang="ru-RU" altLang="ru-RU" b="1" dirty="0"/>
              <a:t>В. И. Мурина </a:t>
            </a:r>
            <a:r>
              <a:rPr lang="ru-RU" altLang="ru-RU" dirty="0"/>
              <a:t>и др. – М.: Недра, 2002. – Ч. 1. – 517 с.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dirty="0"/>
              <a:t>Квалифицированная первичная переработка нефтяных и природных углеводородных газов / </a:t>
            </a:r>
            <a:r>
              <a:rPr lang="ru-RU" altLang="ru-RU" b="1" dirty="0"/>
              <a:t>М. А. Берлин</a:t>
            </a:r>
            <a:r>
              <a:rPr lang="ru-RU" altLang="ru-RU" dirty="0"/>
              <a:t>, В. Г. </a:t>
            </a:r>
            <a:r>
              <a:rPr lang="ru-RU" altLang="ru-RU" dirty="0" err="1"/>
              <a:t>Гореченков</a:t>
            </a:r>
            <a:r>
              <a:rPr lang="ru-RU" altLang="ru-RU" dirty="0"/>
              <a:t>, В. П. Капралов. – Краснодар: Советская Кубань, 2012. – 515 с.</a:t>
            </a:r>
            <a:endParaRPr lang="en-US" altLang="ru-RU" dirty="0"/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b="1" dirty="0"/>
              <a:t>Очистка и переработка природных газов / Д.М. </a:t>
            </a:r>
            <a:r>
              <a:rPr lang="ru-RU" altLang="ru-RU" b="1" dirty="0" err="1"/>
              <a:t>Кемпбел</a:t>
            </a:r>
            <a:r>
              <a:rPr lang="ru-RU" altLang="ru-RU" dirty="0"/>
              <a:t>; Перевод с англ. к.т.н. В.П. Лакеева; Под общ. ред. д.т.н. С.Ф. Гудкова. – Москва: Недра, 1977. – 349 с</a:t>
            </a:r>
            <a:r>
              <a:rPr lang="ru-RU" altLang="ru-RU" dirty="0" smtClean="0"/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b="1" dirty="0" smtClean="0"/>
              <a:t>Жданова </a:t>
            </a:r>
            <a:r>
              <a:rPr lang="ru-RU" b="1" dirty="0"/>
              <a:t>Н.В., </a:t>
            </a:r>
            <a:r>
              <a:rPr lang="ru-RU" dirty="0"/>
              <a:t>Халиф А.Л. Осушка углеводородных газов. – М.: Химия, 1984. – 192 с</a:t>
            </a:r>
            <a:r>
              <a:rPr lang="ru-RU" dirty="0" smtClean="0"/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b="1" dirty="0" smtClean="0"/>
              <a:t>Вяхирев</a:t>
            </a:r>
            <a:r>
              <a:rPr lang="ru-RU" b="1" dirty="0"/>
              <a:t>, Р.И</a:t>
            </a:r>
            <a:r>
              <a:rPr lang="ru-RU" b="1" dirty="0" smtClean="0"/>
              <a:t>., </a:t>
            </a:r>
            <a:r>
              <a:rPr lang="ru-RU" dirty="0"/>
              <a:t>Гриценко, А.И</a:t>
            </a:r>
            <a:r>
              <a:rPr lang="ru-RU" dirty="0" smtClean="0"/>
              <a:t>., </a:t>
            </a:r>
            <a:r>
              <a:rPr lang="ru-RU" dirty="0"/>
              <a:t>Тер-Саркисов, Р.М</a:t>
            </a:r>
            <a:r>
              <a:rPr lang="ru-RU" dirty="0" smtClean="0"/>
              <a:t>. Разработка </a:t>
            </a:r>
            <a:r>
              <a:rPr lang="ru-RU" dirty="0"/>
              <a:t>и эксплуатация газовых </a:t>
            </a:r>
            <a:r>
              <a:rPr lang="ru-RU" dirty="0" smtClean="0"/>
              <a:t>месторождений. - М</a:t>
            </a:r>
            <a:r>
              <a:rPr lang="ru-RU" dirty="0"/>
              <a:t>.: </a:t>
            </a:r>
            <a:r>
              <a:rPr lang="ru-RU" dirty="0" smtClean="0"/>
              <a:t>Недра, 2002. - 890 с.</a:t>
            </a:r>
            <a:endParaRPr lang="ru-RU" dirty="0"/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ru-RU" alt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1B29F54-5B8F-D567-3D15-4022DDB4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09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2CAAE7-F530-F5E1-5468-DC9579F9B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Нежелательные компоненты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985F42-2D71-E913-F4FF-8B25D8E8A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28600" algn="just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ru-RU" altLang="ru-RU" b="1" i="1" dirty="0"/>
              <a:t>ПГ и ПНГ содержат: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altLang="ru-RU" b="1" dirty="0"/>
              <a:t>кислые </a:t>
            </a:r>
            <a:r>
              <a:rPr lang="ru-RU" altLang="ru-RU" b="1" dirty="0" err="1"/>
              <a:t>газы</a:t>
            </a:r>
            <a:r>
              <a:rPr lang="ru-RU" altLang="ru-RU" b="1" dirty="0"/>
              <a:t> </a:t>
            </a:r>
            <a:r>
              <a:rPr lang="ru-RU" altLang="ru-RU" dirty="0"/>
              <a:t>(</a:t>
            </a:r>
            <a:r>
              <a:rPr lang="en-US" altLang="ru-RU" dirty="0"/>
              <a:t>H</a:t>
            </a:r>
            <a:r>
              <a:rPr lang="en-US" altLang="ru-RU" baseline="-25000" dirty="0"/>
              <a:t>2</a:t>
            </a:r>
            <a:r>
              <a:rPr lang="en-US" altLang="ru-RU" dirty="0"/>
              <a:t>S</a:t>
            </a:r>
            <a:r>
              <a:rPr lang="ru-RU" altLang="ru-RU" dirty="0"/>
              <a:t> и СО</a:t>
            </a:r>
            <a:r>
              <a:rPr lang="ru-RU" altLang="ru-RU" baseline="-25000" dirty="0"/>
              <a:t>2</a:t>
            </a:r>
            <a:r>
              <a:rPr lang="ru-RU" altLang="ru-RU" dirty="0"/>
              <a:t>) – (</a:t>
            </a:r>
            <a:r>
              <a:rPr lang="ru-RU" altLang="ru-RU" i="1" dirty="0"/>
              <a:t>особенно в присутствии влаги</a:t>
            </a:r>
            <a:r>
              <a:rPr lang="ru-RU" altLang="ru-RU" dirty="0"/>
              <a:t>) высокое коррозионное действие, отравление катализаторов; </a:t>
            </a:r>
            <a:r>
              <a:rPr lang="en-US" altLang="ru-RU" dirty="0"/>
              <a:t>H</a:t>
            </a:r>
            <a:r>
              <a:rPr lang="en-US" altLang="ru-RU" baseline="-25000" dirty="0"/>
              <a:t>2</a:t>
            </a:r>
            <a:r>
              <a:rPr lang="en-US" altLang="ru-RU" dirty="0"/>
              <a:t>S</a:t>
            </a:r>
            <a:r>
              <a:rPr lang="ru-RU" altLang="ru-RU" dirty="0"/>
              <a:t> и продукты сгорания ядовиты, вредное воздействие на окружающую среду;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altLang="ru-RU" b="1" dirty="0"/>
              <a:t>пары воды </a:t>
            </a:r>
            <a:r>
              <a:rPr lang="ru-RU" altLang="ru-RU" dirty="0"/>
              <a:t>– (</a:t>
            </a:r>
            <a:r>
              <a:rPr lang="ru-RU" altLang="ru-RU" i="1" dirty="0"/>
              <a:t>понижение температуры, рост давления</a:t>
            </a:r>
            <a:r>
              <a:rPr lang="ru-RU" altLang="ru-RU" dirty="0"/>
              <a:t>) образование газовых гидратов, которые (</a:t>
            </a:r>
            <a:r>
              <a:rPr lang="ru-RU" altLang="ru-RU" i="1" dirty="0"/>
              <a:t>особенно в зимнее время</a:t>
            </a:r>
            <a:r>
              <a:rPr lang="ru-RU" altLang="ru-RU" dirty="0"/>
              <a:t>) забивают трубы, вентили и другое оборудование;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DA50DA8-2F96-38B6-4287-C40961C94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01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F411AE-FA23-859F-DF37-9707C560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Нежелательные компоненты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BF7F38B-DE00-A1A5-BC5D-D7721885F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b="1" i="1" dirty="0"/>
              <a:t>ПГ и ПНГ содержат: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b="1" dirty="0"/>
              <a:t>механические примеси </a:t>
            </a:r>
            <a:r>
              <a:rPr lang="ru-RU" altLang="ru-RU" dirty="0"/>
              <a:t>(песок, окалины из труб и т.д.);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b="1" dirty="0"/>
              <a:t>капли</a:t>
            </a:r>
            <a:r>
              <a:rPr lang="ru-RU" altLang="ru-RU" dirty="0"/>
              <a:t>: </a:t>
            </a:r>
          </a:p>
          <a:p>
            <a:pPr marL="536575" lvl="1" indent="-27305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машинного масла;</a:t>
            </a:r>
          </a:p>
          <a:p>
            <a:pPr marL="536575" lvl="1" indent="-27305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нефти;</a:t>
            </a:r>
          </a:p>
          <a:p>
            <a:pPr marL="536575" lvl="1" indent="-27305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водного и углеводородного конденсатов.</a:t>
            </a:r>
          </a:p>
          <a:p>
            <a:pPr marL="0" lvl="1"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Капли жидкости и механические примеси </a:t>
            </a:r>
            <a:r>
              <a:rPr lang="ru-RU" altLang="ru-RU" sz="1800" dirty="0"/>
              <a:t>оказывают ударное воздействие на движущиеся части газовых компрессоров, затрудняют дальнейшую переработку газа,  могут забить трубы и оборудование.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E2AE2AF-96E4-0667-58AA-2C9E4DAA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6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Основные термины и понятия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1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95CCD1A-F376-988E-B679-9991862EEA2A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437322" y="1192403"/>
            <a:ext cx="7673008" cy="550013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1500" b="1" i="1" dirty="0">
                <a:solidFill>
                  <a:schemeClr val="tx1"/>
                </a:solidFill>
                <a:cs typeface="Arial" panose="020B0604020202020204" pitchFamily="34" charset="0"/>
              </a:rPr>
              <a:t>Влага нежелательна по следующим причинам:</a:t>
            </a:r>
          </a:p>
          <a:p>
            <a:pPr marL="447675" lvl="1" indent="-268288"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Образование конденсата и гидратов – конденсатные пробки, гидратные пробки.</a:t>
            </a:r>
          </a:p>
          <a:p>
            <a:pPr marL="447675" lvl="1" indent="-268288"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Образование агрессивных сред (при наличии в газе кислых компонентов).</a:t>
            </a:r>
          </a:p>
          <a:p>
            <a:pPr marL="0"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Влагоемкость (влагосодержание) газа </a:t>
            </a: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– это количество паров воды (в г/м</a:t>
            </a:r>
            <a:r>
              <a:rPr lang="ru-RU" altLang="ru-RU" sz="1500" b="0" baseline="30000" dirty="0">
                <a:solidFill>
                  <a:schemeClr val="tx1"/>
                </a:solidFill>
                <a:cs typeface="Arial" panose="020B0604020202020204" pitchFamily="34" charset="0"/>
              </a:rPr>
              <a:t>3</a:t>
            </a: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) в состоянии их насыщения (</a:t>
            </a:r>
            <a:r>
              <a:rPr lang="en-US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max</a:t>
            </a: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) при данных температуре и давлении.</a:t>
            </a:r>
          </a:p>
          <a:p>
            <a:pPr marL="0"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Абсолютная влажность газа </a:t>
            </a: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– это  фактическое содержание паров воды (в г/м</a:t>
            </a:r>
            <a:r>
              <a:rPr lang="ru-RU" altLang="ru-RU" sz="1500" b="0" baseline="30000" dirty="0">
                <a:solidFill>
                  <a:schemeClr val="tx1"/>
                </a:solidFill>
                <a:cs typeface="Arial" panose="020B0604020202020204" pitchFamily="34" charset="0"/>
              </a:rPr>
              <a:t>3</a:t>
            </a: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 газа). </a:t>
            </a:r>
          </a:p>
          <a:p>
            <a:pPr marL="0"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Относительная влажность </a:t>
            </a: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– это отношение массы водяного пара, фактически находящегося в газовой смеси, к массе насыщенного пара, который мог бы находиться в данном объеме при тех же давлении и температуре, т.е. это отношение абсолютной влажности к влагосодержанию. </a:t>
            </a:r>
          </a:p>
          <a:p>
            <a:pPr marL="0"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Относительную влажность  также выражают отношением парциального давления водяных паров в газе к давлению насыщенного пара при той же температуре.</a:t>
            </a:r>
          </a:p>
          <a:p>
            <a:pPr indent="0">
              <a:lnSpc>
                <a:spcPct val="120000"/>
              </a:lnSpc>
              <a:spcBef>
                <a:spcPts val="600"/>
              </a:spcBef>
              <a:buNone/>
            </a:pPr>
            <a:endParaRPr lang="ru-RU" sz="1500" b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540" y="1192403"/>
            <a:ext cx="3437828" cy="537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3A8F3A-F03A-F2F5-2437-53ABD71773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58" y="140699"/>
            <a:ext cx="1569217" cy="365124"/>
          </a:xfrm>
          <a:prstGeom prst="rect">
            <a:avLst/>
          </a:prstGeom>
        </p:spPr>
      </p:pic>
      <p:sp>
        <p:nvSpPr>
          <p:cNvPr id="6" name="TitleSlide">
            <a:extLst>
              <a:ext uri="{FF2B5EF4-FFF2-40B4-BE49-F238E27FC236}">
                <a16:creationId xmlns:a16="http://schemas.microsoft.com/office/drawing/2014/main" xmlns="" id="{6F218C95-6979-8328-6B50-4614B4C7538A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Влага и ее содержание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9F537497-4E35-BF1F-AD46-4AE7545AB1AE}"/>
              </a:ext>
            </a:extLst>
          </p:cNvPr>
          <p:cNvCxnSpPr>
            <a:cxnSpLocks/>
          </p:cNvCxnSpPr>
          <p:nvPr/>
        </p:nvCxnSpPr>
        <p:spPr>
          <a:xfrm>
            <a:off x="298174" y="980055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F949F5D1-5FB1-D5ED-1D95-C974D4DE23EE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785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168381"/>
            <a:ext cx="7334651" cy="5060950"/>
          </a:xfrm>
        </p:spPr>
        <p:txBody>
          <a:bodyPr>
            <a:noAutofit/>
          </a:bodyPr>
          <a:lstStyle/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400" b="1" dirty="0">
                <a:solidFill>
                  <a:schemeClr val="tx1"/>
                </a:solidFill>
                <a:cs typeface="Arial" panose="020B0604020202020204" pitchFamily="34" charset="0"/>
              </a:rPr>
              <a:t>Температура точки росы (точка росы) </a:t>
            </a:r>
            <a:r>
              <a:rPr lang="ru-RU" altLang="ru-RU" sz="1400" b="0" dirty="0">
                <a:solidFill>
                  <a:schemeClr val="tx1"/>
                </a:solidFill>
                <a:cs typeface="Arial" panose="020B0604020202020204" pitchFamily="34" charset="0"/>
              </a:rPr>
              <a:t>– это температура  при данном давлении, при которой пары жидкости приходят в состояние насыщения, т.е. это наивысшая температура, при которой при данном давлении и составе газа могут конденсироваться капли жидкости. Чем глубже осушка, тем ниже точка росы.</a:t>
            </a:r>
          </a:p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400" b="1" dirty="0">
                <a:solidFill>
                  <a:schemeClr val="tx1"/>
                </a:solidFill>
                <a:cs typeface="Arial" panose="020B0604020202020204" pitchFamily="34" charset="0"/>
              </a:rPr>
              <a:t>Точка росы по воде </a:t>
            </a:r>
            <a:r>
              <a:rPr lang="ru-RU" altLang="ru-RU" sz="1400" b="0" dirty="0">
                <a:solidFill>
                  <a:schemeClr val="tx1"/>
                </a:solidFill>
                <a:cs typeface="Arial" panose="020B0604020202020204" pitchFamily="34" charset="0"/>
              </a:rPr>
              <a:t>– характеризует конденсацию воды из газа. </a:t>
            </a:r>
          </a:p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400" b="1" dirty="0">
                <a:solidFill>
                  <a:schemeClr val="tx1"/>
                </a:solidFill>
                <a:cs typeface="Arial" panose="020B0604020202020204" pitchFamily="34" charset="0"/>
              </a:rPr>
              <a:t>Точка росы по углеводородам </a:t>
            </a:r>
            <a:r>
              <a:rPr lang="ru-RU" altLang="ru-RU" sz="1400" b="0" dirty="0">
                <a:solidFill>
                  <a:schemeClr val="tx1"/>
                </a:solidFill>
                <a:cs typeface="Arial" panose="020B0604020202020204" pitchFamily="34" charset="0"/>
              </a:rPr>
              <a:t>– характеризует конденсацию УВ из газа. </a:t>
            </a:r>
          </a:p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400" b="1" dirty="0">
                <a:solidFill>
                  <a:schemeClr val="tx1"/>
                </a:solidFill>
                <a:cs typeface="Arial" panose="020B0604020202020204" pitchFamily="34" charset="0"/>
              </a:rPr>
              <a:t>Абсолютная точка росы </a:t>
            </a:r>
            <a:r>
              <a:rPr lang="ru-RU" altLang="ru-RU" sz="1400" b="0" dirty="0">
                <a:solidFill>
                  <a:schemeClr val="tx1"/>
                </a:solidFill>
                <a:cs typeface="Arial" panose="020B0604020202020204" pitchFamily="34" charset="0"/>
              </a:rPr>
              <a:t>– это температура, при которой из газа начинает выделяться жидкая фаза (любого состава).</a:t>
            </a:r>
          </a:p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400" b="1" dirty="0">
                <a:solidFill>
                  <a:schemeClr val="tx1"/>
                </a:solidFill>
                <a:cs typeface="Arial" panose="020B0604020202020204" pitchFamily="34" charset="0"/>
              </a:rPr>
              <a:t>Депрессия точки росы </a:t>
            </a:r>
            <a:r>
              <a:rPr lang="ru-RU" altLang="ru-RU" sz="1400" b="0" dirty="0">
                <a:solidFill>
                  <a:schemeClr val="tx1"/>
                </a:solidFill>
                <a:cs typeface="Arial" panose="020B0604020202020204" pitchFamily="34" charset="0"/>
              </a:rPr>
              <a:t>– это разность точек росы влажного и осушенного газа.</a:t>
            </a:r>
          </a:p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0" dirty="0">
                <a:solidFill>
                  <a:schemeClr val="tx1"/>
                </a:solidFill>
                <a:cs typeface="Arial" panose="020B0604020202020204" pitchFamily="34" charset="0"/>
              </a:rPr>
              <a:t>Если точка росы указана, обязательно указывается давление при котором она определена. Это давление обычно является рабочим давлением трубопровода (например, в точке отбора пробы).</a:t>
            </a:r>
          </a:p>
          <a:p>
            <a:pPr indent="45720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altLang="ru-RU" sz="1400" b="0" i="1" dirty="0">
                <a:solidFill>
                  <a:schemeClr val="tx1"/>
                </a:solidFill>
                <a:cs typeface="Arial" panose="020B0604020202020204" pitchFamily="34" charset="0"/>
              </a:rPr>
              <a:t>Точка росы должна быть ниже температур технологической переработки и транспорта газа!!!</a:t>
            </a:r>
            <a:endParaRPr lang="ru-RU" sz="1400" b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704830" y="1368444"/>
            <a:ext cx="3839124" cy="4860887"/>
            <a:chOff x="7704830" y="1368444"/>
            <a:chExt cx="3839124" cy="486088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405" r="32639"/>
            <a:stretch/>
          </p:blipFill>
          <p:spPr bwMode="auto">
            <a:xfrm>
              <a:off x="7704830" y="1368444"/>
              <a:ext cx="3839124" cy="486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Овал 1"/>
            <p:cNvSpPr/>
            <p:nvPr/>
          </p:nvSpPr>
          <p:spPr>
            <a:xfrm>
              <a:off x="10997326" y="3609020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10925318" y="3429000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9737186" y="5373216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 стрелкой 8"/>
            <p:cNvCxnSpPr>
              <a:stCxn id="2" idx="3"/>
              <a:endCxn id="6" idx="7"/>
            </p:cNvCxnSpPr>
            <p:nvPr/>
          </p:nvCxnSpPr>
          <p:spPr>
            <a:xfrm flipH="1" flipV="1">
              <a:off x="10986781" y="3439545"/>
              <a:ext cx="21090" cy="23093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H="1">
              <a:off x="9798652" y="3501011"/>
              <a:ext cx="1126669" cy="1882753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7B6FBDB-1F76-C859-A5DA-06D12724E5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58" y="140699"/>
            <a:ext cx="1569217" cy="365124"/>
          </a:xfrm>
          <a:prstGeom prst="rect">
            <a:avLst/>
          </a:prstGeom>
        </p:spPr>
      </p:pic>
      <p:sp>
        <p:nvSpPr>
          <p:cNvPr id="10" name="TitleSlide">
            <a:extLst>
              <a:ext uri="{FF2B5EF4-FFF2-40B4-BE49-F238E27FC236}">
                <a16:creationId xmlns:a16="http://schemas.microsoft.com/office/drawing/2014/main" xmlns="" id="{2BF8C7E4-FB67-CA1F-E278-3874AF6E6257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Влага и ее содержание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653952F-AA43-92AF-5961-5069AAF0DC47}"/>
              </a:ext>
            </a:extLst>
          </p:cNvPr>
          <p:cNvCxnSpPr>
            <a:cxnSpLocks/>
          </p:cNvCxnSpPr>
          <p:nvPr/>
        </p:nvCxnSpPr>
        <p:spPr>
          <a:xfrm>
            <a:off x="298174" y="980055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4928FE40-4E86-3381-2B43-DDF175F058C0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14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03BB77-991A-158B-D8A1-A640FB55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569752" cy="823785"/>
          </a:xfrm>
        </p:spPr>
        <p:txBody>
          <a:bodyPr>
            <a:noAutofit/>
          </a:bodyPr>
          <a:lstStyle/>
          <a:p>
            <a:r>
              <a:rPr lang="ru-RU" sz="2800" dirty="0"/>
              <a:t>Как определить </a:t>
            </a:r>
            <a:r>
              <a:rPr lang="ru-RU" sz="2800" dirty="0" smtClean="0"/>
              <a:t>влагоемкость (влагосодержание)?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6B9E98-E7C7-8192-9EDC-714676610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0632" cy="454720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600" dirty="0"/>
              <a:t>По номограммам для определенной плотности (</a:t>
            </a:r>
            <a:r>
              <a:rPr lang="ru-RU" altLang="ru-RU" sz="1600" i="1" dirty="0"/>
              <a:t>графики Маккейна</a:t>
            </a:r>
            <a:r>
              <a:rPr lang="ru-RU" altLang="ru-RU" sz="1600" dirty="0"/>
              <a:t>);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600" i="1" dirty="0"/>
              <a:t>Уравнение </a:t>
            </a:r>
            <a:r>
              <a:rPr lang="ru-RU" altLang="ru-RU" sz="1600" i="1" dirty="0" err="1" smtClean="0"/>
              <a:t>Букачека</a:t>
            </a:r>
            <a:r>
              <a:rPr lang="ru-RU" altLang="ru-RU" sz="1600" dirty="0" smtClean="0"/>
              <a:t>;</a:t>
            </a:r>
            <a:endParaRPr lang="ru-RU" altLang="ru-RU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600" dirty="0"/>
              <a:t>Чем больше плотность и выше соленость, тем меньше ВС;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600" dirty="0"/>
              <a:t>В присутствии кислых компонентов ВС увеличивается (расчет по </a:t>
            </a:r>
            <a:r>
              <a:rPr lang="ru-RU" altLang="ru-RU" sz="1600" i="1" dirty="0"/>
              <a:t>методике Шарма-Кемпбелла</a:t>
            </a:r>
            <a:r>
              <a:rPr lang="ru-RU" altLang="ru-RU" sz="1600" dirty="0"/>
              <a:t>);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600" dirty="0"/>
              <a:t>В присутствии </a:t>
            </a:r>
            <a:r>
              <a:rPr lang="en-US" altLang="ru-RU" sz="1600" dirty="0"/>
              <a:t>N</a:t>
            </a:r>
            <a:r>
              <a:rPr lang="en-US" altLang="ru-RU" sz="1600" baseline="-25000" dirty="0"/>
              <a:t>2</a:t>
            </a:r>
            <a:r>
              <a:rPr lang="ru-RU" altLang="ru-RU" sz="1600" dirty="0"/>
              <a:t> ВС снижается</a:t>
            </a:r>
            <a:r>
              <a:rPr lang="ru-RU" altLang="ru-RU" sz="1600" dirty="0" smtClean="0"/>
              <a:t>;</a:t>
            </a:r>
            <a:endParaRPr lang="ru-RU" alt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4372B3D-2622-AF1F-1F6F-7C48BF0C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193979"/>
              </p:ext>
            </p:extLst>
          </p:nvPr>
        </p:nvGraphicFramePr>
        <p:xfrm>
          <a:off x="3603625" y="2244725"/>
          <a:ext cx="292893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Equation" r:id="rId3" imgW="2565360" imgH="571320" progId="Equation.DSMT4">
                  <p:embed/>
                </p:oleObj>
              </mc:Choice>
              <mc:Fallback>
                <p:oleObj name="Equation" r:id="rId3" imgW="256536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3625" y="2244725"/>
                        <a:ext cx="2928938" cy="65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 descr="111"/>
          <p:cNvPicPr/>
          <p:nvPr/>
        </p:nvPicPr>
        <p:blipFill>
          <a:blip r:embed="rId5" cstate="print">
            <a:clrChange>
              <a:clrFrom>
                <a:srgbClr val="FCFDF8"/>
              </a:clrFrom>
              <a:clrTo>
                <a:srgbClr val="FCFDF8">
                  <a:alpha val="0"/>
                </a:srgbClr>
              </a:clrTo>
            </a:clrChange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4420458"/>
            <a:ext cx="2145982" cy="16731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019175" y="6230436"/>
            <a:ext cx="22317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Рисунок 1 — Зависимость </a:t>
            </a:r>
            <a:r>
              <a:rPr lang="en-US" sz="1100" i="1" dirty="0"/>
              <a:t>K</a:t>
            </a:r>
            <a:r>
              <a:rPr lang="ru-RU" sz="1100" baseline="-25000" dirty="0"/>
              <a:t>1</a:t>
            </a:r>
            <a:r>
              <a:rPr lang="ru-RU" sz="1100" dirty="0"/>
              <a:t> от температуры системы</a:t>
            </a:r>
          </a:p>
        </p:txBody>
      </p:sp>
      <p:pic>
        <p:nvPicPr>
          <p:cNvPr id="10" name="Рисунок 9" descr="222"/>
          <p:cNvPicPr/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6" r="49071"/>
          <a:stretch>
            <a:fillRect/>
          </a:stretch>
        </p:blipFill>
        <p:spPr bwMode="auto">
          <a:xfrm>
            <a:off x="3313037" y="4373885"/>
            <a:ext cx="2355925" cy="15371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3375145" y="6145798"/>
            <a:ext cx="22317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Рисунок 2 — Зависимость </a:t>
            </a:r>
            <a:r>
              <a:rPr lang="ru-RU" sz="1100" i="1" dirty="0"/>
              <a:t>К</a:t>
            </a:r>
            <a:r>
              <a:rPr lang="ru-RU" sz="1100" baseline="-25000" dirty="0"/>
              <a:t>2</a:t>
            </a:r>
            <a:r>
              <a:rPr lang="ru-RU" sz="1100" dirty="0"/>
              <a:t> от минерализации пластовой воды</a:t>
            </a:r>
          </a:p>
        </p:txBody>
      </p:sp>
      <p:pic>
        <p:nvPicPr>
          <p:cNvPr id="13" name="Рисунок 12" descr="222"/>
          <p:cNvPicPr/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9" t="5766"/>
          <a:stretch>
            <a:fillRect/>
          </a:stretch>
        </p:blipFill>
        <p:spPr bwMode="auto">
          <a:xfrm>
            <a:off x="5831362" y="4293454"/>
            <a:ext cx="2202815" cy="169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831362" y="6145798"/>
            <a:ext cx="22317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Рисунок 3 — Зависимость </a:t>
            </a:r>
            <a:r>
              <a:rPr lang="ru-RU" sz="1100" i="1" dirty="0"/>
              <a:t>К</a:t>
            </a:r>
            <a:r>
              <a:rPr lang="ru-RU" sz="1100" baseline="-25000" dirty="0"/>
              <a:t>3</a:t>
            </a:r>
            <a:r>
              <a:rPr lang="ru-RU" sz="1100" dirty="0"/>
              <a:t> от относительной плотности газа</a:t>
            </a:r>
          </a:p>
        </p:txBody>
      </p:sp>
      <p:pic>
        <p:nvPicPr>
          <p:cNvPr id="16" name="Рисунок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4" y="1104900"/>
            <a:ext cx="3857625" cy="568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2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Газовые гидраты и борьба с ними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48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212225"/>
            <a:ext cx="6669155" cy="5060950"/>
          </a:xfrm>
        </p:spPr>
        <p:txBody>
          <a:bodyPr>
            <a:normAutofit/>
          </a:bodyPr>
          <a:lstStyle/>
          <a:p>
            <a:pPr indent="457200" algn="just">
              <a:lnSpc>
                <a:spcPct val="120000"/>
              </a:lnSpc>
              <a:buNone/>
            </a:pPr>
            <a:r>
              <a:rPr 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Газогидраты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 – это т.н. </a:t>
            </a:r>
            <a:r>
              <a:rPr lang="ru-RU" sz="1500" b="0" i="1" dirty="0" err="1">
                <a:solidFill>
                  <a:schemeClr val="tx1"/>
                </a:solidFill>
                <a:cs typeface="Arial" panose="020B0604020202020204" pitchFamily="34" charset="0"/>
              </a:rPr>
              <a:t>клатраты</a:t>
            </a:r>
            <a:r>
              <a:rPr lang="ru-RU" sz="1500" b="0" i="1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кристаллические соединения включения, т.е. твердые растворы, в которых </a:t>
            </a:r>
            <a:r>
              <a:rPr lang="ru-RU" sz="1500" b="0" i="1" dirty="0">
                <a:solidFill>
                  <a:schemeClr val="tx1"/>
                </a:solidFill>
                <a:cs typeface="Arial" panose="020B0604020202020204" pitchFamily="34" charset="0"/>
              </a:rPr>
              <a:t>растворитель 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– вода (каркас за счет </a:t>
            </a:r>
            <a:r>
              <a:rPr lang="ru-RU" sz="1500" b="0" i="1" dirty="0">
                <a:solidFill>
                  <a:schemeClr val="tx1"/>
                </a:solidFill>
                <a:cs typeface="Arial" panose="020B0604020202020204" pitchFamily="34" charset="0"/>
              </a:rPr>
              <a:t>Н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-связей), растворяются газы (С</a:t>
            </a:r>
            <a:r>
              <a:rPr lang="ru-RU" sz="1500" b="0" baseline="-25000" dirty="0">
                <a:solidFill>
                  <a:schemeClr val="tx1"/>
                </a:solidFill>
                <a:cs typeface="Arial" panose="020B0604020202020204" pitchFamily="34" charset="0"/>
              </a:rPr>
              <a:t>1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-С</a:t>
            </a:r>
            <a:r>
              <a:rPr lang="ru-RU" sz="1500" b="0" baseline="-25000" dirty="0">
                <a:solidFill>
                  <a:schemeClr val="tx1"/>
                </a:solidFill>
                <a:cs typeface="Arial" panose="020B0604020202020204" pitchFamily="34" charset="0"/>
              </a:rPr>
              <a:t>4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, азот, H</a:t>
            </a:r>
            <a:r>
              <a:rPr lang="ru-RU" sz="1500" b="0" baseline="-25000" dirty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S, CO</a:t>
            </a:r>
            <a:r>
              <a:rPr lang="ru-RU" sz="1500" b="0" baseline="-25000" dirty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, Ar);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Внешний вид: 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лед, мокрый спрессованный снег;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Факторы, влияющие на образование: </a:t>
            </a: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температура, давление, содержание солей, наличие кислых газов;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500" b="0" dirty="0">
                <a:solidFill>
                  <a:schemeClr val="tx1"/>
                </a:solidFill>
                <a:cs typeface="Arial" panose="020B0604020202020204" pitchFamily="34" charset="0"/>
              </a:rPr>
              <a:t>Преобладающими природными газовыми гидратами являются гидраты метана и диоксида углерода.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614" y="1268413"/>
            <a:ext cx="4459829" cy="41382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820985" y="5554779"/>
            <a:ext cx="3856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— Фазовая диаграмма системы «природный газ — вода» для природного газа с относительной плотностью по воздуху 0,6</a:t>
            </a:r>
          </a:p>
        </p:txBody>
      </p:sp>
      <p:pic>
        <p:nvPicPr>
          <p:cNvPr id="8" name="Picture 10" descr="http://sites.kpi.kharkov.ua/xtnv/image.axd?picture=2012%2F11%2F%D0%B3%D0%B8%D0%B4%D1%80%D0%B0%D1%82+%D0%BC%D0%B5%D1%82%D0%B0%D0%BD%D0%B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58" y="4309228"/>
            <a:ext cx="2844316" cy="237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B6D016A-CF16-04F1-3DAF-68F7E4E44C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58" y="140699"/>
            <a:ext cx="1569217" cy="365124"/>
          </a:xfrm>
          <a:prstGeom prst="rect">
            <a:avLst/>
          </a:prstGeom>
        </p:spPr>
      </p:pic>
      <p:sp>
        <p:nvSpPr>
          <p:cNvPr id="5" name="TitleSlide">
            <a:extLst>
              <a:ext uri="{FF2B5EF4-FFF2-40B4-BE49-F238E27FC236}">
                <a16:creationId xmlns:a16="http://schemas.microsoft.com/office/drawing/2014/main" xmlns="" id="{144855E0-18D8-E3E7-9AFD-E0E34CA23878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Газовые гидраты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A7465A3-34E6-4DB3-4395-AEF703678B87}"/>
              </a:ext>
            </a:extLst>
          </p:cNvPr>
          <p:cNvCxnSpPr>
            <a:cxnSpLocks/>
          </p:cNvCxnSpPr>
          <p:nvPr/>
        </p:nvCxnSpPr>
        <p:spPr>
          <a:xfrm>
            <a:off x="298174" y="980055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61619533-90CF-5A64-1B03-1C0C968FA2A9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7ED1454-DDC8-5CE7-DF90-6E54542BF728}"/>
              </a:ext>
            </a:extLst>
          </p:cNvPr>
          <p:cNvSpPr txBox="1"/>
          <p:nvPr/>
        </p:nvSpPr>
        <p:spPr>
          <a:xfrm>
            <a:off x="8045639" y="1505629"/>
            <a:ext cx="576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</a:rPr>
              <a:t>Г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58985" y="5554779"/>
            <a:ext cx="3856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— Фазовая диаграмма системы </a:t>
            </a:r>
            <a:r>
              <a:rPr lang="ru-RU" sz="1200" dirty="0" smtClean="0"/>
              <a:t>«пропан </a:t>
            </a:r>
            <a:r>
              <a:rPr lang="ru-RU" sz="1200" dirty="0"/>
              <a:t>— вода</a:t>
            </a:r>
            <a:r>
              <a:rPr lang="ru-RU" sz="1200" dirty="0" smtClean="0"/>
              <a:t>»</a:t>
            </a:r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B6D016A-CF16-04F1-3DAF-68F7E4E44C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58" y="140699"/>
            <a:ext cx="1569217" cy="365124"/>
          </a:xfrm>
          <a:prstGeom prst="rect">
            <a:avLst/>
          </a:prstGeom>
        </p:spPr>
      </p:pic>
      <p:sp>
        <p:nvSpPr>
          <p:cNvPr id="5" name="TitleSlide">
            <a:extLst>
              <a:ext uri="{FF2B5EF4-FFF2-40B4-BE49-F238E27FC236}">
                <a16:creationId xmlns:a16="http://schemas.microsoft.com/office/drawing/2014/main" xmlns="" id="{144855E0-18D8-E3E7-9AFD-E0E34CA23878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Газовые гидраты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A7465A3-34E6-4DB3-4395-AEF703678B87}"/>
              </a:ext>
            </a:extLst>
          </p:cNvPr>
          <p:cNvCxnSpPr>
            <a:cxnSpLocks/>
          </p:cNvCxnSpPr>
          <p:nvPr/>
        </p:nvCxnSpPr>
        <p:spPr>
          <a:xfrm>
            <a:off x="298174" y="980055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61619533-90CF-5A64-1B03-1C0C968FA2A9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94" y="1382379"/>
            <a:ext cx="5349714" cy="41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10584" y="5554779"/>
            <a:ext cx="5219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— </a:t>
            </a:r>
            <a:r>
              <a:rPr lang="ru-RU" sz="1200" dirty="0" smtClean="0"/>
              <a:t>Условия образования гидратов компонентов природного газа</a:t>
            </a:r>
            <a:endParaRPr lang="ru-RU" sz="1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26" y="1119426"/>
            <a:ext cx="4423742" cy="43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4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pe1"/>
          <p:cNvSpPr>
            <a:spLocks noGrp="1"/>
          </p:cNvSpPr>
          <p:nvPr>
            <p:ph sz="quarter" idx="4294967295"/>
          </p:nvPr>
        </p:nvSpPr>
        <p:spPr>
          <a:xfrm>
            <a:off x="298174" y="1189667"/>
            <a:ext cx="7871791" cy="5496900"/>
          </a:xfrm>
        </p:spPr>
        <p:txBody>
          <a:bodyPr>
            <a:noAutofit/>
          </a:bodyPr>
          <a:lstStyle/>
          <a:p>
            <a:pPr indent="457200" algn="just">
              <a:lnSpc>
                <a:spcPct val="120000"/>
              </a:lnSpc>
              <a:buNone/>
            </a:pPr>
            <a:r>
              <a:rPr 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Условия, которые могут привести к их образованию: </a:t>
            </a:r>
          </a:p>
          <a:p>
            <a:pPr marL="536575" lvl="1" indent="-268288" algn="just">
              <a:lnSpc>
                <a:spcPct val="120000"/>
              </a:lnSpc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присутствие в газе свободной воды; </a:t>
            </a:r>
          </a:p>
          <a:p>
            <a:pPr marL="536575" lvl="1" indent="-268288" algn="just">
              <a:lnSpc>
                <a:spcPct val="120000"/>
              </a:lnSpc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значения давления и температуры находятся в пределах зоны образования гидратов.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500" i="1" dirty="0">
                <a:solidFill>
                  <a:schemeClr val="tx1"/>
                </a:solidFill>
                <a:cs typeface="Arial" panose="020B0604020202020204" pitchFamily="34" charset="0"/>
              </a:rPr>
              <a:t>При добыче газа гидраты могут образовываться в стволах скважин, промышленных коммуникациях и магистральных газопроводах. Отлагаясь на стенках труб, гидраты резко уменьшают их пропускную способность.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При переработке возможны две причины образования: </a:t>
            </a:r>
          </a:p>
          <a:p>
            <a:pPr marL="536575" lvl="1" indent="-268288" algn="just">
              <a:lnSpc>
                <a:spcPct val="120000"/>
              </a:lnSpc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падение температуры при сохранении давления; </a:t>
            </a:r>
          </a:p>
          <a:p>
            <a:pPr marL="536575" lvl="1" indent="-268288" algn="just">
              <a:lnSpc>
                <a:spcPct val="120000"/>
              </a:lnSpc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резкое расширение газа после ограничителя потока;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sz="1500" b="1" dirty="0">
                <a:solidFill>
                  <a:schemeClr val="tx1"/>
                </a:solidFill>
                <a:cs typeface="Arial" panose="020B0604020202020204" pitchFamily="34" charset="0"/>
              </a:rPr>
              <a:t>Для борьбы с гидратообразованием на газовых промыслах:</a:t>
            </a:r>
          </a:p>
          <a:p>
            <a:pPr marL="536575" lvl="1" indent="-268288" algn="just">
              <a:lnSpc>
                <a:spcPct val="120000"/>
              </a:lnSpc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вводят в скважины и трубопроводы различные ингибиторы (метанол, гликоли);</a:t>
            </a:r>
          </a:p>
          <a:p>
            <a:pPr marL="536575" lvl="1" indent="-268288" algn="just">
              <a:lnSpc>
                <a:spcPct val="120000"/>
              </a:lnSpc>
            </a:pPr>
            <a:r>
              <a:rPr lang="ru-RU" sz="1500" dirty="0">
                <a:solidFill>
                  <a:schemeClr val="tx1"/>
                </a:solidFill>
                <a:cs typeface="Arial" panose="020B0604020202020204" pitchFamily="34" charset="0"/>
              </a:rPr>
              <a:t>поддерживают температуру потока газа выше температуры гидратообразования.</a:t>
            </a:r>
          </a:p>
        </p:txBody>
      </p:sp>
      <p:pic>
        <p:nvPicPr>
          <p:cNvPr id="9" name="Picture 8" descr="http://www.ifz.ru/typo3temp/pics/81848304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563" y="1125538"/>
            <a:ext cx="1721167" cy="134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563" y="2585653"/>
            <a:ext cx="3693312" cy="3815147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A8C6F43-7B17-7AC0-1D91-C25756D600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58" y="140699"/>
            <a:ext cx="1569217" cy="365124"/>
          </a:xfrm>
          <a:prstGeom prst="rect">
            <a:avLst/>
          </a:prstGeom>
        </p:spPr>
      </p:pic>
      <p:sp>
        <p:nvSpPr>
          <p:cNvPr id="5" name="TitleSlide">
            <a:extLst>
              <a:ext uri="{FF2B5EF4-FFF2-40B4-BE49-F238E27FC236}">
                <a16:creationId xmlns:a16="http://schemas.microsoft.com/office/drawing/2014/main" xmlns="" id="{01C09E24-C709-AC10-8127-0BEBF0D7B22A}"/>
              </a:ext>
            </a:extLst>
          </p:cNvPr>
          <p:cNvSpPr txBox="1">
            <a:spLocks/>
          </p:cNvSpPr>
          <p:nvPr/>
        </p:nvSpPr>
        <p:spPr>
          <a:xfrm>
            <a:off x="298174" y="171434"/>
            <a:ext cx="11618844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Газовые гидраты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E857FCA-8B7F-B0AB-F9A1-24E043EEE691}"/>
              </a:ext>
            </a:extLst>
          </p:cNvPr>
          <p:cNvCxnSpPr>
            <a:cxnSpLocks/>
          </p:cNvCxnSpPr>
          <p:nvPr/>
        </p:nvCxnSpPr>
        <p:spPr>
          <a:xfrm>
            <a:off x="298174" y="980055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20B1BE2C-FB03-10CB-E9C7-3E9BE5D1B8C1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1" name="Picture 4" descr="http://www.lin.irk.ru/images/conference/hydrates/333.jpg">
            <a:extLst>
              <a:ext uri="{FF2B5EF4-FFF2-40B4-BE49-F238E27FC236}">
                <a16:creationId xmlns:a16="http://schemas.microsoft.com/office/drawing/2014/main" xmlns="" id="{D89A1495-B5BE-C89A-0A8F-D6BAEA6CE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138" y="1125538"/>
            <a:ext cx="1776737" cy="134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5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20F262-797A-2203-7287-1B90280D9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Предотвращение </a:t>
            </a:r>
            <a:r>
              <a:rPr lang="ru-RU" sz="2800" dirty="0" err="1"/>
              <a:t>гидратообразования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311108-946E-262B-8D4C-1744EA7D8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200" dirty="0"/>
              <a:t>Эксплуатация вне зоны образования ГГ;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200" dirty="0"/>
              <a:t>Осушка газа;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200" dirty="0"/>
              <a:t>Ингибирование </a:t>
            </a:r>
            <a:r>
              <a:rPr lang="ru-RU" altLang="ru-RU" sz="1200" dirty="0" err="1"/>
              <a:t>гидратообразования</a:t>
            </a:r>
            <a:r>
              <a:rPr lang="ru-RU" altLang="ru-RU" sz="1200" dirty="0"/>
              <a:t>:</a:t>
            </a:r>
          </a:p>
          <a:p>
            <a:pPr indent="130175"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ru-RU" altLang="ru-RU" sz="1200" b="1" i="1" dirty="0"/>
              <a:t>Типы ингибиторов: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200" i="1" dirty="0" err="1"/>
              <a:t>Антиагломерационные</a:t>
            </a:r>
            <a:r>
              <a:rPr lang="ru-RU" altLang="ru-RU" sz="1200" dirty="0"/>
              <a:t> – предотвращают слипание мелких ГГ частиц;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200" i="1" dirty="0"/>
              <a:t>Кинетические </a:t>
            </a:r>
            <a:r>
              <a:rPr lang="ru-RU" altLang="ru-RU" sz="1200" dirty="0"/>
              <a:t>– замедляют рост кристаллов;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200" i="1" dirty="0"/>
              <a:t>Термодинамические</a:t>
            </a:r>
            <a:r>
              <a:rPr lang="ru-RU" altLang="ru-RU" sz="1200" dirty="0"/>
              <a:t> – снижается давление паров воды, температура замерзания воды и температура </a:t>
            </a:r>
            <a:r>
              <a:rPr lang="ru-RU" altLang="ru-RU" sz="1200" dirty="0" err="1"/>
              <a:t>гидратообразования</a:t>
            </a:r>
            <a:r>
              <a:rPr lang="ru-RU" altLang="ru-RU" sz="1200" dirty="0"/>
              <a:t>;</a:t>
            </a:r>
          </a:p>
          <a:p>
            <a:pPr marL="631825" indent="-273050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200" dirty="0"/>
              <a:t>Метанол;</a:t>
            </a:r>
          </a:p>
          <a:p>
            <a:pPr marL="631825" indent="-273050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200" dirty="0"/>
              <a:t>Этиленгликоли (85 % ДЭГ);</a:t>
            </a:r>
            <a:endParaRPr lang="ru-RU" sz="12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CDA09FA-BA96-6B0D-C462-EA3B61CA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B272BB21-54EA-1684-E57D-91C8098637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262531"/>
              </p:ext>
            </p:extLst>
          </p:nvPr>
        </p:nvGraphicFramePr>
        <p:xfrm>
          <a:off x="8000999" y="1586956"/>
          <a:ext cx="3324226" cy="1672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Equation" r:id="rId3" imgW="3555720" imgH="1790640" progId="Equation.DSMT4">
                  <p:embed/>
                </p:oleObj>
              </mc:Choice>
              <mc:Fallback>
                <p:oleObj name="Equation" r:id="rId3" imgW="3555720" imgH="1790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00999" y="1586956"/>
                        <a:ext cx="3324226" cy="1672171"/>
                      </a:xfrm>
                      <a:prstGeom prst="rect">
                        <a:avLst/>
                      </a:prstGeom>
                      <a:ln>
                        <a:solidFill>
                          <a:schemeClr val="accent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EEE1214B-2C26-46CB-9B7A-E47AB3BF4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731965"/>
              </p:ext>
            </p:extLst>
          </p:nvPr>
        </p:nvGraphicFramePr>
        <p:xfrm>
          <a:off x="1633387" y="4130494"/>
          <a:ext cx="9091762" cy="24745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255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198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464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9951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Метанол</a:t>
                      </a:r>
                      <a:r>
                        <a:rPr lang="ru-RU" sz="1200" baseline="0" dirty="0">
                          <a:latin typeface="+mn-lt"/>
                        </a:rPr>
                        <a:t>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Гликоли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219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+mn-lt"/>
                        </a:rPr>
                        <a:t>+</a:t>
                      </a:r>
                      <a:endParaRPr lang="ru-RU" sz="3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Высокая депрессия температуры ГО;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Дешевый;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Можно использовать при </a:t>
                      </a:r>
                      <a:r>
                        <a:rPr lang="en-US" sz="1200" baseline="0" dirty="0">
                          <a:latin typeface="+mn-lt"/>
                        </a:rPr>
                        <a:t>t° &lt; (-40 °C)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Низкое ДНП</a:t>
                      </a:r>
                      <a:r>
                        <a:rPr lang="ru-RU" sz="1200" baseline="0" dirty="0">
                          <a:latin typeface="+mn-lt"/>
                        </a:rPr>
                        <a:t> – легче регенерация;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Нет азеотропа с водой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11038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+mn-lt"/>
                        </a:rPr>
                        <a:t>-</a:t>
                      </a:r>
                      <a:endParaRPr lang="ru-RU" sz="3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Высокое</a:t>
                      </a:r>
                      <a:r>
                        <a:rPr lang="ru-RU" sz="1200" baseline="0" dirty="0">
                          <a:latin typeface="+mn-lt"/>
                        </a:rPr>
                        <a:t> давление паров – затруднены: извлечение из газа, регенерацию, как правило, не проводят;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Большие потери с газами;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Азеотропная смесь с водой;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Высокая воспламеняемость, токсичность;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Дорогие;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Токсичность;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Ухудшает</a:t>
                      </a:r>
                      <a:r>
                        <a:rPr lang="ru-RU" sz="1200" baseline="0" dirty="0">
                          <a:latin typeface="+mn-lt"/>
                        </a:rPr>
                        <a:t> подготовку воды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 (для сброса с морских платформ);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Высокая вязкость;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+mn-lt"/>
                        </a:rPr>
                        <a:t>Могут застывать при очень низких </a:t>
                      </a:r>
                      <a:r>
                        <a:rPr lang="en-US" sz="1200" baseline="0" dirty="0">
                          <a:latin typeface="+mn-lt"/>
                        </a:rPr>
                        <a:t>t°</a:t>
                      </a:r>
                      <a:r>
                        <a:rPr lang="ru-RU" sz="1200" baseline="0" dirty="0">
                          <a:latin typeface="+mn-lt"/>
                        </a:rPr>
                        <a:t>;</a:t>
                      </a:r>
                      <a:endParaRPr lang="en-US" sz="1200" baseline="0" dirty="0">
                        <a:latin typeface="+mn-lt"/>
                      </a:endParaRP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Умеренные</a:t>
                      </a:r>
                      <a:r>
                        <a:rPr lang="ru-RU" sz="1200" baseline="0" dirty="0">
                          <a:latin typeface="+mn-lt"/>
                        </a:rPr>
                        <a:t> потери с УВ конденсатом, которые растут с понижением температуры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83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Способы осушки газа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5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7DCC9D-3262-B14D-05F9-3F46A2E6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Осушка газов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0072BF-EB0B-66C2-7261-D53CFDD6D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81750" cy="4547202"/>
          </a:xfrm>
        </p:spPr>
        <p:txBody>
          <a:bodyPr>
            <a:normAutofit/>
          </a:bodyPr>
          <a:lstStyle/>
          <a:p>
            <a:pPr marL="0" indent="358775" algn="just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600" b="1" i="1" dirty="0"/>
              <a:t>Способы осушки:</a:t>
            </a:r>
          </a:p>
          <a:p>
            <a:pPr marL="285750" lvl="1" indent="-285750" algn="just">
              <a:lnSpc>
                <a:spcPct val="120000"/>
              </a:lnSpc>
            </a:pPr>
            <a:r>
              <a:rPr lang="ru-RU" dirty="0">
                <a:cs typeface="Arial" panose="020B0604020202020204" pitchFamily="34" charset="0"/>
              </a:rPr>
              <a:t>Конденсация влаги за счет сжатия и/или охлаждения газа (т.н. низкотемпературные процессы).</a:t>
            </a:r>
          </a:p>
          <a:p>
            <a:pPr marL="285750" lvl="1" indent="-285750" algn="just">
              <a:lnSpc>
                <a:spcPct val="120000"/>
              </a:lnSpc>
            </a:pPr>
            <a:r>
              <a:rPr lang="ru-RU" dirty="0">
                <a:cs typeface="Arial" panose="020B0604020202020204" pitchFamily="34" charset="0"/>
              </a:rPr>
              <a:t>Абсорбционные процессы с использованием гликолей: </a:t>
            </a:r>
          </a:p>
          <a:p>
            <a:pPr marL="536575" lvl="2" indent="-268288" algn="just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ru-RU" sz="1600" dirty="0">
                <a:cs typeface="Arial" panose="020B0604020202020204" pitchFamily="34" charset="0"/>
              </a:rPr>
              <a:t>точка росы до (-50) °С.</a:t>
            </a:r>
          </a:p>
          <a:p>
            <a:pPr marL="285750" lvl="1" indent="-285750" algn="just">
              <a:lnSpc>
                <a:spcPct val="120000"/>
              </a:lnSpc>
            </a:pPr>
            <a:r>
              <a:rPr lang="ru-RU" dirty="0">
                <a:cs typeface="Arial" panose="020B0604020202020204" pitchFamily="34" charset="0"/>
              </a:rPr>
              <a:t>Адсорбционные процессы с применением специальных осушителей: </a:t>
            </a:r>
          </a:p>
          <a:p>
            <a:pPr marL="536575" lvl="2" indent="-268288" algn="just">
              <a:lnSpc>
                <a:spcPct val="120000"/>
              </a:lnSpc>
              <a:buFont typeface="Symbol" panose="05050102010706020507" pitchFamily="18" charset="2"/>
              <a:buChar char=""/>
            </a:pPr>
            <a:r>
              <a:rPr lang="ru-RU" sz="1600" dirty="0">
                <a:cs typeface="Arial" panose="020B0604020202020204" pitchFamily="34" charset="0"/>
              </a:rPr>
              <a:t>точка росы до (-100) °С и ниже;</a:t>
            </a:r>
          </a:p>
          <a:p>
            <a:pPr marL="536575" lvl="2" indent="-268288" algn="just">
              <a:lnSpc>
                <a:spcPct val="120000"/>
              </a:lnSpc>
              <a:buFont typeface="Symbol" panose="05050102010706020507" pitchFamily="18" charset="2"/>
              <a:buChar char=""/>
            </a:pPr>
            <a:r>
              <a:rPr lang="ru-RU" sz="1600" dirty="0">
                <a:cs typeface="Arial" panose="020B0604020202020204" pitchFamily="34" charset="0"/>
              </a:rPr>
              <a:t>депрессия точки росы до 100 °С;</a:t>
            </a:r>
          </a:p>
          <a:p>
            <a:pPr marL="536575" lvl="2" indent="-268288" algn="just">
              <a:lnSpc>
                <a:spcPct val="120000"/>
              </a:lnSpc>
              <a:buFont typeface="Symbol" panose="05050102010706020507" pitchFamily="18" charset="2"/>
              <a:buChar char=""/>
            </a:pPr>
            <a:r>
              <a:rPr lang="ru-RU" sz="1600" dirty="0">
                <a:cs typeface="Arial" panose="020B0604020202020204" pitchFamily="34" charset="0"/>
              </a:rPr>
              <a:t>обязательны для заводов по производству гелия, СПГ и т.п.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294EFFE-F2AB-FA45-8AD3-040FA0A9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7458810" y="1810404"/>
            <a:ext cx="3839124" cy="4860887"/>
            <a:chOff x="7704830" y="1368444"/>
            <a:chExt cx="3839124" cy="4860887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405" r="32639"/>
            <a:stretch/>
          </p:blipFill>
          <p:spPr bwMode="auto">
            <a:xfrm>
              <a:off x="7704830" y="1368444"/>
              <a:ext cx="3839124" cy="486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Овал 10"/>
            <p:cNvSpPr/>
            <p:nvPr/>
          </p:nvSpPr>
          <p:spPr>
            <a:xfrm>
              <a:off x="10997326" y="3609020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10925318" y="3429000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9737186" y="5373216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ru-RU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Прямая со стрелкой 13"/>
            <p:cNvCxnSpPr>
              <a:stCxn id="11" idx="3"/>
              <a:endCxn id="12" idx="7"/>
            </p:cNvCxnSpPr>
            <p:nvPr/>
          </p:nvCxnSpPr>
          <p:spPr>
            <a:xfrm flipH="1" flipV="1">
              <a:off x="10986781" y="3439545"/>
              <a:ext cx="21090" cy="23093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H="1">
              <a:off x="9798652" y="3501011"/>
              <a:ext cx="1126669" cy="1882753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011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7DCC9D-3262-B14D-05F9-3F46A2E6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Осушка охлаждением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0072BF-EB0B-66C2-7261-D53CFDD6D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91250" cy="4547202"/>
          </a:xfrm>
        </p:spPr>
        <p:txBody>
          <a:bodyPr>
            <a:normAutofit/>
          </a:bodyPr>
          <a:lstStyle/>
          <a:p>
            <a:pPr marL="0" indent="358775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ru-RU" sz="1600" dirty="0" smtClean="0"/>
              <a:t>При </a:t>
            </a:r>
            <a:r>
              <a:rPr lang="ru-RU" altLang="ru-RU" sz="1600" dirty="0"/>
              <a:t>охлаждении газа при постоянном </a:t>
            </a:r>
            <a:r>
              <a:rPr lang="ru-RU" altLang="ru-RU" sz="1600" dirty="0" smtClean="0"/>
              <a:t>давлении или при его снижении избыточная </a:t>
            </a:r>
            <a:r>
              <a:rPr lang="ru-RU" altLang="ru-RU" sz="1600" i="1" dirty="0" smtClean="0"/>
              <a:t> </a:t>
            </a:r>
            <a:r>
              <a:rPr lang="ru-RU" altLang="ru-RU" sz="1600" dirty="0"/>
              <a:t>влага  конденсируется, а точка его росы соответственно снижается. Нижний предел охлаждения газа ограничивается условиями образования гидратов. Применяется в комбинации с другими методами (</a:t>
            </a:r>
            <a:r>
              <a:rPr lang="ru-RU" altLang="ru-RU" sz="1600" b="1" u="sng" dirty="0"/>
              <a:t>для предварительного удаления основного количества влаги</a:t>
            </a:r>
            <a:r>
              <a:rPr lang="ru-RU" altLang="ru-RU" sz="1600" dirty="0"/>
              <a:t>).</a:t>
            </a:r>
          </a:p>
          <a:p>
            <a:pPr marL="0" indent="358775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ru-RU" sz="1600" dirty="0"/>
              <a:t>В качестве установки предварительного охлаждения понижение температуры перед основной осушкой должно быть не менее, чем на 5-6 °С</a:t>
            </a:r>
            <a:r>
              <a:rPr lang="ru-RU" altLang="ru-RU" sz="1600" dirty="0" smtClean="0"/>
              <a:t>.</a:t>
            </a: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294EFFE-F2AB-FA45-8AD3-040FA0A9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305" y="1752599"/>
            <a:ext cx="2161908" cy="471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448799" y="4425940"/>
            <a:ext cx="252412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Рисунок 1 – Часть принципиальной технологической схемы </a:t>
            </a:r>
            <a:r>
              <a:rPr lang="ru-RU" sz="1100" dirty="0"/>
              <a:t>подготовки </a:t>
            </a:r>
            <a:r>
              <a:rPr lang="ru-RU" sz="1100" dirty="0" err="1"/>
              <a:t>ачимовского</a:t>
            </a:r>
            <a:r>
              <a:rPr lang="ru-RU" sz="1100" dirty="0"/>
              <a:t> газа (НТС с эжектором</a:t>
            </a:r>
            <a:r>
              <a:rPr lang="ru-RU" sz="1100" dirty="0" smtClean="0"/>
              <a:t>): </a:t>
            </a:r>
          </a:p>
          <a:p>
            <a:pPr algn="ctr"/>
            <a:r>
              <a:rPr lang="ru-RU" sz="1100" dirty="0" smtClean="0"/>
              <a:t>К </a:t>
            </a:r>
            <a:r>
              <a:rPr lang="ru-RU" sz="1100" dirty="0"/>
              <a:t>– колонна-абсорбер; </a:t>
            </a:r>
            <a:endParaRPr lang="ru-RU" sz="1100" dirty="0" smtClean="0"/>
          </a:p>
          <a:p>
            <a:pPr algn="ctr"/>
            <a:r>
              <a:rPr lang="ru-RU" sz="1100" dirty="0" smtClean="0"/>
              <a:t>С </a:t>
            </a:r>
            <a:r>
              <a:rPr lang="ru-RU" sz="1100" dirty="0"/>
              <a:t>– </a:t>
            </a:r>
            <a:r>
              <a:rPr lang="ru-RU" sz="1100" dirty="0" smtClean="0"/>
              <a:t>сепаратор; Р </a:t>
            </a:r>
            <a:r>
              <a:rPr lang="ru-RU" sz="1100" dirty="0"/>
              <a:t>– разделитель</a:t>
            </a:r>
          </a:p>
        </p:txBody>
      </p:sp>
    </p:spTree>
    <p:extLst>
      <p:ext uri="{BB962C8B-B14F-4D97-AF65-F5344CB8AC3E}">
        <p14:creationId xmlns:p14="http://schemas.microsoft.com/office/powerpoint/2010/main" val="163054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Абсорбционная осушка газов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7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4B7D58-9199-7CA9-77AF-C8A52AEC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Абсорбционная осушка газов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3CA7FE-5FB6-1EA2-5654-C6053D10A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895" y="6285113"/>
            <a:ext cx="8204855" cy="3919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100" b="1" dirty="0"/>
              <a:t>Рисунок – Принципиальная технологическая схема установки абсорбционной осушки </a:t>
            </a:r>
            <a:r>
              <a:rPr lang="ru-RU" sz="1100" b="1" dirty="0" smtClean="0"/>
              <a:t>газа</a:t>
            </a:r>
            <a:endParaRPr lang="ru-RU" sz="11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C229864-AAA0-1270-7E0C-FD2BAA6C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 dirty="0"/>
          </a:p>
        </p:txBody>
      </p:sp>
      <p:pic>
        <p:nvPicPr>
          <p:cNvPr id="6" name="Picture 2" descr="File:Diethylene-glycol-chemical.svg">
            <a:extLst>
              <a:ext uri="{FF2B5EF4-FFF2-40B4-BE49-F238E27FC236}">
                <a16:creationId xmlns:a16="http://schemas.microsoft.com/office/drawing/2014/main" xmlns="" id="{5DFD1F94-57DB-EC17-EA09-A627024E7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07"/>
          <a:stretch>
            <a:fillRect/>
          </a:stretch>
        </p:blipFill>
        <p:spPr bwMode="auto">
          <a:xfrm>
            <a:off x="8691131" y="4168276"/>
            <a:ext cx="3111124" cy="70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99450BF-9C55-F2BA-3E64-2BBDC7504FA6}"/>
              </a:ext>
            </a:extLst>
          </p:cNvPr>
          <p:cNvSpPr txBox="1">
            <a:spLocks/>
          </p:cNvSpPr>
          <p:nvPr/>
        </p:nvSpPr>
        <p:spPr bwMode="auto">
          <a:xfrm>
            <a:off x="8474187" y="4870582"/>
            <a:ext cx="3619500" cy="41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+mn-lt"/>
              </a:rPr>
              <a:t>Диэтиленгликоль</a:t>
            </a:r>
          </a:p>
        </p:txBody>
      </p:sp>
      <p:pic>
        <p:nvPicPr>
          <p:cNvPr id="8" name="Picture 4" descr="File:Triethylene glycol.png">
            <a:extLst>
              <a:ext uri="{FF2B5EF4-FFF2-40B4-BE49-F238E27FC236}">
                <a16:creationId xmlns:a16="http://schemas.microsoft.com/office/drawing/2014/main" xmlns="" id="{F35A086C-24B7-328A-FE4A-9597C379F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075" y="3438238"/>
            <a:ext cx="2603724" cy="30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24BB651E-4106-E964-D142-6A03A59F351E}"/>
              </a:ext>
            </a:extLst>
          </p:cNvPr>
          <p:cNvSpPr txBox="1">
            <a:spLocks/>
          </p:cNvSpPr>
          <p:nvPr/>
        </p:nvSpPr>
        <p:spPr bwMode="auto">
          <a:xfrm>
            <a:off x="8594043" y="3789454"/>
            <a:ext cx="3379787" cy="48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+mn-lt"/>
              </a:rPr>
              <a:t>Триэтиленгликоль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93" y="1983124"/>
            <a:ext cx="7905750" cy="409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05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F5C47EC3-C293-166A-E9FC-6ABC5131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Абсорбционная осушка газов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852730B-E5E6-9C87-69C1-3BC96C62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0F9DEAC-604B-50B9-BBCD-4A2FB7653CFD}"/>
              </a:ext>
            </a:extLst>
          </p:cNvPr>
          <p:cNvSpPr txBox="1"/>
          <p:nvPr/>
        </p:nvSpPr>
        <p:spPr>
          <a:xfrm>
            <a:off x="3335218" y="6095376"/>
            <a:ext cx="5649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– Принципиальная технологическая схема установки осушки газа </a:t>
            </a:r>
            <a:r>
              <a:rPr lang="ru-RU" sz="1200" b="1" dirty="0" err="1" smtClean="0"/>
              <a:t>Ямбургского</a:t>
            </a:r>
            <a:r>
              <a:rPr lang="ru-RU" sz="1200" b="1" dirty="0" smtClean="0"/>
              <a:t> </a:t>
            </a:r>
            <a:r>
              <a:rPr lang="ru-RU" sz="1200" b="1" dirty="0"/>
              <a:t>месторождения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043" y="1871351"/>
            <a:ext cx="60007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81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а</a:t>
            </a:r>
            <a:r>
              <a:rPr lang="ru-RU" sz="2000" dirty="0" smtClean="0">
                <a:solidFill>
                  <a:schemeClr val="tx1"/>
                </a:solidFill>
              </a:rPr>
              <a:t>бсорберы осушки газа </a:t>
            </a:r>
            <a:r>
              <a:rPr lang="ru-RU" sz="2000" dirty="0" smtClean="0"/>
              <a:t>на </a:t>
            </a:r>
            <a:r>
              <a:rPr lang="ru-RU" sz="2000" dirty="0" smtClean="0">
                <a:solidFill>
                  <a:schemeClr val="tx1"/>
                </a:solidFill>
              </a:rPr>
              <a:t>УКПГ </a:t>
            </a:r>
            <a:r>
              <a:rPr lang="ru-RU" sz="2000" dirty="0" err="1" smtClean="0">
                <a:solidFill>
                  <a:schemeClr val="tx1"/>
                </a:solidFill>
              </a:rPr>
              <a:t>сеноманских</a:t>
            </a:r>
            <a:r>
              <a:rPr lang="ru-RU" sz="2000" dirty="0" smtClean="0">
                <a:solidFill>
                  <a:schemeClr val="tx1"/>
                </a:solidFill>
              </a:rPr>
              <a:t> залежей </a:t>
            </a:r>
            <a:r>
              <a:rPr lang="ru-RU" sz="2000" dirty="0" err="1" smtClean="0">
                <a:solidFill>
                  <a:schemeClr val="tx1"/>
                </a:solidFill>
              </a:rPr>
              <a:t>уренгойского</a:t>
            </a:r>
            <a:r>
              <a:rPr lang="ru-RU" sz="2000" dirty="0" smtClean="0">
                <a:solidFill>
                  <a:schemeClr val="tx1"/>
                </a:solidFill>
              </a:rPr>
              <a:t> НГКМ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/>
                </a:solidFill>
              </a:rPr>
              <a:t>Абсорберы ГП-252 (УКПГ 1-4): единичная производительность технологической нитки – 3-5 млн. м</a:t>
            </a:r>
            <a:r>
              <a:rPr lang="ru-RU" baseline="30000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/сут; диаметр – 1600 мм.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</a:t>
            </a:r>
            <a:r>
              <a:rPr lang="ru-RU" dirty="0" smtClean="0">
                <a:solidFill>
                  <a:schemeClr val="tx1"/>
                </a:solidFill>
              </a:rPr>
              <a:t>ГП-365 </a:t>
            </a:r>
            <a:r>
              <a:rPr lang="ru-RU" dirty="0">
                <a:solidFill>
                  <a:schemeClr val="tx1"/>
                </a:solidFill>
              </a:rPr>
              <a:t>(УКПГ </a:t>
            </a:r>
            <a:r>
              <a:rPr lang="ru-RU" dirty="0" smtClean="0">
                <a:solidFill>
                  <a:schemeClr val="tx1"/>
                </a:solidFill>
              </a:rPr>
              <a:t>5-10): </a:t>
            </a:r>
            <a:r>
              <a:rPr lang="ru-RU" dirty="0">
                <a:solidFill>
                  <a:schemeClr val="tx1"/>
                </a:solidFill>
              </a:rPr>
              <a:t>производительность технологической нитки – </a:t>
            </a:r>
            <a:r>
              <a:rPr lang="ru-RU" dirty="0" smtClean="0">
                <a:solidFill>
                  <a:schemeClr val="tx1"/>
                </a:solidFill>
              </a:rPr>
              <a:t>5 </a:t>
            </a:r>
            <a:r>
              <a:rPr lang="ru-RU" dirty="0">
                <a:solidFill>
                  <a:schemeClr val="tx1"/>
                </a:solidFill>
              </a:rPr>
              <a:t>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</a:t>
            </a:r>
            <a:r>
              <a:rPr lang="ru-RU" dirty="0" smtClean="0">
                <a:solidFill>
                  <a:schemeClr val="tx1"/>
                </a:solidFill>
              </a:rPr>
              <a:t>1200 мм; высота – 16 м; 90 шт.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</a:t>
            </a:r>
            <a:r>
              <a:rPr lang="ru-RU" dirty="0" smtClean="0">
                <a:solidFill>
                  <a:schemeClr val="tx1"/>
                </a:solidFill>
              </a:rPr>
              <a:t>ГП-502 </a:t>
            </a:r>
            <a:r>
              <a:rPr lang="ru-RU" dirty="0">
                <a:solidFill>
                  <a:schemeClr val="tx1"/>
                </a:solidFill>
              </a:rPr>
              <a:t>(УКПГ </a:t>
            </a:r>
            <a:r>
              <a:rPr lang="ru-RU" dirty="0" smtClean="0">
                <a:solidFill>
                  <a:schemeClr val="tx1"/>
                </a:solidFill>
              </a:rPr>
              <a:t>11-15): </a:t>
            </a:r>
            <a:r>
              <a:rPr lang="ru-RU" dirty="0">
                <a:solidFill>
                  <a:schemeClr val="tx1"/>
                </a:solidFill>
              </a:rPr>
              <a:t>производительность технологической нитки – </a:t>
            </a:r>
            <a:r>
              <a:rPr lang="ru-RU" dirty="0" smtClean="0">
                <a:solidFill>
                  <a:schemeClr val="tx1"/>
                </a:solidFill>
              </a:rPr>
              <a:t>10 </a:t>
            </a:r>
            <a:r>
              <a:rPr lang="ru-RU" dirty="0">
                <a:solidFill>
                  <a:schemeClr val="tx1"/>
                </a:solidFill>
              </a:rPr>
              <a:t>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</a:t>
            </a:r>
            <a:r>
              <a:rPr lang="ru-RU" dirty="0" smtClean="0">
                <a:solidFill>
                  <a:schemeClr val="tx1"/>
                </a:solidFill>
              </a:rPr>
              <a:t>1800 </a:t>
            </a:r>
            <a:r>
              <a:rPr lang="ru-RU" dirty="0">
                <a:solidFill>
                  <a:schemeClr val="tx1"/>
                </a:solidFill>
              </a:rPr>
              <a:t>мм; высота – </a:t>
            </a:r>
            <a:r>
              <a:rPr lang="ru-RU" dirty="0" smtClean="0">
                <a:solidFill>
                  <a:schemeClr val="tx1"/>
                </a:solidFill>
              </a:rPr>
              <a:t>16,6 </a:t>
            </a:r>
            <a:r>
              <a:rPr lang="ru-RU" dirty="0">
                <a:solidFill>
                  <a:schemeClr val="tx1"/>
                </a:solidFill>
              </a:rPr>
              <a:t>м; 90 шт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/>
                </a:solidFill>
              </a:rPr>
              <a:t>Абсорберы ГП-778 </a:t>
            </a:r>
            <a:r>
              <a:rPr lang="ru-RU" dirty="0">
                <a:solidFill>
                  <a:schemeClr val="tx1"/>
                </a:solidFill>
              </a:rPr>
              <a:t>(УКПГ </a:t>
            </a:r>
            <a:r>
              <a:rPr lang="ru-RU" dirty="0" smtClean="0">
                <a:solidFill>
                  <a:schemeClr val="tx1"/>
                </a:solidFill>
              </a:rPr>
              <a:t>3, 4, 6, 7 </a:t>
            </a:r>
            <a:r>
              <a:rPr lang="ru-RU" dirty="0" err="1" smtClean="0">
                <a:solidFill>
                  <a:schemeClr val="tx1"/>
                </a:solidFill>
              </a:rPr>
              <a:t>Ямбургского</a:t>
            </a:r>
            <a:r>
              <a:rPr lang="ru-RU" dirty="0" smtClean="0">
                <a:solidFill>
                  <a:schemeClr val="tx1"/>
                </a:solidFill>
              </a:rPr>
              <a:t> НГКМ): </a:t>
            </a:r>
            <a:r>
              <a:rPr lang="ru-RU" dirty="0">
                <a:solidFill>
                  <a:schemeClr val="tx1"/>
                </a:solidFill>
              </a:rPr>
              <a:t>производительность технологической нитки – 10 млн. </a:t>
            </a:r>
            <a:r>
              <a:rPr lang="ru-RU" dirty="0" smtClean="0">
                <a:solidFill>
                  <a:schemeClr val="tx1"/>
                </a:solidFill>
              </a:rPr>
              <a:t>м</a:t>
            </a:r>
            <a:r>
              <a:rPr lang="ru-RU" baseline="30000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/сут.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1628775"/>
            <a:ext cx="225737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62483" y="6177982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Рисунок – </a:t>
            </a:r>
            <a:r>
              <a:rPr lang="ru-RU" sz="1050" b="1" dirty="0" smtClean="0"/>
              <a:t>Схема абсорбера ГП-252</a:t>
            </a:r>
            <a:endParaRPr lang="ru-RU" sz="105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1571625"/>
            <a:ext cx="306791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958108" y="6177982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Рисунок – </a:t>
            </a:r>
            <a:r>
              <a:rPr lang="ru-RU" sz="1050" b="1" dirty="0" smtClean="0"/>
              <a:t>Схема абсорбера ГП-365</a:t>
            </a:r>
            <a:endParaRPr lang="ru-RU" sz="1050" b="1" dirty="0"/>
          </a:p>
        </p:txBody>
      </p:sp>
    </p:spTree>
    <p:extLst>
      <p:ext uri="{BB962C8B-B14F-4D97-AF65-F5344CB8AC3E}">
        <p14:creationId xmlns:p14="http://schemas.microsoft.com/office/powerpoint/2010/main" val="371612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F5C47EC3-C293-166A-E9FC-6ABC5131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Абсорбционная осушка газов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852730B-E5E6-9C87-69C1-3BC96C62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6098123F-7D55-87EC-531B-748B98C3750C}"/>
              </a:ext>
            </a:extLst>
          </p:cNvPr>
          <p:cNvGrpSpPr/>
          <p:nvPr/>
        </p:nvGrpSpPr>
        <p:grpSpPr>
          <a:xfrm>
            <a:off x="1763624" y="1611985"/>
            <a:ext cx="8618269" cy="3056250"/>
            <a:chOff x="1550146" y="1979629"/>
            <a:chExt cx="9299587" cy="3297862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xmlns="" id="{2BA27069-7999-50E3-C7C5-F95B3BBF5A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85" b="15768"/>
            <a:stretch/>
          </p:blipFill>
          <p:spPr bwMode="auto">
            <a:xfrm>
              <a:off x="2358126" y="1979629"/>
              <a:ext cx="7280275" cy="3297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AEB41C9D-E988-1A46-9895-D03A367BF6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50146" y="2255766"/>
              <a:ext cx="1949096" cy="83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Температура контакта – 10-20 °С</a:t>
              </a:r>
            </a:p>
          </p:txBody>
        </p:sp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xmlns="" id="{2548EBAB-361F-FDE2-585F-C5602A7442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441876" y="4308016"/>
              <a:ext cx="2270197" cy="83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Температура </a:t>
              </a: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в испарителе – 160 °С</a:t>
              </a:r>
            </a:p>
          </p:txBody>
        </p:sp>
        <p:sp>
          <p:nvSpPr>
            <p:cNvPr id="13" name="Заголовок 1">
              <a:extLst>
                <a:ext uri="{FF2B5EF4-FFF2-40B4-BE49-F238E27FC236}">
                  <a16:creationId xmlns:a16="http://schemas.microsoft.com/office/drawing/2014/main" xmlns="" id="{362112F6-09E3-E7A6-B175-0360E21CA7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79536" y="2856703"/>
              <a:ext cx="2270197" cy="83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Остаточное давление – 200 мм </a:t>
              </a:r>
              <a:r>
                <a:rPr lang="en-US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Hg</a:t>
              </a:r>
              <a:endParaRPr lang="ru-RU" altLang="ru-RU" sz="1100" b="1" dirty="0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0F9DEAC-604B-50B9-BBCD-4A2FB7653CFD}"/>
              </a:ext>
            </a:extLst>
          </p:cNvPr>
          <p:cNvSpPr txBox="1"/>
          <p:nvPr/>
        </p:nvSpPr>
        <p:spPr>
          <a:xfrm>
            <a:off x="1198750" y="4590738"/>
            <a:ext cx="97944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– Принципиальная технологическая схема установки осушки газа Уренгойского месторождения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BD412FF-6C7A-B834-9A50-9842E4E44015}"/>
              </a:ext>
            </a:extLst>
          </p:cNvPr>
          <p:cNvSpPr txBox="1"/>
          <p:nvPr/>
        </p:nvSpPr>
        <p:spPr>
          <a:xfrm>
            <a:off x="6353173" y="4903705"/>
            <a:ext cx="5181602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 smtClean="0"/>
              <a:t>Концентрация </a:t>
            </a:r>
            <a:r>
              <a:rPr lang="ru-RU" altLang="ru-RU" sz="1200" dirty="0"/>
              <a:t>воды в: РДЭГ – 1,4-1,8 %; НДЭГ – 5-7 %;</a:t>
            </a:r>
          </a:p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/>
              <a:t>Расход газа – 1,2-1,3 млн. м</a:t>
            </a:r>
            <a:r>
              <a:rPr lang="ru-RU" altLang="ru-RU" sz="1200" baseline="30000" dirty="0"/>
              <a:t>3</a:t>
            </a:r>
            <a:r>
              <a:rPr lang="ru-RU" altLang="ru-RU" sz="1200" dirty="0"/>
              <a:t>/ч (проектные - 3 млн. м</a:t>
            </a:r>
            <a:r>
              <a:rPr lang="ru-RU" altLang="ru-RU" sz="1200" baseline="30000" dirty="0"/>
              <a:t>3</a:t>
            </a:r>
            <a:r>
              <a:rPr lang="ru-RU" altLang="ru-RU" sz="1200" dirty="0"/>
              <a:t>/ч)</a:t>
            </a:r>
          </a:p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/>
              <a:t>Подача РДЭГ – </a:t>
            </a:r>
            <a:r>
              <a:rPr lang="ru-RU" altLang="ru-RU" sz="1200" dirty="0" smtClean="0"/>
              <a:t>3-4 кг/тыс. </a:t>
            </a:r>
            <a:r>
              <a:rPr lang="ru-RU" altLang="ru-RU" sz="1200" dirty="0"/>
              <a:t>м</a:t>
            </a:r>
            <a:r>
              <a:rPr lang="ru-RU" altLang="ru-RU" sz="1200" baseline="30000" dirty="0"/>
              <a:t>3</a:t>
            </a:r>
            <a:endParaRPr lang="ru-RU" altLang="ru-RU" sz="1200" baseline="-25000" dirty="0"/>
          </a:p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/>
              <a:t>Точка росы по влаге – (-18)-(-22) °</a:t>
            </a:r>
            <a:r>
              <a:rPr lang="ru-RU" altLang="ru-RU" sz="1200" dirty="0" smtClean="0"/>
              <a:t>С</a:t>
            </a:r>
          </a:p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 smtClean="0"/>
              <a:t>перепад </a:t>
            </a:r>
            <a:r>
              <a:rPr lang="ru-RU" altLang="ru-RU" sz="1200" dirty="0"/>
              <a:t>давлений в абсорбере – 35-70 кПа; </a:t>
            </a:r>
            <a:endParaRPr lang="ru-RU" altLang="ru-RU" sz="1200" dirty="0" smtClean="0"/>
          </a:p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 smtClean="0"/>
              <a:t>КПД </a:t>
            </a:r>
            <a:r>
              <a:rPr lang="ru-RU" altLang="ru-RU" sz="1200" dirty="0"/>
              <a:t>тарелок (абсорбер) – </a:t>
            </a:r>
            <a:r>
              <a:rPr lang="ru-RU" altLang="ru-RU" sz="1200" dirty="0" smtClean="0"/>
              <a:t>25-30 %; </a:t>
            </a:r>
          </a:p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 smtClean="0"/>
              <a:t>время пребывания в выветривателе – 10-20 минут;</a:t>
            </a:r>
            <a:endParaRPr lang="ru-RU" altLang="ru-RU" sz="12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BD412FF-6C7A-B834-9A50-9842E4E44015}"/>
              </a:ext>
            </a:extLst>
          </p:cNvPr>
          <p:cNvSpPr txBox="1"/>
          <p:nvPr/>
        </p:nvSpPr>
        <p:spPr>
          <a:xfrm>
            <a:off x="847725" y="4904540"/>
            <a:ext cx="499110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/>
              <a:t>А-201 – колонна </a:t>
            </a:r>
            <a:r>
              <a:rPr lang="ru-RU" altLang="ru-RU" sz="1200" dirty="0" err="1"/>
              <a:t>диам</a:t>
            </a:r>
            <a:r>
              <a:rPr lang="ru-RU" altLang="ru-RU" sz="1200" dirty="0"/>
              <a:t>. </a:t>
            </a:r>
            <a:r>
              <a:rPr lang="ru-RU" altLang="ru-RU" sz="1200" dirty="0" smtClean="0"/>
              <a:t>1,6 (1,2) м, </a:t>
            </a:r>
            <a:r>
              <a:rPr lang="ru-RU" altLang="ru-RU" sz="1200" dirty="0"/>
              <a:t>высота 16 м, имеет 3 секции: </a:t>
            </a:r>
            <a:r>
              <a:rPr lang="ru-RU" altLang="ru-RU" sz="1200" dirty="0" smtClean="0"/>
              <a:t>сепарационную (1 тарелка с 86 прямоточных центробежных элементов </a:t>
            </a:r>
            <a:r>
              <a:rPr lang="en-US" altLang="ru-RU" sz="1200" dirty="0" smtClean="0"/>
              <a:t>ø </a:t>
            </a:r>
            <a:r>
              <a:rPr lang="ru-RU" altLang="ru-RU" sz="1200" dirty="0" smtClean="0"/>
              <a:t>60 мм), массообменную</a:t>
            </a:r>
            <a:r>
              <a:rPr lang="en-US" altLang="ru-RU" sz="1200" dirty="0" smtClean="0"/>
              <a:t> (5 </a:t>
            </a:r>
            <a:r>
              <a:rPr lang="ru-RU" altLang="ru-RU" sz="1200" dirty="0" smtClean="0"/>
              <a:t>ступеней: </a:t>
            </a:r>
            <a:r>
              <a:rPr lang="ru-RU" altLang="ru-RU" sz="1200" dirty="0" err="1" smtClean="0"/>
              <a:t>ситчатая</a:t>
            </a:r>
            <a:r>
              <a:rPr lang="ru-RU" altLang="ru-RU" sz="1200" dirty="0" smtClean="0"/>
              <a:t> тарелка и прямоточный сепарационный элемент</a:t>
            </a:r>
            <a:r>
              <a:rPr lang="en-US" altLang="ru-RU" sz="1200" dirty="0" smtClean="0"/>
              <a:t>)</a:t>
            </a:r>
            <a:r>
              <a:rPr lang="ru-RU" altLang="ru-RU" sz="1200" dirty="0" smtClean="0"/>
              <a:t> </a:t>
            </a:r>
            <a:r>
              <a:rPr lang="ru-RU" altLang="ru-RU" sz="1200" dirty="0"/>
              <a:t>и секцию улавливания </a:t>
            </a:r>
            <a:r>
              <a:rPr lang="ru-RU" altLang="ru-RU" sz="1200" dirty="0" smtClean="0"/>
              <a:t>гликоля (54 фильтр-патрона из лавсанового технического полотна). </a:t>
            </a:r>
          </a:p>
          <a:p>
            <a:pPr marL="171450" indent="-17145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altLang="ru-RU" sz="1200" dirty="0"/>
              <a:t>десорбер – насадка, эквивалентная 3-4 тарелкам;</a:t>
            </a:r>
          </a:p>
        </p:txBody>
      </p:sp>
    </p:spTree>
    <p:extLst>
      <p:ext uri="{BB962C8B-B14F-4D97-AF65-F5344CB8AC3E}">
        <p14:creationId xmlns:p14="http://schemas.microsoft.com/office/powerpoint/2010/main" val="245730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663CEE-AC83-29D8-7593-A2CBDE1D5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Основные факторы </a:t>
            </a:r>
            <a:r>
              <a:rPr lang="ru-RU" sz="2800" dirty="0" smtClean="0"/>
              <a:t>процесса.</a:t>
            </a:r>
            <a:br>
              <a:rPr lang="ru-RU" sz="2800" dirty="0" smtClean="0"/>
            </a:br>
            <a:r>
              <a:rPr lang="ru-RU" altLang="ru-RU" sz="2800" dirty="0" smtClean="0"/>
              <a:t>Давление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82F54D-4B6C-9804-5749-159F68A7A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51025"/>
            <a:ext cx="4572000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ru-RU" sz="1400" dirty="0" smtClean="0"/>
              <a:t>Повышение </a:t>
            </a:r>
            <a:r>
              <a:rPr lang="ru-RU" altLang="ru-RU" sz="1400" b="1" i="1" dirty="0"/>
              <a:t>давления </a:t>
            </a:r>
            <a:r>
              <a:rPr lang="ru-RU" altLang="ru-RU" sz="1400" dirty="0"/>
              <a:t>снижает влагосодержание газа и, следовательно, уменьшает количество раствора, которое необходимо подавать на осушку.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Давление соответствует проектному, как правило, до 7,4 </a:t>
            </a:r>
            <a:r>
              <a:rPr lang="ru-RU" sz="1400" dirty="0" smtClean="0"/>
              <a:t>МПа</a:t>
            </a:r>
            <a:r>
              <a:rPr lang="ru-RU" sz="1400" dirty="0"/>
              <a:t>.</a:t>
            </a:r>
            <a:endParaRPr lang="ru-RU" sz="1400" dirty="0" smtClean="0"/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400" dirty="0" smtClean="0"/>
              <a:t>С </a:t>
            </a:r>
            <a:r>
              <a:rPr lang="ru-RU" sz="1400" dirty="0"/>
              <a:t>учетом постепенного падения пластового давления:</a:t>
            </a: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400" dirty="0"/>
              <a:t>увеличивается степень извлечения влаги;</a:t>
            </a: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1400" dirty="0"/>
              <a:t>требуется строительство ДКС (до или после абсорбера);</a:t>
            </a:r>
            <a:endParaRPr lang="ru-RU" alt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5FA3239-D022-3C51-5D5E-4ED97BCB7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AD8A7D5-C6D2-B177-C028-CFE574758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843" y="1879200"/>
            <a:ext cx="655796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4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DDDEDA-F80B-2998-CC8D-FBAB0B1CF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Основные факторы </a:t>
            </a:r>
            <a:r>
              <a:rPr lang="ru-RU" sz="2800" dirty="0" smtClean="0"/>
              <a:t>процесса.</a:t>
            </a:r>
            <a:br>
              <a:rPr lang="ru-RU" sz="2800" dirty="0" smtClean="0"/>
            </a:br>
            <a:r>
              <a:rPr lang="ru-RU" altLang="ru-RU" sz="2800" dirty="0" smtClean="0"/>
              <a:t>Температура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7F558F2-9E3C-C584-D334-8E26097A9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81675" cy="4547202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dirty="0" smtClean="0"/>
              <a:t>В </a:t>
            </a:r>
            <a:r>
              <a:rPr lang="ru-RU" altLang="ru-RU" sz="1600" dirty="0"/>
              <a:t>значительной степени осушка зависит от </a:t>
            </a:r>
            <a:r>
              <a:rPr lang="ru-RU" altLang="ru-RU" sz="1600" b="1" i="1" dirty="0"/>
              <a:t>температуры контакта </a:t>
            </a:r>
            <a:r>
              <a:rPr lang="ru-RU" altLang="ru-RU" sz="1600" dirty="0"/>
              <a:t>газ – абсорбент.</a:t>
            </a:r>
          </a:p>
          <a:p>
            <a:pPr marL="0" indent="45720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dirty="0"/>
              <a:t>Повышение </a:t>
            </a:r>
            <a:r>
              <a:rPr lang="ru-RU" altLang="ru-RU" sz="1600" b="1" i="1" dirty="0"/>
              <a:t>температуры контакта </a:t>
            </a:r>
            <a:r>
              <a:rPr lang="ru-RU" altLang="ru-RU" sz="1600" dirty="0"/>
              <a:t>увеличивает парциальное давление воды над абсорбентом и тем самым повышает точку росы осушаемого газа; также возрастают потери гликолей от испарения. </a:t>
            </a:r>
            <a:r>
              <a:rPr lang="ru-RU" altLang="ru-RU" sz="1600" dirty="0" smtClean="0"/>
              <a:t>Нижняя </a:t>
            </a:r>
            <a:r>
              <a:rPr lang="ru-RU" altLang="ru-RU" sz="1600" dirty="0"/>
              <a:t>граница обусловлена снижений влагопоглощающей способности из-за повышения вязкости</a:t>
            </a:r>
            <a:r>
              <a:rPr lang="ru-RU" altLang="ru-RU" sz="1600" dirty="0" smtClean="0"/>
              <a:t>.</a:t>
            </a:r>
          </a:p>
          <a:p>
            <a:pPr marL="0" indent="45720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dirty="0"/>
              <a:t>Чем ниже </a:t>
            </a:r>
            <a:r>
              <a:rPr lang="ru-RU" altLang="ru-RU" sz="1600" dirty="0" err="1"/>
              <a:t>Т</a:t>
            </a:r>
            <a:r>
              <a:rPr lang="ru-RU" altLang="ru-RU" sz="1600" baseline="-25000" dirty="0" err="1"/>
              <a:t>газа</a:t>
            </a:r>
            <a:r>
              <a:rPr lang="ru-RU" altLang="ru-RU" sz="1600" dirty="0"/>
              <a:t> (</a:t>
            </a:r>
            <a:r>
              <a:rPr lang="ru-RU" altLang="ru-RU" sz="1600" dirty="0" err="1"/>
              <a:t>Т</a:t>
            </a:r>
            <a:r>
              <a:rPr lang="ru-RU" altLang="ru-RU" sz="1600" baseline="-25000" dirty="0" err="1"/>
              <a:t>контакта</a:t>
            </a:r>
            <a:r>
              <a:rPr lang="ru-RU" altLang="ru-RU" sz="1600" dirty="0"/>
              <a:t>), тем </a:t>
            </a:r>
            <a:r>
              <a:rPr lang="ru-RU" altLang="ru-RU" sz="1600" i="1" dirty="0"/>
              <a:t>меньше</a:t>
            </a:r>
            <a:r>
              <a:rPr lang="ru-RU" altLang="ru-RU" sz="1600" dirty="0"/>
              <a:t> его </a:t>
            </a:r>
            <a:r>
              <a:rPr lang="ru-RU" altLang="ru-RU" sz="1600" i="1" dirty="0"/>
              <a:t>равновесная влагоемкость: </a:t>
            </a:r>
            <a:r>
              <a:rPr lang="ru-RU" altLang="ru-RU" sz="1600" dirty="0"/>
              <a:t>требуется </a:t>
            </a:r>
            <a:r>
              <a:rPr lang="ru-RU" altLang="ru-RU" sz="1600" i="1" dirty="0"/>
              <a:t>меньший расход абсорбента</a:t>
            </a:r>
            <a:r>
              <a:rPr lang="ru-RU" altLang="ru-RU" sz="1600" dirty="0"/>
              <a:t> – снижаются затраты на перекачку и аппараты, но </a:t>
            </a:r>
            <a:r>
              <a:rPr lang="ru-RU" altLang="ru-RU" sz="1600" i="1" dirty="0"/>
              <a:t>выше вязкость раствора</a:t>
            </a:r>
            <a:r>
              <a:rPr lang="ru-RU" altLang="ru-RU" sz="1600" dirty="0"/>
              <a:t>;</a:t>
            </a:r>
          </a:p>
          <a:p>
            <a:pPr marL="0" indent="45720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u="sng" dirty="0" smtClean="0"/>
              <a:t>Как </a:t>
            </a:r>
            <a:r>
              <a:rPr lang="ru-RU" altLang="ru-RU" sz="1600" b="1" u="sng" dirty="0"/>
              <a:t>правило: 10-38 °С.</a:t>
            </a: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CF931B5-4E47-B26C-80B0-48E05A41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23</a:t>
            </a:fld>
            <a:endParaRPr lang="ru-RU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76B7B7F-93D8-4F96-5361-D89ABD8E8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4" y="1527994"/>
            <a:ext cx="2579686" cy="288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0EC3469-9C4D-646A-0AAD-F71C19272C00}"/>
              </a:ext>
            </a:extLst>
          </p:cNvPr>
          <p:cNvSpPr txBox="1"/>
          <p:nvPr/>
        </p:nvSpPr>
        <p:spPr>
          <a:xfrm>
            <a:off x="9277350" y="1637798"/>
            <a:ext cx="28368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Рисунок – Зависимость между температурой контакта и требуемой концентрацией гликоля в растворе для осушки газа до точки росы </a:t>
            </a:r>
            <a:r>
              <a:rPr lang="ru-RU" sz="1200" dirty="0" smtClean="0"/>
              <a:t>(-20) </a:t>
            </a:r>
            <a:r>
              <a:rPr lang="ru-RU" sz="1200" dirty="0" smtClean="0">
                <a:sym typeface="Symbol" panose="05050102010706020507" pitchFamily="18" charset="2"/>
              </a:rPr>
              <a:t></a:t>
            </a:r>
            <a:r>
              <a:rPr lang="ru-RU" sz="1200" dirty="0">
                <a:sym typeface="Symbol" panose="05050102010706020507" pitchFamily="18" charset="2"/>
              </a:rPr>
              <a:t>С</a:t>
            </a:r>
            <a:endParaRPr lang="ru-RU" sz="12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ABB0BEF-EB81-9E78-B7DE-E396B0337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9"/>
          <a:stretch/>
        </p:blipFill>
        <p:spPr bwMode="auto">
          <a:xfrm>
            <a:off x="9372121" y="3943831"/>
            <a:ext cx="2564601" cy="243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B200186-AA28-6849-DD36-862230A42EA9}"/>
              </a:ext>
            </a:extLst>
          </p:cNvPr>
          <p:cNvSpPr txBox="1"/>
          <p:nvPr/>
        </p:nvSpPr>
        <p:spPr>
          <a:xfrm>
            <a:off x="6943725" y="5178155"/>
            <a:ext cx="23968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Рисунок – Зависимость оптимальной температуры контакта от концентрации раствора гликоля: </a:t>
            </a:r>
            <a:endParaRPr lang="ru-RU" sz="1200" dirty="0" smtClean="0"/>
          </a:p>
          <a:p>
            <a:pPr algn="r"/>
            <a:r>
              <a:rPr lang="ru-RU" sz="1200" dirty="0" smtClean="0"/>
              <a:t>1 </a:t>
            </a:r>
            <a:r>
              <a:rPr lang="ru-RU" sz="1200" dirty="0"/>
              <a:t>– ТЭГ; 2 – ДЭГ</a:t>
            </a:r>
          </a:p>
        </p:txBody>
      </p:sp>
    </p:spTree>
    <p:extLst>
      <p:ext uri="{BB962C8B-B14F-4D97-AF65-F5344CB8AC3E}">
        <p14:creationId xmlns:p14="http://schemas.microsoft.com/office/powerpoint/2010/main" val="3017970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F95A4D-D73B-B407-66D0-FE083279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Основные факторы </a:t>
            </a:r>
            <a:r>
              <a:rPr lang="ru-RU" sz="2800" dirty="0" smtClean="0"/>
              <a:t>процесса.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altLang="ru-RU" sz="2800" dirty="0"/>
              <a:t>Характеристики </a:t>
            </a:r>
            <a:r>
              <a:rPr lang="ru-RU" altLang="ru-RU" sz="2800" dirty="0" smtClean="0"/>
              <a:t>абсорбента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9C4A0A-581F-771E-DF3F-E6C5954C8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699" y="1883290"/>
            <a:ext cx="11185526" cy="3323710"/>
          </a:xfrm>
        </p:spPr>
        <p:txBody>
          <a:bodyPr>
            <a:noAutofit/>
          </a:bodyPr>
          <a:lstStyle/>
          <a:p>
            <a:pPr marL="0" indent="266700" algn="just" eaLnBrk="1" hangingPunct="1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400" b="1" i="1" dirty="0"/>
              <a:t>К</a:t>
            </a:r>
            <a:r>
              <a:rPr lang="ru-RU" altLang="ru-RU" sz="1400" b="1" i="1" dirty="0" smtClean="0"/>
              <a:t>ратность </a:t>
            </a:r>
            <a:r>
              <a:rPr lang="ru-RU" altLang="ru-RU" sz="1400" b="1" i="1" dirty="0"/>
              <a:t>абсорбента</a:t>
            </a:r>
            <a:r>
              <a:rPr lang="ru-RU" altLang="ru-RU" sz="1400" i="1" dirty="0"/>
              <a:t>,</a:t>
            </a:r>
            <a:r>
              <a:rPr lang="ru-RU" altLang="ru-RU" sz="1400" dirty="0"/>
              <a:t> т. е. количество гликоля, циркулирующее в системе, на 1 кг извлекаемой влаги (10-35 для ТЭГ, при более высоких значениях депрессия точки росы далее не растет);</a:t>
            </a:r>
          </a:p>
          <a:p>
            <a:pPr marL="0" indent="266700" algn="just" eaLnBrk="1" hangingPunct="1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400" b="1" i="1" dirty="0" smtClean="0"/>
              <a:t>Концентрация </a:t>
            </a:r>
            <a:r>
              <a:rPr lang="ru-RU" altLang="ru-RU" sz="1400" b="1" i="1" dirty="0"/>
              <a:t>абсорбента</a:t>
            </a:r>
            <a:r>
              <a:rPr lang="ru-RU" altLang="ru-RU" sz="1400" dirty="0"/>
              <a:t>: чем меньше воды содержится в абсорбенте, тем ниже точка росы осушаемого газа;</a:t>
            </a:r>
          </a:p>
          <a:p>
            <a:pPr marL="0" indent="266700" algn="just" eaLnBrk="1" hangingPunct="1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400" b="1" i="1" dirty="0"/>
              <a:t>Температура разложения абсорбента </a:t>
            </a:r>
            <a:r>
              <a:rPr lang="ru-RU" altLang="ru-RU" sz="1400" b="1" dirty="0"/>
              <a:t>/ </a:t>
            </a:r>
            <a:r>
              <a:rPr lang="en-US" altLang="ru-RU" sz="1400" b="1" i="1" dirty="0" smtClean="0"/>
              <a:t>max </a:t>
            </a:r>
            <a:r>
              <a:rPr lang="ru-RU" altLang="ru-RU" sz="1400" b="1" i="1" dirty="0" smtClean="0"/>
              <a:t>температура десорбции: </a:t>
            </a:r>
            <a:r>
              <a:rPr lang="ru-RU" altLang="ru-RU" sz="1400" dirty="0"/>
              <a:t>164°С (ДЭГ) и 206°С (ТЭГ). </a:t>
            </a:r>
            <a:r>
              <a:rPr lang="ru-RU" altLang="ru-RU" sz="1400" dirty="0" smtClean="0"/>
              <a:t>Чем выше температура регенерации, тем более высокой концентрации гликоля мы можем достичь. При </a:t>
            </a:r>
            <a:r>
              <a:rPr lang="ru-RU" altLang="ru-RU" sz="1400" dirty="0"/>
              <a:t>концентрации ТЭГ 96-97% депрессия точки росы не более </a:t>
            </a:r>
            <a:r>
              <a:rPr lang="ru-RU" altLang="ru-RU" sz="1400" dirty="0" smtClean="0"/>
              <a:t>30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°</a:t>
            </a:r>
            <a:r>
              <a:rPr lang="ru-RU" altLang="ru-RU" sz="1400" dirty="0"/>
              <a:t>С, при 99% – не более </a:t>
            </a:r>
            <a:r>
              <a:rPr lang="ru-RU" altLang="ru-RU" sz="1400" dirty="0" smtClean="0"/>
              <a:t>40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°</a:t>
            </a:r>
            <a:r>
              <a:rPr lang="ru-RU" altLang="ru-RU" sz="1400" dirty="0"/>
              <a:t>С, при 99,5% – </a:t>
            </a:r>
            <a:r>
              <a:rPr lang="ru-RU" altLang="ru-RU" sz="1400" dirty="0" smtClean="0"/>
              <a:t>50-70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°</a:t>
            </a:r>
            <a:r>
              <a:rPr lang="ru-RU" altLang="ru-RU" sz="1400" dirty="0"/>
              <a:t>С.</a:t>
            </a:r>
            <a:endParaRPr lang="ru-RU" altLang="ru-RU" sz="1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687297B-3531-917D-B400-C1D5B9E18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/>
          </a:p>
        </p:txBody>
      </p:sp>
      <p:graphicFrame>
        <p:nvGraphicFramePr>
          <p:cNvPr id="6" name="Таблица 11">
            <a:extLst>
              <a:ext uri="{FF2B5EF4-FFF2-40B4-BE49-F238E27FC236}">
                <a16:creationId xmlns:a16="http://schemas.microsoft.com/office/drawing/2014/main" xmlns="" id="{835B160A-AF38-4F9C-A1BE-909330292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283475"/>
              </p:ext>
            </p:extLst>
          </p:nvPr>
        </p:nvGraphicFramePr>
        <p:xfrm>
          <a:off x="4533900" y="4229100"/>
          <a:ext cx="6848377" cy="20993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73655">
                  <a:extLst>
                    <a:ext uri="{9D8B030D-6E8A-4147-A177-3AD203B41FA5}">
                      <a16:colId xmlns:a16="http://schemas.microsoft.com/office/drawing/2014/main" xmlns="" val="2539355504"/>
                    </a:ext>
                  </a:extLst>
                </a:gridCol>
                <a:gridCol w="895787">
                  <a:extLst>
                    <a:ext uri="{9D8B030D-6E8A-4147-A177-3AD203B41FA5}">
                      <a16:colId xmlns:a16="http://schemas.microsoft.com/office/drawing/2014/main" xmlns="" val="2090725005"/>
                    </a:ext>
                  </a:extLst>
                </a:gridCol>
                <a:gridCol w="895787">
                  <a:extLst>
                    <a:ext uri="{9D8B030D-6E8A-4147-A177-3AD203B41FA5}">
                      <a16:colId xmlns:a16="http://schemas.microsoft.com/office/drawing/2014/main" xmlns="" val="1479391056"/>
                    </a:ext>
                  </a:extLst>
                </a:gridCol>
                <a:gridCol w="895787">
                  <a:extLst>
                    <a:ext uri="{9D8B030D-6E8A-4147-A177-3AD203B41FA5}">
                      <a16:colId xmlns:a16="http://schemas.microsoft.com/office/drawing/2014/main" xmlns="" val="2194182028"/>
                    </a:ext>
                  </a:extLst>
                </a:gridCol>
                <a:gridCol w="895787">
                  <a:extLst>
                    <a:ext uri="{9D8B030D-6E8A-4147-A177-3AD203B41FA5}">
                      <a16:colId xmlns:a16="http://schemas.microsoft.com/office/drawing/2014/main" xmlns="" val="394361836"/>
                    </a:ext>
                  </a:extLst>
                </a:gridCol>
                <a:gridCol w="895787">
                  <a:extLst>
                    <a:ext uri="{9D8B030D-6E8A-4147-A177-3AD203B41FA5}">
                      <a16:colId xmlns:a16="http://schemas.microsoft.com/office/drawing/2014/main" xmlns="" val="3652403663"/>
                    </a:ext>
                  </a:extLst>
                </a:gridCol>
                <a:gridCol w="895787">
                  <a:extLst>
                    <a:ext uri="{9D8B030D-6E8A-4147-A177-3AD203B41FA5}">
                      <a16:colId xmlns:a16="http://schemas.microsoft.com/office/drawing/2014/main" xmlns="" val="691942329"/>
                    </a:ext>
                  </a:extLst>
                </a:gridCol>
              </a:tblGrid>
              <a:tr h="360000"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>
                          <a:latin typeface="+mn-lt"/>
                        </a:rPr>
                        <a:t>Температура контакта, </a:t>
                      </a:r>
                      <a:r>
                        <a:rPr lang="ru-RU" sz="1200" b="1" dirty="0">
                          <a:latin typeface="+mn-lt"/>
                          <a:sym typeface="Symbol" panose="05050102010706020507" pitchFamily="18" charset="2"/>
                        </a:rPr>
                        <a:t>С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 smtClean="0">
                          <a:latin typeface="+mn-lt"/>
                        </a:rPr>
                        <a:t>98,0 %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 smtClean="0">
                          <a:latin typeface="+mn-lt"/>
                        </a:rPr>
                        <a:t>99,0 %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 smtClean="0">
                          <a:latin typeface="+mn-lt"/>
                        </a:rPr>
                        <a:t>99,5 %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8170245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ДЭГ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ТЭГ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ДЭГ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ТЭГ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ДЭГ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ТЭГ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03819790"/>
                  </a:ext>
                </a:extLst>
              </a:tr>
              <a:tr h="137937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10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20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30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35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-24,0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-20,6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-14,4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-6,2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-2,4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+0,7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-31,5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-27,1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-20,0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-13,3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-8,0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-31,7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-28,5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-21,7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-15,2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-11,5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-38,0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-35,3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-28,4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-22,5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-18,5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-36,0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-34,5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-27,8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-21,7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-18,8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-15,8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-44,0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-41,7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-35,0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-27,8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-25,1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latin typeface="+mn-lt"/>
                        </a:rPr>
                        <a:t>-23,0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52171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3947990-358E-1928-276F-5ACC462C8307}"/>
              </a:ext>
            </a:extLst>
          </p:cNvPr>
          <p:cNvSpPr txBox="1"/>
          <p:nvPr/>
        </p:nvSpPr>
        <p:spPr>
          <a:xfrm>
            <a:off x="739775" y="4155998"/>
            <a:ext cx="36703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Таблица – Равновесная </a:t>
            </a:r>
            <a:r>
              <a:rPr lang="ru-RU" sz="1400" dirty="0"/>
              <a:t>точка росы газа по влаге при его осушке растворами </a:t>
            </a:r>
            <a:r>
              <a:rPr lang="ru-RU" sz="1400" dirty="0" err="1"/>
              <a:t>ДЭГа</a:t>
            </a:r>
            <a:r>
              <a:rPr lang="ru-RU" sz="1400" dirty="0"/>
              <a:t> и </a:t>
            </a:r>
            <a:r>
              <a:rPr lang="ru-RU" sz="1400" dirty="0" err="1"/>
              <a:t>ТЭГа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6890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F95A4D-D73B-B407-66D0-FE083279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Основные факторы процесса.</a:t>
            </a:r>
            <a:br>
              <a:rPr lang="ru-RU" sz="2800" dirty="0"/>
            </a:br>
            <a:r>
              <a:rPr lang="ru-RU" altLang="ru-RU" sz="2800" dirty="0"/>
              <a:t>Характеристики абсорбента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687297B-3531-917D-B400-C1D5B9E18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25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43F6BB05-B2A5-98AA-5DFA-E4982641FAA5}"/>
              </a:ext>
            </a:extLst>
          </p:cNvPr>
          <p:cNvSpPr txBox="1">
            <a:spLocks/>
          </p:cNvSpPr>
          <p:nvPr/>
        </p:nvSpPr>
        <p:spPr>
          <a:xfrm>
            <a:off x="307975" y="1860550"/>
            <a:ext cx="5568950" cy="4547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2925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b="1" i="1" dirty="0" smtClean="0"/>
              <a:t>Потери гликоля с:</a:t>
            </a:r>
          </a:p>
          <a:p>
            <a:pPr marL="536575" indent="-2730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altLang="ru-RU" sz="1600" dirty="0" smtClean="0"/>
              <a:t>механическим уносом с осушенным газом;</a:t>
            </a:r>
          </a:p>
          <a:p>
            <a:pPr marL="536575" indent="-2730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altLang="ru-RU" sz="1600" dirty="0"/>
              <a:t>испарением в потоке осушенного и отпарного газов;</a:t>
            </a:r>
          </a:p>
          <a:p>
            <a:pPr marL="536575" indent="-2730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altLang="ru-RU" sz="1600" dirty="0" smtClean="0"/>
              <a:t>разложением;</a:t>
            </a:r>
          </a:p>
          <a:p>
            <a:pPr marL="536575" indent="-2730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altLang="ru-RU" sz="1600" dirty="0" smtClean="0"/>
              <a:t>окислением при регенерации;</a:t>
            </a:r>
          </a:p>
          <a:p>
            <a:pPr marL="536575" indent="-2730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altLang="ru-RU" sz="1600" dirty="0" smtClean="0"/>
              <a:t>уносом с конденсатом воды и ее парами, выходящими с верха десорбера; </a:t>
            </a:r>
          </a:p>
          <a:p>
            <a:pPr marL="536575" indent="-2730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altLang="ru-RU" sz="1600" dirty="0" smtClean="0"/>
              <a:t>за счет растворения в углеводородном конденсате.</a:t>
            </a:r>
          </a:p>
          <a:p>
            <a:pPr marL="0" indent="542925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600" b="1" u="sng" dirty="0" smtClean="0"/>
              <a:t>Чем тяжелее гликоль, тем ниже потери.</a:t>
            </a:r>
            <a:endParaRPr lang="ru-RU" altLang="ru-RU" sz="1600" b="1" u="sng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232" y="1774825"/>
            <a:ext cx="6222318" cy="322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D3489C-A564-0C75-9111-9243EF932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сравнение ДЭГ и ТЭГ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06D7AB-E516-0274-0FCA-18626657D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835150"/>
            <a:ext cx="7324725" cy="4886260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1400" dirty="0" smtClean="0"/>
              <a:t>Потери </a:t>
            </a:r>
            <a:r>
              <a:rPr lang="ru-RU" sz="1400" dirty="0"/>
              <a:t>гликолей:</a:t>
            </a:r>
          </a:p>
          <a:p>
            <a:pPr marL="0" indent="358775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При температурах контакта 10-20 °С потери составляют:</a:t>
            </a:r>
          </a:p>
          <a:p>
            <a:pPr marL="631825" indent="-273050" algn="just" eaLnBrk="1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/>
            </a:pPr>
            <a:r>
              <a:rPr lang="ru-RU" sz="1400" dirty="0"/>
              <a:t>0,2-1,5 г ТЭГ на 1000 м</a:t>
            </a:r>
            <a:r>
              <a:rPr lang="ru-RU" sz="1400" baseline="30000" dirty="0"/>
              <a:t>3</a:t>
            </a:r>
            <a:r>
              <a:rPr lang="ru-RU" sz="1400" dirty="0"/>
              <a:t> переработанного газа (до 16 г);</a:t>
            </a:r>
          </a:p>
          <a:p>
            <a:pPr marL="631825" indent="-273050" algn="just" eaLnBrk="1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/>
            </a:pPr>
            <a:r>
              <a:rPr lang="ru-RU" sz="1400" dirty="0"/>
              <a:t>1-5 г ДЭГ на 1000 м</a:t>
            </a:r>
            <a:r>
              <a:rPr lang="ru-RU" sz="1400" baseline="30000" dirty="0"/>
              <a:t>3</a:t>
            </a:r>
            <a:r>
              <a:rPr lang="ru-RU" sz="1400" dirty="0"/>
              <a:t> переработанного газа;</a:t>
            </a:r>
          </a:p>
          <a:p>
            <a:pPr marL="342900" indent="-342900" algn="just" eaLnBrk="1" hangingPunct="1">
              <a:lnSpc>
                <a:spcPct val="120000"/>
              </a:lnSpc>
              <a:spcBef>
                <a:spcPts val="1200"/>
              </a:spcBef>
              <a:buFont typeface="+mj-lt"/>
              <a:buAutoNum type="arabicPeriod" startAt="2"/>
              <a:defRPr/>
            </a:pPr>
            <a:r>
              <a:rPr lang="ru-RU" sz="1400" dirty="0"/>
              <a:t>Регенерация насыщенных растворов:</a:t>
            </a:r>
          </a:p>
          <a:p>
            <a:pPr marL="0" indent="358775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ТЭГ имеет более высокую Т начала разложения – 206 °С, чем ДЭГ – 164 °С, значит:</a:t>
            </a:r>
          </a:p>
          <a:p>
            <a:pPr marL="631825" lvl="1" indent="-273050" algn="just" eaLnBrk="1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/>
            </a:pPr>
            <a:r>
              <a:rPr lang="ru-RU" sz="1400" dirty="0"/>
              <a:t>без применения вакуума раствор ТЭГ можно концентрировать до 98-98,7 % – возрастает поглотительная способность;</a:t>
            </a:r>
          </a:p>
          <a:p>
            <a:pPr marL="631825" lvl="1" indent="-273050" algn="just" eaLnBrk="1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/>
            </a:pPr>
            <a:r>
              <a:rPr lang="ru-RU" sz="1400" dirty="0"/>
              <a:t>ДЭГ нельзя нагревать свыше 164 °С, значит в насыщенном растворе останется часть конденсата УВ – ухудшится его поглотительная способность (на практике </a:t>
            </a:r>
            <a:r>
              <a:rPr lang="en-US" sz="1400" i="1" dirty="0"/>
              <a:t>max</a:t>
            </a:r>
            <a:r>
              <a:rPr lang="en-US" sz="1400" dirty="0"/>
              <a:t> </a:t>
            </a:r>
            <a:r>
              <a:rPr lang="ru-RU" sz="1400" dirty="0"/>
              <a:t>концентрация ДЭГ – 95 %);</a:t>
            </a:r>
          </a:p>
          <a:p>
            <a:pPr marL="342900" lvl="1" indent="-342900" algn="just" eaLnBrk="1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3"/>
              <a:defRPr/>
            </a:pPr>
            <a:r>
              <a:rPr lang="ru-RU" sz="1400" dirty="0"/>
              <a:t>Депрессия точки росы: ТЭГ – 25-50 °С; ДЭГ – 20-35 °С;</a:t>
            </a:r>
          </a:p>
          <a:p>
            <a:pPr marL="0" lvl="1" indent="358775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400" i="1" dirty="0"/>
              <a:t>Значит, ТЭГ – лучший </a:t>
            </a:r>
            <a:r>
              <a:rPr lang="ru-RU" altLang="ru-RU" sz="1400" i="1" dirty="0" smtClean="0"/>
              <a:t>выбор?</a:t>
            </a:r>
          </a:p>
          <a:p>
            <a:pPr marL="0" indent="263525" algn="just" eaLnBrk="1" hangingPunct="1">
              <a:lnSpc>
                <a:spcPct val="120000"/>
              </a:lnSpc>
              <a:spcBef>
                <a:spcPts val="1200"/>
              </a:spcBef>
              <a:buNone/>
              <a:defRPr/>
            </a:pPr>
            <a:r>
              <a:rPr lang="ru-RU" sz="1400" b="1" dirty="0" smtClean="0"/>
              <a:t>Недостатки ТЭГ: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400" dirty="0" smtClean="0"/>
              <a:t>Высокая </a:t>
            </a:r>
            <a:r>
              <a:rPr lang="ru-RU" sz="1400" dirty="0"/>
              <a:t>склонность к пенообразованию при наличии УВ-конденсата;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400" dirty="0"/>
              <a:t>Растворимость УВ в ТЭГ выше, чем в ДЭГ;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93C01A1-39D4-90C8-21E9-5F2BB1B4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6098123F-7D55-87EC-531B-748B98C3750C}"/>
              </a:ext>
            </a:extLst>
          </p:cNvPr>
          <p:cNvGrpSpPr/>
          <p:nvPr/>
        </p:nvGrpSpPr>
        <p:grpSpPr>
          <a:xfrm>
            <a:off x="8244900" y="1957746"/>
            <a:ext cx="3518556" cy="3056250"/>
            <a:chOff x="7053017" y="1979629"/>
            <a:chExt cx="3796716" cy="3297862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xmlns="" id="{2BA27069-7999-50E3-C7C5-F95B3BBF5A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88" t="6485" b="15768"/>
            <a:stretch/>
          </p:blipFill>
          <p:spPr bwMode="auto">
            <a:xfrm>
              <a:off x="7053017" y="1979629"/>
              <a:ext cx="2585384" cy="3297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xmlns="" id="{2548EBAB-361F-FDE2-585F-C5602A7442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441876" y="4308016"/>
              <a:ext cx="2270197" cy="83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Температура </a:t>
              </a: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в испарителе – 160 °С</a:t>
              </a:r>
            </a:p>
          </p:txBody>
        </p:sp>
        <p:sp>
          <p:nvSpPr>
            <p:cNvPr id="9" name="Заголовок 1">
              <a:extLst>
                <a:ext uri="{FF2B5EF4-FFF2-40B4-BE49-F238E27FC236}">
                  <a16:creationId xmlns:a16="http://schemas.microsoft.com/office/drawing/2014/main" xmlns="" id="{362112F6-09E3-E7A6-B175-0360E21CA7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79536" y="2856703"/>
              <a:ext cx="2270197" cy="83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Остаточное давление – 200 мм </a:t>
              </a:r>
              <a:r>
                <a:rPr lang="en-US" altLang="ru-RU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Hg</a:t>
              </a:r>
              <a:endParaRPr lang="ru-RU" altLang="ru-RU" sz="1100" b="1" dirty="0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57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3AC535-493D-50BE-8F27-BCA9C106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Абсорбционная осушка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F9AAF1-57A8-A7A4-42AC-0234C2A9D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49" y="1803020"/>
            <a:ext cx="5800727" cy="4547202"/>
          </a:xfrm>
        </p:spPr>
        <p:txBody>
          <a:bodyPr>
            <a:noAutofit/>
          </a:bodyPr>
          <a:lstStyle/>
          <a:p>
            <a:pPr indent="34925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/>
              <a:t>Как добиться требуемой точки росы???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Равновесная ТР определяется по графикам;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i="1" dirty="0"/>
              <a:t>(реально)</a:t>
            </a:r>
            <a:r>
              <a:rPr lang="ru-RU" altLang="ru-RU" sz="1400" dirty="0"/>
              <a:t> газ контактирует с гликолем расчетной концентрации только на верхней тарелке, затем – с разбавленным;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Фактическая ТР выше, чем равновесная ТР на 5-11 </a:t>
            </a:r>
            <a:r>
              <a:rPr lang="en-US" altLang="ru-RU" sz="1400" dirty="0"/>
              <a:t>°C;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Самая низшая достижимая ТР (ДЭГ) – (-25)-(-30) °С;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Как правило, осушку необходимо проводить, если известно что </a:t>
            </a:r>
            <a:r>
              <a:rPr lang="en-US" altLang="ru-RU" sz="1400" i="1" dirty="0"/>
              <a:t>t</a:t>
            </a:r>
            <a:r>
              <a:rPr lang="ru-RU" altLang="ru-RU" sz="1400" i="1" dirty="0"/>
              <a:t>°</a:t>
            </a:r>
            <a:r>
              <a:rPr lang="ru-RU" altLang="ru-RU" sz="1400" dirty="0"/>
              <a:t> переработки газа будет ниже (-30 °С).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Типовая ТР после глубокой осушки ТЭГ – (-50)-(-52) °С.</a:t>
            </a:r>
          </a:p>
          <a:p>
            <a:pPr marL="263525" indent="-263525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Максимальная депрессия ТР – 89 °С: ТЭГ, 16</a:t>
            </a:r>
            <a:r>
              <a:rPr lang="ru-RU" altLang="ru-RU" sz="1400" baseline="-25000" dirty="0"/>
              <a:t>+</a:t>
            </a:r>
            <a:r>
              <a:rPr lang="ru-RU" altLang="ru-RU" sz="1400" dirty="0"/>
              <a:t> тарелок, </a:t>
            </a:r>
            <a:r>
              <a:rPr lang="en-US" altLang="ru-RU" sz="1400" i="1" dirty="0"/>
              <a:t>t</a:t>
            </a:r>
            <a:r>
              <a:rPr lang="ru-RU" altLang="ru-RU" sz="1400" baseline="-25000" dirty="0" err="1"/>
              <a:t>абс</a:t>
            </a:r>
            <a:r>
              <a:rPr lang="ru-RU" altLang="ru-RU" sz="1400" dirty="0"/>
              <a:t> до </a:t>
            </a:r>
            <a:r>
              <a:rPr lang="ru-RU" altLang="ru-RU" sz="1400" dirty="0" smtClean="0"/>
              <a:t>(-70) </a:t>
            </a:r>
            <a:r>
              <a:rPr lang="ru-RU" altLang="ru-RU" sz="1400" dirty="0"/>
              <a:t>°С, </a:t>
            </a:r>
            <a:r>
              <a:rPr lang="en-US" altLang="ru-RU" sz="1400" i="1" dirty="0"/>
              <a:t>W</a:t>
            </a:r>
            <a:r>
              <a:rPr lang="ru-RU" altLang="ru-RU" sz="1400" baseline="-25000" dirty="0"/>
              <a:t>ТЭГ </a:t>
            </a:r>
            <a:r>
              <a:rPr lang="ru-RU" altLang="ru-RU" sz="1400" dirty="0"/>
              <a:t>= 99,8-99,9 %;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9273B5A-189D-CDE8-187A-75444418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  <p:pic>
        <p:nvPicPr>
          <p:cNvPr id="5" name="Picture 1" descr="Копирование из сканирование0003">
            <a:extLst>
              <a:ext uri="{FF2B5EF4-FFF2-40B4-BE49-F238E27FC236}">
                <a16:creationId xmlns:a16="http://schemas.microsoft.com/office/drawing/2014/main" xmlns="" id="{87099D2A-C41E-0096-E487-9604C22FB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" r="9377" b="4473"/>
          <a:stretch/>
        </p:blipFill>
        <p:spPr bwMode="auto">
          <a:xfrm rot="5400000">
            <a:off x="6952700" y="1037439"/>
            <a:ext cx="4329503" cy="570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C13B82C-D724-4239-E491-B8ED996B8FD1}"/>
              </a:ext>
            </a:extLst>
          </p:cNvPr>
          <p:cNvSpPr txBox="1"/>
          <p:nvPr/>
        </p:nvSpPr>
        <p:spPr>
          <a:xfrm>
            <a:off x="7735588" y="6119390"/>
            <a:ext cx="3465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– Точка росы газа во влаге над водными растворами </a:t>
            </a:r>
            <a:r>
              <a:rPr lang="ru-RU" sz="1200" b="1" dirty="0" err="1"/>
              <a:t>ТЭГа</a:t>
            </a:r>
            <a:r>
              <a:rPr lang="ru-RU" sz="1200" b="1" dirty="0"/>
              <a:t>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765131" y="5010149"/>
            <a:ext cx="1816894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186738" y="4719637"/>
            <a:ext cx="0" cy="85010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25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B5D96-A709-231A-EA82-4CEBC500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Оценка количества теоретических ступеней разделения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4AF87FD-BF47-55F6-D5B8-257FDAA8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 dirty="0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0264321"/>
              </p:ext>
            </p:extLst>
          </p:nvPr>
        </p:nvGraphicFramePr>
        <p:xfrm>
          <a:off x="333375" y="1982153"/>
          <a:ext cx="7408752" cy="3828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2" name="Документ" r:id="rId4" imgW="5656967" imgH="2921858" progId="Word.Document.12">
                  <p:embed/>
                </p:oleObj>
              </mc:Choice>
              <mc:Fallback>
                <p:oleObj name="Документ" r:id="rId4" imgW="5656967" imgH="29218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3375" y="1982153"/>
                        <a:ext cx="7408752" cy="38280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638174" y="5733961"/>
            <a:ext cx="7058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</a:t>
            </a:r>
            <a:r>
              <a:rPr lang="ru-RU" sz="1200" dirty="0" smtClean="0"/>
              <a:t>— </a:t>
            </a:r>
            <a:r>
              <a:rPr lang="ru-RU" sz="1200" dirty="0"/>
              <a:t>Пример определения </a:t>
            </a:r>
            <a:r>
              <a:rPr lang="ru-RU" sz="1200" dirty="0" smtClean="0"/>
              <a:t>числа теоретических </a:t>
            </a:r>
            <a:r>
              <a:rPr lang="ru-RU" sz="1200" dirty="0"/>
              <a:t>ступеней </a:t>
            </a:r>
            <a:r>
              <a:rPr lang="ru-RU" sz="1200" dirty="0" smtClean="0"/>
              <a:t>контакта в абсорбере осушки газа </a:t>
            </a:r>
            <a:r>
              <a:rPr lang="ru-RU" sz="1200" dirty="0"/>
              <a:t>по рабочей и равновесной линиям (число ступеней равно 1,61)</a:t>
            </a:r>
          </a:p>
        </p:txBody>
      </p:sp>
      <p:pic>
        <p:nvPicPr>
          <p:cNvPr id="33" name="Рисунок 32" descr="333"/>
          <p:cNvPicPr/>
          <p:nvPr/>
        </p:nvPicPr>
        <p:blipFill>
          <a:blip r:embed="rId6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 bwMode="auto">
          <a:xfrm>
            <a:off x="8900160" y="1873250"/>
            <a:ext cx="2030730" cy="31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Прямоугольник 35"/>
          <p:cNvSpPr/>
          <p:nvPr/>
        </p:nvSpPr>
        <p:spPr>
          <a:xfrm>
            <a:off x="8105774" y="5003800"/>
            <a:ext cx="36290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</a:t>
            </a:r>
            <a:r>
              <a:rPr lang="ru-RU" sz="1200" dirty="0"/>
              <a:t>— Расчетная схема определения числа тарелок в </a:t>
            </a:r>
            <a:r>
              <a:rPr lang="ru-RU" sz="1200" dirty="0" smtClean="0"/>
              <a:t>абсорбере: </a:t>
            </a:r>
            <a:r>
              <a:rPr lang="en-US" sz="1200" dirty="0" smtClean="0"/>
              <a:t>I </a:t>
            </a:r>
            <a:r>
              <a:rPr lang="ru-RU" sz="1200" dirty="0"/>
              <a:t>— сырьевой газ; </a:t>
            </a:r>
            <a:r>
              <a:rPr lang="en-US" sz="1200" dirty="0"/>
              <a:t>II </a:t>
            </a:r>
            <a:r>
              <a:rPr lang="ru-RU" sz="1200" dirty="0"/>
              <a:t>— осушенный газ; </a:t>
            </a:r>
            <a:r>
              <a:rPr lang="en-US" sz="1200" dirty="0"/>
              <a:t>III </a:t>
            </a:r>
            <a:r>
              <a:rPr lang="ru-RU" sz="1200" dirty="0"/>
              <a:t>— регенерированный абсорбент; </a:t>
            </a:r>
            <a:r>
              <a:rPr lang="en-US" sz="1200" dirty="0"/>
              <a:t>IV </a:t>
            </a:r>
            <a:r>
              <a:rPr lang="ru-RU" sz="1200" dirty="0"/>
              <a:t>— насыщенный абсорбент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29350" y="2056805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57550" y="4274582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3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B5D96-A709-231A-EA82-4CEBC500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125413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2800" dirty="0"/>
              <a:t>Общие рекомендации (эвристики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61F90F-751D-F31E-CAB0-3A1A23030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1" y="1825625"/>
            <a:ext cx="10772774" cy="4547202"/>
          </a:xfrm>
        </p:spPr>
        <p:txBody>
          <a:bodyPr>
            <a:noAutofit/>
          </a:bodyPr>
          <a:lstStyle/>
          <a:p>
            <a:pPr marL="0" indent="358775" algn="just" eaLnBrk="1" hangingPunct="1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00" b="1" dirty="0"/>
              <a:t>Конструктивные и технологические особенности процесса:</a:t>
            </a:r>
          </a:p>
          <a:p>
            <a:pPr marL="342900" indent="-342900" algn="just" eaLnBrk="1" hangingPunct="1">
              <a:lnSpc>
                <a:spcPct val="114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1400" dirty="0"/>
              <a:t>Общая эффективность тарелок абсорбера – 25-40 %. С учетом запаса на вспенивание и других факторов, как правило, 1 теоретическая тарелка эквивалентна 4 реальным </a:t>
            </a:r>
            <a:r>
              <a:rPr lang="ru-RU" sz="1400" dirty="0" smtClean="0"/>
              <a:t>тарелкам: 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00" i="1" dirty="0" smtClean="0"/>
              <a:t>К.П.Д. тарелок</a:t>
            </a:r>
            <a:r>
              <a:rPr lang="ru-RU" sz="1400" dirty="0" smtClean="0"/>
              <a:t> = (</a:t>
            </a:r>
            <a:r>
              <a:rPr lang="ru-RU" sz="1400" i="1" dirty="0"/>
              <a:t>число теоретических тарелок</a:t>
            </a:r>
            <a:r>
              <a:rPr lang="ru-RU" sz="1400" dirty="0" smtClean="0"/>
              <a:t>) / (</a:t>
            </a:r>
            <a:r>
              <a:rPr lang="ru-RU" sz="1400" i="1" dirty="0"/>
              <a:t>число реальных </a:t>
            </a:r>
            <a:r>
              <a:rPr lang="ru-RU" sz="1400" i="1" dirty="0" smtClean="0"/>
              <a:t>тарелок</a:t>
            </a:r>
            <a:r>
              <a:rPr lang="ru-RU" sz="1400" dirty="0" smtClean="0"/>
              <a:t>)                  25 % = 1 / 4</a:t>
            </a:r>
            <a:endParaRPr lang="ru-RU" sz="1400" dirty="0"/>
          </a:p>
          <a:p>
            <a:pPr marL="342900" indent="-342900" algn="just" eaLnBrk="1" hangingPunct="1">
              <a:lnSpc>
                <a:spcPct val="114000"/>
              </a:lnSpc>
              <a:spcBef>
                <a:spcPts val="0"/>
              </a:spcBef>
              <a:buFont typeface="+mj-lt"/>
              <a:buAutoNum type="arabicPeriod" startAt="2"/>
              <a:defRPr/>
            </a:pPr>
            <a:r>
              <a:rPr lang="ru-RU" sz="1400" dirty="0"/>
              <a:t>Наилучшие контактные элементы – </a:t>
            </a:r>
            <a:r>
              <a:rPr lang="ru-RU" sz="1400" dirty="0" err="1"/>
              <a:t>колпачковые</a:t>
            </a:r>
            <a:r>
              <a:rPr lang="ru-RU" sz="1400" dirty="0"/>
              <a:t> тарелки (хорошо работают при изменяющейся производительности по газу).</a:t>
            </a:r>
          </a:p>
          <a:p>
            <a:pPr marL="342900" indent="-342900" algn="just" eaLnBrk="1" hangingPunct="1">
              <a:lnSpc>
                <a:spcPct val="114000"/>
              </a:lnSpc>
              <a:spcBef>
                <a:spcPts val="0"/>
              </a:spcBef>
              <a:buFont typeface="+mj-lt"/>
              <a:buAutoNum type="arabicPeriod" startAt="2"/>
              <a:defRPr/>
            </a:pPr>
            <a:r>
              <a:rPr lang="ru-RU" sz="1400" dirty="0"/>
              <a:t>Клапанные тарелки малоэффективны при пониженных скоростях газа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4AF87FD-BF47-55F6-D5B8-257FDAA8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71808"/>
              </p:ext>
            </p:extLst>
          </p:nvPr>
        </p:nvGraphicFramePr>
        <p:xfrm>
          <a:off x="800102" y="3681250"/>
          <a:ext cx="7115173" cy="281480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6251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58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58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90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91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9118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 допустимая скорость жидкости в переливе тарелки, м/с</a:t>
                      </a:r>
                      <a:endParaRPr lang="ru-RU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118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Интенсивность пенообразования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Расстояние между тарелками, мм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1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400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500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600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700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7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Слабая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100" b="0" kern="1200" dirty="0">
                          <a:effectLst/>
                        </a:rPr>
                        <a:t>(колонны стабилизации конденсата и разделения углеводородов)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0,15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7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100" b="0" kern="1200" dirty="0">
                          <a:effectLst/>
                        </a:rPr>
                        <a:t>(углеводородные абсорберы, аминовые и гликолевые регенераторы)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7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Большая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100" b="0" kern="1200" dirty="0">
                          <a:effectLst/>
                        </a:rPr>
                        <a:t>(аминовые и гликолевые абсорберы, деметанизаторы, деэтанизаторы)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0,05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0,07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>
                          <a:effectLst/>
                        </a:rPr>
                        <a:t>0,09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200" kern="1200" dirty="0">
                          <a:effectLst/>
                        </a:rPr>
                        <a:t>0,11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915275" y="3990380"/>
            <a:ext cx="38671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/>
            <a:r>
              <a:rPr lang="ru-RU" sz="1400" dirty="0"/>
              <a:t>Для </a:t>
            </a:r>
            <a:r>
              <a:rPr lang="ru-RU" sz="1400" dirty="0" smtClean="0"/>
              <a:t>расчета максимально </a:t>
            </a:r>
            <a:r>
              <a:rPr lang="ru-RU" sz="1400" dirty="0"/>
              <a:t>допустимой скорости газа </a:t>
            </a:r>
            <a:r>
              <a:rPr lang="en-US" sz="1400" dirty="0" err="1"/>
              <a:t>v</a:t>
            </a:r>
            <a:r>
              <a:rPr lang="en-US" sz="1400" baseline="-25000" dirty="0" err="1"/>
              <a:t>max</a:t>
            </a:r>
            <a:r>
              <a:rPr lang="ru-RU" sz="1400" dirty="0"/>
              <a:t> (м/с) </a:t>
            </a:r>
            <a:r>
              <a:rPr lang="ru-RU" sz="1400" dirty="0" smtClean="0"/>
              <a:t>в абсорбере следует </a:t>
            </a:r>
            <a:r>
              <a:rPr lang="ru-RU" sz="1400" dirty="0"/>
              <a:t>использовать уравнение </a:t>
            </a:r>
            <a:r>
              <a:rPr lang="ru-RU" sz="1400" dirty="0" err="1"/>
              <a:t>Саудерса</a:t>
            </a:r>
            <a:r>
              <a:rPr lang="ru-RU" sz="1400" dirty="0"/>
              <a:t> — </a:t>
            </a:r>
            <a:r>
              <a:rPr lang="ru-RU" sz="1400" dirty="0" smtClean="0"/>
              <a:t>Брауна:</a:t>
            </a:r>
            <a:endParaRPr lang="ru-RU" sz="1400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394937"/>
              </p:ext>
            </p:extLst>
          </p:nvPr>
        </p:nvGraphicFramePr>
        <p:xfrm>
          <a:off x="8493125" y="5097463"/>
          <a:ext cx="271145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Equation" r:id="rId3" imgW="1803240" imgH="558720" progId="Equation.DSMT4">
                  <p:embed/>
                </p:oleObj>
              </mc:Choice>
              <mc:Fallback>
                <p:oleObj name="Equation" r:id="rId3" imgW="1803240" imgH="55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93125" y="5097463"/>
                        <a:ext cx="2711450" cy="83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520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B5D96-A709-231A-EA82-4CEBC500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125413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2800" dirty="0"/>
              <a:t>Общие рекомендации (эвристики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61F90F-751D-F31E-CAB0-3A1A23030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1825625"/>
            <a:ext cx="10944225" cy="4547202"/>
          </a:xfrm>
        </p:spPr>
        <p:txBody>
          <a:bodyPr>
            <a:noAutofit/>
          </a:bodyPr>
          <a:lstStyle/>
          <a:p>
            <a:pPr marL="0" indent="358775" algn="just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400" b="1" dirty="0"/>
              <a:t>Конструктивные и технологические особенности процесса: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r>
              <a:rPr lang="ru-RU" sz="1400" dirty="0" smtClean="0"/>
              <a:t>Контакт </a:t>
            </a:r>
            <a:r>
              <a:rPr lang="ru-RU" sz="1400" dirty="0"/>
              <a:t>между газом и гликолем слаб по сравнению с другими абсорбционными процессами ГП, в некоторых случаях гликоль имеет тенденцию «стекать» с тарелки, не контактируя с газом.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r>
              <a:rPr lang="ru-RU" sz="1400" dirty="0"/>
              <a:t>Применение насадочных абсорберов ограничено небольшими установками, рассчитанными на </a:t>
            </a:r>
            <a:r>
              <a:rPr lang="en-US" sz="1400" dirty="0">
                <a:cs typeface="Arial"/>
              </a:rPr>
              <a:t>Δ</a:t>
            </a:r>
            <a:r>
              <a:rPr lang="ru-RU" sz="1400" dirty="0"/>
              <a:t>ТР</a:t>
            </a:r>
            <a:r>
              <a:rPr lang="en-US" sz="1400" dirty="0"/>
              <a:t> = 25-</a:t>
            </a:r>
            <a:r>
              <a:rPr lang="ru-RU" sz="1400" dirty="0"/>
              <a:t>3</a:t>
            </a:r>
            <a:r>
              <a:rPr lang="en-US" sz="1400" dirty="0"/>
              <a:t>5 °C</a:t>
            </a:r>
            <a:r>
              <a:rPr lang="ru-RU" sz="1400" dirty="0"/>
              <a:t>. ВЭТС структурированной насадки – 1-2 м.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r>
              <a:rPr lang="ru-RU" sz="1400" dirty="0"/>
              <a:t>Для борьбы со вспениванием гликоля применяют: </a:t>
            </a:r>
            <a:r>
              <a:rPr lang="ru-RU" sz="1400" dirty="0" smtClean="0"/>
              <a:t>каплеуловители</a:t>
            </a:r>
            <a:r>
              <a:rPr lang="ru-RU" sz="1400" i="1" dirty="0" smtClean="0"/>
              <a:t> </a:t>
            </a:r>
            <a:r>
              <a:rPr lang="ru-RU" sz="1400" dirty="0"/>
              <a:t>(англ. </a:t>
            </a:r>
            <a:r>
              <a:rPr lang="en-US" sz="1400" i="1" dirty="0"/>
              <a:t>mist extractor</a:t>
            </a:r>
            <a:r>
              <a:rPr lang="ru-RU" sz="1400" dirty="0"/>
              <a:t>), фильтрование гликоля и газа, ингибитор пенообразования.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r>
              <a:rPr lang="ru-RU" sz="1400" dirty="0"/>
              <a:t>Кислотность гликоля поддерживают на уровне рН = 5-9</a:t>
            </a:r>
            <a:r>
              <a:rPr lang="ru-RU" sz="1400" dirty="0" smtClean="0"/>
              <a:t>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r>
              <a:rPr lang="ru-RU" sz="1400" dirty="0" smtClean="0"/>
              <a:t>Температура абсорбента на входе в колонну не должна превышать температуру газа больше, чем на 6-8 °С, т.к. это приводит к увеличению его потерь. Если температура гликоля ниже температуры газа, из него может конденсироваться часть тяжелых УВ, что приведет к вспениванию абсорбента и захлебыванию тарелок.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r>
              <a:rPr lang="ru-RU" sz="1400" dirty="0" smtClean="0"/>
              <a:t>Если осушаемый газ имеет низкую температуру, можно установить теплообменник </a:t>
            </a:r>
            <a:r>
              <a:rPr lang="ru-RU" sz="1400" i="1" dirty="0" smtClean="0"/>
              <a:t>сырьевой газ – регенерированный гликоль.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  <a:defRPr/>
            </a:pP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4AF87FD-BF47-55F6-D5B8-257FDAA8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54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1885950"/>
            <a:ext cx="4810124" cy="249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B5D96-A709-231A-EA82-4CEBC500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125413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2800" dirty="0" smtClean="0"/>
              <a:t>Операционные проблемы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61F90F-751D-F31E-CAB0-3A1A23030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857375"/>
            <a:ext cx="7067550" cy="4547202"/>
          </a:xfrm>
        </p:spPr>
        <p:txBody>
          <a:bodyPr>
            <a:noAutofit/>
          </a:bodyPr>
          <a:lstStyle/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 smtClean="0"/>
              <a:t>Многие </a:t>
            </a:r>
            <a:r>
              <a:rPr lang="ru-RU" sz="1400" dirty="0"/>
              <a:t>проблемы связаны с неадекватной конструкцией и/или эксплуатационными ошибками. Базовая простота </a:t>
            </a:r>
            <a:r>
              <a:rPr lang="ru-RU" sz="1400" dirty="0" smtClean="0"/>
              <a:t>скрывает </a:t>
            </a:r>
            <a:r>
              <a:rPr lang="ru-RU" sz="1400" dirty="0"/>
              <a:t>необходимость внимания к деталям </a:t>
            </a:r>
            <a:r>
              <a:rPr lang="ru-RU" sz="1400" dirty="0" smtClean="0"/>
              <a:t>конструкции</a:t>
            </a:r>
            <a:r>
              <a:rPr lang="ru-RU" sz="1400" dirty="0"/>
              <a:t>. Гликоли очень </a:t>
            </a:r>
            <a:r>
              <a:rPr lang="ru-RU" sz="1400" dirty="0" smtClean="0"/>
              <a:t>реакционноспособны и </a:t>
            </a:r>
            <a:r>
              <a:rPr lang="ru-RU" sz="1400" dirty="0"/>
              <a:t>должны быть защищены от загрязнения</a:t>
            </a:r>
            <a:r>
              <a:rPr lang="ru-RU" sz="1400" dirty="0" smtClean="0"/>
              <a:t>. </a:t>
            </a:r>
            <a:r>
              <a:rPr lang="ru-RU" sz="1400" b="1" dirty="0" smtClean="0"/>
              <a:t>Избыточная </a:t>
            </a:r>
            <a:r>
              <a:rPr lang="ru-RU" sz="1400" b="1" dirty="0"/>
              <a:t>потеря </a:t>
            </a:r>
            <a:r>
              <a:rPr lang="ru-RU" sz="1400" b="1" dirty="0" smtClean="0"/>
              <a:t>гликоля связана </a:t>
            </a:r>
            <a:r>
              <a:rPr lang="ru-RU" sz="1400" b="1" dirty="0"/>
              <a:t>с </a:t>
            </a:r>
            <a:r>
              <a:rPr lang="ru-RU" sz="1400" b="1" dirty="0" smtClean="0"/>
              <a:t>комбинацией факторов:</a:t>
            </a:r>
            <a:endParaRPr lang="ru-RU" sz="1400" b="1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 smtClean="0"/>
              <a:t>1</a:t>
            </a:r>
            <a:r>
              <a:rPr lang="ru-RU" sz="1400" dirty="0"/>
              <a:t>. </a:t>
            </a:r>
            <a:r>
              <a:rPr lang="ru-RU" sz="1400" dirty="0" smtClean="0"/>
              <a:t>Вспенивание в абсорбере и регенераторе.</a:t>
            </a:r>
            <a:endParaRPr lang="ru-RU" sz="1400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2. </a:t>
            </a:r>
            <a:r>
              <a:rPr lang="ru-RU" sz="1400" dirty="0" smtClean="0"/>
              <a:t>Деградация гликоля.</a:t>
            </a:r>
            <a:endParaRPr lang="ru-RU" sz="1400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3. </a:t>
            </a:r>
            <a:r>
              <a:rPr lang="ru-RU" sz="1400" dirty="0" smtClean="0"/>
              <a:t>Покрытие солевыми отложениями труб и внутренних элементов регенератора.</a:t>
            </a:r>
            <a:endParaRPr lang="ru-RU" sz="1400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4. Недостаточное </a:t>
            </a:r>
            <a:r>
              <a:rPr lang="ru-RU" sz="1400" dirty="0" err="1" smtClean="0"/>
              <a:t>каплеулавливание</a:t>
            </a:r>
            <a:r>
              <a:rPr lang="ru-RU" sz="1400" dirty="0" smtClean="0"/>
              <a:t> в абсорбере.</a:t>
            </a:r>
            <a:endParaRPr lang="ru-RU" sz="1400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5. </a:t>
            </a:r>
            <a:r>
              <a:rPr lang="ru-RU" sz="1400" dirty="0" smtClean="0"/>
              <a:t>Конструкция абсорбера, несоответствующая условиям газового потока.</a:t>
            </a:r>
            <a:endParaRPr lang="ru-RU" sz="1400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6. Потери гликоля </a:t>
            </a:r>
            <a:r>
              <a:rPr lang="ru-RU" sz="1400" dirty="0" smtClean="0"/>
              <a:t>через </a:t>
            </a:r>
            <a:r>
              <a:rPr lang="ru-RU" sz="1400" dirty="0" err="1" smtClean="0"/>
              <a:t>каплеулавливатель</a:t>
            </a:r>
            <a:r>
              <a:rPr lang="ru-RU" sz="1400" dirty="0" smtClean="0"/>
              <a:t> в </a:t>
            </a:r>
            <a:r>
              <a:rPr lang="ru-RU" sz="1400" dirty="0"/>
              <a:t>верхней части абсорбера или </a:t>
            </a:r>
            <a:r>
              <a:rPr lang="ru-RU" sz="1400" dirty="0" smtClean="0"/>
              <a:t>через газовую трубу над сепарационной секцией в </a:t>
            </a:r>
            <a:r>
              <a:rPr lang="ru-RU" sz="1400" dirty="0"/>
              <a:t>нижней части абсорбера.</a:t>
            </a:r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7. Разлив гликоля или </a:t>
            </a:r>
            <a:r>
              <a:rPr lang="ru-RU" sz="1400" dirty="0" err="1"/>
              <a:t>негерметичность</a:t>
            </a:r>
            <a:r>
              <a:rPr lang="ru-RU" sz="1400" dirty="0"/>
              <a:t> </a:t>
            </a:r>
            <a:r>
              <a:rPr lang="ru-RU" sz="1400" dirty="0" smtClean="0"/>
              <a:t>насоса гликоля.</a:t>
            </a:r>
            <a:endParaRPr lang="ru-RU" sz="1400" dirty="0"/>
          </a:p>
          <a:p>
            <a:pPr marL="0" indent="358775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8. </a:t>
            </a:r>
            <a:r>
              <a:rPr lang="ru-RU" sz="1400" dirty="0" smtClean="0"/>
              <a:t>Слишком высокая температур подачи </a:t>
            </a:r>
            <a:r>
              <a:rPr lang="ru-RU" sz="1400" dirty="0"/>
              <a:t>гликоля </a:t>
            </a:r>
            <a:r>
              <a:rPr lang="ru-RU" sz="1400" dirty="0" smtClean="0"/>
              <a:t>в абсорбер.</a:t>
            </a: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4AF87FD-BF47-55F6-D5B8-257FDAA8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27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Адсорбционная </a:t>
            </a:r>
            <a:r>
              <a:rPr lang="ru-RU" sz="4000" dirty="0"/>
              <a:t>осушка газов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54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9B2252-D8F8-E71A-10DB-BBD21E1F3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6B82F5-BE05-EB5F-9647-198A5B954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Адсорбционная осушка осуществляется </a:t>
            </a:r>
            <a:r>
              <a:rPr lang="ru-RU" altLang="ru-RU" sz="1400" dirty="0"/>
              <a:t>твердыми сорбентами — веществами, способными обратимо адсорбировать влагу и углеводороды из газа. </a:t>
            </a:r>
          </a:p>
          <a:p>
            <a:pPr marL="0" indent="45720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Когда применять?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Для достижения высокой депрессии ТР (100-120 °С),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Для обеспечения глубокой осушки газа – 85-(-100) °С;</a:t>
            </a:r>
          </a:p>
          <a:p>
            <a:pPr marL="0" indent="45720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altLang="ru-RU" sz="1400" b="1" dirty="0"/>
              <a:t>Требования к осушителю: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иметь развитую пористую структуру</a:t>
            </a:r>
            <a:r>
              <a:rPr lang="ru-RU" sz="1400" dirty="0"/>
              <a:t>, характеризуемую, в первую очередь, площадью удельной поверхности;</a:t>
            </a:r>
            <a:endParaRPr lang="ru-RU" altLang="ru-RU" sz="1400" dirty="0"/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иметь высокую механическую прочность и поглотительную способность (и избирательность);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быстро поглощать влагу из газа;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легко регенерироваться и выдерживать многократную регенерацию без существенной потери активности и прочности;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оказывать малое гидравлическое сопротивление газу;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иметь невысокую стоимость.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8A9C0C9-A294-D7AF-591E-9CDBB507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136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BC595D-36A4-3EB5-4A20-386967AD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Активность адсорбента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A3CE33-B2F3-CAFF-01DE-4F9155BEC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8775" algn="just">
              <a:lnSpc>
                <a:spcPct val="150000"/>
              </a:lnSpc>
              <a:buNone/>
            </a:pPr>
            <a:r>
              <a:rPr lang="ru-RU" sz="1400" dirty="0"/>
              <a:t>Поглощение </a:t>
            </a:r>
            <a:r>
              <a:rPr lang="ru-RU" sz="1400" dirty="0" err="1"/>
              <a:t>адсорбтива</a:t>
            </a:r>
            <a:r>
              <a:rPr lang="ru-RU" sz="1400" dirty="0"/>
              <a:t> заканчивается через определенный промежуток времени после соприкосновения газа или пара с поверхностью адсорбента, в системе наступает адсорбционное равновесие. </a:t>
            </a:r>
          </a:p>
          <a:p>
            <a:pPr marL="0" indent="358775" algn="just">
              <a:lnSpc>
                <a:spcPct val="150000"/>
              </a:lnSpc>
              <a:buNone/>
            </a:pPr>
            <a:r>
              <a:rPr lang="ru-RU" sz="1400" b="1" dirty="0"/>
              <a:t>Влагоемкость </a:t>
            </a:r>
            <a:r>
              <a:rPr lang="ru-RU" sz="1400" dirty="0"/>
              <a:t>(активность)</a:t>
            </a:r>
            <a:r>
              <a:rPr lang="ru-RU" sz="1400" b="1" dirty="0"/>
              <a:t> </a:t>
            </a:r>
            <a:r>
              <a:rPr lang="ru-RU" sz="1400" dirty="0"/>
              <a:t>– масса влаги, поглощаемая массой адсорбента, % или </a:t>
            </a:r>
            <a:r>
              <a:rPr lang="ru-RU" sz="1400" dirty="0" err="1"/>
              <a:t>д.ед</a:t>
            </a:r>
            <a:r>
              <a:rPr lang="ru-RU" sz="1400" dirty="0"/>
              <a:t>.: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400" b="1" i="1" dirty="0"/>
              <a:t>Равновесная статическая влагоемкость </a:t>
            </a:r>
            <a:r>
              <a:rPr lang="ru-RU" sz="1400" i="1" dirty="0"/>
              <a:t>– </a:t>
            </a:r>
            <a:r>
              <a:rPr lang="ru-RU" sz="1400" dirty="0"/>
              <a:t>количество вещества, сорбируемое адсорбентом в равновесных условиях в периодическом аппарате.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400" dirty="0"/>
              <a:t>При движении газового потока через слой адсорбента последний поглощает меньше </a:t>
            </a:r>
            <a:r>
              <a:rPr lang="ru-RU" sz="1400" dirty="0" err="1"/>
              <a:t>адсорбтива</a:t>
            </a:r>
            <a:r>
              <a:rPr lang="ru-RU" sz="1400" dirty="0"/>
              <a:t>, чем можно поглотить в статических условиях. Эта величина называется </a:t>
            </a:r>
            <a:r>
              <a:rPr lang="ru-RU" sz="1400" b="1" i="1" dirty="0"/>
              <a:t>динамической влагоемкостью.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518A175-225F-E908-440B-04C5C29B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6C64CFF2-F3F5-D49C-4866-BFDDC3312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/>
          <a:stretch/>
        </p:blipFill>
        <p:spPr bwMode="auto">
          <a:xfrm>
            <a:off x="7159150" y="4572037"/>
            <a:ext cx="4319620" cy="21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CC3A108D-D556-C39A-E538-8CE3945A4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7184" y="6151389"/>
            <a:ext cx="39519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ru-RU" altLang="ru-RU" sz="1200" dirty="0"/>
              <a:t>Рисунок – Изменение динамической влагоемкости силикагеля при длительной эксплуатации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4E6846A-C337-7191-325B-A3F5170A9D35}"/>
              </a:ext>
            </a:extLst>
          </p:cNvPr>
          <p:cNvSpPr txBox="1"/>
          <p:nvPr/>
        </p:nvSpPr>
        <p:spPr>
          <a:xfrm>
            <a:off x="838199" y="4572037"/>
            <a:ext cx="6094428" cy="1341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ru-RU" sz="1400" b="1" i="1" dirty="0"/>
              <a:t>Рабочая (динамическая) влагоемкость </a:t>
            </a:r>
            <a:r>
              <a:rPr lang="ru-RU" sz="1400" i="1" dirty="0"/>
              <a:t>–</a:t>
            </a:r>
            <a:r>
              <a:rPr lang="ru-RU" sz="1400" b="1" i="1" dirty="0"/>
              <a:t> </a:t>
            </a:r>
            <a:r>
              <a:rPr lang="ru-RU" sz="1400" dirty="0"/>
              <a:t>влагоемкость, учитывающая потерю активности адсорбентом со временем и отражающая таким образом работу действующей установки.</a:t>
            </a:r>
          </a:p>
        </p:txBody>
      </p:sp>
    </p:spTree>
    <p:extLst>
      <p:ext uri="{BB962C8B-B14F-4D97-AF65-F5344CB8AC3E}">
        <p14:creationId xmlns:p14="http://schemas.microsoft.com/office/powerpoint/2010/main" val="3343118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A96804-233E-A422-C9D0-4F3E4176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DA0FD4-3730-7A2B-2318-0651CCCF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161" y="1599382"/>
            <a:ext cx="9431518" cy="4547202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1800" b="1" i="1" dirty="0"/>
              <a:t>Типы твердых осушителей: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F6BB783-F73B-2CC3-3CDA-0DA4AE2F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342EE40D-3D65-98B9-849B-CF162BB71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632519"/>
              </p:ext>
            </p:extLst>
          </p:nvPr>
        </p:nvGraphicFramePr>
        <p:xfrm>
          <a:off x="1075083" y="1980766"/>
          <a:ext cx="10041834" cy="448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37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5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42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42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42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Показатели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Бокситы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Глиноземы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Силикагели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Цеолиты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Форма частиц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разная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Ц, Т,</a:t>
                      </a:r>
                      <a:r>
                        <a:rPr lang="ru-RU" sz="1200" baseline="0" dirty="0"/>
                        <a:t> Ш, П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Ш, П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Ц, </a:t>
                      </a:r>
                      <a:r>
                        <a:rPr lang="ru-RU" sz="1200" baseline="0" dirty="0"/>
                        <a:t>Ш, П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Размеры частиц, 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разные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0,6-6,0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2,4-4,0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1,6-3,2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Внутренняя пористость,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25-35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25-40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30-40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30-55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Насыпная плотность, кг/м</a:t>
                      </a:r>
                      <a:r>
                        <a:rPr lang="ru-RU" sz="1200" baseline="30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690-960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480-850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400-770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480-800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Средний диаметр пор, нм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8,0-14,0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6,0-20,0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3,5-14,0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0,3-1,0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Средняя активная адсорбирующая поверхность, м</a:t>
                      </a:r>
                      <a:r>
                        <a:rPr lang="ru-RU" sz="1200" baseline="30000" dirty="0"/>
                        <a:t>2</a:t>
                      </a:r>
                      <a:r>
                        <a:rPr lang="ru-RU" sz="1200" dirty="0"/>
                        <a:t>/г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25-150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100-300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200-900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500-800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Адсорбционная емкость сухого поглотителя (начальная динамическая емкость), г/г по воде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0,04-0,15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0,10-0,25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0,14-1,0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0,20-0,65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Средняя динамическая емкость (за все время работы, для проектирования), г/г по воде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0,05-0,06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0,07-0,09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Теплоемкость</a:t>
                      </a:r>
                      <a:r>
                        <a:rPr lang="ru-RU" sz="1200" baseline="0" dirty="0"/>
                        <a:t>, кДж/(кг °С)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0,83736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1,005-1,047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0,921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Теплопроводность,</a:t>
                      </a:r>
                      <a:r>
                        <a:rPr lang="ru-RU" sz="1200" baseline="0" dirty="0"/>
                        <a:t> кДж/(м</a:t>
                      </a:r>
                      <a:r>
                        <a:rPr lang="ru-RU" sz="1200" baseline="30000" dirty="0"/>
                        <a:t>2</a:t>
                      </a:r>
                      <a:r>
                        <a:rPr lang="ru-RU" sz="1200" baseline="0" dirty="0"/>
                        <a:t> ч °С)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830-879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795-1172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Максимальная</a:t>
                      </a:r>
                      <a:r>
                        <a:rPr lang="ru-RU" sz="1200" baseline="0" dirty="0"/>
                        <a:t> теплота адсорбции, отнесенная к единице массы поглощенного адсорбата, кДж/кг воды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4187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4187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Типовая</a:t>
                      </a:r>
                      <a:r>
                        <a:rPr lang="ru-RU" sz="1200" baseline="0" dirty="0"/>
                        <a:t> точка росы осушенного газа, °С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-72 – (-74)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-57 – (-55)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-90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F4961C8-2F27-493C-4E25-31377727C7B3}"/>
              </a:ext>
            </a:extLst>
          </p:cNvPr>
          <p:cNvSpPr/>
          <p:nvPr/>
        </p:nvSpPr>
        <p:spPr>
          <a:xfrm>
            <a:off x="769855" y="6529790"/>
            <a:ext cx="1065228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800" i="1" dirty="0"/>
              <a:t>* Квалифицированная первичная переработка нефтяных и природных углеводородных газов / </a:t>
            </a:r>
            <a:r>
              <a:rPr lang="ru-RU" altLang="ru-RU" sz="800" b="1" i="1" dirty="0"/>
              <a:t>М. А. Берлин</a:t>
            </a:r>
            <a:r>
              <a:rPr lang="ru-RU" altLang="ru-RU" sz="800" i="1" dirty="0"/>
              <a:t>, В. Г. Гореченков, В. П. Капралов. — Краснодар: Советская Кубань, 2012. — 515 с.</a:t>
            </a:r>
          </a:p>
        </p:txBody>
      </p:sp>
    </p:spTree>
    <p:extLst>
      <p:ext uri="{BB962C8B-B14F-4D97-AF65-F5344CB8AC3E}">
        <p14:creationId xmlns:p14="http://schemas.microsoft.com/office/powerpoint/2010/main" val="694034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126DF3-C864-B38A-CA8C-31D15CA49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Адсорбенты, используемые для осушки газов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D09FFA-7721-C5CE-004E-578C6EF68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44052" cy="4876833"/>
          </a:xfrm>
        </p:spPr>
        <p:txBody>
          <a:bodyPr>
            <a:noAutofit/>
          </a:bodyPr>
          <a:lstStyle/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dirty="0"/>
              <a:t>Силикагели 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i="1" dirty="0"/>
              <a:t>Преимущества</a:t>
            </a:r>
            <a:r>
              <a:rPr lang="ru-RU" sz="1400" b="1" dirty="0"/>
              <a:t> </a:t>
            </a:r>
            <a:r>
              <a:rPr lang="ru-RU" sz="1400" dirty="0"/>
              <a:t>–</a:t>
            </a:r>
            <a:r>
              <a:rPr lang="ru-RU" sz="1400" b="1" dirty="0"/>
              <a:t> </a:t>
            </a:r>
            <a:r>
              <a:rPr lang="ru-RU" sz="1400" dirty="0"/>
              <a:t>низкая </a:t>
            </a:r>
            <a:r>
              <a:rPr lang="en-US" sz="1400" i="1" dirty="0"/>
              <a:t>t</a:t>
            </a:r>
            <a:r>
              <a:rPr lang="ru-RU" sz="1400" i="1" dirty="0"/>
              <a:t>°</a:t>
            </a:r>
            <a:r>
              <a:rPr lang="ru-RU" sz="1400" dirty="0"/>
              <a:t> регенерации, низкая себестоимость;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i="1" dirty="0"/>
              <a:t>Недостатки </a:t>
            </a:r>
            <a:r>
              <a:rPr lang="ru-RU" sz="1400" dirty="0"/>
              <a:t>–</a:t>
            </a:r>
            <a:r>
              <a:rPr lang="ru-RU" sz="1400" b="1" dirty="0"/>
              <a:t> </a:t>
            </a:r>
            <a:r>
              <a:rPr lang="ru-RU" sz="1400" dirty="0"/>
              <a:t>низкая прочность в присутствии воды; чувствительность к тяжелым УВ (С</a:t>
            </a:r>
            <a:r>
              <a:rPr lang="ru-RU" sz="1400" baseline="-25000" dirty="0"/>
              <a:t>5+</a:t>
            </a:r>
            <a:r>
              <a:rPr lang="ru-RU" sz="1400" dirty="0"/>
              <a:t>); низкая термическая стойкость (не выше 220-250 °С); быстрая потеря активности в 2-3 раза по сравнению с первоначальной; сильная чувствительность к скорости осушаемого газа; возможно накопление прочно-</a:t>
            </a:r>
            <a:r>
              <a:rPr lang="ru-RU" sz="1400" dirty="0" err="1"/>
              <a:t>сорбирующейся</a:t>
            </a:r>
            <a:r>
              <a:rPr lang="ru-RU" sz="1400" dirty="0"/>
              <a:t> серы из кислых газов.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  <a:defRPr/>
            </a:pPr>
            <a:r>
              <a:rPr lang="ru-RU" sz="1400" b="1" dirty="0"/>
              <a:t>Цеолиты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i="1" dirty="0"/>
              <a:t>Преимущества </a:t>
            </a:r>
            <a:r>
              <a:rPr lang="ru-RU" sz="1400" dirty="0"/>
              <a:t>– высокая депрессия точки росы; высокая прочность; низкие эксплуатационные расходы; относительно постоянная адсорбционная емкость (стабильная работа); высокая эффективность при низких содержаниях воды и высоких температурах осушаемого газа; лучший выбор для осушки кислых газов; универсальность;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i="1" dirty="0"/>
              <a:t>Недостатки </a:t>
            </a:r>
            <a:r>
              <a:rPr lang="ru-RU" sz="1400" dirty="0"/>
              <a:t>– высокая стоимость (в т.ч. относительная – в расчете на количество поглощаемой влаги); высокая температура регенерации; склонность к </a:t>
            </a:r>
            <a:r>
              <a:rPr lang="ru-RU" sz="1400" dirty="0" err="1"/>
              <a:t>закоксовыванию</a:t>
            </a:r>
            <a:r>
              <a:rPr lang="ru-RU" sz="1400" dirty="0"/>
              <a:t> пор;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1200"/>
              </a:spcBef>
              <a:buNone/>
              <a:defRPr/>
            </a:pPr>
            <a:r>
              <a:rPr lang="ru-RU" sz="1400" b="1" dirty="0"/>
              <a:t>Оксиды алюминия (промышленные) 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i="1" dirty="0"/>
              <a:t>Преимущества</a:t>
            </a:r>
            <a:r>
              <a:rPr lang="ru-RU" sz="1400" b="1" dirty="0"/>
              <a:t> </a:t>
            </a:r>
            <a:r>
              <a:rPr lang="ru-RU" sz="1400" dirty="0"/>
              <a:t>–</a:t>
            </a:r>
            <a:r>
              <a:rPr lang="ru-RU" sz="1400" b="1" dirty="0"/>
              <a:t> </a:t>
            </a:r>
            <a:r>
              <a:rPr lang="ru-RU" sz="1400" dirty="0"/>
              <a:t>дешевизна;</a:t>
            </a:r>
          </a:p>
          <a:p>
            <a:pPr marL="0" indent="457200" algn="just" eaLnBrk="1" hangingPunct="1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ru-RU" sz="1400" b="1" i="1" dirty="0"/>
              <a:t>Недостатки </a:t>
            </a:r>
            <a:r>
              <a:rPr lang="ru-RU" sz="1400" dirty="0"/>
              <a:t>–</a:t>
            </a:r>
            <a:r>
              <a:rPr lang="ru-RU" sz="1400" b="1" dirty="0"/>
              <a:t> </a:t>
            </a:r>
            <a:r>
              <a:rPr lang="ru-RU" sz="1400" dirty="0"/>
              <a:t>невысокая сорбционная способность (большие </a:t>
            </a:r>
            <a:r>
              <a:rPr lang="ru-RU" sz="1400" dirty="0" err="1"/>
              <a:t>капзатраты</a:t>
            </a:r>
            <a:r>
              <a:rPr lang="ru-RU" sz="1400" dirty="0"/>
              <a:t> на адсорберы).</a:t>
            </a:r>
            <a:endParaRPr lang="ru-RU" sz="1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5E79F83-5AF9-0D30-98AE-5515F9BED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612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660C79-65CA-F8EF-45F4-CA86AA579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Полный цикл работы адсорбционного аппарата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39BD97-A35C-183B-68B2-FB1F926F1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451953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20000"/>
              </a:lnSpc>
              <a:buNone/>
            </a:pPr>
            <a:r>
              <a:rPr lang="ru-RU" altLang="ru-RU" sz="1400" b="1" i="1" dirty="0"/>
              <a:t>Адсорбция</a:t>
            </a:r>
            <a:r>
              <a:rPr lang="ru-RU" altLang="ru-RU" sz="1400" b="1" dirty="0"/>
              <a:t> </a:t>
            </a:r>
            <a:r>
              <a:rPr lang="ru-RU" altLang="ru-RU" sz="1400" dirty="0"/>
              <a:t>при температуре 35-50°С, давлении 8-12 МПа, длительности контакта газа с адсорбентом не менее 10 с (скорость газа в аппарате 0,15-0,30 м/с). Длительность адсорбции до </a:t>
            </a:r>
            <a:r>
              <a:rPr lang="ru-RU" altLang="ru-RU" sz="1400" i="1" dirty="0"/>
              <a:t>проскока влаги</a:t>
            </a:r>
            <a:r>
              <a:rPr lang="ru-RU" altLang="ru-RU" sz="1400" dirty="0"/>
              <a:t> выбирают исходя из адсорбционной емкости поглотителя, начальной и конечной влажности газа, загрузки адсорбента в аппарате;</a:t>
            </a: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77FE736-E67F-9C07-E3E6-E3EB75CC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37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954DBF91-5A0F-6260-37BB-CCE350C59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806" y="1512687"/>
            <a:ext cx="3403857" cy="425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773B82A6-BCAE-D010-E2DB-73F0923FA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847" y="5765097"/>
            <a:ext cx="42017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200" dirty="0">
                <a:latin typeface="+mn-lt"/>
              </a:rPr>
              <a:t>Рисунок – Схема массообмена в слое адсорбента при адсорбции в динамических условиях: </a:t>
            </a:r>
            <a:r>
              <a:rPr lang="ru-RU" altLang="ru-RU" sz="1200" i="1" dirty="0">
                <a:latin typeface="+mn-lt"/>
              </a:rPr>
              <a:t>а</a:t>
            </a:r>
            <a:r>
              <a:rPr lang="ru-RU" altLang="ru-RU" sz="1200" dirty="0">
                <a:latin typeface="+mn-lt"/>
              </a:rPr>
              <a:t> – равновесная динамики адсорбции; </a:t>
            </a:r>
            <a:r>
              <a:rPr lang="ru-RU" altLang="ru-RU" sz="1200" i="1" dirty="0">
                <a:latin typeface="+mn-lt"/>
              </a:rPr>
              <a:t>б</a:t>
            </a:r>
            <a:r>
              <a:rPr lang="ru-RU" altLang="ru-RU" sz="1200" dirty="0">
                <a:latin typeface="+mn-lt"/>
              </a:rPr>
              <a:t> – выходные кривые; </a:t>
            </a:r>
            <a:r>
              <a:rPr lang="ru-RU" altLang="ru-RU" sz="1200" i="1" dirty="0">
                <a:latin typeface="+mn-lt"/>
              </a:rPr>
              <a:t>в</a:t>
            </a:r>
            <a:r>
              <a:rPr lang="ru-RU" altLang="ru-RU" sz="1200" dirty="0">
                <a:latin typeface="+mn-lt"/>
              </a:rPr>
              <a:t> – схема насыщения; </a:t>
            </a:r>
            <a:r>
              <a:rPr lang="ru-RU" altLang="ru-RU" sz="1200" i="1" dirty="0">
                <a:latin typeface="+mn-lt"/>
              </a:rPr>
              <a:t>г</a:t>
            </a:r>
            <a:r>
              <a:rPr lang="ru-RU" altLang="ru-RU" sz="1200" dirty="0">
                <a:latin typeface="+mn-lt"/>
              </a:rPr>
              <a:t> – влияние размера гранул адсорбента на массообмен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B58A2AA3-B500-F1AA-B21E-F438253D9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712" y="3222878"/>
            <a:ext cx="2343589" cy="353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5D02E69B-0157-2091-9258-AB9C8E4BB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864" y="6287136"/>
            <a:ext cx="32497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ru-RU" altLang="ru-RU" sz="1200" dirty="0">
                <a:latin typeface="+mn-lt"/>
              </a:rPr>
              <a:t>Рисунок – Зоны в слое адсорбента</a:t>
            </a:r>
          </a:p>
        </p:txBody>
      </p:sp>
    </p:spTree>
    <p:extLst>
      <p:ext uri="{BB962C8B-B14F-4D97-AF65-F5344CB8AC3E}">
        <p14:creationId xmlns:p14="http://schemas.microsoft.com/office/powerpoint/2010/main" val="3196786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F9AAF-7115-E5A8-A807-33326F066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Полный цикл работы адсорбционного аппарата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F2C535-265F-204C-0FC6-023EB498C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43600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ru-RU" altLang="ru-RU" sz="1600" b="1" i="1" dirty="0"/>
              <a:t>Десорбция</a:t>
            </a:r>
            <a:r>
              <a:rPr lang="ru-RU" altLang="ru-RU" sz="1600" i="1" dirty="0"/>
              <a:t>,</a:t>
            </a:r>
            <a:r>
              <a:rPr lang="ru-RU" altLang="ru-RU" sz="1600" dirty="0"/>
              <a:t> которая производится после переключения аппарата с режима адсорбции на десорбцию. Нагрев ведется горячим газом (5-15 % от всего поступающего газа) со скоростью не более 30-60°С в час. Горячий газ проходит слой адсорбента в направлении, противоположном направлению осушаемого газа; Основная влага </a:t>
            </a:r>
            <a:r>
              <a:rPr lang="ru-RU" altLang="ru-RU" sz="1600" dirty="0" err="1"/>
              <a:t>десорбируется</a:t>
            </a:r>
            <a:r>
              <a:rPr lang="ru-RU" altLang="ru-RU" sz="1600" dirty="0"/>
              <a:t> при 100-120 °С. </a:t>
            </a:r>
            <a:r>
              <a:rPr lang="ru-RU" altLang="ru-RU" sz="1600" u="sng" dirty="0"/>
              <a:t>Время – 0,</a:t>
            </a:r>
            <a:r>
              <a:rPr lang="en-US" altLang="ru-RU" sz="1600" u="sng" dirty="0"/>
              <a:t>1</a:t>
            </a:r>
            <a:r>
              <a:rPr lang="ru-RU" altLang="ru-RU" sz="1600" u="sng" dirty="0"/>
              <a:t> от периода адсорбции</a:t>
            </a:r>
            <a:r>
              <a:rPr lang="ru-RU" altLang="ru-RU" sz="1600" dirty="0"/>
              <a:t>;</a:t>
            </a: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5CA8477-6B42-94B4-2BE1-A4FB1CB8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38</a:t>
            </a:fld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AE6919A5-8775-D5DA-A023-7E65E50D47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44" r="4929" b="4360"/>
          <a:stretch/>
        </p:blipFill>
        <p:spPr bwMode="auto">
          <a:xfrm>
            <a:off x="6875742" y="1698048"/>
            <a:ext cx="4849552" cy="484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A1CE8F26-42A4-077F-3E86-D6F031798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418" y="5899836"/>
            <a:ext cx="4812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ru-RU" altLang="ru-RU" sz="1200" dirty="0">
                <a:latin typeface="+mn-lt"/>
              </a:rPr>
              <a:t>Рисунок – Схема открытого цикла влажного газа (</a:t>
            </a:r>
            <a:r>
              <a:rPr lang="ru-RU" altLang="ru-RU" sz="1200" i="1" dirty="0">
                <a:latin typeface="+mn-lt"/>
              </a:rPr>
              <a:t>часть исходного газа используется как газ для регенерации</a:t>
            </a:r>
            <a:r>
              <a:rPr lang="ru-RU" altLang="ru-RU" sz="1200" dirty="0">
                <a:latin typeface="+mn-lt"/>
              </a:rPr>
              <a:t>) для установки осушки с 3-мя адсорберами</a:t>
            </a:r>
          </a:p>
        </p:txBody>
      </p:sp>
    </p:spTree>
    <p:extLst>
      <p:ext uri="{BB962C8B-B14F-4D97-AF65-F5344CB8AC3E}">
        <p14:creationId xmlns:p14="http://schemas.microsoft.com/office/powerpoint/2010/main" val="7209459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A6DCDE-5909-8AF5-9C84-DE7B97F9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640E272-5FFD-EEF6-1B3A-EDBF17B45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7944" y="1604682"/>
            <a:ext cx="8192678" cy="487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1600" b="1" dirty="0"/>
              <a:t>Десорбционная  часть цикла работы одного аппарата: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0C23A8F-8B55-BCB5-522F-454DBDB9E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39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B230CE50-C39C-FD98-3AD3-C8D3C73F6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93" b="2905"/>
          <a:stretch/>
        </p:blipFill>
        <p:spPr bwMode="auto">
          <a:xfrm rot="10800000">
            <a:off x="1283511" y="2232727"/>
            <a:ext cx="5577388" cy="318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4F8D696E-C378-71EF-4A6F-B7495AD67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855" y="1770525"/>
            <a:ext cx="3168352" cy="498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8C8063B2-1AC5-6C34-D453-2246CE550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6315" y="5544129"/>
            <a:ext cx="48124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200" dirty="0">
                <a:latin typeface="+mn-lt"/>
              </a:rPr>
              <a:t>Рисунок – Распределение температур на входе и выходе из слоя молекулярных сит на стадии его прогрева </a:t>
            </a:r>
          </a:p>
        </p:txBody>
      </p:sp>
    </p:spTree>
    <p:extLst>
      <p:ext uri="{BB962C8B-B14F-4D97-AF65-F5344CB8AC3E}">
        <p14:creationId xmlns:p14="http://schemas.microsoft.com/office/powerpoint/2010/main" val="2621950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A0AD0-3B80-7298-6B19-AB52C3F7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Полный цикл работы адсорбционного аппарата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657770-2EDC-593B-8311-D5D1A4E95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86047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b="1" i="1" dirty="0"/>
              <a:t>Нагрев адсорбента </a:t>
            </a:r>
            <a:r>
              <a:rPr lang="ru-RU" altLang="ru-RU" sz="1600" dirty="0"/>
              <a:t>– окончательное вытеснение из пор адсорбента поглощенной воды и восстановление его адсорбционной активности. Максимальный нагрев: для силикагелей – 180-220 °С, для цеолитов – 250-350 °С. </a:t>
            </a:r>
            <a:r>
              <a:rPr lang="ru-RU" altLang="ru-RU" sz="1600" u="sng" dirty="0"/>
              <a:t>Время – 0,</a:t>
            </a:r>
            <a:r>
              <a:rPr lang="en-US" altLang="ru-RU" sz="1600" u="sng" dirty="0"/>
              <a:t>5</a:t>
            </a:r>
            <a:r>
              <a:rPr lang="ru-RU" altLang="ru-RU" sz="1600" u="sng" dirty="0"/>
              <a:t> от периода адсорбции.</a:t>
            </a:r>
            <a:endParaRPr lang="ru-RU" altLang="ru-RU" sz="1600" dirty="0"/>
          </a:p>
          <a:p>
            <a:pPr marL="0" indent="457200" algn="just">
              <a:lnSpc>
                <a:spcPct val="150000"/>
              </a:lnSpc>
              <a:spcBef>
                <a:spcPct val="0"/>
              </a:spcBef>
              <a:buNone/>
            </a:pPr>
            <a:endParaRPr lang="ru-RU" altLang="ru-RU" sz="1600" i="1" dirty="0"/>
          </a:p>
          <a:p>
            <a:pPr marL="0" indent="4572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600" b="1" i="1" dirty="0"/>
              <a:t>Охлаждение адсорбента</a:t>
            </a:r>
            <a:r>
              <a:rPr lang="ru-RU" altLang="ru-RU" sz="1600" i="1" dirty="0"/>
              <a:t>,</a:t>
            </a:r>
            <a:r>
              <a:rPr lang="ru-RU" altLang="ru-RU" sz="1600" dirty="0"/>
              <a:t> его начинают после завершения десорбции и переключения аппарата на режим адсорбции (осушки). Охлаждение ведут исходным холодным газом, скорость снижения температуры – 5-15 °С в час. </a:t>
            </a:r>
            <a:r>
              <a:rPr lang="ru-RU" altLang="ru-RU" sz="1600" u="sng" dirty="0"/>
              <a:t>Время охлаждения - 0,40 времени адсорбции</a:t>
            </a:r>
            <a:r>
              <a:rPr lang="ru-RU" altLang="ru-RU" sz="1600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40F80FE-3EAA-68D0-1E37-4CCE26930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40</a:t>
            </a:fld>
            <a:endParaRPr lang="ru-RU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F947FB6C-210E-D9F9-A55B-DFBC15CA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27" y="3429000"/>
            <a:ext cx="3606497" cy="278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377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B920B0-E08B-880D-6C16-52CA60DB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 газов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E7AD30-68E7-740B-2559-4630D142D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58146" cy="4547202"/>
          </a:xfrm>
        </p:spPr>
        <p:txBody>
          <a:bodyPr>
            <a:normAutofit/>
          </a:bodyPr>
          <a:lstStyle/>
          <a:p>
            <a:pPr marL="0" indent="457200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00" b="1" dirty="0"/>
              <a:t>В адсорбере 3 слоя: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400" dirty="0"/>
              <a:t>Муллит (</a:t>
            </a:r>
            <a:r>
              <a:rPr lang="ru-RU" sz="1400" dirty="0" err="1"/>
              <a:t>диам</a:t>
            </a:r>
            <a:r>
              <a:rPr lang="ru-RU" sz="1400" dirty="0"/>
              <a:t>. 7-40 мм.) – распределяет поток газа;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400" dirty="0"/>
              <a:t>Защитный слой, крупнопористый силикагель типа В;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1400" dirty="0"/>
              <a:t>Основной осушающий слой, мелкопористый силикагель типа А.</a:t>
            </a:r>
          </a:p>
          <a:p>
            <a:pPr marL="0" indent="457200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00" b="1" dirty="0"/>
              <a:t>Срок службы адсорбента </a:t>
            </a:r>
            <a:r>
              <a:rPr lang="ru-RU" sz="1400" dirty="0"/>
              <a:t>– 2 года.</a:t>
            </a:r>
          </a:p>
          <a:p>
            <a:pPr marL="0" indent="457200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00" dirty="0"/>
              <a:t>К концу срока службы адсорбента продолжительности стадий цикла уменьшаются.</a:t>
            </a:r>
          </a:p>
          <a:p>
            <a:pPr marL="0" indent="457200" algn="just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00" b="1" dirty="0"/>
              <a:t>Точка росы осушенного газа </a:t>
            </a:r>
            <a:r>
              <a:rPr lang="ru-RU" sz="1400" dirty="0"/>
              <a:t>– (-23)-(-20) °С.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D1ED26-3266-765A-AFC0-15AEEBDE2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41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2A4BBDF4-44E5-D4A3-89A5-9F7C06878C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95"/>
          <a:stretch/>
        </p:blipFill>
        <p:spPr bwMode="auto">
          <a:xfrm>
            <a:off x="6937054" y="1538681"/>
            <a:ext cx="5035550" cy="377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4EF1B02-8BF9-F133-FAAE-8B8938D00303}"/>
              </a:ext>
            </a:extLst>
          </p:cNvPr>
          <p:cNvSpPr txBox="1">
            <a:spLocks/>
          </p:cNvSpPr>
          <p:nvPr/>
        </p:nvSpPr>
        <p:spPr bwMode="auto">
          <a:xfrm>
            <a:off x="838199" y="3970928"/>
            <a:ext cx="5798271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400" i="1" dirty="0">
                <a:latin typeface="+mn-lt"/>
              </a:rPr>
              <a:t>Таблица – Показатели работы установки адсорбционной осушки Медвежьего месторождения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499DB682-F0E5-ECE5-BFD5-FE077AE32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813906"/>
              </p:ext>
            </p:extLst>
          </p:nvPr>
        </p:nvGraphicFramePr>
        <p:xfrm>
          <a:off x="559548" y="4692814"/>
          <a:ext cx="6136862" cy="1920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54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06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63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43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Показатель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Стадии процесса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Адсорбция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Десорбция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Охлаждение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Расход газа, тыс. м</a:t>
                      </a:r>
                      <a:r>
                        <a:rPr lang="ru-RU" sz="1200" kern="1200" baseline="300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/ч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250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8,1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8,1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Давление, атм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77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78,5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78,5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Температура, °С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14-16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180-210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до 50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Длительность цикла, ч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12-35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8-20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4-6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Скорость газа в адсорбере, м/с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</a:rPr>
                        <a:t>0,15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920304-9721-F83F-7795-0A5C24ED998F}"/>
              </a:ext>
            </a:extLst>
          </p:cNvPr>
          <p:cNvSpPr txBox="1"/>
          <p:nvPr/>
        </p:nvSpPr>
        <p:spPr>
          <a:xfrm>
            <a:off x="6846702" y="5264831"/>
            <a:ext cx="50355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Принципиальная технологическая схема адсорбционной установки осушки газа месторождения Медвежье:</a:t>
            </a:r>
          </a:p>
          <a:p>
            <a:pPr algn="ctr"/>
            <a:r>
              <a:rPr lang="en-US" sz="1100" dirty="0"/>
              <a:t>I</a:t>
            </a:r>
            <a:r>
              <a:rPr lang="ru-RU" sz="1100" dirty="0"/>
              <a:t> – влажный газ;</a:t>
            </a:r>
            <a:r>
              <a:rPr lang="en-US" sz="1100" dirty="0"/>
              <a:t> II</a:t>
            </a:r>
            <a:r>
              <a:rPr lang="ru-RU" sz="1100" dirty="0"/>
              <a:t> – осушенный газ;</a:t>
            </a:r>
            <a:r>
              <a:rPr lang="en-US" sz="1100" dirty="0"/>
              <a:t> III</a:t>
            </a:r>
            <a:r>
              <a:rPr lang="ru-RU" sz="1100" dirty="0"/>
              <a:t> – отработанный газ регенерации;</a:t>
            </a:r>
          </a:p>
          <a:p>
            <a:pPr algn="ctr"/>
            <a:r>
              <a:rPr lang="ru-RU" sz="1100" dirty="0"/>
              <a:t>А-1, А-2 – адсорберы; П-1 – печь; С-1, С-2 – сепараторы; ВХ – воздушный холодильник; ДК – дожимной компрессор (газодувка)</a:t>
            </a:r>
          </a:p>
        </p:txBody>
      </p:sp>
    </p:spTree>
    <p:extLst>
      <p:ext uri="{BB962C8B-B14F-4D97-AF65-F5344CB8AC3E}">
        <p14:creationId xmlns:p14="http://schemas.microsoft.com/office/powerpoint/2010/main" val="306509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8215FA-65EB-2926-A326-997F21D5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 газов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786CEF4-FD9A-C158-D05B-D575FA44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42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0B5A415F-080B-8E68-CFB9-CB7E5D40D6FE}"/>
              </a:ext>
            </a:extLst>
          </p:cNvPr>
          <p:cNvSpPr txBox="1">
            <a:spLocks/>
          </p:cNvSpPr>
          <p:nvPr/>
        </p:nvSpPr>
        <p:spPr bwMode="auto">
          <a:xfrm>
            <a:off x="838199" y="1527481"/>
            <a:ext cx="11044052" cy="52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400" b="1" dirty="0">
                <a:latin typeface="+mn-lt"/>
              </a:rPr>
              <a:t>Таблица – Температурный режим адсорберов УКПГ-2 Медвежьего промысла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F4040589-0530-A822-F282-48716B86B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789" y="2006159"/>
            <a:ext cx="6122263" cy="478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2131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7EE2FA-DA16-3D77-7616-C563CED1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 газов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F5D0F1-B117-5A04-7CB1-D934E043C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358775" algn="just" eaLnBrk="1" hangingPunct="1">
              <a:lnSpc>
                <a:spcPct val="130000"/>
              </a:lnSpc>
              <a:buNone/>
              <a:defRPr/>
            </a:pPr>
            <a:r>
              <a:rPr lang="ru-RU" sz="1400" b="1" dirty="0"/>
              <a:t>Основные особенности осушки на УКПГ-2 Медвежьего промысла</a:t>
            </a:r>
          </a:p>
          <a:p>
            <a:pPr marL="342900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sz="1400" dirty="0"/>
              <a:t>Тяжелые углеводороды (газовый конденсат), содержащиеся в газах, влияют на поглотительную способность адсорбентов по влаге. </a:t>
            </a:r>
            <a:r>
              <a:rPr lang="ru-RU" sz="1400" i="1" dirty="0"/>
              <a:t>Например</a:t>
            </a:r>
            <a:r>
              <a:rPr lang="ru-RU" sz="1400" dirty="0"/>
              <a:t>: поглощение тяжелых углеводородов в количестве 1,5 % (от массы силикагеля), по сравнению с осушкой метановых смесей, снижает влагоемкость адсорбента в 1,32 раза, при этом точка росы повышается на 18-20 °С (!).</a:t>
            </a:r>
          </a:p>
          <a:p>
            <a:pPr marL="342900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sz="1400" dirty="0"/>
              <a:t>Наличие тяжелых углеводородов может быть не учтено при проектировании (!) установки осушки.</a:t>
            </a:r>
          </a:p>
          <a:p>
            <a:pPr marL="342900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sz="1400" dirty="0"/>
              <a:t>Входной сепаратор установки осушки удаляет только 25-35 % газового конденсата. Поэтому потребовалось изучение поглотительной способности силикагеля в отношении тяжелых УВ.</a:t>
            </a:r>
          </a:p>
          <a:p>
            <a:pPr marL="342900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sz="1400" dirty="0"/>
              <a:t>Адсорбент может извлекать из газа до 80 % тяжелых УВ. Динамическая емкость адсорбента по тяжелым УВ составила 8-10 %.</a:t>
            </a:r>
          </a:p>
          <a:p>
            <a:pPr marL="342900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sz="1400" dirty="0"/>
              <a:t>Т.к. температура регенерации не превышает 220 °С, тяжелая часть конденсата остается в порах адсорбента, снижая поглотительную способность по воде на 8-12 %.</a:t>
            </a:r>
          </a:p>
          <a:p>
            <a:pPr marL="342900" indent="-342900" algn="just" eaLnBrk="1" hangingPunct="1">
              <a:lnSpc>
                <a:spcPct val="130000"/>
              </a:lnSpc>
              <a:buAutoNum type="arabicPeriod"/>
              <a:defRPr/>
            </a:pPr>
            <a:r>
              <a:rPr lang="ru-RU" sz="1400" dirty="0"/>
              <a:t>При высокой длительности стадии адсорбции наблюдался унос метанола с осушенным газом (в магистральный газопровод). Решение – сокращение длительности стадий цикла.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2F8A720-E4A8-EEAD-A8CB-F89A157E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4243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42A388-2821-76F0-D83F-23986D93C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73CF7F-E36B-48FC-5181-BA3FF161C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130175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/>
              <a:t>Эксплуатационные характеристики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Температура осушаемого газа не выше 50 °С.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Параметры газа на входе в абсорбер должны быть за пределами условий </a:t>
            </a:r>
            <a:r>
              <a:rPr lang="ru-RU" altLang="ru-RU" sz="1400" dirty="0" err="1"/>
              <a:t>гидратообразования</a:t>
            </a:r>
            <a:r>
              <a:rPr lang="ru-RU" altLang="ru-RU" sz="1400" dirty="0"/>
              <a:t>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Давление почти не влияет на показатели процесса.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Продолжительность службы адсорбентов: 3-5 лет, если газ не содержит отравляющих примесей. Причины снижения срока службы: падение активности, истирание и разрушение гранул.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Извлекается практически вся влага, ТР не выше -35 °С.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Длительность цикла: 8 часов (наиболее удобный для установки с 2-мя адсорберами, нагрев слоя – 6 часов, охлаждение – 2 часа), или 6, 12, 24 часа.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Температура регенерации 170-230 °С и зависит от типа адсорбента.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В вертикальных адсорберах направления потоков осушенного газа и газа регенерации противоположны.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400" dirty="0"/>
              <a:t>Расход газа регенерации – 5-15 % осушаемого газа.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BD1BC43-EC4A-8574-1B5B-1AB59342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33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A698E8-677F-A429-1C25-83F62776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Падение активности адсорбента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FBEFE4B-882F-1079-A72C-642F2B0B2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ru-RU" sz="1600" dirty="0"/>
              <a:t>С течением времени активность адсорбента снижается вследствие забивания пор смолами, маслами и другими примесями, содержащимися в газе. Кроме того, активность снижается вследствие попадания капельной влаги и длительного нагрева при регенерации. </a:t>
            </a:r>
            <a:endParaRPr lang="ru-RU" alt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4D79C42-E566-9E17-8661-206D9F72B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49FBB73-0090-645C-2ACA-892C77E4DBA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46" y="3018120"/>
            <a:ext cx="4632107" cy="3245040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DAF76A8-7244-1C72-2DE5-BA5091AAF2C1}"/>
              </a:ext>
            </a:extLst>
          </p:cNvPr>
          <p:cNvSpPr/>
          <p:nvPr/>
        </p:nvSpPr>
        <p:spPr>
          <a:xfrm>
            <a:off x="2203907" y="6291992"/>
            <a:ext cx="7784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Рисунок — Динамика падения активности промышленного адсорбента осушки газа</a:t>
            </a:r>
          </a:p>
        </p:txBody>
      </p:sp>
    </p:spTree>
    <p:extLst>
      <p:ext uri="{BB962C8B-B14F-4D97-AF65-F5344CB8AC3E}">
        <p14:creationId xmlns:p14="http://schemas.microsoft.com/office/powerpoint/2010/main" val="2534935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1A5FF3-9EF0-AB64-860C-1376D8A91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Адсорбционная осушка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415820-A818-A263-6F5C-80673CF23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179388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 Преимущества: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высокая степень осушки газа вне зависимости от его параметров (депрессия ТР до 100°С) – </a:t>
            </a:r>
            <a:r>
              <a:rPr lang="ru-RU" altLang="ru-RU" sz="1400" i="1" dirty="0"/>
              <a:t>адсорбционная осушка </a:t>
            </a:r>
            <a:r>
              <a:rPr lang="ru-RU" altLang="ru-RU" sz="1400" dirty="0"/>
              <a:t>обязательна для заводов по производству гелия</a:t>
            </a:r>
            <a:r>
              <a:rPr lang="en-US" altLang="ru-RU" sz="1400" dirty="0"/>
              <a:t> </a:t>
            </a:r>
            <a:r>
              <a:rPr lang="ru-RU" altLang="ru-RU" sz="1400" dirty="0"/>
              <a:t>и сжижения ПГ (!);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большой запас по ТР, позволяющий пропускать часть сырого газа мимо установки (!); возможность извлечения части УВ из газа;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широкие интервалы температуры и давления газа;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компактность установки, простота и надежность;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малые капитальные затраты для установок малой мощности;</a:t>
            </a:r>
          </a:p>
          <a:p>
            <a:pPr marL="0" indent="0" algn="just">
              <a:lnSpc>
                <a:spcPct val="130000"/>
              </a:lnSpc>
              <a:spcBef>
                <a:spcPct val="0"/>
              </a:spcBef>
              <a:buNone/>
            </a:pPr>
            <a:endParaRPr lang="ru-RU" altLang="ru-RU" sz="1400" dirty="0"/>
          </a:p>
          <a:p>
            <a:pPr marL="0" indent="179388" algn="just">
              <a:lnSpc>
                <a:spcPct val="13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 Недостатки: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большие расходы на адсорбент, высокие эксплуатационные затраты;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уменьшение производительности при падении давления газа;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высокое гидравлическое сопротивление потоку газа;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большие затраты при строительстве установок большой мощности;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периодичность процессов;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ru-RU" altLang="ru-RU" sz="1400" dirty="0"/>
              <a:t>постепенное снижение эффективности адсорбента;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2A7C455-E311-53C4-D182-BD8FE4FF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8521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4B7D58-9199-7CA9-77AF-C8A52AEC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Абсорбционная осушка газов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3CA7FE-5FB6-1EA2-5654-C6053D10A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145" y="5446913"/>
            <a:ext cx="10313710" cy="125129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100" b="1" dirty="0"/>
              <a:t>Рисунок – Принципиальная технологическая схема установки абсорбционной осушки газа</a:t>
            </a:r>
          </a:p>
          <a:p>
            <a:pPr marL="0" indent="0" algn="ctr">
              <a:buNone/>
            </a:pPr>
            <a:r>
              <a:rPr lang="ru-RU" sz="1100" dirty="0"/>
              <a:t>1 – первичный сепаратор; 2 – подогреватель; 3 – абсорбер; 4 – фильтр для улавливания ДЭГА; 5 – </a:t>
            </a:r>
            <a:r>
              <a:rPr lang="ru-RU" sz="1100" dirty="0" err="1"/>
              <a:t>выветриватель</a:t>
            </a:r>
            <a:r>
              <a:rPr lang="ru-RU" sz="1100" dirty="0"/>
              <a:t>; 6 – фильтр для улавливания механических примесей; 7 – рекуперативный теплообменник; 8 – насосы; 9 – </a:t>
            </a:r>
            <a:r>
              <a:rPr lang="ru-RU" sz="1100" dirty="0" err="1"/>
              <a:t>десорбер</a:t>
            </a:r>
            <a:r>
              <a:rPr lang="ru-RU" sz="1100" dirty="0"/>
              <a:t>; 10 – испаритель;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100" dirty="0"/>
              <a:t>11 – холодильник; 12 – </a:t>
            </a:r>
            <a:r>
              <a:rPr lang="ru-RU" sz="1100" dirty="0" err="1"/>
              <a:t>рефлюксная</a:t>
            </a:r>
            <a:r>
              <a:rPr lang="ru-RU" sz="1100" dirty="0"/>
              <a:t> емкость.</a:t>
            </a:r>
          </a:p>
          <a:p>
            <a:pPr marL="0" indent="0" algn="ctr">
              <a:buNone/>
            </a:pPr>
            <a:r>
              <a:rPr lang="en-US" sz="1100" dirty="0"/>
              <a:t>I</a:t>
            </a:r>
            <a:r>
              <a:rPr lang="ru-RU" sz="1100" dirty="0"/>
              <a:t> – сырой газ;</a:t>
            </a:r>
            <a:r>
              <a:rPr lang="en-US" sz="1100" dirty="0"/>
              <a:t> II</a:t>
            </a:r>
            <a:r>
              <a:rPr lang="ru-RU" sz="1100" dirty="0"/>
              <a:t> – осушенный газ;</a:t>
            </a:r>
            <a:r>
              <a:rPr lang="en-US" sz="1100" dirty="0"/>
              <a:t> III</a:t>
            </a:r>
            <a:r>
              <a:rPr lang="ru-RU" sz="1100" dirty="0"/>
              <a:t> – насыщенный раствор </a:t>
            </a:r>
            <a:r>
              <a:rPr lang="ru-RU" sz="1100" dirty="0" err="1"/>
              <a:t>ДЭГа</a:t>
            </a:r>
            <a:r>
              <a:rPr lang="ru-RU" sz="1100" dirty="0"/>
              <a:t>;</a:t>
            </a:r>
            <a:r>
              <a:rPr lang="en-US" sz="1100" dirty="0"/>
              <a:t> IV</a:t>
            </a:r>
            <a:r>
              <a:rPr lang="ru-RU" sz="1100" dirty="0"/>
              <a:t> – </a:t>
            </a:r>
            <a:r>
              <a:rPr lang="ru-RU" sz="1100" dirty="0" err="1"/>
              <a:t>газы</a:t>
            </a:r>
            <a:r>
              <a:rPr lang="ru-RU" sz="1100" dirty="0"/>
              <a:t> выветривания;</a:t>
            </a:r>
            <a:r>
              <a:rPr lang="en-US" sz="1100" dirty="0"/>
              <a:t> V</a:t>
            </a:r>
            <a:r>
              <a:rPr lang="ru-RU" sz="1100" dirty="0"/>
              <a:t> – вода на сброс;</a:t>
            </a:r>
            <a:r>
              <a:rPr lang="en-US" sz="1100" dirty="0"/>
              <a:t> </a:t>
            </a:r>
            <a:endParaRPr lang="ru-RU" sz="11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100" dirty="0"/>
              <a:t>VI</a:t>
            </a:r>
            <a:r>
              <a:rPr lang="ru-RU" sz="1100" dirty="0"/>
              <a:t> – регенерированный раствор </a:t>
            </a:r>
            <a:r>
              <a:rPr lang="ru-RU" sz="1100" dirty="0" err="1"/>
              <a:t>ДЭГа</a:t>
            </a:r>
            <a:r>
              <a:rPr lang="ru-RU" sz="1100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C229864-AAA0-1270-7E0C-FD2BAA6C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47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85FA62A0-7788-3AE9-E1CB-C1992BFE90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1" t="2116" r="11725" b="33837"/>
          <a:stretch/>
        </p:blipFill>
        <p:spPr bwMode="auto">
          <a:xfrm>
            <a:off x="1069863" y="1536255"/>
            <a:ext cx="7404324" cy="378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File:Diethylene-glycol-chemical.svg">
            <a:extLst>
              <a:ext uri="{FF2B5EF4-FFF2-40B4-BE49-F238E27FC236}">
                <a16:creationId xmlns:a16="http://schemas.microsoft.com/office/drawing/2014/main" xmlns="" id="{5DFD1F94-57DB-EC17-EA09-A627024E7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07"/>
          <a:stretch>
            <a:fillRect/>
          </a:stretch>
        </p:blipFill>
        <p:spPr bwMode="auto">
          <a:xfrm>
            <a:off x="8862706" y="2651257"/>
            <a:ext cx="3111124" cy="70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99450BF-9C55-F2BA-3E64-2BBDC7504FA6}"/>
              </a:ext>
            </a:extLst>
          </p:cNvPr>
          <p:cNvSpPr txBox="1">
            <a:spLocks/>
          </p:cNvSpPr>
          <p:nvPr/>
        </p:nvSpPr>
        <p:spPr bwMode="auto">
          <a:xfrm>
            <a:off x="8474187" y="3460882"/>
            <a:ext cx="3619500" cy="41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+mn-lt"/>
              </a:rPr>
              <a:t>Диэтиленгликоль</a:t>
            </a:r>
          </a:p>
        </p:txBody>
      </p:sp>
      <p:pic>
        <p:nvPicPr>
          <p:cNvPr id="8" name="Picture 4" descr="File:Triethylene glycol.png">
            <a:extLst>
              <a:ext uri="{FF2B5EF4-FFF2-40B4-BE49-F238E27FC236}">
                <a16:creationId xmlns:a16="http://schemas.microsoft.com/office/drawing/2014/main" xmlns="" id="{F35A086C-24B7-328A-FE4A-9597C379F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619" y="1839486"/>
            <a:ext cx="3036636" cy="35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24BB651E-4106-E964-D142-6A03A59F351E}"/>
              </a:ext>
            </a:extLst>
          </p:cNvPr>
          <p:cNvSpPr txBox="1">
            <a:spLocks/>
          </p:cNvSpPr>
          <p:nvPr/>
        </p:nvSpPr>
        <p:spPr bwMode="auto">
          <a:xfrm>
            <a:off x="8594043" y="2127806"/>
            <a:ext cx="3379787" cy="48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+mn-lt"/>
              </a:rPr>
              <a:t>Триэтиленгликоль</a:t>
            </a:r>
          </a:p>
        </p:txBody>
      </p:sp>
    </p:spTree>
    <p:extLst>
      <p:ext uri="{BB962C8B-B14F-4D97-AF65-F5344CB8AC3E}">
        <p14:creationId xmlns:p14="http://schemas.microsoft.com/office/powerpoint/2010/main" val="1456756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679</TotalTime>
  <Words>4518</Words>
  <Application>Microsoft Office PowerPoint</Application>
  <PresentationFormat>Произвольный</PresentationFormat>
  <Paragraphs>547</Paragraphs>
  <Slides>47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0" baseType="lpstr">
      <vt:lpstr>Тема Office</vt:lpstr>
      <vt:lpstr>Equation</vt:lpstr>
      <vt:lpstr>Документ</vt:lpstr>
      <vt:lpstr>Установка осушки газа</vt:lpstr>
      <vt:lpstr>Литература</vt:lpstr>
      <vt:lpstr>Нежелательные компоненты</vt:lpstr>
      <vt:lpstr>Нежелательные компоненты</vt:lpstr>
      <vt:lpstr>Основные термины и понятия</vt:lpstr>
      <vt:lpstr>Презентация PowerPoint</vt:lpstr>
      <vt:lpstr>Презентация PowerPoint</vt:lpstr>
      <vt:lpstr>Как определить влагоемкость (влагосодержание)?</vt:lpstr>
      <vt:lpstr>Газовые гидраты и борьба с ними</vt:lpstr>
      <vt:lpstr>Презентация PowerPoint</vt:lpstr>
      <vt:lpstr>Презентация PowerPoint</vt:lpstr>
      <vt:lpstr>Презентация PowerPoint</vt:lpstr>
      <vt:lpstr>Предотвращение гидратообразования</vt:lpstr>
      <vt:lpstr>Способы осушки газа</vt:lpstr>
      <vt:lpstr>Осушка газов</vt:lpstr>
      <vt:lpstr>Осушка охлаждением </vt:lpstr>
      <vt:lpstr>Абсорбционная осушка газов</vt:lpstr>
      <vt:lpstr>Абсорбционная осушка газов</vt:lpstr>
      <vt:lpstr>Абсорбционная осушка газов</vt:lpstr>
      <vt:lpstr>абсорберы осушки газа на УКПГ сеноманских залежей уренгойского НГКМ</vt:lpstr>
      <vt:lpstr>Абсорбционная осушка газов</vt:lpstr>
      <vt:lpstr>Основные факторы процесса. Давление</vt:lpstr>
      <vt:lpstr>Основные факторы процесса. Температура</vt:lpstr>
      <vt:lpstr>Основные факторы процесса. Характеристики абсорбента</vt:lpstr>
      <vt:lpstr>Основные факторы процесса. Характеристики абсорбента</vt:lpstr>
      <vt:lpstr>сравнение ДЭГ и ТЭГ</vt:lpstr>
      <vt:lpstr>Абсорбционная осушка</vt:lpstr>
      <vt:lpstr>Оценка количества теоретических ступеней разделения</vt:lpstr>
      <vt:lpstr>Общие рекомендации (эвристики)</vt:lpstr>
      <vt:lpstr>Общие рекомендации (эвристики)</vt:lpstr>
      <vt:lpstr>Операционные проблемы</vt:lpstr>
      <vt:lpstr>Адсорбционная осушка газов</vt:lpstr>
      <vt:lpstr>Адсорбционная осушка</vt:lpstr>
      <vt:lpstr>Активность адсорбента</vt:lpstr>
      <vt:lpstr>Адсорбционная осушка</vt:lpstr>
      <vt:lpstr>Адсорбенты, используемые для осушки газов</vt:lpstr>
      <vt:lpstr>Полный цикл работы адсорбционного аппарата</vt:lpstr>
      <vt:lpstr>Полный цикл работы адсорбционного аппарата</vt:lpstr>
      <vt:lpstr>Адсорбционная осушка</vt:lpstr>
      <vt:lpstr>Полный цикл работы адсорбционного аппарата</vt:lpstr>
      <vt:lpstr>Адсорбционная осушка газов</vt:lpstr>
      <vt:lpstr>Адсорбционная осушка газов</vt:lpstr>
      <vt:lpstr>Адсорбционная осушка газов</vt:lpstr>
      <vt:lpstr>Адсорбционная осушка</vt:lpstr>
      <vt:lpstr>Падение активности адсорбента</vt:lpstr>
      <vt:lpstr>Адсорбционная осушка</vt:lpstr>
      <vt:lpstr>Абсорбционная осушка газов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84</cp:revision>
  <cp:lastPrinted>2021-08-02T01:21:27Z</cp:lastPrinted>
  <dcterms:created xsi:type="dcterms:W3CDTF">2022-09-15T08:49:06Z</dcterms:created>
  <dcterms:modified xsi:type="dcterms:W3CDTF">2024-02-28T08:58:27Z</dcterms:modified>
</cp:coreProperties>
</file>