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378" r:id="rId3"/>
    <p:sldId id="411" r:id="rId4"/>
    <p:sldId id="394" r:id="rId5"/>
    <p:sldId id="395" r:id="rId6"/>
    <p:sldId id="379" r:id="rId7"/>
    <p:sldId id="399" r:id="rId8"/>
    <p:sldId id="396" r:id="rId9"/>
    <p:sldId id="405" r:id="rId10"/>
    <p:sldId id="397" r:id="rId11"/>
    <p:sldId id="398" r:id="rId12"/>
    <p:sldId id="406" r:id="rId13"/>
    <p:sldId id="380" r:id="rId14"/>
    <p:sldId id="341" r:id="rId15"/>
    <p:sldId id="342" r:id="rId16"/>
    <p:sldId id="343" r:id="rId17"/>
    <p:sldId id="382" r:id="rId18"/>
    <p:sldId id="383" r:id="rId19"/>
    <p:sldId id="412" r:id="rId20"/>
    <p:sldId id="414" r:id="rId21"/>
    <p:sldId id="387" r:id="rId22"/>
    <p:sldId id="401" r:id="rId23"/>
    <p:sldId id="403" r:id="rId24"/>
    <p:sldId id="388" r:id="rId25"/>
    <p:sldId id="413" r:id="rId26"/>
    <p:sldId id="409" r:id="rId27"/>
    <p:sldId id="410" r:id="rId28"/>
    <p:sldId id="389" r:id="rId29"/>
    <p:sldId id="390" r:id="rId30"/>
    <p:sldId id="408" r:id="rId31"/>
    <p:sldId id="407" r:id="rId32"/>
    <p:sldId id="391" r:id="rId33"/>
    <p:sldId id="393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6120" autoAdjust="0"/>
  </p:normalViewPr>
  <p:slideViewPr>
    <p:cSldViewPr>
      <p:cViewPr>
        <p:scale>
          <a:sx n="75" d="100"/>
          <a:sy n="75" d="100"/>
        </p:scale>
        <p:origin x="-2832" y="-9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5E47F-197C-4929-9F66-1ECDA7716EBD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EF5A2-4456-499F-AC1B-10FC9524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674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EF5A2-4456-499F-AC1B-10FC95240C3A}" type="slidenum">
              <a:rPr lang="ru-RU" smtClean="0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397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62596-1442-413B-8F0B-8F36FFAEA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91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311A9-39EA-4123-AB22-E5527C261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61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9CB61-01B2-48BB-A27C-044E1F1F5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19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DBC42-3454-46CA-BBC7-89EEF1A94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736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2A93C-0A67-4D98-8011-ED59F59EF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15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8737C-9714-43A6-9E80-16620EC43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924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739F1-0E06-488C-911B-0AC971754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180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246C0-EF45-4BBD-A997-B844305691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80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7027B-55C6-4599-98D5-787F3F7F82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038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172F7-870F-4702-A0D8-8BD825A5ED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20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7CB43-150D-409A-BC0B-F834E8137B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75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083D7-C3F1-48FD-BB70-7E3A85E689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047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1D760EC-975C-48E1-85B1-9485962FC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b="1" dirty="0"/>
              <a:t>Лекция № </a:t>
            </a:r>
            <a:r>
              <a:rPr lang="ru-RU" altLang="ru-RU" sz="2600" b="1" dirty="0" smtClean="0"/>
              <a:t>3</a:t>
            </a:r>
            <a:r>
              <a:rPr lang="ru-RU" altLang="ru-RU" sz="2600" dirty="0" smtClean="0"/>
              <a:t> </a:t>
            </a:r>
            <a:endParaRPr lang="ru-RU" altLang="ru-RU" sz="2600" dirty="0"/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57150" y="3990975"/>
            <a:ext cx="8978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Транспортировка газов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82550" y="5216525"/>
            <a:ext cx="8978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Лектор – к.т.н., доцент ОХИ ИШПР Юрьев Егор Михайлович</a:t>
            </a:r>
          </a:p>
        </p:txBody>
      </p:sp>
      <p:sp>
        <p:nvSpPr>
          <p:cNvPr id="2055" name="Rectangle 4"/>
          <p:cNvSpPr>
            <a:spLocks noChangeArrowheads="1"/>
          </p:cNvSpPr>
          <p:nvPr/>
        </p:nvSpPr>
        <p:spPr bwMode="auto">
          <a:xfrm>
            <a:off x="849313" y="1850736"/>
            <a:ext cx="7394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Технология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переработки газа</a:t>
            </a:r>
            <a:endParaRPr lang="ru-RU" alt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1054100" y="133350"/>
            <a:ext cx="808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Транспортировка газов</a:t>
            </a:r>
            <a:endParaRPr lang="ru-RU" altLang="ru-RU" sz="2700" b="1" dirty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79512" y="908720"/>
            <a:ext cx="878497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Способы: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000" dirty="0"/>
              <a:t>В сжиженном виде (СПГ, СУГ);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000" dirty="0"/>
              <a:t>Трубопроводный транспорт;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000" strike="sngStrike" dirty="0"/>
              <a:t>Транспортировка в виде синтетических жидких топлив</a:t>
            </a:r>
            <a:r>
              <a:rPr lang="ru-RU" altLang="ru-RU" sz="2000" dirty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Трубопроводный транспорт </a:t>
            </a:r>
            <a:r>
              <a:rPr lang="ru-RU" b="1" dirty="0" smtClean="0"/>
              <a:t>газа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637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1054100" y="133350"/>
            <a:ext cx="808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Транспортировка газов</a:t>
            </a:r>
            <a:endParaRPr lang="ru-RU" altLang="ru-RU" sz="2700" b="1" dirty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79512" y="1166842"/>
            <a:ext cx="878497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Трубопроводный транспорт: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В мире более 1 млн. км. </a:t>
            </a:r>
            <a:r>
              <a:rPr lang="ru-RU" altLang="ru-RU" sz="1800" b="1" i="1" dirty="0"/>
              <a:t>магистральных газопроводов</a:t>
            </a:r>
            <a:r>
              <a:rPr lang="ru-RU" altLang="ru-RU" sz="1800" dirty="0"/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В России – </a:t>
            </a:r>
            <a:r>
              <a:rPr lang="ru-RU" altLang="ru-RU" sz="1800" dirty="0" err="1"/>
              <a:t>ок</a:t>
            </a:r>
            <a:r>
              <a:rPr lang="ru-RU" altLang="ru-RU" sz="1800" dirty="0"/>
              <a:t>. 150 тыс. км магистральных газопроводов,</a:t>
            </a:r>
            <a:r>
              <a:rPr lang="ru-RU" altLang="ru-RU" sz="1800" b="1" i="1" dirty="0"/>
              <a:t> </a:t>
            </a:r>
            <a:r>
              <a:rPr lang="ru-RU" altLang="ru-RU" sz="1800" dirty="0"/>
              <a:t>с учетом распределительных сетей – более 1,5 млн. км;</a:t>
            </a:r>
            <a:endParaRPr lang="ru-RU" altLang="ru-RU" sz="1800" b="1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Предпосылки</a:t>
            </a:r>
            <a:r>
              <a:rPr lang="en-US" altLang="ru-RU" sz="1800" b="1" dirty="0" smtClean="0"/>
              <a:t> </a:t>
            </a:r>
            <a:r>
              <a:rPr lang="ru-RU" altLang="ru-RU" sz="1800" b="1" dirty="0" smtClean="0"/>
              <a:t>для распространения:</a:t>
            </a:r>
            <a:endParaRPr lang="ru-RU" altLang="ru-RU" sz="1800" b="1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Удаленность основных месторождений </a:t>
            </a:r>
            <a:r>
              <a:rPr lang="ru-RU" altLang="ru-RU" sz="1800" dirty="0" smtClean="0"/>
              <a:t>природного газа </a:t>
            </a:r>
            <a:r>
              <a:rPr lang="ru-RU" altLang="ru-RU" sz="1800" dirty="0"/>
              <a:t>от потребителей;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Высокая доля </a:t>
            </a:r>
            <a:r>
              <a:rPr lang="ru-RU" altLang="ru-RU" sz="1800" dirty="0" smtClean="0"/>
              <a:t>природного газа </a:t>
            </a:r>
            <a:r>
              <a:rPr lang="ru-RU" altLang="ru-RU" sz="1800" dirty="0"/>
              <a:t>в экспортном балансе;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Способность выполнять </a:t>
            </a:r>
            <a:r>
              <a:rPr lang="ru-RU" altLang="ru-RU" sz="1800" dirty="0"/>
              <a:t>роль распределительной </a:t>
            </a:r>
            <a:r>
              <a:rPr lang="ru-RU" altLang="ru-RU" sz="1800" dirty="0" smtClean="0"/>
              <a:t>системы для </a:t>
            </a:r>
            <a:r>
              <a:rPr lang="ru-RU" altLang="ru-RU" sz="1800" dirty="0"/>
              <a:t>ТЭК;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Преимущества: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Возможность повсеместной укладки трубопроводов;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Низкая стоимость транспортировки;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Сохранение качества газа благодаря герметизации трубы;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Возможность полной автоматизации операций по наливу, перекачки и т.п.;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Малочисленность обслуживающего персонала;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Непрерывность процесса;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Отсутствие отрицательного воздействия на окружающую среду;</a:t>
            </a:r>
          </a:p>
        </p:txBody>
      </p:sp>
    </p:spTree>
    <p:extLst>
      <p:ext uri="{BB962C8B-B14F-4D97-AF65-F5344CB8AC3E}">
        <p14:creationId xmlns:p14="http://schemas.microsoft.com/office/powerpoint/2010/main" val="26584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1054100" y="133350"/>
            <a:ext cx="808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Транспортировка газов</a:t>
            </a:r>
            <a:endParaRPr lang="ru-RU" altLang="ru-RU" sz="2700" b="1" dirty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79512" y="836712"/>
            <a:ext cx="8784976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Трубопроводный </a:t>
            </a:r>
            <a:r>
              <a:rPr lang="ru-RU" altLang="ru-RU" sz="1800" b="1" dirty="0"/>
              <a:t>транспорт</a:t>
            </a:r>
            <a:r>
              <a:rPr lang="ru-RU" altLang="ru-RU" sz="1800" b="1" dirty="0" smtClean="0"/>
              <a:t>:</a:t>
            </a:r>
            <a:endParaRPr lang="en-US" altLang="ru-RU" sz="1800" b="1" dirty="0" smtClean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ru-RU" altLang="ru-RU" sz="1800" b="1" dirty="0" smtClean="0"/>
              <a:t>Недостатки: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Узкая специализация системы трубопроводов;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Для эффективного использования требуется устойчивый поток перекачиваемого газа;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Низкий срок службы трубопроводов (для нефти, для газа – в меньшей степени);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Большие длины сварных швов;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b="1" dirty="0" smtClean="0"/>
              <a:t>Малоэффективен: </a:t>
            </a:r>
            <a:r>
              <a:rPr lang="ru-RU" altLang="ru-RU" sz="1800" dirty="0" smtClean="0"/>
              <a:t>перекачка ПГ в </a:t>
            </a:r>
            <a:r>
              <a:rPr lang="ru-RU" altLang="ru-RU" sz="1800" dirty="0"/>
              <a:t>6-7 раз дороже, чем транспортировка нефти с той же </a:t>
            </a:r>
            <a:r>
              <a:rPr lang="ru-RU" altLang="ru-RU" sz="1800" dirty="0" smtClean="0"/>
              <a:t>энергетической ценностью (для России: 1111 м</a:t>
            </a:r>
            <a:r>
              <a:rPr lang="ru-RU" altLang="ru-RU" sz="1800" baseline="30000" dirty="0" smtClean="0"/>
              <a:t>3</a:t>
            </a:r>
            <a:r>
              <a:rPr lang="ru-RU" altLang="ru-RU" sz="1800" dirty="0" smtClean="0"/>
              <a:t> ПГ эквивалентно 1 т нефти, 1 </a:t>
            </a:r>
            <a:r>
              <a:rPr lang="ru-RU" altLang="ru-RU" sz="1800" dirty="0"/>
              <a:t>км </a:t>
            </a:r>
            <a:r>
              <a:rPr lang="ru-RU" altLang="ru-RU" sz="1800" dirty="0" smtClean="0"/>
              <a:t>магистрального ГП </a:t>
            </a:r>
            <a:r>
              <a:rPr lang="ru-RU" altLang="ru-RU" sz="1800" dirty="0"/>
              <a:t>– 1млн. </a:t>
            </a:r>
            <a:r>
              <a:rPr lang="en-US" altLang="ru-RU" sz="1800" dirty="0"/>
              <a:t>$</a:t>
            </a:r>
            <a:r>
              <a:rPr lang="ru-RU" altLang="ru-RU" sz="1800" dirty="0"/>
              <a:t>): каждые </a:t>
            </a:r>
            <a:r>
              <a:rPr lang="en-US" altLang="ru-RU" sz="1800" dirty="0" smtClean="0"/>
              <a:t>100-</a:t>
            </a:r>
            <a:r>
              <a:rPr lang="ru-RU" altLang="ru-RU" sz="1800" dirty="0" smtClean="0"/>
              <a:t>200 </a:t>
            </a:r>
            <a:r>
              <a:rPr lang="ru-RU" altLang="ru-RU" sz="1800" dirty="0"/>
              <a:t>км </a:t>
            </a:r>
            <a:r>
              <a:rPr lang="ru-RU" altLang="ru-RU" sz="1800" dirty="0" smtClean="0"/>
              <a:t>должна быть </a:t>
            </a:r>
            <a:r>
              <a:rPr lang="ru-RU" altLang="ru-RU" sz="1800" dirty="0"/>
              <a:t>ДКС, </a:t>
            </a:r>
            <a:r>
              <a:rPr lang="ru-RU" altLang="ru-RU" sz="1800" dirty="0" smtClean="0"/>
              <a:t>большой </a:t>
            </a:r>
            <a:r>
              <a:rPr lang="ru-RU" altLang="ru-RU" sz="1800" dirty="0"/>
              <a:t>диаметр трубы – больше расход «металла»;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Транспортировка газов на расстояния </a:t>
            </a:r>
            <a:r>
              <a:rPr lang="ru-RU" altLang="ru-RU" sz="1800" b="1" dirty="0"/>
              <a:t>свыше 5 тыс. км </a:t>
            </a:r>
            <a:r>
              <a:rPr lang="ru-RU" altLang="ru-RU" sz="1800" b="1" dirty="0" smtClean="0"/>
              <a:t>нерентабельна </a:t>
            </a:r>
            <a:r>
              <a:rPr lang="ru-RU" altLang="ru-RU" sz="1800" dirty="0"/>
              <a:t>(3 крупнейшие ГТС мира: </a:t>
            </a:r>
            <a:r>
              <a:rPr lang="ru-RU" altLang="ru-RU" sz="1800" i="1" dirty="0"/>
              <a:t>европейская+российская</a:t>
            </a:r>
            <a:r>
              <a:rPr lang="ru-RU" altLang="ru-RU" sz="1800" dirty="0"/>
              <a:t>, </a:t>
            </a:r>
            <a:r>
              <a:rPr lang="ru-RU" altLang="ru-RU" sz="1800" i="1" dirty="0"/>
              <a:t>североамериканская</a:t>
            </a:r>
            <a:r>
              <a:rPr lang="ru-RU" altLang="ru-RU" sz="1800" dirty="0"/>
              <a:t>, </a:t>
            </a:r>
            <a:r>
              <a:rPr lang="ru-RU" altLang="ru-RU" sz="1800" i="1" dirty="0"/>
              <a:t>ближневосточно-среднеазиатская</a:t>
            </a:r>
            <a:r>
              <a:rPr lang="ru-RU" altLang="ru-RU" sz="1800" dirty="0"/>
              <a:t>), </a:t>
            </a:r>
            <a:r>
              <a:rPr lang="ru-RU" altLang="ru-RU" sz="1800" b="1" dirty="0"/>
              <a:t>поэтому: </a:t>
            </a:r>
          </a:p>
          <a:p>
            <a:pPr lvl="3" eaLnBrk="1" hangingPunct="1">
              <a:spcBef>
                <a:spcPct val="0"/>
              </a:spcBef>
              <a:buFontTx/>
              <a:buChar char="-"/>
            </a:pPr>
            <a:r>
              <a:rPr lang="ru-RU" altLang="ru-RU" sz="1400" dirty="0"/>
              <a:t>н</a:t>
            </a:r>
            <a:r>
              <a:rPr lang="ru-RU" altLang="ru-RU" sz="1400" dirty="0" smtClean="0"/>
              <a:t>ебольшие </a:t>
            </a:r>
            <a:r>
              <a:rPr lang="ru-RU" altLang="ru-RU" sz="1400" dirty="0"/>
              <a:t>регионы «довольствуются» локальными ГТС;</a:t>
            </a:r>
          </a:p>
          <a:p>
            <a:pPr lvl="3" eaLnBrk="1" hangingPunct="1">
              <a:spcBef>
                <a:spcPct val="0"/>
              </a:spcBef>
              <a:buFontTx/>
              <a:buChar char="-"/>
            </a:pPr>
            <a:r>
              <a:rPr lang="ru-RU" altLang="ru-RU" sz="1400" dirty="0" smtClean="0"/>
              <a:t>большинство </a:t>
            </a:r>
            <a:r>
              <a:rPr lang="ru-RU" altLang="ru-RU" sz="1400" dirty="0"/>
              <a:t>мелких месторождений не введены в полную промышленную эксплуатацию.</a:t>
            </a:r>
          </a:p>
        </p:txBody>
      </p:sp>
    </p:spTree>
    <p:extLst>
      <p:ext uri="{BB962C8B-B14F-4D97-AF65-F5344CB8AC3E}">
        <p14:creationId xmlns:p14="http://schemas.microsoft.com/office/powerpoint/2010/main" val="114694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1054100" y="133350"/>
            <a:ext cx="808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Трубопроводный транспорт</a:t>
            </a:r>
            <a:endParaRPr lang="ru-RU" altLang="ru-RU" sz="2700" b="1" dirty="0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9"/>
          <a:stretch/>
        </p:blipFill>
        <p:spPr bwMode="auto">
          <a:xfrm>
            <a:off x="683568" y="1698170"/>
            <a:ext cx="7726064" cy="345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01650" y="1051839"/>
            <a:ext cx="8089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Проектный расчет газопровода «Туркмения - Китай» (6300 км).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Оптимизированные показатели (2008 г.)</a:t>
            </a:r>
            <a:endParaRPr lang="ru-RU" alt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r>
              <a:rPr lang="ru-RU" altLang="ru-RU" sz="2800" b="1" dirty="0" smtClean="0"/>
              <a:t>Трубопроводный транспорт</a:t>
            </a:r>
            <a:endParaRPr lang="ru-RU" altLang="ru-RU" sz="2700" b="1" dirty="0" smtClean="0"/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9512" y="832058"/>
            <a:ext cx="8784976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Виды газопроводов: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по технологическим соображениям:</a:t>
            </a:r>
            <a:endParaRPr lang="en-US" altLang="ru-RU" sz="1800" b="1" dirty="0" smtClean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Внутрипромысловые;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Межпромысловые;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Местные (тупиковые);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Магистральные;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Технологические.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по </a:t>
            </a:r>
            <a:r>
              <a:rPr lang="ru-RU" altLang="ru-RU" sz="1800" b="1" dirty="0" smtClean="0"/>
              <a:t>методу прокладки труб:</a:t>
            </a:r>
            <a:endParaRPr lang="en-US" altLang="ru-RU" sz="1800" b="1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подземные;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Наземные;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Надземные;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Подводные.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ru-RU" altLang="ru-RU" sz="1800" b="1" dirty="0" smtClean="0"/>
              <a:t>Элементы трубопроводной системы: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Трубы (</a:t>
            </a:r>
            <a:r>
              <a:rPr lang="en-US" altLang="ru-RU" sz="1800" dirty="0" smtClean="0"/>
              <a:t>d</a:t>
            </a:r>
            <a:r>
              <a:rPr lang="ru-RU" altLang="ru-RU" sz="1800" baseline="-25000" dirty="0" smtClean="0"/>
              <a:t>вн</a:t>
            </a:r>
            <a:r>
              <a:rPr lang="ru-RU" altLang="ru-RU" sz="1800" dirty="0" smtClean="0"/>
              <a:t> = 50-1400 мм, толщина 4-16 мм, длина 4-12 м);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Запорная, регулирующая, предохранительная арматура;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Устройства для улавливания и удаления жидкости;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Устройства для </a:t>
            </a:r>
            <a:r>
              <a:rPr lang="ru-RU" altLang="ru-RU" sz="1800" dirty="0" smtClean="0"/>
              <a:t>ввода в поток реагентов (метанола, одоранта и т.д.);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КИПиА;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Устройства для защиты от коррозии;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Компрессорные станции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Газораспределительные станции.</a:t>
            </a:r>
          </a:p>
        </p:txBody>
      </p:sp>
    </p:spTree>
    <p:extLst>
      <p:ext uri="{BB962C8B-B14F-4D97-AF65-F5344CB8AC3E}">
        <p14:creationId xmlns:p14="http://schemas.microsoft.com/office/powerpoint/2010/main" val="5817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upload.wikimedia.org/wikipedia/commons/f/f4/%D0%A1%D1%85%D0%B5%D0%BC%D0%B0_%D0%B3%D0%B0%D0%B7%D0%BE%D1%82%D1%80%D0%B0%D0%BD%D1%81%D0%BF%D0%BE%D1%80%D1%82%D0%BD%D0%BE%D0%B9_%D1%81%D0%B8%D1%81%D1%82%D0%B5%D0%BC%D1%8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3940175"/>
            <a:ext cx="5724525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r>
              <a:rPr lang="ru-RU" altLang="ru-RU" sz="2800" b="1" dirty="0" smtClean="0"/>
              <a:t>Трубопроводный транспорт</a:t>
            </a:r>
            <a:endParaRPr lang="ru-RU" altLang="ru-RU" sz="2700" b="1" dirty="0" smtClean="0"/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825500"/>
            <a:ext cx="9144000" cy="3292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/>
              <a:t>Периодические повторяющиеся элементы:</a:t>
            </a:r>
            <a:endParaRPr lang="ru-RU" sz="1600" b="1" dirty="0"/>
          </a:p>
          <a:p>
            <a:pPr algn="ctr">
              <a:defRPr/>
            </a:pPr>
            <a:r>
              <a:rPr lang="ru-RU" sz="1600" b="1" dirty="0"/>
              <a:t>компрессорная станция – участок газопровода</a:t>
            </a:r>
          </a:p>
          <a:p>
            <a:pPr algn="ctr">
              <a:defRPr/>
            </a:pPr>
            <a:r>
              <a:rPr lang="ru-RU" sz="1600" i="1" dirty="0"/>
              <a:t>(больший напор)              (меньший напор)</a:t>
            </a:r>
          </a:p>
          <a:p>
            <a:pPr algn="just">
              <a:defRPr/>
            </a:pPr>
            <a:r>
              <a:rPr lang="ru-RU" sz="1600" dirty="0"/>
              <a:t>Расстояние между КС – </a:t>
            </a:r>
            <a:r>
              <a:rPr lang="ru-RU" sz="1600" b="1" dirty="0"/>
              <a:t>100-200 км.</a:t>
            </a:r>
          </a:p>
          <a:p>
            <a:pPr algn="just">
              <a:defRPr/>
            </a:pPr>
            <a:r>
              <a:rPr lang="ru-RU" sz="1600" dirty="0"/>
              <a:t>Газ при транспортировке </a:t>
            </a:r>
            <a:r>
              <a:rPr lang="ru-RU" sz="1600" b="1" dirty="0"/>
              <a:t>теряет потенциальную энергию </a:t>
            </a:r>
            <a:r>
              <a:rPr lang="ru-RU" sz="1600" dirty="0"/>
              <a:t>на:</a:t>
            </a:r>
          </a:p>
          <a:p>
            <a:pPr marL="342900" indent="-342900" algn="just">
              <a:buFontTx/>
              <a:buChar char="-"/>
              <a:defRPr/>
            </a:pPr>
            <a:r>
              <a:rPr lang="ru-RU" sz="1600" dirty="0"/>
              <a:t>Трение между слоями газа;</a:t>
            </a:r>
          </a:p>
          <a:p>
            <a:pPr marL="342900" indent="-342900" algn="just">
              <a:buFontTx/>
              <a:buChar char="-"/>
              <a:defRPr/>
            </a:pPr>
            <a:r>
              <a:rPr lang="ru-RU" sz="1600" dirty="0"/>
              <a:t>Трение газа о стенки трубы.</a:t>
            </a:r>
          </a:p>
          <a:p>
            <a:pPr marL="342900" indent="-342900" algn="just">
              <a:buFontTx/>
              <a:buChar char="-"/>
              <a:defRPr/>
            </a:pPr>
            <a:endParaRPr lang="ru-RU" sz="1600" dirty="0"/>
          </a:p>
          <a:p>
            <a:pPr algn="just">
              <a:defRPr/>
            </a:pPr>
            <a:r>
              <a:rPr lang="ru-RU" sz="1600" dirty="0"/>
              <a:t>Газопроводы рассчитаны на </a:t>
            </a:r>
            <a:r>
              <a:rPr lang="en-US" sz="1600" b="1" i="1" dirty="0"/>
              <a:t>max-</a:t>
            </a:r>
            <a:r>
              <a:rPr lang="ru-RU" sz="1600" b="1" dirty="0"/>
              <a:t>давление</a:t>
            </a:r>
            <a:r>
              <a:rPr lang="en-US" sz="1600" b="1" dirty="0"/>
              <a:t> 64, 75 </a:t>
            </a:r>
            <a:r>
              <a:rPr lang="ru-RU" sz="1600" b="1" dirty="0"/>
              <a:t>атм </a:t>
            </a:r>
            <a:r>
              <a:rPr lang="ru-RU" sz="1600" dirty="0"/>
              <a:t>(в перспективе, </a:t>
            </a:r>
            <a:r>
              <a:rPr lang="ru-RU" sz="1600" b="1" dirty="0"/>
              <a:t>100-120 атм</a:t>
            </a:r>
            <a:r>
              <a:rPr lang="ru-RU" sz="1600" dirty="0"/>
              <a:t>).</a:t>
            </a:r>
          </a:p>
          <a:p>
            <a:pPr algn="just">
              <a:defRPr/>
            </a:pPr>
            <a:endParaRPr lang="ru-RU" sz="1600" dirty="0"/>
          </a:p>
          <a:p>
            <a:pPr algn="just">
              <a:defRPr/>
            </a:pPr>
            <a:r>
              <a:rPr lang="ru-RU" sz="1600" dirty="0"/>
              <a:t>На КС газ: сжимается до </a:t>
            </a:r>
            <a:r>
              <a:rPr lang="ru-RU" sz="1600" dirty="0" smtClean="0"/>
              <a:t>55-75 </a:t>
            </a:r>
            <a:r>
              <a:rPr lang="ru-RU" sz="1600" dirty="0"/>
              <a:t>атм, охлаждается.</a:t>
            </a:r>
          </a:p>
          <a:p>
            <a:pPr marL="342900" indent="-342900" algn="just">
              <a:buFontTx/>
              <a:buChar char="-"/>
              <a:defRPr/>
            </a:pPr>
            <a:endParaRPr lang="ru-RU" sz="1600" dirty="0"/>
          </a:p>
          <a:p>
            <a:pPr algn="ctr">
              <a:defRPr/>
            </a:pPr>
            <a:r>
              <a:rPr lang="ru-RU" sz="1600" dirty="0"/>
              <a:t>Газораспределительная станция (ГРС) </a:t>
            </a:r>
            <a:r>
              <a:rPr lang="ru-RU" sz="1600" b="1" dirty="0"/>
              <a:t>← МГП → </a:t>
            </a:r>
            <a:r>
              <a:rPr lang="ru-RU" sz="1600" dirty="0"/>
              <a:t>Подземное хранилище газа (ПХГ)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103525"/>
              </p:ext>
            </p:extLst>
          </p:nvPr>
        </p:nvGraphicFramePr>
        <p:xfrm>
          <a:off x="6156176" y="1988840"/>
          <a:ext cx="2899691" cy="654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Equation" r:id="rId4" imgW="2070100" imgH="469900" progId="Equation.DSMT4">
                  <p:embed/>
                </p:oleObj>
              </mc:Choice>
              <mc:Fallback>
                <p:oleObj name="Equation" r:id="rId4" imgW="2070100" imgH="4699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1988840"/>
                        <a:ext cx="2899691" cy="6547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819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306" y="1052736"/>
            <a:ext cx="5676614" cy="545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r>
              <a:rPr lang="ru-RU" altLang="ru-RU" sz="2800" b="1" dirty="0" smtClean="0"/>
              <a:t>Компрессорная станция</a:t>
            </a:r>
            <a:endParaRPr lang="ru-RU" altLang="ru-RU" sz="2700" b="1" dirty="0" smtClean="0"/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9512" y="836712"/>
            <a:ext cx="3600400" cy="55092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/>
              <a:t>Основная составляющая – компрессорный цех</a:t>
            </a:r>
            <a:r>
              <a:rPr lang="ru-RU" sz="1600" dirty="0" smtClean="0"/>
              <a:t>, который состоит из: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Группа компрессорных агрегатов: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600" dirty="0" smtClean="0"/>
              <a:t>Поршневые / Центробежные;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600" dirty="0" smtClean="0"/>
              <a:t>с приводом от газовой турбины / от электродвигателя / от газомотора;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600" dirty="0" smtClean="0"/>
              <a:t>одно- / многоступенчатые;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Узел подключения к газопроводу;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Технологические коммуникации с запорной арматурой;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Установка очистки газа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Установка охлаждения газа;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Системы топливного, пускового и импульсного газа;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/>
              <a:t>Система охлаждения смазочного масла и т.п.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07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new.turbinist.ru/uploads/posts/2009-07/1248095929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028825"/>
            <a:ext cx="3457575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r>
              <a:rPr lang="ru-RU" altLang="ru-RU" sz="2800" b="1" dirty="0" smtClean="0"/>
              <a:t>Газораспределительная станция</a:t>
            </a:r>
            <a:endParaRPr lang="ru-RU" altLang="ru-RU" sz="2700" b="1" dirty="0" smtClean="0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847725"/>
            <a:ext cx="6227763" cy="61102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ru-RU" sz="1700" b="1" dirty="0"/>
              <a:t>Основные функции:</a:t>
            </a:r>
          </a:p>
          <a:p>
            <a:pPr marL="285750" indent="-285750">
              <a:buFontTx/>
              <a:buChar char="-"/>
              <a:defRPr/>
            </a:pPr>
            <a:r>
              <a:rPr lang="ru-RU" sz="1700" dirty="0"/>
              <a:t>Редуцирование давления (</a:t>
            </a:r>
            <a:r>
              <a:rPr lang="ru-RU" sz="1700" i="1" dirty="0"/>
              <a:t>дросселирование</a:t>
            </a:r>
            <a:r>
              <a:rPr lang="ru-RU" sz="1700" dirty="0"/>
              <a:t>);</a:t>
            </a:r>
          </a:p>
          <a:p>
            <a:pPr marL="285750" indent="-285750">
              <a:buFontTx/>
              <a:buChar char="-"/>
              <a:defRPr/>
            </a:pPr>
            <a:r>
              <a:rPr lang="ru-RU" sz="1700" dirty="0"/>
              <a:t>Дополнительная очистка;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700" dirty="0"/>
              <a:t>Сбор конденсата;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700" dirty="0"/>
              <a:t>Подогрев газа;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700" dirty="0"/>
              <a:t>Одоризация;</a:t>
            </a:r>
          </a:p>
          <a:p>
            <a:pPr marL="285750" indent="-285750">
              <a:buFontTx/>
              <a:buChar char="-"/>
              <a:defRPr/>
            </a:pPr>
            <a:r>
              <a:rPr lang="ru-RU" sz="1700" dirty="0"/>
              <a:t>Регулирование, распределение и учет газа, отпускаемого потребителям.</a:t>
            </a:r>
          </a:p>
          <a:p>
            <a:pPr marL="285750" indent="-285750">
              <a:buFontTx/>
              <a:buChar char="-"/>
              <a:defRPr/>
            </a:pPr>
            <a:endParaRPr lang="ru-RU" sz="1700" dirty="0"/>
          </a:p>
          <a:p>
            <a:pPr>
              <a:defRPr/>
            </a:pPr>
            <a:r>
              <a:rPr lang="ru-RU" sz="1700" b="1" dirty="0"/>
              <a:t>Виды ГРС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/>
              <a:t>станции на ответвлении МГП (к нас.п. или пром.объекту), 5-500 тыс. м</a:t>
            </a:r>
            <a:r>
              <a:rPr lang="ru-RU" sz="1600" baseline="30000" dirty="0"/>
              <a:t>3</a:t>
            </a:r>
            <a:r>
              <a:rPr lang="ru-RU" sz="1600" dirty="0"/>
              <a:t>/ч;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/>
              <a:t>промысловая ГРС для подготовки газа (</a:t>
            </a:r>
            <a:r>
              <a:rPr lang="ru-RU" sz="1600" i="1" dirty="0"/>
              <a:t>очистка</a:t>
            </a:r>
            <a:r>
              <a:rPr lang="ru-RU" sz="1600" dirty="0"/>
              <a:t>);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/>
              <a:t>контрольно-распределительные пункты на ответвлениях от МГП к пром. или с/х объектам, для питания кольцевой системы ГП вокруг города, 2-12 тыс. м</a:t>
            </a:r>
            <a:r>
              <a:rPr lang="ru-RU" sz="1600" baseline="30000" dirty="0"/>
              <a:t>3</a:t>
            </a:r>
            <a:r>
              <a:rPr lang="ru-RU" sz="1600" dirty="0"/>
              <a:t>/ч;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/>
              <a:t>автоматическая ГРС для снабжения посёлков на ответвлениях от МГП, 1-3 тыс. м</a:t>
            </a:r>
            <a:r>
              <a:rPr lang="ru-RU" sz="1600" baseline="30000" dirty="0"/>
              <a:t>3</a:t>
            </a:r>
            <a:r>
              <a:rPr lang="ru-RU" sz="1600" dirty="0"/>
              <a:t>/ч;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/>
              <a:t>газорегуляторные пункты (ГРП), 1-30 тыс. м</a:t>
            </a:r>
            <a:r>
              <a:rPr lang="ru-RU" sz="1600" baseline="30000" dirty="0"/>
              <a:t>3</a:t>
            </a:r>
            <a:r>
              <a:rPr lang="ru-RU" sz="1600" dirty="0"/>
              <a:t>/ч для снижения давления до заданного уровня в городских ГС высокого и среднего давления;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/>
              <a:t>газорегуляторные установки для питания ГС или целиком объектов с расходом газа до 1,5 тыс. м</a:t>
            </a:r>
            <a:r>
              <a:rPr lang="ru-RU" sz="1600" baseline="30000" dirty="0"/>
              <a:t>3</a:t>
            </a:r>
            <a:r>
              <a:rPr lang="ru-RU" sz="1600" dirty="0"/>
              <a:t>/ч.</a:t>
            </a:r>
          </a:p>
        </p:txBody>
      </p:sp>
      <p:pic>
        <p:nvPicPr>
          <p:cNvPr id="14342" name="Picture 4" descr="http://www.gaztraining.ru/CourseList/iTrain/GRS/image0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937125"/>
            <a:ext cx="292735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5219700" y="981075"/>
            <a:ext cx="388937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700" b="1" dirty="0"/>
              <a:t>Давление снижается от входного (4-7 МПа) до 0,03-0,1 МПа, </a:t>
            </a:r>
            <a:br>
              <a:rPr lang="ru-RU" altLang="ru-RU" sz="1700" b="1" dirty="0"/>
            </a:br>
            <a:r>
              <a:rPr lang="ru-RU" altLang="ru-RU" sz="1700" b="1" dirty="0"/>
              <a:t>число ступеней – 1-3.</a:t>
            </a:r>
          </a:p>
        </p:txBody>
      </p:sp>
    </p:spTree>
    <p:extLst>
      <p:ext uri="{BB962C8B-B14F-4D97-AF65-F5344CB8AC3E}">
        <p14:creationId xmlns:p14="http://schemas.microsoft.com/office/powerpoint/2010/main" val="74834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r>
              <a:rPr lang="ru-RU" altLang="ru-RU" sz="2800" b="1" dirty="0" smtClean="0"/>
              <a:t>Подземные газохранилища</a:t>
            </a:r>
            <a:endParaRPr lang="ru-RU" altLang="ru-RU" sz="2700" b="1" dirty="0" smtClean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847725"/>
            <a:ext cx="8820150" cy="59404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ru-RU" sz="1900" b="1" dirty="0"/>
              <a:t>Основные функции: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Длительное (в т.ч. </a:t>
            </a:r>
            <a:r>
              <a:rPr lang="ru-RU" i="1" dirty="0"/>
              <a:t>резервное</a:t>
            </a:r>
            <a:r>
              <a:rPr lang="ru-RU" dirty="0"/>
              <a:t>) или краткосрочное хранение газа;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Сезонное хранение газа (</a:t>
            </a:r>
            <a:r>
              <a:rPr lang="ru-RU" i="1" dirty="0"/>
              <a:t>летом потребление меньше, зимой - больше</a:t>
            </a:r>
            <a:r>
              <a:rPr lang="ru-RU" dirty="0"/>
              <a:t>);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Хранение на случай ЧС (например, </a:t>
            </a:r>
            <a:r>
              <a:rPr lang="ru-RU" i="1" dirty="0"/>
              <a:t>аномально холодные зимы</a:t>
            </a:r>
            <a:r>
              <a:rPr lang="ru-RU" dirty="0"/>
              <a:t>);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Хранение на случай «перебоев» с экспортом;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/>
              <a:t>Обеспечение надежности потребления в случае аварийных ситуаций;</a:t>
            </a:r>
            <a:endParaRPr lang="ru-RU" sz="1900" dirty="0"/>
          </a:p>
          <a:p>
            <a:pPr>
              <a:defRPr/>
            </a:pPr>
            <a:r>
              <a:rPr lang="ru-RU" sz="1900" b="1" dirty="0"/>
              <a:t>Расположение:</a:t>
            </a:r>
          </a:p>
          <a:p>
            <a:pPr marL="342900" indent="-342900">
              <a:buFontTx/>
              <a:buChar char="-"/>
              <a:defRPr/>
            </a:pPr>
            <a:r>
              <a:rPr lang="ru-RU" dirty="0"/>
              <a:t>истощенные газовые и нефтяные месторождения;</a:t>
            </a:r>
          </a:p>
          <a:p>
            <a:pPr marL="342900" indent="-342900">
              <a:buFontTx/>
              <a:buChar char="-"/>
              <a:defRPr/>
            </a:pPr>
            <a:r>
              <a:rPr lang="ru-RU" dirty="0"/>
              <a:t>подземные водоносные пласты;</a:t>
            </a:r>
          </a:p>
          <a:p>
            <a:pPr marL="342900" indent="-342900">
              <a:buFontTx/>
              <a:buChar char="-"/>
              <a:defRPr/>
            </a:pPr>
            <a:r>
              <a:rPr lang="ru-RU" dirty="0"/>
              <a:t>соляные каверны;</a:t>
            </a:r>
          </a:p>
          <a:p>
            <a:pPr marL="342900" indent="-342900">
              <a:buFontTx/>
              <a:buChar char="-"/>
              <a:defRPr/>
            </a:pPr>
            <a:r>
              <a:rPr lang="ru-RU" dirty="0"/>
              <a:t>твердые горные породы;</a:t>
            </a:r>
          </a:p>
          <a:p>
            <a:pPr marL="342900" indent="-342900">
              <a:buFontTx/>
              <a:buChar char="-"/>
              <a:defRPr/>
            </a:pPr>
            <a:r>
              <a:rPr lang="ru-RU" dirty="0"/>
              <a:t>отработанные шахты.</a:t>
            </a:r>
          </a:p>
          <a:p>
            <a:pPr>
              <a:defRPr/>
            </a:pPr>
            <a:r>
              <a:rPr lang="ru-RU" sz="1900" dirty="0"/>
              <a:t>В Европе – 130 шт.</a:t>
            </a:r>
          </a:p>
          <a:p>
            <a:pPr>
              <a:defRPr/>
            </a:pPr>
            <a:endParaRPr lang="ru-RU" sz="1900" dirty="0"/>
          </a:p>
          <a:p>
            <a:pPr>
              <a:defRPr/>
            </a:pPr>
            <a:r>
              <a:rPr lang="ru-RU" sz="1900" dirty="0"/>
              <a:t>Система ПХГ России может </a:t>
            </a:r>
            <a:br>
              <a:rPr lang="ru-RU" sz="1900" dirty="0"/>
            </a:br>
            <a:r>
              <a:rPr lang="ru-RU" sz="1900" dirty="0"/>
              <a:t>обеспечить 15 % внутреннего рынка,</a:t>
            </a:r>
            <a:br>
              <a:rPr lang="ru-RU" sz="1900" dirty="0"/>
            </a:br>
            <a:r>
              <a:rPr lang="ru-RU" sz="1900" dirty="0"/>
              <a:t>12 % экспорта.</a:t>
            </a:r>
          </a:p>
          <a:p>
            <a:pPr>
              <a:defRPr/>
            </a:pPr>
            <a:r>
              <a:rPr lang="ru-RU" sz="1900" dirty="0"/>
              <a:t>Всего: </a:t>
            </a:r>
            <a:r>
              <a:rPr lang="ru-RU" sz="1900" dirty="0" smtClean="0"/>
              <a:t>25 </a:t>
            </a:r>
            <a:r>
              <a:rPr lang="ru-RU" sz="1900" dirty="0"/>
              <a:t>ПХГ, общий объем </a:t>
            </a:r>
          </a:p>
          <a:p>
            <a:pPr>
              <a:defRPr/>
            </a:pPr>
            <a:r>
              <a:rPr lang="ru-RU" sz="1900" dirty="0"/>
              <a:t>– 100 млрд м</a:t>
            </a:r>
            <a:r>
              <a:rPr lang="ru-RU" sz="1900" baseline="30000" dirty="0"/>
              <a:t>3</a:t>
            </a:r>
            <a:r>
              <a:rPr lang="ru-RU" sz="1900" dirty="0"/>
              <a:t>, суточная </a:t>
            </a:r>
          </a:p>
          <a:p>
            <a:pPr>
              <a:defRPr/>
            </a:pPr>
            <a:r>
              <a:rPr lang="ru-RU" sz="1900" dirty="0"/>
              <a:t>производительность – 650 млн.м</a:t>
            </a:r>
            <a:r>
              <a:rPr lang="ru-RU" sz="1900" baseline="30000" dirty="0"/>
              <a:t>3</a:t>
            </a:r>
            <a:r>
              <a:rPr lang="ru-RU" sz="1900" dirty="0"/>
              <a:t>.</a:t>
            </a:r>
          </a:p>
        </p:txBody>
      </p:sp>
      <p:pic>
        <p:nvPicPr>
          <p:cNvPr id="15365" name="Picture 2" descr="http://www.worldenergy.ru/img/st_013-3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550" y="3284538"/>
            <a:ext cx="4835525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13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" y="4149080"/>
            <a:ext cx="3845851" cy="240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pPr eaLnBrk="1" hangingPunct="1"/>
            <a:r>
              <a:rPr lang="ru-RU" altLang="ru-RU" sz="2800" dirty="0" smtClean="0"/>
              <a:t>Газотранспортная система России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15900" y="865743"/>
            <a:ext cx="8748713" cy="313932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ru-RU" b="1" dirty="0"/>
              <a:t>1940-50-ые гг.: </a:t>
            </a:r>
          </a:p>
          <a:p>
            <a:pPr marL="342900" indent="-342900">
              <a:buFontTx/>
              <a:buChar char="-"/>
              <a:defRPr/>
            </a:pPr>
            <a:r>
              <a:rPr lang="ru-RU" dirty="0"/>
              <a:t>строительство локальных ГП для газификации отдельных районов страны (в основном, РСФСР и УССР</a:t>
            </a:r>
            <a:r>
              <a:rPr lang="ru-RU" dirty="0" smtClean="0"/>
              <a:t>), общая длина МГП – ок. 12000 км;</a:t>
            </a:r>
            <a:endParaRPr lang="ru-RU" dirty="0"/>
          </a:p>
          <a:p>
            <a:pPr>
              <a:defRPr/>
            </a:pPr>
            <a:r>
              <a:rPr lang="ru-RU" b="1" dirty="0"/>
              <a:t>1960-70-ые гг.: </a:t>
            </a:r>
          </a:p>
          <a:p>
            <a:pPr marL="342900" indent="-342900">
              <a:buFontTx/>
              <a:buChar char="-"/>
              <a:defRPr/>
            </a:pPr>
            <a:r>
              <a:rPr lang="ru-RU" dirty="0"/>
              <a:t>ставится вопрос о соединении локальных систем в единую, производится подключение среднеазиатских газоносных </a:t>
            </a:r>
            <a:r>
              <a:rPr lang="ru-RU" dirty="0" smtClean="0"/>
              <a:t>регионов</a:t>
            </a:r>
            <a:r>
              <a:rPr lang="ru-RU" dirty="0"/>
              <a:t>, общая длина МГП – ок. </a:t>
            </a:r>
            <a:r>
              <a:rPr lang="ru-RU" dirty="0" smtClean="0"/>
              <a:t>42000 </a:t>
            </a:r>
            <a:r>
              <a:rPr lang="ru-RU" dirty="0"/>
              <a:t>км;</a:t>
            </a:r>
          </a:p>
          <a:p>
            <a:pPr>
              <a:defRPr/>
            </a:pPr>
            <a:r>
              <a:rPr lang="ru-RU" b="1" dirty="0"/>
              <a:t>1980-ые гг.: </a:t>
            </a:r>
          </a:p>
          <a:p>
            <a:pPr marL="342900" indent="-342900">
              <a:buFontTx/>
              <a:buChar char="-"/>
              <a:defRPr/>
            </a:pPr>
            <a:r>
              <a:rPr lang="ru-RU" dirty="0"/>
              <a:t>работы по кольцеванию трубопроводов, создание </a:t>
            </a:r>
            <a:r>
              <a:rPr lang="ru-RU" i="1" dirty="0"/>
              <a:t>единой </a:t>
            </a:r>
            <a:r>
              <a:rPr lang="ru-RU" dirty="0"/>
              <a:t>системы транспорта газа, организация экспорта газа, расширение городских газовых сетей.</a:t>
            </a:r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3563763" y="3717032"/>
            <a:ext cx="5544741" cy="3108543"/>
          </a:xfrm>
          <a:prstGeom prst="rect">
            <a:avLst/>
          </a:prstGeom>
          <a:noFill/>
          <a:ln w="9525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 dirty="0" smtClean="0"/>
              <a:t>Транспорт и переработка нефти:</a:t>
            </a:r>
          </a:p>
          <a:p>
            <a:pPr eaLnBrk="1" hangingPunct="1"/>
            <a:r>
              <a:rPr lang="ru-RU" altLang="ru-RU" sz="1400" b="1" dirty="0" smtClean="0"/>
              <a:t>В </a:t>
            </a:r>
            <a:r>
              <a:rPr lang="ru-RU" altLang="ru-RU" sz="1400" b="1" dirty="0"/>
              <a:t>советское время:</a:t>
            </a:r>
          </a:p>
          <a:p>
            <a:pPr eaLnBrk="1" hangingPunct="1"/>
            <a:r>
              <a:rPr lang="ru-RU" altLang="ru-RU" sz="1400" dirty="0"/>
              <a:t>- Близость к районам потребления нефтепродуктов;</a:t>
            </a:r>
          </a:p>
          <a:p>
            <a:pPr eaLnBrk="1" hangingPunct="1"/>
            <a:r>
              <a:rPr lang="ru-RU" altLang="ru-RU" sz="1400" dirty="0"/>
              <a:t>- Малое транспортное плечо;</a:t>
            </a:r>
          </a:p>
          <a:p>
            <a:pPr eaLnBrk="1" hangingPunct="1"/>
            <a:endParaRPr lang="ru-RU" altLang="ru-RU" sz="1400" b="1" dirty="0"/>
          </a:p>
          <a:p>
            <a:pPr eaLnBrk="1" hangingPunct="1"/>
            <a:r>
              <a:rPr lang="ru-RU" altLang="ru-RU" sz="1400" b="1" dirty="0"/>
              <a:t>Следствие: </a:t>
            </a:r>
            <a:r>
              <a:rPr lang="ru-RU" altLang="ru-RU" sz="1400" dirty="0"/>
              <a:t>40 % НПЗ сосредоточено в Приволжье</a:t>
            </a:r>
            <a:r>
              <a:rPr lang="en-US" altLang="ru-RU" sz="1400" dirty="0"/>
              <a:t> (</a:t>
            </a:r>
            <a:r>
              <a:rPr lang="ru-RU" altLang="ru-RU" sz="1400" dirty="0"/>
              <a:t>по мощности</a:t>
            </a:r>
            <a:r>
              <a:rPr lang="en-US" altLang="ru-RU" sz="1400" dirty="0"/>
              <a:t>)</a:t>
            </a:r>
            <a:r>
              <a:rPr lang="ru-RU" altLang="ru-RU" sz="1400" dirty="0"/>
              <a:t>;</a:t>
            </a:r>
          </a:p>
          <a:p>
            <a:pPr eaLnBrk="1" hangingPunct="1"/>
            <a:endParaRPr lang="ru-RU" altLang="ru-RU" sz="1400" dirty="0"/>
          </a:p>
          <a:p>
            <a:pPr eaLnBrk="1" hangingPunct="1"/>
            <a:r>
              <a:rPr lang="ru-RU" altLang="ru-RU" sz="1400" dirty="0"/>
              <a:t>После «нефтяного бума» в Западной Сибири был предложен следующий принцип хозяйствования: </a:t>
            </a:r>
            <a:r>
              <a:rPr lang="ru-RU" altLang="ru-RU" sz="1400" i="1" dirty="0"/>
              <a:t>построить крупный НПЗ с низкой глубиной нефтепереработки, светлые фракции:</a:t>
            </a:r>
          </a:p>
          <a:p>
            <a:pPr eaLnBrk="1" hangingPunct="1"/>
            <a:r>
              <a:rPr lang="ru-RU" altLang="ru-RU" sz="1400" i="1" dirty="0"/>
              <a:t>– на НХ-заводы;</a:t>
            </a:r>
          </a:p>
          <a:p>
            <a:pPr eaLnBrk="1" hangingPunct="1"/>
            <a:r>
              <a:rPr lang="ru-RU" altLang="ru-RU" sz="1400" i="1" dirty="0"/>
              <a:t>– потребителям;  </a:t>
            </a:r>
          </a:p>
          <a:p>
            <a:pPr eaLnBrk="1" hangingPunct="1"/>
            <a:r>
              <a:rPr lang="ru-RU" altLang="ru-RU" sz="1400" i="1" dirty="0"/>
              <a:t>темные – в энергетику</a:t>
            </a:r>
            <a:r>
              <a:rPr lang="ru-RU" altLang="ru-RU" sz="1400" i="1" dirty="0" smtClean="0"/>
              <a:t>.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54066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>
            <a:off x="1054100" y="164455"/>
            <a:ext cx="8089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/>
              <a:t>Трубопроводный </a:t>
            </a:r>
            <a:r>
              <a:rPr lang="ru-RU" altLang="ru-RU" sz="2400" b="1" dirty="0" smtClean="0"/>
              <a:t>транспорт</a:t>
            </a:r>
            <a:r>
              <a:rPr lang="en-US" altLang="ru-RU" sz="2400" b="1" dirty="0" smtClean="0"/>
              <a:t> </a:t>
            </a:r>
            <a:r>
              <a:rPr lang="ru-RU" altLang="ru-RU" sz="2400" b="1" dirty="0"/>
              <a:t>ОАО «Газпром»</a:t>
            </a:r>
            <a:r>
              <a:rPr lang="en-US" altLang="ru-RU" sz="2400" b="1" dirty="0" smtClean="0"/>
              <a:t> </a:t>
            </a:r>
            <a:endParaRPr lang="ru-RU" altLang="ru-RU" sz="2400" b="1" dirty="0"/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143322" y="836712"/>
            <a:ext cx="4572694" cy="595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/>
              <a:t>ОАО «Газпром» (2010 г.):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160,4 тыс. км магистральных ГП (26 % выработали нормативный срок, 57% эксплуатируются 10-30 лет);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268 </a:t>
            </a:r>
            <a:r>
              <a:rPr lang="ru-RU" altLang="ru-RU" sz="1600" dirty="0"/>
              <a:t>КС – 4050 агрегатов – 42 ГВт – 9% электроэнергии </a:t>
            </a:r>
            <a:r>
              <a:rPr lang="ru-RU" altLang="ru-RU" sz="1600" dirty="0" smtClean="0"/>
              <a:t>России (по мощности);</a:t>
            </a:r>
            <a:endParaRPr lang="ru-RU" altLang="ru-RU" sz="1600" dirty="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25 </a:t>
            </a:r>
            <a:r>
              <a:rPr lang="ru-RU" altLang="ru-RU" sz="1600" dirty="0"/>
              <a:t>объекта подземного хранения газа;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6 </a:t>
            </a:r>
            <a:r>
              <a:rPr lang="ru-RU" altLang="ru-RU" sz="1600" dirty="0"/>
              <a:t>комплексов по переработке газа и газового конденсата;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Более </a:t>
            </a:r>
            <a:r>
              <a:rPr lang="ru-RU" altLang="ru-RU" sz="1600" dirty="0"/>
              <a:t>3400 газораспределительных станций;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Пропускная </a:t>
            </a:r>
            <a:r>
              <a:rPr lang="ru-RU" altLang="ru-RU" sz="1600" dirty="0"/>
              <a:t>способность – 600 млрд. 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 в год;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Средняя </a:t>
            </a:r>
            <a:r>
              <a:rPr lang="ru-RU" altLang="ru-RU" sz="1600" dirty="0"/>
              <a:t>дальность поставки газа: на экспорт – более 4 тыс. км, в России – 2,5 тыс. км.</a:t>
            </a:r>
          </a:p>
        </p:txBody>
      </p:sp>
      <p:pic>
        <p:nvPicPr>
          <p:cNvPr id="6148" name="Picture 2" descr="http://upload.wikimedia.org/wikipedia/commons/d/d7/Major_russian_gas_pipelines_to_europe.png?uselang=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25" y="981075"/>
            <a:ext cx="4308475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pPr eaLnBrk="1" hangingPunct="1"/>
            <a:r>
              <a:rPr lang="ru-RU" altLang="ru-RU" sz="2800" dirty="0" smtClean="0"/>
              <a:t>Магистральные газопроводы России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pic>
        <p:nvPicPr>
          <p:cNvPr id="7173" name="Picture 7" descr="http://www.gazprom.ru/f/posts/34/784381/russia_transmission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52513"/>
            <a:ext cx="8893175" cy="540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l"/>
            </a:pPr>
            <a:endParaRPr lang="ru-RU" altLang="ru-RU" dirty="0" smtClean="0"/>
          </a:p>
        </p:txBody>
      </p:sp>
      <p:pic>
        <p:nvPicPr>
          <p:cNvPr id="8196" name="Picture 4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22288"/>
            <a:ext cx="824547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l"/>
            </a:pPr>
            <a:endParaRPr lang="ru-RU" altLang="ru-RU" dirty="0" smtClean="0"/>
          </a:p>
        </p:txBody>
      </p:sp>
      <p:pic>
        <p:nvPicPr>
          <p:cNvPr id="9220" name="Picture 4" descr="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08050"/>
            <a:ext cx="8099425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pPr eaLnBrk="1" hangingPunct="1"/>
            <a:r>
              <a:rPr lang="ru-RU" altLang="ru-RU" sz="2800" dirty="0" smtClean="0"/>
              <a:t>Газотранспортная система Европы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7950" y="836613"/>
            <a:ext cx="3635375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Основные экспортные ГП: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Уренгой — Помары — Ужгород (4451 км, 32 млрд.м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/г, 1420 мм, 42 КС);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 «СОЮЗ» (Оренбург — Ужгород – </a:t>
            </a:r>
            <a:r>
              <a:rPr lang="en-US" altLang="ru-RU" sz="1600" dirty="0"/>
              <a:t>[</a:t>
            </a:r>
            <a:r>
              <a:rPr lang="ru-RU" altLang="ru-RU" sz="1600" i="1" dirty="0"/>
              <a:t>Польша</a:t>
            </a:r>
            <a:r>
              <a:rPr lang="en-US" altLang="ru-RU" sz="1600" dirty="0"/>
              <a:t>]</a:t>
            </a:r>
            <a:r>
              <a:rPr lang="ru-RU" altLang="ru-RU" sz="1600" dirty="0"/>
              <a:t>) (2750 км, 26 млрд.м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/г, 1400 мм, 7,5 МПа);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«Ямал-Европа» (</a:t>
            </a:r>
            <a:r>
              <a:rPr lang="ru-RU" altLang="ru-RU" sz="1600" i="1" dirty="0"/>
              <a:t>Беларусь, Польша</a:t>
            </a:r>
            <a:r>
              <a:rPr lang="ru-RU" altLang="ru-RU" sz="1600" dirty="0"/>
              <a:t>) (4196 км, 33 млрд.м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/г, 1420 мм, 31 КС);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«Северный поток» (Выборг – </a:t>
            </a:r>
            <a:r>
              <a:rPr lang="en-US" altLang="ru-RU" sz="1600" dirty="0"/>
              <a:t>[</a:t>
            </a:r>
            <a:r>
              <a:rPr lang="ru-RU" altLang="ru-RU" sz="1600" i="1" dirty="0"/>
              <a:t>Балтийское море</a:t>
            </a:r>
            <a:r>
              <a:rPr lang="en-US" altLang="ru-RU" sz="1600" dirty="0"/>
              <a:t>] – </a:t>
            </a:r>
            <a:r>
              <a:rPr lang="ru-RU" altLang="ru-RU" sz="1600" dirty="0"/>
              <a:t>Грайфсвальд) (2 нитки, 1224 км, 55 млрд.м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/г, 1220 мм, 1 КС, 22 МПа);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«Голубой поток» (Изобильный – </a:t>
            </a:r>
            <a:r>
              <a:rPr lang="en-US" altLang="ru-RU" sz="1600" dirty="0"/>
              <a:t>[</a:t>
            </a:r>
            <a:r>
              <a:rPr lang="ru-RU" altLang="ru-RU" sz="1600" i="1" dirty="0"/>
              <a:t>Черное море</a:t>
            </a:r>
            <a:r>
              <a:rPr lang="en-US" altLang="ru-RU" sz="1600" dirty="0"/>
              <a:t>] – </a:t>
            </a:r>
            <a:r>
              <a:rPr lang="ru-RU" altLang="ru-RU" sz="1600" dirty="0"/>
              <a:t>Анкара) (1213 км, до 16-32 млрд.м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/г, 610-1400 мм, 25 МПа);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>
                <a:solidFill>
                  <a:srgbClr val="FF0000"/>
                </a:solidFill>
              </a:rPr>
              <a:t>«Южный поток» (Анапа – </a:t>
            </a:r>
            <a:r>
              <a:rPr lang="en-US" altLang="ru-RU" sz="1600" dirty="0">
                <a:solidFill>
                  <a:srgbClr val="FF0000"/>
                </a:solidFill>
              </a:rPr>
              <a:t>[</a:t>
            </a:r>
            <a:r>
              <a:rPr lang="ru-RU" altLang="ru-RU" sz="1600" i="1" dirty="0">
                <a:solidFill>
                  <a:srgbClr val="FF0000"/>
                </a:solidFill>
              </a:rPr>
              <a:t>Черное море</a:t>
            </a:r>
            <a:r>
              <a:rPr lang="en-US" altLang="ru-RU" sz="1600" dirty="0">
                <a:solidFill>
                  <a:srgbClr val="FF0000"/>
                </a:solidFill>
              </a:rPr>
              <a:t>] – </a:t>
            </a:r>
            <a:r>
              <a:rPr lang="ru-RU" altLang="ru-RU" sz="1600" dirty="0">
                <a:solidFill>
                  <a:srgbClr val="FF0000"/>
                </a:solidFill>
              </a:rPr>
              <a:t>Варна) (900 км, до 63 млрд.м</a:t>
            </a:r>
            <a:r>
              <a:rPr lang="ru-RU" altLang="ru-RU" sz="1600" baseline="30000" dirty="0">
                <a:solidFill>
                  <a:srgbClr val="FF0000"/>
                </a:solidFill>
              </a:rPr>
              <a:t>3</a:t>
            </a:r>
            <a:r>
              <a:rPr lang="ru-RU" altLang="ru-RU" sz="1600" dirty="0">
                <a:solidFill>
                  <a:srgbClr val="FF0000"/>
                </a:solidFill>
              </a:rPr>
              <a:t>/г);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/>
          </a:p>
        </p:txBody>
      </p:sp>
      <p:pic>
        <p:nvPicPr>
          <p:cNvPr id="11269" name="Picture 2" descr="http://upload.wikimedia.org/wikipedia/commons/d/d7/Major_russian_gas_pipelines_to_europe.png?uselang=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63" y="981075"/>
            <a:ext cx="4954587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9638" y="0"/>
            <a:ext cx="8229600" cy="836613"/>
          </a:xfrm>
        </p:spPr>
        <p:txBody>
          <a:bodyPr anchorCtr="1"/>
          <a:lstStyle/>
          <a:p>
            <a:pPr eaLnBrk="1" hangingPunct="1"/>
            <a:r>
              <a:rPr lang="ru-RU" altLang="ru-RU" sz="2800" dirty="0" smtClean="0"/>
              <a:t>Газотранспортная система Европы</a:t>
            </a: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Georgia" pitchFamily="18" charset="0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661988"/>
            <a:ext cx="7597775" cy="564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107950" y="6237288"/>
            <a:ext cx="8856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140 тыс.км (1,2 млн.км) – Германия, Великобритания, Италия. В перспективе новые ГП из России, Северной Африки, Норвегии, Великобритании, Нидерландов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Транспорт сжиженного природного газа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5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Список литературы</a:t>
            </a:r>
            <a:endParaRPr lang="ru-RU" altLang="ru-RU" sz="2700" b="1" dirty="0"/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323850" y="908720"/>
            <a:ext cx="8497888" cy="505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altLang="ru-RU" sz="2000" dirty="0"/>
              <a:t>Федорова Е.Б. </a:t>
            </a:r>
            <a:r>
              <a:rPr lang="ru-RU" altLang="ru-RU" sz="2000" b="1" dirty="0"/>
              <a:t>Современное состояние и развитие мировой индустрии сжиженного природного газа: технологии и оборудование.</a:t>
            </a:r>
            <a:r>
              <a:rPr lang="ru-RU" altLang="ru-RU" sz="2000" dirty="0"/>
              <a:t> – М.: РГУ нефти и газа имени И.М. Губкина, 2011. – 159 с.</a:t>
            </a:r>
          </a:p>
          <a:p>
            <a:pPr marL="457200" indent="-45720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ru-RU" sz="2000" dirty="0"/>
              <a:t>Younger, A.H. </a:t>
            </a:r>
            <a:r>
              <a:rPr lang="en-US" altLang="ru-RU" sz="2000" b="1" dirty="0"/>
              <a:t>Natural Gas Processing Principles and Technology. </a:t>
            </a:r>
            <a:r>
              <a:rPr lang="en-US" altLang="ru-RU" sz="2000" dirty="0"/>
              <a:t>Part 2 – University of Calgary, Calgary, AB, Canada, 2004 – 448 </a:t>
            </a:r>
            <a:r>
              <a:rPr lang="ru-RU" altLang="ru-RU" sz="2000" dirty="0"/>
              <a:t>с.</a:t>
            </a:r>
            <a:endParaRPr lang="en-US" altLang="ru-RU" sz="2000" dirty="0"/>
          </a:p>
          <a:p>
            <a:pPr marL="457200" indent="-45720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ru-RU" sz="2000" dirty="0" err="1"/>
              <a:t>Mokhatab</a:t>
            </a:r>
            <a:r>
              <a:rPr lang="en-US" altLang="ru-RU" sz="2000" dirty="0"/>
              <a:t> S., </a:t>
            </a:r>
            <a:r>
              <a:rPr lang="en-US" altLang="ru-RU" sz="2000" dirty="0" err="1"/>
              <a:t>Mak</a:t>
            </a:r>
            <a:r>
              <a:rPr lang="en-US" altLang="ru-RU" sz="2000" dirty="0"/>
              <a:t> J.Y., </a:t>
            </a:r>
            <a:r>
              <a:rPr lang="en-US" altLang="ru-RU" sz="2000" dirty="0" err="1"/>
              <a:t>Valappil</a:t>
            </a:r>
            <a:r>
              <a:rPr lang="en-US" altLang="ru-RU" sz="2000" dirty="0"/>
              <a:t> J.V., Wood D.A. </a:t>
            </a:r>
            <a:r>
              <a:rPr lang="en-US" altLang="ru-RU" sz="2000" b="1" dirty="0"/>
              <a:t>Handbook of Liquefied Natural Gas.</a:t>
            </a:r>
            <a:r>
              <a:rPr lang="en-US" altLang="ru-RU" sz="2000" dirty="0"/>
              <a:t> ˗ Oxford: Elsevier Inc., 2014. – 624 </a:t>
            </a:r>
            <a:r>
              <a:rPr lang="ru-RU" altLang="ru-RU" sz="2000" dirty="0"/>
              <a:t>с.</a:t>
            </a:r>
            <a:endParaRPr lang="en-US" altLang="ru-RU" sz="2000" dirty="0"/>
          </a:p>
          <a:p>
            <a:pPr marL="457200" indent="-45720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ru-RU" sz="2000" dirty="0"/>
              <a:t>Flynn T. </a:t>
            </a:r>
            <a:r>
              <a:rPr lang="en-US" altLang="ru-RU" sz="2000" b="1" dirty="0"/>
              <a:t>Cryogenic engineering</a:t>
            </a:r>
            <a:r>
              <a:rPr lang="ru-RU" altLang="ru-RU" sz="2000" dirty="0"/>
              <a:t>, </a:t>
            </a:r>
            <a:r>
              <a:rPr lang="en-US" altLang="ru-RU" sz="2000" dirty="0"/>
              <a:t>2005</a:t>
            </a:r>
            <a:r>
              <a:rPr lang="ru-RU" altLang="ru-RU" sz="2000" dirty="0"/>
              <a:t> – 338 </a:t>
            </a:r>
            <a:r>
              <a:rPr lang="en-US" altLang="ru-RU" sz="2000" dirty="0"/>
              <a:t>p.</a:t>
            </a:r>
          </a:p>
          <a:p>
            <a:pPr marL="457200" indent="-45720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ru-RU" sz="2000" dirty="0"/>
              <a:t>GPSA Engineering Data Book</a:t>
            </a:r>
            <a:r>
              <a:rPr lang="ru-RU" altLang="ru-RU" sz="2000" dirty="0"/>
              <a:t>.</a:t>
            </a:r>
            <a:r>
              <a:rPr lang="en-US" altLang="ru-RU" sz="2000" dirty="0"/>
              <a:t> </a:t>
            </a:r>
            <a:r>
              <a:rPr lang="en-US" altLang="ru-RU" sz="2000" b="1" dirty="0"/>
              <a:t>SECTION 16 Hydrocarbon Recovery</a:t>
            </a:r>
            <a:r>
              <a:rPr lang="ru-RU" altLang="ru-RU" sz="2000" b="1" dirty="0"/>
              <a:t>. </a:t>
            </a:r>
            <a:r>
              <a:rPr lang="ru-RU" altLang="ru-RU" sz="2000" dirty="0"/>
              <a:t>– </a:t>
            </a:r>
            <a:r>
              <a:rPr lang="en-US" altLang="ru-RU" sz="2000" dirty="0"/>
              <a:t>Tulsa, 2011, 40 p</a:t>
            </a:r>
            <a:r>
              <a:rPr lang="en-US" altLang="ru-RU" sz="2000" dirty="0" smtClean="0"/>
              <a:t>.</a:t>
            </a:r>
            <a:endParaRPr lang="ru-RU" altLang="ru-RU" sz="2000" dirty="0" smtClean="0"/>
          </a:p>
          <a:p>
            <a:pPr marL="457200" indent="-457200" algn="just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ru-RU" sz="2000" b="1" dirty="0"/>
              <a:t>Refrigeration systems and applications </a:t>
            </a:r>
            <a:r>
              <a:rPr lang="en-US" altLang="ru-RU" sz="2000" dirty="0"/>
              <a:t>/ ˙Ibrahim </a:t>
            </a:r>
            <a:r>
              <a:rPr lang="en-US" altLang="ru-RU" sz="2000" dirty="0" err="1"/>
              <a:t>Dinc¸er</a:t>
            </a:r>
            <a:r>
              <a:rPr lang="en-US" altLang="ru-RU" sz="2000" dirty="0"/>
              <a:t>, Mehmet </a:t>
            </a:r>
            <a:r>
              <a:rPr lang="en-US" altLang="ru-RU" sz="2000" dirty="0" err="1"/>
              <a:t>Kano˘glu</a:t>
            </a:r>
            <a:r>
              <a:rPr lang="en-US" altLang="ru-RU" sz="2000" dirty="0"/>
              <a:t>. – 2nd ed</a:t>
            </a:r>
            <a:r>
              <a:rPr lang="en-US" altLang="ru-RU" sz="2000" dirty="0" smtClean="0"/>
              <a:t>.</a:t>
            </a:r>
            <a:r>
              <a:rPr lang="ru-RU" altLang="ru-RU" sz="2000" dirty="0" smtClean="0"/>
              <a:t> - </a:t>
            </a:r>
            <a:r>
              <a:rPr lang="en-US" altLang="ru-RU" sz="2000" dirty="0"/>
              <a:t>2010 John Wiley &amp; Sons, </a:t>
            </a:r>
            <a:r>
              <a:rPr lang="en-US" altLang="ru-RU" sz="2000" dirty="0" smtClean="0"/>
              <a:t>Ltd</a:t>
            </a:r>
            <a:r>
              <a:rPr lang="ru-RU" altLang="ru-RU" sz="2000" dirty="0" smtClean="0"/>
              <a:t>. – 464 </a:t>
            </a:r>
            <a:r>
              <a:rPr lang="en-US" altLang="ru-RU" sz="2000" dirty="0" smtClean="0"/>
              <a:t>p.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417514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Состав </a:t>
            </a:r>
            <a:r>
              <a:rPr lang="ru-RU" altLang="ru-RU" sz="2700" b="1" dirty="0">
                <a:solidFill>
                  <a:schemeClr val="tx2"/>
                </a:solidFill>
              </a:rPr>
              <a:t>СПГ</a:t>
            </a:r>
            <a:endParaRPr lang="ru-RU" altLang="ru-RU" sz="2700" b="1" dirty="0"/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323850" y="908720"/>
            <a:ext cx="849788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100" b="1" dirty="0" smtClean="0"/>
              <a:t>Сжиженный природный газ (СПГ) </a:t>
            </a:r>
            <a:r>
              <a:rPr lang="ru-RU" altLang="ru-RU" sz="2100" dirty="0" smtClean="0"/>
              <a:t>– криогенная жидкая многокомпонентная смесь легких УВ, основу которой составляет метан.</a:t>
            </a:r>
            <a:endParaRPr lang="ru-RU" altLang="ru-RU" sz="2100" b="1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409800"/>
              </p:ext>
            </p:extLst>
          </p:nvPr>
        </p:nvGraphicFramePr>
        <p:xfrm>
          <a:off x="1524794" y="2060848"/>
          <a:ext cx="6096000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2880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Вещество</a:t>
                      </a:r>
                      <a:endParaRPr lang="ru-RU" sz="1400" dirty="0"/>
                    </a:p>
                  </a:txBody>
                  <a:tcPr marL="45720" marR="4572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Содержание, мольные %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природном газе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СПГ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Метан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62,6-98,8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86,98-99,72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Этан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2,89-7,06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0,06-9,35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Пропан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0,05-2,1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0,0005-2,33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Бутаны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0,03-1,04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0,0005-2,33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1400" baseline="-25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0,03-2,25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Азот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0,43-28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до 1,5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Гелий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до 0,58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6022449"/>
            <a:ext cx="83529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altLang="ru-RU" sz="1100" i="1" dirty="0" smtClean="0"/>
              <a:t>*</a:t>
            </a:r>
            <a:r>
              <a:rPr lang="ru-RU" altLang="ru-RU" sz="1100" i="1" dirty="0" smtClean="0"/>
              <a:t>Фёдорова </a:t>
            </a:r>
            <a:r>
              <a:rPr lang="ru-RU" altLang="ru-RU" sz="1100" i="1" dirty="0"/>
              <a:t>Е.Б. Современное состояние и развитие мировой индустрии сжиженного природного газа: технологии и оборудование. Москва: РГУ нефти и газа имени </a:t>
            </a:r>
            <a:r>
              <a:rPr lang="ru-RU" altLang="ru-RU" sz="1100" i="1" dirty="0" err="1"/>
              <a:t>И.М.Губкина</a:t>
            </a:r>
            <a:r>
              <a:rPr lang="ru-RU" altLang="ru-RU" sz="1100" i="1" dirty="0"/>
              <a:t>, 2011 г. - 159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Состав </a:t>
            </a:r>
            <a:r>
              <a:rPr lang="ru-RU" altLang="ru-RU" sz="2700" b="1" dirty="0">
                <a:solidFill>
                  <a:schemeClr val="tx2"/>
                </a:solidFill>
              </a:rPr>
              <a:t>СПГ</a:t>
            </a:r>
            <a:endParaRPr lang="ru-RU" altLang="ru-RU" sz="2700" b="1" dirty="0"/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323850" y="862841"/>
            <a:ext cx="849788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/>
              <a:t>Свойства СПГ:</a:t>
            </a:r>
            <a:endParaRPr lang="ru-RU" altLang="ru-RU" sz="1600" b="1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жидкость без запаха и цвета;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относительная </a:t>
            </a:r>
            <a:r>
              <a:rPr lang="ru-RU" altLang="ru-RU" sz="1600" dirty="0" smtClean="0"/>
              <a:t>плотность (по воде) </a:t>
            </a:r>
            <a:r>
              <a:rPr lang="ru-RU" altLang="ru-RU" sz="1600" dirty="0"/>
              <a:t>– ок. 0,5;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н</a:t>
            </a:r>
            <a:r>
              <a:rPr lang="ru-RU" altLang="ru-RU" sz="1600" dirty="0" smtClean="0"/>
              <a:t>е токсичен, не агрессивен;</a:t>
            </a:r>
            <a:endParaRPr lang="ru-RU" altLang="ru-RU" sz="160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i="1" dirty="0" smtClean="0"/>
              <a:t>сам </a:t>
            </a:r>
            <a:r>
              <a:rPr lang="ru-RU" altLang="ru-RU" sz="1600" i="1" dirty="0"/>
              <a:t>по </a:t>
            </a:r>
            <a:r>
              <a:rPr lang="ru-RU" altLang="ru-RU" sz="1600" i="1" dirty="0" smtClean="0"/>
              <a:t>себе </a:t>
            </a:r>
            <a:r>
              <a:rPr lang="ru-RU" altLang="ru-RU" sz="1600" dirty="0"/>
              <a:t>не горит, не воспламеняется и не взрывается</a:t>
            </a:r>
            <a:r>
              <a:rPr lang="ru-RU" altLang="ru-RU" sz="1600" dirty="0" smtClean="0"/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концентрационные пределы воспламенения реиспарившегося ПГ – 5-15 %;</a:t>
            </a:r>
            <a:endParaRPr lang="ru-RU" altLang="ru-RU" sz="160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п</a:t>
            </a:r>
            <a:r>
              <a:rPr lang="ru-RU" altLang="ru-RU" sz="1600" dirty="0" smtClean="0"/>
              <a:t>ри </a:t>
            </a:r>
            <a:r>
              <a:rPr lang="ru-RU" altLang="ru-RU" sz="1600" dirty="0"/>
              <a:t>температуре окружающей среды быстро испаряется и растворяется в воздухе</a:t>
            </a:r>
            <a:r>
              <a:rPr lang="ru-RU" altLang="ru-RU" sz="1600" dirty="0" smtClean="0"/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в</a:t>
            </a:r>
            <a:r>
              <a:rPr lang="ru-RU" altLang="ru-RU" sz="1600" dirty="0" smtClean="0"/>
              <a:t> процессе испарения конденсирует влагу из воздуха, формируя «облака»;</a:t>
            </a:r>
            <a:endParaRPr lang="ru-RU" altLang="ru-RU" sz="1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473064"/>
              </p:ext>
            </p:extLst>
          </p:nvPr>
        </p:nvGraphicFramePr>
        <p:xfrm>
          <a:off x="467544" y="2939752"/>
          <a:ext cx="8346951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314951"/>
                <a:gridCol w="203200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Свойство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Значение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Молекулярная масса, г/моль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16,03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Температура</a:t>
                      </a:r>
                      <a:r>
                        <a:rPr lang="ru-RU" sz="1400" baseline="0" dirty="0" smtClean="0"/>
                        <a:t> кипения (при 1 атм), °С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-161,5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Температура</a:t>
                      </a:r>
                      <a:r>
                        <a:rPr lang="ru-RU" sz="1400" baseline="0" dirty="0" smtClean="0"/>
                        <a:t> плавления, °С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-182,5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Критическая температура,</a:t>
                      </a:r>
                      <a:r>
                        <a:rPr lang="ru-RU" sz="1400" baseline="0" dirty="0" smtClean="0"/>
                        <a:t> °С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-82,09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Критическое давление, МПа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4,3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Плотность жидкости  (при температуре кипения), кг/м</a:t>
                      </a:r>
                      <a:r>
                        <a:rPr lang="ru-RU" sz="1400" baseline="30000" dirty="0" smtClean="0"/>
                        <a:t>3</a:t>
                      </a:r>
                      <a:endParaRPr lang="ru-RU" sz="1400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424,5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Плотность паров СПГ (при 20 °С), кг/м</a:t>
                      </a:r>
                      <a:r>
                        <a:rPr lang="ru-RU" sz="1400" baseline="30000" dirty="0" smtClean="0"/>
                        <a:t>3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0,667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Относительная плотность паров СПГ (при -162 °С и 1 атм.)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1,8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Относительная плотность паров СПГ (при -110 °С и 1 атм.)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dirty="0" smtClean="0"/>
                        <a:t>Теплотворная способность, кДж/м</a:t>
                      </a:r>
                      <a:r>
                        <a:rPr lang="ru-RU" altLang="ru-RU" sz="1400" baseline="30000" dirty="0" smtClean="0"/>
                        <a:t>3</a:t>
                      </a:r>
                      <a:r>
                        <a:rPr lang="ru-RU" altLang="ru-RU" sz="1400" baseline="-25000" dirty="0" smtClean="0"/>
                        <a:t> </a:t>
                      </a:r>
                      <a:r>
                        <a:rPr lang="ru-RU" altLang="ru-RU" sz="1400" baseline="0" dirty="0" smtClean="0"/>
                        <a:t>(кДж/кг)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dirty="0" smtClean="0"/>
                        <a:t>33 500 (50 000)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Температура самовоспламенения СПГ, °С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540-600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5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420643"/>
            <a:ext cx="3637410" cy="243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Теплотворная способность </a:t>
            </a:r>
            <a:r>
              <a:rPr lang="ru-RU" altLang="ru-RU" sz="2700" b="1" dirty="0">
                <a:solidFill>
                  <a:schemeClr val="tx2"/>
                </a:solidFill>
              </a:rPr>
              <a:t>СПГ</a:t>
            </a:r>
            <a:endParaRPr lang="ru-RU" altLang="ru-RU" sz="2700" b="1" dirty="0"/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323850" y="836712"/>
            <a:ext cx="84978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/>
              <a:t>Высшая теплотворная способность</a:t>
            </a:r>
            <a:r>
              <a:rPr lang="ru-RU" altLang="ru-RU" sz="1600" dirty="0" smtClean="0"/>
              <a:t> (англ. </a:t>
            </a:r>
            <a:r>
              <a:rPr lang="en-US" altLang="ru-RU" sz="1600" i="1" dirty="0" smtClean="0"/>
              <a:t>HHV</a:t>
            </a:r>
            <a:r>
              <a:rPr lang="ru-RU" altLang="ru-RU" sz="1600" dirty="0" smtClean="0"/>
              <a:t>)</a:t>
            </a:r>
            <a:r>
              <a:rPr lang="en-US" altLang="ru-RU" sz="1600" dirty="0" smtClean="0"/>
              <a:t> – </a:t>
            </a:r>
            <a:r>
              <a:rPr lang="ru-RU" altLang="ru-RU" sz="1600" dirty="0" smtClean="0"/>
              <a:t>основной показатель, используемый при торговле СПГ:</a:t>
            </a:r>
            <a:endParaRPr lang="en-US" altLang="ru-RU" sz="1600" dirty="0" smtClean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Количество тепла, производимого при сжигании 1 стандартного м</a:t>
            </a:r>
            <a:r>
              <a:rPr lang="ru-RU" altLang="ru-RU" sz="1600" baseline="30000" dirty="0" smtClean="0"/>
              <a:t>3</a:t>
            </a:r>
            <a:r>
              <a:rPr lang="ru-RU" altLang="ru-RU" sz="1600" dirty="0" smtClean="0"/>
              <a:t> СПГ при 1 атм. и 15 °С;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Наличие азота снижает </a:t>
            </a:r>
            <a:r>
              <a:rPr lang="en-US" altLang="ru-RU" sz="1600" dirty="0" smtClean="0"/>
              <a:t>HHV</a:t>
            </a:r>
            <a:r>
              <a:rPr lang="ru-RU" altLang="ru-RU" sz="1600" dirty="0" smtClean="0"/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Наличие </a:t>
            </a:r>
            <a:r>
              <a:rPr lang="ru-RU" altLang="ru-RU" sz="1600" dirty="0" smtClean="0"/>
              <a:t>этана и его гомологов повышает </a:t>
            </a:r>
            <a:r>
              <a:rPr lang="en-US" altLang="ru-RU" sz="1600" dirty="0" smtClean="0"/>
              <a:t>HHV</a:t>
            </a:r>
            <a:r>
              <a:rPr lang="ru-RU" altLang="ru-RU" sz="1600" dirty="0" smtClean="0"/>
              <a:t>;</a:t>
            </a:r>
            <a:endParaRPr lang="ru-RU" altLang="ru-RU" sz="1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501962"/>
              </p:ext>
            </p:extLst>
          </p:nvPr>
        </p:nvGraphicFramePr>
        <p:xfrm>
          <a:off x="1763688" y="2420888"/>
          <a:ext cx="5796000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8000"/>
                <a:gridCol w="334800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Страна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Требуемая теплотворная способность,</a:t>
                      </a:r>
                      <a:r>
                        <a:rPr lang="ru-RU" sz="1400" baseline="0" dirty="0" smtClean="0"/>
                        <a:t> МДж/м</a:t>
                      </a:r>
                      <a:r>
                        <a:rPr lang="ru-RU" sz="1400" baseline="30000" dirty="0" smtClean="0"/>
                        <a:t>3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Япония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39,7-43,3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Южная Корея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40,0-43,7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США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35,8-40,8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Великобритания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36,7-42,4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Франция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36,2-43,3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Испания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35,0-44,9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146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>
                <a:solidFill>
                  <a:schemeClr val="tx2"/>
                </a:solidFill>
              </a:rPr>
              <a:t>Транспортировка СПГ</a:t>
            </a:r>
            <a:endParaRPr lang="ru-RU" altLang="ru-RU" sz="2700" b="1" dirty="0"/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323850" y="836712"/>
            <a:ext cx="849788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Предпосылки: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Увеличение доли ПГ в мировом балансе энергоресурсов</a:t>
            </a:r>
            <a:r>
              <a:rPr lang="ru-RU" altLang="ru-RU" sz="1600" dirty="0" smtClean="0"/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Потребность в ПГ в странах с высокой плотностью населения, низкой добычей ПГ или его полным отсутствием (Южная Корея, Япония);</a:t>
            </a:r>
            <a:endParaRPr lang="ru-RU" altLang="ru-RU" sz="160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Дороговизна строительства новых ГП и ГРС в отдельно взятых регионах – отдаленных, труднодоступных, находящихся в условиях сурового климата (</a:t>
            </a:r>
            <a:r>
              <a:rPr lang="ru-RU" altLang="ru-RU" sz="1600" i="1" dirty="0"/>
              <a:t>например, из Ямала в Северо-Западный ФО – не менее 12 млрд. </a:t>
            </a:r>
            <a:r>
              <a:rPr lang="en-US" altLang="ru-RU" sz="1600" i="1" dirty="0"/>
              <a:t>$</a:t>
            </a:r>
            <a:r>
              <a:rPr lang="ru-RU" altLang="ru-RU" sz="1600" dirty="0"/>
              <a:t>).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Недостатки: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дороговизна технологии, высокие капитальные затраты;</a:t>
            </a:r>
            <a:endParaRPr lang="ru-RU" altLang="ru-RU" sz="160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сложность / технологичность (многостадийность процесса, необходимость получения глубокого холода);</a:t>
            </a:r>
            <a:endParaRPr lang="ru-RU" altLang="ru-RU" sz="160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высокие требования </a:t>
            </a:r>
            <a:r>
              <a:rPr lang="ru-RU" altLang="ru-RU" sz="1600" dirty="0"/>
              <a:t>к транспортным </a:t>
            </a:r>
            <a:r>
              <a:rPr lang="ru-RU" altLang="ru-RU" sz="1600" dirty="0" smtClean="0"/>
              <a:t>средствам (термостатирование, повышенное давление в сосудах).</a:t>
            </a:r>
            <a:endParaRPr lang="ru-RU" altLang="ru-RU" sz="16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4880" y="4367204"/>
            <a:ext cx="374441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/>
              <a:t>Стадии получения СПГ:</a:t>
            </a:r>
            <a:endParaRPr lang="ru-RU" altLang="ru-RU" sz="1600" b="1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Сброс скважинной жидкости;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/>
              <a:t>Очистка от кислых газов;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Осушка;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Удаление ртути;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Отбензинивание / низкотемпературная сепарация;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600" dirty="0" smtClean="0"/>
              <a:t>Охлаждение / сжижение</a:t>
            </a:r>
            <a:endParaRPr lang="ru-RU" altLang="ru-RU" sz="1600" dirty="0"/>
          </a:p>
        </p:txBody>
      </p:sp>
      <p:sp>
        <p:nvSpPr>
          <p:cNvPr id="2" name="Стрелка вправо 1"/>
          <p:cNvSpPr/>
          <p:nvPr/>
        </p:nvSpPr>
        <p:spPr>
          <a:xfrm>
            <a:off x="2987824" y="6165303"/>
            <a:ext cx="981472" cy="26400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067944" y="6382489"/>
            <a:ext cx="494766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 smtClean="0"/>
              <a:t>Принцип построения технологического процесса сжижения ПГ</a:t>
            </a:r>
            <a:endParaRPr lang="ru-RU" altLang="ru-RU" sz="11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6872" y="1544253"/>
            <a:ext cx="2996297" cy="2124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816" y="4229040"/>
            <a:ext cx="4559922" cy="208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1054100" y="164455"/>
            <a:ext cx="8089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tx2"/>
                </a:solidFill>
              </a:rPr>
              <a:t>Типовая блок-схема крупнотоннажного завода СПГ</a:t>
            </a:r>
            <a:endParaRPr lang="ru-RU" altLang="ru-RU" sz="24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2" y="908720"/>
            <a:ext cx="7543016" cy="289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https://www.allia-europe.com/wp-content/uploads/2014/02/HUELVA5-1160x87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756" y="3821866"/>
            <a:ext cx="3312048" cy="248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https://cryonorm.com/wp-content/uploads/2021/03/Cold-Boxes-3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808422"/>
            <a:ext cx="3819232" cy="214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50183" y="6175097"/>
            <a:ext cx="374441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 smtClean="0"/>
              <a:t>Криогенный блок </a:t>
            </a:r>
            <a:r>
              <a:rPr lang="en-US" altLang="ru-RU" sz="1100" i="1" dirty="0" smtClean="0"/>
              <a:t>Cold Box</a:t>
            </a:r>
            <a:r>
              <a:rPr lang="en-US" altLang="ru-RU" sz="1100" dirty="0"/>
              <a:t> </a:t>
            </a:r>
            <a:r>
              <a:rPr lang="en-US" altLang="ru-RU" sz="1100" dirty="0" smtClean="0"/>
              <a:t>(</a:t>
            </a:r>
            <a:r>
              <a:rPr lang="ru-RU" altLang="ru-RU" sz="1100" dirty="0" smtClean="0"/>
              <a:t>внешний вид</a:t>
            </a:r>
            <a:r>
              <a:rPr lang="ru-RU" altLang="ru-RU" sz="1100" smtClean="0"/>
              <a:t>, примеры</a:t>
            </a:r>
            <a:r>
              <a:rPr lang="en-US" altLang="ru-RU" sz="1100" smtClean="0"/>
              <a:t>)</a:t>
            </a:r>
            <a:endParaRPr lang="ru-RU" altLang="ru-RU" sz="1100" dirty="0"/>
          </a:p>
        </p:txBody>
      </p:sp>
    </p:spTree>
    <p:extLst>
      <p:ext uri="{BB962C8B-B14F-4D97-AF65-F5344CB8AC3E}">
        <p14:creationId xmlns:p14="http://schemas.microsoft.com/office/powerpoint/2010/main" val="182272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600400"/>
            <a:ext cx="4107708" cy="306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Получение СПГ</a:t>
            </a:r>
            <a:endParaRPr lang="ru-RU" altLang="ru-RU" sz="27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4" y="937848"/>
            <a:ext cx="3275856" cy="2422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2"/>
          <a:stretch/>
        </p:blipFill>
        <p:spPr bwMode="auto">
          <a:xfrm>
            <a:off x="3851920" y="1052736"/>
            <a:ext cx="514199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068663" y="3356992"/>
            <a:ext cx="494766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 smtClean="0"/>
              <a:t>Принципиальная схема модернизированного каскадного процесса сжижения ПГ </a:t>
            </a:r>
            <a:r>
              <a:rPr lang="en-US" altLang="ru-RU" sz="1100" i="1" dirty="0" smtClean="0"/>
              <a:t>Philips</a:t>
            </a:r>
            <a:endParaRPr lang="ru-RU" altLang="ru-RU" sz="1100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129" y="3933636"/>
            <a:ext cx="4986362" cy="271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504" y="6551766"/>
            <a:ext cx="374441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 smtClean="0"/>
              <a:t>Процесс </a:t>
            </a:r>
            <a:r>
              <a:rPr lang="en-US" altLang="ru-RU" sz="1100" dirty="0" smtClean="0"/>
              <a:t>APCI C3MR</a:t>
            </a:r>
            <a:endParaRPr lang="ru-RU" altLang="ru-RU" sz="1100" dirty="0"/>
          </a:p>
        </p:txBody>
      </p:sp>
    </p:spTree>
    <p:extLst>
      <p:ext uri="{BB962C8B-B14F-4D97-AF65-F5344CB8AC3E}">
        <p14:creationId xmlns:p14="http://schemas.microsoft.com/office/powerpoint/2010/main" val="375709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Получение СПГ</a:t>
            </a:r>
            <a:endParaRPr lang="ru-RU" altLang="ru-RU" sz="27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49"/>
          <a:stretch/>
        </p:blipFill>
        <p:spPr bwMode="auto">
          <a:xfrm>
            <a:off x="918959" y="940693"/>
            <a:ext cx="2933736" cy="47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33"/>
          <a:stretch/>
        </p:blipFill>
        <p:spPr bwMode="auto">
          <a:xfrm>
            <a:off x="5307403" y="1058738"/>
            <a:ext cx="2876364" cy="404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827" y="573873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Конструкция многопоточного </a:t>
            </a:r>
            <a:r>
              <a:rPr lang="ru-RU" altLang="ru-RU" sz="1400" dirty="0">
                <a:latin typeface="Arial" pitchFamily="34" charset="0"/>
                <a:cs typeface="Arial" pitchFamily="34" charset="0"/>
              </a:rPr>
              <a:t>спирально-витого теплообменного 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аппарата (</a:t>
            </a:r>
            <a:r>
              <a:rPr lang="en-US" altLang="ru-RU" sz="1400" i="1" dirty="0" smtClean="0">
                <a:latin typeface="Arial" pitchFamily="34" charset="0"/>
                <a:cs typeface="Arial" pitchFamily="34" charset="0"/>
              </a:rPr>
              <a:t>Linde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): </a:t>
            </a:r>
            <a:endParaRPr lang="en-US" altLang="ru-RU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B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C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D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 – потоки теплоносителей;</a:t>
            </a:r>
            <a:endParaRPr lang="en-US" alt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8690" y="5229200"/>
            <a:ext cx="42937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Конструкция многопоточного ребристо-пластинчатого теплообменного аппарата (</a:t>
            </a:r>
            <a:r>
              <a:rPr lang="en-US" altLang="ru-RU" sz="1400" i="1" dirty="0" smtClean="0">
                <a:latin typeface="Arial" pitchFamily="34" charset="0"/>
                <a:cs typeface="Arial" pitchFamily="34" charset="0"/>
              </a:rPr>
              <a:t>Linde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): </a:t>
            </a:r>
            <a:endParaRPr lang="en-US" altLang="ru-RU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B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C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altLang="ru-RU" sz="1400" dirty="0" smtClean="0">
                <a:latin typeface="Arial" pitchFamily="34" charset="0"/>
                <a:cs typeface="Arial" pitchFamily="34" charset="0"/>
              </a:rPr>
              <a:t> D</a:t>
            </a: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 – потоки теплоносителей;</a:t>
            </a:r>
            <a:endParaRPr lang="en-US" alt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6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Стадии транспорта </a:t>
            </a:r>
            <a:r>
              <a:rPr lang="ru-RU" altLang="ru-RU" sz="2700" b="1" dirty="0">
                <a:solidFill>
                  <a:schemeClr val="tx2"/>
                </a:solidFill>
              </a:rPr>
              <a:t>СПГ</a:t>
            </a:r>
            <a:endParaRPr lang="ru-RU" altLang="ru-RU" sz="2700" b="1" dirty="0"/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23850" y="1052513"/>
            <a:ext cx="84978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ru-RU" sz="2100" b="1" dirty="0"/>
              <a:t>Транспорт СПГ (</a:t>
            </a:r>
            <a:r>
              <a:rPr lang="ru-RU" sz="2100" b="1" i="1" dirty="0"/>
              <a:t>постадийно</a:t>
            </a:r>
            <a:r>
              <a:rPr lang="ru-RU" sz="2100" b="1" dirty="0"/>
              <a:t>):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100" dirty="0"/>
              <a:t>Очистка, осушка и фракционирование газа;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100" dirty="0"/>
              <a:t>Сжижение (</a:t>
            </a:r>
            <a:r>
              <a:rPr lang="ru-RU" sz="2100" i="1" dirty="0"/>
              <a:t>в несколько ступеней</a:t>
            </a:r>
            <a:r>
              <a:rPr lang="ru-RU" sz="2100" dirty="0"/>
              <a:t>);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100" dirty="0"/>
              <a:t>Загрузка в танкеры.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100" dirty="0"/>
              <a:t>Транспортировка на </a:t>
            </a:r>
            <a:r>
              <a:rPr lang="ru-RU" sz="2100" i="1" dirty="0"/>
              <a:t>газовозах </a:t>
            </a:r>
            <a:r>
              <a:rPr lang="ru-RU" sz="2100" dirty="0"/>
              <a:t>в </a:t>
            </a:r>
            <a:r>
              <a:rPr lang="ru-RU" sz="2100" i="1" dirty="0"/>
              <a:t>танках</a:t>
            </a:r>
            <a:r>
              <a:rPr lang="ru-RU" sz="2100" dirty="0"/>
              <a:t>/</a:t>
            </a:r>
            <a:r>
              <a:rPr lang="ru-RU" sz="2100" i="1" dirty="0"/>
              <a:t>криоцистернах </a:t>
            </a:r>
            <a:r>
              <a:rPr lang="ru-RU" sz="2100" dirty="0"/>
              <a:t>(принцип – </a:t>
            </a:r>
            <a:r>
              <a:rPr lang="ru-RU" sz="2100" i="1" dirty="0"/>
              <a:t>сосуд Дьюара</a:t>
            </a:r>
            <a:r>
              <a:rPr lang="ru-RU" sz="2100" dirty="0"/>
              <a:t>);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100" dirty="0"/>
              <a:t>Регазификация - испарение в отсутствие воздуха;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100" dirty="0"/>
              <a:t>Транспортировка по ГП конечным потребителям.</a:t>
            </a:r>
          </a:p>
          <a:p>
            <a:pPr marL="342900" indent="-342900">
              <a:buFontTx/>
              <a:buChar char="-"/>
              <a:defRPr/>
            </a:pPr>
            <a:endParaRPr lang="ru-RU" sz="21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89541"/>
            <a:ext cx="7200800" cy="28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74878"/>
            <a:ext cx="3851920" cy="278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Заводы </a:t>
            </a:r>
            <a:r>
              <a:rPr lang="ru-RU" altLang="ru-RU" sz="2700" b="1" dirty="0">
                <a:solidFill>
                  <a:schemeClr val="tx2"/>
                </a:solidFill>
              </a:rPr>
              <a:t>СПГ</a:t>
            </a:r>
            <a:endParaRPr lang="ru-RU" altLang="ru-RU" sz="2700" b="1" dirty="0"/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395288" y="836712"/>
            <a:ext cx="84978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Мировые мощности по СПГ (2011 </a:t>
            </a:r>
            <a:r>
              <a:rPr lang="ru-RU" altLang="ru-RU" sz="1800" b="1" dirty="0"/>
              <a:t>г.):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/>
              <a:t>Общемировые мощности производства СПГ – </a:t>
            </a:r>
            <a:r>
              <a:rPr lang="ru-RU" altLang="ru-RU" sz="1800" dirty="0" smtClean="0"/>
              <a:t>304,5 </a:t>
            </a:r>
            <a:r>
              <a:rPr lang="ru-RU" altLang="ru-RU" sz="1800" dirty="0"/>
              <a:t>млн.т/г</a:t>
            </a:r>
            <a:r>
              <a:rPr lang="ru-RU" altLang="ru-RU" sz="1800" dirty="0" smtClean="0"/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Общемировые регазификационные мощности – 600 млн.т/г (830 млрд. м</a:t>
            </a:r>
            <a:r>
              <a:rPr lang="ru-RU" altLang="ru-RU" sz="1800" baseline="30000" dirty="0" smtClean="0"/>
              <a:t>3</a:t>
            </a:r>
            <a:r>
              <a:rPr lang="ru-RU" altLang="ru-RU" sz="1800" dirty="0" smtClean="0"/>
              <a:t>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30 крупнотоннажных заводов;</a:t>
            </a:r>
            <a:endParaRPr lang="ru-RU" altLang="ru-RU" sz="180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smtClean="0"/>
              <a:t>355 танкеров-метановозов </a:t>
            </a:r>
            <a:r>
              <a:rPr lang="ru-RU" altLang="ru-RU" sz="1800" dirty="0"/>
              <a:t>(каждый </a:t>
            </a:r>
            <a:r>
              <a:rPr lang="ru-RU" altLang="ru-RU" sz="1800" b="1" i="1" dirty="0"/>
              <a:t>втрое дороже </a:t>
            </a:r>
            <a:r>
              <a:rPr lang="ru-RU" altLang="ru-RU" sz="1800" dirty="0"/>
              <a:t>нефтяных танкеров аналогичного тоннажа, 140 тыс.м</a:t>
            </a:r>
            <a:r>
              <a:rPr lang="ru-RU" altLang="ru-RU" sz="1800" baseline="30000" dirty="0"/>
              <a:t>3</a:t>
            </a:r>
            <a:r>
              <a:rPr lang="ru-RU" altLang="ru-RU" sz="1800" dirty="0"/>
              <a:t> </a:t>
            </a:r>
            <a:r>
              <a:rPr lang="ru-RU" altLang="ru-RU" sz="1800" dirty="0">
                <a:cs typeface="Arial" charset="0"/>
              </a:rPr>
              <a:t>≈</a:t>
            </a:r>
            <a:r>
              <a:rPr lang="en-US" altLang="ru-RU" sz="1800" dirty="0">
                <a:cs typeface="Arial" charset="0"/>
              </a:rPr>
              <a:t> 180</a:t>
            </a:r>
            <a:r>
              <a:rPr lang="ru-RU" altLang="ru-RU" sz="1800" dirty="0">
                <a:cs typeface="Arial" charset="0"/>
              </a:rPr>
              <a:t> млн. </a:t>
            </a:r>
            <a:r>
              <a:rPr lang="en-US" altLang="ru-RU" sz="1800" dirty="0">
                <a:cs typeface="Arial" charset="0"/>
              </a:rPr>
              <a:t>$</a:t>
            </a:r>
            <a:r>
              <a:rPr lang="ru-RU" altLang="ru-RU" sz="1800" dirty="0" smtClean="0"/>
              <a:t>);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ru-RU" altLang="ru-RU" sz="18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ru-RU" altLang="ru-RU" sz="1800" b="1" dirty="0" smtClean="0"/>
              <a:t>Типы заводов СПГ:</a:t>
            </a:r>
            <a:endParaRPr lang="en-US" altLang="ru-RU" sz="1800" b="1" dirty="0" smtClean="0"/>
          </a:p>
          <a:p>
            <a:pPr eaLnBrk="1" hangingPunct="1">
              <a:spcBef>
                <a:spcPct val="0"/>
              </a:spcBef>
              <a:buAutoNum type="arabicPeriod"/>
            </a:pPr>
            <a:r>
              <a:rPr lang="ru-RU" altLang="ru-RU" sz="1800" dirty="0" smtClean="0"/>
              <a:t>Крупнотоннажные (св. 3 млн. т СПГ/год);</a:t>
            </a:r>
          </a:p>
          <a:p>
            <a:pPr eaLnBrk="1" hangingPunct="1">
              <a:spcBef>
                <a:spcPct val="0"/>
              </a:spcBef>
              <a:buAutoNum type="arabicPeriod"/>
            </a:pPr>
            <a:r>
              <a:rPr lang="ru-RU" altLang="ru-RU" sz="1800" dirty="0" smtClean="0"/>
              <a:t>Заводы для покрытия пиковых нагрузок (до 100 тыс. т СПГ/год, до 6000 т регазификата в день, 200-260 дней в год с учетом зимы, 5-10 дней на полную регазификацию);</a:t>
            </a:r>
          </a:p>
          <a:p>
            <a:pPr eaLnBrk="1" hangingPunct="1">
              <a:spcBef>
                <a:spcPct val="0"/>
              </a:spcBef>
              <a:buAutoNum type="arabicPeriod"/>
            </a:pPr>
            <a:r>
              <a:rPr lang="ru-RU" altLang="ru-RU" sz="1800" dirty="0" smtClean="0"/>
              <a:t>Малотоннажные (до 500 тыс. т СПГ/год);</a:t>
            </a:r>
            <a:endParaRPr lang="ru-RU" alt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Заводы СПГ</a:t>
            </a:r>
            <a:endParaRPr lang="ru-RU" altLang="ru-RU" sz="2700" b="1" dirty="0"/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395288" y="836712"/>
            <a:ext cx="84978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Заводы по сжижению природного газа и применяемые на них технологические процессы (2011 </a:t>
            </a:r>
            <a:r>
              <a:rPr lang="ru-RU" altLang="ru-RU" sz="1800" b="1" dirty="0"/>
              <a:t>г</a:t>
            </a:r>
            <a:r>
              <a:rPr lang="ru-RU" altLang="ru-RU" sz="1800" b="1" dirty="0" smtClean="0"/>
              <a:t>.):</a:t>
            </a:r>
            <a:endParaRPr lang="ru-RU" altLang="ru-RU" sz="1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/>
          <a:stretch/>
        </p:blipFill>
        <p:spPr bwMode="auto">
          <a:xfrm rot="5400000">
            <a:off x="2168881" y="-151451"/>
            <a:ext cx="5191484" cy="845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025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Показатели индустрии </a:t>
            </a:r>
            <a:r>
              <a:rPr lang="ru-RU" altLang="ru-RU" sz="2700" b="1" dirty="0">
                <a:solidFill>
                  <a:schemeClr val="tx2"/>
                </a:solidFill>
              </a:rPr>
              <a:t>СПГ</a:t>
            </a:r>
            <a:endParaRPr lang="ru-RU" altLang="ru-RU" sz="2700" b="1" dirty="0"/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07504" y="892175"/>
            <a:ext cx="87856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Показатели индустрии СПГ (2011 </a:t>
            </a:r>
            <a:r>
              <a:rPr lang="ru-RU" altLang="ru-RU" sz="1800" b="1" dirty="0"/>
              <a:t>г</a:t>
            </a:r>
            <a:r>
              <a:rPr lang="ru-RU" altLang="ru-RU" sz="1800" b="1" dirty="0" smtClean="0"/>
              <a:t>.):</a:t>
            </a:r>
            <a:endParaRPr lang="ru-RU" altLang="ru-RU" sz="18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719650"/>
              </p:ext>
            </p:extLst>
          </p:nvPr>
        </p:nvGraphicFramePr>
        <p:xfrm>
          <a:off x="1187624" y="1340768"/>
          <a:ext cx="7416000" cy="26517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52000"/>
                <a:gridCol w="266400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Значение</a:t>
                      </a:r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Затраты энергии на сжижение (в условиях тропического климата)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80-100 кг СПГ на 1 т производимого СПГ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Затраты энергии на сжижение 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0,9 кВт/день на т СПГ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Затраты хладоагента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(вода, </a:t>
                      </a:r>
                      <a:r>
                        <a:rPr lang="el-GR" sz="1400" kern="120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Δ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 = 6 °С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 м</a:t>
                      </a:r>
                      <a:r>
                        <a:rPr lang="ru-RU" sz="14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/ ч на 1000 т СПГ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Удельные капиталовложения на установку сжижения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180-220 </a:t>
                      </a:r>
                      <a:r>
                        <a:rPr lang="en-US" sz="1400" dirty="0" smtClean="0"/>
                        <a:t>$</a:t>
                      </a:r>
                      <a:r>
                        <a:rPr lang="ru-RU" sz="1400" dirty="0" smtClean="0"/>
                        <a:t> на т СПГ в год</a:t>
                      </a:r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Себестоимость получения СПГ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250-400 </a:t>
                      </a:r>
                      <a:r>
                        <a:rPr lang="en-US" sz="1400" dirty="0" smtClean="0"/>
                        <a:t>$</a:t>
                      </a:r>
                      <a:r>
                        <a:rPr lang="ru-RU" sz="1400" dirty="0" smtClean="0"/>
                        <a:t> на т СПГ</a:t>
                      </a:r>
                      <a:endParaRPr lang="ru-RU" sz="14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Затраты на транспортировку танкером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40-83 </a:t>
                      </a:r>
                      <a:r>
                        <a:rPr lang="en-US" sz="1400" dirty="0" smtClean="0"/>
                        <a:t>$</a:t>
                      </a:r>
                      <a:r>
                        <a:rPr lang="ru-RU" sz="1400" dirty="0" smtClean="0"/>
                        <a:t> на т СПГ на 1000 км</a:t>
                      </a: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Затраты на транспортировку наземным транспортом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50 </a:t>
                      </a:r>
                      <a:r>
                        <a:rPr lang="en-US" sz="1400" dirty="0" smtClean="0"/>
                        <a:t>$</a:t>
                      </a:r>
                      <a:r>
                        <a:rPr lang="ru-RU" sz="1400" dirty="0" smtClean="0"/>
                        <a:t> на т СПГ на 1000 км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9512" y="4077072"/>
            <a:ext cx="87856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Формирование цены на СПГ, транспортируемый из США в Европу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 (2020 </a:t>
            </a:r>
            <a:r>
              <a:rPr lang="ru-RU" altLang="ru-RU" sz="1800" b="1" dirty="0"/>
              <a:t>г</a:t>
            </a:r>
            <a:r>
              <a:rPr lang="ru-RU" altLang="ru-RU" sz="1800" b="1" dirty="0" smtClean="0"/>
              <a:t>.): </a:t>
            </a:r>
            <a:r>
              <a:rPr lang="en-US" sz="1800" dirty="0"/>
              <a:t>$ </a:t>
            </a:r>
            <a:r>
              <a:rPr lang="en-US" sz="1800" dirty="0" smtClean="0"/>
              <a:t>/</a:t>
            </a:r>
            <a:r>
              <a:rPr lang="ru-RU" sz="1800" dirty="0" smtClean="0"/>
              <a:t> </a:t>
            </a:r>
            <a:r>
              <a:rPr lang="ru-RU" altLang="ru-RU" sz="1800" dirty="0"/>
              <a:t>1 млн. </a:t>
            </a:r>
            <a:r>
              <a:rPr lang="ru-RU" altLang="ru-RU" sz="1800" dirty="0" smtClean="0"/>
              <a:t>БТЕ, 1 млн. БТЕ ≈ 1 ГДж</a:t>
            </a:r>
            <a:endParaRPr lang="ru-RU" altLang="ru-RU" sz="18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44113"/>
              </p:ext>
            </p:extLst>
          </p:nvPr>
        </p:nvGraphicFramePr>
        <p:xfrm>
          <a:off x="539552" y="4725144"/>
          <a:ext cx="8444180" cy="198453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20000"/>
                <a:gridCol w="562145"/>
                <a:gridCol w="1654672"/>
                <a:gridCol w="542042"/>
                <a:gridCol w="1355107"/>
                <a:gridCol w="1355107"/>
                <a:gridCol w="1355107"/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Себестоимость</a:t>
                      </a:r>
                      <a:r>
                        <a:rPr lang="ru-RU" sz="1400" baseline="0" dirty="0" smtClean="0"/>
                        <a:t> исходного газа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Затрат</a:t>
                      </a:r>
                      <a:r>
                        <a:rPr lang="ru-RU" sz="1400" baseline="0" dirty="0" smtClean="0"/>
                        <a:t>ы на сжижение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Доставка до Европы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Итого</a:t>
                      </a:r>
                      <a:endParaRPr lang="ru-RU" sz="1400" dirty="0"/>
                    </a:p>
                  </a:txBody>
                  <a:tcPr anchor="ctr"/>
                </a:tc>
              </a:tr>
              <a:tr h="31613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1,8-2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0,27-0,3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3,07-3,30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16133">
                <a:tc gridSpan="6">
                  <a:txBody>
                    <a:bodyPr/>
                    <a:lstStyle/>
                    <a:p>
                      <a:pPr algn="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Средняя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цена экспортированного российского трубопроводного газа (за 2018 г.)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7,81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16133">
                <a:tc gridSpan="6">
                  <a:txBody>
                    <a:bodyPr/>
                    <a:lstStyle/>
                    <a:p>
                      <a:pPr algn="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Средняя цена на газ в Европе (прогноз на 2020 г.)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2,83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16133">
                <a:tc gridSpan="6">
                  <a:txBody>
                    <a:bodyPr/>
                    <a:lstStyle/>
                    <a:p>
                      <a:pPr algn="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Тариф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для населения Томской области (2 полугодие 2019 г.)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84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&quot;верхнетиутейское и западно-сеяхинское месторождения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38299"/>
            <a:ext cx="1946244" cy="277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http://www.gazprom.ru/f/posts/34/784381/russia_transmission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167" y="3125534"/>
            <a:ext cx="6083596" cy="369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1054100" y="-27384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Заводы СПГ в России</a:t>
            </a:r>
            <a:endParaRPr lang="ru-RU" altLang="ru-RU" sz="27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678240"/>
              </p:ext>
            </p:extLst>
          </p:nvPr>
        </p:nvGraphicFramePr>
        <p:xfrm>
          <a:off x="336590" y="476672"/>
          <a:ext cx="8580173" cy="3931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72000"/>
                <a:gridCol w="3060000"/>
                <a:gridCol w="1560173"/>
                <a:gridCol w="1224000"/>
                <a:gridCol w="864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Название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Местонахождение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Главный акционер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Мощность, млн.</a:t>
                      </a:r>
                      <a:r>
                        <a:rPr lang="ru-RU" sz="1050" baseline="0" dirty="0" smtClean="0"/>
                        <a:t> т в год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Год запуска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/>
                        <a:t>Действующие</a:t>
                      </a:r>
                      <a:endParaRPr lang="ru-RU" sz="105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«Сахалин-2»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п. Пригородное, о. Сахалин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Газпром (51 %)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10,2 (2019)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2009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«Ямал-СПГ» 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п-ов Ямал, </a:t>
                      </a:r>
                      <a:r>
                        <a:rPr lang="ru-RU" altLang="ru-RU" sz="1050" dirty="0" err="1" smtClean="0"/>
                        <a:t>м.п</a:t>
                      </a:r>
                      <a:r>
                        <a:rPr lang="ru-RU" altLang="ru-RU" sz="1050" dirty="0" smtClean="0"/>
                        <a:t>. </a:t>
                      </a:r>
                      <a:r>
                        <a:rPr lang="ru-RU" altLang="ru-RU" sz="1050" dirty="0" err="1" smtClean="0"/>
                        <a:t>Сабетта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/>
                        <a:t>Новатэк</a:t>
                      </a:r>
                      <a:r>
                        <a:rPr lang="ru-RU" sz="1050" dirty="0" smtClean="0"/>
                        <a:t> (50,1</a:t>
                      </a:r>
                      <a:r>
                        <a:rPr lang="ru-RU" sz="1050" baseline="0" dirty="0" smtClean="0"/>
                        <a:t> %</a:t>
                      </a:r>
                      <a:r>
                        <a:rPr lang="ru-RU" sz="1050" dirty="0" smtClean="0"/>
                        <a:t>)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16,5 (2019)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2018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/>
                        <a:t>Криогаз</a:t>
                      </a:r>
                      <a:r>
                        <a:rPr lang="ru-RU" sz="1050" dirty="0" smtClean="0"/>
                        <a:t>-Высоцк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Выборгский район, Ленинградская область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/>
                        <a:t>Новатэк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0,66 (2019)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2019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/>
                        <a:t>Проектируемые</a:t>
                      </a:r>
                      <a:endParaRPr lang="ru-RU" sz="105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«Владивосток-СПГ» 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западный</a:t>
                      </a:r>
                      <a:r>
                        <a:rPr lang="ru-RU" sz="1050" baseline="0" dirty="0" smtClean="0"/>
                        <a:t> берег Амурского залива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Газпром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10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2020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«Арктик СПГ</a:t>
                      </a:r>
                      <a:r>
                        <a:rPr lang="en-US" altLang="ru-RU" sz="1050" dirty="0" smtClean="0"/>
                        <a:t>-2</a:t>
                      </a:r>
                      <a:r>
                        <a:rPr lang="ru-RU" altLang="ru-RU" sz="1050" dirty="0" smtClean="0"/>
                        <a:t>» 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err="1" smtClean="0"/>
                        <a:t>Гыданский</a:t>
                      </a:r>
                      <a:r>
                        <a:rPr lang="ru-RU" altLang="ru-RU" sz="1050" dirty="0" smtClean="0"/>
                        <a:t> п-ов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err="1" smtClean="0"/>
                        <a:t>Новатэк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18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2022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Балтийский СПГ 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/>
                        <a:t>м.п</a:t>
                      </a:r>
                      <a:r>
                        <a:rPr lang="ru-RU" sz="1050" dirty="0" smtClean="0"/>
                        <a:t>. Усть-Луга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Газпром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10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2024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Дальневосточный СПГ 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п. Де-Кастри, </a:t>
                      </a:r>
                      <a:r>
                        <a:rPr lang="ru-RU" sz="1050" smtClean="0"/>
                        <a:t>м. проекта </a:t>
                      </a:r>
                      <a:r>
                        <a:rPr lang="ru-RU" sz="1050" dirty="0" smtClean="0"/>
                        <a:t>«Сахалин-1»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Роснефть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5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2024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/>
                        <a:t>Планируемые</a:t>
                      </a:r>
                      <a:endParaRPr lang="ru-RU" sz="105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«Обский СПГ» 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050" dirty="0" smtClean="0"/>
                        <a:t>п-ов Ямал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err="1" smtClean="0"/>
                        <a:t>Новатэк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4,8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2022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/>
                        <a:t>Отмененные</a:t>
                      </a:r>
                      <a:endParaRPr lang="ru-RU" sz="105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i="1" dirty="0" smtClean="0"/>
                        <a:t>газ</a:t>
                      </a:r>
                      <a:r>
                        <a:rPr lang="ru-RU" sz="1050" i="1" baseline="0" dirty="0" smtClean="0"/>
                        <a:t> со </a:t>
                      </a:r>
                      <a:r>
                        <a:rPr lang="ru-RU" sz="1050" i="1" baseline="0" dirty="0" err="1" smtClean="0"/>
                        <a:t>Штокмановского</a:t>
                      </a:r>
                      <a:r>
                        <a:rPr lang="ru-RU" sz="1050" i="1" baseline="0" dirty="0" smtClean="0"/>
                        <a:t> м.</a:t>
                      </a:r>
                      <a:endParaRPr lang="ru-RU" sz="1050" i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д. Териберка </a:t>
                      </a:r>
                      <a:r>
                        <a:rPr lang="ru-RU" sz="1050" smtClean="0"/>
                        <a:t>Мурманской области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Газпром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7,5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-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«Печора</a:t>
                      </a:r>
                      <a:r>
                        <a:rPr lang="ru-RU" sz="1050" baseline="0" dirty="0" smtClean="0"/>
                        <a:t> СПГ</a:t>
                      </a:r>
                      <a:r>
                        <a:rPr lang="ru-RU" sz="1050" dirty="0" smtClean="0"/>
                        <a:t>»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м. Ненецкого АО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trike="sngStrike" dirty="0" smtClean="0"/>
                        <a:t>Роснефть</a:t>
                      </a:r>
                      <a:endParaRPr lang="ru-RU" sz="1050" strike="sngStrike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4,3</a:t>
                      </a:r>
                      <a:endParaRPr lang="ru-RU" sz="105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-</a:t>
                      </a:r>
                      <a:endParaRPr lang="ru-RU" sz="1050" dirty="0"/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700" b="1" dirty="0" smtClean="0">
                <a:solidFill>
                  <a:schemeClr val="tx2"/>
                </a:solidFill>
              </a:rPr>
              <a:t>Экспорт и импорт газа</a:t>
            </a:r>
            <a:endParaRPr lang="ru-RU" altLang="ru-RU" sz="27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350579"/>
              </p:ext>
            </p:extLst>
          </p:nvPr>
        </p:nvGraphicFramePr>
        <p:xfrm>
          <a:off x="455851" y="950168"/>
          <a:ext cx="3756109" cy="5791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20000"/>
                <a:gridCol w="1152000"/>
                <a:gridCol w="984109"/>
              </a:tblGrid>
              <a:tr h="28800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Трубопроводный транспорт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Страна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млрд.</a:t>
                      </a:r>
                      <a:r>
                        <a:rPr lang="ru-RU" sz="1400" baseline="0" dirty="0" smtClean="0"/>
                        <a:t> м</a:t>
                      </a:r>
                      <a:r>
                        <a:rPr lang="ru-RU" sz="1400" baseline="30000" dirty="0" smtClean="0"/>
                        <a:t>3</a:t>
                      </a:r>
                      <a:r>
                        <a:rPr lang="ru-RU" sz="1400" baseline="0" dirty="0" smtClean="0"/>
                        <a:t>/год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Доля, %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aseline="0" dirty="0" smtClean="0"/>
                        <a:t>737,5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Экспортеры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Россия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190,8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25,9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Норвегия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109,8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14,9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Канада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82,4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11,2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США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60,3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8,2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Нидерланды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52,3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7,1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Туркменистан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37,3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Алжир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37,1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Импортеры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Германия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99,3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13,5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США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82,5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11,2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Италия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59,4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8,1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Китай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38,4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Мексика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38,0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Нидерланды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38,0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Турция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37,4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333949"/>
              </p:ext>
            </p:extLst>
          </p:nvPr>
        </p:nvGraphicFramePr>
        <p:xfrm>
          <a:off x="4932040" y="950168"/>
          <a:ext cx="3756109" cy="5791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20000"/>
                <a:gridCol w="1152000"/>
                <a:gridCol w="984109"/>
              </a:tblGrid>
              <a:tr h="28800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Транспорт СПГ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Страна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млрд.</a:t>
                      </a:r>
                      <a:r>
                        <a:rPr lang="ru-RU" sz="1400" baseline="0" dirty="0" smtClean="0"/>
                        <a:t> м</a:t>
                      </a:r>
                      <a:r>
                        <a:rPr lang="ru-RU" sz="1400" baseline="30000" dirty="0" smtClean="0"/>
                        <a:t>3</a:t>
                      </a:r>
                      <a:r>
                        <a:rPr lang="ru-RU" sz="1400" baseline="0" dirty="0" smtClean="0"/>
                        <a:t>/год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Доля, %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aseline="0" dirty="0" smtClean="0"/>
                        <a:t>346,6</a:t>
                      </a:r>
                      <a:endParaRPr lang="ru-RU" sz="1400" baseline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Экспортеры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Катар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104,4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30,1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Австралия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56,8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Малайзия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32,1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Нигерия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23,7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6,9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Индонезия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21,2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Алжир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15,9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4,6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Тринидад</a:t>
                      </a:r>
                      <a:r>
                        <a:rPr lang="en-US" sz="1400" dirty="0" smtClean="0"/>
                        <a:t>&amp;</a:t>
                      </a:r>
                      <a:r>
                        <a:rPr lang="ru-RU" sz="1400" dirty="0" smtClean="0"/>
                        <a:t>Тобаго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14,3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Импортеры</a:t>
                      </a:r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 marL="45720" marR="4572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Япония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108,5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31,3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Южная Корея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43,9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12,7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Китай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34,3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Индия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22,5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6,5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Тайвань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19,5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5,6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Испания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13,2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Великобритания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10,5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61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3144</TotalTime>
  <Words>2573</Words>
  <Application>Microsoft Office PowerPoint</Application>
  <PresentationFormat>Экран (4:3)</PresentationFormat>
  <Paragraphs>500</Paragraphs>
  <Slides>33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Оформление по умолчанию</vt:lpstr>
      <vt:lpstr>Equation</vt:lpstr>
      <vt:lpstr>Презентация PowerPoint</vt:lpstr>
      <vt:lpstr>Презентация PowerPoint</vt:lpstr>
      <vt:lpstr>Трубопроводный транспорт газа</vt:lpstr>
      <vt:lpstr>Презентация PowerPoint</vt:lpstr>
      <vt:lpstr>Презентация PowerPoint</vt:lpstr>
      <vt:lpstr>Презентация PowerPoint</vt:lpstr>
      <vt:lpstr>Трубопроводный транспорт</vt:lpstr>
      <vt:lpstr>Трубопроводный транспорт</vt:lpstr>
      <vt:lpstr>Компрессорная станция</vt:lpstr>
      <vt:lpstr>Газораспределительная станция</vt:lpstr>
      <vt:lpstr>Подземные газохранилища</vt:lpstr>
      <vt:lpstr>Газотранспортная система России</vt:lpstr>
      <vt:lpstr>Презентация PowerPoint</vt:lpstr>
      <vt:lpstr>Магистральные газопроводы России</vt:lpstr>
      <vt:lpstr>Презентация PowerPoint</vt:lpstr>
      <vt:lpstr>Презентация PowerPoint</vt:lpstr>
      <vt:lpstr>Газотранспортная система Европы</vt:lpstr>
      <vt:lpstr>Газотранспортная система Европы</vt:lpstr>
      <vt:lpstr>Транспорт сжиженного природного газа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681</cp:revision>
  <dcterms:created xsi:type="dcterms:W3CDTF">2007-06-17T17:17:26Z</dcterms:created>
  <dcterms:modified xsi:type="dcterms:W3CDTF">2024-02-14T09:22:57Z</dcterms:modified>
</cp:coreProperties>
</file>